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22"/>
  </p:notesMasterIdLst>
  <p:handoutMasterIdLst>
    <p:handoutMasterId r:id="rId23"/>
  </p:handoutMasterIdLst>
  <p:sldIdLst>
    <p:sldId id="305" r:id="rId2"/>
    <p:sldId id="481" r:id="rId3"/>
    <p:sldId id="480" r:id="rId4"/>
    <p:sldId id="489" r:id="rId5"/>
    <p:sldId id="493" r:id="rId6"/>
    <p:sldId id="495" r:id="rId7"/>
    <p:sldId id="485" r:id="rId8"/>
    <p:sldId id="496" r:id="rId9"/>
    <p:sldId id="497" r:id="rId10"/>
    <p:sldId id="498" r:id="rId11"/>
    <p:sldId id="494" r:id="rId12"/>
    <p:sldId id="499" r:id="rId13"/>
    <p:sldId id="503" r:id="rId14"/>
    <p:sldId id="483" r:id="rId15"/>
    <p:sldId id="482" r:id="rId16"/>
    <p:sldId id="492" r:id="rId17"/>
    <p:sldId id="502" r:id="rId18"/>
    <p:sldId id="488" r:id="rId19"/>
    <p:sldId id="490" r:id="rId20"/>
    <p:sldId id="491" r:id="rId21"/>
  </p:sldIdLst>
  <p:sldSz cx="9906000" cy="6858000" type="A4"/>
  <p:notesSz cx="6856413" cy="9750425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" pitchFamily="34" charset="0"/>
        <a:ea typeface="ＭＳ Ｐゴシック" pitchFamily="-65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" pitchFamily="34" charset="0"/>
        <a:ea typeface="ＭＳ Ｐゴシック" pitchFamily="-65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" pitchFamily="34" charset="0"/>
        <a:ea typeface="ＭＳ Ｐゴシック" pitchFamily="-65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" pitchFamily="34" charset="0"/>
        <a:ea typeface="ＭＳ Ｐゴシック" pitchFamily="-65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" pitchFamily="34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Helvetica" pitchFamily="34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Helvetica" pitchFamily="34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Helvetica" pitchFamily="34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Helvetica" pitchFamily="34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CC6600"/>
    <a:srgbClr val="FF6600"/>
    <a:srgbClr val="008000"/>
    <a:srgbClr val="573401"/>
    <a:srgbClr val="FDAB3D"/>
    <a:srgbClr val="003366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128" y="-180"/>
      </p:cViewPr>
      <p:guideLst>
        <p:guide orient="horz" pos="1160"/>
        <p:guide pos="3168"/>
        <p:guide pos="5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88"/>
    </p:cViewPr>
  </p:sorterViewPr>
  <p:notesViewPr>
    <p:cSldViewPr snapToGrid="0" snapToObjects="1">
      <p:cViewPr varScale="1">
        <p:scale>
          <a:sx n="56" d="100"/>
          <a:sy n="56" d="100"/>
        </p:scale>
        <p:origin x="-2628" y="-90"/>
      </p:cViewPr>
      <p:guideLst>
        <p:guide orient="horz" pos="3071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1" tIns="45466" rIns="90931" bIns="45466" numCol="1" anchor="t" anchorCtr="0" compatLnSpc="1">
            <a:prstTxWarp prst="textNoShape">
              <a:avLst/>
            </a:prstTxWarp>
          </a:bodyPr>
          <a:lstStyle>
            <a:lvl1pPr algn="l" defTabSz="9096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1" tIns="45466" rIns="90931" bIns="45466" numCol="1" anchor="t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14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1" tIns="45466" rIns="90931" bIns="45466" numCol="1" anchor="b" anchorCtr="0" compatLnSpc="1">
            <a:prstTxWarp prst="textNoShape">
              <a:avLst/>
            </a:prstTxWarp>
          </a:bodyPr>
          <a:lstStyle>
            <a:lvl1pPr algn="l" defTabSz="9096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614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1" tIns="45466" rIns="90931" bIns="45466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latin typeface="Arial" charset="0"/>
              </a:defRPr>
            </a:lvl1pPr>
          </a:lstStyle>
          <a:p>
            <a:pPr>
              <a:defRPr/>
            </a:pPr>
            <a:fld id="{E07E96A4-60EF-4475-9E14-3FB1E92019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1" tIns="45466" rIns="90931" bIns="45466" numCol="1" anchor="t" anchorCtr="0" compatLnSpc="1">
            <a:prstTxWarp prst="textNoShape">
              <a:avLst/>
            </a:prstTxWarp>
          </a:bodyPr>
          <a:lstStyle>
            <a:lvl1pPr algn="l" defTabSz="9096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1" tIns="45466" rIns="90931" bIns="45466" numCol="1" anchor="t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788988" y="731838"/>
            <a:ext cx="5281612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30738"/>
            <a:ext cx="5484813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1" tIns="45466" rIns="90931" bIns="454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14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1" tIns="45466" rIns="90931" bIns="45466" numCol="1" anchor="b" anchorCtr="0" compatLnSpc="1">
            <a:prstTxWarp prst="textNoShape">
              <a:avLst/>
            </a:prstTxWarp>
          </a:bodyPr>
          <a:lstStyle>
            <a:lvl1pPr algn="l" defTabSz="90963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614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1" tIns="45466" rIns="90931" bIns="45466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latin typeface="Arial" charset="0"/>
              </a:defRPr>
            </a:lvl1pPr>
          </a:lstStyle>
          <a:p>
            <a:pPr>
              <a:defRPr/>
            </a:pPr>
            <a:fld id="{C11FFFF3-0372-417D-8561-0471E3ACF4B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DFBDC2-EC6B-4565-A42C-A3F6D40F23BB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790575" y="731838"/>
            <a:ext cx="5278438" cy="3656012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-3175" y="866775"/>
            <a:ext cx="9899650" cy="5613400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4">
                <a:lumMod val="50000"/>
                <a:lumOff val="50000"/>
              </a:schemeClr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endParaRPr lang="fr-FR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140575" y="6037263"/>
            <a:ext cx="2060575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Helvetica" pitchFamily="-65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1113" y="6480175"/>
            <a:ext cx="81915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Helvetica" pitchFamily="-65" charset="0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4043363" y="3390900"/>
            <a:ext cx="5022850" cy="1588"/>
          </a:xfrm>
          <a:prstGeom prst="line">
            <a:avLst/>
          </a:prstGeom>
          <a:noFill/>
          <a:ln w="12700">
            <a:solidFill>
              <a:srgbClr val="ECF6ED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Helvetica" pitchFamily="-65" charset="0"/>
              <a:ea typeface="+mn-ea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88963" y="6534150"/>
            <a:ext cx="406558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fr-FR" sz="900" b="1">
                <a:solidFill>
                  <a:srgbClr val="777777"/>
                </a:solidFill>
                <a:latin typeface="Arial" charset="0"/>
                <a:cs typeface="Arial" charset="0"/>
              </a:rPr>
              <a:t>Atelier Cap Digital Numérisation du Patrimoine – 29 juin 2010</a:t>
            </a:r>
          </a:p>
        </p:txBody>
      </p:sp>
      <p:sp>
        <p:nvSpPr>
          <p:cNvPr id="9" name="Rectangle 24"/>
          <p:cNvSpPr txBox="1">
            <a:spLocks noGrp="1" noChangeArrowheads="1"/>
          </p:cNvSpPr>
          <p:nvPr userDrawn="1"/>
        </p:nvSpPr>
        <p:spPr bwMode="auto">
          <a:xfrm>
            <a:off x="5972175" y="6523038"/>
            <a:ext cx="3594100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fr-FR" sz="900">
                <a:solidFill>
                  <a:srgbClr val="4D4D4D"/>
                </a:solidFill>
                <a:latin typeface="Arial" charset="0"/>
                <a:cs typeface="Arial" charset="0"/>
              </a:rPr>
              <a:t>© Winnove – Cap Digital 2010 – Tous Droits Réservés</a:t>
            </a:r>
          </a:p>
        </p:txBody>
      </p:sp>
      <p:pic>
        <p:nvPicPr>
          <p:cNvPr id="10" name="Image 17" descr="logo-based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5" y="33338"/>
            <a:ext cx="1966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12113" y="61913"/>
            <a:ext cx="180816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05250" y="2533650"/>
            <a:ext cx="5314950" cy="762000"/>
          </a:xfrm>
        </p:spPr>
        <p:txBody>
          <a:bodyPr lIns="0" rIns="108000" bIns="144000"/>
          <a:lstStyle>
            <a:lvl1pPr>
              <a:spcBef>
                <a:spcPct val="80000"/>
              </a:spcBef>
              <a:buClr>
                <a:schemeClr val="bg2"/>
              </a:buClr>
              <a:buFont typeface="Wingdings" pitchFamily="-65" charset="2"/>
              <a:buNone/>
              <a:defRPr sz="48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81438" y="3421063"/>
            <a:ext cx="5314950" cy="2636837"/>
          </a:xfrm>
        </p:spPr>
        <p:txBody>
          <a:bodyPr lIns="0" rIns="108000"/>
          <a:lstStyle>
            <a:lvl1pPr marL="0" indent="0">
              <a:buClr>
                <a:schemeClr val="bg1"/>
              </a:buClr>
              <a:buFontTx/>
              <a:buNone/>
              <a:tabLst>
                <a:tab pos="7239000" algn="l"/>
              </a:tabLst>
              <a:defRPr sz="2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fr-FR" dirty="0"/>
              <a:t>Cliquez pour modifier le style des sous-titres du masque</a:t>
            </a: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56475" y="307975"/>
            <a:ext cx="2322513" cy="5967413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5763" y="307975"/>
            <a:ext cx="6818312" cy="59674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5763" y="230188"/>
            <a:ext cx="9293225" cy="420687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5763" y="866775"/>
            <a:ext cx="4500562" cy="56134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38725" y="866775"/>
            <a:ext cx="4500563" cy="56134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5763" y="992188"/>
            <a:ext cx="4500562" cy="528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8725" y="992188"/>
            <a:ext cx="4500563" cy="528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ChangeArrowheads="1"/>
          </p:cNvSpPr>
          <p:nvPr userDrawn="1"/>
        </p:nvSpPr>
        <p:spPr bwMode="auto">
          <a:xfrm>
            <a:off x="0" y="866775"/>
            <a:ext cx="9899650" cy="5613400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4">
                <a:lumMod val="50000"/>
                <a:lumOff val="50000"/>
              </a:schemeClr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endParaRPr lang="fr-FR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9231313" y="6557963"/>
            <a:ext cx="596900" cy="107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eaLnBrk="0" hangingPunct="0">
              <a:spcBef>
                <a:spcPct val="50000"/>
              </a:spcBef>
              <a:defRPr/>
            </a:pPr>
            <a:r>
              <a:rPr lang="fr-FR" sz="700">
                <a:latin typeface="Arial" charset="0"/>
              </a:rPr>
              <a:t>Page </a:t>
            </a:r>
            <a:fld id="{48FF683F-3276-4C17-AB1F-1A2B3DBCBB72}" type="slidenum">
              <a:rPr lang="fr-FR" sz="700">
                <a:latin typeface="Arial" charset="0"/>
              </a:rPr>
              <a:pPr eaLnBrk="0" hangingPunct="0">
                <a:spcBef>
                  <a:spcPct val="50000"/>
                </a:spcBef>
                <a:defRPr/>
              </a:pPr>
              <a:t>‹N°›</a:t>
            </a:fld>
            <a:endParaRPr lang="fr-FR" sz="700">
              <a:latin typeface="Arial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5763" y="866775"/>
            <a:ext cx="9153525" cy="561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5763" y="230188"/>
            <a:ext cx="9293225" cy="420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2075" tIns="38100" rIns="92075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pic>
        <p:nvPicPr>
          <p:cNvPr id="1030" name="Image 8" descr="logo-small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56138" y="6505575"/>
            <a:ext cx="79375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9"/>
          <p:cNvSpPr txBox="1">
            <a:spLocks noChangeArrowheads="1"/>
          </p:cNvSpPr>
          <p:nvPr userDrawn="1"/>
        </p:nvSpPr>
        <p:spPr bwMode="auto">
          <a:xfrm>
            <a:off x="588963" y="6534150"/>
            <a:ext cx="406558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fr-FR" sz="900" b="1">
                <a:solidFill>
                  <a:srgbClr val="777777"/>
                </a:solidFill>
                <a:latin typeface="Arial" charset="0"/>
                <a:cs typeface="Arial" charset="0"/>
              </a:rPr>
              <a:t>Atelier Cap Digital Numérisation du Patrimoine – 29 juin 2010</a:t>
            </a:r>
          </a:p>
        </p:txBody>
      </p:sp>
      <p:sp>
        <p:nvSpPr>
          <p:cNvPr id="17" name="Rectangle 24"/>
          <p:cNvSpPr txBox="1">
            <a:spLocks noGrp="1" noChangeArrowheads="1"/>
          </p:cNvSpPr>
          <p:nvPr userDrawn="1"/>
        </p:nvSpPr>
        <p:spPr bwMode="auto">
          <a:xfrm>
            <a:off x="5972175" y="6523038"/>
            <a:ext cx="3594100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fr-FR" sz="900">
                <a:solidFill>
                  <a:srgbClr val="4D4D4D"/>
                </a:solidFill>
                <a:latin typeface="Arial" charset="0"/>
                <a:cs typeface="Arial" charset="0"/>
              </a:rPr>
              <a:t>© Winnove – Cap Digital 2010 – Tous Droits Réservés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1" r:id="rId3"/>
    <p:sldLayoutId id="2147483860" r:id="rId4"/>
    <p:sldLayoutId id="2147483859" r:id="rId5"/>
    <p:sldLayoutId id="2147483858" r:id="rId6"/>
    <p:sldLayoutId id="2147483857" r:id="rId7"/>
    <p:sldLayoutId id="2147483856" r:id="rId8"/>
    <p:sldLayoutId id="2147483855" r:id="rId9"/>
    <p:sldLayoutId id="2147483854" r:id="rId10"/>
    <p:sldLayoutId id="2147483853" r:id="rId11"/>
    <p:sldLayoutId id="2147483852" r:id="rId12"/>
    <p:sldLayoutId id="2147483851" r:id="rId13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7620000" algn="l"/>
        </a:tabLst>
        <a:defRPr sz="2400" b="1">
          <a:solidFill>
            <a:srgbClr val="7F7F7F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7620000" algn="l"/>
        </a:tabLst>
        <a:defRPr sz="2400" b="1">
          <a:solidFill>
            <a:srgbClr val="7F7F7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7620000" algn="l"/>
        </a:tabLst>
        <a:defRPr sz="2400" b="1">
          <a:solidFill>
            <a:srgbClr val="7F7F7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7620000" algn="l"/>
        </a:tabLst>
        <a:defRPr sz="2400" b="1">
          <a:solidFill>
            <a:srgbClr val="7F7F7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7620000" algn="l"/>
        </a:tabLst>
        <a:defRPr sz="2400" b="1">
          <a:solidFill>
            <a:srgbClr val="7F7F7F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tabLst>
          <a:tab pos="7620000" algn="l"/>
        </a:tabLst>
        <a:defRPr sz="2400" b="1">
          <a:solidFill>
            <a:srgbClr val="092E59"/>
          </a:solidFill>
          <a:latin typeface="Futura" pitchFamily="-65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tabLst>
          <a:tab pos="7620000" algn="l"/>
        </a:tabLst>
        <a:defRPr sz="2400" b="1">
          <a:solidFill>
            <a:srgbClr val="092E59"/>
          </a:solidFill>
          <a:latin typeface="Futura" pitchFamily="-65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tabLst>
          <a:tab pos="7620000" algn="l"/>
        </a:tabLst>
        <a:defRPr sz="2400" b="1">
          <a:solidFill>
            <a:srgbClr val="092E59"/>
          </a:solidFill>
          <a:latin typeface="Futura" pitchFamily="-65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tabLst>
          <a:tab pos="7620000" algn="l"/>
        </a:tabLst>
        <a:defRPr sz="2400" b="1">
          <a:solidFill>
            <a:srgbClr val="092E59"/>
          </a:solidFill>
          <a:latin typeface="Futura" pitchFamily="-65" charset="0"/>
        </a:defRPr>
      </a:lvl9pPr>
    </p:titleStyle>
    <p:bodyStyle>
      <a:lvl1pPr marL="285750" indent="-285750" algn="l" defTabSz="762000" rtl="0" eaLnBrk="0" fontAlgn="base" hangingPunct="0">
        <a:spcBef>
          <a:spcPct val="50000"/>
        </a:spcBef>
        <a:spcAft>
          <a:spcPct val="0"/>
        </a:spcAft>
        <a:buClr>
          <a:schemeClr val="tx1"/>
        </a:buClr>
        <a:buFont typeface="Wingdings" pitchFamily="2" charset="2"/>
        <a:buChar char="n"/>
        <a:tabLst>
          <a:tab pos="4953000" algn="l"/>
          <a:tab pos="7239000" algn="l"/>
        </a:tabLst>
        <a:defRPr b="1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660400" indent="-184150" algn="l" defTabSz="762000" rtl="0" eaLnBrk="0" fontAlgn="base" hangingPunct="0">
        <a:spcBef>
          <a:spcPct val="15000"/>
        </a:spcBef>
        <a:spcAft>
          <a:spcPct val="0"/>
        </a:spcAft>
        <a:buSzPct val="100000"/>
        <a:buChar char="–"/>
        <a:tabLst>
          <a:tab pos="4953000" algn="l"/>
          <a:tab pos="7239000" algn="l"/>
        </a:tabLst>
        <a:defRPr>
          <a:solidFill>
            <a:schemeClr val="tx1"/>
          </a:solidFill>
          <a:latin typeface="+mn-lt"/>
          <a:ea typeface="ＭＳ Ｐゴシック" pitchFamily="-65" charset="-128"/>
        </a:defRPr>
      </a:lvl2pPr>
      <a:lvl3pPr marL="1039813" indent="-188913" algn="l" defTabSz="762000" rtl="0" eaLnBrk="0" fontAlgn="base" hangingPunct="0">
        <a:spcBef>
          <a:spcPct val="0"/>
        </a:spcBef>
        <a:spcAft>
          <a:spcPct val="0"/>
        </a:spcAft>
        <a:buSzPct val="50000"/>
        <a:buChar char="•"/>
        <a:tabLst>
          <a:tab pos="4953000" algn="l"/>
          <a:tab pos="7239000" algn="l"/>
        </a:tabLst>
        <a:defRPr sz="1600">
          <a:solidFill>
            <a:schemeClr val="tx1"/>
          </a:solidFill>
          <a:latin typeface="+mn-lt"/>
          <a:ea typeface="ＭＳ Ｐゴシック" pitchFamily="-65" charset="-128"/>
        </a:defRPr>
      </a:lvl3pPr>
      <a:lvl4pPr marL="1417638" indent="-187325" algn="l" defTabSz="762000" rtl="0" eaLnBrk="0" fontAlgn="base" hangingPunct="0">
        <a:spcBef>
          <a:spcPct val="0"/>
        </a:spcBef>
        <a:spcAft>
          <a:spcPct val="0"/>
        </a:spcAft>
        <a:buSzPct val="50000"/>
        <a:buFont typeface="Arial" charset="0"/>
        <a:buChar char="–"/>
        <a:tabLst>
          <a:tab pos="4953000" algn="l"/>
          <a:tab pos="7239000" algn="l"/>
        </a:tabLst>
        <a:defRPr sz="1600">
          <a:solidFill>
            <a:schemeClr val="tx1"/>
          </a:solidFill>
          <a:latin typeface="+mn-lt"/>
          <a:ea typeface="ＭＳ Ｐゴシック" pitchFamily="-65" charset="-128"/>
        </a:defRPr>
      </a:lvl4pPr>
      <a:lvl5pPr marL="1797050" indent="-188913" algn="l" defTabSz="762000" rtl="0" eaLnBrk="0" fontAlgn="base" hangingPunct="0">
        <a:spcBef>
          <a:spcPct val="0"/>
        </a:spcBef>
        <a:spcAft>
          <a:spcPct val="0"/>
        </a:spcAft>
        <a:buSzPct val="50000"/>
        <a:buFont typeface="Arial" charset="0"/>
        <a:buChar char="»"/>
        <a:tabLst>
          <a:tab pos="4953000" algn="l"/>
          <a:tab pos="7239000" algn="l"/>
        </a:tabLst>
        <a:defRPr sz="1400" i="1">
          <a:solidFill>
            <a:schemeClr val="tx1"/>
          </a:solidFill>
          <a:latin typeface="+mn-lt"/>
          <a:ea typeface="ＭＳ Ｐゴシック" pitchFamily="-65" charset="-128"/>
        </a:defRPr>
      </a:lvl5pPr>
      <a:lvl6pPr marL="2254250" indent="-188913" algn="l" defTabSz="762000" rtl="0" eaLnBrk="0" fontAlgn="base" hangingPunct="0">
        <a:spcBef>
          <a:spcPct val="0"/>
        </a:spcBef>
        <a:spcAft>
          <a:spcPct val="0"/>
        </a:spcAft>
        <a:buSzPct val="50000"/>
        <a:buFont typeface="Arial" pitchFamily="-65" charset="0"/>
        <a:buChar char="»"/>
        <a:tabLst>
          <a:tab pos="4953000" algn="l"/>
          <a:tab pos="7239000" algn="l"/>
        </a:tabLst>
        <a:defRPr sz="1200" i="1">
          <a:solidFill>
            <a:schemeClr val="tx1"/>
          </a:solidFill>
          <a:latin typeface="+mn-lt"/>
          <a:ea typeface="ＭＳ Ｐゴシック" pitchFamily="-65" charset="-128"/>
        </a:defRPr>
      </a:lvl6pPr>
      <a:lvl7pPr marL="2711450" indent="-188913" algn="l" defTabSz="762000" rtl="0" eaLnBrk="0" fontAlgn="base" hangingPunct="0">
        <a:spcBef>
          <a:spcPct val="0"/>
        </a:spcBef>
        <a:spcAft>
          <a:spcPct val="0"/>
        </a:spcAft>
        <a:buSzPct val="50000"/>
        <a:buFont typeface="Arial" pitchFamily="-65" charset="0"/>
        <a:buChar char="»"/>
        <a:tabLst>
          <a:tab pos="4953000" algn="l"/>
          <a:tab pos="7239000" algn="l"/>
        </a:tabLst>
        <a:defRPr sz="1200" i="1">
          <a:solidFill>
            <a:schemeClr val="tx1"/>
          </a:solidFill>
          <a:latin typeface="+mn-lt"/>
          <a:ea typeface="ＭＳ Ｐゴシック" pitchFamily="-65" charset="-128"/>
        </a:defRPr>
      </a:lvl7pPr>
      <a:lvl8pPr marL="3168650" indent="-188913" algn="l" defTabSz="762000" rtl="0" eaLnBrk="0" fontAlgn="base" hangingPunct="0">
        <a:spcBef>
          <a:spcPct val="0"/>
        </a:spcBef>
        <a:spcAft>
          <a:spcPct val="0"/>
        </a:spcAft>
        <a:buSzPct val="50000"/>
        <a:buFont typeface="Arial" pitchFamily="-65" charset="0"/>
        <a:buChar char="»"/>
        <a:tabLst>
          <a:tab pos="4953000" algn="l"/>
          <a:tab pos="7239000" algn="l"/>
        </a:tabLst>
        <a:defRPr sz="1200" i="1">
          <a:solidFill>
            <a:schemeClr val="tx1"/>
          </a:solidFill>
          <a:latin typeface="+mn-lt"/>
          <a:ea typeface="ＭＳ Ｐゴシック" pitchFamily="-65" charset="-128"/>
        </a:defRPr>
      </a:lvl8pPr>
      <a:lvl9pPr marL="3625850" indent="-188913" algn="l" defTabSz="762000" rtl="0" eaLnBrk="0" fontAlgn="base" hangingPunct="0">
        <a:spcBef>
          <a:spcPct val="0"/>
        </a:spcBef>
        <a:spcAft>
          <a:spcPct val="0"/>
        </a:spcAft>
        <a:buSzPct val="50000"/>
        <a:buFont typeface="Arial" pitchFamily="-65" charset="0"/>
        <a:buChar char="»"/>
        <a:tabLst>
          <a:tab pos="4953000" algn="l"/>
          <a:tab pos="7239000" algn="l"/>
        </a:tabLst>
        <a:defRPr sz="1200" i="1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ulture.fr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"/>
          <p:cNvSpPr>
            <a:spLocks noGrp="1" noChangeArrowheads="1"/>
          </p:cNvSpPr>
          <p:nvPr>
            <p:ph type="ctrTitle"/>
          </p:nvPr>
        </p:nvSpPr>
        <p:spPr>
          <a:xfrm>
            <a:off x="1349375" y="1566863"/>
            <a:ext cx="7870825" cy="17287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fr-FR" smtClean="0">
                <a:solidFill>
                  <a:srgbClr val="17375E"/>
                </a:solidFill>
              </a:rPr>
              <a:t>Numérisation et valorisation du patrimoine</a:t>
            </a:r>
          </a:p>
        </p:txBody>
      </p:sp>
      <p:sp>
        <p:nvSpPr>
          <p:cNvPr id="3075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2841625" y="4086225"/>
            <a:ext cx="6853238" cy="2228850"/>
          </a:xfrm>
        </p:spPr>
        <p:txBody>
          <a:bodyPr/>
          <a:lstStyle/>
          <a:p>
            <a:endParaRPr lang="fr-FR" smtClean="0">
              <a:solidFill>
                <a:srgbClr val="4A452A"/>
              </a:solidFill>
            </a:endParaRPr>
          </a:p>
          <a:p>
            <a:r>
              <a:rPr lang="fr-FR" smtClean="0">
                <a:solidFill>
                  <a:srgbClr val="4A452A"/>
                </a:solidFill>
              </a:rPr>
              <a:t>Atelier Cap Digital du 29 juin 2010</a:t>
            </a:r>
          </a:p>
          <a:p>
            <a:r>
              <a:rPr lang="fr-FR" smtClean="0">
                <a:solidFill>
                  <a:srgbClr val="4A452A"/>
                </a:solidFill>
              </a:rPr>
              <a:t>Préparation de la réponse à la consultation publique</a:t>
            </a:r>
            <a:endParaRPr lang="fr-FR" i="1" smtClean="0">
              <a:solidFill>
                <a:srgbClr val="4A45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Positionnement du projet Patrimoine 2.0 de Cap Digital (7)</a:t>
            </a:r>
            <a:br>
              <a:rPr lang="fr-FR" sz="2000" smtClean="0"/>
            </a:br>
            <a:r>
              <a:rPr lang="fr-FR" sz="2000" smtClean="0"/>
              <a:t>2 –Patrimoine 2.0 : Le volet R&amp;D</a:t>
            </a:r>
            <a:endParaRPr lang="en-US" sz="2000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FR" smtClean="0"/>
              <a:t>	(</a:t>
            </a:r>
            <a:r>
              <a:rPr lang="fr-FR" i="1" smtClean="0"/>
              <a:t>Numérisations combinées en vue d’une exploitation, plateforme ou infrastructure commune)</a:t>
            </a:r>
          </a:p>
          <a:p>
            <a:r>
              <a:rPr lang="fr-FR" smtClean="0"/>
              <a:t>Spécifier les éléments constitutifs d’une infrastructure de valorisation, notamment pour:</a:t>
            </a:r>
          </a:p>
          <a:p>
            <a:pPr lvl="1"/>
            <a:r>
              <a:rPr lang="fr-FR" b="1" smtClean="0">
                <a:solidFill>
                  <a:srgbClr val="7F7F7F"/>
                </a:solidFill>
              </a:rPr>
              <a:t>Maintenir la cohérence et optimiser les procédés</a:t>
            </a:r>
            <a:r>
              <a:rPr lang="fr-FR" smtClean="0"/>
              <a:t> de numérisation initiale et dérivée</a:t>
            </a:r>
          </a:p>
          <a:p>
            <a:pPr lvl="2"/>
            <a:r>
              <a:rPr lang="fr-FR" smtClean="0"/>
              <a:t>Non redondances ni pertes, standards, tests de la chaîne technique et opérationnelle</a:t>
            </a:r>
          </a:p>
          <a:p>
            <a:pPr lvl="2"/>
            <a:endParaRPr lang="fr-FR" smtClean="0"/>
          </a:p>
          <a:p>
            <a:pPr lvl="1"/>
            <a:r>
              <a:rPr lang="fr-FR" smtClean="0"/>
              <a:t>Développer un </a:t>
            </a:r>
            <a:r>
              <a:rPr lang="fr-FR" b="1" smtClean="0">
                <a:solidFill>
                  <a:srgbClr val="7F7F7F"/>
                </a:solidFill>
              </a:rPr>
              <a:t>portail moissonnant les méta données</a:t>
            </a:r>
          </a:p>
          <a:p>
            <a:pPr lvl="2"/>
            <a:r>
              <a:rPr lang="fr-FR" smtClean="0"/>
              <a:t>Exploitation des connaissances délocalisées en vue d’enrichir les contenus</a:t>
            </a:r>
          </a:p>
          <a:p>
            <a:pPr lvl="2"/>
            <a:endParaRPr lang="fr-FR" smtClean="0"/>
          </a:p>
          <a:p>
            <a:pPr lvl="1"/>
            <a:r>
              <a:rPr lang="fr-FR" smtClean="0"/>
              <a:t>Disposer d’une </a:t>
            </a:r>
            <a:r>
              <a:rPr lang="fr-FR" b="1" smtClean="0">
                <a:solidFill>
                  <a:srgbClr val="7F7F7F"/>
                </a:solidFill>
              </a:rPr>
              <a:t>banque de contenus du patrimoine</a:t>
            </a:r>
            <a:r>
              <a:rPr lang="fr-FR" smtClean="0"/>
              <a:t> « libres de droits » à des fins de test</a:t>
            </a:r>
          </a:p>
          <a:p>
            <a:pPr lvl="2"/>
            <a:r>
              <a:rPr lang="fr-FR" smtClean="0"/>
              <a:t>Contenus en quantité importante à fins de tests (technologies, usages, modèles)</a:t>
            </a:r>
          </a:p>
          <a:p>
            <a:pPr lvl="2"/>
            <a:endParaRPr lang="fr-FR" smtClean="0"/>
          </a:p>
          <a:p>
            <a:pPr lvl="1"/>
            <a:r>
              <a:rPr lang="fr-FR" smtClean="0"/>
              <a:t>Disposer d’une plateforme de </a:t>
            </a:r>
            <a:r>
              <a:rPr lang="fr-FR" b="1" smtClean="0">
                <a:solidFill>
                  <a:srgbClr val="7F7F7F"/>
                </a:solidFill>
              </a:rPr>
              <a:t>tests des modèles de transferts de droits</a:t>
            </a:r>
          </a:p>
          <a:p>
            <a:pPr lvl="2"/>
            <a:r>
              <a:rPr lang="fr-FR" smtClean="0"/>
              <a:t>Alpha et beta tests de nouveaux modèles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Positionnement du projet Patrimoine 2.0 de Cap Digital (8)</a:t>
            </a:r>
            <a:br>
              <a:rPr lang="fr-FR" sz="2000" smtClean="0"/>
            </a:br>
            <a:r>
              <a:rPr lang="fr-FR" sz="2000" smtClean="0"/>
              <a:t>3 - Patrimoine 2.0: Moyens à mettre en oeuvre</a:t>
            </a:r>
            <a:endParaRPr lang="en-US" sz="2000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1600" smtClean="0"/>
              <a:t>	</a:t>
            </a:r>
            <a:r>
              <a:rPr lang="fr-FR" sz="1600" i="1" smtClean="0"/>
              <a:t>(Organisation, financement, retour sur investissement)</a:t>
            </a:r>
          </a:p>
          <a:p>
            <a:r>
              <a:rPr lang="fr-FR" sz="1600" smtClean="0"/>
              <a:t>Projet Infrastructure de valorisation</a:t>
            </a:r>
          </a:p>
          <a:p>
            <a:pPr lvl="1"/>
            <a:r>
              <a:rPr lang="fr-FR" sz="1600" smtClean="0"/>
              <a:t>Etablir un canevas réaliste de mise en place de l’usine par grands thèmes</a:t>
            </a:r>
          </a:p>
          <a:p>
            <a:pPr lvl="1"/>
            <a:r>
              <a:rPr lang="fr-FR" sz="1600" smtClean="0"/>
              <a:t>Préciser les points suivants</a:t>
            </a:r>
          </a:p>
          <a:p>
            <a:pPr lvl="2"/>
            <a:r>
              <a:rPr lang="fr-FR" sz="1400" smtClean="0"/>
              <a:t>Gouvernance</a:t>
            </a:r>
          </a:p>
          <a:p>
            <a:pPr lvl="2"/>
            <a:r>
              <a:rPr lang="fr-FR" sz="1400" smtClean="0"/>
              <a:t>Participants potentiels et rôles</a:t>
            </a:r>
          </a:p>
          <a:p>
            <a:pPr lvl="2"/>
            <a:r>
              <a:rPr lang="fr-FR" sz="1400" smtClean="0"/>
              <a:t>Investissement prévu et soutien stratégique attendu</a:t>
            </a:r>
          </a:p>
          <a:p>
            <a:pPr lvl="2"/>
            <a:r>
              <a:rPr lang="fr-FR" sz="1400" smtClean="0"/>
              <a:t>Hypothèses de revenus</a:t>
            </a:r>
          </a:p>
          <a:p>
            <a:pPr lvl="2"/>
            <a:r>
              <a:rPr lang="fr-FR" sz="1400" smtClean="0"/>
              <a:t>Retour sur investissement</a:t>
            </a:r>
          </a:p>
          <a:p>
            <a:pPr lvl="1"/>
            <a:endParaRPr lang="fr-FR" sz="1600" smtClean="0"/>
          </a:p>
          <a:p>
            <a:r>
              <a:rPr lang="fr-FR" sz="1600" smtClean="0"/>
              <a:t>Projet Recherche &amp; Développement</a:t>
            </a:r>
          </a:p>
          <a:p>
            <a:pPr lvl="1"/>
            <a:r>
              <a:rPr lang="fr-FR" sz="1600" smtClean="0"/>
              <a:t>Etablir un canevas réaliste de développements par grands thèmes</a:t>
            </a:r>
          </a:p>
          <a:p>
            <a:pPr lvl="1"/>
            <a:r>
              <a:rPr lang="fr-FR" sz="1600" smtClean="0"/>
              <a:t>Préciser les points suivants</a:t>
            </a:r>
          </a:p>
          <a:p>
            <a:pPr lvl="2"/>
            <a:r>
              <a:rPr lang="fr-FR" sz="1400" smtClean="0"/>
              <a:t>Gouvernance</a:t>
            </a:r>
          </a:p>
          <a:p>
            <a:pPr lvl="2"/>
            <a:r>
              <a:rPr lang="fr-FR" sz="1400" smtClean="0"/>
              <a:t>Participants potentiels et rôles</a:t>
            </a:r>
          </a:p>
          <a:p>
            <a:pPr lvl="2"/>
            <a:r>
              <a:rPr lang="fr-FR" sz="1400" smtClean="0"/>
              <a:t>Coût du projet et avances/ subventions attendues</a:t>
            </a:r>
          </a:p>
          <a:p>
            <a:pPr lvl="2"/>
            <a:r>
              <a:rPr lang="fr-FR" sz="1400" smtClean="0"/>
              <a:t>Hypothèses de revenus</a:t>
            </a:r>
          </a:p>
          <a:p>
            <a:pPr lvl="2"/>
            <a:r>
              <a:rPr lang="fr-FR" sz="1400" smtClean="0"/>
              <a:t>Remboursement des avances</a:t>
            </a:r>
          </a:p>
          <a:p>
            <a:pPr lvl="1"/>
            <a:endParaRPr lang="fr-FR" sz="1600" smtClean="0"/>
          </a:p>
          <a:p>
            <a:r>
              <a:rPr lang="fr-FR" sz="1600" smtClean="0"/>
              <a:t>Crédibilité économique</a:t>
            </a:r>
          </a:p>
          <a:p>
            <a:r>
              <a:rPr lang="fr-FR" sz="1600" smtClean="0"/>
              <a:t>Impact filière</a:t>
            </a:r>
          </a:p>
          <a:p>
            <a:pPr lvl="1"/>
            <a:endParaRPr lang="fr-FR" sz="1600" smtClean="0"/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5697538" y="5400675"/>
            <a:ext cx="4079875" cy="946150"/>
          </a:xfrm>
          <a:prstGeom prst="rect">
            <a:avLst/>
          </a:prstGeom>
          <a:solidFill>
            <a:srgbClr val="FDAB3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336699"/>
                </a:solidFill>
              </a:rPr>
              <a:t>OBJECTIF DU 29 JUIN:</a:t>
            </a:r>
          </a:p>
          <a:p>
            <a:r>
              <a:rPr lang="fr-FR" sz="2800" b="1">
                <a:solidFill>
                  <a:srgbClr val="336699"/>
                </a:solidFill>
              </a:rPr>
              <a:t>Remplir ce chapitre</a:t>
            </a:r>
            <a:endParaRPr lang="en-US" sz="2800" b="1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Positionnement du projet Patrimoine 2.0 de Cap Digital (9)</a:t>
            </a:r>
            <a:br>
              <a:rPr lang="fr-FR" sz="2000" smtClean="0"/>
            </a:br>
            <a:r>
              <a:rPr lang="fr-FR" sz="2000" smtClean="0"/>
              <a:t>4 - Politiques publiques complémentaires pour favoriser l’écosystème</a:t>
            </a:r>
            <a:endParaRPr lang="en-US" sz="2000" smtClean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600" smtClean="0"/>
              <a:t>Gouvernance du projet Patrimoine 2.0</a:t>
            </a:r>
          </a:p>
          <a:p>
            <a:pPr lvl="1"/>
            <a:r>
              <a:rPr lang="fr-FR" sz="1600" smtClean="0"/>
              <a:t>Modalités de mutualisation ou non de l’exploitation avec participation de l’Etat?</a:t>
            </a:r>
          </a:p>
          <a:p>
            <a:pPr lvl="1"/>
            <a:endParaRPr lang="fr-FR" sz="1600" smtClean="0"/>
          </a:p>
          <a:p>
            <a:r>
              <a:rPr lang="fr-FR" sz="1600" smtClean="0"/>
              <a:t>Organisation des droits sur les contenus</a:t>
            </a:r>
          </a:p>
          <a:p>
            <a:pPr lvl="1"/>
            <a:r>
              <a:rPr lang="fr-FR" sz="1600" smtClean="0"/>
              <a:t>Adapter les droits d’auteurs aux </a:t>
            </a:r>
            <a:r>
              <a:rPr lang="fr-FR" sz="1600" b="1" smtClean="0">
                <a:solidFill>
                  <a:srgbClr val="7F7F7F"/>
                </a:solidFill>
              </a:rPr>
              <a:t>contenus autoproduits</a:t>
            </a:r>
            <a:r>
              <a:rPr lang="fr-FR" sz="1600" smtClean="0"/>
              <a:t>?</a:t>
            </a:r>
          </a:p>
          <a:p>
            <a:pPr lvl="1"/>
            <a:r>
              <a:rPr lang="fr-FR" sz="1600" b="1" smtClean="0">
                <a:solidFill>
                  <a:srgbClr val="7F7F7F"/>
                </a:solidFill>
              </a:rPr>
              <a:t>Droits de citations</a:t>
            </a:r>
            <a:r>
              <a:rPr lang="fr-FR" sz="1600" smtClean="0"/>
              <a:t> de sous-ensembles (méta données audio/ vidéo/ images/ texte, etc)?</a:t>
            </a:r>
          </a:p>
          <a:p>
            <a:pPr lvl="1"/>
            <a:r>
              <a:rPr lang="fr-FR" sz="1600" smtClean="0"/>
              <a:t>Soutenir la constitution de </a:t>
            </a:r>
            <a:r>
              <a:rPr lang="fr-FR" sz="1600" b="1" smtClean="0">
                <a:solidFill>
                  <a:srgbClr val="7F7F7F"/>
                </a:solidFill>
              </a:rPr>
              <a:t>tiers agrégateurs et collecteurs</a:t>
            </a:r>
            <a:r>
              <a:rPr lang="fr-FR" sz="1600" smtClean="0"/>
              <a:t> de droits pour la numérisation?</a:t>
            </a:r>
          </a:p>
          <a:p>
            <a:pPr lvl="1"/>
            <a:r>
              <a:rPr lang="fr-FR" sz="1600" smtClean="0"/>
              <a:t>Soutenir la création de </a:t>
            </a:r>
            <a:r>
              <a:rPr lang="fr-FR" sz="1600" b="1" smtClean="0">
                <a:solidFill>
                  <a:srgbClr val="7F7F7F"/>
                </a:solidFill>
              </a:rPr>
              <a:t>collections de contenus publics</a:t>
            </a:r>
            <a:r>
              <a:rPr lang="fr-FR" sz="1600" smtClean="0"/>
              <a:t> détenus par les quatre grands agrégateurs à des fins de tests de recherche et bêta-tests (technologie, usages, droits)</a:t>
            </a:r>
          </a:p>
          <a:p>
            <a:pPr lvl="1"/>
            <a:r>
              <a:rPr lang="fr-FR" sz="1600" b="1" smtClean="0">
                <a:solidFill>
                  <a:srgbClr val="7F7F7F"/>
                </a:solidFill>
              </a:rPr>
              <a:t>Découpler le dépôt légal du dépôt numérique</a:t>
            </a:r>
            <a:r>
              <a:rPr lang="fr-FR" sz="1600" smtClean="0"/>
              <a:t>?</a:t>
            </a:r>
          </a:p>
          <a:p>
            <a:pPr lvl="1"/>
            <a:endParaRPr lang="fr-FR" sz="1600" smtClean="0"/>
          </a:p>
          <a:p>
            <a:r>
              <a:rPr lang="fr-FR" sz="1600" smtClean="0"/>
              <a:t>Valorisation de la recherche et développement (exploiter l’avantage compétitif français et enrichir le patrimoine)</a:t>
            </a:r>
          </a:p>
          <a:p>
            <a:pPr lvl="1"/>
            <a:r>
              <a:rPr lang="fr-FR" sz="1600" smtClean="0"/>
              <a:t>Utiliser les résultats de Gallica et de Quaero dans le projet Patrimoine 2.0</a:t>
            </a:r>
          </a:p>
          <a:p>
            <a:pPr lvl="1"/>
            <a:r>
              <a:rPr lang="fr-FR" sz="1600" smtClean="0"/>
              <a:t>Ouvrir la plateforme aux équipes de R&amp;D des 4 grands agrégateurs publics</a:t>
            </a:r>
          </a:p>
          <a:p>
            <a:pPr lvl="1"/>
            <a:r>
              <a:rPr lang="fr-FR" sz="1600" smtClean="0"/>
              <a:t>Accéder à certaines des collections des 4 grands agrégateurs publics à des fins de tests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Travaux de la session du 29 juin 2010</a:t>
            </a:r>
            <a:endParaRPr lang="en-US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1233488"/>
            <a:ext cx="9153525" cy="4978400"/>
          </a:xfrm>
        </p:spPr>
        <p:txBody>
          <a:bodyPr/>
          <a:lstStyle/>
          <a:p>
            <a:r>
              <a:rPr lang="fr-FR" smtClean="0"/>
              <a:t>Sujet N°1: But de la réponse « Patrimoine 2.0 »</a:t>
            </a:r>
          </a:p>
          <a:p>
            <a:pPr lvl="1"/>
            <a:r>
              <a:rPr lang="fr-FR" smtClean="0"/>
              <a:t>Positionnement infrastructure de valorisation, marché cible, combien, qui?</a:t>
            </a:r>
          </a:p>
          <a:p>
            <a:pPr lvl="1"/>
            <a:r>
              <a:rPr lang="fr-FR" smtClean="0"/>
              <a:t>Axes de R&amp;D, sujets, risques, combien, qui?</a:t>
            </a:r>
          </a:p>
          <a:p>
            <a:pPr lvl="1"/>
            <a:endParaRPr lang="fr-FR" smtClean="0"/>
          </a:p>
          <a:p>
            <a:r>
              <a:rPr lang="fr-FR" smtClean="0"/>
              <a:t>Sujet N°2: plan de développement et parts demandées à l’Etat</a:t>
            </a:r>
          </a:p>
          <a:p>
            <a:pPr lvl="1"/>
            <a:r>
              <a:rPr lang="fr-FR" smtClean="0"/>
              <a:t>Infrastructure de valorisation (investissements et prêts)</a:t>
            </a:r>
          </a:p>
          <a:p>
            <a:pPr lvl="1"/>
            <a:r>
              <a:rPr lang="fr-FR" smtClean="0"/>
              <a:t>Volet R&amp;D (subventions et avances remboursables)</a:t>
            </a:r>
          </a:p>
          <a:p>
            <a:pPr lvl="1"/>
            <a:endParaRPr lang="fr-FR" smtClean="0"/>
          </a:p>
          <a:p>
            <a:endParaRPr lang="en-US" smtClean="0"/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4899025" y="4830763"/>
            <a:ext cx="4197350" cy="519112"/>
          </a:xfrm>
          <a:prstGeom prst="rect">
            <a:avLst/>
          </a:prstGeom>
          <a:solidFill>
            <a:srgbClr val="FDAB3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336699"/>
                </a:solidFill>
              </a:rPr>
              <a:t>OBJECTIFS DU 29 JUIN</a:t>
            </a:r>
            <a:endParaRPr lang="en-US" sz="2800" b="1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Insfrastructure de valorisation (« usine à numériser »)</a:t>
            </a:r>
            <a:br>
              <a:rPr lang="fr-FR" sz="2000" smtClean="0"/>
            </a:br>
            <a:r>
              <a:rPr lang="fr-FR" sz="2000" smtClean="0"/>
              <a:t>But de la réponse « Patrimoine 2.0 »</a:t>
            </a:r>
            <a:endParaRPr lang="en-US" sz="200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 smtClean="0"/>
              <a:t>Infrastructure de valorisation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mtClean="0"/>
              <a:t>	(</a:t>
            </a:r>
            <a:r>
              <a:rPr lang="fr-FR" i="1" smtClean="0"/>
              <a:t>Candidate à une participation FSN en tant qu'investisseur avisé)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Quel positionnement lui donner ? Moyens mutualisés pour l’exploitation? Pour le développement? Pour la recherche?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Comment organiser cette structure ? (Mutualisation unique? Concurrence? Public/ privé? Participants ?)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Souhaiteriez-vous co-investir dans cette structure ? (PME / ETI / Groupes)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Pourriez-vous jouer le rôle éventuel d’investisseur privé de référence ? Taux de partage avec le FSN? 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Où se trouve la demande solvable?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Quels usages innovants gagnants mettre en avant? 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Quelles activités? (€ pour chaque grande catégorie d’activité)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Coûts d'investissement globaux? 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Retour sur investissement?</a:t>
            </a:r>
          </a:p>
          <a:p>
            <a:pPr lvl="2"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Volet R&amp;D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mtClean="0"/>
              <a:t>	</a:t>
            </a:r>
            <a:r>
              <a:rPr lang="fr-FR" i="1" smtClean="0"/>
              <a:t>(Candidat à subventions ou avances remboursables du FSN)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 Quelle R&amp;D permettrait-elle d'accélérer la valorisation identifiée? 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Quels coûts peut-on lui affecter? (ordres de grandeur) 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Seriez-vous éventuellement candidat pour participer? (PME / ETI / Groupes)</a:t>
            </a:r>
            <a:endParaRPr lang="en-US" smtClean="0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5673725" y="650875"/>
            <a:ext cx="4005263" cy="519113"/>
          </a:xfrm>
          <a:prstGeom prst="rect">
            <a:avLst/>
          </a:prstGeom>
          <a:solidFill>
            <a:srgbClr val="FDAB3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336699"/>
                </a:solidFill>
              </a:rPr>
              <a:t>SUJET n°1 DU 29 JUIN</a:t>
            </a:r>
            <a:endParaRPr lang="en-US" sz="2800" b="1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0"/>
            <a:ext cx="9293225" cy="650875"/>
          </a:xfrm>
        </p:spPr>
        <p:txBody>
          <a:bodyPr/>
          <a:lstStyle/>
          <a:p>
            <a:r>
              <a:rPr lang="fr-FR" sz="2000" smtClean="0"/>
              <a:t>Insfrastructure de valorisation (« usine à numériser ») </a:t>
            </a:r>
            <a:br>
              <a:rPr lang="fr-FR" sz="2000" smtClean="0"/>
            </a:br>
            <a:r>
              <a:rPr lang="fr-FR" sz="2000" smtClean="0"/>
              <a:t>Plan de développement et parts demandées à l’Etat</a:t>
            </a:r>
            <a:endParaRPr lang="en-US" sz="200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1149350"/>
            <a:ext cx="9153525" cy="5159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mtClean="0"/>
              <a:t> Plan chiffré de l’« usine à numériser »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business plan d'une plateforme d'intermédiation et des investissements à réaliser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En équipements et infrastructures opérationnelles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En recherche et développement associés</a:t>
            </a:r>
          </a:p>
          <a:p>
            <a:pPr>
              <a:lnSpc>
                <a:spcPct val="90000"/>
              </a:lnSpc>
            </a:pPr>
            <a:r>
              <a:rPr lang="fr-FR" smtClean="0"/>
              <a:t>Chiffrage du retour sur investissement</a:t>
            </a:r>
          </a:p>
          <a:p>
            <a:pPr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Répartition des modes de financement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La part que les acteurs privés seront prêts à investir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La part qu’ils demanderont à l’Etat pour compléter leur investissement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La part qu’ils demanderont à l’Etat de subventionner ou de prêter</a:t>
            </a:r>
          </a:p>
          <a:p>
            <a:pPr lvl="1">
              <a:lnSpc>
                <a:spcPct val="90000"/>
              </a:lnSpc>
            </a:pPr>
            <a:endParaRPr lang="fr-FR" smtClean="0"/>
          </a:p>
          <a:p>
            <a:pPr lvl="1">
              <a:lnSpc>
                <a:spcPct val="90000"/>
              </a:lnSpc>
            </a:pPr>
            <a:r>
              <a:rPr lang="fr-FR" smtClean="0"/>
              <a:t>Deux approches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L’infrastructure de valorisation (« Usine à numériser ») </a:t>
            </a:r>
          </a:p>
          <a:p>
            <a:pPr lvl="3">
              <a:lnSpc>
                <a:spcPct val="90000"/>
              </a:lnSpc>
            </a:pPr>
            <a:r>
              <a:rPr lang="fr-FR" smtClean="0"/>
              <a:t>Candidate à une participation FSN en tant qu'investisseur avisé </a:t>
            </a:r>
          </a:p>
          <a:p>
            <a:pPr lvl="3">
              <a:lnSpc>
                <a:spcPct val="90000"/>
              </a:lnSpc>
            </a:pPr>
            <a:endParaRPr lang="fr-FR" smtClean="0"/>
          </a:p>
          <a:p>
            <a:pPr lvl="2">
              <a:lnSpc>
                <a:spcPct val="90000"/>
              </a:lnSpc>
            </a:pPr>
            <a:r>
              <a:rPr lang="fr-FR" smtClean="0"/>
              <a:t>Le projet de recherche et développement</a:t>
            </a:r>
          </a:p>
          <a:p>
            <a:pPr lvl="3">
              <a:lnSpc>
                <a:spcPct val="90000"/>
              </a:lnSpc>
            </a:pPr>
            <a:r>
              <a:rPr lang="fr-FR" smtClean="0"/>
              <a:t>Candidat à subventions ou avances remboursables du FSN</a:t>
            </a:r>
            <a:endParaRPr lang="en-US" smtClean="0"/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5673725" y="650875"/>
            <a:ext cx="4005263" cy="519113"/>
          </a:xfrm>
          <a:prstGeom prst="rect">
            <a:avLst/>
          </a:prstGeom>
          <a:solidFill>
            <a:srgbClr val="FDAB3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336699"/>
                </a:solidFill>
              </a:rPr>
              <a:t>SUJET n°2 DU 29 JUIN</a:t>
            </a:r>
            <a:endParaRPr lang="en-US" sz="2800" b="1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Annexes de travail</a:t>
            </a:r>
            <a:endParaRPr lang="en-US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Volet R&amp;D: Portail de moissonnage des méta données</a:t>
            </a:r>
            <a:endParaRPr lang="en-US" smtClean="0"/>
          </a:p>
        </p:txBody>
      </p:sp>
      <p:grpSp>
        <p:nvGrpSpPr>
          <p:cNvPr id="98308" name="Group 4"/>
          <p:cNvGrpSpPr>
            <a:grpSpLocks noChangeAspect="1"/>
          </p:cNvGrpSpPr>
          <p:nvPr/>
        </p:nvGrpSpPr>
        <p:grpSpPr bwMode="auto">
          <a:xfrm>
            <a:off x="739775" y="690563"/>
            <a:ext cx="7258050" cy="6097587"/>
            <a:chOff x="1800" y="1440"/>
            <a:chExt cx="9000" cy="7560"/>
          </a:xfrm>
        </p:grpSpPr>
        <p:sp>
          <p:nvSpPr>
            <p:cNvPr id="98309" name="AutoShape 5"/>
            <p:cNvSpPr>
              <a:spLocks noChangeAspect="1" noChangeArrowheads="1"/>
            </p:cNvSpPr>
            <p:nvPr/>
          </p:nvSpPr>
          <p:spPr bwMode="auto">
            <a:xfrm>
              <a:off x="1800" y="1440"/>
              <a:ext cx="9000" cy="75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10" name="AutoShape 6"/>
            <p:cNvSpPr>
              <a:spLocks noChangeArrowheads="1"/>
            </p:cNvSpPr>
            <p:nvPr/>
          </p:nvSpPr>
          <p:spPr bwMode="auto">
            <a:xfrm>
              <a:off x="2040" y="1980"/>
              <a:ext cx="1080" cy="1440"/>
            </a:xfrm>
            <a:prstGeom prst="can">
              <a:avLst>
                <a:gd name="adj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1200" b="1"/>
                <a:t>INA</a:t>
              </a:r>
              <a:endParaRPr lang="en-US"/>
            </a:p>
          </p:txBody>
        </p:sp>
        <p:sp>
          <p:nvSpPr>
            <p:cNvPr id="98311" name="AutoShape 7"/>
            <p:cNvSpPr>
              <a:spLocks noChangeArrowheads="1"/>
            </p:cNvSpPr>
            <p:nvPr/>
          </p:nvSpPr>
          <p:spPr bwMode="auto">
            <a:xfrm>
              <a:off x="7680" y="1980"/>
              <a:ext cx="600" cy="900"/>
            </a:xfrm>
            <a:prstGeom prst="can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r>
                <a:rPr lang="en-US" sz="1200" b="1"/>
                <a:t>A</a:t>
              </a:r>
              <a:endParaRPr lang="en-US"/>
            </a:p>
          </p:txBody>
        </p:sp>
        <p:sp>
          <p:nvSpPr>
            <p:cNvPr id="98312" name="AutoShape 8"/>
            <p:cNvSpPr>
              <a:spLocks noChangeArrowheads="1"/>
            </p:cNvSpPr>
            <p:nvPr/>
          </p:nvSpPr>
          <p:spPr bwMode="auto">
            <a:xfrm>
              <a:off x="8520" y="1980"/>
              <a:ext cx="600" cy="900"/>
            </a:xfrm>
            <a:prstGeom prst="can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r>
                <a:rPr lang="en-US" sz="1200" b="1"/>
                <a:t>B</a:t>
              </a:r>
              <a:endParaRPr lang="en-US"/>
            </a:p>
          </p:txBody>
        </p:sp>
        <p:sp>
          <p:nvSpPr>
            <p:cNvPr id="98313" name="AutoShape 9"/>
            <p:cNvSpPr>
              <a:spLocks noChangeArrowheads="1"/>
            </p:cNvSpPr>
            <p:nvPr/>
          </p:nvSpPr>
          <p:spPr bwMode="auto">
            <a:xfrm>
              <a:off x="9960" y="1980"/>
              <a:ext cx="600" cy="900"/>
            </a:xfrm>
            <a:prstGeom prst="can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r>
                <a:rPr lang="en-US" sz="1200" b="1"/>
                <a:t>N</a:t>
              </a:r>
              <a:endParaRPr lang="en-US"/>
            </a:p>
          </p:txBody>
        </p:sp>
        <p:sp>
          <p:nvSpPr>
            <p:cNvPr id="98314" name="Text Box 10"/>
            <p:cNvSpPr txBox="1">
              <a:spLocks noChangeArrowheads="1"/>
            </p:cNvSpPr>
            <p:nvPr/>
          </p:nvSpPr>
          <p:spPr bwMode="auto">
            <a:xfrm>
              <a:off x="6720" y="2340"/>
              <a:ext cx="840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 b="1"/>
                <a:t>…</a:t>
              </a:r>
              <a:endParaRPr lang="en-US"/>
            </a:p>
          </p:txBody>
        </p:sp>
        <p:sp>
          <p:nvSpPr>
            <p:cNvPr id="98315" name="Text Box 11"/>
            <p:cNvSpPr txBox="1">
              <a:spLocks noChangeArrowheads="1"/>
            </p:cNvSpPr>
            <p:nvPr/>
          </p:nvSpPr>
          <p:spPr bwMode="auto">
            <a:xfrm>
              <a:off x="7080" y="2880"/>
              <a:ext cx="3480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fr-FR" b="1"/>
                <a:t>Archives privées et autres archives publiques</a:t>
              </a:r>
              <a:endParaRPr lang="en-US"/>
            </a:p>
          </p:txBody>
        </p:sp>
        <p:sp>
          <p:nvSpPr>
            <p:cNvPr id="98316" name="Text Box 12"/>
            <p:cNvSpPr txBox="1">
              <a:spLocks noChangeArrowheads="1"/>
            </p:cNvSpPr>
            <p:nvPr/>
          </p:nvSpPr>
          <p:spPr bwMode="auto">
            <a:xfrm>
              <a:off x="3600" y="4320"/>
              <a:ext cx="3960" cy="9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600" b="1"/>
                <a:t>Portail moissonnage de méta données</a:t>
              </a:r>
              <a:endParaRPr lang="en-US"/>
            </a:p>
          </p:txBody>
        </p:sp>
        <p:sp>
          <p:nvSpPr>
            <p:cNvPr id="98317" name="Text Box 13"/>
            <p:cNvSpPr txBox="1">
              <a:spLocks noChangeArrowheads="1"/>
            </p:cNvSpPr>
            <p:nvPr/>
          </p:nvSpPr>
          <p:spPr bwMode="auto">
            <a:xfrm>
              <a:off x="7320" y="4500"/>
              <a:ext cx="264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 b="1"/>
                <a:t>(Player multimedia</a:t>
              </a:r>
            </a:p>
            <a:p>
              <a:r>
                <a:rPr lang="en-US" sz="1200" b="1"/>
                <a:t>HTML-5)</a:t>
              </a:r>
              <a:endParaRPr lang="en-US"/>
            </a:p>
          </p:txBody>
        </p:sp>
        <p:sp>
          <p:nvSpPr>
            <p:cNvPr id="98318" name="Text Box 14"/>
            <p:cNvSpPr txBox="1">
              <a:spLocks noChangeArrowheads="1"/>
            </p:cNvSpPr>
            <p:nvPr/>
          </p:nvSpPr>
          <p:spPr bwMode="auto">
            <a:xfrm>
              <a:off x="7680" y="5400"/>
              <a:ext cx="2640" cy="54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 b="1"/>
                <a:t>Moteurs de recherche</a:t>
              </a:r>
              <a:endParaRPr lang="en-US"/>
            </a:p>
          </p:txBody>
        </p:sp>
        <p:sp>
          <p:nvSpPr>
            <p:cNvPr id="98319" name="Text Box 15"/>
            <p:cNvSpPr txBox="1">
              <a:spLocks noChangeArrowheads="1"/>
            </p:cNvSpPr>
            <p:nvPr/>
          </p:nvSpPr>
          <p:spPr bwMode="auto">
            <a:xfrm>
              <a:off x="4920" y="5220"/>
              <a:ext cx="156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 b="1"/>
                <a:t>(RDF)</a:t>
              </a:r>
              <a:endParaRPr lang="en-US"/>
            </a:p>
          </p:txBody>
        </p:sp>
        <p:sp>
          <p:nvSpPr>
            <p:cNvPr id="98320" name="AutoShape 16"/>
            <p:cNvSpPr>
              <a:spLocks noChangeArrowheads="1"/>
            </p:cNvSpPr>
            <p:nvPr/>
          </p:nvSpPr>
          <p:spPr bwMode="auto">
            <a:xfrm>
              <a:off x="1920" y="6300"/>
              <a:ext cx="3120" cy="108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 b="1"/>
                <a:t>Contribution/enrichissement par des professionnels du secteur marchand</a:t>
              </a:r>
              <a:endParaRPr lang="en-US"/>
            </a:p>
          </p:txBody>
        </p:sp>
        <p:sp>
          <p:nvSpPr>
            <p:cNvPr id="98321" name="AutoShape 17"/>
            <p:cNvSpPr>
              <a:spLocks noChangeArrowheads="1"/>
            </p:cNvSpPr>
            <p:nvPr/>
          </p:nvSpPr>
          <p:spPr bwMode="auto">
            <a:xfrm>
              <a:off x="2760" y="7560"/>
              <a:ext cx="3120" cy="72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1200" b="1"/>
                <a:t>Contribution/enrichissement par des amateurs</a:t>
              </a:r>
              <a:endParaRPr lang="en-US"/>
            </a:p>
          </p:txBody>
        </p:sp>
        <p:sp>
          <p:nvSpPr>
            <p:cNvPr id="98322" name="Text Box 18"/>
            <p:cNvSpPr txBox="1">
              <a:spLocks noChangeArrowheads="1"/>
            </p:cNvSpPr>
            <p:nvPr/>
          </p:nvSpPr>
          <p:spPr bwMode="auto">
            <a:xfrm>
              <a:off x="7440" y="6120"/>
              <a:ext cx="3000" cy="10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200" b="1"/>
                <a:t>Modèle d’édition par le service public (webdocs, jeux, eBooks, etc)</a:t>
              </a:r>
              <a:endParaRPr lang="en-US"/>
            </a:p>
          </p:txBody>
        </p:sp>
        <p:sp>
          <p:nvSpPr>
            <p:cNvPr id="98323" name="Text Box 19"/>
            <p:cNvSpPr txBox="1">
              <a:spLocks noChangeArrowheads="1"/>
            </p:cNvSpPr>
            <p:nvPr/>
          </p:nvSpPr>
          <p:spPr bwMode="auto">
            <a:xfrm>
              <a:off x="6600" y="7380"/>
              <a:ext cx="3240" cy="108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200" b="1"/>
                <a:t>Modèle d’édition par le secteur marchand (webdocs, jeux, eBooks, etc)</a:t>
              </a:r>
              <a:endParaRPr lang="en-US"/>
            </a:p>
          </p:txBody>
        </p:sp>
        <p:sp>
          <p:nvSpPr>
            <p:cNvPr id="98324" name="Line 20"/>
            <p:cNvSpPr>
              <a:spLocks noChangeShapeType="1"/>
            </p:cNvSpPr>
            <p:nvPr/>
          </p:nvSpPr>
          <p:spPr bwMode="auto">
            <a:xfrm>
              <a:off x="2760" y="3420"/>
              <a:ext cx="132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25" name="Line 21"/>
            <p:cNvSpPr>
              <a:spLocks noChangeShapeType="1"/>
            </p:cNvSpPr>
            <p:nvPr/>
          </p:nvSpPr>
          <p:spPr bwMode="auto">
            <a:xfrm>
              <a:off x="3960" y="3420"/>
              <a:ext cx="48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26" name="Line 22"/>
            <p:cNvSpPr>
              <a:spLocks noChangeShapeType="1"/>
            </p:cNvSpPr>
            <p:nvPr/>
          </p:nvSpPr>
          <p:spPr bwMode="auto">
            <a:xfrm flipH="1">
              <a:off x="4920" y="3420"/>
              <a:ext cx="12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27" name="Line 23"/>
            <p:cNvSpPr>
              <a:spLocks noChangeShapeType="1"/>
            </p:cNvSpPr>
            <p:nvPr/>
          </p:nvSpPr>
          <p:spPr bwMode="auto">
            <a:xfrm flipH="1">
              <a:off x="7080" y="3600"/>
              <a:ext cx="144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28" name="Text Box 24"/>
            <p:cNvSpPr txBox="1">
              <a:spLocks noChangeArrowheads="1"/>
            </p:cNvSpPr>
            <p:nvPr/>
          </p:nvSpPr>
          <p:spPr bwMode="auto">
            <a:xfrm>
              <a:off x="9240" y="2340"/>
              <a:ext cx="6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1600" b="1"/>
                <a:t>…</a:t>
              </a:r>
              <a:endParaRPr lang="en-US"/>
            </a:p>
          </p:txBody>
        </p:sp>
        <p:sp>
          <p:nvSpPr>
            <p:cNvPr id="98329" name="AutoShape 25"/>
            <p:cNvSpPr>
              <a:spLocks noChangeArrowheads="1"/>
            </p:cNvSpPr>
            <p:nvPr/>
          </p:nvSpPr>
          <p:spPr bwMode="auto">
            <a:xfrm>
              <a:off x="3240" y="1980"/>
              <a:ext cx="1080" cy="1440"/>
            </a:xfrm>
            <a:prstGeom prst="can">
              <a:avLst>
                <a:gd name="adj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1200" b="1"/>
                <a:t>CNC</a:t>
              </a:r>
              <a:endParaRPr lang="en-US"/>
            </a:p>
          </p:txBody>
        </p:sp>
        <p:sp>
          <p:nvSpPr>
            <p:cNvPr id="98330" name="AutoShape 26"/>
            <p:cNvSpPr>
              <a:spLocks noChangeArrowheads="1"/>
            </p:cNvSpPr>
            <p:nvPr/>
          </p:nvSpPr>
          <p:spPr bwMode="auto">
            <a:xfrm>
              <a:off x="4440" y="1980"/>
              <a:ext cx="1080" cy="1440"/>
            </a:xfrm>
            <a:prstGeom prst="can">
              <a:avLst>
                <a:gd name="adj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1200" b="1"/>
                <a:t>BNF</a:t>
              </a:r>
              <a:endParaRPr lang="en-US"/>
            </a:p>
          </p:txBody>
        </p:sp>
        <p:sp>
          <p:nvSpPr>
            <p:cNvPr id="98331" name="AutoShape 27"/>
            <p:cNvSpPr>
              <a:spLocks noChangeArrowheads="1"/>
            </p:cNvSpPr>
            <p:nvPr/>
          </p:nvSpPr>
          <p:spPr bwMode="auto">
            <a:xfrm>
              <a:off x="5640" y="1980"/>
              <a:ext cx="1080" cy="1440"/>
            </a:xfrm>
            <a:prstGeom prst="can">
              <a:avLst>
                <a:gd name="adj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1200" b="1"/>
                <a:t>RMN</a:t>
              </a:r>
              <a:endParaRPr lang="en-US"/>
            </a:p>
          </p:txBody>
        </p:sp>
        <p:sp>
          <p:nvSpPr>
            <p:cNvPr id="98332" name="Line 28"/>
            <p:cNvSpPr>
              <a:spLocks noChangeShapeType="1"/>
            </p:cNvSpPr>
            <p:nvPr/>
          </p:nvSpPr>
          <p:spPr bwMode="auto">
            <a:xfrm flipH="1">
              <a:off x="5880" y="3420"/>
              <a:ext cx="24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33" name="Line 29"/>
            <p:cNvSpPr>
              <a:spLocks noChangeShapeType="1"/>
            </p:cNvSpPr>
            <p:nvPr/>
          </p:nvSpPr>
          <p:spPr bwMode="auto">
            <a:xfrm flipV="1">
              <a:off x="3360" y="5220"/>
              <a:ext cx="60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34" name="Line 30"/>
            <p:cNvSpPr>
              <a:spLocks noChangeShapeType="1"/>
            </p:cNvSpPr>
            <p:nvPr/>
          </p:nvSpPr>
          <p:spPr bwMode="auto">
            <a:xfrm flipH="1" flipV="1">
              <a:off x="5280" y="5220"/>
              <a:ext cx="120" cy="2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35" name="Line 31"/>
            <p:cNvSpPr>
              <a:spLocks noChangeShapeType="1"/>
            </p:cNvSpPr>
            <p:nvPr/>
          </p:nvSpPr>
          <p:spPr bwMode="auto">
            <a:xfrm flipH="1" flipV="1">
              <a:off x="7200" y="5220"/>
              <a:ext cx="4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36" name="Line 32"/>
            <p:cNvSpPr>
              <a:spLocks noChangeShapeType="1"/>
            </p:cNvSpPr>
            <p:nvPr/>
          </p:nvSpPr>
          <p:spPr bwMode="auto">
            <a:xfrm flipH="1" flipV="1">
              <a:off x="6960" y="5220"/>
              <a:ext cx="6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337" name="Line 33"/>
            <p:cNvSpPr>
              <a:spLocks noChangeShapeType="1"/>
            </p:cNvSpPr>
            <p:nvPr/>
          </p:nvSpPr>
          <p:spPr bwMode="auto">
            <a:xfrm flipH="1" flipV="1">
              <a:off x="6480" y="5220"/>
              <a:ext cx="48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Questions de la Consultation (1)</a:t>
            </a:r>
            <a:endParaRPr lang="en-US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600" smtClean="0"/>
              <a:t>Q 1 : Comment favoriser les liens entre politique d’investissement très haut débit et développement des services numériques de nouvelle génération ?</a:t>
            </a:r>
          </a:p>
          <a:p>
            <a:endParaRPr lang="fr-FR" sz="1600" smtClean="0"/>
          </a:p>
          <a:p>
            <a:r>
              <a:rPr lang="fr-FR" sz="1600" smtClean="0"/>
              <a:t>Q 3.1 : D’autres types de contenus patrimoniaux que ceux évoqués en introduction vous semblent-ils susceptibles d’être numérisés et valorisés ?</a:t>
            </a:r>
          </a:p>
          <a:p>
            <a:endParaRPr lang="fr-FR" sz="1600" smtClean="0"/>
          </a:p>
          <a:p>
            <a:r>
              <a:rPr lang="fr-FR" sz="1600" smtClean="0"/>
              <a:t>Q 3.2 : Des contenus publics déjà numériques vous paraissent-ils susceptibles d’être mieux valorisés ?</a:t>
            </a:r>
          </a:p>
          <a:p>
            <a:endParaRPr lang="fr-FR" sz="1600" smtClean="0"/>
          </a:p>
          <a:p>
            <a:r>
              <a:rPr lang="fr-FR" sz="1600" smtClean="0"/>
              <a:t>Q 3.3 : Voyez-vous une ou des technologie(s) à privilégier pour la numérisation des contenus patrimoniaux ? Pour ces technologies, un soutien à l’innovation serait-il de nature à modifier de manière significative l’économie de la numérisation des contenus concernés ?</a:t>
            </a:r>
          </a:p>
          <a:p>
            <a:endParaRPr lang="fr-FR" sz="1600" smtClean="0"/>
          </a:p>
          <a:p>
            <a:r>
              <a:rPr lang="fr-FR" sz="1600" smtClean="0"/>
              <a:t>Q 3.4 : Dans une logique de création d’activité économique, quels types de contenus devraient être numérisés en priorité, et pourquoi ? Indiquez des critères quantitatifs (taille de marché potentiel, volumétrie des fonds…) et/ou qualitatifs (enjeux stratégiques pour le secteur public, secteurs d’activités…)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Questions de la Consultation (2)</a:t>
            </a:r>
            <a:endParaRPr lang="en-US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 smtClean="0"/>
              <a:t>Q 3.5 : Quelles technologies vous paraissent essentielles à la concrétisation des usages que vous imaginez pour valoriser les contenus patrimoniaux numériques ?</a:t>
            </a:r>
          </a:p>
          <a:p>
            <a:pPr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Q 3.6 : Quelles sont, selon vous, les technologies sur lesquelles un manque de concurrence présente un risque ?</a:t>
            </a:r>
          </a:p>
          <a:p>
            <a:pPr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Q 3.7 : Quels seraient les projets structurants concernant la numérisation du patrimoine?</a:t>
            </a:r>
          </a:p>
          <a:p>
            <a:pPr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Q 3.8 : La création de structures ad hoc détenant les droits d’exploitations du patrimoine numérisé vous paraît elle une solution adaptée ? Comment estimer la valeur de l’apport en nature des détenteurs de fonds patrimoniaux à une telle structure ?</a:t>
            </a:r>
          </a:p>
          <a:p>
            <a:pPr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Q 3.9 : D’autres types de prises de participation vous sembleraient-elles pouvoir/devoir être envisagées 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0"/>
            <a:ext cx="9293225" cy="679450"/>
          </a:xfrm>
        </p:spPr>
        <p:txBody>
          <a:bodyPr/>
          <a:lstStyle/>
          <a:p>
            <a:r>
              <a:rPr lang="fr-FR" sz="2000" smtClean="0"/>
              <a:t>Contexte : extraits du texte de la Consultation Publique</a:t>
            </a:r>
            <a:br>
              <a:rPr lang="fr-FR" sz="2000" smtClean="0"/>
            </a:br>
            <a:r>
              <a:rPr lang="fr-FR" sz="2000" smtClean="0"/>
              <a:t>Les investissements d’avenir: stimuler le potentiel de croissance</a:t>
            </a:r>
            <a:endParaRPr lang="en-US" sz="200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 smtClean="0"/>
              <a:t>le FSN financera en priorité les projets: 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Ayant le plus fort impact en termes de création d’activité économique, d’emploi, de recettes fiscales supplémentaires, d’aménagement du territoire 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Maximisant le retour sur investissement pour l’Etat</a:t>
            </a:r>
          </a:p>
          <a:p>
            <a:pPr lvl="1"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L’ensemble des bénéfices attendus devra être tangible, chiffré ex-ante et évalué ex-post</a:t>
            </a:r>
          </a:p>
          <a:p>
            <a:pPr lvl="1"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Priorités et principes d’intervention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Les interventions de l’Etat viseront à </a:t>
            </a:r>
            <a:r>
              <a:rPr lang="fr-FR" b="1" smtClean="0">
                <a:solidFill>
                  <a:srgbClr val="7F7F7F"/>
                </a:solidFill>
              </a:rPr>
              <a:t>constituer des actifs économiques</a:t>
            </a:r>
            <a:r>
              <a:rPr lang="fr-FR" smtClean="0"/>
              <a:t>, matériels ou immatériels, susceptibles d’augmenter la croissance future de l’économie française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Instruments de financement utilisables par le FSN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Majoritaires (70%): </a:t>
            </a:r>
            <a:r>
              <a:rPr lang="fr-FR" b="1" smtClean="0">
                <a:solidFill>
                  <a:srgbClr val="7F7F7F"/>
                </a:solidFill>
              </a:rPr>
              <a:t>Interventions en investisseur avisé</a:t>
            </a:r>
            <a:r>
              <a:rPr lang="fr-FR" smtClean="0"/>
              <a:t> : prises de participation (si co-investisseurs privés ou dans certains cas collectivités locales) et prêts</a:t>
            </a:r>
          </a:p>
          <a:p>
            <a:pPr lvl="2">
              <a:lnSpc>
                <a:spcPct val="90000"/>
              </a:lnSpc>
            </a:pPr>
            <a:r>
              <a:rPr lang="fr-FR" smtClean="0"/>
              <a:t>Minoritaires (30%): </a:t>
            </a:r>
            <a:r>
              <a:rPr lang="fr-FR" b="1" smtClean="0">
                <a:solidFill>
                  <a:srgbClr val="7F7F7F"/>
                </a:solidFill>
              </a:rPr>
              <a:t>Interventions en aides d’Etat</a:t>
            </a:r>
            <a:r>
              <a:rPr lang="fr-FR" smtClean="0"/>
              <a:t> : avances remboursables (privilégiées) et subventions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Justifier en quoi l’accompagnement demandé à l’Etat peut conduire à </a:t>
            </a:r>
            <a:r>
              <a:rPr lang="fr-FR" b="1" smtClean="0">
                <a:solidFill>
                  <a:srgbClr val="7F7F7F"/>
                </a:solidFill>
              </a:rPr>
              <a:t>structurer un ou plusieurs segments de marché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Questions de la Consultation (3)</a:t>
            </a:r>
            <a:endParaRPr lang="en-US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Q 3.10 : Pour les contenus que vous connaissez, quels modèles économiques vous semblent présenter les potentiels de valorisation les plus importants, et pourquoi ? Quels sont les acteurs types intervenant dans de tels modèles ?</a:t>
            </a:r>
          </a:p>
          <a:p>
            <a:endParaRPr lang="fr-FR" smtClean="0"/>
          </a:p>
          <a:p>
            <a:r>
              <a:rPr lang="fr-FR" smtClean="0"/>
              <a:t>Q 3.11 : Quels projets vous semblent avoir le plus d’impact sur la création d’emplois pérennes ? Sur le développement de PME ?</a:t>
            </a:r>
          </a:p>
          <a:p>
            <a:endParaRPr lang="fr-FR" smtClean="0"/>
          </a:p>
          <a:p>
            <a:r>
              <a:rPr lang="fr-FR" smtClean="0"/>
              <a:t>Q 3.12 : La création d’infrastructures mutualisées vous semble-t-elle nécessaire pour optimiser les modèles économiques ; si oui sur quels équipements / services doivent porter ces plateformes ?</a:t>
            </a:r>
          </a:p>
          <a:p>
            <a:endParaRPr lang="fr-FR" smtClean="0"/>
          </a:p>
          <a:p>
            <a:r>
              <a:rPr lang="fr-FR" smtClean="0"/>
              <a:t>Q 3.13 : A rémunération équivalente des ayants-droit, un modèle particulier de gestion des droits vous semble-t-il susceptible de simplifier à la fois la valorisation par un tiers et le développement de services exploitant une variété de contenus numérisés ?</a:t>
            </a:r>
          </a:p>
          <a:p>
            <a:endParaRPr lang="fr-FR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Compte-rendu des travaux préparatoires de mai 2010</a:t>
            </a:r>
            <a:endParaRPr lang="en-US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50 experts</a:t>
            </a:r>
          </a:p>
          <a:p>
            <a:pPr lvl="1"/>
            <a:r>
              <a:rPr lang="fr-FR" smtClean="0"/>
              <a:t>40 entreprises et organismes</a:t>
            </a:r>
          </a:p>
          <a:p>
            <a:r>
              <a:rPr lang="fr-FR" smtClean="0"/>
              <a:t>3 ateliers</a:t>
            </a:r>
          </a:p>
          <a:p>
            <a:pPr lvl="1"/>
            <a:r>
              <a:rPr lang="fr-FR" smtClean="0"/>
              <a:t>18, 19 et 20 mai</a:t>
            </a:r>
          </a:p>
          <a:p>
            <a:r>
              <a:rPr lang="fr-FR" smtClean="0"/>
              <a:t>Thèmes abordés</a:t>
            </a:r>
          </a:p>
          <a:p>
            <a:pPr lvl="1"/>
            <a:r>
              <a:rPr lang="fr-FR" smtClean="0"/>
              <a:t>Usages</a:t>
            </a:r>
          </a:p>
          <a:p>
            <a:pPr lvl="1"/>
            <a:r>
              <a:rPr lang="fr-FR" smtClean="0"/>
              <a:t>Modèles d’exploitation</a:t>
            </a:r>
          </a:p>
          <a:p>
            <a:pPr lvl="1"/>
            <a:r>
              <a:rPr lang="fr-FR" smtClean="0"/>
              <a:t>Périmètre</a:t>
            </a:r>
          </a:p>
          <a:p>
            <a:pPr lvl="1"/>
            <a:r>
              <a:rPr lang="fr-FR" smtClean="0"/>
              <a:t>Classification</a:t>
            </a:r>
            <a:endParaRPr lang="en-US" smtClean="0"/>
          </a:p>
          <a:p>
            <a:pPr lvl="1"/>
            <a:r>
              <a:rPr lang="fr-FR" smtClean="0"/>
              <a:t>R&amp;D et standards</a:t>
            </a:r>
          </a:p>
          <a:p>
            <a:pPr lvl="1"/>
            <a:r>
              <a:rPr lang="fr-FR" smtClean="0"/>
              <a:t>Verrous</a:t>
            </a:r>
          </a:p>
          <a:p>
            <a:pPr lvl="1"/>
            <a:r>
              <a:rPr lang="fr-FR" smtClean="0"/>
              <a:t>Politique des pouvoirs publics</a:t>
            </a:r>
          </a:p>
          <a:p>
            <a:r>
              <a:rPr lang="fr-FR" smtClean="0"/>
              <a:t>Ont donné lieu à l’élaboration d’un projet Cap Digital</a:t>
            </a:r>
          </a:p>
          <a:p>
            <a:pPr lvl="1"/>
            <a:r>
              <a:rPr lang="fr-FR" smtClean="0"/>
              <a:t>Fil conducteur de la réponse à la consultation publique</a:t>
            </a:r>
          </a:p>
          <a:p>
            <a:pPr lvl="1"/>
            <a:r>
              <a:rPr lang="fr-FR" smtClean="0"/>
              <a:t>Présenté ci-après</a:t>
            </a:r>
          </a:p>
          <a:p>
            <a:pPr lvl="1"/>
            <a:r>
              <a:rPr lang="fr-FR" smtClean="0"/>
              <a:t>Les premières réactions sont les bienvenues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Positionnement du projet Patrimoine 2.0 de Cap Digital (1)</a:t>
            </a:r>
            <a:br>
              <a:rPr lang="fr-FR" sz="2000" smtClean="0"/>
            </a:br>
            <a:r>
              <a:rPr lang="fr-FR" sz="2000" smtClean="0"/>
              <a:t>1 - Pourquoi la situation actuelle doit changer?</a:t>
            </a:r>
            <a:endParaRPr lang="en-US" sz="2000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 smtClean="0"/>
              <a:t>Dimension sociale nouvelle apportée par le numérique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Jeux vidéo, réseaux sociaux</a:t>
            </a:r>
          </a:p>
          <a:p>
            <a:pPr lvl="1"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Importance symbolique sociétale croissante du patrimoine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Ville numérique, Musées et universités répliqués dans le monde, Gallica face à Google et à l’iPad</a:t>
            </a:r>
          </a:p>
          <a:p>
            <a:pPr lvl="1"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Multiplication du champ des possibles rendant les modèles instables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Convergence, interpénétration des médias, ubiquité, immédiateté, multi usages variés</a:t>
            </a:r>
          </a:p>
          <a:p>
            <a:pPr lvl="1"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La première génération de numérisation du patrimoine atteint ses limites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A privilégié la numérisation initiale à but d’archives, organisation verticale sans passerelles entre grands agrégateurs publics (INA, CNC, RMN, BNF)</a:t>
            </a:r>
          </a:p>
          <a:p>
            <a:pPr lvl="1">
              <a:lnSpc>
                <a:spcPct val="90000"/>
              </a:lnSpc>
            </a:pPr>
            <a:endParaRPr lang="fr-FR" smtClean="0"/>
          </a:p>
          <a:p>
            <a:pPr>
              <a:lnSpc>
                <a:spcPct val="90000"/>
              </a:lnSpc>
            </a:pPr>
            <a:r>
              <a:rPr lang="fr-FR" smtClean="0"/>
              <a:t>Nécessité de lancer la génération 2.0 du patrimoine</a:t>
            </a:r>
          </a:p>
          <a:p>
            <a:pPr lvl="1">
              <a:lnSpc>
                <a:spcPct val="90000"/>
              </a:lnSpc>
            </a:pPr>
            <a:r>
              <a:rPr lang="fr-FR" smtClean="0"/>
              <a:t>Délinéarisation et fragmentation accélérée des rôles sur toute la chaîne depuis la création vers la distribution des contenus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Positionnement du projet Patrimoine 2.0 de Cap Digital (2)</a:t>
            </a:r>
            <a:br>
              <a:rPr lang="fr-FR" sz="2000" smtClean="0"/>
            </a:br>
            <a:r>
              <a:rPr lang="fr-FR" sz="2000" smtClean="0"/>
              <a:t>2 - Patrimoine 2.0 : l’usine à numériser le patrimoine</a:t>
            </a:r>
            <a:endParaRPr lang="en-US" sz="2000" smtClean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600" smtClean="0"/>
              <a:t>Périmètre, utilisation et format des contenus concernés</a:t>
            </a:r>
          </a:p>
          <a:p>
            <a:pPr lvl="1"/>
            <a:r>
              <a:rPr lang="fr-FR" sz="1600" smtClean="0"/>
              <a:t>Deux optiques majeures pour la numérisation du patrimoine</a:t>
            </a:r>
          </a:p>
          <a:p>
            <a:pPr lvl="2"/>
            <a:r>
              <a:rPr lang="fr-FR" sz="1400" b="1" smtClean="0">
                <a:solidFill>
                  <a:srgbClr val="7F7F7F"/>
                </a:solidFill>
              </a:rPr>
              <a:t>Préservation, restauration et archivage</a:t>
            </a:r>
            <a:r>
              <a:rPr lang="fr-FR" sz="1400" smtClean="0"/>
              <a:t> (souvent la </a:t>
            </a:r>
            <a:r>
              <a:rPr lang="fr-FR" sz="1400" b="1" smtClean="0">
                <a:solidFill>
                  <a:srgbClr val="7F7F7F"/>
                </a:solidFill>
              </a:rPr>
              <a:t>première numérisation</a:t>
            </a:r>
            <a:r>
              <a:rPr lang="fr-FR" sz="1400" smtClean="0"/>
              <a:t>)</a:t>
            </a:r>
          </a:p>
          <a:p>
            <a:pPr lvl="3"/>
            <a:r>
              <a:rPr lang="fr-FR" sz="1400" smtClean="0"/>
              <a:t>Format riche en informations et caractéristiques (ontologie fermée et spécifique pour chaque agrégateur d’archives)</a:t>
            </a:r>
          </a:p>
          <a:p>
            <a:pPr lvl="2"/>
            <a:r>
              <a:rPr lang="fr-FR" sz="1400" b="1" smtClean="0">
                <a:solidFill>
                  <a:srgbClr val="7F7F7F"/>
                </a:solidFill>
              </a:rPr>
              <a:t>Diffusion auprès des publics</a:t>
            </a:r>
            <a:r>
              <a:rPr lang="fr-FR" sz="1400" smtClean="0"/>
              <a:t> (contenus « dérivés »)</a:t>
            </a:r>
          </a:p>
          <a:p>
            <a:pPr lvl="3"/>
            <a:r>
              <a:rPr lang="fr-FR" sz="1400" smtClean="0"/>
              <a:t>Formats multiples, standards ouverts, souvent moins riches en informations</a:t>
            </a:r>
          </a:p>
          <a:p>
            <a:pPr lvl="2"/>
            <a:endParaRPr lang="fr-FR" sz="1400" smtClean="0"/>
          </a:p>
          <a:p>
            <a:pPr lvl="1"/>
            <a:r>
              <a:rPr lang="fr-FR" sz="1600" smtClean="0"/>
              <a:t>Trois types de contenus dérivés à fins d’exploitation commerciale</a:t>
            </a:r>
          </a:p>
          <a:p>
            <a:pPr lvl="2"/>
            <a:r>
              <a:rPr lang="fr-FR" sz="1400" b="1" smtClean="0">
                <a:solidFill>
                  <a:srgbClr val="7F7F7F"/>
                </a:solidFill>
              </a:rPr>
              <a:t>Dérivés directs</a:t>
            </a:r>
            <a:r>
              <a:rPr lang="fr-FR" sz="1400" smtClean="0"/>
              <a:t> (qualité identique aux exigences d’archives, méta données simplifiées)</a:t>
            </a:r>
          </a:p>
          <a:p>
            <a:pPr lvl="2"/>
            <a:r>
              <a:rPr lang="fr-FR" sz="1400" b="1" smtClean="0">
                <a:solidFill>
                  <a:srgbClr val="7F7F7F"/>
                </a:solidFill>
              </a:rPr>
              <a:t>Dérivés seconds</a:t>
            </a:r>
            <a:r>
              <a:rPr lang="fr-FR" sz="1400" smtClean="0"/>
              <a:t> (copies moins exigeantes, souvent pour une exploitation à court/ moyen terme)</a:t>
            </a:r>
          </a:p>
          <a:p>
            <a:pPr lvl="2"/>
            <a:r>
              <a:rPr lang="fr-FR" sz="1400" b="1" smtClean="0">
                <a:solidFill>
                  <a:srgbClr val="7F7F7F"/>
                </a:solidFill>
              </a:rPr>
              <a:t>Contenus autoproduits</a:t>
            </a:r>
            <a:r>
              <a:rPr lang="fr-FR" sz="1400" smtClean="0"/>
              <a:t> (soit enrichissant les dérivés seconds, soit créés ex-nihilo)</a:t>
            </a:r>
          </a:p>
          <a:p>
            <a:pPr lvl="2"/>
            <a:endParaRPr lang="fr-FR" sz="1400" smtClean="0"/>
          </a:p>
          <a:p>
            <a:pPr lvl="1"/>
            <a:r>
              <a:rPr lang="fr-FR" sz="1600" smtClean="0"/>
              <a:t>Quatre niveaux d’utilisateurs</a:t>
            </a:r>
          </a:p>
          <a:p>
            <a:pPr lvl="2"/>
            <a:r>
              <a:rPr lang="fr-FR" sz="1400" b="1" smtClean="0">
                <a:solidFill>
                  <a:srgbClr val="7F7F7F"/>
                </a:solidFill>
              </a:rPr>
              <a:t>Professionnels scientifiques</a:t>
            </a:r>
            <a:r>
              <a:rPr lang="fr-FR" sz="1400" smtClean="0"/>
              <a:t>, conservateurs des archives du patrimoine</a:t>
            </a:r>
          </a:p>
          <a:p>
            <a:pPr lvl="3"/>
            <a:r>
              <a:rPr lang="fr-FR" sz="1400" smtClean="0"/>
              <a:t>Accès et mise à jour des premières numérisations</a:t>
            </a:r>
          </a:p>
          <a:p>
            <a:pPr lvl="2"/>
            <a:r>
              <a:rPr lang="fr-FR" sz="1400" b="1" smtClean="0">
                <a:solidFill>
                  <a:srgbClr val="7F7F7F"/>
                </a:solidFill>
              </a:rPr>
              <a:t>Professionnels de la chaîne marchande</a:t>
            </a:r>
            <a:r>
              <a:rPr lang="fr-FR" sz="1400" smtClean="0"/>
              <a:t> : production/ ingestion/ agrégation/ édition, distribution</a:t>
            </a:r>
          </a:p>
          <a:p>
            <a:pPr lvl="3"/>
            <a:r>
              <a:rPr lang="fr-FR" sz="1400" smtClean="0"/>
              <a:t>Accès et création de dérivés directs avec restrictions, accès et création de dérivés seconds</a:t>
            </a:r>
          </a:p>
          <a:p>
            <a:pPr lvl="2"/>
            <a:r>
              <a:rPr lang="fr-FR" sz="1400" b="1" smtClean="0">
                <a:solidFill>
                  <a:srgbClr val="7F7F7F"/>
                </a:solidFill>
              </a:rPr>
              <a:t>Communautés d’amateurs</a:t>
            </a:r>
            <a:r>
              <a:rPr lang="fr-FR" sz="1400" smtClean="0"/>
              <a:t> identifiée : accès avec restrictions aux dérivés seconds, créateurs de dérivés seconds sous certaines conditions, créateurs de contenus autoproduits</a:t>
            </a:r>
          </a:p>
          <a:p>
            <a:pPr lvl="2"/>
            <a:r>
              <a:rPr lang="fr-FR" sz="1400" b="1" smtClean="0">
                <a:solidFill>
                  <a:srgbClr val="7F7F7F"/>
                </a:solidFill>
              </a:rPr>
              <a:t>Tous publics</a:t>
            </a:r>
            <a:r>
              <a:rPr lang="fr-FR" sz="1400" smtClean="0"/>
              <a:t> : accès avec restrictions aux dérivés seconds, créateurs de contenus autoproduits, réseaux sociaux multiples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Positionnement du projet Patrimoine 2.0 de Cap Digital (3)</a:t>
            </a:r>
            <a:br>
              <a:rPr lang="fr-FR" sz="2000" smtClean="0"/>
            </a:br>
            <a:r>
              <a:rPr lang="fr-FR" sz="2000" smtClean="0"/>
              <a:t>2 - Patrimoine 2.0 : l’usine à numériser le patrimoine</a:t>
            </a:r>
            <a:endParaRPr lang="en-US" sz="2000" smtClean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Missions de l’infrastructure de valorisation du patrimoine</a:t>
            </a:r>
          </a:p>
          <a:p>
            <a:pPr lvl="1"/>
            <a:r>
              <a:rPr lang="fr-FR" smtClean="0"/>
              <a:t>L’infrastructure de valorisation se veut à la fois :</a:t>
            </a:r>
          </a:p>
          <a:p>
            <a:pPr lvl="2"/>
            <a:r>
              <a:rPr lang="fr-FR" smtClean="0"/>
              <a:t>une </a:t>
            </a:r>
            <a:r>
              <a:rPr lang="fr-FR" b="1" smtClean="0">
                <a:solidFill>
                  <a:srgbClr val="7F7F7F"/>
                </a:solidFill>
              </a:rPr>
              <a:t>plateforme d’exploitation</a:t>
            </a:r>
            <a:r>
              <a:rPr lang="fr-FR" smtClean="0"/>
              <a:t> en perpétuelle évolution selon la maturité des modèles</a:t>
            </a:r>
          </a:p>
          <a:p>
            <a:pPr lvl="2"/>
            <a:r>
              <a:rPr lang="fr-FR" smtClean="0"/>
              <a:t>une </a:t>
            </a:r>
            <a:r>
              <a:rPr lang="fr-FR" b="1" smtClean="0">
                <a:solidFill>
                  <a:srgbClr val="7F7F7F"/>
                </a:solidFill>
              </a:rPr>
              <a:t>plateforme de tests de recherche et développement</a:t>
            </a:r>
            <a:r>
              <a:rPr lang="fr-FR" smtClean="0"/>
              <a:t> à disposition de la filière dans trois de domaines</a:t>
            </a:r>
          </a:p>
          <a:p>
            <a:pPr lvl="3"/>
            <a:r>
              <a:rPr lang="fr-FR" smtClean="0"/>
              <a:t> technologies, usages, modèles de rémunération</a:t>
            </a:r>
          </a:p>
          <a:p>
            <a:pPr lvl="3"/>
            <a:endParaRPr lang="fr-FR" smtClean="0"/>
          </a:p>
          <a:p>
            <a:pPr lvl="1"/>
            <a:r>
              <a:rPr lang="fr-FR" smtClean="0"/>
              <a:t>Eléments de la chaîne de valeur considérés</a:t>
            </a:r>
          </a:p>
          <a:p>
            <a:pPr lvl="2"/>
            <a:r>
              <a:rPr lang="fr-FR" b="1" smtClean="0">
                <a:solidFill>
                  <a:srgbClr val="7F7F7F"/>
                </a:solidFill>
              </a:rPr>
              <a:t>Ingestion</a:t>
            </a:r>
            <a:r>
              <a:rPr lang="fr-FR" smtClean="0"/>
              <a:t> (intégration et numérisation première)</a:t>
            </a:r>
          </a:p>
          <a:p>
            <a:pPr lvl="3"/>
            <a:r>
              <a:rPr lang="fr-FR" smtClean="0"/>
              <a:t>A l’issue de ce processus l’accès est donné à des agrégateurs commerciaux licensiés</a:t>
            </a:r>
          </a:p>
          <a:p>
            <a:pPr lvl="2"/>
            <a:r>
              <a:rPr lang="fr-FR" b="1" smtClean="0">
                <a:solidFill>
                  <a:srgbClr val="7F7F7F"/>
                </a:solidFill>
              </a:rPr>
              <a:t>Agrégation commerciale</a:t>
            </a:r>
            <a:r>
              <a:rPr lang="fr-FR" smtClean="0"/>
              <a:t> (contenus dérivés pour création de catalogues)</a:t>
            </a:r>
          </a:p>
          <a:p>
            <a:pPr lvl="3"/>
            <a:r>
              <a:rPr lang="fr-FR" smtClean="0"/>
              <a:t>A l’issue de ce processus l’accès est donné à des éditeurs licenciés</a:t>
            </a:r>
          </a:p>
          <a:p>
            <a:pPr lvl="2"/>
            <a:r>
              <a:rPr lang="fr-FR" b="1" smtClean="0">
                <a:solidFill>
                  <a:srgbClr val="7F7F7F"/>
                </a:solidFill>
              </a:rPr>
              <a:t>Edition</a:t>
            </a:r>
            <a:r>
              <a:rPr lang="fr-FR" smtClean="0"/>
              <a:t> (scénarios de valorisation auprès du public)</a:t>
            </a:r>
          </a:p>
          <a:p>
            <a:pPr lvl="3"/>
            <a:r>
              <a:rPr lang="fr-FR" smtClean="0"/>
              <a:t>A l’issue de ce processus, l’accès est donné à des distributeurs licenciés</a:t>
            </a:r>
          </a:p>
          <a:p>
            <a:pPr lvl="2"/>
            <a:r>
              <a:rPr lang="fr-FR" b="1" smtClean="0">
                <a:solidFill>
                  <a:srgbClr val="7F7F7F"/>
                </a:solidFill>
              </a:rPr>
              <a:t>Diffusion</a:t>
            </a:r>
            <a:r>
              <a:rPr lang="fr-FR" smtClean="0"/>
              <a:t> (chaînes TV, radios, portails, web 2.0 ou autre)</a:t>
            </a:r>
          </a:p>
          <a:p>
            <a:pPr lvl="2"/>
            <a:endParaRPr lang="fr-FR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Positionnement du projet Patrimoine 2.0 de Cap Digital (4)</a:t>
            </a:r>
            <a:br>
              <a:rPr lang="fr-FR" sz="2000" smtClean="0"/>
            </a:br>
            <a:r>
              <a:rPr lang="fr-FR" sz="2000" smtClean="0"/>
              <a:t>2 – Patrimoine 2.0: Schéma fonctionnel de principe</a:t>
            </a:r>
            <a:endParaRPr lang="en-US" sz="2000" smtClean="0"/>
          </a:p>
        </p:txBody>
      </p:sp>
      <p:sp>
        <p:nvSpPr>
          <p:cNvPr id="57409" name="Rectangle 65"/>
          <p:cNvSpPr>
            <a:spLocks noGrp="1" noChangeArrowheads="1"/>
          </p:cNvSpPr>
          <p:nvPr>
            <p:ph type="body" idx="1"/>
          </p:nvPr>
        </p:nvSpPr>
        <p:spPr>
          <a:xfrm>
            <a:off x="6440488" y="1189038"/>
            <a:ext cx="3281362" cy="5191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1200" smtClean="0"/>
              <a:t>Séparation de l’ingestion organisée, subventionnée (INA, CNC, BNF, RMN), et de l’ingestion à la demande, rémunérée par les particuliers ou les acteurs marchands</a:t>
            </a:r>
          </a:p>
          <a:p>
            <a:pPr>
              <a:lnSpc>
                <a:spcPct val="80000"/>
              </a:lnSpc>
            </a:pPr>
            <a:r>
              <a:rPr lang="fr-FR" sz="1200" smtClean="0"/>
              <a:t>Ingestion à la demande et stockage résultant réalisables avec ou sans les moyens techniques des grands agrégateurs publics</a:t>
            </a:r>
          </a:p>
          <a:p>
            <a:pPr>
              <a:lnSpc>
                <a:spcPct val="80000"/>
              </a:lnSpc>
            </a:pPr>
            <a:r>
              <a:rPr lang="fr-FR" sz="1200" smtClean="0"/>
              <a:t>Ingestion à la demande et dérivés seconds peuvent concerner des collections complètes (pas seulement à l’unité)</a:t>
            </a:r>
          </a:p>
          <a:p>
            <a:pPr>
              <a:lnSpc>
                <a:spcPct val="80000"/>
              </a:lnSpc>
            </a:pPr>
            <a:r>
              <a:rPr lang="fr-FR" sz="1200" smtClean="0"/>
              <a:t>Collections préselectionnables à l’aide d’outils sémantiques sophistiqués (moteurs, etc) et concernant simultanément plusieurs fonds</a:t>
            </a:r>
          </a:p>
          <a:p>
            <a:pPr>
              <a:lnSpc>
                <a:spcPct val="80000"/>
              </a:lnSpc>
            </a:pPr>
            <a:r>
              <a:rPr lang="fr-FR" sz="1200" smtClean="0"/>
              <a:t>C’est la demande du marché qui tire la création de contenus nouveaux</a:t>
            </a:r>
          </a:p>
          <a:p>
            <a:pPr>
              <a:lnSpc>
                <a:spcPct val="80000"/>
              </a:lnSpc>
            </a:pPr>
            <a:r>
              <a:rPr lang="fr-FR" sz="1200" smtClean="0"/>
              <a:t>Accès des contenus ingérés par les utilisateurs régulés selon des modèles pilotés par les acteurs privés marchands</a:t>
            </a:r>
          </a:p>
          <a:p>
            <a:pPr>
              <a:lnSpc>
                <a:spcPct val="80000"/>
              </a:lnSpc>
            </a:pPr>
            <a:r>
              <a:rPr lang="fr-FR" sz="1200" smtClean="0"/>
              <a:t>Contenus créés par les utilisateurs devenant à leur tour contenus de patrimoine valorisable s’ils le décident ainsi</a:t>
            </a:r>
            <a:endParaRPr lang="en-US" sz="1200" smtClean="0"/>
          </a:p>
        </p:txBody>
      </p:sp>
      <p:sp>
        <p:nvSpPr>
          <p:cNvPr id="57381" name="AutoShape 37"/>
          <p:cNvSpPr>
            <a:spLocks noChangeAspect="1" noChangeArrowheads="1"/>
          </p:cNvSpPr>
          <p:nvPr/>
        </p:nvSpPr>
        <p:spPr bwMode="auto">
          <a:xfrm>
            <a:off x="868363" y="750888"/>
            <a:ext cx="6096000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7411" name="Rectangle 67"/>
          <p:cNvSpPr>
            <a:spLocks noChangeArrowheads="1"/>
          </p:cNvSpPr>
          <p:nvPr/>
        </p:nvSpPr>
        <p:spPr bwMode="auto">
          <a:xfrm>
            <a:off x="6383338" y="795338"/>
            <a:ext cx="3281362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285750" indent="-285750" algn="l" defTabSz="762000" eaLnBrk="0" hangingPunct="0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n"/>
              <a:tabLst>
                <a:tab pos="4953000" algn="l"/>
                <a:tab pos="7239000" algn="l"/>
              </a:tabLst>
            </a:pPr>
            <a:r>
              <a:rPr lang="fr-FR" sz="2000" b="1">
                <a:latin typeface="Arial" charset="0"/>
              </a:rPr>
              <a:t>Nouveautés</a:t>
            </a:r>
          </a:p>
        </p:txBody>
      </p:sp>
      <p:sp>
        <p:nvSpPr>
          <p:cNvPr id="57415" name="AutoShape 71"/>
          <p:cNvSpPr>
            <a:spLocks noChangeAspect="1" noChangeArrowheads="1"/>
          </p:cNvSpPr>
          <p:nvPr/>
        </p:nvSpPr>
        <p:spPr bwMode="auto">
          <a:xfrm>
            <a:off x="282575" y="750888"/>
            <a:ext cx="6286500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7416" name="Text Box 72"/>
          <p:cNvSpPr txBox="1">
            <a:spLocks noChangeArrowheads="1"/>
          </p:cNvSpPr>
          <p:nvPr/>
        </p:nvSpPr>
        <p:spPr bwMode="auto">
          <a:xfrm>
            <a:off x="358775" y="1893888"/>
            <a:ext cx="1676400" cy="2400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fr-FR" sz="1000" b="1"/>
              <a:t>Bases </a:t>
            </a:r>
            <a:r>
              <a:rPr lang="fr-FR" sz="1000"/>
              <a:t>du patrimoine: archives haute qualité (ex : géospécifique 3D, scans/photos d’oeuvres, livre XML, films 2K, etc)</a:t>
            </a:r>
            <a:endParaRPr lang="fr-FR" sz="1000" b="1"/>
          </a:p>
          <a:p>
            <a:pPr algn="l"/>
            <a:endParaRPr lang="fr-FR" sz="1000"/>
          </a:p>
          <a:p>
            <a:pPr algn="l"/>
            <a:r>
              <a:rPr lang="en-US" sz="1000"/>
              <a:t>1- </a:t>
            </a:r>
            <a:r>
              <a:rPr lang="en-US" sz="1000" b="1"/>
              <a:t>Missions </a:t>
            </a:r>
            <a:r>
              <a:rPr lang="en-US" sz="1000"/>
              <a:t>de dépôt légal, préservation/ cons.</a:t>
            </a:r>
          </a:p>
          <a:p>
            <a:pPr algn="l"/>
            <a:endParaRPr lang="en-US" sz="1000"/>
          </a:p>
          <a:p>
            <a:pPr algn="l"/>
            <a:r>
              <a:rPr lang="en-US" sz="1000"/>
              <a:t>2- </a:t>
            </a:r>
            <a:r>
              <a:rPr lang="en-US" sz="1000" b="1"/>
              <a:t>Critères : volumes </a:t>
            </a:r>
            <a:r>
              <a:rPr lang="en-US" sz="1000"/>
              <a:t>(quantités, octets)</a:t>
            </a:r>
          </a:p>
          <a:p>
            <a:pPr algn="l"/>
            <a:endParaRPr lang="en-US" sz="1000"/>
          </a:p>
          <a:p>
            <a:pPr algn="l"/>
            <a:r>
              <a:rPr lang="en-US" sz="1000"/>
              <a:t>3- </a:t>
            </a:r>
            <a:r>
              <a:rPr lang="en-US" sz="1000" b="1"/>
              <a:t>Subventions de l’Etat</a:t>
            </a:r>
            <a:endParaRPr lang="en-US"/>
          </a:p>
        </p:txBody>
      </p:sp>
      <p:sp>
        <p:nvSpPr>
          <p:cNvPr id="57417" name="Text Box 73"/>
          <p:cNvSpPr txBox="1">
            <a:spLocks noChangeArrowheads="1"/>
          </p:cNvSpPr>
          <p:nvPr/>
        </p:nvSpPr>
        <p:spPr bwMode="auto">
          <a:xfrm>
            <a:off x="4549775" y="1893888"/>
            <a:ext cx="1790700" cy="2400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fr-FR" sz="1000" b="1"/>
              <a:t>Equipements du public </a:t>
            </a:r>
            <a:r>
              <a:rPr lang="fr-FR" sz="1000"/>
              <a:t>(tablettes, e-books, smartphones, PCs, etc)</a:t>
            </a:r>
            <a:endParaRPr lang="fr-FR" sz="1000" b="1"/>
          </a:p>
          <a:p>
            <a:pPr algn="l"/>
            <a:endParaRPr lang="fr-FR" sz="1000" b="1"/>
          </a:p>
          <a:p>
            <a:pPr algn="l"/>
            <a:r>
              <a:rPr lang="en-US" sz="1000"/>
              <a:t>1- </a:t>
            </a:r>
            <a:r>
              <a:rPr lang="en-US" sz="1000" b="1"/>
              <a:t>Usages</a:t>
            </a:r>
            <a:r>
              <a:rPr lang="en-US" sz="1000"/>
              <a:t> multi contenus (liste ouverte et non exhaustive, évolutive)</a:t>
            </a:r>
          </a:p>
          <a:p>
            <a:pPr algn="l"/>
            <a:endParaRPr lang="en-US" sz="1000"/>
          </a:p>
          <a:p>
            <a:pPr algn="l"/>
            <a:r>
              <a:rPr lang="en-US" sz="1000"/>
              <a:t>2 - </a:t>
            </a:r>
            <a:r>
              <a:rPr lang="en-US" sz="1000" b="1"/>
              <a:t>Revenus</a:t>
            </a:r>
            <a:r>
              <a:rPr lang="en-US" sz="1000"/>
              <a:t> associés et coûts directs d’exploitation</a:t>
            </a:r>
          </a:p>
          <a:p>
            <a:pPr algn="l"/>
            <a:endParaRPr lang="en-US" sz="1000"/>
          </a:p>
          <a:p>
            <a:pPr algn="l"/>
            <a:r>
              <a:rPr lang="en-US" sz="1000"/>
              <a:t>3 - </a:t>
            </a:r>
            <a:r>
              <a:rPr lang="en-US" sz="1000" b="1"/>
              <a:t>Retour sur investissements </a:t>
            </a:r>
          </a:p>
          <a:p>
            <a:pPr algn="l"/>
            <a:r>
              <a:rPr lang="en-US" sz="1000"/>
              <a:t>(à redistribuer sur la chaîne)</a:t>
            </a:r>
            <a:endParaRPr lang="en-US" sz="1000" b="1"/>
          </a:p>
          <a:p>
            <a:endParaRPr lang="en-US"/>
          </a:p>
        </p:txBody>
      </p:sp>
      <p:sp>
        <p:nvSpPr>
          <p:cNvPr id="57418" name="Text Box 74"/>
          <p:cNvSpPr txBox="1">
            <a:spLocks noChangeArrowheads="1"/>
          </p:cNvSpPr>
          <p:nvPr/>
        </p:nvSpPr>
        <p:spPr bwMode="auto">
          <a:xfrm>
            <a:off x="2111375" y="1893888"/>
            <a:ext cx="2362200" cy="24003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fr-FR" sz="1000"/>
              <a:t>Plateforme(s) </a:t>
            </a:r>
            <a:r>
              <a:rPr lang="fr-FR" sz="1000" b="1"/>
              <a:t>d’intermédiation</a:t>
            </a:r>
            <a:r>
              <a:rPr lang="fr-FR" sz="1000"/>
              <a:t> (ouverte à la concurrence, standards/ modèles économiques encadrés)</a:t>
            </a:r>
          </a:p>
          <a:p>
            <a:pPr algn="l"/>
            <a:endParaRPr lang="fr-FR" sz="1000"/>
          </a:p>
          <a:p>
            <a:pPr algn="l"/>
            <a:r>
              <a:rPr lang="en-US" sz="1000"/>
              <a:t>1- </a:t>
            </a:r>
            <a:r>
              <a:rPr lang="en-US" sz="1000" b="1"/>
              <a:t>Missions</a:t>
            </a:r>
            <a:r>
              <a:rPr lang="en-US" sz="1000"/>
              <a:t> commerciales, </a:t>
            </a:r>
            <a:r>
              <a:rPr lang="en-US" sz="1000" b="1"/>
              <a:t>fonctionnalités</a:t>
            </a:r>
            <a:r>
              <a:rPr lang="en-US" sz="1000"/>
              <a:t> techniques à préciser</a:t>
            </a:r>
          </a:p>
          <a:p>
            <a:pPr algn="l"/>
            <a:endParaRPr lang="en-US" sz="1000"/>
          </a:p>
          <a:p>
            <a:pPr algn="l"/>
            <a:r>
              <a:rPr lang="en-US" sz="1000"/>
              <a:t>2- Types de contenu par catégories : contenus </a:t>
            </a:r>
            <a:r>
              <a:rPr lang="en-US" sz="1000" b="1"/>
              <a:t>en tête, en fond de catalogue</a:t>
            </a:r>
            <a:r>
              <a:rPr lang="en-US" sz="1000"/>
              <a:t>, </a:t>
            </a:r>
            <a:r>
              <a:rPr lang="en-US" sz="1000" b="1"/>
              <a:t>autoproduits </a:t>
            </a:r>
            <a:r>
              <a:rPr lang="en-US" sz="1000"/>
              <a:t>(« UGC »), volumes par types (quantités, octets).</a:t>
            </a:r>
          </a:p>
          <a:p>
            <a:pPr algn="l"/>
            <a:endParaRPr lang="en-US" sz="1000"/>
          </a:p>
          <a:p>
            <a:pPr algn="l"/>
            <a:r>
              <a:rPr lang="en-US" sz="1000"/>
              <a:t>3- </a:t>
            </a:r>
            <a:r>
              <a:rPr lang="en-US" sz="1000" b="1"/>
              <a:t>Investissements</a:t>
            </a:r>
            <a:r>
              <a:rPr lang="en-US" sz="1000"/>
              <a:t> : R&amp;D et mise en exploitation</a:t>
            </a:r>
            <a:endParaRPr lang="en-US"/>
          </a:p>
        </p:txBody>
      </p:sp>
      <p:sp>
        <p:nvSpPr>
          <p:cNvPr id="57419" name="Cloud"/>
          <p:cNvSpPr>
            <a:spLocks noChangeAspect="1" noEditPoints="1" noChangeArrowheads="1"/>
          </p:cNvSpPr>
          <p:nvPr/>
        </p:nvSpPr>
        <p:spPr bwMode="auto">
          <a:xfrm>
            <a:off x="1425575" y="5894388"/>
            <a:ext cx="3886200" cy="8001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7420" name="Text Box 76"/>
          <p:cNvSpPr txBox="1">
            <a:spLocks noChangeArrowheads="1"/>
          </p:cNvSpPr>
          <p:nvPr/>
        </p:nvSpPr>
        <p:spPr bwMode="auto">
          <a:xfrm>
            <a:off x="2263775" y="6122988"/>
            <a:ext cx="2362200" cy="342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25400" tIns="25400" rIns="25400" bIns="25400"/>
          <a:lstStyle/>
          <a:p>
            <a:r>
              <a:rPr lang="en-US" sz="1000"/>
              <a:t>Informatique Nébuleuse (« Cloud »)</a:t>
            </a:r>
            <a:endParaRPr lang="en-US"/>
          </a:p>
        </p:txBody>
      </p:sp>
      <p:sp>
        <p:nvSpPr>
          <p:cNvPr id="57421" name="Line 77"/>
          <p:cNvSpPr>
            <a:spLocks noChangeShapeType="1"/>
          </p:cNvSpPr>
          <p:nvPr/>
        </p:nvSpPr>
        <p:spPr bwMode="auto">
          <a:xfrm flipH="1" flipV="1">
            <a:off x="1539875" y="5094288"/>
            <a:ext cx="57150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7422" name="Text Box 78"/>
          <p:cNvSpPr txBox="1">
            <a:spLocks noChangeArrowheads="1"/>
          </p:cNvSpPr>
          <p:nvPr/>
        </p:nvSpPr>
        <p:spPr bwMode="auto">
          <a:xfrm>
            <a:off x="430213" y="5322888"/>
            <a:ext cx="1985962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25400" tIns="25400" rIns="25400" bIns="25400"/>
          <a:lstStyle/>
          <a:p>
            <a:r>
              <a:rPr lang="en-US" sz="1000"/>
              <a:t>Numérisation</a:t>
            </a:r>
          </a:p>
          <a:p>
            <a:r>
              <a:rPr lang="en-US" sz="1000"/>
              <a:t>haute qualité de fonds mono media</a:t>
            </a:r>
            <a:endParaRPr lang="en-US"/>
          </a:p>
        </p:txBody>
      </p:sp>
      <p:sp>
        <p:nvSpPr>
          <p:cNvPr id="57423" name="Line 79"/>
          <p:cNvSpPr>
            <a:spLocks noChangeShapeType="1"/>
          </p:cNvSpPr>
          <p:nvPr/>
        </p:nvSpPr>
        <p:spPr bwMode="auto">
          <a:xfrm flipH="1" flipV="1">
            <a:off x="3368675" y="4932363"/>
            <a:ext cx="38100" cy="1028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7424" name="Text Box 80"/>
          <p:cNvSpPr txBox="1">
            <a:spLocks noChangeArrowheads="1"/>
          </p:cNvSpPr>
          <p:nvPr/>
        </p:nvSpPr>
        <p:spPr bwMode="auto">
          <a:xfrm>
            <a:off x="2339975" y="5094288"/>
            <a:ext cx="2057400" cy="5715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25400" tIns="25400" rIns="25400" bIns="25400"/>
          <a:lstStyle/>
          <a:p>
            <a:r>
              <a:rPr lang="fr-FR" sz="1000"/>
              <a:t>Création et mise à jour de fonds exploitables multi media (vidéo/audio/livre, images, etc) </a:t>
            </a:r>
            <a:endParaRPr lang="en-US"/>
          </a:p>
        </p:txBody>
      </p:sp>
      <p:sp>
        <p:nvSpPr>
          <p:cNvPr id="57425" name="Line 81"/>
          <p:cNvSpPr>
            <a:spLocks noChangeShapeType="1"/>
          </p:cNvSpPr>
          <p:nvPr/>
        </p:nvSpPr>
        <p:spPr bwMode="auto">
          <a:xfrm flipV="1">
            <a:off x="4702175" y="4979988"/>
            <a:ext cx="38100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7426" name="Text Box 82"/>
          <p:cNvSpPr txBox="1">
            <a:spLocks noChangeArrowheads="1"/>
          </p:cNvSpPr>
          <p:nvPr/>
        </p:nvSpPr>
        <p:spPr bwMode="auto">
          <a:xfrm>
            <a:off x="4473575" y="5094288"/>
            <a:ext cx="1828800" cy="5715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25400" tIns="25400" rIns="25400" bIns="25400"/>
          <a:lstStyle/>
          <a:p>
            <a:r>
              <a:rPr lang="fr-FR" sz="1000"/>
              <a:t>Déportation de la puissance de calcul pour accéder à toutes sortes de contenus </a:t>
            </a:r>
            <a:endParaRPr lang="en-US"/>
          </a:p>
        </p:txBody>
      </p:sp>
      <p:sp>
        <p:nvSpPr>
          <p:cNvPr id="57427" name="Text Box 83"/>
          <p:cNvSpPr txBox="1">
            <a:spLocks noChangeArrowheads="1"/>
          </p:cNvSpPr>
          <p:nvPr/>
        </p:nvSpPr>
        <p:spPr bwMode="auto">
          <a:xfrm>
            <a:off x="396875" y="4294188"/>
            <a:ext cx="1714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fr-FR" sz="1000" b="1" i="1"/>
              <a:t>Agrégateurs détenteurs de droits originaux ou de  contenus dérivés directs</a:t>
            </a:r>
          </a:p>
          <a:p>
            <a:r>
              <a:rPr lang="en-US" sz="1000" b="1" i="1">
                <a:solidFill>
                  <a:srgbClr val="FF0000"/>
                </a:solidFill>
              </a:rPr>
              <a:t>(Patrimoine de l’Etat ou des entreprises)</a:t>
            </a:r>
            <a:endParaRPr lang="en-US"/>
          </a:p>
        </p:txBody>
      </p:sp>
      <p:sp>
        <p:nvSpPr>
          <p:cNvPr id="57428" name="Text Box 84"/>
          <p:cNvSpPr txBox="1">
            <a:spLocks noChangeArrowheads="1"/>
          </p:cNvSpPr>
          <p:nvPr/>
        </p:nvSpPr>
        <p:spPr bwMode="auto">
          <a:xfrm>
            <a:off x="2111375" y="4294188"/>
            <a:ext cx="2400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5400" rIns="25400"/>
          <a:lstStyle/>
          <a:p>
            <a:r>
              <a:rPr lang="fr-FR" sz="1000" b="1" i="1"/>
              <a:t>Agrégateurs de contenus dérivés seconds, Editeurs, Distributeurs</a:t>
            </a:r>
          </a:p>
          <a:p>
            <a:r>
              <a:rPr lang="en-US" sz="1000" b="1" i="1">
                <a:solidFill>
                  <a:srgbClr val="FF0000"/>
                </a:solidFill>
              </a:rPr>
              <a:t>(Places de marché: patrimoine commercial)</a:t>
            </a:r>
            <a:endParaRPr lang="en-US"/>
          </a:p>
        </p:txBody>
      </p:sp>
      <p:sp>
        <p:nvSpPr>
          <p:cNvPr id="57429" name="Line 85"/>
          <p:cNvSpPr>
            <a:spLocks noChangeShapeType="1"/>
          </p:cNvSpPr>
          <p:nvPr/>
        </p:nvSpPr>
        <p:spPr bwMode="auto">
          <a:xfrm flipH="1">
            <a:off x="1654175" y="4179888"/>
            <a:ext cx="685800" cy="0"/>
          </a:xfrm>
          <a:prstGeom prst="line">
            <a:avLst/>
          </a:prstGeom>
          <a:noFill/>
          <a:ln w="9525">
            <a:solidFill>
              <a:srgbClr val="15141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7430" name="Text Box 86"/>
          <p:cNvSpPr txBox="1">
            <a:spLocks noChangeArrowheads="1"/>
          </p:cNvSpPr>
          <p:nvPr/>
        </p:nvSpPr>
        <p:spPr bwMode="auto">
          <a:xfrm>
            <a:off x="1654175" y="3951288"/>
            <a:ext cx="457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1000" b="1" i="1"/>
              <a:t>€</a:t>
            </a:r>
            <a:endParaRPr lang="en-US"/>
          </a:p>
        </p:txBody>
      </p:sp>
      <p:sp>
        <p:nvSpPr>
          <p:cNvPr id="57431" name="Line 87"/>
          <p:cNvSpPr>
            <a:spLocks noChangeShapeType="1"/>
          </p:cNvSpPr>
          <p:nvPr/>
        </p:nvSpPr>
        <p:spPr bwMode="auto">
          <a:xfrm flipH="1">
            <a:off x="4168775" y="4179888"/>
            <a:ext cx="685800" cy="0"/>
          </a:xfrm>
          <a:prstGeom prst="line">
            <a:avLst/>
          </a:prstGeom>
          <a:noFill/>
          <a:ln w="9525">
            <a:solidFill>
              <a:srgbClr val="15141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7432" name="Text Box 88"/>
          <p:cNvSpPr txBox="1">
            <a:spLocks noChangeArrowheads="1"/>
          </p:cNvSpPr>
          <p:nvPr/>
        </p:nvSpPr>
        <p:spPr bwMode="auto">
          <a:xfrm>
            <a:off x="4168775" y="3951288"/>
            <a:ext cx="457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1000" b="1" i="1"/>
              <a:t>€</a:t>
            </a:r>
            <a:endParaRPr lang="en-US"/>
          </a:p>
        </p:txBody>
      </p:sp>
      <p:sp>
        <p:nvSpPr>
          <p:cNvPr id="57433" name="Line 89"/>
          <p:cNvSpPr>
            <a:spLocks noChangeShapeType="1"/>
          </p:cNvSpPr>
          <p:nvPr/>
        </p:nvSpPr>
        <p:spPr bwMode="auto">
          <a:xfrm>
            <a:off x="4197350" y="4237038"/>
            <a:ext cx="685800" cy="0"/>
          </a:xfrm>
          <a:prstGeom prst="line">
            <a:avLst/>
          </a:prstGeom>
          <a:noFill/>
          <a:ln w="9525">
            <a:solidFill>
              <a:srgbClr val="151416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7434" name="Text Box 90"/>
          <p:cNvSpPr txBox="1">
            <a:spLocks noChangeArrowheads="1"/>
          </p:cNvSpPr>
          <p:nvPr/>
        </p:nvSpPr>
        <p:spPr bwMode="auto">
          <a:xfrm>
            <a:off x="320675" y="788988"/>
            <a:ext cx="1676400" cy="41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1000"/>
              <a:t>Patrimoines non numériques </a:t>
            </a:r>
            <a:r>
              <a:rPr lang="en-US" sz="1000" b="1"/>
              <a:t>d’archives</a:t>
            </a:r>
            <a:r>
              <a:rPr lang="en-US" sz="1000"/>
              <a:t> </a:t>
            </a:r>
            <a:endParaRPr lang="en-US"/>
          </a:p>
        </p:txBody>
      </p:sp>
      <p:sp>
        <p:nvSpPr>
          <p:cNvPr id="57435" name="Line 91"/>
          <p:cNvSpPr>
            <a:spLocks noChangeShapeType="1"/>
          </p:cNvSpPr>
          <p:nvPr/>
        </p:nvSpPr>
        <p:spPr bwMode="auto">
          <a:xfrm>
            <a:off x="1082675" y="1208088"/>
            <a:ext cx="0" cy="685800"/>
          </a:xfrm>
          <a:prstGeom prst="line">
            <a:avLst/>
          </a:prstGeom>
          <a:noFill/>
          <a:ln w="9525">
            <a:solidFill>
              <a:srgbClr val="15141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7436" name="Text Box 92"/>
          <p:cNvSpPr txBox="1">
            <a:spLocks noChangeArrowheads="1"/>
          </p:cNvSpPr>
          <p:nvPr/>
        </p:nvSpPr>
        <p:spPr bwMode="auto">
          <a:xfrm>
            <a:off x="396875" y="1379538"/>
            <a:ext cx="1257300" cy="228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25400" tIns="25400" rIns="25400" bIns="25400"/>
          <a:lstStyle/>
          <a:p>
            <a:r>
              <a:rPr lang="en-US" sz="1000" b="1" i="1">
                <a:solidFill>
                  <a:srgbClr val="FF0000"/>
                </a:solidFill>
              </a:rPr>
              <a:t>Ingestion organisée</a:t>
            </a:r>
            <a:endParaRPr lang="en-US"/>
          </a:p>
        </p:txBody>
      </p:sp>
      <p:sp>
        <p:nvSpPr>
          <p:cNvPr id="57437" name="Line 93"/>
          <p:cNvSpPr>
            <a:spLocks noChangeShapeType="1"/>
          </p:cNvSpPr>
          <p:nvPr/>
        </p:nvSpPr>
        <p:spPr bwMode="auto">
          <a:xfrm>
            <a:off x="1997075" y="1093788"/>
            <a:ext cx="1257300" cy="800100"/>
          </a:xfrm>
          <a:prstGeom prst="line">
            <a:avLst/>
          </a:prstGeom>
          <a:noFill/>
          <a:ln w="9525">
            <a:solidFill>
              <a:srgbClr val="15141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7438" name="Freeform 94"/>
          <p:cNvSpPr>
            <a:spLocks/>
          </p:cNvSpPr>
          <p:nvPr/>
        </p:nvSpPr>
        <p:spPr bwMode="auto">
          <a:xfrm rot="476096">
            <a:off x="1654175" y="1647825"/>
            <a:ext cx="1600200" cy="360363"/>
          </a:xfrm>
          <a:custGeom>
            <a:avLst/>
            <a:gdLst/>
            <a:ahLst/>
            <a:cxnLst>
              <a:cxn ang="0">
                <a:pos x="0" y="930"/>
              </a:cxn>
              <a:cxn ang="0">
                <a:pos x="540" y="210"/>
              </a:cxn>
              <a:cxn ang="0">
                <a:pos x="1260" y="30"/>
              </a:cxn>
              <a:cxn ang="0">
                <a:pos x="1980" y="390"/>
              </a:cxn>
            </a:cxnLst>
            <a:rect l="0" t="0" r="r" b="b"/>
            <a:pathLst>
              <a:path w="1980" h="930">
                <a:moveTo>
                  <a:pt x="0" y="930"/>
                </a:moveTo>
                <a:cubicBezTo>
                  <a:pt x="165" y="645"/>
                  <a:pt x="330" y="360"/>
                  <a:pt x="540" y="210"/>
                </a:cubicBezTo>
                <a:cubicBezTo>
                  <a:pt x="750" y="60"/>
                  <a:pt x="1020" y="0"/>
                  <a:pt x="1260" y="30"/>
                </a:cubicBezTo>
                <a:cubicBezTo>
                  <a:pt x="1500" y="60"/>
                  <a:pt x="1740" y="225"/>
                  <a:pt x="1980" y="390"/>
                </a:cubicBezTo>
              </a:path>
            </a:pathLst>
          </a:custGeom>
          <a:noFill/>
          <a:ln w="9525" cap="flat" cmpd="sng">
            <a:solidFill>
              <a:srgbClr val="15141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7439" name="Freeform 95"/>
          <p:cNvSpPr>
            <a:spLocks/>
          </p:cNvSpPr>
          <p:nvPr/>
        </p:nvSpPr>
        <p:spPr bwMode="auto">
          <a:xfrm rot="512434">
            <a:off x="4054475" y="1647825"/>
            <a:ext cx="1257300" cy="360363"/>
          </a:xfrm>
          <a:custGeom>
            <a:avLst/>
            <a:gdLst/>
            <a:ahLst/>
            <a:cxnLst>
              <a:cxn ang="0">
                <a:pos x="0" y="930"/>
              </a:cxn>
              <a:cxn ang="0">
                <a:pos x="540" y="210"/>
              </a:cxn>
              <a:cxn ang="0">
                <a:pos x="1260" y="30"/>
              </a:cxn>
              <a:cxn ang="0">
                <a:pos x="1980" y="390"/>
              </a:cxn>
            </a:cxnLst>
            <a:rect l="0" t="0" r="r" b="b"/>
            <a:pathLst>
              <a:path w="1980" h="930">
                <a:moveTo>
                  <a:pt x="0" y="930"/>
                </a:moveTo>
                <a:cubicBezTo>
                  <a:pt x="165" y="645"/>
                  <a:pt x="330" y="360"/>
                  <a:pt x="540" y="210"/>
                </a:cubicBezTo>
                <a:cubicBezTo>
                  <a:pt x="750" y="60"/>
                  <a:pt x="1020" y="0"/>
                  <a:pt x="1260" y="30"/>
                </a:cubicBezTo>
                <a:cubicBezTo>
                  <a:pt x="1500" y="60"/>
                  <a:pt x="1740" y="225"/>
                  <a:pt x="1980" y="390"/>
                </a:cubicBezTo>
              </a:path>
            </a:pathLst>
          </a:custGeom>
          <a:noFill/>
          <a:ln w="9525" cap="flat" cmpd="sng">
            <a:solidFill>
              <a:srgbClr val="151416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57440" name="Text Box 96"/>
          <p:cNvSpPr txBox="1">
            <a:spLocks noChangeArrowheads="1"/>
          </p:cNvSpPr>
          <p:nvPr/>
        </p:nvSpPr>
        <p:spPr bwMode="auto">
          <a:xfrm>
            <a:off x="3940175" y="1208088"/>
            <a:ext cx="2286000" cy="4762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25400" tIns="25400" rIns="25400" bIns="25400"/>
          <a:lstStyle/>
          <a:p>
            <a:r>
              <a:rPr lang="en-US" sz="1000" b="1"/>
              <a:t>Cycle vertueux </a:t>
            </a:r>
          </a:p>
          <a:p>
            <a:endParaRPr lang="en-US" sz="1000"/>
          </a:p>
          <a:p>
            <a:r>
              <a:rPr lang="en-US" sz="1000" b="1" i="1">
                <a:solidFill>
                  <a:srgbClr val="FF0000"/>
                </a:solidFill>
              </a:rPr>
              <a:t>Consommation / Enrichissement</a:t>
            </a:r>
            <a:endParaRPr lang="en-US"/>
          </a:p>
        </p:txBody>
      </p:sp>
      <p:sp>
        <p:nvSpPr>
          <p:cNvPr id="57441" name="Text Box 97"/>
          <p:cNvSpPr txBox="1">
            <a:spLocks noChangeArrowheads="1"/>
          </p:cNvSpPr>
          <p:nvPr/>
        </p:nvSpPr>
        <p:spPr bwMode="auto">
          <a:xfrm>
            <a:off x="4397375" y="4294188"/>
            <a:ext cx="19431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5400" rIns="25400"/>
          <a:lstStyle/>
          <a:p>
            <a:r>
              <a:rPr lang="fr-FR" sz="1000" b="1" i="1"/>
              <a:t>Grand public, associations et réseaux sociaux ou professionnels</a:t>
            </a:r>
          </a:p>
          <a:p>
            <a:r>
              <a:rPr lang="en-US" sz="1000" b="1" i="1">
                <a:solidFill>
                  <a:srgbClr val="FF0000"/>
                </a:solidFill>
              </a:rPr>
              <a:t>(Utilisateurs)</a:t>
            </a:r>
            <a:endParaRPr lang="en-US"/>
          </a:p>
        </p:txBody>
      </p:sp>
      <p:sp>
        <p:nvSpPr>
          <p:cNvPr id="57442" name="Text Box 98"/>
          <p:cNvSpPr txBox="1">
            <a:spLocks noChangeArrowheads="1"/>
          </p:cNvSpPr>
          <p:nvPr/>
        </p:nvSpPr>
        <p:spPr bwMode="auto">
          <a:xfrm>
            <a:off x="2454275" y="1408113"/>
            <a:ext cx="1485900" cy="228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000" b="1" i="1">
                <a:solidFill>
                  <a:srgbClr val="FF0000"/>
                </a:solidFill>
              </a:rPr>
              <a:t>Ingestion à la demande</a:t>
            </a:r>
            <a:endParaRPr lang="en-US"/>
          </a:p>
        </p:txBody>
      </p:sp>
      <p:sp>
        <p:nvSpPr>
          <p:cNvPr id="57443" name="Text Box 99"/>
          <p:cNvSpPr txBox="1">
            <a:spLocks noChangeArrowheads="1"/>
          </p:cNvSpPr>
          <p:nvPr/>
        </p:nvSpPr>
        <p:spPr bwMode="auto">
          <a:xfrm>
            <a:off x="1954213" y="1246188"/>
            <a:ext cx="15811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000" b="1" i="1"/>
              <a:t>Première numérisation</a:t>
            </a:r>
            <a:endParaRPr lang="en-US"/>
          </a:p>
        </p:txBody>
      </p:sp>
      <p:sp>
        <p:nvSpPr>
          <p:cNvPr id="57444" name="Text Box 100"/>
          <p:cNvSpPr txBox="1">
            <a:spLocks noChangeArrowheads="1"/>
          </p:cNvSpPr>
          <p:nvPr/>
        </p:nvSpPr>
        <p:spPr bwMode="auto">
          <a:xfrm>
            <a:off x="1425575" y="1550988"/>
            <a:ext cx="12287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000" b="1" i="1"/>
              <a:t>Dérivés directs ou seconds </a:t>
            </a:r>
            <a:endParaRPr lang="en-US"/>
          </a:p>
        </p:txBody>
      </p:sp>
      <p:sp>
        <p:nvSpPr>
          <p:cNvPr id="57445" name="Text Box 101"/>
          <p:cNvSpPr txBox="1">
            <a:spLocks noChangeArrowheads="1"/>
          </p:cNvSpPr>
          <p:nvPr/>
        </p:nvSpPr>
        <p:spPr bwMode="auto">
          <a:xfrm>
            <a:off x="430213" y="1246188"/>
            <a:ext cx="14478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000" b="1" i="1"/>
              <a:t>Première numérisation</a:t>
            </a:r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09" grpId="0" build="p"/>
      <p:bldP spid="57411" grpId="0"/>
      <p:bldP spid="57416" grpId="0" animBg="1"/>
      <p:bldP spid="57417" grpId="0" animBg="1"/>
      <p:bldP spid="57421" grpId="0" animBg="1"/>
      <p:bldP spid="57422" grpId="0" animBg="1"/>
      <p:bldP spid="57425" grpId="0" animBg="1"/>
      <p:bldP spid="57426" grpId="0" animBg="1"/>
      <p:bldP spid="57427" grpId="0"/>
      <p:bldP spid="57429" grpId="0" animBg="1"/>
      <p:bldP spid="57430" grpId="0"/>
      <p:bldP spid="57431" grpId="0" animBg="1"/>
      <p:bldP spid="57432" grpId="0"/>
      <p:bldP spid="57433" grpId="0" animBg="1"/>
      <p:bldP spid="57434" grpId="0" animBg="1"/>
      <p:bldP spid="57435" grpId="0" animBg="1"/>
      <p:bldP spid="57436" grpId="0" animBg="1"/>
      <p:bldP spid="57437" grpId="0" animBg="1"/>
      <p:bldP spid="57438" grpId="0" animBg="1"/>
      <p:bldP spid="57439" grpId="0" animBg="1"/>
      <p:bldP spid="57440" grpId="0" animBg="1"/>
      <p:bldP spid="57441" grpId="0"/>
      <p:bldP spid="57443" grpId="0"/>
      <p:bldP spid="57444" grpId="0"/>
      <p:bldP spid="574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Positionnement du projet Patrimoine 2.0 de Cap Digital (5)</a:t>
            </a:r>
            <a:br>
              <a:rPr lang="fr-FR" sz="2000" smtClean="0"/>
            </a:br>
            <a:r>
              <a:rPr lang="fr-FR" sz="2000" smtClean="0"/>
              <a:t>2 - Patrimoine 2.0 : Atouts stratégiques</a:t>
            </a:r>
            <a:endParaRPr lang="en-US" sz="200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600" smtClean="0"/>
              <a:t>Avance française à transformer</a:t>
            </a:r>
          </a:p>
          <a:p>
            <a:pPr lvl="1"/>
            <a:r>
              <a:rPr lang="fr-FR" sz="1600" smtClean="0"/>
              <a:t>Contenus Gallica sur Europeana, moteur collections </a:t>
            </a:r>
            <a:r>
              <a:rPr lang="fr-FR" sz="1600" smtClean="0">
                <a:solidFill>
                  <a:srgbClr val="000000"/>
                </a:solidFill>
                <a:hlinkClick r:id="rId3"/>
              </a:rPr>
              <a:t>www.culture.fr</a:t>
            </a:r>
            <a:endParaRPr lang="fr-FR" sz="1600" smtClean="0">
              <a:solidFill>
                <a:srgbClr val="000000"/>
              </a:solidFill>
            </a:endParaRPr>
          </a:p>
          <a:p>
            <a:pPr lvl="1"/>
            <a:r>
              <a:rPr lang="fr-FR" sz="1600" smtClean="0"/>
              <a:t>Synergies avec les autres projets relatifs à l’Investissement d’Avenir:</a:t>
            </a:r>
          </a:p>
          <a:p>
            <a:pPr lvl="2"/>
            <a:r>
              <a:rPr lang="fr-FR" sz="1400" smtClean="0"/>
              <a:t>Développement de l’informatique nébuleuse (le « </a:t>
            </a:r>
            <a:r>
              <a:rPr lang="fr-FR" sz="1400" b="1" smtClean="0">
                <a:solidFill>
                  <a:srgbClr val="7F7F7F"/>
                </a:solidFill>
              </a:rPr>
              <a:t>cloud computing</a:t>
            </a:r>
            <a:r>
              <a:rPr lang="fr-FR" sz="1400" smtClean="0"/>
              <a:t> »)</a:t>
            </a:r>
          </a:p>
          <a:p>
            <a:pPr lvl="2"/>
            <a:r>
              <a:rPr lang="fr-FR" sz="1400" smtClean="0"/>
              <a:t>Les nouveaux usages de la </a:t>
            </a:r>
            <a:r>
              <a:rPr lang="fr-FR" sz="1400" b="1" smtClean="0">
                <a:solidFill>
                  <a:srgbClr val="7F7F7F"/>
                </a:solidFill>
              </a:rPr>
              <a:t>ville numérique</a:t>
            </a:r>
            <a:endParaRPr lang="fr-FR" sz="1400" smtClean="0"/>
          </a:p>
          <a:p>
            <a:r>
              <a:rPr lang="fr-FR" sz="1600" smtClean="0"/>
              <a:t>Mise en valeur d’immatériels stratégiques français dans trois domaines</a:t>
            </a:r>
          </a:p>
          <a:p>
            <a:pPr lvl="1"/>
            <a:r>
              <a:rPr lang="fr-FR" sz="1600" smtClean="0"/>
              <a:t>Recherche reconnue internationalement en </a:t>
            </a:r>
            <a:r>
              <a:rPr lang="fr-FR" sz="1600" b="1" smtClean="0">
                <a:solidFill>
                  <a:srgbClr val="7F7F7F"/>
                </a:solidFill>
              </a:rPr>
              <a:t>ingénierie des connaissances</a:t>
            </a:r>
            <a:r>
              <a:rPr lang="fr-FR" sz="1600" smtClean="0"/>
              <a:t>, (traitement de l’image, sémantique, imagerie 3D, projet Quaero)</a:t>
            </a:r>
          </a:p>
          <a:p>
            <a:pPr lvl="1"/>
            <a:r>
              <a:rPr lang="fr-FR" sz="1600" b="1" smtClean="0">
                <a:solidFill>
                  <a:srgbClr val="7F7F7F"/>
                </a:solidFill>
              </a:rPr>
              <a:t>Patrimoine national</a:t>
            </a:r>
            <a:r>
              <a:rPr lang="fr-FR" sz="1600" smtClean="0"/>
              <a:t> recherché mondialement (musées, éducation, urbanisme, histoire, etc)</a:t>
            </a:r>
          </a:p>
          <a:p>
            <a:pPr lvl="1"/>
            <a:r>
              <a:rPr lang="fr-FR" sz="1600" b="1" smtClean="0">
                <a:solidFill>
                  <a:srgbClr val="7F7F7F"/>
                </a:solidFill>
              </a:rPr>
              <a:t>Industrie renommée de l’image</a:t>
            </a:r>
            <a:r>
              <a:rPr lang="fr-FR" sz="1600" smtClean="0"/>
              <a:t>, (création, traitement et la présentation):entreprises et nombreuses PMEs pour la plupart adhérentes de Cap Digital</a:t>
            </a:r>
          </a:p>
          <a:p>
            <a:r>
              <a:rPr lang="fr-FR" sz="1600" smtClean="0"/>
              <a:t>Les adhérents de Cap Digital et ses Communautés:</a:t>
            </a:r>
          </a:p>
          <a:p>
            <a:pPr lvl="1"/>
            <a:r>
              <a:rPr lang="fr-FR" sz="1600" smtClean="0"/>
              <a:t>« Culture Presse Media », « Image  Son et Interactivité », « Services et Usages Mobiles», « Ingénierie des Connaissances »</a:t>
            </a:r>
          </a:p>
          <a:p>
            <a:r>
              <a:rPr lang="fr-FR" sz="1600" smtClean="0"/>
              <a:t>Champ d’application immense encore inexploré</a:t>
            </a:r>
          </a:p>
          <a:p>
            <a:pPr lvl="1"/>
            <a:r>
              <a:rPr lang="fr-FR" sz="1600" smtClean="0"/>
              <a:t>Contenus privés non encore visibles sur la Toile: potentiel fort pour les moteurs nouveaux</a:t>
            </a:r>
          </a:p>
          <a:p>
            <a:r>
              <a:rPr lang="fr-FR" sz="1600" smtClean="0"/>
              <a:t>Effet démultiplicateur du patrimoine rendu disponible</a:t>
            </a:r>
          </a:p>
          <a:p>
            <a:pPr lvl="1"/>
            <a:r>
              <a:rPr lang="fr-FR" sz="1600" smtClean="0"/>
              <a:t>Enrichissement par effet de réaction en chaîne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smtClean="0"/>
              <a:t>Positionnement du projet Patrimoine 2.0 de Cap Digital (6)</a:t>
            </a:r>
            <a:br>
              <a:rPr lang="fr-FR" sz="2000" smtClean="0"/>
            </a:br>
            <a:r>
              <a:rPr lang="fr-FR" sz="2000" smtClean="0"/>
              <a:t>2 - Patrimoine 2.0 : Principes de l’usine à numériser le patrimoine</a:t>
            </a:r>
            <a:endParaRPr lang="en-US" sz="2000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Boîte à outils standards</a:t>
            </a:r>
          </a:p>
          <a:p>
            <a:pPr lvl="1"/>
            <a:r>
              <a:rPr lang="fr-FR" smtClean="0"/>
              <a:t>Optimisation de la chaîne : mutualisation des briques sans apport différentiant</a:t>
            </a:r>
          </a:p>
          <a:p>
            <a:r>
              <a:rPr lang="fr-FR" smtClean="0"/>
              <a:t>Universalité</a:t>
            </a:r>
          </a:p>
          <a:p>
            <a:pPr lvl="1"/>
            <a:r>
              <a:rPr lang="fr-FR" smtClean="0"/>
              <a:t>Accessibilité à l’ensemble des acteurs de la chaîne</a:t>
            </a:r>
          </a:p>
          <a:p>
            <a:r>
              <a:rPr lang="fr-FR" smtClean="0"/>
              <a:t>Ouverture</a:t>
            </a:r>
          </a:p>
          <a:p>
            <a:pPr lvl="1"/>
            <a:r>
              <a:rPr lang="fr-FR" smtClean="0"/>
              <a:t>Numérisation à la demande, groupée ou non, ouverte à tous types d’acteurs</a:t>
            </a:r>
          </a:p>
          <a:p>
            <a:r>
              <a:rPr lang="fr-FR" smtClean="0"/>
              <a:t>Respect et équilibre des droits</a:t>
            </a:r>
          </a:p>
          <a:p>
            <a:pPr lvl="1"/>
            <a:r>
              <a:rPr lang="fr-FR" smtClean="0"/>
              <a:t>Créativité des publics ; pilotage par les ayants droits face au risque d’écran technique que représente la complexité de la numérisation</a:t>
            </a:r>
          </a:p>
          <a:p>
            <a:r>
              <a:rPr lang="fr-FR" smtClean="0"/>
              <a:t>Souplesse et adaptabilité des droits</a:t>
            </a:r>
          </a:p>
          <a:p>
            <a:pPr lvl="1"/>
            <a:r>
              <a:rPr lang="fr-FR" smtClean="0"/>
              <a:t>Capacité d’évolution des modèles au fil de l’eau, droits dérivés</a:t>
            </a:r>
          </a:p>
          <a:p>
            <a:r>
              <a:rPr lang="fr-FR" smtClean="0"/>
              <a:t>Transversalité</a:t>
            </a:r>
          </a:p>
          <a:p>
            <a:pPr lvl="1"/>
            <a:r>
              <a:rPr lang="fr-FR" smtClean="0"/>
              <a:t>Combinaison des contenus provenant de différentes bibliothèques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-plaquette">
  <a:themeElements>
    <a:clrScheme name="Pre-plaquet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-plaquette">
      <a:majorFont>
        <a:latin typeface="Futura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EE6C2"/>
        </a:solidFill>
        <a:ln w="9525" cap="flat" cmpd="sng" algn="ctr">
          <a:solidFill>
            <a:srgbClr val="B2907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EE6C2"/>
        </a:solidFill>
        <a:ln w="9525" cap="flat" cmpd="sng" algn="ctr">
          <a:solidFill>
            <a:srgbClr val="B2907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65" charset="0"/>
          </a:defRPr>
        </a:defPPr>
      </a:lstStyle>
    </a:lnDef>
  </a:objectDefaults>
  <a:extraClrSchemeLst>
    <a:extraClrScheme>
      <a:clrScheme name="Pre-plaquet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-plaquet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-plaquet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-plaquet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-plaquet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-plaquet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-plaquet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60368</TotalTime>
  <Words>2011</Words>
  <Application>Microsoft Office PowerPoint</Application>
  <PresentationFormat>Format A4 (210 x 297 mm)</PresentationFormat>
  <Paragraphs>316</Paragraphs>
  <Slides>20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Helvetica</vt:lpstr>
      <vt:lpstr>ＭＳ Ｐゴシック</vt:lpstr>
      <vt:lpstr>Arial</vt:lpstr>
      <vt:lpstr>Wingdings</vt:lpstr>
      <vt:lpstr>Pre-plaquette</vt:lpstr>
      <vt:lpstr>Numérisation et valorisation du patrimoine</vt:lpstr>
      <vt:lpstr>Contexte : extraits du texte de la Consultation Publique Les investissements d’avenir: stimuler le potentiel de croissance</vt:lpstr>
      <vt:lpstr>Compte-rendu des travaux préparatoires de mai 2010</vt:lpstr>
      <vt:lpstr>Positionnement du projet Patrimoine 2.0 de Cap Digital (1) 1 - Pourquoi la situation actuelle doit changer?</vt:lpstr>
      <vt:lpstr>Positionnement du projet Patrimoine 2.0 de Cap Digital (2) 2 - Patrimoine 2.0 : l’usine à numériser le patrimoine</vt:lpstr>
      <vt:lpstr>Positionnement du projet Patrimoine 2.0 de Cap Digital (3) 2 - Patrimoine 2.0 : l’usine à numériser le patrimoine</vt:lpstr>
      <vt:lpstr>Positionnement du projet Patrimoine 2.0 de Cap Digital (4) 2 – Patrimoine 2.0: Schéma fonctionnel de principe</vt:lpstr>
      <vt:lpstr>Positionnement du projet Patrimoine 2.0 de Cap Digital (5) 2 - Patrimoine 2.0 : Atouts stratégiques</vt:lpstr>
      <vt:lpstr>Positionnement du projet Patrimoine 2.0 de Cap Digital (6) 2 - Patrimoine 2.0 : Principes de l’usine à numériser le patrimoine</vt:lpstr>
      <vt:lpstr>Positionnement du projet Patrimoine 2.0 de Cap Digital (7) 2 –Patrimoine 2.0 : Le volet R&amp;D</vt:lpstr>
      <vt:lpstr>Positionnement du projet Patrimoine 2.0 de Cap Digital (8) 3 - Patrimoine 2.0: Moyens à mettre en oeuvre</vt:lpstr>
      <vt:lpstr>Positionnement du projet Patrimoine 2.0 de Cap Digital (9) 4 - Politiques publiques complémentaires pour favoriser l’écosystème</vt:lpstr>
      <vt:lpstr>Travaux de la session du 29 juin 2010</vt:lpstr>
      <vt:lpstr>Insfrastructure de valorisation (« usine à numériser ») But de la réponse « Patrimoine 2.0 »</vt:lpstr>
      <vt:lpstr>Insfrastructure de valorisation (« usine à numériser »)  Plan de développement et parts demandées à l’Etat</vt:lpstr>
      <vt:lpstr>Annexes de travail</vt:lpstr>
      <vt:lpstr>Volet R&amp;D: Portail de moissonnage des méta données</vt:lpstr>
      <vt:lpstr>Questions de la Consultation (1)</vt:lpstr>
      <vt:lpstr>Questions de la Consultation (2)</vt:lpstr>
      <vt:lpstr>Questions de la Consultation (3)</vt:lpstr>
    </vt:vector>
  </TitlesOfParts>
  <Company>WINNOVE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Numérisation du patrimoine</dc:title>
  <dc:creator>Ollivier</dc:creator>
  <cp:lastModifiedBy> </cp:lastModifiedBy>
  <cp:revision>1194</cp:revision>
  <cp:lastPrinted>2008-10-21T20:21:27Z</cp:lastPrinted>
  <dcterms:created xsi:type="dcterms:W3CDTF">2008-10-21T17:18:27Z</dcterms:created>
  <dcterms:modified xsi:type="dcterms:W3CDTF">2010-06-29T11:21:30Z</dcterms:modified>
</cp:coreProperties>
</file>