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65"/>
  </p:notesMasterIdLst>
  <p:handoutMasterIdLst>
    <p:handoutMasterId r:id="rId66"/>
  </p:handoutMasterIdLst>
  <p:sldIdLst>
    <p:sldId id="355" r:id="rId2"/>
    <p:sldId id="351" r:id="rId3"/>
    <p:sldId id="339" r:id="rId4"/>
    <p:sldId id="281" r:id="rId5"/>
    <p:sldId id="309" r:id="rId6"/>
    <p:sldId id="265" r:id="rId7"/>
    <p:sldId id="307" r:id="rId8"/>
    <p:sldId id="282" r:id="rId9"/>
    <p:sldId id="283" r:id="rId10"/>
    <p:sldId id="310" r:id="rId11"/>
    <p:sldId id="291" r:id="rId12"/>
    <p:sldId id="294" r:id="rId13"/>
    <p:sldId id="311" r:id="rId14"/>
    <p:sldId id="356" r:id="rId15"/>
    <p:sldId id="306" r:id="rId16"/>
    <p:sldId id="290" r:id="rId17"/>
    <p:sldId id="325" r:id="rId18"/>
    <p:sldId id="326" r:id="rId19"/>
    <p:sldId id="354" r:id="rId20"/>
    <p:sldId id="322" r:id="rId21"/>
    <p:sldId id="312" r:id="rId22"/>
    <p:sldId id="329" r:id="rId23"/>
    <p:sldId id="327" r:id="rId24"/>
    <p:sldId id="313" r:id="rId25"/>
    <p:sldId id="320" r:id="rId26"/>
    <p:sldId id="328" r:id="rId27"/>
    <p:sldId id="330" r:id="rId28"/>
    <p:sldId id="319" r:id="rId29"/>
    <p:sldId id="335" r:id="rId30"/>
    <p:sldId id="360" r:id="rId31"/>
    <p:sldId id="358" r:id="rId32"/>
    <p:sldId id="299" r:id="rId33"/>
    <p:sldId id="342" r:id="rId34"/>
    <p:sldId id="343" r:id="rId35"/>
    <p:sldId id="332" r:id="rId36"/>
    <p:sldId id="331" r:id="rId37"/>
    <p:sldId id="303" r:id="rId38"/>
    <p:sldId id="302" r:id="rId39"/>
    <p:sldId id="340" r:id="rId40"/>
    <p:sldId id="341" r:id="rId41"/>
    <p:sldId id="304" r:id="rId42"/>
    <p:sldId id="348" r:id="rId43"/>
    <p:sldId id="308" r:id="rId44"/>
    <p:sldId id="349" r:id="rId45"/>
    <p:sldId id="350" r:id="rId46"/>
    <p:sldId id="289" r:id="rId47"/>
    <p:sldId id="267" r:id="rId48"/>
    <p:sldId id="266" r:id="rId49"/>
    <p:sldId id="333" r:id="rId50"/>
    <p:sldId id="269" r:id="rId51"/>
    <p:sldId id="271" r:id="rId52"/>
    <p:sldId id="284" r:id="rId53"/>
    <p:sldId id="285" r:id="rId54"/>
    <p:sldId id="286" r:id="rId55"/>
    <p:sldId id="345" r:id="rId56"/>
    <p:sldId id="287" r:id="rId57"/>
    <p:sldId id="288" r:id="rId58"/>
    <p:sldId id="280" r:id="rId59"/>
    <p:sldId id="277" r:id="rId60"/>
    <p:sldId id="278" r:id="rId61"/>
    <p:sldId id="347" r:id="rId62"/>
    <p:sldId id="353" r:id="rId63"/>
    <p:sldId id="279" r:id="rId64"/>
  </p:sldIdLst>
  <p:sldSz cx="12192000" cy="6858000"/>
  <p:notesSz cx="7099300" cy="10234613"/>
  <p:defaultTextStyle>
    <a:defPPr>
      <a:defRPr lang="fr-FR"/>
    </a:defPPr>
    <a:lvl1pPr algn="l" rtl="0" fontAlgn="base">
      <a:spcBef>
        <a:spcPct val="0"/>
      </a:spcBef>
      <a:spcAft>
        <a:spcPct val="0"/>
      </a:spcAft>
      <a:defRPr kern="1200">
        <a:solidFill>
          <a:schemeClr val="tx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p:defaultTextStyle>
  <p:extLst>
    <p:ext uri="{EFAFB233-063F-42B5-8137-9DF3F51BA10A}">
      <p15:sldGuideLst xmlns:p15="http://schemas.microsoft.com/office/powerpoint/2012/main">
        <p15:guide id="2" pos="4112" userDrawn="1">
          <p15:clr>
            <a:srgbClr val="A4A3A4"/>
          </p15:clr>
        </p15:guide>
        <p15:guide id="3" pos="2593" userDrawn="1">
          <p15:clr>
            <a:srgbClr val="A4A3A4"/>
          </p15:clr>
        </p15:guide>
        <p15:guide id="4" pos="3568" userDrawn="1">
          <p15:clr>
            <a:srgbClr val="A4A3A4"/>
          </p15:clr>
        </p15:guide>
        <p15:guide id="6" orient="horz" pos="1684" userDrawn="1">
          <p15:clr>
            <a:srgbClr val="A4A3A4"/>
          </p15:clr>
        </p15:guide>
        <p15:guide id="7" orient="horz" pos="1911"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ud Gabet" initials="RG" lastIdx="1" clrIdx="0">
    <p:extLst>
      <p:ext uri="{19B8F6BF-5375-455C-9EA6-DF929625EA0E}">
        <p15:presenceInfo xmlns:p15="http://schemas.microsoft.com/office/powerpoint/2012/main" userId="S-1-5-21-1769914429-963756332-2917916000-134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A6A4"/>
    <a:srgbClr val="FF0000"/>
    <a:srgbClr val="FFFFCC"/>
    <a:srgbClr val="CCFF99"/>
    <a:srgbClr val="FE504C"/>
    <a:srgbClr val="FF6600"/>
    <a:srgbClr val="66FF66"/>
    <a:srgbClr val="817776"/>
    <a:srgbClr val="665C5B"/>
    <a:srgbClr val="6A5B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26" autoAdjust="0"/>
    <p:restoredTop sz="94671" autoAdjust="0"/>
  </p:normalViewPr>
  <p:slideViewPr>
    <p:cSldViewPr snapToGrid="0">
      <p:cViewPr varScale="1">
        <p:scale>
          <a:sx n="57" d="100"/>
          <a:sy n="57" d="100"/>
        </p:scale>
        <p:origin x="68" y="540"/>
      </p:cViewPr>
      <p:guideLst>
        <p:guide pos="4112"/>
        <p:guide pos="2593"/>
        <p:guide pos="3568"/>
        <p:guide orient="horz" pos="1684"/>
        <p:guide orient="horz" pos="1911"/>
      </p:guideLst>
    </p:cSldViewPr>
  </p:slideViewPr>
  <p:outlineViewPr>
    <p:cViewPr>
      <p:scale>
        <a:sx n="33" d="100"/>
        <a:sy n="33" d="100"/>
      </p:scale>
      <p:origin x="0" y="264"/>
    </p:cViewPr>
  </p:outlineViewPr>
  <p:notesTextViewPr>
    <p:cViewPr>
      <p:scale>
        <a:sx n="100" d="100"/>
        <a:sy n="100" d="100"/>
      </p:scale>
      <p:origin x="0" y="0"/>
    </p:cViewPr>
  </p:notesTextViewPr>
  <p:sorterViewPr>
    <p:cViewPr>
      <p:scale>
        <a:sx n="100" d="100"/>
        <a:sy n="100" d="100"/>
      </p:scale>
      <p:origin x="0" y="-9008"/>
    </p:cViewPr>
  </p:sorterViewPr>
  <p:notesViewPr>
    <p:cSldViewPr snapToGrid="0">
      <p:cViewPr varScale="1">
        <p:scale>
          <a:sx n="53" d="100"/>
          <a:sy n="53" d="100"/>
        </p:scale>
        <p:origin x="-2868"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fr-FR"/>
          </a:p>
        </p:txBody>
      </p:sp>
      <p:sp>
        <p:nvSpPr>
          <p:cNvPr id="3" name="Espace réservé de la date 2"/>
          <p:cNvSpPr>
            <a:spLocks noGrp="1"/>
          </p:cNvSpPr>
          <p:nvPr>
            <p:ph type="dt" sz="quarter" idx="1"/>
          </p:nvPr>
        </p:nvSpPr>
        <p:spPr>
          <a:xfrm>
            <a:off x="4021295" y="0"/>
            <a:ext cx="3076363" cy="511731"/>
          </a:xfrm>
          <a:prstGeom prst="rect">
            <a:avLst/>
          </a:prstGeom>
        </p:spPr>
        <p:txBody>
          <a:bodyPr vert="horz" lIns="94768" tIns="47384" rIns="94768" bIns="47384" rtlCol="0"/>
          <a:lstStyle>
            <a:lvl1pPr algn="r">
              <a:defRPr sz="1200"/>
            </a:lvl1pPr>
          </a:lstStyle>
          <a:p>
            <a:fld id="{5192D381-BC35-42A3-9779-82D8096CAB6E}" type="datetimeFigureOut">
              <a:rPr lang="fr-FR" smtClean="0"/>
              <a:pPr/>
              <a:t>05/03/2025</a:t>
            </a:fld>
            <a:endParaRPr lang="fr-FR"/>
          </a:p>
        </p:txBody>
      </p:sp>
      <p:sp>
        <p:nvSpPr>
          <p:cNvPr id="4" name="Espace réservé du pied de page 3"/>
          <p:cNvSpPr>
            <a:spLocks noGrp="1"/>
          </p:cNvSpPr>
          <p:nvPr>
            <p:ph type="ftr" sz="quarter" idx="2"/>
          </p:nvPr>
        </p:nvSpPr>
        <p:spPr>
          <a:xfrm>
            <a:off x="1" y="9721107"/>
            <a:ext cx="3076363" cy="511731"/>
          </a:xfrm>
          <a:prstGeom prst="rect">
            <a:avLst/>
          </a:prstGeom>
        </p:spPr>
        <p:txBody>
          <a:bodyPr vert="horz" lIns="94768" tIns="47384" rIns="94768" bIns="47384"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5" y="9721107"/>
            <a:ext cx="3076363" cy="511731"/>
          </a:xfrm>
          <a:prstGeom prst="rect">
            <a:avLst/>
          </a:prstGeom>
        </p:spPr>
        <p:txBody>
          <a:bodyPr vert="horz" lIns="94768" tIns="47384" rIns="94768" bIns="47384" rtlCol="0" anchor="b"/>
          <a:lstStyle>
            <a:lvl1pPr algn="r">
              <a:defRPr sz="1200"/>
            </a:lvl1pPr>
          </a:lstStyle>
          <a:p>
            <a:fld id="{E28AB72B-9D73-4B79-A279-21CB7D78CB15}" type="slidenum">
              <a:rPr lang="fr-FR" smtClean="0"/>
              <a:pPr/>
              <a:t>‹N°›</a:t>
            </a:fld>
            <a:endParaRPr lang="fr-FR"/>
          </a:p>
        </p:txBody>
      </p:sp>
    </p:spTree>
    <p:extLst>
      <p:ext uri="{BB962C8B-B14F-4D97-AF65-F5344CB8AC3E}">
        <p14:creationId xmlns:p14="http://schemas.microsoft.com/office/powerpoint/2010/main" val="924623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lvl1pPr>
          </a:lstStyle>
          <a:p>
            <a:endParaRPr lang="fr-FR"/>
          </a:p>
        </p:txBody>
      </p:sp>
      <p:sp>
        <p:nvSpPr>
          <p:cNvPr id="8195" name="Rectangle 3"/>
          <p:cNvSpPr>
            <a:spLocks noGrp="1" noChangeArrowheads="1"/>
          </p:cNvSpPr>
          <p:nvPr>
            <p:ph type="dt" idx="1"/>
          </p:nvPr>
        </p:nvSpPr>
        <p:spPr bwMode="auto">
          <a:xfrm>
            <a:off x="4021295" y="0"/>
            <a:ext cx="3076363" cy="51173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lvl1pPr>
          </a:lstStyle>
          <a:p>
            <a:endParaRPr lang="fr-FR"/>
          </a:p>
        </p:txBody>
      </p:sp>
      <p:sp>
        <p:nvSpPr>
          <p:cNvPr id="819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9931" y="4861443"/>
            <a:ext cx="5679440" cy="4605576"/>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198" name="Rectangle 6"/>
          <p:cNvSpPr>
            <a:spLocks noGrp="1" noChangeArrowheads="1"/>
          </p:cNvSpPr>
          <p:nvPr>
            <p:ph type="ftr" sz="quarter" idx="4"/>
          </p:nvPr>
        </p:nvSpPr>
        <p:spPr bwMode="auto">
          <a:xfrm>
            <a:off x="1" y="9721107"/>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lvl1pPr>
          </a:lstStyle>
          <a:p>
            <a:endParaRPr lang="fr-FR"/>
          </a:p>
        </p:txBody>
      </p:sp>
      <p:sp>
        <p:nvSpPr>
          <p:cNvPr id="8199" name="Rectangle 7"/>
          <p:cNvSpPr>
            <a:spLocks noGrp="1" noChangeArrowheads="1"/>
          </p:cNvSpPr>
          <p:nvPr>
            <p:ph type="sldNum" sz="quarter" idx="5"/>
          </p:nvPr>
        </p:nvSpPr>
        <p:spPr bwMode="auto">
          <a:xfrm>
            <a:off x="4021295" y="9721107"/>
            <a:ext cx="3076363" cy="511731"/>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lvl1pPr>
          </a:lstStyle>
          <a:p>
            <a:fld id="{624392AB-BA94-4E89-A2B6-4BCE66B2C5D9}" type="slidenum">
              <a:rPr lang="fr-FR"/>
              <a:pPr/>
              <a:t>‹N°›</a:t>
            </a:fld>
            <a:endParaRPr lang="fr-FR"/>
          </a:p>
        </p:txBody>
      </p:sp>
    </p:spTree>
    <p:extLst>
      <p:ext uri="{BB962C8B-B14F-4D97-AF65-F5344CB8AC3E}">
        <p14:creationId xmlns:p14="http://schemas.microsoft.com/office/powerpoint/2010/main" val="397350111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4" charset="0"/>
        <a:ea typeface="+mn-ea"/>
        <a:cs typeface="+mn-cs"/>
      </a:defRPr>
    </a:lvl1pPr>
    <a:lvl2pPr marL="457200" algn="l" rtl="0" fontAlgn="base">
      <a:spcBef>
        <a:spcPct val="30000"/>
      </a:spcBef>
      <a:spcAft>
        <a:spcPct val="0"/>
      </a:spcAft>
      <a:defRPr sz="1200" kern="1200">
        <a:solidFill>
          <a:schemeClr val="tx1"/>
        </a:solidFill>
        <a:latin typeface="Arial" pitchFamily="4" charset="0"/>
        <a:ea typeface="ＭＳ Ｐゴシック" pitchFamily="4" charset="-128"/>
        <a:cs typeface="+mn-cs"/>
      </a:defRPr>
    </a:lvl2pPr>
    <a:lvl3pPr marL="914400" algn="l" rtl="0" fontAlgn="base">
      <a:spcBef>
        <a:spcPct val="30000"/>
      </a:spcBef>
      <a:spcAft>
        <a:spcPct val="0"/>
      </a:spcAft>
      <a:defRPr sz="1200" kern="1200">
        <a:solidFill>
          <a:schemeClr val="tx1"/>
        </a:solidFill>
        <a:latin typeface="Arial" pitchFamily="4" charset="0"/>
        <a:ea typeface="ＭＳ Ｐゴシック" pitchFamily="4" charset="-128"/>
        <a:cs typeface="+mn-cs"/>
      </a:defRPr>
    </a:lvl3pPr>
    <a:lvl4pPr marL="1371600" algn="l" rtl="0" fontAlgn="base">
      <a:spcBef>
        <a:spcPct val="30000"/>
      </a:spcBef>
      <a:spcAft>
        <a:spcPct val="0"/>
      </a:spcAft>
      <a:defRPr sz="1200" kern="1200">
        <a:solidFill>
          <a:schemeClr val="tx1"/>
        </a:solidFill>
        <a:latin typeface="Arial" pitchFamily="4" charset="0"/>
        <a:ea typeface="ＭＳ Ｐゴシック" pitchFamily="4" charset="-128"/>
        <a:cs typeface="+mn-cs"/>
      </a:defRPr>
    </a:lvl4pPr>
    <a:lvl5pPr marL="1828800" algn="l" rtl="0" fontAlgn="base">
      <a:spcBef>
        <a:spcPct val="30000"/>
      </a:spcBef>
      <a:spcAft>
        <a:spcPct val="0"/>
      </a:spcAft>
      <a:defRPr sz="1200" kern="1200">
        <a:solidFill>
          <a:schemeClr val="tx1"/>
        </a:solidFill>
        <a:latin typeface="Arial" pitchFamily="4" charset="0"/>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Couverture">
    <p:spTree>
      <p:nvGrpSpPr>
        <p:cNvPr id="1" name=""/>
        <p:cNvGrpSpPr/>
        <p:nvPr/>
      </p:nvGrpSpPr>
      <p:grpSpPr>
        <a:xfrm>
          <a:off x="0" y="0"/>
          <a:ext cx="0" cy="0"/>
          <a:chOff x="0" y="0"/>
          <a:chExt cx="0" cy="0"/>
        </a:xfrm>
      </p:grpSpPr>
      <p:sp>
        <p:nvSpPr>
          <p:cNvPr id="9" name="Rectangle 8"/>
          <p:cNvSpPr/>
          <p:nvPr userDrawn="1"/>
        </p:nvSpPr>
        <p:spPr>
          <a:xfrm>
            <a:off x="0" y="0"/>
            <a:ext cx="12192000" cy="314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4" name="Image 13">
            <a:extLst>
              <a:ext uri="{FF2B5EF4-FFF2-40B4-BE49-F238E27FC236}">
                <a16:creationId xmlns:a16="http://schemas.microsoft.com/office/drawing/2014/main" id="{8E061DD5-11BB-514A-8A5A-CD4B1A489C4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75837" y="690880"/>
            <a:ext cx="1735479" cy="2450088"/>
          </a:xfrm>
          <a:prstGeom prst="rect">
            <a:avLst/>
          </a:prstGeom>
        </p:spPr>
      </p:pic>
      <p:sp>
        <p:nvSpPr>
          <p:cNvPr id="2" name="Titre 1"/>
          <p:cNvSpPr>
            <a:spLocks noGrp="1"/>
          </p:cNvSpPr>
          <p:nvPr>
            <p:ph type="title"/>
          </p:nvPr>
        </p:nvSpPr>
        <p:spPr>
          <a:xfrm>
            <a:off x="4751851" y="2492897"/>
            <a:ext cx="6816757" cy="1362075"/>
          </a:xfrm>
        </p:spPr>
        <p:txBody>
          <a:bodyPr anchor="t">
            <a:normAutofit/>
          </a:bodyPr>
          <a:lstStyle>
            <a:lvl1pPr algn="l">
              <a:defRPr sz="3600" b="1" i="0" cap="none">
                <a:solidFill>
                  <a:schemeClr val="tx1"/>
                </a:solidFill>
                <a:latin typeface="+mj-lt"/>
              </a:defRPr>
            </a:lvl1pPr>
          </a:lstStyle>
          <a:p>
            <a:r>
              <a:rPr lang="fr-FR" dirty="0"/>
              <a:t>Modifiez le style du titre</a:t>
            </a:r>
          </a:p>
        </p:txBody>
      </p:sp>
      <p:sp>
        <p:nvSpPr>
          <p:cNvPr id="3" name="Espace réservé du texte 2"/>
          <p:cNvSpPr>
            <a:spLocks noGrp="1"/>
          </p:cNvSpPr>
          <p:nvPr>
            <p:ph type="body" idx="1"/>
          </p:nvPr>
        </p:nvSpPr>
        <p:spPr>
          <a:xfrm>
            <a:off x="4751851" y="3933057"/>
            <a:ext cx="6816757" cy="1296144"/>
          </a:xfrm>
        </p:spPr>
        <p:txBody>
          <a:bodyPr anchor="t"/>
          <a:lstStyle>
            <a:lvl1pPr marL="0" indent="0">
              <a:buNone/>
              <a:defRPr sz="2000" b="1" i="0">
                <a:solidFill>
                  <a:srgbClr val="B8B8B8"/>
                </a:solidFill>
                <a:latin typeface="Arial" panose="020B0604020202020204" pitchFamily="34" charset="0"/>
                <a:cs typeface="Arial" panose="020B0604020202020204" pitchFamily="34" charset="0"/>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fr-FR" dirty="0"/>
              <a:t>Modifiez les styles du texte du masque</a:t>
            </a:r>
          </a:p>
        </p:txBody>
      </p:sp>
      <p:sp>
        <p:nvSpPr>
          <p:cNvPr id="4" name="Espace réservé de la date 3"/>
          <p:cNvSpPr>
            <a:spLocks noGrp="1"/>
          </p:cNvSpPr>
          <p:nvPr>
            <p:ph type="dt" sz="half" idx="10"/>
          </p:nvPr>
        </p:nvSpPr>
        <p:spPr/>
        <p:txBody>
          <a:bodyPr/>
          <a:lstStyle/>
          <a:p>
            <a:fld id="{B51F7863-930D-42FA-80F6-DDE35BA177D3}" type="datetime1">
              <a:rPr lang="fr-FR" smtClean="0"/>
              <a:t>05/03/2025</a:t>
            </a:fld>
            <a:endParaRPr lang="fr-FR"/>
          </a:p>
        </p:txBody>
      </p:sp>
      <p:sp>
        <p:nvSpPr>
          <p:cNvPr id="5" name="Espace réservé du pied de page 4"/>
          <p:cNvSpPr>
            <a:spLocks noGrp="1"/>
          </p:cNvSpPr>
          <p:nvPr>
            <p:ph type="ftr" sz="quarter" idx="11"/>
          </p:nvPr>
        </p:nvSpPr>
        <p:spPr/>
        <p:txBody>
          <a:bodyPr/>
          <a:lstStyle/>
          <a:p>
            <a:r>
              <a:rPr lang="fr-FR"/>
              <a:t>Modèle de présentation Télécom ParisTech</a:t>
            </a:r>
          </a:p>
        </p:txBody>
      </p:sp>
      <p:sp>
        <p:nvSpPr>
          <p:cNvPr id="6" name="Espace réservé du numéro de diapositive 5"/>
          <p:cNvSpPr>
            <a:spLocks noGrp="1"/>
          </p:cNvSpPr>
          <p:nvPr>
            <p:ph type="sldNum" sz="quarter" idx="12"/>
          </p:nvPr>
        </p:nvSpPr>
        <p:spPr/>
        <p:txBody>
          <a:bodyPr/>
          <a:lstStyle/>
          <a:p>
            <a:fld id="{3A5F5595-61AE-4AA6-B423-33EDBD1DAE12}" type="slidenum">
              <a:rPr lang="fr-FR" smtClean="0"/>
              <a:t>‹N°›</a:t>
            </a:fld>
            <a:endParaRPr lang="fr-FR"/>
          </a:p>
        </p:txBody>
      </p:sp>
      <p:sp>
        <p:nvSpPr>
          <p:cNvPr id="10" name="Rectangle 9"/>
          <p:cNvSpPr/>
          <p:nvPr userDrawn="1"/>
        </p:nvSpPr>
        <p:spPr>
          <a:xfrm>
            <a:off x="0" y="5805265"/>
            <a:ext cx="12192000" cy="107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4703895" y="5445224"/>
            <a:ext cx="2499703"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2" name="Rectangle 11"/>
          <p:cNvSpPr/>
          <p:nvPr userDrawn="1"/>
        </p:nvSpPr>
        <p:spPr>
          <a:xfrm>
            <a:off x="7203598" y="5445224"/>
            <a:ext cx="2499703"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3" name="Rectangle 12"/>
          <p:cNvSpPr/>
          <p:nvPr userDrawn="1"/>
        </p:nvSpPr>
        <p:spPr>
          <a:xfrm>
            <a:off x="9703301" y="5445224"/>
            <a:ext cx="2499703" cy="288032"/>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16" name="Image 15">
            <a:extLst>
              <a:ext uri="{FF2B5EF4-FFF2-40B4-BE49-F238E27FC236}">
                <a16:creationId xmlns:a16="http://schemas.microsoft.com/office/drawing/2014/main" id="{C9BB8EF7-2A20-9747-930F-3F00535075A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299409" y="5186030"/>
            <a:ext cx="1343275" cy="702743"/>
          </a:xfrm>
          <a:prstGeom prst="rect">
            <a:avLst/>
          </a:prstGeom>
        </p:spPr>
      </p:pic>
    </p:spTree>
    <p:extLst>
      <p:ext uri="{BB962C8B-B14F-4D97-AF65-F5344CB8AC3E}">
        <p14:creationId xmlns:p14="http://schemas.microsoft.com/office/powerpoint/2010/main" val="273178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a:xfrm>
            <a:off x="1923581" y="1556793"/>
            <a:ext cx="9614859" cy="4032448"/>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50B1910F-76B6-4C2B-BC78-52D9610CF63E}" type="datetime1">
              <a:rPr lang="fr-FR" smtClean="0"/>
              <a:t>05/03/2025</a:t>
            </a:fld>
            <a:endParaRPr lang="fr-FR"/>
          </a:p>
        </p:txBody>
      </p:sp>
      <p:sp>
        <p:nvSpPr>
          <p:cNvPr id="5" name="Espace réservé du pied de page 4"/>
          <p:cNvSpPr>
            <a:spLocks noGrp="1"/>
          </p:cNvSpPr>
          <p:nvPr>
            <p:ph type="ftr" sz="quarter" idx="11"/>
          </p:nvPr>
        </p:nvSpPr>
        <p:spPr/>
        <p:txBody>
          <a:bodyPr/>
          <a:lstStyle>
            <a:lvl1pPr algn="ctr">
              <a:defRPr/>
            </a:lvl1pPr>
          </a:lstStyle>
          <a:p>
            <a:r>
              <a:rPr lang="fr-FR" dirty="0"/>
              <a:t>Modèle de présentation Télécom Paris</a:t>
            </a:r>
          </a:p>
        </p:txBody>
      </p:sp>
      <p:sp>
        <p:nvSpPr>
          <p:cNvPr id="6" name="Espace réservé du numéro de diapositive 5"/>
          <p:cNvSpPr>
            <a:spLocks noGrp="1"/>
          </p:cNvSpPr>
          <p:nvPr>
            <p:ph type="sldNum" sz="quarter" idx="12"/>
          </p:nvPr>
        </p:nvSpPr>
        <p:spPr/>
        <p:txBody>
          <a:bodyPr/>
          <a:lstStyle/>
          <a:p>
            <a:fld id="{3A5F5595-61AE-4AA6-B423-33EDBD1DAE12}" type="slidenum">
              <a:rPr lang="fr-FR" smtClean="0"/>
              <a:t>‹N°›</a:t>
            </a:fld>
            <a:endParaRPr lang="fr-FR"/>
          </a:p>
        </p:txBody>
      </p:sp>
    </p:spTree>
    <p:extLst>
      <p:ext uri="{BB962C8B-B14F-4D97-AF65-F5344CB8AC3E}">
        <p14:creationId xmlns:p14="http://schemas.microsoft.com/office/powerpoint/2010/main" val="154321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692697"/>
            <a:ext cx="2743200" cy="5433467"/>
          </a:xfrm>
        </p:spPr>
        <p:txBody>
          <a:bodyPr vert="eaVert"/>
          <a:lstStyle/>
          <a:p>
            <a:r>
              <a:rPr lang="fr-FR" dirty="0"/>
              <a:t>Modifiez le style du titre</a:t>
            </a:r>
          </a:p>
        </p:txBody>
      </p:sp>
      <p:sp>
        <p:nvSpPr>
          <p:cNvPr id="3" name="Espace réservé du texte vertical 2"/>
          <p:cNvSpPr>
            <a:spLocks noGrp="1"/>
          </p:cNvSpPr>
          <p:nvPr>
            <p:ph type="body" orient="vert" idx="1"/>
          </p:nvPr>
        </p:nvSpPr>
        <p:spPr>
          <a:xfrm>
            <a:off x="609600" y="692697"/>
            <a:ext cx="8026400" cy="5433467"/>
          </a:xfrm>
        </p:spPr>
        <p:txBody>
          <a:bodyPr vert="eaVert"/>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7CF2D158-91E0-4000-980E-7553DFDAF16F}" type="datetime1">
              <a:rPr lang="fr-FR" smtClean="0"/>
              <a:t>05/03/2025</a:t>
            </a:fld>
            <a:endParaRPr lang="fr-FR"/>
          </a:p>
        </p:txBody>
      </p:sp>
      <p:sp>
        <p:nvSpPr>
          <p:cNvPr id="5" name="Espace réservé du pied de page 4"/>
          <p:cNvSpPr>
            <a:spLocks noGrp="1"/>
          </p:cNvSpPr>
          <p:nvPr>
            <p:ph type="ftr" sz="quarter" idx="11"/>
          </p:nvPr>
        </p:nvSpPr>
        <p:spPr/>
        <p:txBody>
          <a:bodyPr/>
          <a:lstStyle>
            <a:lvl1pPr algn="ctr">
              <a:defRPr/>
            </a:lvl1pPr>
          </a:lstStyle>
          <a:p>
            <a:r>
              <a:rPr lang="fr-FR" dirty="0"/>
              <a:t>Modèle de présentation Télécom Paris</a:t>
            </a:r>
          </a:p>
        </p:txBody>
      </p:sp>
      <p:sp>
        <p:nvSpPr>
          <p:cNvPr id="6" name="Espace réservé du numéro de diapositive 5"/>
          <p:cNvSpPr>
            <a:spLocks noGrp="1"/>
          </p:cNvSpPr>
          <p:nvPr>
            <p:ph type="sldNum" sz="quarter" idx="12"/>
          </p:nvPr>
        </p:nvSpPr>
        <p:spPr/>
        <p:txBody>
          <a:bodyPr/>
          <a:lstStyle/>
          <a:p>
            <a:fld id="{3A5F5595-61AE-4AA6-B423-33EDBD1DAE12}" type="slidenum">
              <a:rPr lang="fr-FR" smtClean="0"/>
              <a:t>‹N°›</a:t>
            </a:fld>
            <a:endParaRPr lang="fr-FR"/>
          </a:p>
        </p:txBody>
      </p:sp>
    </p:spTree>
    <p:extLst>
      <p:ext uri="{BB962C8B-B14F-4D97-AF65-F5344CB8AC3E}">
        <p14:creationId xmlns:p14="http://schemas.microsoft.com/office/powerpoint/2010/main" val="161975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Page intercalaire">
    <p:spTree>
      <p:nvGrpSpPr>
        <p:cNvPr id="1" name=""/>
        <p:cNvGrpSpPr/>
        <p:nvPr/>
      </p:nvGrpSpPr>
      <p:grpSpPr>
        <a:xfrm>
          <a:off x="0" y="0"/>
          <a:ext cx="0" cy="0"/>
          <a:chOff x="0" y="0"/>
          <a:chExt cx="0" cy="0"/>
        </a:xfrm>
      </p:grpSpPr>
      <p:sp>
        <p:nvSpPr>
          <p:cNvPr id="2" name="Titre 1"/>
          <p:cNvSpPr>
            <a:spLocks noGrp="1"/>
          </p:cNvSpPr>
          <p:nvPr>
            <p:ph type="ctrTitle"/>
          </p:nvPr>
        </p:nvSpPr>
        <p:spPr>
          <a:xfrm>
            <a:off x="4655840" y="2348881"/>
            <a:ext cx="6621760" cy="1251571"/>
          </a:xfrm>
        </p:spPr>
        <p:txBody>
          <a:bodyPr anchor="t"/>
          <a:lstStyle>
            <a:lvl1pPr>
              <a:defRPr b="1" i="0">
                <a:solidFill>
                  <a:srgbClr val="000000"/>
                </a:solidFill>
                <a:latin typeface="+mj-lt"/>
              </a:defRPr>
            </a:lvl1pPr>
          </a:lstStyle>
          <a:p>
            <a:r>
              <a:rPr lang="fr-FR" dirty="0"/>
              <a:t>Modifiez le style du titre</a:t>
            </a:r>
          </a:p>
        </p:txBody>
      </p:sp>
      <p:sp>
        <p:nvSpPr>
          <p:cNvPr id="3" name="Sous-titre 2"/>
          <p:cNvSpPr>
            <a:spLocks noGrp="1"/>
          </p:cNvSpPr>
          <p:nvPr>
            <p:ph type="subTitle" idx="1"/>
          </p:nvPr>
        </p:nvSpPr>
        <p:spPr>
          <a:xfrm>
            <a:off x="4655840" y="3886200"/>
            <a:ext cx="6624736" cy="1752600"/>
          </a:xfrm>
        </p:spPr>
        <p:txBody>
          <a:bodyPr/>
          <a:lstStyle>
            <a:lvl1pPr marL="0" indent="0" algn="l">
              <a:buNone/>
              <a:defRPr b="1" i="0">
                <a:solidFill>
                  <a:srgbClr val="B8B8B8"/>
                </a:solidFill>
                <a:latin typeface="Arial" panose="020B0604020202020204" pitchFamily="34" charset="0"/>
                <a:cs typeface="Arial" panose="020B0604020202020204" pitchFamily="34" charset="0"/>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fr-FR" dirty="0"/>
              <a:t>Modifiez le style des sous-titres du masque</a:t>
            </a:r>
          </a:p>
        </p:txBody>
      </p:sp>
      <p:sp>
        <p:nvSpPr>
          <p:cNvPr id="8" name="Rectangle 7"/>
          <p:cNvSpPr/>
          <p:nvPr userDrawn="1"/>
        </p:nvSpPr>
        <p:spPr>
          <a:xfrm>
            <a:off x="4703895" y="1844824"/>
            <a:ext cx="2499703"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7203598" y="1844824"/>
            <a:ext cx="2499703"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Rectangle 9"/>
          <p:cNvSpPr/>
          <p:nvPr userDrawn="1"/>
        </p:nvSpPr>
        <p:spPr>
          <a:xfrm>
            <a:off x="9703301" y="1844824"/>
            <a:ext cx="2499703" cy="288032"/>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7" name="Rectangle 6"/>
          <p:cNvSpPr/>
          <p:nvPr userDrawn="1"/>
        </p:nvSpPr>
        <p:spPr>
          <a:xfrm>
            <a:off x="0" y="361501"/>
            <a:ext cx="2735627"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Espace réservé de la date 3"/>
          <p:cNvSpPr>
            <a:spLocks noGrp="1"/>
          </p:cNvSpPr>
          <p:nvPr>
            <p:ph type="dt" sz="half" idx="10"/>
          </p:nvPr>
        </p:nvSpPr>
        <p:spPr/>
        <p:txBody>
          <a:bodyPr/>
          <a:lstStyle/>
          <a:p>
            <a:fld id="{B8EF25F4-B268-42E8-A7A4-B8F206EF4EB7}" type="datetime1">
              <a:rPr lang="fr-FR" smtClean="0"/>
              <a:t>05/03/2025</a:t>
            </a:fld>
            <a:endParaRPr lang="fr-FR" dirty="0"/>
          </a:p>
        </p:txBody>
      </p:sp>
      <p:sp>
        <p:nvSpPr>
          <p:cNvPr id="5" name="Espace réservé du pied de page 4"/>
          <p:cNvSpPr>
            <a:spLocks noGrp="1"/>
          </p:cNvSpPr>
          <p:nvPr>
            <p:ph type="ftr" sz="quarter" idx="11"/>
          </p:nvPr>
        </p:nvSpPr>
        <p:spPr>
          <a:xfrm>
            <a:off x="5423933" y="6514787"/>
            <a:ext cx="5794400" cy="226541"/>
          </a:xfrm>
        </p:spPr>
        <p:txBody>
          <a:bodyPr/>
          <a:lstStyle/>
          <a:p>
            <a:r>
              <a:rPr lang="fr-FR" dirty="0"/>
              <a:t>Modèle de présentation Télécom Paris</a:t>
            </a:r>
          </a:p>
        </p:txBody>
      </p:sp>
      <p:sp>
        <p:nvSpPr>
          <p:cNvPr id="6" name="Espace réservé du numéro de diapositive 5"/>
          <p:cNvSpPr>
            <a:spLocks noGrp="1"/>
          </p:cNvSpPr>
          <p:nvPr>
            <p:ph type="sldNum" sz="quarter" idx="12"/>
          </p:nvPr>
        </p:nvSpPr>
        <p:spPr/>
        <p:txBody>
          <a:bodyPr/>
          <a:lstStyle/>
          <a:p>
            <a:fld id="{3A5F5595-61AE-4AA6-B423-33EDBD1DAE12}" type="slidenum">
              <a:rPr lang="fr-FR" smtClean="0"/>
              <a:pPr/>
              <a:t>‹N°›</a:t>
            </a:fld>
            <a:endParaRPr lang="fr-FR" dirty="0"/>
          </a:p>
        </p:txBody>
      </p:sp>
    </p:spTree>
    <p:extLst>
      <p:ext uri="{BB962C8B-B14F-4D97-AF65-F5344CB8AC3E}">
        <p14:creationId xmlns:p14="http://schemas.microsoft.com/office/powerpoint/2010/main" val="2251410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i="0">
                <a:latin typeface="+mj-lt"/>
              </a:defRPr>
            </a:lvl1pPr>
          </a:lstStyle>
          <a:p>
            <a:r>
              <a:rPr lang="fr-FR" dirty="0"/>
              <a:t>Modifiez le style du titre</a:t>
            </a:r>
          </a:p>
        </p:txBody>
      </p:sp>
      <p:sp>
        <p:nvSpPr>
          <p:cNvPr id="3" name="Espace réservé du contenu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B8EF25F4-B268-42E8-A7A4-B8F206EF4EB7}" type="datetime1">
              <a:rPr lang="fr-FR" smtClean="0"/>
              <a:t>05/03/2025</a:t>
            </a:fld>
            <a:endParaRPr lang="fr-FR" dirty="0"/>
          </a:p>
        </p:txBody>
      </p:sp>
      <p:sp>
        <p:nvSpPr>
          <p:cNvPr id="5" name="Espace réservé du pied de page 4"/>
          <p:cNvSpPr>
            <a:spLocks noGrp="1"/>
          </p:cNvSpPr>
          <p:nvPr>
            <p:ph type="ftr" sz="quarter" idx="11"/>
          </p:nvPr>
        </p:nvSpPr>
        <p:spPr/>
        <p:txBody>
          <a:bodyPr/>
          <a:lstStyle/>
          <a:p>
            <a:r>
              <a:rPr lang="fr-FR" dirty="0"/>
              <a:t>Modèle de présentation Télécom Paris</a:t>
            </a:r>
          </a:p>
        </p:txBody>
      </p:sp>
      <p:sp>
        <p:nvSpPr>
          <p:cNvPr id="6" name="Espace réservé du numéro de diapositive 5"/>
          <p:cNvSpPr>
            <a:spLocks noGrp="1"/>
          </p:cNvSpPr>
          <p:nvPr>
            <p:ph type="sldNum" sz="quarter" idx="12"/>
          </p:nvPr>
        </p:nvSpPr>
        <p:spPr/>
        <p:txBody>
          <a:bodyPr/>
          <a:lstStyle/>
          <a:p>
            <a:fld id="{3A5F5595-61AE-4AA6-B423-33EDBD1DAE12}" type="slidenum">
              <a:rPr lang="fr-FR" smtClean="0"/>
              <a:pPr/>
              <a:t>‹N°›</a:t>
            </a:fld>
            <a:endParaRPr lang="fr-FR" dirty="0"/>
          </a:p>
        </p:txBody>
      </p:sp>
    </p:spTree>
    <p:extLst>
      <p:ext uri="{BB962C8B-B14F-4D97-AF65-F5344CB8AC3E}">
        <p14:creationId xmlns:p14="http://schemas.microsoft.com/office/powerpoint/2010/main" val="187065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sz="half" idx="1"/>
          </p:nvPr>
        </p:nvSpPr>
        <p:spPr>
          <a:xfrm>
            <a:off x="609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6197600" y="1600201"/>
            <a:ext cx="53848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e la date 4"/>
          <p:cNvSpPr>
            <a:spLocks noGrp="1"/>
          </p:cNvSpPr>
          <p:nvPr>
            <p:ph type="dt" sz="half" idx="10"/>
          </p:nvPr>
        </p:nvSpPr>
        <p:spPr/>
        <p:txBody>
          <a:bodyPr/>
          <a:lstStyle/>
          <a:p>
            <a:fld id="{03440148-4D57-42A8-BE77-B1C13CA2346E}" type="datetime1">
              <a:rPr lang="fr-FR" smtClean="0"/>
              <a:t>05/03/2025</a:t>
            </a:fld>
            <a:endParaRPr lang="fr-FR"/>
          </a:p>
        </p:txBody>
      </p:sp>
      <p:sp>
        <p:nvSpPr>
          <p:cNvPr id="6" name="Espace réservé du pied de page 5"/>
          <p:cNvSpPr>
            <a:spLocks noGrp="1"/>
          </p:cNvSpPr>
          <p:nvPr>
            <p:ph type="ftr" sz="quarter" idx="11"/>
          </p:nvPr>
        </p:nvSpPr>
        <p:spPr/>
        <p:txBody>
          <a:bodyPr/>
          <a:lstStyle>
            <a:lvl1pPr algn="r">
              <a:defRPr/>
            </a:lvl1pPr>
          </a:lstStyle>
          <a:p>
            <a:pPr algn="ctr"/>
            <a:r>
              <a:rPr lang="fr-FR" dirty="0"/>
              <a:t>Modèle de présentation Télécom Paris</a:t>
            </a:r>
          </a:p>
        </p:txBody>
      </p:sp>
      <p:sp>
        <p:nvSpPr>
          <p:cNvPr id="7" name="Espace réservé du numéro de diapositive 6"/>
          <p:cNvSpPr>
            <a:spLocks noGrp="1"/>
          </p:cNvSpPr>
          <p:nvPr>
            <p:ph type="sldNum" sz="quarter" idx="12"/>
          </p:nvPr>
        </p:nvSpPr>
        <p:spPr/>
        <p:txBody>
          <a:bodyPr/>
          <a:lstStyle/>
          <a:p>
            <a:fld id="{3A5F5595-61AE-4AA6-B423-33EDBD1DAE12}" type="slidenum">
              <a:rPr lang="fr-FR" smtClean="0"/>
              <a:t>‹N°›</a:t>
            </a:fld>
            <a:endParaRPr lang="fr-FR"/>
          </a:p>
        </p:txBody>
      </p:sp>
    </p:spTree>
    <p:extLst>
      <p:ext uri="{BB962C8B-B14F-4D97-AF65-F5344CB8AC3E}">
        <p14:creationId xmlns:p14="http://schemas.microsoft.com/office/powerpoint/2010/main" val="364026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dirty="0"/>
              <a:t>Modifiez le style du titre</a:t>
            </a:r>
          </a:p>
        </p:txBody>
      </p:sp>
      <p:sp>
        <p:nvSpPr>
          <p:cNvPr id="3" name="Espace réservé du texte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93377" y="1535113"/>
            <a:ext cx="5389033"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93377" y="2174875"/>
            <a:ext cx="5389033"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e la date 9"/>
          <p:cNvSpPr>
            <a:spLocks noGrp="1"/>
          </p:cNvSpPr>
          <p:nvPr>
            <p:ph type="dt" sz="half" idx="10"/>
          </p:nvPr>
        </p:nvSpPr>
        <p:spPr/>
        <p:txBody>
          <a:bodyPr/>
          <a:lstStyle/>
          <a:p>
            <a:fld id="{B8EF25F4-B268-42E8-A7A4-B8F206EF4EB7}" type="datetime1">
              <a:rPr lang="fr-FR" smtClean="0"/>
              <a:t>05/03/2025</a:t>
            </a:fld>
            <a:endParaRPr lang="fr-FR" dirty="0"/>
          </a:p>
        </p:txBody>
      </p:sp>
      <p:sp>
        <p:nvSpPr>
          <p:cNvPr id="11" name="Espace réservé du pied de page 10"/>
          <p:cNvSpPr>
            <a:spLocks noGrp="1"/>
          </p:cNvSpPr>
          <p:nvPr>
            <p:ph type="ftr" sz="quarter" idx="11"/>
          </p:nvPr>
        </p:nvSpPr>
        <p:spPr/>
        <p:txBody>
          <a:bodyPr/>
          <a:lstStyle/>
          <a:p>
            <a:r>
              <a:rPr lang="fr-FR" dirty="0"/>
              <a:t>Modèle de présentation Télécom Paris</a:t>
            </a:r>
          </a:p>
        </p:txBody>
      </p:sp>
      <p:sp>
        <p:nvSpPr>
          <p:cNvPr id="12" name="Espace réservé du numéro de diapositive 11"/>
          <p:cNvSpPr>
            <a:spLocks noGrp="1"/>
          </p:cNvSpPr>
          <p:nvPr>
            <p:ph type="sldNum" sz="quarter" idx="12"/>
          </p:nvPr>
        </p:nvSpPr>
        <p:spPr/>
        <p:txBody>
          <a:bodyPr/>
          <a:lstStyle/>
          <a:p>
            <a:fld id="{3A5F5595-61AE-4AA6-B423-33EDBD1DAE12}" type="slidenum">
              <a:rPr lang="fr-FR" smtClean="0"/>
              <a:pPr/>
              <a:t>‹N°›</a:t>
            </a:fld>
            <a:endParaRPr lang="fr-FR" dirty="0"/>
          </a:p>
        </p:txBody>
      </p:sp>
    </p:spTree>
    <p:extLst>
      <p:ext uri="{BB962C8B-B14F-4D97-AF65-F5344CB8AC3E}">
        <p14:creationId xmlns:p14="http://schemas.microsoft.com/office/powerpoint/2010/main" val="33933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6" name="Espace réservé de la date 5"/>
          <p:cNvSpPr>
            <a:spLocks noGrp="1"/>
          </p:cNvSpPr>
          <p:nvPr>
            <p:ph type="dt" sz="half" idx="10"/>
          </p:nvPr>
        </p:nvSpPr>
        <p:spPr/>
        <p:txBody>
          <a:bodyPr/>
          <a:lstStyle/>
          <a:p>
            <a:fld id="{B8EF25F4-B268-42E8-A7A4-B8F206EF4EB7}" type="datetime1">
              <a:rPr lang="fr-FR" smtClean="0"/>
              <a:t>05/03/2025</a:t>
            </a:fld>
            <a:endParaRPr lang="fr-FR" dirty="0"/>
          </a:p>
        </p:txBody>
      </p:sp>
      <p:sp>
        <p:nvSpPr>
          <p:cNvPr id="7" name="Espace réservé du pied de page 6"/>
          <p:cNvSpPr>
            <a:spLocks noGrp="1"/>
          </p:cNvSpPr>
          <p:nvPr>
            <p:ph type="ftr" sz="quarter" idx="11"/>
          </p:nvPr>
        </p:nvSpPr>
        <p:spPr/>
        <p:txBody>
          <a:bodyPr/>
          <a:lstStyle/>
          <a:p>
            <a:r>
              <a:rPr lang="fr-FR" dirty="0"/>
              <a:t>Modèle de présentation Télécom Paris</a:t>
            </a:r>
          </a:p>
        </p:txBody>
      </p:sp>
      <p:sp>
        <p:nvSpPr>
          <p:cNvPr id="8" name="Espace réservé du numéro de diapositive 7"/>
          <p:cNvSpPr>
            <a:spLocks noGrp="1"/>
          </p:cNvSpPr>
          <p:nvPr>
            <p:ph type="sldNum" sz="quarter" idx="12"/>
          </p:nvPr>
        </p:nvSpPr>
        <p:spPr/>
        <p:txBody>
          <a:bodyPr/>
          <a:lstStyle/>
          <a:p>
            <a:fld id="{3A5F5595-61AE-4AA6-B423-33EDBD1DAE12}" type="slidenum">
              <a:rPr lang="fr-FR" smtClean="0"/>
              <a:pPr/>
              <a:t>‹N°›</a:t>
            </a:fld>
            <a:endParaRPr lang="fr-FR" dirty="0"/>
          </a:p>
        </p:txBody>
      </p:sp>
    </p:spTree>
    <p:extLst>
      <p:ext uri="{BB962C8B-B14F-4D97-AF65-F5344CB8AC3E}">
        <p14:creationId xmlns:p14="http://schemas.microsoft.com/office/powerpoint/2010/main" val="428791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B8EF25F4-B268-42E8-A7A4-B8F206EF4EB7}" type="datetime1">
              <a:rPr lang="fr-FR" smtClean="0"/>
              <a:t>05/03/2025</a:t>
            </a:fld>
            <a:endParaRPr lang="fr-FR" dirty="0"/>
          </a:p>
        </p:txBody>
      </p:sp>
      <p:sp>
        <p:nvSpPr>
          <p:cNvPr id="6" name="Espace réservé du pied de page 5"/>
          <p:cNvSpPr>
            <a:spLocks noGrp="1"/>
          </p:cNvSpPr>
          <p:nvPr>
            <p:ph type="ftr" sz="quarter" idx="11"/>
          </p:nvPr>
        </p:nvSpPr>
        <p:spPr/>
        <p:txBody>
          <a:bodyPr/>
          <a:lstStyle/>
          <a:p>
            <a:r>
              <a:rPr lang="fr-FR" dirty="0"/>
              <a:t>Modèle de présentation Télécom Paris</a:t>
            </a:r>
          </a:p>
        </p:txBody>
      </p:sp>
      <p:sp>
        <p:nvSpPr>
          <p:cNvPr id="7" name="Espace réservé du numéro de diapositive 6"/>
          <p:cNvSpPr>
            <a:spLocks noGrp="1"/>
          </p:cNvSpPr>
          <p:nvPr>
            <p:ph type="sldNum" sz="quarter" idx="12"/>
          </p:nvPr>
        </p:nvSpPr>
        <p:spPr/>
        <p:txBody>
          <a:bodyPr/>
          <a:lstStyle/>
          <a:p>
            <a:fld id="{3A5F5595-61AE-4AA6-B423-33EDBD1DAE12}" type="slidenum">
              <a:rPr lang="fr-FR" smtClean="0"/>
              <a:pPr/>
              <a:t>‹N°›</a:t>
            </a:fld>
            <a:endParaRPr lang="fr-FR" dirty="0"/>
          </a:p>
        </p:txBody>
      </p:sp>
    </p:spTree>
    <p:extLst>
      <p:ext uri="{BB962C8B-B14F-4D97-AF65-F5344CB8AC3E}">
        <p14:creationId xmlns:p14="http://schemas.microsoft.com/office/powerpoint/2010/main" val="262951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67551" y="273054"/>
            <a:ext cx="2653143" cy="779687"/>
          </a:xfrm>
        </p:spPr>
        <p:txBody>
          <a:bodyPr anchor="b"/>
          <a:lstStyle>
            <a:lvl1pPr algn="l">
              <a:defRPr sz="2000" b="1"/>
            </a:lvl1pPr>
          </a:lstStyle>
          <a:p>
            <a:r>
              <a:rPr lang="fr-FR" dirty="0"/>
              <a:t>Modifiez le style du titre</a:t>
            </a:r>
          </a:p>
        </p:txBody>
      </p:sp>
      <p:sp>
        <p:nvSpPr>
          <p:cNvPr id="3" name="Espace réservé du contenu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609610" y="1268761"/>
            <a:ext cx="4011084" cy="485740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B6CE3DF0-625E-4FE4-98C6-AC1CB343744C}" type="datetime1">
              <a:rPr lang="fr-FR" smtClean="0"/>
              <a:t>05/03/2025</a:t>
            </a:fld>
            <a:endParaRPr lang="fr-FR"/>
          </a:p>
        </p:txBody>
      </p:sp>
      <p:sp>
        <p:nvSpPr>
          <p:cNvPr id="6" name="Espace réservé du pied de page 5"/>
          <p:cNvSpPr>
            <a:spLocks noGrp="1"/>
          </p:cNvSpPr>
          <p:nvPr>
            <p:ph type="ftr" sz="quarter" idx="11"/>
          </p:nvPr>
        </p:nvSpPr>
        <p:spPr>
          <a:xfrm>
            <a:off x="5423934" y="6514787"/>
            <a:ext cx="5785933" cy="226540"/>
          </a:xfrm>
        </p:spPr>
        <p:txBody>
          <a:bodyPr/>
          <a:lstStyle>
            <a:lvl1pPr algn="ctr">
              <a:defRPr/>
            </a:lvl1pPr>
          </a:lstStyle>
          <a:p>
            <a:r>
              <a:rPr lang="fr-FR" dirty="0"/>
              <a:t>Modèle de présentation Télécom Paris</a:t>
            </a:r>
          </a:p>
        </p:txBody>
      </p:sp>
      <p:sp>
        <p:nvSpPr>
          <p:cNvPr id="7" name="Espace réservé du numéro de diapositive 6"/>
          <p:cNvSpPr>
            <a:spLocks noGrp="1"/>
          </p:cNvSpPr>
          <p:nvPr>
            <p:ph type="sldNum" sz="quarter" idx="12"/>
          </p:nvPr>
        </p:nvSpPr>
        <p:spPr/>
        <p:txBody>
          <a:bodyPr/>
          <a:lstStyle/>
          <a:p>
            <a:fld id="{3A5F5595-61AE-4AA6-B423-33EDBD1DAE12}" type="slidenum">
              <a:rPr lang="fr-FR" smtClean="0"/>
              <a:t>‹N°›</a:t>
            </a:fld>
            <a:endParaRPr lang="fr-FR"/>
          </a:p>
        </p:txBody>
      </p:sp>
    </p:spTree>
    <p:extLst>
      <p:ext uri="{BB962C8B-B14F-4D97-AF65-F5344CB8AC3E}">
        <p14:creationId xmlns:p14="http://schemas.microsoft.com/office/powerpoint/2010/main" val="396264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9"/>
          </a:xfrm>
        </p:spPr>
        <p:txBody>
          <a:bodyPr anchor="b"/>
          <a:lstStyle>
            <a:lvl1pPr algn="l">
              <a:defRPr sz="2000" b="1"/>
            </a:lvl1pPr>
          </a:lstStyle>
          <a:p>
            <a:r>
              <a:rPr lang="fr-FR" dirty="0"/>
              <a:t>Modifiez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fr-FR" dirty="0"/>
          </a:p>
        </p:txBody>
      </p:sp>
      <p:sp>
        <p:nvSpPr>
          <p:cNvPr id="4" name="Espace réservé du texte 3"/>
          <p:cNvSpPr>
            <a:spLocks noGrp="1"/>
          </p:cNvSpPr>
          <p:nvPr>
            <p:ph type="body" sz="half" idx="2"/>
          </p:nvPr>
        </p:nvSpPr>
        <p:spPr>
          <a:xfrm>
            <a:off x="2389717" y="5367342"/>
            <a:ext cx="7315200" cy="8048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fr-FR" dirty="0"/>
              <a:t>Modifiez les styles du texte du masque</a:t>
            </a:r>
          </a:p>
        </p:txBody>
      </p:sp>
      <p:sp>
        <p:nvSpPr>
          <p:cNvPr id="5" name="Espace réservé de la date 4"/>
          <p:cNvSpPr>
            <a:spLocks noGrp="1"/>
          </p:cNvSpPr>
          <p:nvPr>
            <p:ph type="dt" sz="half" idx="10"/>
          </p:nvPr>
        </p:nvSpPr>
        <p:spPr/>
        <p:txBody>
          <a:bodyPr/>
          <a:lstStyle/>
          <a:p>
            <a:fld id="{580D7B8A-39B4-4171-B1E5-50825526ECF3}" type="datetime1">
              <a:rPr lang="fr-FR" smtClean="0"/>
              <a:t>05/03/2025</a:t>
            </a:fld>
            <a:endParaRPr lang="fr-FR"/>
          </a:p>
        </p:txBody>
      </p:sp>
      <p:sp>
        <p:nvSpPr>
          <p:cNvPr id="6" name="Espace réservé du pied de page 5"/>
          <p:cNvSpPr>
            <a:spLocks noGrp="1"/>
          </p:cNvSpPr>
          <p:nvPr>
            <p:ph type="ftr" sz="quarter" idx="11"/>
          </p:nvPr>
        </p:nvSpPr>
        <p:spPr/>
        <p:txBody>
          <a:bodyPr/>
          <a:lstStyle>
            <a:lvl1pPr algn="ctr">
              <a:defRPr/>
            </a:lvl1pPr>
          </a:lstStyle>
          <a:p>
            <a:r>
              <a:rPr lang="fr-FR" dirty="0"/>
              <a:t>Modèle de présentation Télécom Paris</a:t>
            </a:r>
          </a:p>
        </p:txBody>
      </p:sp>
      <p:sp>
        <p:nvSpPr>
          <p:cNvPr id="7" name="Espace réservé du numéro de diapositive 6"/>
          <p:cNvSpPr>
            <a:spLocks noGrp="1"/>
          </p:cNvSpPr>
          <p:nvPr>
            <p:ph type="sldNum" sz="quarter" idx="12"/>
          </p:nvPr>
        </p:nvSpPr>
        <p:spPr/>
        <p:txBody>
          <a:bodyPr/>
          <a:lstStyle/>
          <a:p>
            <a:fld id="{3A5F5595-61AE-4AA6-B423-33EDBD1DAE12}" type="slidenum">
              <a:rPr lang="fr-FR" smtClean="0"/>
              <a:t>‹N°›</a:t>
            </a:fld>
            <a:endParaRPr lang="fr-FR"/>
          </a:p>
        </p:txBody>
      </p:sp>
    </p:spTree>
    <p:extLst>
      <p:ext uri="{BB962C8B-B14F-4D97-AF65-F5344CB8AC3E}">
        <p14:creationId xmlns:p14="http://schemas.microsoft.com/office/powerpoint/2010/main" val="309229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9C2F501-A1AA-734D-A236-B84EBA32B7CD}"/>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11220851" y="5769351"/>
            <a:ext cx="750013" cy="1058843"/>
          </a:xfrm>
          <a:prstGeom prst="rect">
            <a:avLst/>
          </a:prstGeom>
        </p:spPr>
      </p:pic>
      <p:sp>
        <p:nvSpPr>
          <p:cNvPr id="13" name="Rectangle 12"/>
          <p:cNvSpPr/>
          <p:nvPr userDrawn="1"/>
        </p:nvSpPr>
        <p:spPr>
          <a:xfrm>
            <a:off x="0" y="6517528"/>
            <a:ext cx="1870176" cy="2265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14" name="Rectangle 13"/>
          <p:cNvSpPr/>
          <p:nvPr userDrawn="1"/>
        </p:nvSpPr>
        <p:spPr>
          <a:xfrm>
            <a:off x="5423925" y="6517528"/>
            <a:ext cx="5787560" cy="226565"/>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00" dirty="0"/>
          </a:p>
        </p:txBody>
      </p:sp>
      <p:sp>
        <p:nvSpPr>
          <p:cNvPr id="6" name="Espace réservé du numéro de diapositive 5"/>
          <p:cNvSpPr>
            <a:spLocks noGrp="1"/>
          </p:cNvSpPr>
          <p:nvPr>
            <p:ph type="sldNum" sz="quarter" idx="4"/>
          </p:nvPr>
        </p:nvSpPr>
        <p:spPr>
          <a:xfrm>
            <a:off x="8622" y="6514787"/>
            <a:ext cx="710781" cy="226540"/>
          </a:xfrm>
          <a:prstGeom prst="rect">
            <a:avLst/>
          </a:prstGeom>
          <a:noFill/>
        </p:spPr>
        <p:txBody>
          <a:bodyPr vert="horz" lIns="91440" tIns="45720" rIns="91440" bIns="45720" rtlCol="0" anchor="ctr"/>
          <a:lstStyle>
            <a:lvl1pPr algn="ctr">
              <a:defRPr sz="1000" b="1">
                <a:solidFill>
                  <a:schemeClr val="bg1"/>
                </a:solidFill>
                <a:effectLst/>
              </a:defRPr>
            </a:lvl1pPr>
          </a:lstStyle>
          <a:p>
            <a:fld id="{3A5F5595-61AE-4AA6-B423-33EDBD1DAE12}" type="slidenum">
              <a:rPr lang="fr-FR" smtClean="0"/>
              <a:pPr/>
              <a:t>‹N°›</a:t>
            </a:fld>
            <a:endParaRPr lang="fr-FR" dirty="0"/>
          </a:p>
        </p:txBody>
      </p:sp>
      <p:sp>
        <p:nvSpPr>
          <p:cNvPr id="2" name="Espace réservé du titre 1"/>
          <p:cNvSpPr>
            <a:spLocks noGrp="1"/>
          </p:cNvSpPr>
          <p:nvPr>
            <p:ph type="title"/>
          </p:nvPr>
        </p:nvSpPr>
        <p:spPr>
          <a:xfrm>
            <a:off x="1967541" y="431"/>
            <a:ext cx="9614859" cy="1124316"/>
          </a:xfrm>
          <a:prstGeom prst="rect">
            <a:avLst/>
          </a:prstGeom>
        </p:spPr>
        <p:txBody>
          <a:bodyPr vert="horz" lIns="91440" tIns="45720" rIns="91440" bIns="45720" rtlCol="0" anchor="b">
            <a:normAutofit/>
          </a:bodyPr>
          <a:lstStyle/>
          <a:p>
            <a:r>
              <a:rPr lang="fr-FR" dirty="0"/>
              <a:t>Modifiez le style du titre</a:t>
            </a:r>
          </a:p>
        </p:txBody>
      </p:sp>
      <p:sp>
        <p:nvSpPr>
          <p:cNvPr id="3" name="Espace réservé du texte 2"/>
          <p:cNvSpPr>
            <a:spLocks noGrp="1"/>
          </p:cNvSpPr>
          <p:nvPr>
            <p:ph type="body" idx="1"/>
          </p:nvPr>
        </p:nvSpPr>
        <p:spPr>
          <a:xfrm>
            <a:off x="1923581" y="1556793"/>
            <a:ext cx="9614859" cy="4525963"/>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19403" y="6514787"/>
            <a:ext cx="1160013" cy="226540"/>
          </a:xfrm>
          <a:prstGeom prst="rect">
            <a:avLst/>
          </a:prstGeom>
          <a:noFill/>
        </p:spPr>
        <p:txBody>
          <a:bodyPr vert="horz" lIns="91440" tIns="45720" rIns="91440" bIns="45720" rtlCol="0" anchor="ctr"/>
          <a:lstStyle>
            <a:lvl1pPr algn="ctr">
              <a:defRPr sz="800">
                <a:solidFill>
                  <a:schemeClr val="bg1"/>
                </a:solidFill>
              </a:defRPr>
            </a:lvl1pPr>
          </a:lstStyle>
          <a:p>
            <a:fld id="{B8EF25F4-B268-42E8-A7A4-B8F206EF4EB7}" type="datetime1">
              <a:rPr lang="fr-FR" smtClean="0"/>
              <a:t>05/03/2025</a:t>
            </a:fld>
            <a:endParaRPr lang="fr-FR" dirty="0"/>
          </a:p>
        </p:txBody>
      </p:sp>
      <p:sp>
        <p:nvSpPr>
          <p:cNvPr id="5" name="Espace réservé du pied de page 4"/>
          <p:cNvSpPr>
            <a:spLocks noGrp="1"/>
          </p:cNvSpPr>
          <p:nvPr>
            <p:ph type="ftr" sz="quarter" idx="3"/>
          </p:nvPr>
        </p:nvSpPr>
        <p:spPr>
          <a:xfrm>
            <a:off x="5423934" y="6514787"/>
            <a:ext cx="5787561" cy="226540"/>
          </a:xfrm>
          <a:prstGeom prst="rect">
            <a:avLst/>
          </a:prstGeom>
          <a:noFill/>
        </p:spPr>
        <p:txBody>
          <a:bodyPr vert="horz" lIns="91440" tIns="45720" rIns="144000" bIns="45720" rtlCol="0" anchor="ctr"/>
          <a:lstStyle>
            <a:lvl1pPr algn="ctr">
              <a:defRPr sz="1000">
                <a:solidFill>
                  <a:schemeClr val="bg1"/>
                </a:solidFill>
              </a:defRPr>
            </a:lvl1pPr>
          </a:lstStyle>
          <a:p>
            <a:r>
              <a:rPr lang="fr-FR" dirty="0"/>
              <a:t>Modèle de présentation Télécom Paris</a:t>
            </a:r>
          </a:p>
        </p:txBody>
      </p:sp>
      <p:sp>
        <p:nvSpPr>
          <p:cNvPr id="8" name="Rectangle 7"/>
          <p:cNvSpPr/>
          <p:nvPr userDrawn="1"/>
        </p:nvSpPr>
        <p:spPr>
          <a:xfrm>
            <a:off x="0" y="767911"/>
            <a:ext cx="623392" cy="222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9" name="Rectangle 8"/>
          <p:cNvSpPr/>
          <p:nvPr userDrawn="1"/>
        </p:nvSpPr>
        <p:spPr>
          <a:xfrm>
            <a:off x="623392" y="767911"/>
            <a:ext cx="623392" cy="222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Rectangle 9"/>
          <p:cNvSpPr/>
          <p:nvPr userDrawn="1"/>
        </p:nvSpPr>
        <p:spPr>
          <a:xfrm>
            <a:off x="1246784" y="767911"/>
            <a:ext cx="623392" cy="222072"/>
          </a:xfrm>
          <a:prstGeom prst="rect">
            <a:avLst/>
          </a:pr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Rectangle 10"/>
          <p:cNvSpPr/>
          <p:nvPr userDrawn="1"/>
        </p:nvSpPr>
        <p:spPr>
          <a:xfrm>
            <a:off x="1967541" y="6514803"/>
            <a:ext cx="3360373" cy="226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t>Une école de l’IMT</a:t>
            </a:r>
          </a:p>
        </p:txBody>
      </p:sp>
    </p:spTree>
    <p:extLst>
      <p:ext uri="{BB962C8B-B14F-4D97-AF65-F5344CB8AC3E}">
        <p14:creationId xmlns:p14="http://schemas.microsoft.com/office/powerpoint/2010/main" val="570397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332" rtl="0" eaLnBrk="1" latinLnBrk="0" hangingPunct="1">
        <a:spcBef>
          <a:spcPct val="0"/>
        </a:spcBef>
        <a:buNone/>
        <a:defRPr sz="2600" b="1" i="0" kern="1200">
          <a:solidFill>
            <a:schemeClr val="tx2"/>
          </a:solidFill>
          <a:latin typeface="+mj-lt"/>
          <a:ea typeface="+mj-ea"/>
          <a:cs typeface="+mj-cs"/>
        </a:defRPr>
      </a:lvl1pPr>
    </p:titleStyle>
    <p:bodyStyle>
      <a:lvl1pPr marL="342874" indent="-342874" algn="l" defTabSz="914332" rtl="0" eaLnBrk="1" latinLnBrk="0" hangingPunct="1">
        <a:spcBef>
          <a:spcPct val="20000"/>
        </a:spcBef>
        <a:buClr>
          <a:schemeClr val="tx2"/>
        </a:buClr>
        <a:buSzPct val="100000"/>
        <a:buFont typeface="Wingdings" pitchFamily="2" charset="2"/>
        <a:buChar char="n"/>
        <a:defRPr sz="2200" b="1" i="0" kern="1200">
          <a:solidFill>
            <a:schemeClr val="tx1"/>
          </a:solidFill>
          <a:latin typeface="+mj-lt"/>
          <a:ea typeface="+mn-ea"/>
          <a:cs typeface="+mn-cs"/>
        </a:defRPr>
      </a:lvl1pPr>
      <a:lvl2pPr marL="800040" indent="-342874" algn="l" defTabSz="914332" rtl="0" eaLnBrk="1" latinLnBrk="0" hangingPunct="1">
        <a:spcBef>
          <a:spcPct val="20000"/>
        </a:spcBef>
        <a:buClr>
          <a:srgbClr val="6D5047"/>
        </a:buClr>
        <a:buFont typeface="Arial" pitchFamily="34" charset="0"/>
        <a:buChar char="•"/>
        <a:defRPr sz="2000" b="1" i="0" kern="1200">
          <a:solidFill>
            <a:schemeClr val="tx1"/>
          </a:solidFill>
          <a:latin typeface="Arial" panose="020B0604020202020204" pitchFamily="34" charset="0"/>
          <a:ea typeface="+mn-ea"/>
          <a:cs typeface="Arial" panose="020B0604020202020204" pitchFamily="34" charset="0"/>
        </a:defRPr>
      </a:lvl2pPr>
      <a:lvl3pPr marL="1142914" indent="-228584" algn="l" defTabSz="914332" rtl="0" eaLnBrk="1" latinLnBrk="0" hangingPunct="1">
        <a:spcBef>
          <a:spcPct val="20000"/>
        </a:spcBef>
        <a:buClr>
          <a:schemeClr val="tx2"/>
        </a:buClr>
        <a:buFont typeface="Arial" pitchFamily="34" charset="0"/>
        <a:buChar char="─"/>
        <a:defRPr sz="1800" b="0" i="0" kern="1200">
          <a:solidFill>
            <a:schemeClr val="tx1"/>
          </a:solidFill>
          <a:latin typeface="+mn-lt"/>
          <a:ea typeface="+mn-ea"/>
          <a:cs typeface="+mn-cs"/>
        </a:defRPr>
      </a:lvl3pPr>
      <a:lvl4pPr marL="1600080" indent="-228584" algn="l" defTabSz="914332" rtl="0" eaLnBrk="1" latinLnBrk="0" hangingPunct="1">
        <a:spcBef>
          <a:spcPct val="20000"/>
        </a:spcBef>
        <a:buFont typeface="Arial" pitchFamily="34" charset="0"/>
        <a:buChar char="•"/>
        <a:defRPr sz="1600" b="0" i="0" kern="1200">
          <a:solidFill>
            <a:schemeClr val="tx1"/>
          </a:solidFill>
          <a:latin typeface="+mn-lt"/>
          <a:ea typeface="+mn-ea"/>
          <a:cs typeface="+mn-cs"/>
        </a:defRPr>
      </a:lvl4pPr>
      <a:lvl5pPr marL="2057247" indent="-228584" algn="l" defTabSz="914332" rtl="0" eaLnBrk="1" latinLnBrk="0" hangingPunct="1">
        <a:spcBef>
          <a:spcPct val="20000"/>
        </a:spcBef>
        <a:buFont typeface="Courier New" pitchFamily="49" charset="0"/>
        <a:buChar char="o"/>
        <a:defRPr sz="1400" b="0" i="0" kern="1200">
          <a:solidFill>
            <a:schemeClr val="tx1"/>
          </a:solidFill>
          <a:latin typeface="+mn-lt"/>
          <a:ea typeface="+mn-ea"/>
          <a:cs typeface="+mn-cs"/>
        </a:defRPr>
      </a:lvl5pPr>
      <a:lvl6pPr marL="2514412"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420.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4.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580.png"/><Relationship Id="rId5" Type="http://schemas.openxmlformats.org/officeDocument/2006/relationships/image" Target="../media/image480.png"/><Relationship Id="rId15" Type="http://schemas.openxmlformats.org/officeDocument/2006/relationships/image" Target="../media/image64.png"/><Relationship Id="rId10" Type="http://schemas.openxmlformats.org/officeDocument/2006/relationships/image" Target="../media/image60.png"/><Relationship Id="rId4" Type="http://schemas.openxmlformats.org/officeDocument/2006/relationships/image" Target="../media/image4700.png"/><Relationship Id="rId9" Type="http://schemas.openxmlformats.org/officeDocument/2006/relationships/image" Target="../media/image59.pn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0.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4700.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image" Target="../media/image760.png"/><Relationship Id="rId16"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80.png"/><Relationship Id="rId11" Type="http://schemas.openxmlformats.org/officeDocument/2006/relationships/image" Target="../media/image83.png"/><Relationship Id="rId5" Type="http://schemas.openxmlformats.org/officeDocument/2006/relationships/image" Target="../media/image770.png"/><Relationship Id="rId15" Type="http://schemas.openxmlformats.org/officeDocument/2006/relationships/image" Target="../media/image87.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480.png"/><Relationship Id="rId9" Type="http://schemas.openxmlformats.org/officeDocument/2006/relationships/image" Target="../media/image81.png"/><Relationship Id="rId1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40.png"/><Relationship Id="rId7" Type="http://schemas.openxmlformats.org/officeDocument/2006/relationships/image" Target="../media/image7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80.png"/><Relationship Id="rId5" Type="http://schemas.openxmlformats.org/officeDocument/2006/relationships/image" Target="../media/image4700.png"/><Relationship Id="rId10" Type="http://schemas.openxmlformats.org/officeDocument/2006/relationships/image" Target="../media/image101.png"/><Relationship Id="rId4" Type="http://schemas.openxmlformats.org/officeDocument/2006/relationships/image" Target="../media/image480.pn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00.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5" Type="http://schemas.openxmlformats.org/officeDocument/2006/relationships/image" Target="../media/image145.emf"/><Relationship Id="rId4" Type="http://schemas.openxmlformats.org/officeDocument/2006/relationships/image" Target="../media/image144.png"/></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48.png"/><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74.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61.png"/><Relationship Id="rId3" Type="http://schemas.openxmlformats.org/officeDocument/2006/relationships/image" Target="../media/image153.png"/><Relationship Id="rId7" Type="http://schemas.openxmlformats.org/officeDocument/2006/relationships/image" Target="../media/image176.png"/><Relationship Id="rId12" Type="http://schemas.openxmlformats.org/officeDocument/2006/relationships/image" Target="../media/image181.png"/><Relationship Id="rId2" Type="http://schemas.openxmlformats.org/officeDocument/2006/relationships/image" Target="../media/image1520.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png"/><Relationship Id="rId15" Type="http://schemas.openxmlformats.org/officeDocument/2006/relationships/image" Target="../media/image154.png"/><Relationship Id="rId10" Type="http://schemas.openxmlformats.org/officeDocument/2006/relationships/image" Target="../media/image179.png"/><Relationship Id="rId9" Type="http://schemas.openxmlformats.org/officeDocument/2006/relationships/image" Target="../media/image178.png"/><Relationship Id="rId14"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54.png"/><Relationship Id="rId3" Type="http://schemas.openxmlformats.org/officeDocument/2006/relationships/image" Target="../media/image156.png"/><Relationship Id="rId7" Type="http://schemas.openxmlformats.org/officeDocument/2006/relationships/image" Target="../media/image176.png"/><Relationship Id="rId12" Type="http://schemas.openxmlformats.org/officeDocument/2006/relationships/image" Target="../media/image62.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83.png"/><Relationship Id="rId11" Type="http://schemas.openxmlformats.org/officeDocument/2006/relationships/image" Target="../media/image61.png"/><Relationship Id="rId15" Type="http://schemas.openxmlformats.org/officeDocument/2006/relationships/image" Target="../media/image186.png"/><Relationship Id="rId10" Type="http://schemas.openxmlformats.org/officeDocument/2006/relationships/image" Target="../media/image184.png"/><Relationship Id="rId9" Type="http://schemas.openxmlformats.org/officeDocument/2006/relationships/image" Target="../media/image178.png"/><Relationship Id="rId14" Type="http://schemas.openxmlformats.org/officeDocument/2006/relationships/image" Target="../media/image185.png"/></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159.png"/><Relationship Id="rId4" Type="http://schemas.openxmlformats.org/officeDocument/2006/relationships/image" Target="../media/image154.pn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5.pn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8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1.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61.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2.png"/><Relationship Id="rId5" Type="http://schemas.microsoft.com/office/2007/relationships/hdphoto" Target="../media/hdphoto1.wdp"/><Relationship Id="rId4" Type="http://schemas.openxmlformats.org/officeDocument/2006/relationships/image" Target="../media/image191.png"/></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751851" y="971396"/>
            <a:ext cx="6816757" cy="2150947"/>
          </a:xfrm>
        </p:spPr>
        <p:txBody>
          <a:bodyPr>
            <a:normAutofit fontScale="90000"/>
          </a:bodyPr>
          <a:lstStyle/>
          <a:p>
            <a:r>
              <a:rPr lang="fr-FR" sz="2667" dirty="0"/>
              <a:t>4TE03 – Communications Optiques</a:t>
            </a:r>
            <a:br>
              <a:rPr lang="fr-FR" sz="2667" dirty="0"/>
            </a:br>
            <a:br>
              <a:rPr lang="fr-FR" sz="2667" dirty="0"/>
            </a:br>
            <a:r>
              <a:rPr lang="fr-FR" altLang="fr-FR" sz="2800" b="0" i="1" dirty="0">
                <a:solidFill>
                  <a:schemeClr val="bg2">
                    <a:lumMod val="75000"/>
                  </a:schemeClr>
                </a:solidFill>
                <a:latin typeface="Trebuchet MS" pitchFamily="34" charset="0"/>
              </a:rPr>
              <a:t>Propagation dans les fibres (TH1)</a:t>
            </a:r>
            <a:br>
              <a:rPr lang="fr-FR" altLang="fr-FR" sz="2800" b="0" i="1" dirty="0">
                <a:solidFill>
                  <a:schemeClr val="bg2">
                    <a:lumMod val="75000"/>
                  </a:schemeClr>
                </a:solidFill>
                <a:latin typeface="Trebuchet MS" pitchFamily="34" charset="0"/>
              </a:rPr>
            </a:br>
            <a:r>
              <a:rPr lang="fr-FR" altLang="fr-FR" sz="2800" b="0" i="1" dirty="0">
                <a:solidFill>
                  <a:schemeClr val="bg2">
                    <a:lumMod val="75000"/>
                  </a:schemeClr>
                </a:solidFill>
                <a:latin typeface="Trebuchet MS" pitchFamily="34" charset="0"/>
              </a:rPr>
              <a:t>Effets linéaires et non linéaires (TH2)</a:t>
            </a:r>
            <a:br>
              <a:rPr lang="fr-FR" altLang="fr-FR" sz="2800" b="0" i="1" dirty="0">
                <a:solidFill>
                  <a:schemeClr val="bg2">
                    <a:lumMod val="75000"/>
                  </a:schemeClr>
                </a:solidFill>
                <a:latin typeface="Trebuchet MS" pitchFamily="34" charset="0"/>
              </a:rPr>
            </a:br>
            <a:r>
              <a:rPr lang="fr-FR" altLang="fr-FR" sz="2800" dirty="0">
                <a:latin typeface="Trebuchet MS" pitchFamily="34" charset="0"/>
              </a:rPr>
              <a:t>Capteurs à fibre optique Distribués (TH3)</a:t>
            </a:r>
            <a:endParaRPr lang="fr-FR" sz="2667" dirty="0"/>
          </a:p>
        </p:txBody>
      </p:sp>
      <p:sp>
        <p:nvSpPr>
          <p:cNvPr id="5" name="Espace réservé du texte 4"/>
          <p:cNvSpPr>
            <a:spLocks noGrp="1"/>
          </p:cNvSpPr>
          <p:nvPr>
            <p:ph type="body" idx="1"/>
          </p:nvPr>
        </p:nvSpPr>
        <p:spPr>
          <a:xfrm>
            <a:off x="4751851" y="3251201"/>
            <a:ext cx="6816757" cy="1978001"/>
          </a:xfrm>
        </p:spPr>
        <p:txBody>
          <a:bodyPr>
            <a:normAutofit/>
          </a:bodyPr>
          <a:lstStyle/>
          <a:p>
            <a:r>
              <a:rPr lang="fr-FR" dirty="0"/>
              <a:t>Renaud GABET </a:t>
            </a:r>
            <a:r>
              <a:rPr lang="fr-FR" sz="1600" i="1" dirty="0"/>
              <a:t>(bureau 3D41)</a:t>
            </a:r>
            <a:endParaRPr lang="fr-FR" i="1" dirty="0"/>
          </a:p>
          <a:p>
            <a:pPr>
              <a:lnSpc>
                <a:spcPct val="90000"/>
              </a:lnSpc>
            </a:pPr>
            <a:endParaRPr lang="fr-FR" sz="1600" b="0" dirty="0">
              <a:latin typeface="Arial" charset="0"/>
            </a:endParaRPr>
          </a:p>
          <a:p>
            <a:pPr>
              <a:lnSpc>
                <a:spcPct val="90000"/>
              </a:lnSpc>
            </a:pPr>
            <a:r>
              <a:rPr lang="fr-FR" sz="1600" b="0" dirty="0">
                <a:latin typeface="Arial" charset="0"/>
              </a:rPr>
              <a:t>Département Communications et Electronique (</a:t>
            </a:r>
            <a:r>
              <a:rPr lang="fr-FR" sz="1600" b="0" dirty="0" err="1">
                <a:latin typeface="Arial" charset="0"/>
              </a:rPr>
              <a:t>ComElec</a:t>
            </a:r>
            <a:r>
              <a:rPr lang="fr-FR" sz="1600" b="0" dirty="0">
                <a:latin typeface="Arial" charset="0"/>
              </a:rPr>
              <a:t>)</a:t>
            </a:r>
          </a:p>
          <a:p>
            <a:pPr>
              <a:lnSpc>
                <a:spcPct val="80000"/>
              </a:lnSpc>
              <a:spcBef>
                <a:spcPts val="1600"/>
              </a:spcBef>
            </a:pPr>
            <a:r>
              <a:rPr lang="fr-FR" sz="1600" dirty="0">
                <a:latin typeface="Arial" charset="0"/>
              </a:rPr>
              <a:t>Email : renaud.gabe@telecom-paris.fr</a:t>
            </a:r>
            <a:endParaRPr lang="fr-FR" dirty="0"/>
          </a:p>
        </p:txBody>
      </p:sp>
    </p:spTree>
    <p:extLst>
      <p:ext uri="{BB962C8B-B14F-4D97-AF65-F5344CB8AC3E}">
        <p14:creationId xmlns:p14="http://schemas.microsoft.com/office/powerpoint/2010/main" val="957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632418" y="1383114"/>
            <a:ext cx="5664417" cy="4018413"/>
          </a:xfrm>
          <a:prstGeom prst="rect">
            <a:avLst/>
          </a:prstGeom>
        </p:spPr>
      </p:pic>
      <mc:AlternateContent xmlns:mc="http://schemas.openxmlformats.org/markup-compatibility/2006" xmlns:a14="http://schemas.microsoft.com/office/drawing/2010/main">
        <mc:Choice Requires="a14">
          <p:sp>
            <p:nvSpPr>
              <p:cNvPr id="6" name="ZoneTexte 5"/>
              <p:cNvSpPr txBox="1"/>
              <p:nvPr/>
            </p:nvSpPr>
            <p:spPr>
              <a:xfrm>
                <a:off x="387910" y="1243242"/>
                <a:ext cx="1925142" cy="5309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b="1" i="1" smtClean="0">
                              <a:solidFill>
                                <a:srgbClr val="C00000"/>
                              </a:solidFill>
                              <a:latin typeface="Cambria Math" panose="02040503050406030204" pitchFamily="18" charset="0"/>
                            </a:rPr>
                          </m:ctrlPr>
                        </m:fPr>
                        <m:num>
                          <m:r>
                            <a:rPr lang="fr-FR" b="1" i="1" smtClean="0">
                              <a:solidFill>
                                <a:srgbClr val="C00000"/>
                              </a:solidFill>
                              <a:latin typeface="Cambria Math" panose="02040503050406030204" pitchFamily="18" charset="0"/>
                              <a:ea typeface="Cambria Math" panose="02040503050406030204" pitchFamily="18" charset="0"/>
                            </a:rPr>
                            <m:t>∆</m:t>
                          </m:r>
                          <m:sSub>
                            <m:sSubPr>
                              <m:ctrlPr>
                                <a:rPr lang="fr-FR" b="1" i="1" smtClean="0">
                                  <a:solidFill>
                                    <a:srgbClr val="C00000"/>
                                  </a:solidFill>
                                  <a:latin typeface="Cambria Math" panose="02040503050406030204" pitchFamily="18" charset="0"/>
                                  <a:ea typeface="Cambria Math" panose="02040503050406030204" pitchFamily="18" charset="0"/>
                                </a:rPr>
                              </m:ctrlPr>
                            </m:sSubPr>
                            <m:e>
                              <m:r>
                                <a:rPr lang="fr-FR" b="1" i="1" smtClean="0">
                                  <a:solidFill>
                                    <a:srgbClr val="C00000"/>
                                  </a:solidFill>
                                  <a:latin typeface="Cambria Math" panose="02040503050406030204" pitchFamily="18" charset="0"/>
                                  <a:ea typeface="Cambria Math" panose="02040503050406030204" pitchFamily="18" charset="0"/>
                                </a:rPr>
                                <m:t>𝒛</m:t>
                              </m:r>
                            </m:e>
                            <m:sub>
                              <m:r>
                                <a:rPr lang="fr-FR" b="1" i="1" smtClean="0">
                                  <a:solidFill>
                                    <a:srgbClr val="C00000"/>
                                  </a:solidFill>
                                  <a:latin typeface="Cambria Math" panose="02040503050406030204" pitchFamily="18" charset="0"/>
                                  <a:ea typeface="Cambria Math" panose="02040503050406030204" pitchFamily="18" charset="0"/>
                                </a:rPr>
                                <m:t>𝒑𝒕</m:t>
                              </m:r>
                              <m:r>
                                <a:rPr lang="fr-FR" b="1" i="1" smtClean="0">
                                  <a:solidFill>
                                    <a:srgbClr val="C00000"/>
                                  </a:solidFill>
                                  <a:latin typeface="Cambria Math" panose="02040503050406030204" pitchFamily="18" charset="0"/>
                                  <a:ea typeface="Cambria Math" panose="02040503050406030204" pitchFamily="18" charset="0"/>
                                </a:rPr>
                                <m:t> </m:t>
                              </m:r>
                              <m:r>
                                <a:rPr lang="fr-FR" b="1" i="1" smtClean="0">
                                  <a:solidFill>
                                    <a:srgbClr val="C00000"/>
                                  </a:solidFill>
                                  <a:latin typeface="Cambria Math" panose="02040503050406030204" pitchFamily="18" charset="0"/>
                                  <a:ea typeface="Cambria Math" panose="02040503050406030204" pitchFamily="18" charset="0"/>
                                </a:rPr>
                                <m:t>𝒄𝒉𝒂𝒖𝒅</m:t>
                              </m:r>
                              <m:r>
                                <a:rPr lang="fr-FR" b="1" i="1" smtClean="0">
                                  <a:solidFill>
                                    <a:srgbClr val="C00000"/>
                                  </a:solidFill>
                                  <a:latin typeface="Cambria Math" panose="02040503050406030204" pitchFamily="18" charset="0"/>
                                  <a:ea typeface="Cambria Math" panose="02040503050406030204" pitchFamily="18" charset="0"/>
                                </a:rPr>
                                <m:t> à </m:t>
                              </m:r>
                              <m:r>
                                <a:rPr lang="fr-FR" b="1" i="1" smtClean="0">
                                  <a:solidFill>
                                    <a:srgbClr val="C00000"/>
                                  </a:solidFill>
                                  <a:latin typeface="Cambria Math" panose="02040503050406030204" pitchFamily="18" charset="0"/>
                                  <a:ea typeface="Cambria Math" panose="02040503050406030204" pitchFamily="18" charset="0"/>
                                </a:rPr>
                                <m:t>𝒎𝒆𝒔𝒖𝒓𝒆𝒓</m:t>
                              </m:r>
                            </m:sub>
                          </m:sSub>
                        </m:num>
                        <m:den>
                          <m:r>
                            <a:rPr lang="fr-FR" b="1" i="1" smtClean="0">
                              <a:solidFill>
                                <a:srgbClr val="C00000"/>
                              </a:solidFill>
                              <a:latin typeface="Cambria Math" panose="02040503050406030204" pitchFamily="18" charset="0"/>
                            </a:rPr>
                            <m:t>𝑹𝒆𝒔</m:t>
                          </m:r>
                        </m:den>
                      </m:f>
                    </m:oMath>
                  </m:oMathPara>
                </a14:m>
                <a:endParaRPr lang="fr-FR" b="1" dirty="0">
                  <a:solidFill>
                    <a:srgbClr val="C00000"/>
                  </a:solidFill>
                </a:endParaRPr>
              </a:p>
            </p:txBody>
          </p:sp>
        </mc:Choice>
        <mc:Fallback xmlns="">
          <p:sp>
            <p:nvSpPr>
              <p:cNvPr id="6" name="ZoneTexte 5"/>
              <p:cNvSpPr txBox="1">
                <a:spLocks noRot="1" noChangeAspect="1" noMove="1" noResize="1" noEditPoints="1" noAdjustHandles="1" noChangeArrowheads="1" noChangeShapeType="1" noTextEdit="1"/>
              </p:cNvSpPr>
              <p:nvPr/>
            </p:nvSpPr>
            <p:spPr>
              <a:xfrm>
                <a:off x="387910" y="1243242"/>
                <a:ext cx="1925142" cy="530915"/>
              </a:xfrm>
              <a:prstGeom prst="rect">
                <a:avLst/>
              </a:prstGeom>
              <a:blipFill>
                <a:blip r:embed="rId3"/>
                <a:stretch>
                  <a:fillRect/>
                </a:stretch>
              </a:blipFill>
            </p:spPr>
            <p:txBody>
              <a:bodyPr/>
              <a:lstStyle/>
              <a:p>
                <a:r>
                  <a:rPr lang="fr-FR">
                    <a:noFill/>
                  </a:rPr>
                  <a:t> </a:t>
                </a:r>
              </a:p>
            </p:txBody>
          </p:sp>
        </mc:Fallback>
      </mc:AlternateContent>
      <p:sp>
        <p:nvSpPr>
          <p:cNvPr id="7" name="Flèche droite 6"/>
          <p:cNvSpPr/>
          <p:nvPr/>
        </p:nvSpPr>
        <p:spPr>
          <a:xfrm>
            <a:off x="2622176" y="1415235"/>
            <a:ext cx="524435" cy="1748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107930" y="2853327"/>
            <a:ext cx="1774845" cy="369332"/>
          </a:xfrm>
          <a:prstGeom prst="rect">
            <a:avLst/>
          </a:prstGeom>
          <a:noFill/>
        </p:spPr>
        <p:txBody>
          <a:bodyPr wrap="none" rtlCol="0">
            <a:spAutoFit/>
          </a:bodyPr>
          <a:lstStyle/>
          <a:p>
            <a:r>
              <a:rPr lang="fr-FR" dirty="0"/>
              <a:t>Amplitude vraie</a:t>
            </a:r>
          </a:p>
        </p:txBody>
      </p:sp>
      <p:sp>
        <p:nvSpPr>
          <p:cNvPr id="9" name="ZoneTexte 8"/>
          <p:cNvSpPr txBox="1"/>
          <p:nvPr/>
        </p:nvSpPr>
        <p:spPr>
          <a:xfrm>
            <a:off x="107930" y="3313533"/>
            <a:ext cx="2172390" cy="369332"/>
          </a:xfrm>
          <a:prstGeom prst="rect">
            <a:avLst/>
          </a:prstGeom>
          <a:noFill/>
        </p:spPr>
        <p:txBody>
          <a:bodyPr wrap="none" rtlCol="0">
            <a:spAutoFit/>
          </a:bodyPr>
          <a:lstStyle/>
          <a:p>
            <a:r>
              <a:rPr lang="fr-FR" dirty="0"/>
              <a:t>Amplitude mesurée</a:t>
            </a:r>
          </a:p>
        </p:txBody>
      </p:sp>
      <p:sp>
        <p:nvSpPr>
          <p:cNvPr id="11" name="Forme libre 10"/>
          <p:cNvSpPr/>
          <p:nvPr/>
        </p:nvSpPr>
        <p:spPr>
          <a:xfrm>
            <a:off x="1990165" y="1726626"/>
            <a:ext cx="1264023" cy="1339304"/>
          </a:xfrm>
          <a:custGeom>
            <a:avLst/>
            <a:gdLst>
              <a:gd name="connsiteX0" fmla="*/ 0 w 1438835"/>
              <a:gd name="connsiteY0" fmla="*/ 1264023 h 1264023"/>
              <a:gd name="connsiteX1" fmla="*/ 1062317 w 1438835"/>
              <a:gd name="connsiteY1" fmla="*/ 1008529 h 1264023"/>
              <a:gd name="connsiteX2" fmla="*/ 1438835 w 1438835"/>
              <a:gd name="connsiteY2" fmla="*/ 0 h 1264023"/>
            </a:gdLst>
            <a:ahLst/>
            <a:cxnLst>
              <a:cxn ang="0">
                <a:pos x="connsiteX0" y="connsiteY0"/>
              </a:cxn>
              <a:cxn ang="0">
                <a:pos x="connsiteX1" y="connsiteY1"/>
              </a:cxn>
              <a:cxn ang="0">
                <a:pos x="connsiteX2" y="connsiteY2"/>
              </a:cxn>
            </a:cxnLst>
            <a:rect l="l" t="t" r="r" b="b"/>
            <a:pathLst>
              <a:path w="1438835" h="1264023">
                <a:moveTo>
                  <a:pt x="0" y="1264023"/>
                </a:moveTo>
                <a:cubicBezTo>
                  <a:pt x="411255" y="1241611"/>
                  <a:pt x="822511" y="1219199"/>
                  <a:pt x="1062317" y="1008529"/>
                </a:cubicBezTo>
                <a:cubicBezTo>
                  <a:pt x="1302123" y="797859"/>
                  <a:pt x="1370479" y="398929"/>
                  <a:pt x="1438835" y="0"/>
                </a:cubicBezTo>
              </a:path>
            </a:pathLst>
          </a:custGeom>
          <a:noFill/>
          <a:ln w="381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Forme libre 12"/>
          <p:cNvSpPr/>
          <p:nvPr/>
        </p:nvSpPr>
        <p:spPr>
          <a:xfrm>
            <a:off x="2259107" y="3503409"/>
            <a:ext cx="995082" cy="1216509"/>
          </a:xfrm>
          <a:custGeom>
            <a:avLst/>
            <a:gdLst>
              <a:gd name="connsiteX0" fmla="*/ 0 w 1183341"/>
              <a:gd name="connsiteY0" fmla="*/ 19720 h 1942650"/>
              <a:gd name="connsiteX1" fmla="*/ 591670 w 1183341"/>
              <a:gd name="connsiteY1" fmla="*/ 275215 h 1942650"/>
              <a:gd name="connsiteX2" fmla="*/ 1183341 w 1183341"/>
              <a:gd name="connsiteY2" fmla="*/ 1942650 h 1942650"/>
            </a:gdLst>
            <a:ahLst/>
            <a:cxnLst>
              <a:cxn ang="0">
                <a:pos x="connsiteX0" y="connsiteY0"/>
              </a:cxn>
              <a:cxn ang="0">
                <a:pos x="connsiteX1" y="connsiteY1"/>
              </a:cxn>
              <a:cxn ang="0">
                <a:pos x="connsiteX2" y="connsiteY2"/>
              </a:cxn>
            </a:cxnLst>
            <a:rect l="l" t="t" r="r" b="b"/>
            <a:pathLst>
              <a:path w="1183341" h="1942650">
                <a:moveTo>
                  <a:pt x="0" y="19720"/>
                </a:moveTo>
                <a:cubicBezTo>
                  <a:pt x="197223" y="-12777"/>
                  <a:pt x="394447" y="-45273"/>
                  <a:pt x="591670" y="275215"/>
                </a:cubicBezTo>
                <a:cubicBezTo>
                  <a:pt x="788894" y="595703"/>
                  <a:pt x="986117" y="1269176"/>
                  <a:pt x="1183341" y="1942650"/>
                </a:cubicBezTo>
              </a:path>
            </a:pathLst>
          </a:custGeom>
          <a:noFill/>
          <a:ln w="381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74463" y="5405198"/>
            <a:ext cx="3114955" cy="923330"/>
          </a:xfrm>
          <a:prstGeom prst="rect">
            <a:avLst/>
          </a:prstGeom>
          <a:noFill/>
          <a:ln w="38100">
            <a:solidFill>
              <a:srgbClr val="FFC000"/>
            </a:solidFill>
          </a:ln>
        </p:spPr>
        <p:txBody>
          <a:bodyPr wrap="none" rtlCol="0">
            <a:spAutoFit/>
          </a:bodyPr>
          <a:lstStyle/>
          <a:p>
            <a:pPr algn="ctr"/>
            <a:r>
              <a:rPr lang="fr-FR" dirty="0">
                <a:sym typeface="Symbol" panose="05050102010706020507" pitchFamily="18" charset="2"/>
              </a:rPr>
              <a:t>z &lt;&lt; </a:t>
            </a:r>
            <a:r>
              <a:rPr lang="fr-FR" dirty="0" err="1">
                <a:sym typeface="Symbol" panose="05050102010706020507" pitchFamily="18" charset="2"/>
              </a:rPr>
              <a:t>Res</a:t>
            </a:r>
            <a:endParaRPr lang="fr-FR" dirty="0">
              <a:sym typeface="Symbol" panose="05050102010706020507" pitchFamily="18" charset="2"/>
            </a:endParaRPr>
          </a:p>
          <a:p>
            <a:pPr marL="285750" indent="-285750" algn="ctr">
              <a:buFont typeface="Wingdings" panose="05000000000000000000" pitchFamily="2" charset="2"/>
              <a:buChar char="à"/>
            </a:pPr>
            <a:r>
              <a:rPr lang="fr-FR" dirty="0">
                <a:sym typeface="Wingdings" panose="05000000000000000000" pitchFamily="2" charset="2"/>
              </a:rPr>
              <a:t>Mesure très sous estimée</a:t>
            </a:r>
          </a:p>
          <a:p>
            <a:pPr algn="ctr"/>
            <a:r>
              <a:rPr lang="fr-FR" dirty="0">
                <a:sym typeface="Wingdings" panose="05000000000000000000" pitchFamily="2" charset="2"/>
              </a:rPr>
              <a:t>(10% de la valeur vraie)</a:t>
            </a:r>
            <a:endParaRPr lang="fr-FR" dirty="0"/>
          </a:p>
        </p:txBody>
      </p:sp>
      <p:sp>
        <p:nvSpPr>
          <p:cNvPr id="15" name="ZoneTexte 14"/>
          <p:cNvSpPr txBox="1"/>
          <p:nvPr/>
        </p:nvSpPr>
        <p:spPr>
          <a:xfrm>
            <a:off x="3599774" y="5402625"/>
            <a:ext cx="2730235" cy="923330"/>
          </a:xfrm>
          <a:prstGeom prst="rect">
            <a:avLst/>
          </a:prstGeom>
          <a:noFill/>
          <a:ln w="38100">
            <a:solidFill>
              <a:srgbClr val="FFC000"/>
            </a:solidFill>
          </a:ln>
        </p:spPr>
        <p:txBody>
          <a:bodyPr wrap="none" rtlCol="0">
            <a:spAutoFit/>
          </a:bodyPr>
          <a:lstStyle/>
          <a:p>
            <a:pPr algn="ctr"/>
            <a:r>
              <a:rPr lang="fr-FR" dirty="0">
                <a:sym typeface="Symbol" panose="05050102010706020507" pitchFamily="18" charset="2"/>
              </a:rPr>
              <a:t>z = </a:t>
            </a:r>
            <a:r>
              <a:rPr lang="fr-FR" dirty="0" err="1">
                <a:sym typeface="Symbol" panose="05050102010706020507" pitchFamily="18" charset="2"/>
              </a:rPr>
              <a:t>Res</a:t>
            </a:r>
            <a:endParaRPr lang="fr-FR" dirty="0">
              <a:sym typeface="Symbol" panose="05050102010706020507" pitchFamily="18" charset="2"/>
            </a:endParaRPr>
          </a:p>
          <a:p>
            <a:pPr marL="285750" indent="-285750" algn="ctr">
              <a:buFont typeface="Wingdings" panose="05000000000000000000" pitchFamily="2" charset="2"/>
              <a:buChar char="à"/>
            </a:pPr>
            <a:r>
              <a:rPr lang="fr-FR" dirty="0">
                <a:sym typeface="Wingdings" panose="05000000000000000000" pitchFamily="2" charset="2"/>
              </a:rPr>
              <a:t>Mesure sous estimée</a:t>
            </a:r>
          </a:p>
          <a:p>
            <a:pPr algn="ctr"/>
            <a:r>
              <a:rPr lang="fr-FR" dirty="0">
                <a:sym typeface="Wingdings" panose="05000000000000000000" pitchFamily="2" charset="2"/>
              </a:rPr>
              <a:t>(80% de la valeur vraie)</a:t>
            </a:r>
            <a:endParaRPr lang="fr-FR" dirty="0"/>
          </a:p>
        </p:txBody>
      </p:sp>
      <p:sp>
        <p:nvSpPr>
          <p:cNvPr id="16" name="ZoneTexte 15"/>
          <p:cNvSpPr txBox="1"/>
          <p:nvPr/>
        </p:nvSpPr>
        <p:spPr>
          <a:xfrm>
            <a:off x="6440365" y="5401527"/>
            <a:ext cx="2191626" cy="923330"/>
          </a:xfrm>
          <a:prstGeom prst="rect">
            <a:avLst/>
          </a:prstGeom>
          <a:noFill/>
          <a:ln w="38100">
            <a:solidFill>
              <a:srgbClr val="FFC000"/>
            </a:solidFill>
          </a:ln>
        </p:spPr>
        <p:txBody>
          <a:bodyPr wrap="none" rtlCol="0">
            <a:spAutoFit/>
          </a:bodyPr>
          <a:lstStyle/>
          <a:p>
            <a:pPr algn="ctr"/>
            <a:r>
              <a:rPr lang="fr-FR" dirty="0">
                <a:sym typeface="Symbol" panose="05050102010706020507" pitchFamily="18" charset="2"/>
              </a:rPr>
              <a:t>z ~ 2Res</a:t>
            </a:r>
          </a:p>
          <a:p>
            <a:pPr marL="285750" indent="-285750" algn="ctr">
              <a:buFont typeface="Wingdings" panose="05000000000000000000" pitchFamily="2" charset="2"/>
              <a:buChar char="à"/>
            </a:pPr>
            <a:r>
              <a:rPr lang="fr-FR" dirty="0">
                <a:sym typeface="Wingdings" panose="05000000000000000000" pitchFamily="2" charset="2"/>
              </a:rPr>
              <a:t>Mesure Correcte</a:t>
            </a:r>
          </a:p>
          <a:p>
            <a:pPr marL="285750" indent="-285750" algn="ctr">
              <a:buFont typeface="Wingdings" panose="05000000000000000000" pitchFamily="2" charset="2"/>
              <a:buChar char="à"/>
            </a:pPr>
            <a:endParaRPr lang="fr-FR" dirty="0"/>
          </a:p>
        </p:txBody>
      </p:sp>
      <p:cxnSp>
        <p:nvCxnSpPr>
          <p:cNvPr id="18" name="Connecteur droit avec flèche 17"/>
          <p:cNvCxnSpPr/>
          <p:nvPr/>
        </p:nvCxnSpPr>
        <p:spPr>
          <a:xfrm flipV="1">
            <a:off x="2280320" y="4881282"/>
            <a:ext cx="973868" cy="5202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flipH="1" flipV="1">
            <a:off x="4693024" y="5141954"/>
            <a:ext cx="131430" cy="2181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flipV="1">
            <a:off x="5464626" y="4719918"/>
            <a:ext cx="2071552" cy="6816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26" name="ZoneTexte 25"/>
          <p:cNvSpPr txBox="1"/>
          <p:nvPr/>
        </p:nvSpPr>
        <p:spPr>
          <a:xfrm>
            <a:off x="1959440" y="550977"/>
            <a:ext cx="4297971" cy="400110"/>
          </a:xfrm>
          <a:prstGeom prst="rect">
            <a:avLst/>
          </a:prstGeom>
          <a:noFill/>
        </p:spPr>
        <p:txBody>
          <a:bodyPr wrap="none" rtlCol="0">
            <a:spAutoFit/>
          </a:bodyPr>
          <a:lstStyle/>
          <a:p>
            <a:r>
              <a:rPr lang="en-US" sz="2000" b="1" dirty="0">
                <a:solidFill>
                  <a:schemeClr val="tx2"/>
                </a:solidFill>
              </a:rPr>
              <a:t>Influence de la resolution </a:t>
            </a:r>
            <a:r>
              <a:rPr lang="en-US" sz="2000" b="1" dirty="0" err="1">
                <a:solidFill>
                  <a:schemeClr val="tx2"/>
                </a:solidFill>
              </a:rPr>
              <a:t>spatiale</a:t>
            </a:r>
            <a:endParaRPr lang="en-US" sz="2000" b="1" dirty="0">
              <a:solidFill>
                <a:schemeClr val="tx2"/>
              </a:solidFill>
            </a:endParaRPr>
          </a:p>
        </p:txBody>
      </p:sp>
      <p:sp>
        <p:nvSpPr>
          <p:cNvPr id="19" name="Espace réservé de la date 2">
            <a:extLst>
              <a:ext uri="{FF2B5EF4-FFF2-40B4-BE49-F238E27FC236}">
                <a16:creationId xmlns:a16="http://schemas.microsoft.com/office/drawing/2014/main" id="{91F44AEE-32A0-4785-846A-A4AC1D50C191}"/>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2FDF7773-D644-44C9-8B97-A8E280A77045}"/>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9</a:t>
            </a:fld>
            <a:endParaRPr lang="fr-FR" dirty="0">
              <a:solidFill>
                <a:prstClr val="white"/>
              </a:solidFill>
              <a:latin typeface="Arial"/>
            </a:endParaRPr>
          </a:p>
        </p:txBody>
      </p:sp>
      <p:sp>
        <p:nvSpPr>
          <p:cNvPr id="27" name="ZoneTexte 26">
            <a:extLst>
              <a:ext uri="{FF2B5EF4-FFF2-40B4-BE49-F238E27FC236}">
                <a16:creationId xmlns:a16="http://schemas.microsoft.com/office/drawing/2014/main" id="{1CF658AD-EC64-4003-973E-B6C387A4FB3A}"/>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8" name="ZoneTexte 27">
            <a:extLst>
              <a:ext uri="{FF2B5EF4-FFF2-40B4-BE49-F238E27FC236}">
                <a16:creationId xmlns:a16="http://schemas.microsoft.com/office/drawing/2014/main" id="{B5CFB67E-C980-4C91-8FB3-6EC00407703E}"/>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978109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0406" y="1601212"/>
            <a:ext cx="10486182" cy="3970318"/>
          </a:xfrm>
          <a:prstGeom prst="rect">
            <a:avLst/>
          </a:prstGeom>
        </p:spPr>
        <p:txBody>
          <a:bodyPr wrap="square">
            <a:spAutoFit/>
          </a:bodyPr>
          <a:lstStyle/>
          <a:p>
            <a:pPr lvl="0" eaLnBrk="0" hangingPunct="0"/>
            <a:r>
              <a:rPr lang="fr-FR" altLang="fr-FR" b="1" dirty="0">
                <a:solidFill>
                  <a:srgbClr val="202124"/>
                </a:solidFill>
                <a:latin typeface="inherit"/>
              </a:rPr>
              <a:t>La diffusion optique spontanée : </a:t>
            </a:r>
          </a:p>
          <a:p>
            <a:pPr marL="285750" lvl="0" indent="-285750" eaLnBrk="0" hangingPunct="0">
              <a:buFont typeface="Arial" panose="020B0604020202020204" pitchFamily="34" charset="0"/>
              <a:buChar char="•"/>
            </a:pPr>
            <a:r>
              <a:rPr lang="fr-FR" altLang="fr-FR" dirty="0">
                <a:solidFill>
                  <a:srgbClr val="202124"/>
                </a:solidFill>
                <a:latin typeface="inherit"/>
              </a:rPr>
              <a:t>Les propriétés optiques du milieu </a:t>
            </a:r>
            <a:r>
              <a:rPr lang="fr-FR" altLang="fr-FR" b="1" dirty="0">
                <a:solidFill>
                  <a:srgbClr val="202124"/>
                </a:solidFill>
                <a:latin typeface="inherit"/>
              </a:rPr>
              <a:t>ne changent pas</a:t>
            </a:r>
            <a:r>
              <a:rPr lang="fr-FR" altLang="fr-FR" dirty="0">
                <a:solidFill>
                  <a:srgbClr val="202124"/>
                </a:solidFill>
                <a:latin typeface="inherit"/>
              </a:rPr>
              <a:t> au cours du processus. </a:t>
            </a:r>
          </a:p>
          <a:p>
            <a:pPr marL="285750" lvl="0" indent="-285750" eaLnBrk="0" hangingPunct="0">
              <a:buFont typeface="Arial" panose="020B0604020202020204" pitchFamily="34" charset="0"/>
              <a:buChar char="•"/>
            </a:pPr>
            <a:r>
              <a:rPr lang="fr-FR" altLang="fr-FR" dirty="0">
                <a:solidFill>
                  <a:srgbClr val="202124"/>
                </a:solidFill>
                <a:latin typeface="inherit"/>
              </a:rPr>
              <a:t>Normalement à de </a:t>
            </a:r>
            <a:r>
              <a:rPr lang="fr-FR" altLang="fr-FR" b="1" dirty="0">
                <a:solidFill>
                  <a:srgbClr val="202124"/>
                </a:solidFill>
                <a:latin typeface="inherit"/>
              </a:rPr>
              <a:t>faibles niveaux d’intensité lumineuse </a:t>
            </a:r>
            <a:r>
              <a:rPr lang="fr-FR" altLang="fr-FR" dirty="0">
                <a:solidFill>
                  <a:srgbClr val="202124"/>
                </a:solidFill>
                <a:latin typeface="inherit"/>
              </a:rPr>
              <a:t>incidente </a:t>
            </a:r>
          </a:p>
          <a:p>
            <a:pPr marL="285750" lvl="0" indent="-285750" eaLnBrk="0" hangingPunct="0">
              <a:buFont typeface="Arial" panose="020B0604020202020204" pitchFamily="34" charset="0"/>
              <a:buChar char="•"/>
            </a:pPr>
            <a:r>
              <a:rPr lang="fr-FR" altLang="fr-FR" dirty="0">
                <a:solidFill>
                  <a:srgbClr val="202124"/>
                </a:solidFill>
                <a:latin typeface="inherit"/>
              </a:rPr>
              <a:t>Provoquée par les fluctuations de la mécanique quantique, de la chaleur et de la densité optique dans le milieu. </a:t>
            </a:r>
          </a:p>
          <a:p>
            <a:pPr lvl="0" eaLnBrk="0" hangingPunct="0"/>
            <a:endParaRPr lang="fr-FR" altLang="fr-FR" dirty="0">
              <a:solidFill>
                <a:srgbClr val="202124"/>
              </a:solidFill>
              <a:latin typeface="inherit"/>
            </a:endParaRPr>
          </a:p>
          <a:p>
            <a:pPr lvl="0" eaLnBrk="0" hangingPunct="0"/>
            <a:r>
              <a:rPr lang="fr-FR" altLang="fr-FR" b="1" dirty="0">
                <a:solidFill>
                  <a:srgbClr val="202124"/>
                </a:solidFill>
                <a:latin typeface="inherit"/>
              </a:rPr>
              <a:t>La diffusion optique stimulée :</a:t>
            </a:r>
          </a:p>
          <a:p>
            <a:pPr marL="285750" lvl="0" indent="-285750" eaLnBrk="0" hangingPunct="0">
              <a:buFont typeface="Arial" panose="020B0604020202020204" pitchFamily="34" charset="0"/>
              <a:buChar char="•"/>
            </a:pPr>
            <a:r>
              <a:rPr lang="fr-FR" altLang="fr-FR" dirty="0">
                <a:solidFill>
                  <a:srgbClr val="202124"/>
                </a:solidFill>
                <a:latin typeface="inherit"/>
              </a:rPr>
              <a:t>Les propriétés optiques du milieu </a:t>
            </a:r>
            <a:r>
              <a:rPr lang="fr-FR" altLang="fr-FR" b="1" dirty="0">
                <a:solidFill>
                  <a:srgbClr val="202124"/>
                </a:solidFill>
                <a:latin typeface="inherit"/>
              </a:rPr>
              <a:t>sont altérées </a:t>
            </a:r>
            <a:r>
              <a:rPr lang="fr-FR" altLang="fr-FR" dirty="0">
                <a:solidFill>
                  <a:srgbClr val="202124"/>
                </a:solidFill>
                <a:latin typeface="inherit"/>
              </a:rPr>
              <a:t>par l'interaction avec la lumière incidente.</a:t>
            </a:r>
          </a:p>
          <a:p>
            <a:pPr marL="285750" lvl="0" indent="-285750" eaLnBrk="0" hangingPunct="0">
              <a:buFont typeface="Arial" panose="020B0604020202020204" pitchFamily="34" charset="0"/>
              <a:buChar char="•"/>
            </a:pPr>
            <a:r>
              <a:rPr lang="fr-FR" altLang="fr-FR" dirty="0">
                <a:solidFill>
                  <a:srgbClr val="202124"/>
                </a:solidFill>
                <a:latin typeface="inherit"/>
              </a:rPr>
              <a:t>Généralement à une </a:t>
            </a:r>
            <a:r>
              <a:rPr lang="fr-FR" altLang="fr-FR" b="1" dirty="0">
                <a:solidFill>
                  <a:srgbClr val="202124"/>
                </a:solidFill>
                <a:latin typeface="inherit"/>
              </a:rPr>
              <a:t>intensité plus élevée</a:t>
            </a:r>
            <a:r>
              <a:rPr lang="fr-FR" altLang="fr-FR" dirty="0">
                <a:solidFill>
                  <a:srgbClr val="202124"/>
                </a:solidFill>
                <a:latin typeface="inherit"/>
              </a:rPr>
              <a:t>, </a:t>
            </a:r>
          </a:p>
          <a:p>
            <a:pPr marL="285750" lvl="0" indent="-285750" eaLnBrk="0" hangingPunct="0">
              <a:buFont typeface="Arial" panose="020B0604020202020204" pitchFamily="34" charset="0"/>
              <a:buChar char="•"/>
            </a:pPr>
            <a:r>
              <a:rPr lang="fr-FR" altLang="fr-FR" dirty="0">
                <a:solidFill>
                  <a:srgbClr val="202124"/>
                </a:solidFill>
                <a:latin typeface="inherit"/>
              </a:rPr>
              <a:t>Les fluctuations des propriétés du matériau sont induites par la lumière incidente elle-même. </a:t>
            </a:r>
          </a:p>
          <a:p>
            <a:pPr marL="285750" lvl="0" indent="-285750" eaLnBrk="0" hangingPunct="0">
              <a:buFont typeface="Arial" panose="020B0604020202020204" pitchFamily="34" charset="0"/>
              <a:buChar char="•"/>
            </a:pPr>
            <a:endParaRPr lang="fr-FR" altLang="fr-FR" dirty="0">
              <a:solidFill>
                <a:srgbClr val="202124"/>
              </a:solidFill>
              <a:latin typeface="inherit"/>
            </a:endParaRPr>
          </a:p>
          <a:p>
            <a:pPr lvl="0" eaLnBrk="0" hangingPunct="0"/>
            <a:r>
              <a:rPr lang="fr-FR" altLang="fr-FR" dirty="0">
                <a:solidFill>
                  <a:srgbClr val="202124"/>
                </a:solidFill>
                <a:latin typeface="inherit"/>
              </a:rPr>
              <a:t>Chacun de ces principes de diffusion est unique et utile dans la détection distribuée par fibre optique et sera discuté en fonction de l'utilité et des performances dérivées de leur utilisation dans de nombreux domaines.</a:t>
            </a:r>
            <a:r>
              <a:rPr lang="fr-FR" altLang="fr-FR" sz="1000" dirty="0"/>
              <a:t> </a:t>
            </a:r>
            <a:endParaRPr lang="fr-FR" altLang="fr-FR" sz="1400" dirty="0">
              <a:latin typeface="Arial" panose="020B0604020202020204" pitchFamily="34" charset="0"/>
            </a:endParaRPr>
          </a:p>
        </p:txBody>
      </p:sp>
      <p:sp>
        <p:nvSpPr>
          <p:cNvPr id="9" name="ZoneTexte 8"/>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10" name="ZoneTexte 9"/>
          <p:cNvSpPr txBox="1"/>
          <p:nvPr/>
        </p:nvSpPr>
        <p:spPr>
          <a:xfrm>
            <a:off x="1959440" y="550977"/>
            <a:ext cx="4144083" cy="400110"/>
          </a:xfrm>
          <a:prstGeom prst="rect">
            <a:avLst/>
          </a:prstGeom>
          <a:noFill/>
        </p:spPr>
        <p:txBody>
          <a:bodyPr wrap="none" rtlCol="0">
            <a:spAutoFit/>
          </a:bodyPr>
          <a:lstStyle/>
          <a:p>
            <a:r>
              <a:rPr lang="en-US" sz="2000" b="1" dirty="0">
                <a:solidFill>
                  <a:schemeClr val="tx2"/>
                </a:solidFill>
              </a:rPr>
              <a:t>Diffusion </a:t>
            </a:r>
            <a:r>
              <a:rPr lang="en-US" sz="2000" b="1" dirty="0" err="1">
                <a:solidFill>
                  <a:schemeClr val="tx2"/>
                </a:solidFill>
              </a:rPr>
              <a:t>spontanée</a:t>
            </a:r>
            <a:r>
              <a:rPr lang="en-US" sz="2000" b="1" dirty="0">
                <a:solidFill>
                  <a:schemeClr val="tx2"/>
                </a:solidFill>
              </a:rPr>
              <a:t> </a:t>
            </a:r>
            <a:r>
              <a:rPr lang="en-US" sz="2000" b="1" dirty="0" err="1">
                <a:solidFill>
                  <a:schemeClr val="tx2"/>
                </a:solidFill>
              </a:rPr>
              <a:t>ou</a:t>
            </a:r>
            <a:r>
              <a:rPr lang="en-US" sz="2000" b="1" dirty="0">
                <a:solidFill>
                  <a:schemeClr val="tx2"/>
                </a:solidFill>
              </a:rPr>
              <a:t> </a:t>
            </a:r>
            <a:r>
              <a:rPr lang="en-US" sz="2000" b="1" dirty="0" err="1">
                <a:solidFill>
                  <a:schemeClr val="tx2"/>
                </a:solidFill>
              </a:rPr>
              <a:t>stimulée</a:t>
            </a:r>
            <a:endParaRPr lang="en-US" sz="2000" b="1" dirty="0">
              <a:solidFill>
                <a:schemeClr val="tx2"/>
              </a:solidFill>
            </a:endParaRPr>
          </a:p>
        </p:txBody>
      </p:sp>
      <p:sp>
        <p:nvSpPr>
          <p:cNvPr id="8" name="Espace réservé de la date 2">
            <a:extLst>
              <a:ext uri="{FF2B5EF4-FFF2-40B4-BE49-F238E27FC236}">
                <a16:creationId xmlns:a16="http://schemas.microsoft.com/office/drawing/2014/main" id="{8EF74FF7-4D63-483E-8705-071B8499C238}"/>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1" name="Espace réservé du numéro de diapositive 4">
            <a:extLst>
              <a:ext uri="{FF2B5EF4-FFF2-40B4-BE49-F238E27FC236}">
                <a16:creationId xmlns:a16="http://schemas.microsoft.com/office/drawing/2014/main" id="{051099F7-B410-4334-8A23-A15A9BBE30DB}"/>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10</a:t>
            </a:fld>
            <a:endParaRPr lang="fr-FR" dirty="0">
              <a:solidFill>
                <a:prstClr val="white"/>
              </a:solidFill>
              <a:latin typeface="Arial"/>
            </a:endParaRPr>
          </a:p>
        </p:txBody>
      </p:sp>
      <p:sp>
        <p:nvSpPr>
          <p:cNvPr id="12" name="ZoneTexte 11">
            <a:extLst>
              <a:ext uri="{FF2B5EF4-FFF2-40B4-BE49-F238E27FC236}">
                <a16:creationId xmlns:a16="http://schemas.microsoft.com/office/drawing/2014/main" id="{F7C50819-C0A2-4376-A643-CBFF03C6B19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3" name="ZoneTexte 12">
            <a:extLst>
              <a:ext uri="{FF2B5EF4-FFF2-40B4-BE49-F238E27FC236}">
                <a16:creationId xmlns:a16="http://schemas.microsoft.com/office/drawing/2014/main" id="{B9275C49-F6B8-407E-8443-A4D124F9139C}"/>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42784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111577"/>
            <a:ext cx="11015973" cy="276999"/>
          </a:xfrm>
          <a:prstGeom prst="rect">
            <a:avLst/>
          </a:prstGeom>
        </p:spPr>
        <p:txBody>
          <a:bodyPr wrap="square">
            <a:spAutoFit/>
          </a:bodyPr>
          <a:lstStyle/>
          <a:p>
            <a:r>
              <a:rPr lang="fr-FR" sz="1200" dirty="0" err="1"/>
              <a:t>Barnosky</a:t>
            </a:r>
            <a:r>
              <a:rPr lang="fr-FR" sz="1200" dirty="0"/>
              <a:t> M. K., Jensen S.M., « </a:t>
            </a:r>
            <a:r>
              <a:rPr lang="fr-FR" sz="1200" dirty="0" err="1"/>
              <a:t>Fiber</a:t>
            </a:r>
            <a:r>
              <a:rPr lang="fr-FR" sz="1200" dirty="0"/>
              <a:t> </a:t>
            </a:r>
            <a:r>
              <a:rPr lang="fr-FR" sz="1200" dirty="0" err="1"/>
              <a:t>waveguides</a:t>
            </a:r>
            <a:r>
              <a:rPr lang="fr-FR" sz="1200" dirty="0"/>
              <a:t> : a </a:t>
            </a:r>
            <a:r>
              <a:rPr lang="fr-FR" sz="1200" dirty="0" err="1"/>
              <a:t>novel</a:t>
            </a:r>
            <a:r>
              <a:rPr lang="fr-FR" sz="1200" dirty="0"/>
              <a:t> technique for </a:t>
            </a:r>
            <a:r>
              <a:rPr lang="fr-FR" sz="1200" dirty="0" err="1"/>
              <a:t>investigating</a:t>
            </a:r>
            <a:r>
              <a:rPr lang="fr-FR" sz="1200" dirty="0"/>
              <a:t> </a:t>
            </a:r>
            <a:r>
              <a:rPr lang="fr-FR" sz="1200" dirty="0" err="1"/>
              <a:t>attenuation</a:t>
            </a:r>
            <a:r>
              <a:rPr lang="fr-FR" sz="1200" dirty="0"/>
              <a:t> </a:t>
            </a:r>
            <a:r>
              <a:rPr lang="fr-FR" sz="1200" dirty="0" err="1"/>
              <a:t>characteristics</a:t>
            </a:r>
            <a:r>
              <a:rPr lang="fr-FR" sz="1200" dirty="0"/>
              <a:t> », </a:t>
            </a:r>
            <a:r>
              <a:rPr lang="fr-FR" sz="1200" dirty="0" err="1"/>
              <a:t>Applied</a:t>
            </a:r>
            <a:r>
              <a:rPr lang="fr-FR" sz="1200" dirty="0"/>
              <a:t> </a:t>
            </a:r>
            <a:r>
              <a:rPr lang="fr-FR" sz="1200" dirty="0" err="1"/>
              <a:t>Optics</a:t>
            </a:r>
            <a:r>
              <a:rPr lang="fr-FR" sz="1200" dirty="0"/>
              <a:t>, 15-9, 2112- 2115, 1976.</a:t>
            </a:r>
          </a:p>
        </p:txBody>
      </p:sp>
      <mc:AlternateContent xmlns:mc="http://schemas.openxmlformats.org/markup-compatibility/2006" xmlns:a14="http://schemas.microsoft.com/office/drawing/2010/main">
        <mc:Choice Requires="a14">
          <p:sp>
            <p:nvSpPr>
              <p:cNvPr id="51" name="ZoneTexte 50"/>
              <p:cNvSpPr txBox="1"/>
              <p:nvPr/>
            </p:nvSpPr>
            <p:spPr>
              <a:xfrm>
                <a:off x="5326767" y="2494041"/>
                <a:ext cx="3007478" cy="3032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𝑷</m:t>
                          </m:r>
                        </m:e>
                        <m:sub>
                          <m:r>
                            <a:rPr lang="fr-FR" b="1" i="1" smtClean="0">
                              <a:solidFill>
                                <a:srgbClr val="FF0000"/>
                              </a:solidFill>
                              <a:latin typeface="Cambria Math" panose="02040503050406030204" pitchFamily="18" charset="0"/>
                            </a:rPr>
                            <m:t>𝒓</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𝒕𝒓𝒐𝒅𝒊𝒇𝒇𝒖𝒔</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𝒆</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𝒛</m:t>
                      </m:r>
                      <m:r>
                        <a:rPr lang="fr-FR" b="1" i="1" smtClean="0">
                          <a:solidFill>
                            <a:srgbClr val="FF0000"/>
                          </a:solidFill>
                          <a:latin typeface="Cambria Math" panose="02040503050406030204" pitchFamily="18" charset="0"/>
                        </a:rPr>
                        <m:t>)∝</m:t>
                      </m:r>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𝑷</m:t>
                          </m:r>
                        </m:e>
                        <m:sub>
                          <m:r>
                            <a:rPr lang="fr-FR" b="1" i="1" smtClean="0">
                              <a:solidFill>
                                <a:srgbClr val="FF0000"/>
                              </a:solidFill>
                              <a:latin typeface="Cambria Math" panose="02040503050406030204" pitchFamily="18" charset="0"/>
                              <a:ea typeface="Cambria Math" panose="02040503050406030204" pitchFamily="18" charset="0"/>
                            </a:rPr>
                            <m:t>𝒐𝒑𝒕</m:t>
                          </m:r>
                        </m:sub>
                      </m:sSub>
                      <m:r>
                        <a:rPr lang="fr-FR" b="1" i="1" smtClean="0">
                          <a:solidFill>
                            <a:srgbClr val="FF0000"/>
                          </a:solidFill>
                          <a:latin typeface="Cambria Math" panose="02040503050406030204" pitchFamily="18" charset="0"/>
                          <a:ea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𝒛</m:t>
                      </m:r>
                      <m:r>
                        <a:rPr lang="fr-FR" b="1" i="1" smtClean="0">
                          <a:solidFill>
                            <a:srgbClr val="FF0000"/>
                          </a:solidFill>
                          <a:latin typeface="Cambria Math" panose="02040503050406030204" pitchFamily="18" charset="0"/>
                          <a:ea typeface="Cambria Math" panose="02040503050406030204" pitchFamily="18" charset="0"/>
                        </a:rPr>
                        <m:t>)</m:t>
                      </m:r>
                    </m:oMath>
                  </m:oMathPara>
                </a14:m>
                <a:endParaRPr lang="fr-FR" b="1" dirty="0">
                  <a:solidFill>
                    <a:srgbClr val="FF0000"/>
                  </a:solidFill>
                </a:endParaRPr>
              </a:p>
            </p:txBody>
          </p:sp>
        </mc:Choice>
        <mc:Fallback xmlns="">
          <p:sp>
            <p:nvSpPr>
              <p:cNvPr id="51" name="ZoneTexte 50"/>
              <p:cNvSpPr txBox="1">
                <a:spLocks noRot="1" noChangeAspect="1" noMove="1" noResize="1" noEditPoints="1" noAdjustHandles="1" noChangeArrowheads="1" noChangeShapeType="1" noTextEdit="1"/>
              </p:cNvSpPr>
              <p:nvPr/>
            </p:nvSpPr>
            <p:spPr>
              <a:xfrm>
                <a:off x="5326767" y="2494041"/>
                <a:ext cx="3007478" cy="303225"/>
              </a:xfrm>
              <a:prstGeom prst="rect">
                <a:avLst/>
              </a:prstGeom>
              <a:blipFill>
                <a:blip r:embed="rId2"/>
                <a:stretch>
                  <a:fillRect b="-28000"/>
                </a:stretch>
              </a:blipFill>
            </p:spPr>
            <p:txBody>
              <a:bodyPr/>
              <a:lstStyle/>
              <a:p>
                <a:r>
                  <a:rPr lang="fr-FR">
                    <a:noFill/>
                  </a:rPr>
                  <a:t> </a:t>
                </a:r>
              </a:p>
            </p:txBody>
          </p:sp>
        </mc:Fallback>
      </mc:AlternateContent>
      <p:sp>
        <p:nvSpPr>
          <p:cNvPr id="65" name="ZoneTexte 64"/>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66" name="ZoneTexte 65"/>
          <p:cNvSpPr txBox="1"/>
          <p:nvPr/>
        </p:nvSpPr>
        <p:spPr>
          <a:xfrm>
            <a:off x="1959440" y="550977"/>
            <a:ext cx="6486263" cy="400110"/>
          </a:xfrm>
          <a:prstGeom prst="rect">
            <a:avLst/>
          </a:prstGeom>
          <a:noFill/>
        </p:spPr>
        <p:txBody>
          <a:bodyPr wrap="none" rtlCol="0">
            <a:spAutoFit/>
          </a:bodyPr>
          <a:lstStyle/>
          <a:p>
            <a:r>
              <a:rPr lang="en-US" sz="2000" b="1" dirty="0">
                <a:solidFill>
                  <a:schemeClr val="tx2"/>
                </a:solidFill>
              </a:rPr>
              <a:t>OTDR de base : Optical Time Domain Reflectometry</a:t>
            </a:r>
          </a:p>
        </p:txBody>
      </p:sp>
      <p:grpSp>
        <p:nvGrpSpPr>
          <p:cNvPr id="99" name="Groupe 98"/>
          <p:cNvGrpSpPr/>
          <p:nvPr/>
        </p:nvGrpSpPr>
        <p:grpSpPr>
          <a:xfrm>
            <a:off x="7877483" y="1769134"/>
            <a:ext cx="3350906" cy="1878990"/>
            <a:chOff x="7863793" y="1663956"/>
            <a:chExt cx="2555730" cy="1203630"/>
          </a:xfrm>
        </p:grpSpPr>
        <p:grpSp>
          <p:nvGrpSpPr>
            <p:cNvPr id="95" name="Groupe 94"/>
            <p:cNvGrpSpPr/>
            <p:nvPr/>
          </p:nvGrpSpPr>
          <p:grpSpPr>
            <a:xfrm>
              <a:off x="8356803" y="1663956"/>
              <a:ext cx="2062720" cy="752475"/>
              <a:chOff x="6383338" y="3429001"/>
              <a:chExt cx="2062720" cy="752475"/>
            </a:xfrm>
          </p:grpSpPr>
          <p:sp>
            <p:nvSpPr>
              <p:cNvPr id="68" name="Forme libre 67"/>
              <p:cNvSpPr/>
              <p:nvPr/>
            </p:nvSpPr>
            <p:spPr>
              <a:xfrm>
                <a:off x="6605588" y="3429001"/>
                <a:ext cx="1800225" cy="301756"/>
              </a:xfrm>
              <a:custGeom>
                <a:avLst/>
                <a:gdLst>
                  <a:gd name="connsiteX0" fmla="*/ 0 w 1800225"/>
                  <a:gd name="connsiteY0" fmla="*/ 957263 h 957263"/>
                  <a:gd name="connsiteX1" fmla="*/ 0 w 1800225"/>
                  <a:gd name="connsiteY1" fmla="*/ 4763 h 957263"/>
                  <a:gd name="connsiteX2" fmla="*/ 1800225 w 1800225"/>
                  <a:gd name="connsiteY2" fmla="*/ 0 h 957263"/>
                  <a:gd name="connsiteX3" fmla="*/ 1800225 w 1800225"/>
                  <a:gd name="connsiteY3" fmla="*/ 952500 h 957263"/>
                </a:gdLst>
                <a:ahLst/>
                <a:cxnLst>
                  <a:cxn ang="0">
                    <a:pos x="connsiteX0" y="connsiteY0"/>
                  </a:cxn>
                  <a:cxn ang="0">
                    <a:pos x="connsiteX1" y="connsiteY1"/>
                  </a:cxn>
                  <a:cxn ang="0">
                    <a:pos x="connsiteX2" y="connsiteY2"/>
                  </a:cxn>
                  <a:cxn ang="0">
                    <a:pos x="connsiteX3" y="connsiteY3"/>
                  </a:cxn>
                </a:cxnLst>
                <a:rect l="l" t="t" r="r" b="b"/>
                <a:pathLst>
                  <a:path w="1800225" h="957263">
                    <a:moveTo>
                      <a:pt x="0" y="957263"/>
                    </a:moveTo>
                    <a:lnTo>
                      <a:pt x="0" y="4763"/>
                    </a:lnTo>
                    <a:lnTo>
                      <a:pt x="1800225" y="0"/>
                    </a:lnTo>
                    <a:lnTo>
                      <a:pt x="1800225" y="952500"/>
                    </a:lnTo>
                  </a:path>
                </a:pathLst>
              </a:custGeom>
              <a:blipFill>
                <a:blip r:embed="rId3"/>
                <a:tile tx="0" ty="0" sx="100000" sy="100000" flip="none" algn="tl"/>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fr-FR" sz="800" dirty="0"/>
              </a:p>
            </p:txBody>
          </p:sp>
          <p:sp>
            <p:nvSpPr>
              <p:cNvPr id="69" name="Forme libre 68"/>
              <p:cNvSpPr/>
              <p:nvPr/>
            </p:nvSpPr>
            <p:spPr>
              <a:xfrm flipV="1">
                <a:off x="6605588" y="3879720"/>
                <a:ext cx="1800225" cy="301756"/>
              </a:xfrm>
              <a:custGeom>
                <a:avLst/>
                <a:gdLst>
                  <a:gd name="connsiteX0" fmla="*/ 0 w 1800225"/>
                  <a:gd name="connsiteY0" fmla="*/ 957263 h 957263"/>
                  <a:gd name="connsiteX1" fmla="*/ 0 w 1800225"/>
                  <a:gd name="connsiteY1" fmla="*/ 4763 h 957263"/>
                  <a:gd name="connsiteX2" fmla="*/ 1800225 w 1800225"/>
                  <a:gd name="connsiteY2" fmla="*/ 0 h 957263"/>
                  <a:gd name="connsiteX3" fmla="*/ 1800225 w 1800225"/>
                  <a:gd name="connsiteY3" fmla="*/ 952500 h 957263"/>
                </a:gdLst>
                <a:ahLst/>
                <a:cxnLst>
                  <a:cxn ang="0">
                    <a:pos x="connsiteX0" y="connsiteY0"/>
                  </a:cxn>
                  <a:cxn ang="0">
                    <a:pos x="connsiteX1" y="connsiteY1"/>
                  </a:cxn>
                  <a:cxn ang="0">
                    <a:pos x="connsiteX2" y="connsiteY2"/>
                  </a:cxn>
                  <a:cxn ang="0">
                    <a:pos x="connsiteX3" y="connsiteY3"/>
                  </a:cxn>
                </a:cxnLst>
                <a:rect l="l" t="t" r="r" b="b"/>
                <a:pathLst>
                  <a:path w="1800225" h="957263">
                    <a:moveTo>
                      <a:pt x="0" y="957263"/>
                    </a:moveTo>
                    <a:lnTo>
                      <a:pt x="0" y="4763"/>
                    </a:lnTo>
                    <a:lnTo>
                      <a:pt x="1800225" y="0"/>
                    </a:lnTo>
                    <a:lnTo>
                      <a:pt x="1800225" y="952500"/>
                    </a:lnTo>
                  </a:path>
                </a:pathLst>
              </a:custGeom>
              <a:blipFill>
                <a:blip r:embed="rId3"/>
                <a:tile tx="0" ty="0" sx="100000" sy="100000" flip="none" algn="tl"/>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1" name="Connecteur droit avec flèche 70"/>
              <p:cNvCxnSpPr/>
              <p:nvPr/>
            </p:nvCxnSpPr>
            <p:spPr>
              <a:xfrm>
                <a:off x="6383338" y="3800475"/>
                <a:ext cx="1328737" cy="4763"/>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Connecteur droit 72"/>
              <p:cNvCxnSpPr/>
              <p:nvPr/>
            </p:nvCxnSpPr>
            <p:spPr>
              <a:xfrm flipH="1" flipV="1">
                <a:off x="7543800" y="3460880"/>
                <a:ext cx="261938" cy="341977"/>
              </a:xfrm>
              <a:prstGeom prst="line">
                <a:avLst/>
              </a:prstGeom>
              <a:ln w="9525">
                <a:solidFill>
                  <a:srgbClr val="FE504C"/>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nvCxnSpPr>
            <p:spPr>
              <a:xfrm flipV="1">
                <a:off x="7800975" y="3481388"/>
                <a:ext cx="109538" cy="319087"/>
              </a:xfrm>
              <a:prstGeom prst="line">
                <a:avLst/>
              </a:prstGeom>
              <a:ln w="9525">
                <a:solidFill>
                  <a:srgbClr val="FE504C"/>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7" name="Connecteur droit 76"/>
              <p:cNvCxnSpPr/>
              <p:nvPr/>
            </p:nvCxnSpPr>
            <p:spPr>
              <a:xfrm flipV="1">
                <a:off x="7800975" y="3579879"/>
                <a:ext cx="306232" cy="220596"/>
              </a:xfrm>
              <a:prstGeom prst="line">
                <a:avLst/>
              </a:prstGeom>
              <a:ln w="9525">
                <a:solidFill>
                  <a:srgbClr val="FE504C"/>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9" name="Connecteur droit 78"/>
              <p:cNvCxnSpPr/>
              <p:nvPr/>
            </p:nvCxnSpPr>
            <p:spPr>
              <a:xfrm flipV="1">
                <a:off x="7800975" y="3719083"/>
                <a:ext cx="423863" cy="79011"/>
              </a:xfrm>
              <a:prstGeom prst="line">
                <a:avLst/>
              </a:prstGeom>
              <a:ln w="9525">
                <a:solidFill>
                  <a:srgbClr val="FE504C"/>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3" name="Connecteur droit 82"/>
              <p:cNvCxnSpPr/>
              <p:nvPr/>
            </p:nvCxnSpPr>
            <p:spPr>
              <a:xfrm flipV="1">
                <a:off x="7800975" y="3800475"/>
                <a:ext cx="261938" cy="7145"/>
              </a:xfrm>
              <a:prstGeom prst="line">
                <a:avLst/>
              </a:prstGeom>
              <a:ln w="9525">
                <a:solidFill>
                  <a:srgbClr val="FE504C"/>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5" name="Connecteur droit 84"/>
              <p:cNvCxnSpPr/>
              <p:nvPr/>
            </p:nvCxnSpPr>
            <p:spPr>
              <a:xfrm>
                <a:off x="7800975" y="3814302"/>
                <a:ext cx="423863" cy="67333"/>
              </a:xfrm>
              <a:prstGeom prst="line">
                <a:avLst/>
              </a:prstGeom>
              <a:ln w="9525">
                <a:solidFill>
                  <a:srgbClr val="FE504C"/>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87" name="Connecteur droit avec flèche 86"/>
              <p:cNvCxnSpPr/>
              <p:nvPr/>
            </p:nvCxnSpPr>
            <p:spPr>
              <a:xfrm flipH="1">
                <a:off x="7336457" y="3820983"/>
                <a:ext cx="464518" cy="53973"/>
              </a:xfrm>
              <a:prstGeom prst="straightConnector1">
                <a:avLst/>
              </a:prstGeom>
              <a:ln w="9525">
                <a:solidFill>
                  <a:srgbClr val="FE504C"/>
                </a:solidFill>
                <a:prstDash val="soli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89" name="Connecteur droit 88"/>
              <p:cNvCxnSpPr/>
              <p:nvPr/>
            </p:nvCxnSpPr>
            <p:spPr>
              <a:xfrm flipH="1" flipV="1">
                <a:off x="7336457" y="3716467"/>
                <a:ext cx="464518" cy="94032"/>
              </a:xfrm>
              <a:prstGeom prst="line">
                <a:avLst/>
              </a:prstGeom>
              <a:ln w="9525">
                <a:solidFill>
                  <a:srgbClr val="FE504C"/>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1" name="Connecteur droit 90"/>
              <p:cNvCxnSpPr/>
              <p:nvPr/>
            </p:nvCxnSpPr>
            <p:spPr>
              <a:xfrm flipH="1">
                <a:off x="7604281" y="3807619"/>
                <a:ext cx="196694" cy="188484"/>
              </a:xfrm>
              <a:prstGeom prst="line">
                <a:avLst/>
              </a:prstGeom>
              <a:ln w="9525">
                <a:solidFill>
                  <a:srgbClr val="FE504C"/>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3" name="Connecteur droit 92"/>
              <p:cNvCxnSpPr/>
              <p:nvPr/>
            </p:nvCxnSpPr>
            <p:spPr>
              <a:xfrm>
                <a:off x="7800975" y="3807619"/>
                <a:ext cx="201690" cy="222979"/>
              </a:xfrm>
              <a:prstGeom prst="line">
                <a:avLst/>
              </a:prstGeom>
              <a:ln w="9525">
                <a:solidFill>
                  <a:srgbClr val="FE504C"/>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4" name="ZoneTexte 93"/>
              <p:cNvSpPr txBox="1"/>
              <p:nvPr/>
            </p:nvSpPr>
            <p:spPr>
              <a:xfrm>
                <a:off x="8039908" y="3723814"/>
                <a:ext cx="406150" cy="157722"/>
              </a:xfrm>
              <a:prstGeom prst="rect">
                <a:avLst/>
              </a:prstGeom>
              <a:noFill/>
            </p:spPr>
            <p:txBody>
              <a:bodyPr wrap="none" rtlCol="0">
                <a:spAutoFit/>
              </a:bodyPr>
              <a:lstStyle/>
              <a:p>
                <a:r>
                  <a:rPr lang="fr-FR" sz="1000" dirty="0" err="1"/>
                  <a:t>Coeur</a:t>
                </a:r>
                <a:endParaRPr lang="fr-FR" sz="1000" dirty="0"/>
              </a:p>
            </p:txBody>
          </p:sp>
        </p:grpSp>
        <p:sp>
          <p:nvSpPr>
            <p:cNvPr id="96" name="Ellipse 95"/>
            <p:cNvSpPr/>
            <p:nvPr/>
          </p:nvSpPr>
          <p:spPr>
            <a:xfrm>
              <a:off x="7863793" y="2543692"/>
              <a:ext cx="146919" cy="323894"/>
            </a:xfrm>
            <a:prstGeom prst="ellipse">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7" name="Forme libre 96"/>
            <p:cNvSpPr/>
            <p:nvPr/>
          </p:nvSpPr>
          <p:spPr>
            <a:xfrm>
              <a:off x="7947660" y="2194560"/>
              <a:ext cx="525780" cy="350520"/>
            </a:xfrm>
            <a:custGeom>
              <a:avLst/>
              <a:gdLst>
                <a:gd name="connsiteX0" fmla="*/ 0 w 525780"/>
                <a:gd name="connsiteY0" fmla="*/ 350520 h 350520"/>
                <a:gd name="connsiteX1" fmla="*/ 99060 w 525780"/>
                <a:gd name="connsiteY1" fmla="*/ 137160 h 350520"/>
                <a:gd name="connsiteX2" fmla="*/ 525780 w 525780"/>
                <a:gd name="connsiteY2" fmla="*/ 0 h 350520"/>
              </a:gdLst>
              <a:ahLst/>
              <a:cxnLst>
                <a:cxn ang="0">
                  <a:pos x="connsiteX0" y="connsiteY0"/>
                </a:cxn>
                <a:cxn ang="0">
                  <a:pos x="connsiteX1" y="connsiteY1"/>
                </a:cxn>
                <a:cxn ang="0">
                  <a:pos x="connsiteX2" y="connsiteY2"/>
                </a:cxn>
              </a:cxnLst>
              <a:rect l="l" t="t" r="r" b="b"/>
              <a:pathLst>
                <a:path w="525780" h="350520">
                  <a:moveTo>
                    <a:pt x="0" y="350520"/>
                  </a:moveTo>
                  <a:cubicBezTo>
                    <a:pt x="5715" y="273050"/>
                    <a:pt x="11430" y="195580"/>
                    <a:pt x="99060" y="137160"/>
                  </a:cubicBezTo>
                  <a:cubicBezTo>
                    <a:pt x="186690" y="78740"/>
                    <a:pt x="356235" y="39370"/>
                    <a:pt x="525780" y="0"/>
                  </a:cubicBezTo>
                </a:path>
              </a:pathLst>
            </a:custGeom>
            <a:noFill/>
            <a:ln>
              <a:prstDash val="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8" name="Rectangle 97"/>
            <p:cNvSpPr/>
            <p:nvPr/>
          </p:nvSpPr>
          <p:spPr>
            <a:xfrm>
              <a:off x="9975662" y="1676051"/>
              <a:ext cx="400038" cy="157722"/>
            </a:xfrm>
            <a:prstGeom prst="rect">
              <a:avLst/>
            </a:prstGeom>
          </p:spPr>
          <p:txBody>
            <a:bodyPr wrap="none">
              <a:spAutoFit/>
            </a:bodyPr>
            <a:lstStyle/>
            <a:p>
              <a:r>
                <a:rPr lang="fr-FR" sz="1000" dirty="0"/>
                <a:t>Gaine</a:t>
              </a:r>
            </a:p>
          </p:txBody>
        </p:sp>
      </p:grpSp>
      <p:cxnSp>
        <p:nvCxnSpPr>
          <p:cNvPr id="55" name="Connecteur droit 54"/>
          <p:cNvCxnSpPr/>
          <p:nvPr/>
        </p:nvCxnSpPr>
        <p:spPr>
          <a:xfrm>
            <a:off x="5252674" y="3432141"/>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6" name="Groupe 55"/>
          <p:cNvGrpSpPr/>
          <p:nvPr/>
        </p:nvGrpSpPr>
        <p:grpSpPr>
          <a:xfrm>
            <a:off x="4817762" y="3165213"/>
            <a:ext cx="537933" cy="537273"/>
            <a:chOff x="5284643" y="1838148"/>
            <a:chExt cx="537933" cy="537273"/>
          </a:xfrm>
          <a:solidFill>
            <a:schemeClr val="bg1"/>
          </a:solidFill>
        </p:grpSpPr>
        <p:sp>
          <p:nvSpPr>
            <p:cNvPr id="57" name="Ellipse 56"/>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8" name="Arc 57"/>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59" name="Ellipse 58"/>
          <p:cNvSpPr/>
          <p:nvPr/>
        </p:nvSpPr>
        <p:spPr>
          <a:xfrm>
            <a:off x="5871232"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Ellipse 59"/>
          <p:cNvSpPr/>
          <p:nvPr/>
        </p:nvSpPr>
        <p:spPr>
          <a:xfrm>
            <a:off x="6078315"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Ellipse 60"/>
          <p:cNvSpPr/>
          <p:nvPr/>
        </p:nvSpPr>
        <p:spPr>
          <a:xfrm>
            <a:off x="6285398"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Ellipse 66"/>
          <p:cNvSpPr/>
          <p:nvPr/>
        </p:nvSpPr>
        <p:spPr>
          <a:xfrm>
            <a:off x="6492481"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0" name="Ellipse 69"/>
          <p:cNvSpPr/>
          <p:nvPr/>
        </p:nvSpPr>
        <p:spPr>
          <a:xfrm>
            <a:off x="6906649"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2" name="Ellipse 71"/>
          <p:cNvSpPr/>
          <p:nvPr/>
        </p:nvSpPr>
        <p:spPr>
          <a:xfrm>
            <a:off x="6699564" y="2952202"/>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4" name="Connecteur droit 73"/>
          <p:cNvCxnSpPr>
            <a:endCxn id="57" idx="2"/>
          </p:cNvCxnSpPr>
          <p:nvPr/>
        </p:nvCxnSpPr>
        <p:spPr>
          <a:xfrm>
            <a:off x="1049311" y="3432140"/>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Connecteur droit 75"/>
          <p:cNvCxnSpPr>
            <a:stCxn id="78" idx="2"/>
            <a:endCxn id="80" idx="0"/>
          </p:cNvCxnSpPr>
          <p:nvPr/>
        </p:nvCxnSpPr>
        <p:spPr>
          <a:xfrm>
            <a:off x="2527180" y="2856987"/>
            <a:ext cx="434" cy="424128"/>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78" name="Rectangle à coins arrondis 77"/>
          <p:cNvSpPr/>
          <p:nvPr/>
        </p:nvSpPr>
        <p:spPr>
          <a:xfrm>
            <a:off x="1880675" y="2370392"/>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a:t>
            </a:r>
          </a:p>
        </p:txBody>
      </p:sp>
      <p:sp>
        <p:nvSpPr>
          <p:cNvPr id="80" name="Rectangle à coins arrondis 79"/>
          <p:cNvSpPr/>
          <p:nvPr/>
        </p:nvSpPr>
        <p:spPr>
          <a:xfrm>
            <a:off x="2172777" y="328111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81" name="ZoneTexte 80"/>
          <p:cNvSpPr txBox="1"/>
          <p:nvPr/>
        </p:nvSpPr>
        <p:spPr>
          <a:xfrm>
            <a:off x="5184891" y="3573624"/>
            <a:ext cx="1050288" cy="307777"/>
          </a:xfrm>
          <a:prstGeom prst="rect">
            <a:avLst/>
          </a:prstGeom>
          <a:noFill/>
        </p:spPr>
        <p:txBody>
          <a:bodyPr wrap="none" rtlCol="0">
            <a:spAutoFit/>
          </a:bodyPr>
          <a:lstStyle/>
          <a:p>
            <a:r>
              <a:rPr lang="fr-FR" sz="1400" dirty="0"/>
              <a:t>Circulateur</a:t>
            </a:r>
          </a:p>
        </p:txBody>
      </p:sp>
      <p:sp>
        <p:nvSpPr>
          <p:cNvPr id="82" name="Forme libre 81"/>
          <p:cNvSpPr/>
          <p:nvPr/>
        </p:nvSpPr>
        <p:spPr>
          <a:xfrm>
            <a:off x="4010790" y="3062814"/>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4" name="Connecteur droit avec flèche 83"/>
          <p:cNvCxnSpPr/>
          <p:nvPr/>
        </p:nvCxnSpPr>
        <p:spPr>
          <a:xfrm>
            <a:off x="4158385" y="3222685"/>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6" name="Forme libre 85"/>
          <p:cNvSpPr/>
          <p:nvPr/>
        </p:nvSpPr>
        <p:spPr>
          <a:xfrm rot="5400000">
            <a:off x="6326443" y="3451109"/>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8" name="Forme libre 87"/>
          <p:cNvSpPr/>
          <p:nvPr/>
        </p:nvSpPr>
        <p:spPr>
          <a:xfrm rot="5400000">
            <a:off x="6640207" y="3451109"/>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0" name="Forme libre 89"/>
          <p:cNvSpPr/>
          <p:nvPr/>
        </p:nvSpPr>
        <p:spPr>
          <a:xfrm rot="5400000">
            <a:off x="7007759" y="3451109"/>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2" name="ZoneTexte 91"/>
          <p:cNvSpPr txBox="1"/>
          <p:nvPr/>
        </p:nvSpPr>
        <p:spPr>
          <a:xfrm>
            <a:off x="3222184" y="2642644"/>
            <a:ext cx="1625766" cy="307777"/>
          </a:xfrm>
          <a:prstGeom prst="rect">
            <a:avLst/>
          </a:prstGeom>
          <a:noFill/>
        </p:spPr>
        <p:txBody>
          <a:bodyPr wrap="none" rtlCol="0">
            <a:spAutoFit/>
          </a:bodyPr>
          <a:lstStyle/>
          <a:p>
            <a:r>
              <a:rPr lang="fr-FR" sz="1400" b="1" dirty="0">
                <a:solidFill>
                  <a:srgbClr val="FF0000"/>
                </a:solidFill>
              </a:rPr>
              <a:t>Impulsion Sonde</a:t>
            </a:r>
          </a:p>
        </p:txBody>
      </p:sp>
      <p:cxnSp>
        <p:nvCxnSpPr>
          <p:cNvPr id="100" name="Connecteur droit 99"/>
          <p:cNvCxnSpPr>
            <a:stCxn id="113" idx="3"/>
            <a:endCxn id="103" idx="1"/>
          </p:cNvCxnSpPr>
          <p:nvPr/>
        </p:nvCxnSpPr>
        <p:spPr>
          <a:xfrm>
            <a:off x="5721177" y="4417253"/>
            <a:ext cx="3883075" cy="4469"/>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2" name="Rectangle à coins arrondis 101"/>
          <p:cNvSpPr/>
          <p:nvPr/>
        </p:nvSpPr>
        <p:spPr>
          <a:xfrm>
            <a:off x="10763865" y="4135483"/>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sp>
        <p:nvSpPr>
          <p:cNvPr id="103" name="Rectangle à coins arrondis 102"/>
          <p:cNvSpPr/>
          <p:nvPr/>
        </p:nvSpPr>
        <p:spPr>
          <a:xfrm>
            <a:off x="9604252" y="4146238"/>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cxnSp>
        <p:nvCxnSpPr>
          <p:cNvPr id="104" name="Connecteur droit 103"/>
          <p:cNvCxnSpPr/>
          <p:nvPr/>
        </p:nvCxnSpPr>
        <p:spPr>
          <a:xfrm flipV="1">
            <a:off x="5086354" y="3726050"/>
            <a:ext cx="0" cy="70920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5" name="ZoneTexte 104"/>
          <p:cNvSpPr txBox="1"/>
          <p:nvPr/>
        </p:nvSpPr>
        <p:spPr>
          <a:xfrm>
            <a:off x="5013413" y="4525407"/>
            <a:ext cx="1167307" cy="307777"/>
          </a:xfrm>
          <a:prstGeom prst="rect">
            <a:avLst/>
          </a:prstGeom>
          <a:noFill/>
        </p:spPr>
        <p:txBody>
          <a:bodyPr wrap="none" rtlCol="0">
            <a:spAutoFit/>
          </a:bodyPr>
          <a:lstStyle/>
          <a:p>
            <a:pPr algn="ctr"/>
            <a:r>
              <a:rPr lang="fr-FR" sz="1400" b="1" dirty="0"/>
              <a:t>Photodiode</a:t>
            </a:r>
          </a:p>
        </p:txBody>
      </p:sp>
      <p:cxnSp>
        <p:nvCxnSpPr>
          <p:cNvPr id="106" name="Connecteur droit 105"/>
          <p:cNvCxnSpPr>
            <a:stCxn id="103" idx="3"/>
          </p:cNvCxnSpPr>
          <p:nvPr/>
        </p:nvCxnSpPr>
        <p:spPr>
          <a:xfrm>
            <a:off x="10566286" y="4421722"/>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07" name="Rectangle à coins arrondis 106"/>
          <p:cNvSpPr/>
          <p:nvPr/>
        </p:nvSpPr>
        <p:spPr>
          <a:xfrm>
            <a:off x="79192" y="3134945"/>
            <a:ext cx="1163881"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FF0000"/>
                </a:solidFill>
              </a:rPr>
              <a:t>LASER</a:t>
            </a:r>
          </a:p>
          <a:p>
            <a:pPr algn="ctr"/>
            <a:r>
              <a:rPr lang="fr-FR" sz="1400" b="1" dirty="0">
                <a:solidFill>
                  <a:srgbClr val="FF0000"/>
                </a:solidFill>
              </a:rPr>
              <a:t>Incohérent</a:t>
            </a:r>
          </a:p>
        </p:txBody>
      </p:sp>
      <p:grpSp>
        <p:nvGrpSpPr>
          <p:cNvPr id="108" name="Groupe 107"/>
          <p:cNvGrpSpPr/>
          <p:nvPr/>
        </p:nvGrpSpPr>
        <p:grpSpPr>
          <a:xfrm>
            <a:off x="5414948" y="4287401"/>
            <a:ext cx="306229" cy="259703"/>
            <a:chOff x="5354988" y="3042112"/>
            <a:chExt cx="306229" cy="259703"/>
          </a:xfrm>
        </p:grpSpPr>
        <p:grpSp>
          <p:nvGrpSpPr>
            <p:cNvPr id="109" name="Groupe 108"/>
            <p:cNvGrpSpPr/>
            <p:nvPr/>
          </p:nvGrpSpPr>
          <p:grpSpPr>
            <a:xfrm>
              <a:off x="5354988" y="3042112"/>
              <a:ext cx="306229" cy="259703"/>
              <a:chOff x="970022" y="3851098"/>
              <a:chExt cx="592173" cy="550968"/>
            </a:xfrm>
          </p:grpSpPr>
          <p:grpSp>
            <p:nvGrpSpPr>
              <p:cNvPr id="112" name="Groupe 111"/>
              <p:cNvGrpSpPr/>
              <p:nvPr/>
            </p:nvGrpSpPr>
            <p:grpSpPr>
              <a:xfrm>
                <a:off x="1133937" y="3915071"/>
                <a:ext cx="376518" cy="476810"/>
                <a:chOff x="1183341" y="3933825"/>
                <a:chExt cx="376518" cy="476810"/>
              </a:xfrm>
            </p:grpSpPr>
            <p:sp>
              <p:nvSpPr>
                <p:cNvPr id="114" name="Triangle isocèle 113"/>
                <p:cNvSpPr/>
                <p:nvPr/>
              </p:nvSpPr>
              <p:spPr>
                <a:xfrm>
                  <a:off x="1210235" y="3933825"/>
                  <a:ext cx="322730"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5" name="Connecteur droit 114"/>
                <p:cNvCxnSpPr/>
                <p:nvPr/>
              </p:nvCxnSpPr>
              <p:spPr>
                <a:xfrm>
                  <a:off x="1183341"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Connecteur droit 115"/>
                <p:cNvCxnSpPr>
                  <a:stCxn id="114" idx="3"/>
                </p:cNvCxnSpPr>
                <p:nvPr/>
              </p:nvCxnSpPr>
              <p:spPr>
                <a:xfrm>
                  <a:off x="1371600"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13" name="Rectangle à coins arrondis 112"/>
              <p:cNvSpPr/>
              <p:nvPr/>
            </p:nvSpPr>
            <p:spPr>
              <a:xfrm>
                <a:off x="970022" y="3851098"/>
                <a:ext cx="592173" cy="5509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cxnSp>
          <p:nvCxnSpPr>
            <p:cNvPr id="110" name="Connecteur droit avec flèche 109"/>
            <p:cNvCxnSpPr/>
            <p:nvPr/>
          </p:nvCxnSpPr>
          <p:spPr>
            <a:xfrm>
              <a:off x="5391185" y="3084532"/>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1" name="Connecteur droit avec flèche 110"/>
            <p:cNvCxnSpPr/>
            <p:nvPr/>
          </p:nvCxnSpPr>
          <p:spPr>
            <a:xfrm>
              <a:off x="5367688" y="3130973"/>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117" name="Connecteur droit 116"/>
          <p:cNvCxnSpPr/>
          <p:nvPr/>
        </p:nvCxnSpPr>
        <p:spPr>
          <a:xfrm flipH="1" flipV="1">
            <a:off x="5086354" y="443418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8" name="ZoneTexte 117"/>
              <p:cNvSpPr txBox="1"/>
              <p:nvPr/>
            </p:nvSpPr>
            <p:spPr>
              <a:xfrm>
                <a:off x="5857800" y="3913134"/>
                <a:ext cx="192354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𝒄𝒕𝒊𝒐𝒏</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𝒅𝒊𝒓𝒆𝒄𝒕𝒆</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118" name="ZoneTexte 117"/>
              <p:cNvSpPr txBox="1">
                <a:spLocks noRot="1" noChangeAspect="1" noMove="1" noResize="1" noEditPoints="1" noAdjustHandles="1" noChangeArrowheads="1" noChangeShapeType="1" noTextEdit="1"/>
              </p:cNvSpPr>
              <p:nvPr/>
            </p:nvSpPr>
            <p:spPr>
              <a:xfrm>
                <a:off x="5857800" y="3913134"/>
                <a:ext cx="1923540" cy="430887"/>
              </a:xfrm>
              <a:prstGeom prst="rect">
                <a:avLst/>
              </a:prstGeom>
              <a:blipFill>
                <a:blip r:embed="rId4"/>
                <a:stretch>
                  <a:fillRect/>
                </a:stretch>
              </a:blipFill>
            </p:spPr>
            <p:txBody>
              <a:bodyPr/>
              <a:lstStyle/>
              <a:p>
                <a:r>
                  <a:rPr lang="fr-FR">
                    <a:noFill/>
                  </a:rPr>
                  <a:t> </a:t>
                </a:r>
              </a:p>
            </p:txBody>
          </p:sp>
        </mc:Fallback>
      </mc:AlternateContent>
      <p:grpSp>
        <p:nvGrpSpPr>
          <p:cNvPr id="101" name="Groupe 100"/>
          <p:cNvGrpSpPr/>
          <p:nvPr/>
        </p:nvGrpSpPr>
        <p:grpSpPr>
          <a:xfrm>
            <a:off x="79632" y="3917678"/>
            <a:ext cx="1614545" cy="873841"/>
            <a:chOff x="79632" y="3917678"/>
            <a:chExt cx="1614545" cy="873841"/>
          </a:xfrm>
        </p:grpSpPr>
        <p:sp>
          <p:nvSpPr>
            <p:cNvPr id="119" name="ZoneTexte 118"/>
            <p:cNvSpPr txBox="1"/>
            <p:nvPr/>
          </p:nvSpPr>
          <p:spPr>
            <a:xfrm>
              <a:off x="79632" y="4483742"/>
              <a:ext cx="1614545" cy="307777"/>
            </a:xfrm>
            <a:prstGeom prst="rect">
              <a:avLst/>
            </a:prstGeom>
            <a:solidFill>
              <a:srgbClr val="FFFF00"/>
            </a:solidFill>
            <a:ln w="38100">
              <a:solidFill>
                <a:srgbClr val="FFC000"/>
              </a:solidFill>
            </a:ln>
          </p:spPr>
          <p:txBody>
            <a:bodyPr wrap="none" rtlCol="0">
              <a:spAutoFit/>
            </a:bodyPr>
            <a:lstStyle/>
            <a:p>
              <a:r>
                <a:rPr lang="fr-FR" sz="1400" b="1" dirty="0" err="1">
                  <a:solidFill>
                    <a:srgbClr val="FF0000"/>
                  </a:solidFill>
                </a:rPr>
                <a:t>L</a:t>
              </a:r>
              <a:r>
                <a:rPr lang="fr-FR" sz="1400" b="1" baseline="-25000" dirty="0" err="1">
                  <a:solidFill>
                    <a:srgbClr val="FF0000"/>
                  </a:solidFill>
                </a:rPr>
                <a:t>cohérence</a:t>
              </a:r>
              <a:r>
                <a:rPr lang="fr-FR" sz="1400" b="1" baseline="-25000" dirty="0">
                  <a:solidFill>
                    <a:srgbClr val="FF0000"/>
                  </a:solidFill>
                </a:rPr>
                <a:t> </a:t>
              </a:r>
              <a:r>
                <a:rPr lang="fr-FR" sz="1400" b="1" dirty="0">
                  <a:solidFill>
                    <a:srgbClr val="FF0000"/>
                  </a:solidFill>
                </a:rPr>
                <a:t>&lt;&lt; </a:t>
              </a:r>
              <a:r>
                <a:rPr lang="fr-FR" sz="1400" b="1" dirty="0" err="1">
                  <a:solidFill>
                    <a:srgbClr val="FF0000"/>
                  </a:solidFill>
                </a:rPr>
                <a:t>L</a:t>
              </a:r>
              <a:r>
                <a:rPr lang="fr-FR" sz="1400" b="1" baseline="-25000" dirty="0" err="1">
                  <a:solidFill>
                    <a:srgbClr val="FF0000"/>
                  </a:solidFill>
                </a:rPr>
                <a:t>pulse</a:t>
              </a:r>
              <a:endParaRPr lang="fr-FR" sz="1400" b="1" dirty="0">
                <a:solidFill>
                  <a:srgbClr val="FF0000"/>
                </a:solidFill>
              </a:endParaRPr>
            </a:p>
          </p:txBody>
        </p:sp>
        <p:sp>
          <p:nvSpPr>
            <p:cNvPr id="120" name="Flèche vers le bas 119"/>
            <p:cNvSpPr/>
            <p:nvPr/>
          </p:nvSpPr>
          <p:spPr>
            <a:xfrm>
              <a:off x="540406" y="3917678"/>
              <a:ext cx="279865" cy="528768"/>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121" name="Espace réservé de la date 2">
            <a:extLst>
              <a:ext uri="{FF2B5EF4-FFF2-40B4-BE49-F238E27FC236}">
                <a16:creationId xmlns:a16="http://schemas.microsoft.com/office/drawing/2014/main" id="{4A9EF946-1538-46D0-B3B7-D0B52DC4DCD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22" name="Espace réservé du numéro de diapositive 4">
            <a:extLst>
              <a:ext uri="{FF2B5EF4-FFF2-40B4-BE49-F238E27FC236}">
                <a16:creationId xmlns:a16="http://schemas.microsoft.com/office/drawing/2014/main" id="{06A18104-8DB5-4E47-BBC6-0CA47A824A73}"/>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11</a:t>
            </a:fld>
            <a:endParaRPr lang="fr-FR" dirty="0">
              <a:solidFill>
                <a:prstClr val="white"/>
              </a:solidFill>
              <a:latin typeface="Arial"/>
            </a:endParaRPr>
          </a:p>
        </p:txBody>
      </p:sp>
      <p:sp>
        <p:nvSpPr>
          <p:cNvPr id="123" name="ZoneTexte 122">
            <a:extLst>
              <a:ext uri="{FF2B5EF4-FFF2-40B4-BE49-F238E27FC236}">
                <a16:creationId xmlns:a16="http://schemas.microsoft.com/office/drawing/2014/main" id="{0BC3E6F3-8F62-4D8C-8827-08DB927FA16B}"/>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24" name="ZoneTexte 123">
            <a:extLst>
              <a:ext uri="{FF2B5EF4-FFF2-40B4-BE49-F238E27FC236}">
                <a16:creationId xmlns:a16="http://schemas.microsoft.com/office/drawing/2014/main" id="{CF9AC2CE-5CC8-40E5-89A7-E3BE4ED92134}"/>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21399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ZoneTexte 3"/>
              <p:cNvSpPr txBox="1"/>
              <p:nvPr/>
            </p:nvSpPr>
            <p:spPr>
              <a:xfrm>
                <a:off x="1465652" y="1485104"/>
                <a:ext cx="2529154" cy="312843"/>
              </a:xfrm>
              <a:prstGeom prst="rect">
                <a:avLst/>
              </a:prstGeom>
              <a:noFill/>
            </p:spPr>
            <p:txBody>
              <a:bodyPr wrap="none" lIns="0" tIns="0" rIns="0" bIns="0" rtlCol="0">
                <a:spAutoFit/>
              </a:bodyPr>
              <a:lstStyle/>
              <a:p>
                <a14:m>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𝐸</m:t>
                        </m:r>
                      </m:e>
                      <m:sub>
                        <m:r>
                          <a:rPr lang="fr-FR" sz="1600" b="0" i="1" smtClean="0">
                            <a:latin typeface="Cambria Math" panose="02040503050406030204" pitchFamily="18" charset="0"/>
                          </a:rPr>
                          <m:t>𝑃</m:t>
                        </m:r>
                      </m:sub>
                    </m:sSub>
                    <m:r>
                      <a:rPr lang="fr-FR" sz="1600" b="0" i="1" smtClean="0">
                        <a:latin typeface="Cambria Math" panose="02040503050406030204" pitchFamily="18" charset="0"/>
                      </a:rPr>
                      <m:t>(</m:t>
                    </m:r>
                    <m:r>
                      <a:rPr lang="fr-FR" sz="1600" b="0" i="1" smtClean="0">
                        <a:latin typeface="Cambria Math" panose="02040503050406030204" pitchFamily="18" charset="0"/>
                      </a:rPr>
                      <m:t>𝑧</m:t>
                    </m:r>
                    <m:r>
                      <a:rPr lang="fr-FR" sz="1600" b="0" i="1" smtClean="0">
                        <a:latin typeface="Cambria Math" panose="02040503050406030204" pitchFamily="18" charset="0"/>
                      </a:rPr>
                      <m:t>)</m:t>
                    </m:r>
                  </m:oMath>
                </a14:m>
                <a:r>
                  <a:rPr lang="fr-FR" sz="1600" dirty="0">
                    <a:latin typeface="Arial Narrow" panose="020B0606020202030204" pitchFamily="34" charset="0"/>
                  </a:rPr>
                  <a:t>=</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i="1">
                            <a:latin typeface="Cambria Math" panose="02040503050406030204" pitchFamily="18" charset="0"/>
                          </a:rPr>
                          <m:t>𝑃</m:t>
                        </m:r>
                      </m:sub>
                    </m:sSub>
                    <m:d>
                      <m:dPr>
                        <m:ctrlPr>
                          <a:rPr lang="fr-FR" sz="1600" i="1">
                            <a:latin typeface="Cambria Math" panose="02040503050406030204" pitchFamily="18" charset="0"/>
                          </a:rPr>
                        </m:ctrlPr>
                      </m:dPr>
                      <m:e>
                        <m:r>
                          <a:rPr lang="fr-FR" sz="1600" b="0" i="1" smtClean="0">
                            <a:latin typeface="Cambria Math" panose="02040503050406030204" pitchFamily="18" charset="0"/>
                          </a:rPr>
                          <m:t>0</m:t>
                        </m:r>
                      </m:e>
                    </m:d>
                    <m:r>
                      <a:rPr lang="fr-FR" sz="1600" b="0" i="1" smtClean="0">
                        <a:latin typeface="Cambria Math" panose="02040503050406030204" pitchFamily="18" charset="0"/>
                      </a:rPr>
                      <m:t>𝑒𝑥𝑝</m:t>
                    </m:r>
                    <m:nary>
                      <m:naryPr>
                        <m:limLoc m:val="undOvr"/>
                        <m:ctrlPr>
                          <a:rPr lang="fr-FR" sz="1600" b="0" i="1" smtClean="0">
                            <a:latin typeface="Cambria Math" panose="02040503050406030204" pitchFamily="18" charset="0"/>
                          </a:rPr>
                        </m:ctrlPr>
                      </m:naryPr>
                      <m:sub>
                        <m:r>
                          <m:rPr>
                            <m:brk m:alnAt="24"/>
                          </m:rPr>
                          <a:rPr lang="fr-FR" sz="1600" b="0" i="1" smtClean="0">
                            <a:latin typeface="Cambria Math" panose="02040503050406030204" pitchFamily="18" charset="0"/>
                          </a:rPr>
                          <m:t>0</m:t>
                        </m:r>
                      </m:sub>
                      <m:sup>
                        <m:r>
                          <a:rPr lang="fr-FR" sz="1600" b="0" i="1" smtClean="0">
                            <a:latin typeface="Cambria Math" panose="02040503050406030204" pitchFamily="18" charset="0"/>
                          </a:rPr>
                          <m:t>𝑧</m:t>
                        </m:r>
                      </m:sup>
                      <m:e>
                        <m:r>
                          <a:rPr lang="fr-FR" sz="1600" b="0" i="1" smtClean="0">
                            <a:latin typeface="Cambria Math" panose="02040503050406030204" pitchFamily="18" charset="0"/>
                          </a:rPr>
                          <m:t>−</m:t>
                        </m:r>
                        <m:r>
                          <a:rPr lang="fr-FR" sz="1600" b="1" i="1" smtClean="0">
                            <a:solidFill>
                              <a:srgbClr val="C00000"/>
                            </a:solidFill>
                            <a:latin typeface="Cambria Math" panose="02040503050406030204" pitchFamily="18" charset="0"/>
                            <a:ea typeface="Cambria Math" panose="02040503050406030204" pitchFamily="18" charset="0"/>
                          </a:rPr>
                          <m:t>𝜶</m:t>
                        </m:r>
                        <m:d>
                          <m:dPr>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𝑢</m:t>
                            </m:r>
                          </m:e>
                        </m:d>
                        <m:r>
                          <a:rPr lang="fr-FR" sz="1600" b="0" i="1" smtClean="0">
                            <a:latin typeface="Cambria Math" panose="02040503050406030204" pitchFamily="18" charset="0"/>
                            <a:ea typeface="Cambria Math" panose="02040503050406030204" pitchFamily="18" charset="0"/>
                          </a:rPr>
                          <m:t>𝑑𝑢</m:t>
                        </m:r>
                      </m:e>
                    </m:nary>
                  </m:oMath>
                </a14:m>
                <a:endParaRPr lang="fr-FR" sz="1600" dirty="0">
                  <a:latin typeface="Arial Narrow" panose="020B0606020202030204" pitchFamily="34" charset="0"/>
                </a:endParaRPr>
              </a:p>
            </p:txBody>
          </p:sp>
        </mc:Choice>
        <mc:Fallback xmlns="">
          <p:sp>
            <p:nvSpPr>
              <p:cNvPr id="4" name="ZoneTexte 3"/>
              <p:cNvSpPr txBox="1">
                <a:spLocks noRot="1" noChangeAspect="1" noMove="1" noResize="1" noEditPoints="1" noAdjustHandles="1" noChangeArrowheads="1" noChangeShapeType="1" noTextEdit="1"/>
              </p:cNvSpPr>
              <p:nvPr/>
            </p:nvSpPr>
            <p:spPr>
              <a:xfrm>
                <a:off x="1465652" y="1485104"/>
                <a:ext cx="2529154" cy="312843"/>
              </a:xfrm>
              <a:prstGeom prst="rect">
                <a:avLst/>
              </a:prstGeom>
              <a:blipFill>
                <a:blip r:embed="rId2"/>
                <a:stretch>
                  <a:fillRect l="-2651" t="-158824" r="-1687" b="-237255"/>
                </a:stretch>
              </a:blipFill>
            </p:spPr>
            <p:txBody>
              <a:bodyPr/>
              <a:lstStyle/>
              <a:p>
                <a:r>
                  <a:rPr lang="fr-FR">
                    <a:noFill/>
                  </a:rPr>
                  <a:t> </a:t>
                </a:r>
              </a:p>
            </p:txBody>
          </p:sp>
        </mc:Fallback>
      </mc:AlternateContent>
      <p:sp>
        <p:nvSpPr>
          <p:cNvPr id="5" name="ZoneTexte 4"/>
          <p:cNvSpPr txBox="1"/>
          <p:nvPr/>
        </p:nvSpPr>
        <p:spPr>
          <a:xfrm>
            <a:off x="29033" y="1146640"/>
            <a:ext cx="6620723" cy="338554"/>
          </a:xfrm>
          <a:prstGeom prst="rect">
            <a:avLst/>
          </a:prstGeom>
          <a:noFill/>
        </p:spPr>
        <p:txBody>
          <a:bodyPr wrap="none" rtlCol="0">
            <a:spAutoFit/>
          </a:bodyPr>
          <a:lstStyle/>
          <a:p>
            <a:pPr marL="285750" indent="-285750">
              <a:buFont typeface="Arial" panose="020B0604020202020204" pitchFamily="34" charset="0"/>
              <a:buChar char="•"/>
            </a:pPr>
            <a:r>
              <a:rPr lang="fr-FR" sz="1600" b="1" dirty="0">
                <a:solidFill>
                  <a:srgbClr val="C00000"/>
                </a:solidFill>
              </a:rPr>
              <a:t>Energie d’une impulsion Dirac se propageant </a:t>
            </a:r>
            <a:r>
              <a:rPr lang="fr-FR" sz="1600" dirty="0"/>
              <a:t>le long de la fibre :</a:t>
            </a:r>
          </a:p>
        </p:txBody>
      </p:sp>
      <p:sp>
        <p:nvSpPr>
          <p:cNvPr id="6" name="ZoneTexte 5"/>
          <p:cNvSpPr txBox="1"/>
          <p:nvPr/>
        </p:nvSpPr>
        <p:spPr>
          <a:xfrm>
            <a:off x="8497035" y="1485104"/>
            <a:ext cx="3725700" cy="646331"/>
          </a:xfrm>
          <a:prstGeom prst="rect">
            <a:avLst/>
          </a:prstGeom>
          <a:noFill/>
        </p:spPr>
        <p:txBody>
          <a:bodyPr wrap="none" rtlCol="0">
            <a:spAutoFit/>
          </a:bodyPr>
          <a:lstStyle/>
          <a:p>
            <a:r>
              <a:rPr lang="fr-FR" sz="1200" b="1" dirty="0">
                <a:sym typeface="Symbol" panose="05050102010706020507" pitchFamily="18" charset="2"/>
              </a:rPr>
              <a:t>= facteur d’atténuation linéique ~4.34.10</a:t>
            </a:r>
            <a:r>
              <a:rPr lang="fr-FR" sz="1200" b="1" baseline="30000" dirty="0">
                <a:sym typeface="Symbol" panose="05050102010706020507" pitchFamily="18" charset="2"/>
              </a:rPr>
              <a:t>3</a:t>
            </a:r>
            <a:r>
              <a:rPr lang="fr-FR" sz="1200" b="1" dirty="0">
                <a:sym typeface="Symbol" panose="05050102010706020507" pitchFamily="18" charset="2"/>
              </a:rPr>
              <a:t> dB/km </a:t>
            </a:r>
          </a:p>
          <a:p>
            <a:r>
              <a:rPr lang="fr-FR" sz="1200" dirty="0">
                <a:solidFill>
                  <a:srgbClr val="1A1A1A"/>
                </a:solidFill>
                <a:latin typeface="Helvetica" panose="020B0604020202020204" pitchFamily="34" charset="0"/>
              </a:rPr>
              <a:t>= atténuation due à la perte par absorption </a:t>
            </a:r>
          </a:p>
          <a:p>
            <a:r>
              <a:rPr lang="fr-FR" sz="1200" dirty="0">
                <a:solidFill>
                  <a:srgbClr val="1A1A1A"/>
                </a:solidFill>
                <a:latin typeface="Helvetica" panose="020B0604020202020204" pitchFamily="34" charset="0"/>
              </a:rPr>
              <a:t>et à la perte de diffusion de Rayleigh</a:t>
            </a:r>
            <a:endParaRPr lang="fr-FR" sz="1200" b="1" dirty="0"/>
          </a:p>
        </p:txBody>
      </p:sp>
      <p:sp>
        <p:nvSpPr>
          <p:cNvPr id="7" name="Accolade fermante 6"/>
          <p:cNvSpPr/>
          <p:nvPr/>
        </p:nvSpPr>
        <p:spPr>
          <a:xfrm rot="5400000">
            <a:off x="3538279" y="1011185"/>
            <a:ext cx="108000" cy="178525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sz="1600"/>
          </a:p>
        </p:txBody>
      </p:sp>
      <p:sp>
        <p:nvSpPr>
          <p:cNvPr id="8" name="ZoneTexte 7"/>
          <p:cNvSpPr txBox="1"/>
          <p:nvPr/>
        </p:nvSpPr>
        <p:spPr>
          <a:xfrm>
            <a:off x="2304894" y="1914204"/>
            <a:ext cx="2613216" cy="276999"/>
          </a:xfrm>
          <a:prstGeom prst="rect">
            <a:avLst/>
          </a:prstGeom>
          <a:noFill/>
        </p:spPr>
        <p:txBody>
          <a:bodyPr wrap="none" rtlCol="0">
            <a:spAutoFit/>
          </a:bodyPr>
          <a:lstStyle/>
          <a:p>
            <a:r>
              <a:rPr lang="fr-FR" sz="1200" b="1" dirty="0">
                <a:solidFill>
                  <a:srgbClr val="FF0000"/>
                </a:solidFill>
              </a:rPr>
              <a:t>Accumulation des pertes de 0 à z</a:t>
            </a:r>
          </a:p>
        </p:txBody>
      </p:sp>
      <p:grpSp>
        <p:nvGrpSpPr>
          <p:cNvPr id="34" name="Groupe 33"/>
          <p:cNvGrpSpPr/>
          <p:nvPr/>
        </p:nvGrpSpPr>
        <p:grpSpPr>
          <a:xfrm>
            <a:off x="43548" y="2197589"/>
            <a:ext cx="11501116" cy="919702"/>
            <a:chOff x="43548" y="2197589"/>
            <a:chExt cx="11501116" cy="919702"/>
          </a:xfrm>
        </p:grpSpPr>
        <p:sp>
          <p:nvSpPr>
            <p:cNvPr id="9" name="ZoneTexte 8"/>
            <p:cNvSpPr txBox="1"/>
            <p:nvPr/>
          </p:nvSpPr>
          <p:spPr>
            <a:xfrm>
              <a:off x="43548" y="2197589"/>
              <a:ext cx="10201832" cy="338554"/>
            </a:xfrm>
            <a:prstGeom prst="rect">
              <a:avLst/>
            </a:prstGeom>
            <a:noFill/>
          </p:spPr>
          <p:txBody>
            <a:bodyPr wrap="none" rtlCol="0">
              <a:spAutoFit/>
            </a:bodyPr>
            <a:lstStyle/>
            <a:p>
              <a:pPr marL="285750" indent="-285750">
                <a:buFont typeface="Arial" panose="020B0604020202020204" pitchFamily="34" charset="0"/>
                <a:buChar char="•"/>
              </a:pPr>
              <a:r>
                <a:rPr lang="fr-FR" sz="1600" b="1" dirty="0">
                  <a:solidFill>
                    <a:srgbClr val="C00000"/>
                  </a:solidFill>
                </a:rPr>
                <a:t>Energie diffusée dans toutes les directions </a:t>
              </a:r>
              <a:r>
                <a:rPr lang="fr-FR" sz="1600" dirty="0"/>
                <a:t>par un élément </a:t>
              </a:r>
              <a:r>
                <a:rPr lang="fr-FR" sz="1600" i="1" dirty="0"/>
                <a:t>dz</a:t>
              </a:r>
              <a:r>
                <a:rPr lang="fr-FR" sz="1600" dirty="0"/>
                <a:t> à la distance </a:t>
              </a:r>
              <a:r>
                <a:rPr lang="fr-FR" sz="1600" i="1" dirty="0"/>
                <a:t>z</a:t>
              </a:r>
              <a:r>
                <a:rPr lang="fr-FR" sz="1600" dirty="0"/>
                <a:t>  au passage de l’impulsion</a:t>
              </a:r>
            </a:p>
          </p:txBody>
        </p:sp>
        <mc:AlternateContent xmlns:mc="http://schemas.openxmlformats.org/markup-compatibility/2006" xmlns:a14="http://schemas.microsoft.com/office/drawing/2010/main">
          <mc:Choice Requires="a14">
            <p:sp>
              <p:nvSpPr>
                <p:cNvPr id="10" name="ZoneTexte 9"/>
                <p:cNvSpPr txBox="1"/>
                <p:nvPr/>
              </p:nvSpPr>
              <p:spPr>
                <a:xfrm>
                  <a:off x="1465652" y="2740963"/>
                  <a:ext cx="2912400" cy="268792"/>
                </a:xfrm>
                <a:prstGeom prst="rect">
                  <a:avLst/>
                </a:prstGeom>
                <a:noFill/>
              </p:spPr>
              <p:txBody>
                <a:bodyPr wrap="none" lIns="0" tIns="0" rIns="0" bIns="0" rtlCol="0">
                  <a:spAutoFit/>
                </a:bodyPr>
                <a:lstStyle/>
                <a:p>
                  <a14:m>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𝑑𝐸</m:t>
                          </m:r>
                        </m:e>
                        <m:sub>
                          <m:r>
                            <a:rPr lang="fr-FR" sz="1600" b="0" i="1" smtClean="0">
                              <a:latin typeface="Cambria Math" panose="02040503050406030204" pitchFamily="18" charset="0"/>
                            </a:rPr>
                            <m:t>𝑠</m:t>
                          </m:r>
                        </m:sub>
                      </m:sSub>
                      <m:r>
                        <a:rPr lang="fr-FR" sz="1600" b="0" i="1" smtClean="0">
                          <a:latin typeface="Cambria Math" panose="02040503050406030204" pitchFamily="18" charset="0"/>
                        </a:rPr>
                        <m:t>(</m:t>
                      </m:r>
                      <m:r>
                        <a:rPr lang="fr-FR" sz="1600" b="0" i="1" smtClean="0">
                          <a:latin typeface="Cambria Math" panose="02040503050406030204" pitchFamily="18" charset="0"/>
                        </a:rPr>
                        <m:t>𝑧</m:t>
                      </m:r>
                      <m:r>
                        <a:rPr lang="fr-FR" sz="1600" b="0" i="1" smtClean="0">
                          <a:latin typeface="Cambria Math" panose="02040503050406030204" pitchFamily="18" charset="0"/>
                        </a:rPr>
                        <m:t>, </m:t>
                      </m:r>
                      <m:r>
                        <a:rPr lang="fr-FR" sz="1600" b="0" i="1" smtClean="0">
                          <a:latin typeface="Cambria Math" panose="02040503050406030204" pitchFamily="18" charset="0"/>
                        </a:rPr>
                        <m:t>𝑧</m:t>
                      </m:r>
                      <m:r>
                        <a:rPr lang="fr-FR" sz="1600" b="0" i="1" smtClean="0">
                          <a:latin typeface="Cambria Math" panose="02040503050406030204" pitchFamily="18" charset="0"/>
                        </a:rPr>
                        <m:t>+</m:t>
                      </m:r>
                      <m:r>
                        <a:rPr lang="fr-FR" sz="1600" b="0" i="1" smtClean="0">
                          <a:latin typeface="Cambria Math" panose="02040503050406030204" pitchFamily="18" charset="0"/>
                        </a:rPr>
                        <m:t>𝑑𝑧</m:t>
                      </m:r>
                      <m:r>
                        <a:rPr lang="fr-FR" sz="1600" b="0" i="1" smtClean="0">
                          <a:latin typeface="Cambria Math" panose="02040503050406030204" pitchFamily="18" charset="0"/>
                        </a:rPr>
                        <m:t>)</m:t>
                      </m:r>
                    </m:oMath>
                  </a14:m>
                  <a:r>
                    <a:rPr lang="fr-FR" sz="1600" dirty="0"/>
                    <a:t>=</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i="1">
                              <a:latin typeface="Cambria Math" panose="02040503050406030204" pitchFamily="18" charset="0"/>
                            </a:rPr>
                            <m:t>𝑃</m:t>
                          </m:r>
                        </m:sub>
                      </m:sSub>
                      <m:d>
                        <m:dPr>
                          <m:ctrlPr>
                            <a:rPr lang="fr-FR" sz="1600" i="1">
                              <a:latin typeface="Cambria Math" panose="02040503050406030204" pitchFamily="18" charset="0"/>
                            </a:rPr>
                          </m:ctrlPr>
                        </m:dPr>
                        <m:e>
                          <m:r>
                            <a:rPr lang="fr-FR" sz="1600" b="0" i="1" smtClean="0">
                              <a:latin typeface="Cambria Math" panose="02040503050406030204" pitchFamily="18" charset="0"/>
                            </a:rPr>
                            <m:t>𝑧</m:t>
                          </m:r>
                        </m:e>
                      </m:d>
                      <m:r>
                        <a:rPr lang="fr-FR" sz="1600" b="0" i="1" smtClean="0">
                          <a:latin typeface="Cambria Math" panose="02040503050406030204" pitchFamily="18" charset="0"/>
                        </a:rPr>
                        <m:t>.</m:t>
                      </m:r>
                      <m:sSub>
                        <m:sSubPr>
                          <m:ctrlPr>
                            <a:rPr lang="fr-FR" sz="1600" b="1" i="1" smtClean="0">
                              <a:solidFill>
                                <a:srgbClr val="C00000"/>
                              </a:solidFill>
                              <a:latin typeface="Cambria Math" panose="02040503050406030204" pitchFamily="18" charset="0"/>
                            </a:rPr>
                          </m:ctrlPr>
                        </m:sSubPr>
                        <m:e>
                          <m:r>
                            <a:rPr lang="fr-FR" sz="1600" b="1" i="1" smtClean="0">
                              <a:solidFill>
                                <a:srgbClr val="C00000"/>
                              </a:solidFill>
                              <a:latin typeface="Cambria Math" panose="02040503050406030204" pitchFamily="18" charset="0"/>
                              <a:ea typeface="Cambria Math" panose="02040503050406030204" pitchFamily="18" charset="0"/>
                            </a:rPr>
                            <m:t>𝜶</m:t>
                          </m:r>
                        </m:e>
                        <m:sub>
                          <m:r>
                            <a:rPr lang="fr-FR" sz="1600" b="1" i="1" smtClean="0">
                              <a:solidFill>
                                <a:srgbClr val="C00000"/>
                              </a:solidFill>
                              <a:latin typeface="Cambria Math" panose="02040503050406030204" pitchFamily="18" charset="0"/>
                            </a:rPr>
                            <m:t>𝒓𝒂𝒚</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𝑧</m:t>
                          </m:r>
                        </m:e>
                      </m:d>
                      <m:r>
                        <a:rPr lang="fr-FR" sz="1600" b="0" i="1" smtClean="0">
                          <a:latin typeface="Cambria Math" panose="02040503050406030204" pitchFamily="18" charset="0"/>
                        </a:rPr>
                        <m:t>.</m:t>
                      </m:r>
                      <m:r>
                        <a:rPr lang="fr-FR" sz="1600" b="0" i="1" smtClean="0">
                          <a:latin typeface="Cambria Math" panose="02040503050406030204" pitchFamily="18" charset="0"/>
                        </a:rPr>
                        <m:t>𝑑𝑧</m:t>
                      </m:r>
                    </m:oMath>
                  </a14:m>
                  <a:endParaRPr lang="fr-FR" sz="1600" dirty="0"/>
                </a:p>
              </p:txBody>
            </p:sp>
          </mc:Choice>
          <mc:Fallback xmlns="">
            <p:sp>
              <p:nvSpPr>
                <p:cNvPr id="10" name="ZoneTexte 9"/>
                <p:cNvSpPr txBox="1">
                  <a:spLocks noRot="1" noChangeAspect="1" noMove="1" noResize="1" noEditPoints="1" noAdjustHandles="1" noChangeArrowheads="1" noChangeShapeType="1" noTextEdit="1"/>
                </p:cNvSpPr>
                <p:nvPr/>
              </p:nvSpPr>
              <p:spPr>
                <a:xfrm>
                  <a:off x="1465652" y="2740963"/>
                  <a:ext cx="2912400" cy="268792"/>
                </a:xfrm>
                <a:prstGeom prst="rect">
                  <a:avLst/>
                </a:prstGeom>
                <a:blipFill>
                  <a:blip r:embed="rId3"/>
                  <a:stretch>
                    <a:fillRect l="-2510" t="-25000" r="-1046" b="-3636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03443" y="2602856"/>
                  <a:ext cx="535723" cy="2939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200" b="1" i="1" smtClean="0">
                                <a:solidFill>
                                  <a:srgbClr val="C00000"/>
                                </a:solidFill>
                                <a:latin typeface="Cambria Math" panose="02040503050406030204" pitchFamily="18" charset="0"/>
                              </a:rPr>
                            </m:ctrlPr>
                          </m:sSubPr>
                          <m:e>
                            <m:r>
                              <a:rPr lang="fr-FR" sz="1200" b="1" i="1">
                                <a:solidFill>
                                  <a:srgbClr val="C00000"/>
                                </a:solidFill>
                                <a:latin typeface="Cambria Math" panose="02040503050406030204" pitchFamily="18" charset="0"/>
                                <a:ea typeface="Cambria Math" panose="02040503050406030204" pitchFamily="18" charset="0"/>
                              </a:rPr>
                              <m:t>𝜶</m:t>
                            </m:r>
                          </m:e>
                          <m:sub>
                            <m:r>
                              <a:rPr lang="fr-FR" sz="1200" b="1" i="1">
                                <a:solidFill>
                                  <a:srgbClr val="C00000"/>
                                </a:solidFill>
                                <a:latin typeface="Cambria Math" panose="02040503050406030204" pitchFamily="18" charset="0"/>
                              </a:rPr>
                              <m:t>𝒓𝒂𝒚</m:t>
                            </m:r>
                          </m:sub>
                        </m:sSub>
                      </m:oMath>
                    </m:oMathPara>
                  </a14:m>
                  <a:endParaRPr lang="fr-FR" sz="1200" b="1" dirty="0"/>
                </a:p>
              </p:txBody>
            </p:sp>
          </mc:Choice>
          <mc:Fallback xmlns="">
            <p:sp>
              <p:nvSpPr>
                <p:cNvPr id="11" name="Rectangle 10"/>
                <p:cNvSpPr>
                  <a:spLocks noRot="1" noChangeAspect="1" noMove="1" noResize="1" noEditPoints="1" noAdjustHandles="1" noChangeArrowheads="1" noChangeShapeType="1" noTextEdit="1"/>
                </p:cNvSpPr>
                <p:nvPr/>
              </p:nvSpPr>
              <p:spPr>
                <a:xfrm>
                  <a:off x="7803443" y="2602856"/>
                  <a:ext cx="535723" cy="293991"/>
                </a:xfrm>
                <a:prstGeom prst="rect">
                  <a:avLst/>
                </a:prstGeom>
                <a:blipFill>
                  <a:blip r:embed="rId4"/>
                  <a:stretch>
                    <a:fillRect/>
                  </a:stretch>
                </a:blipFill>
              </p:spPr>
              <p:txBody>
                <a:bodyPr/>
                <a:lstStyle/>
                <a:p>
                  <a:r>
                    <a:rPr lang="fr-FR">
                      <a:noFill/>
                    </a:rPr>
                    <a:t> </a:t>
                  </a:r>
                </a:p>
              </p:txBody>
            </p:sp>
          </mc:Fallback>
        </mc:AlternateContent>
        <p:sp>
          <p:nvSpPr>
            <p:cNvPr id="12" name="ZoneTexte 11"/>
            <p:cNvSpPr txBox="1"/>
            <p:nvPr/>
          </p:nvSpPr>
          <p:spPr>
            <a:xfrm>
              <a:off x="8497035" y="2655626"/>
              <a:ext cx="3047629" cy="461665"/>
            </a:xfrm>
            <a:prstGeom prst="rect">
              <a:avLst/>
            </a:prstGeom>
            <a:noFill/>
          </p:spPr>
          <p:txBody>
            <a:bodyPr wrap="none" rtlCol="0">
              <a:spAutoFit/>
            </a:bodyPr>
            <a:lstStyle/>
            <a:p>
              <a:r>
                <a:rPr lang="fr-FR" sz="1200" b="1" dirty="0">
                  <a:sym typeface="Symbol" panose="05050102010706020507" pitchFamily="18" charset="2"/>
                </a:rPr>
                <a:t>= Coefficient diffusion-pertes Rayleigh </a:t>
              </a:r>
            </a:p>
            <a:p>
              <a:r>
                <a:rPr lang="fr-FR" sz="1200" b="1" dirty="0">
                  <a:sym typeface="Symbol" panose="05050102010706020507" pitchFamily="18" charset="2"/>
                </a:rPr>
                <a:t>dans </a:t>
              </a:r>
              <a:r>
                <a:rPr lang="fr-FR" sz="1200" b="1" dirty="0" err="1">
                  <a:sym typeface="Symbol" panose="05050102010706020507" pitchFamily="18" charset="2"/>
                </a:rPr>
                <a:t>ttes</a:t>
              </a:r>
              <a:r>
                <a:rPr lang="fr-FR" sz="1200" b="1" dirty="0">
                  <a:sym typeface="Symbol" panose="05050102010706020507" pitchFamily="18" charset="2"/>
                </a:rPr>
                <a:t> les directions</a:t>
              </a:r>
              <a:endParaRPr lang="fr-FR" sz="1200" b="1" dirty="0"/>
            </a:p>
          </p:txBody>
        </p:sp>
      </p:grpSp>
      <p:grpSp>
        <p:nvGrpSpPr>
          <p:cNvPr id="35" name="Groupe 34"/>
          <p:cNvGrpSpPr/>
          <p:nvPr/>
        </p:nvGrpSpPr>
        <p:grpSpPr>
          <a:xfrm>
            <a:off x="29033" y="3250832"/>
            <a:ext cx="11736846" cy="1210938"/>
            <a:chOff x="29033" y="3250832"/>
            <a:chExt cx="11736846" cy="1210938"/>
          </a:xfrm>
        </p:grpSpPr>
        <p:sp>
          <p:nvSpPr>
            <p:cNvPr id="13" name="ZoneTexte 12"/>
            <p:cNvSpPr txBox="1"/>
            <p:nvPr/>
          </p:nvSpPr>
          <p:spPr>
            <a:xfrm>
              <a:off x="29033" y="3250832"/>
              <a:ext cx="9839425" cy="338554"/>
            </a:xfrm>
            <a:prstGeom prst="rect">
              <a:avLst/>
            </a:prstGeom>
            <a:noFill/>
          </p:spPr>
          <p:txBody>
            <a:bodyPr wrap="none" rtlCol="0">
              <a:spAutoFit/>
            </a:bodyPr>
            <a:lstStyle/>
            <a:p>
              <a:pPr marL="285750" indent="-285750">
                <a:buFont typeface="Arial" panose="020B0604020202020204" pitchFamily="34" charset="0"/>
                <a:buChar char="•"/>
              </a:pPr>
              <a:r>
                <a:rPr lang="fr-FR" sz="1600" b="1" dirty="0">
                  <a:solidFill>
                    <a:srgbClr val="C00000"/>
                  </a:solidFill>
                  <a:latin typeface="Arial" panose="020B0604020202020204" pitchFamily="34" charset="0"/>
                  <a:cs typeface="Arial" panose="020B0604020202020204" pitchFamily="34" charset="0"/>
                </a:rPr>
                <a:t>L’énergie </a:t>
              </a:r>
              <a:r>
                <a:rPr lang="fr-FR" sz="1600" b="1" i="1" dirty="0" err="1">
                  <a:solidFill>
                    <a:srgbClr val="C00000"/>
                  </a:solidFill>
                  <a:latin typeface="Arial" panose="020B0604020202020204" pitchFamily="34" charset="0"/>
                  <a:ea typeface="Cambria Math" panose="02040503050406030204" pitchFamily="18" charset="0"/>
                  <a:cs typeface="Arial" panose="020B0604020202020204" pitchFamily="34" charset="0"/>
                </a:rPr>
                <a:t>dE</a:t>
              </a:r>
              <a:r>
                <a:rPr lang="fr-FR" sz="1600" b="1" i="1" baseline="-25000" dirty="0" err="1">
                  <a:solidFill>
                    <a:srgbClr val="C00000"/>
                  </a:solidFill>
                  <a:latin typeface="Arial" panose="020B0604020202020204" pitchFamily="34" charset="0"/>
                  <a:ea typeface="Cambria Math" panose="02040503050406030204" pitchFamily="18" charset="0"/>
                  <a:cs typeface="Arial" panose="020B0604020202020204" pitchFamily="34" charset="0"/>
                </a:rPr>
                <a:t>BS</a:t>
              </a:r>
              <a:r>
                <a:rPr lang="fr-FR" sz="1600" b="1" i="1" dirty="0">
                  <a:solidFill>
                    <a:srgbClr val="C00000"/>
                  </a:solidFill>
                  <a:latin typeface="Arial" panose="020B0604020202020204" pitchFamily="34" charset="0"/>
                  <a:ea typeface="Cambria Math" panose="02040503050406030204" pitchFamily="18" charset="0"/>
                  <a:cs typeface="Arial" panose="020B0604020202020204" pitchFamily="34" charset="0"/>
                </a:rPr>
                <a:t>(</a:t>
              </a:r>
              <a:r>
                <a:rPr lang="fr-FR" sz="1600" b="1" i="1" dirty="0" err="1">
                  <a:solidFill>
                    <a:srgbClr val="C00000"/>
                  </a:solidFill>
                  <a:latin typeface="Arial" panose="020B0604020202020204" pitchFamily="34" charset="0"/>
                  <a:ea typeface="Cambria Math" panose="02040503050406030204" pitchFamily="18" charset="0"/>
                  <a:cs typeface="Arial" panose="020B0604020202020204" pitchFamily="34" charset="0"/>
                </a:rPr>
                <a:t>z,z+dz</a:t>
              </a:r>
              <a:r>
                <a:rPr lang="fr-FR" sz="1600" b="1" i="1" dirty="0">
                  <a:solidFill>
                    <a:srgbClr val="C00000"/>
                  </a:solidFill>
                  <a:latin typeface="Arial" panose="020B0604020202020204" pitchFamily="34" charset="0"/>
                  <a:ea typeface="Cambria Math" panose="02040503050406030204" pitchFamily="18" charset="0"/>
                  <a:cs typeface="Arial" panose="020B0604020202020204" pitchFamily="34" charset="0"/>
                </a:rPr>
                <a:t>) </a:t>
              </a:r>
              <a:r>
                <a:rPr lang="fr-FR" sz="1600" b="1" dirty="0">
                  <a:solidFill>
                    <a:srgbClr val="C00000"/>
                  </a:solidFill>
                  <a:latin typeface="Arial" panose="020B0604020202020204" pitchFamily="34" charset="0"/>
                  <a:ea typeface="Cambria Math" panose="02040503050406030204" pitchFamily="18" charset="0"/>
                  <a:cs typeface="Arial" panose="020B0604020202020204" pitchFamily="34" charset="0"/>
                </a:rPr>
                <a:t>rétrodiffusée vers l’entrée de la fibre sur le détecteur </a:t>
              </a:r>
              <a:r>
                <a:rPr lang="fr-FR" sz="1600" dirty="0">
                  <a:latin typeface="Arial" panose="020B0604020202020204" pitchFamily="34" charset="0"/>
                  <a:ea typeface="Cambria Math" panose="02040503050406030204" pitchFamily="18" charset="0"/>
                  <a:cs typeface="Arial" panose="020B0604020202020204" pitchFamily="34" charset="0"/>
                </a:rPr>
                <a:t>par l’élément </a:t>
              </a:r>
              <a:r>
                <a:rPr lang="fr-FR" sz="1600" i="1" dirty="0">
                  <a:latin typeface="Arial" panose="020B0604020202020204" pitchFamily="34" charset="0"/>
                  <a:ea typeface="Cambria Math" panose="02040503050406030204" pitchFamily="18" charset="0"/>
                  <a:cs typeface="Arial" panose="020B0604020202020204" pitchFamily="34" charset="0"/>
                </a:rPr>
                <a:t>dz  </a:t>
              </a:r>
              <a:r>
                <a:rPr lang="fr-FR" sz="1600" dirty="0">
                  <a:latin typeface="Arial" panose="020B0604020202020204" pitchFamily="34" charset="0"/>
                  <a:ea typeface="Cambria Math" panose="02040503050406030204" pitchFamily="18" charset="0"/>
                  <a:cs typeface="Arial" panose="020B0604020202020204" pitchFamily="34" charset="0"/>
                </a:rPr>
                <a:t>est :</a:t>
              </a:r>
            </a:p>
          </p:txBody>
        </p:sp>
        <mc:AlternateContent xmlns:mc="http://schemas.openxmlformats.org/markup-compatibility/2006">
          <mc:Choice xmlns:a14="http://schemas.microsoft.com/office/drawing/2010/main" Requires="a14">
            <p:sp>
              <p:nvSpPr>
                <p:cNvPr id="14" name="ZoneTexte 13"/>
                <p:cNvSpPr txBox="1"/>
                <p:nvPr/>
              </p:nvSpPr>
              <p:spPr>
                <a:xfrm>
                  <a:off x="1465652" y="3803053"/>
                  <a:ext cx="5363841" cy="312843"/>
                </a:xfrm>
                <a:prstGeom prst="rect">
                  <a:avLst/>
                </a:prstGeom>
                <a:noFill/>
              </p:spPr>
              <p:txBody>
                <a:bodyPr wrap="none" lIns="0" tIns="0" rIns="0" bIns="0" rtlCol="0">
                  <a:spAutoFit/>
                </a:bodyPr>
                <a:lstStyle/>
                <a:p>
                  <a14:m>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𝑑𝐸</m:t>
                          </m:r>
                        </m:e>
                        <m:sub>
                          <m:r>
                            <a:rPr lang="fr-FR" sz="1600" b="0" i="1" smtClean="0">
                              <a:latin typeface="Cambria Math" panose="02040503050406030204" pitchFamily="18" charset="0"/>
                            </a:rPr>
                            <m:t>𝐵𝑆</m:t>
                          </m:r>
                        </m:sub>
                      </m:sSub>
                      <m:r>
                        <a:rPr lang="fr-FR" sz="1600" b="0" i="1" smtClean="0">
                          <a:latin typeface="Cambria Math" panose="02040503050406030204" pitchFamily="18" charset="0"/>
                        </a:rPr>
                        <m:t>(</m:t>
                      </m:r>
                      <m:r>
                        <a:rPr lang="fr-FR" sz="1600" b="0" i="1" smtClean="0">
                          <a:latin typeface="Cambria Math" panose="02040503050406030204" pitchFamily="18" charset="0"/>
                        </a:rPr>
                        <m:t>𝑧</m:t>
                      </m:r>
                      <m:r>
                        <a:rPr lang="fr-FR" sz="1600" b="0" i="1" smtClean="0">
                          <a:latin typeface="Cambria Math" panose="02040503050406030204" pitchFamily="18" charset="0"/>
                        </a:rPr>
                        <m:t>, </m:t>
                      </m:r>
                      <m:r>
                        <a:rPr lang="fr-FR" sz="1600" b="0" i="1" smtClean="0">
                          <a:latin typeface="Cambria Math" panose="02040503050406030204" pitchFamily="18" charset="0"/>
                        </a:rPr>
                        <m:t>𝑧</m:t>
                      </m:r>
                      <m:r>
                        <a:rPr lang="fr-FR" sz="1600" b="0" i="1" smtClean="0">
                          <a:latin typeface="Cambria Math" panose="02040503050406030204" pitchFamily="18" charset="0"/>
                        </a:rPr>
                        <m:t>+</m:t>
                      </m:r>
                      <m:r>
                        <a:rPr lang="fr-FR" sz="1600" b="0" i="1" smtClean="0">
                          <a:latin typeface="Cambria Math" panose="02040503050406030204" pitchFamily="18" charset="0"/>
                        </a:rPr>
                        <m:t>𝑑𝑧</m:t>
                      </m:r>
                      <m:r>
                        <a:rPr lang="fr-FR" sz="1600" b="0" i="1" smtClean="0">
                          <a:latin typeface="Cambria Math" panose="02040503050406030204" pitchFamily="18" charset="0"/>
                        </a:rPr>
                        <m:t>)</m:t>
                      </m:r>
                    </m:oMath>
                  </a14:m>
                  <a:r>
                    <a:rPr lang="fr-FR" sz="1600" dirty="0"/>
                    <a:t>=</a:t>
                  </a:r>
                  <a14:m>
                    <m:oMath xmlns:m="http://schemas.openxmlformats.org/officeDocument/2006/math">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i="1">
                              <a:latin typeface="Cambria Math" panose="02040503050406030204" pitchFamily="18" charset="0"/>
                            </a:rPr>
                            <m:t>𝑃</m:t>
                          </m:r>
                        </m:sub>
                      </m:sSub>
                      <m:d>
                        <m:dPr>
                          <m:ctrlPr>
                            <a:rPr lang="fr-FR" sz="1600" i="1">
                              <a:latin typeface="Cambria Math" panose="02040503050406030204" pitchFamily="18" charset="0"/>
                            </a:rPr>
                          </m:ctrlPr>
                        </m:dPr>
                        <m:e>
                          <m:r>
                            <a:rPr lang="fr-FR" sz="1600" b="0" i="1" smtClean="0">
                              <a:latin typeface="Cambria Math" panose="02040503050406030204" pitchFamily="18" charset="0"/>
                            </a:rPr>
                            <m:t>0</m:t>
                          </m:r>
                        </m:e>
                      </m:d>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𝛼</m:t>
                          </m:r>
                        </m:e>
                        <m:sub>
                          <m:r>
                            <a:rPr lang="fr-FR" sz="1600" i="1">
                              <a:latin typeface="Cambria Math" panose="02040503050406030204" pitchFamily="18" charset="0"/>
                            </a:rPr>
                            <m:t>𝑟𝑎𝑦</m:t>
                          </m:r>
                        </m:sub>
                      </m:sSub>
                      <m:d>
                        <m:dPr>
                          <m:ctrlPr>
                            <a:rPr lang="fr-FR" sz="1600" i="1">
                              <a:latin typeface="Cambria Math" panose="02040503050406030204" pitchFamily="18" charset="0"/>
                            </a:rPr>
                          </m:ctrlPr>
                        </m:dPr>
                        <m:e>
                          <m:r>
                            <a:rPr lang="fr-FR" sz="1600" i="1">
                              <a:latin typeface="Cambria Math" panose="02040503050406030204" pitchFamily="18" charset="0"/>
                            </a:rPr>
                            <m:t>𝑧</m:t>
                          </m:r>
                        </m:e>
                      </m:d>
                      <m:r>
                        <a:rPr lang="fr-FR" sz="1600" i="1">
                          <a:latin typeface="Cambria Math" panose="02040503050406030204" pitchFamily="18" charset="0"/>
                        </a:rPr>
                        <m:t>.</m:t>
                      </m:r>
                      <m:r>
                        <a:rPr lang="fr-FR" sz="1600" b="1" i="1" smtClean="0">
                          <a:solidFill>
                            <a:srgbClr val="C00000"/>
                          </a:solidFill>
                          <a:latin typeface="Cambria Math" panose="02040503050406030204" pitchFamily="18" charset="0"/>
                        </a:rPr>
                        <m:t>𝑩</m:t>
                      </m:r>
                      <m:r>
                        <a:rPr lang="fr-FR" sz="1600" b="1" i="1" smtClean="0">
                          <a:solidFill>
                            <a:srgbClr val="C00000"/>
                          </a:solidFill>
                          <a:latin typeface="Cambria Math" panose="02040503050406030204" pitchFamily="18" charset="0"/>
                        </a:rPr>
                        <m:t> </m:t>
                      </m:r>
                      <m:d>
                        <m:dPr>
                          <m:ctrlPr>
                            <a:rPr lang="fr-FR" sz="1600" b="1" i="1">
                              <a:solidFill>
                                <a:srgbClr val="C00000"/>
                              </a:solidFill>
                              <a:latin typeface="Cambria Math" panose="02040503050406030204" pitchFamily="18" charset="0"/>
                            </a:rPr>
                          </m:ctrlPr>
                        </m:dPr>
                        <m:e>
                          <m:r>
                            <a:rPr lang="fr-FR" sz="1600" b="1" i="1" smtClean="0">
                              <a:solidFill>
                                <a:srgbClr val="C00000"/>
                              </a:solidFill>
                              <a:latin typeface="Cambria Math" panose="02040503050406030204" pitchFamily="18" charset="0"/>
                            </a:rPr>
                            <m:t>𝒛</m:t>
                          </m:r>
                        </m:e>
                      </m:d>
                      <m:r>
                        <a:rPr lang="fr-FR" sz="1600" b="0" i="1" smtClean="0">
                          <a:latin typeface="Cambria Math" panose="02040503050406030204" pitchFamily="18" charset="0"/>
                        </a:rPr>
                        <m:t>.</m:t>
                      </m:r>
                      <m:r>
                        <a:rPr lang="fr-FR" sz="1600" b="0" i="1" smtClean="0">
                          <a:latin typeface="Cambria Math" panose="02040503050406030204" pitchFamily="18" charset="0"/>
                        </a:rPr>
                        <m:t>𝑒𝑥𝑝</m:t>
                      </m:r>
                      <m:nary>
                        <m:naryPr>
                          <m:limLoc m:val="undOvr"/>
                          <m:ctrlPr>
                            <a:rPr lang="fr-FR" sz="1600" i="1">
                              <a:latin typeface="Cambria Math" panose="02040503050406030204" pitchFamily="18" charset="0"/>
                            </a:rPr>
                          </m:ctrlPr>
                        </m:naryPr>
                        <m:sub>
                          <m:r>
                            <m:rPr>
                              <m:brk m:alnAt="24"/>
                            </m:rPr>
                            <a:rPr lang="fr-FR" sz="1600" i="1">
                              <a:latin typeface="Cambria Math" panose="02040503050406030204" pitchFamily="18" charset="0"/>
                            </a:rPr>
                            <m:t>0</m:t>
                          </m:r>
                        </m:sub>
                        <m:sup>
                          <m:r>
                            <a:rPr lang="fr-FR" sz="1600" i="1">
                              <a:latin typeface="Cambria Math" panose="02040503050406030204" pitchFamily="18" charset="0"/>
                            </a:rPr>
                            <m:t>𝑧</m:t>
                          </m:r>
                        </m:sup>
                        <m:e>
                          <m:r>
                            <m:rPr>
                              <m:sty m:val="p"/>
                            </m:rPr>
                            <a:rPr lang="fr-FR" sz="1600" b="0" i="0" smtClean="0">
                              <a:latin typeface="Cambria Math" panose="02040503050406030204" pitchFamily="18" charset="0"/>
                            </a:rPr>
                            <m:t>exp</m:t>
                          </m:r>
                          <m:r>
                            <a:rPr lang="fr-FR" sz="1600" b="0" i="1" smtClean="0">
                              <a:latin typeface="Cambria Math" panose="02040503050406030204" pitchFamily="18" charset="0"/>
                            </a:rPr>
                            <m:t>⁡(</m:t>
                          </m:r>
                          <m:r>
                            <a:rPr lang="fr-FR" sz="1600" i="1">
                              <a:latin typeface="Cambria Math" panose="02040503050406030204" pitchFamily="18" charset="0"/>
                            </a:rPr>
                            <m:t>−</m:t>
                          </m:r>
                          <m:r>
                            <a:rPr lang="fr-FR" sz="1600" b="0" i="1" smtClean="0">
                              <a:latin typeface="Cambria Math" panose="02040503050406030204" pitchFamily="18" charset="0"/>
                            </a:rPr>
                            <m:t>2</m:t>
                          </m:r>
                          <m:r>
                            <a:rPr lang="fr-FR" sz="1600" i="1">
                              <a:latin typeface="Cambria Math" panose="02040503050406030204" pitchFamily="18" charset="0"/>
                              <a:ea typeface="Cambria Math" panose="02040503050406030204" pitchFamily="18" charset="0"/>
                            </a:rPr>
                            <m:t>𝛼</m:t>
                          </m:r>
                          <m:d>
                            <m:dPr>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𝑢</m:t>
                              </m:r>
                            </m:e>
                          </m:d>
                          <m:r>
                            <a:rPr lang="fr-FR" sz="1600" b="0" i="1" smtClean="0">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𝑑𝑢</m:t>
                          </m:r>
                        </m:e>
                      </m:nary>
                    </m:oMath>
                  </a14:m>
                  <a:endParaRPr lang="fr-FR" sz="1600" dirty="0"/>
                </a:p>
              </p:txBody>
            </p:sp>
          </mc:Choice>
          <mc:Fallback>
            <p:sp>
              <p:nvSpPr>
                <p:cNvPr id="14" name="ZoneTexte 13"/>
                <p:cNvSpPr txBox="1">
                  <a:spLocks noRot="1" noChangeAspect="1" noMove="1" noResize="1" noEditPoints="1" noAdjustHandles="1" noChangeArrowheads="1" noChangeShapeType="1" noTextEdit="1"/>
                </p:cNvSpPr>
                <p:nvPr/>
              </p:nvSpPr>
              <p:spPr>
                <a:xfrm>
                  <a:off x="1465652" y="3803053"/>
                  <a:ext cx="5363841" cy="312843"/>
                </a:xfrm>
                <a:prstGeom prst="rect">
                  <a:avLst/>
                </a:prstGeom>
                <a:blipFill>
                  <a:blip r:embed="rId5"/>
                  <a:stretch>
                    <a:fillRect l="-1364" t="-158824" r="-227" b="-237255"/>
                  </a:stretch>
                </a:blipFill>
              </p:spPr>
              <p:txBody>
                <a:bodyPr/>
                <a:lstStyle/>
                <a:p>
                  <a:r>
                    <a:rPr lang="fr-FR">
                      <a:noFill/>
                    </a:rPr>
                    <a:t> </a:t>
                  </a:r>
                </a:p>
              </p:txBody>
            </p:sp>
          </mc:Fallback>
        </mc:AlternateContent>
        <p:sp>
          <p:nvSpPr>
            <p:cNvPr id="15" name="Accolade fermante 14"/>
            <p:cNvSpPr/>
            <p:nvPr/>
          </p:nvSpPr>
          <p:spPr>
            <a:xfrm rot="5400000">
              <a:off x="5542450" y="3264022"/>
              <a:ext cx="108000" cy="1785257"/>
            </a:xfrm>
            <a:prstGeom prst="rightBrac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sz="1600"/>
            </a:p>
          </p:txBody>
        </p:sp>
        <p:sp>
          <p:nvSpPr>
            <p:cNvPr id="16" name="ZoneTexte 15"/>
            <p:cNvSpPr txBox="1"/>
            <p:nvPr/>
          </p:nvSpPr>
          <p:spPr>
            <a:xfrm>
              <a:off x="4041424" y="4184771"/>
              <a:ext cx="3538854" cy="276999"/>
            </a:xfrm>
            <a:prstGeom prst="rect">
              <a:avLst/>
            </a:prstGeom>
            <a:noFill/>
          </p:spPr>
          <p:txBody>
            <a:bodyPr wrap="none" rtlCol="0">
              <a:spAutoFit/>
            </a:bodyPr>
            <a:lstStyle/>
            <a:p>
              <a:r>
                <a:rPr lang="fr-FR" sz="1200" b="1" dirty="0">
                  <a:solidFill>
                    <a:srgbClr val="FF0000"/>
                  </a:solidFill>
                </a:rPr>
                <a:t>Accumulation des pertes Aller-Retour de 0 à z</a:t>
              </a:r>
            </a:p>
          </p:txBody>
        </p:sp>
        <p:grpSp>
          <p:nvGrpSpPr>
            <p:cNvPr id="20" name="Groupe 19"/>
            <p:cNvGrpSpPr/>
            <p:nvPr/>
          </p:nvGrpSpPr>
          <p:grpSpPr>
            <a:xfrm>
              <a:off x="7803443" y="3683004"/>
              <a:ext cx="3962436" cy="461665"/>
              <a:chOff x="7803443" y="4887677"/>
              <a:chExt cx="3962436" cy="461665"/>
            </a:xfrm>
          </p:grpSpPr>
          <mc:AlternateContent xmlns:mc="http://schemas.openxmlformats.org/markup-compatibility/2006" xmlns:a14="http://schemas.microsoft.com/office/drawing/2010/main">
            <mc:Choice Requires="a14">
              <p:sp>
                <p:nvSpPr>
                  <p:cNvPr id="18" name="Rectangle 17"/>
                  <p:cNvSpPr/>
                  <p:nvPr/>
                </p:nvSpPr>
                <p:spPr>
                  <a:xfrm>
                    <a:off x="7803443" y="4887677"/>
                    <a:ext cx="54694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200" b="1" i="1" smtClean="0">
                              <a:solidFill>
                                <a:srgbClr val="C00000"/>
                              </a:solidFill>
                              <a:latin typeface="Cambria Math" panose="02040503050406030204" pitchFamily="18" charset="0"/>
                            </a:rPr>
                            <m:t>𝑩</m:t>
                          </m:r>
                          <m:r>
                            <a:rPr lang="fr-FR" sz="1200" b="1" i="1" smtClean="0">
                              <a:solidFill>
                                <a:srgbClr val="C00000"/>
                              </a:solidFill>
                              <a:latin typeface="Cambria Math" panose="02040503050406030204" pitchFamily="18" charset="0"/>
                            </a:rPr>
                            <m:t>(</m:t>
                          </m:r>
                          <m:r>
                            <a:rPr lang="fr-FR" sz="1200" b="1" i="1" smtClean="0">
                              <a:solidFill>
                                <a:srgbClr val="C00000"/>
                              </a:solidFill>
                              <a:latin typeface="Cambria Math" panose="02040503050406030204" pitchFamily="18" charset="0"/>
                            </a:rPr>
                            <m:t>𝒛</m:t>
                          </m:r>
                          <m:r>
                            <a:rPr lang="fr-FR" sz="1200" b="1" i="1" smtClean="0">
                              <a:solidFill>
                                <a:srgbClr val="C00000"/>
                              </a:solidFill>
                              <a:latin typeface="Cambria Math" panose="02040503050406030204" pitchFamily="18" charset="0"/>
                            </a:rPr>
                            <m:t>)</m:t>
                          </m:r>
                        </m:oMath>
                      </m:oMathPara>
                    </a14:m>
                    <a:endParaRPr lang="fr-FR" sz="1200" b="1" dirty="0">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7803443" y="4887677"/>
                    <a:ext cx="546945" cy="276999"/>
                  </a:xfrm>
                  <a:prstGeom prst="rect">
                    <a:avLst/>
                  </a:prstGeom>
                  <a:blipFill>
                    <a:blip r:embed="rId6"/>
                    <a:stretch>
                      <a:fillRect b="-8696"/>
                    </a:stretch>
                  </a:blipFill>
                </p:spPr>
                <p:txBody>
                  <a:bodyPr/>
                  <a:lstStyle/>
                  <a:p>
                    <a:r>
                      <a:rPr lang="fr-FR">
                        <a:noFill/>
                      </a:rPr>
                      <a:t> </a:t>
                    </a:r>
                  </a:p>
                </p:txBody>
              </p:sp>
            </mc:Fallback>
          </mc:AlternateContent>
          <p:sp>
            <p:nvSpPr>
              <p:cNvPr id="19" name="ZoneTexte 18"/>
              <p:cNvSpPr txBox="1"/>
              <p:nvPr/>
            </p:nvSpPr>
            <p:spPr>
              <a:xfrm>
                <a:off x="8497035" y="4887677"/>
                <a:ext cx="3268844" cy="461665"/>
              </a:xfrm>
              <a:prstGeom prst="rect">
                <a:avLst/>
              </a:prstGeom>
              <a:noFill/>
            </p:spPr>
            <p:txBody>
              <a:bodyPr wrap="none" rtlCol="0">
                <a:spAutoFit/>
              </a:bodyPr>
              <a:lstStyle/>
              <a:p>
                <a:r>
                  <a:rPr lang="fr-FR" sz="1200" b="1" dirty="0">
                    <a:sym typeface="Symbol" panose="05050102010706020507" pitchFamily="18" charset="2"/>
                  </a:rPr>
                  <a:t>= Part de l’énergie rétrodiffusée ds la fibre</a:t>
                </a:r>
              </a:p>
              <a:p>
                <a:r>
                  <a:rPr lang="fr-FR" sz="1200" b="1" dirty="0">
                    <a:sym typeface="Symbol" panose="05050102010706020507" pitchFamily="18" charset="2"/>
                  </a:rPr>
                  <a:t>= efficacité de la collecte</a:t>
                </a:r>
                <a:endParaRPr lang="fr-FR" sz="1200" b="1" dirty="0"/>
              </a:p>
            </p:txBody>
          </p:sp>
        </p:grpSp>
      </p:grpSp>
      <mc:AlternateContent xmlns:mc="http://schemas.openxmlformats.org/markup-compatibility/2006" xmlns:a14="http://schemas.microsoft.com/office/drawing/2010/main">
        <mc:Choice Requires="a14">
          <p:sp>
            <p:nvSpPr>
              <p:cNvPr id="21" name="ZoneTexte 20"/>
              <p:cNvSpPr txBox="1"/>
              <p:nvPr/>
            </p:nvSpPr>
            <p:spPr>
              <a:xfrm>
                <a:off x="7905041" y="1578322"/>
                <a:ext cx="14587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200" b="1" i="1" smtClean="0">
                          <a:solidFill>
                            <a:srgbClr val="C00000"/>
                          </a:solidFill>
                          <a:latin typeface="Cambria Math" panose="02040503050406030204" pitchFamily="18" charset="0"/>
                          <a:ea typeface="Cambria Math" panose="02040503050406030204" pitchFamily="18" charset="0"/>
                        </a:rPr>
                        <m:t>𝜶</m:t>
                      </m:r>
                    </m:oMath>
                  </m:oMathPara>
                </a14:m>
                <a:endParaRPr lang="fr-FR" sz="1600" b="1" dirty="0">
                  <a:solidFill>
                    <a:srgbClr val="C00000"/>
                  </a:solidFill>
                </a:endParaRPr>
              </a:p>
            </p:txBody>
          </p:sp>
        </mc:Choice>
        <mc:Fallback xmlns="">
          <p:sp>
            <p:nvSpPr>
              <p:cNvPr id="21" name="ZoneTexte 20"/>
              <p:cNvSpPr txBox="1">
                <a:spLocks noRot="1" noChangeAspect="1" noMove="1" noResize="1" noEditPoints="1" noAdjustHandles="1" noChangeArrowheads="1" noChangeShapeType="1" noTextEdit="1"/>
              </p:cNvSpPr>
              <p:nvPr/>
            </p:nvSpPr>
            <p:spPr>
              <a:xfrm>
                <a:off x="7905041" y="1578322"/>
                <a:ext cx="145873" cy="184666"/>
              </a:xfrm>
              <a:prstGeom prst="rect">
                <a:avLst/>
              </a:prstGeom>
              <a:blipFill>
                <a:blip r:embed="rId7"/>
                <a:stretch>
                  <a:fillRect l="-12500" r="-12500"/>
                </a:stretch>
              </a:blipFill>
            </p:spPr>
            <p:txBody>
              <a:bodyPr/>
              <a:lstStyle/>
              <a:p>
                <a:r>
                  <a:rPr lang="fr-FR">
                    <a:noFill/>
                  </a:rPr>
                  <a:t> </a:t>
                </a:r>
              </a:p>
            </p:txBody>
          </p:sp>
        </mc:Fallback>
      </mc:AlternateContent>
      <p:grpSp>
        <p:nvGrpSpPr>
          <p:cNvPr id="36" name="Groupe 35"/>
          <p:cNvGrpSpPr/>
          <p:nvPr/>
        </p:nvGrpSpPr>
        <p:grpSpPr>
          <a:xfrm>
            <a:off x="43548" y="4448078"/>
            <a:ext cx="9868003" cy="765236"/>
            <a:chOff x="43548" y="4448078"/>
            <a:chExt cx="9868003" cy="765236"/>
          </a:xfrm>
        </p:grpSpPr>
        <mc:AlternateContent xmlns:mc="http://schemas.openxmlformats.org/markup-compatibility/2006" xmlns:a14="http://schemas.microsoft.com/office/drawing/2010/main">
          <mc:Choice Requires="a14">
            <p:sp>
              <p:nvSpPr>
                <p:cNvPr id="22" name="ZoneTexte 21"/>
                <p:cNvSpPr txBox="1"/>
                <p:nvPr/>
              </p:nvSpPr>
              <p:spPr>
                <a:xfrm>
                  <a:off x="8627353" y="4776720"/>
                  <a:ext cx="1284198" cy="4365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𝑧</m:t>
                        </m:r>
                        <m:r>
                          <a:rPr lang="fr-FR" sz="1400" b="0" i="1" smtClean="0">
                            <a:latin typeface="Cambria Math" panose="02040503050406030204" pitchFamily="18" charset="0"/>
                          </a:rPr>
                          <m:t>=</m:t>
                        </m:r>
                        <m:f>
                          <m:fPr>
                            <m:ctrlPr>
                              <a:rPr lang="fr-FR" sz="1400" b="0" i="1" smtClean="0">
                                <a:latin typeface="Cambria Math" panose="02040503050406030204" pitchFamily="18" charset="0"/>
                              </a:rPr>
                            </m:ctrlPr>
                          </m:fPr>
                          <m:num>
                            <m:r>
                              <a:rPr lang="fr-FR" sz="1400" b="0" i="1" smtClean="0">
                                <a:latin typeface="Cambria Math" panose="02040503050406030204" pitchFamily="18" charset="0"/>
                              </a:rPr>
                              <m:t>𝑐</m:t>
                            </m:r>
                          </m:num>
                          <m:den>
                            <m:r>
                              <a:rPr lang="fr-FR" sz="1400" b="0" i="1" smtClean="0">
                                <a:latin typeface="Cambria Math" panose="02040503050406030204" pitchFamily="18" charset="0"/>
                              </a:rPr>
                              <m:t>2</m:t>
                            </m:r>
                            <m:sSub>
                              <m:sSubPr>
                                <m:ctrlPr>
                                  <a:rPr lang="fr-FR" sz="1400" b="0" i="1" smtClean="0">
                                    <a:latin typeface="Cambria Math" panose="02040503050406030204" pitchFamily="18" charset="0"/>
                                  </a:rPr>
                                </m:ctrlPr>
                              </m:sSubPr>
                              <m:e>
                                <m:r>
                                  <a:rPr lang="fr-FR" sz="1400" b="0" i="1" smtClean="0">
                                    <a:latin typeface="Cambria Math" panose="02040503050406030204" pitchFamily="18" charset="0"/>
                                  </a:rPr>
                                  <m:t>𝑛</m:t>
                                </m:r>
                              </m:e>
                              <m:sub>
                                <m:r>
                                  <a:rPr lang="fr-FR" sz="1400" b="0" i="1" smtClean="0">
                                    <a:latin typeface="Cambria Math" panose="02040503050406030204" pitchFamily="18" charset="0"/>
                                  </a:rPr>
                                  <m:t>𝑔</m:t>
                                </m:r>
                              </m:sub>
                            </m:sSub>
                          </m:den>
                        </m:f>
                        <m:r>
                          <a:rPr lang="fr-FR" sz="1400" b="0" i="1" smtClean="0">
                            <a:latin typeface="Cambria Math" panose="02040503050406030204" pitchFamily="18" charset="0"/>
                          </a:rPr>
                          <m:t>𝑡</m:t>
                        </m:r>
                        <m:r>
                          <a:rPr lang="fr-FR" sz="1400" b="0" i="1" smtClean="0">
                            <a:latin typeface="Cambria Math" panose="02040503050406030204" pitchFamily="18" charset="0"/>
                          </a:rPr>
                          <m:t>=</m:t>
                        </m:r>
                        <m:f>
                          <m:fPr>
                            <m:ctrlPr>
                              <a:rPr lang="fr-FR" sz="1400" i="1">
                                <a:latin typeface="Cambria Math" panose="02040503050406030204" pitchFamily="18" charset="0"/>
                              </a:rPr>
                            </m:ctrlPr>
                          </m:fPr>
                          <m:num>
                            <m:sSub>
                              <m:sSubPr>
                                <m:ctrlPr>
                                  <a:rPr lang="fr-FR" sz="1400" i="1" smtClean="0">
                                    <a:latin typeface="Cambria Math" panose="02040503050406030204" pitchFamily="18" charset="0"/>
                                  </a:rPr>
                                </m:ctrlPr>
                              </m:sSubPr>
                              <m:e>
                                <m:r>
                                  <a:rPr lang="fr-FR" sz="1400" b="0" i="1" smtClean="0">
                                    <a:latin typeface="Cambria Math" panose="02040503050406030204" pitchFamily="18" charset="0"/>
                                  </a:rPr>
                                  <m:t>𝑣</m:t>
                                </m:r>
                              </m:e>
                              <m:sub>
                                <m:r>
                                  <a:rPr lang="fr-FR" sz="1400" b="0" i="1" smtClean="0">
                                    <a:latin typeface="Cambria Math" panose="02040503050406030204" pitchFamily="18" charset="0"/>
                                  </a:rPr>
                                  <m:t>𝑔</m:t>
                                </m:r>
                              </m:sub>
                            </m:sSub>
                          </m:num>
                          <m:den>
                            <m:r>
                              <a:rPr lang="fr-FR" sz="1400" i="1">
                                <a:latin typeface="Cambria Math" panose="02040503050406030204" pitchFamily="18" charset="0"/>
                              </a:rPr>
                              <m:t>2</m:t>
                            </m:r>
                          </m:den>
                        </m:f>
                        <m:r>
                          <a:rPr lang="fr-FR" sz="1400" i="1">
                            <a:latin typeface="Cambria Math" panose="02040503050406030204" pitchFamily="18" charset="0"/>
                          </a:rPr>
                          <m:t>𝑡</m:t>
                        </m:r>
                      </m:oMath>
                    </m:oMathPara>
                  </a14:m>
                  <a:endParaRPr lang="fr-FR" sz="1400" dirty="0"/>
                </a:p>
              </p:txBody>
            </p:sp>
          </mc:Choice>
          <mc:Fallback xmlns="">
            <p:sp>
              <p:nvSpPr>
                <p:cNvPr id="22" name="ZoneTexte 21"/>
                <p:cNvSpPr txBox="1">
                  <a:spLocks noRot="1" noChangeAspect="1" noMove="1" noResize="1" noEditPoints="1" noAdjustHandles="1" noChangeArrowheads="1" noChangeShapeType="1" noTextEdit="1"/>
                </p:cNvSpPr>
                <p:nvPr/>
              </p:nvSpPr>
              <p:spPr>
                <a:xfrm>
                  <a:off x="8627353" y="4776720"/>
                  <a:ext cx="1284198" cy="436594"/>
                </a:xfrm>
                <a:prstGeom prst="rect">
                  <a:avLst/>
                </a:prstGeom>
                <a:blipFill>
                  <a:blip r:embed="rId8"/>
                  <a:stretch>
                    <a:fillRect l="-948" r="-1422" b="-845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p:cNvSpPr txBox="1"/>
                <p:nvPr/>
              </p:nvSpPr>
              <p:spPr>
                <a:xfrm>
                  <a:off x="1598796" y="4853285"/>
                  <a:ext cx="5734583" cy="354521"/>
                </a:xfrm>
                <a:prstGeom prst="rect">
                  <a:avLst/>
                </a:prstGeom>
                <a:noFill/>
              </p:spPr>
              <p:txBody>
                <a:bodyPr wrap="none" lIns="0" tIns="0" rIns="0" bIns="0" rtlCol="0">
                  <a:spAutoFit/>
                </a:bodyPr>
                <a:lstStyle/>
                <a:p>
                  <a14:m>
                    <m:oMath xmlns:m="http://schemas.openxmlformats.org/officeDocument/2006/math">
                      <m:r>
                        <a:rPr lang="fr-FR" sz="1400" b="0" i="1" smtClean="0">
                          <a:latin typeface="Cambria Math" panose="02040503050406030204" pitchFamily="18" charset="0"/>
                        </a:rPr>
                        <m:t>𝑑𝑡</m:t>
                      </m:r>
                      <m:r>
                        <a:rPr lang="fr-FR" sz="1400" b="0" i="1" smtClean="0">
                          <a:latin typeface="Cambria Math" panose="02040503050406030204" pitchFamily="18" charset="0"/>
                        </a:rPr>
                        <m:t>=</m:t>
                      </m:r>
                      <m:f>
                        <m:fPr>
                          <m:ctrlPr>
                            <a:rPr lang="fr-FR" sz="1400" i="1">
                              <a:latin typeface="Cambria Math" panose="02040503050406030204" pitchFamily="18" charset="0"/>
                            </a:rPr>
                          </m:ctrlPr>
                        </m:fPr>
                        <m:num>
                          <m:r>
                            <a:rPr lang="fr-FR" sz="1400" b="0" i="1" smtClean="0">
                              <a:latin typeface="Cambria Math" panose="02040503050406030204" pitchFamily="18" charset="0"/>
                            </a:rPr>
                            <m:t>2</m:t>
                          </m:r>
                        </m:num>
                        <m:den>
                          <m:sSub>
                            <m:sSubPr>
                              <m:ctrlPr>
                                <a:rPr lang="fr-FR" sz="1400" i="1">
                                  <a:latin typeface="Cambria Math" panose="02040503050406030204" pitchFamily="18" charset="0"/>
                                </a:rPr>
                              </m:ctrlPr>
                            </m:sSubPr>
                            <m:e>
                              <m:r>
                                <a:rPr lang="fr-FR" sz="1400" i="1">
                                  <a:latin typeface="Cambria Math" panose="02040503050406030204" pitchFamily="18" charset="0"/>
                                </a:rPr>
                                <m:t>𝑣</m:t>
                              </m:r>
                            </m:e>
                            <m:sub>
                              <m:r>
                                <a:rPr lang="fr-FR" sz="1400" i="1">
                                  <a:latin typeface="Cambria Math" panose="02040503050406030204" pitchFamily="18" charset="0"/>
                                </a:rPr>
                                <m:t>𝑔</m:t>
                              </m:r>
                            </m:sub>
                          </m:sSub>
                        </m:den>
                      </m:f>
                      <m:r>
                        <a:rPr lang="fr-FR" sz="1400" b="0" i="1" smtClean="0">
                          <a:latin typeface="Cambria Math" panose="02040503050406030204" pitchFamily="18" charset="0"/>
                        </a:rPr>
                        <m:t>𝑑𝑧</m:t>
                      </m:r>
                    </m:oMath>
                  </a14:m>
                  <a:r>
                    <a:rPr lang="fr-FR" sz="1400" dirty="0"/>
                    <a:t>= temps mis par l’impulsion pour parcourir </a:t>
                  </a:r>
                  <a:r>
                    <a:rPr lang="fr-FR" sz="1400" i="1" dirty="0"/>
                    <a:t>dz</a:t>
                  </a:r>
                  <a:r>
                    <a:rPr lang="fr-FR" sz="1400" dirty="0"/>
                    <a:t> ds les deux sens</a:t>
                  </a:r>
                </a:p>
              </p:txBody>
            </p:sp>
          </mc:Choice>
          <mc:Fallback xmlns="">
            <p:sp>
              <p:nvSpPr>
                <p:cNvPr id="24" name="ZoneTexte 23"/>
                <p:cNvSpPr txBox="1">
                  <a:spLocks noRot="1" noChangeAspect="1" noMove="1" noResize="1" noEditPoints="1" noAdjustHandles="1" noChangeArrowheads="1" noChangeShapeType="1" noTextEdit="1"/>
                </p:cNvSpPr>
                <p:nvPr/>
              </p:nvSpPr>
              <p:spPr>
                <a:xfrm>
                  <a:off x="1598796" y="4853285"/>
                  <a:ext cx="5734583" cy="354521"/>
                </a:xfrm>
                <a:prstGeom prst="rect">
                  <a:avLst/>
                </a:prstGeom>
                <a:blipFill>
                  <a:blip r:embed="rId9"/>
                  <a:stretch>
                    <a:fillRect l="-1063" t="-3448" r="-956" b="-12069"/>
                  </a:stretch>
                </a:blipFill>
              </p:spPr>
              <p:txBody>
                <a:bodyPr/>
                <a:lstStyle/>
                <a:p>
                  <a:r>
                    <a:rPr lang="fr-FR">
                      <a:noFill/>
                    </a:rPr>
                    <a:t> </a:t>
                  </a:r>
                </a:p>
              </p:txBody>
            </p:sp>
          </mc:Fallback>
        </mc:AlternateContent>
        <p:sp>
          <p:nvSpPr>
            <p:cNvPr id="25" name="ZoneTexte 24"/>
            <p:cNvSpPr txBox="1"/>
            <p:nvPr/>
          </p:nvSpPr>
          <p:spPr>
            <a:xfrm>
              <a:off x="43548" y="4448078"/>
              <a:ext cx="8281306" cy="338554"/>
            </a:xfrm>
            <a:prstGeom prst="rect">
              <a:avLst/>
            </a:prstGeom>
            <a:noFill/>
          </p:spPr>
          <p:txBody>
            <a:bodyPr wrap="none" rtlCol="0">
              <a:spAutoFit/>
            </a:bodyPr>
            <a:lstStyle/>
            <a:p>
              <a:r>
                <a:rPr lang="fr-FR" sz="1600" b="1" dirty="0">
                  <a:solidFill>
                    <a:srgbClr val="C00000"/>
                  </a:solidFill>
                  <a:latin typeface="Arial" panose="020B0604020202020204" pitchFamily="34" charset="0"/>
                  <a:cs typeface="Arial" panose="020B0604020202020204" pitchFamily="34" charset="0"/>
                  <a:sym typeface="Wingdings" panose="05000000000000000000" pitchFamily="2" charset="2"/>
                </a:rPr>
                <a:t> L’écart </a:t>
              </a:r>
              <a:r>
                <a:rPr lang="fr-FR" sz="1600" b="1" i="1" dirty="0" err="1">
                  <a:solidFill>
                    <a:srgbClr val="C00000"/>
                  </a:solidFill>
                  <a:latin typeface="Arial" panose="020B0604020202020204" pitchFamily="34" charset="0"/>
                  <a:cs typeface="Arial" panose="020B0604020202020204" pitchFamily="34" charset="0"/>
                </a:rPr>
                <a:t>dt</a:t>
              </a:r>
              <a:r>
                <a:rPr lang="fr-FR" sz="1600" b="1" dirty="0">
                  <a:solidFill>
                    <a:srgbClr val="C00000"/>
                  </a:solidFill>
                  <a:latin typeface="Arial" panose="020B0604020202020204" pitchFamily="34" charset="0"/>
                  <a:cs typeface="Arial" panose="020B0604020202020204" pitchFamily="34" charset="0"/>
                </a:rPr>
                <a:t> de l’énergie rétrodiffusée</a:t>
              </a:r>
              <a:r>
                <a:rPr lang="fr-FR" sz="1600" b="1" dirty="0">
                  <a:solidFill>
                    <a:srgbClr val="C00000"/>
                  </a:solidFill>
                  <a:latin typeface="Arial" panose="020B0604020202020204" pitchFamily="34" charset="0"/>
                  <a:ea typeface="Cambria Math" panose="02040503050406030204" pitchFamily="18" charset="0"/>
                  <a:cs typeface="Arial" panose="020B0604020202020204" pitchFamily="34" charset="0"/>
                </a:rPr>
                <a:t> </a:t>
              </a:r>
              <a:r>
                <a:rPr lang="fr-FR" sz="1600" dirty="0">
                  <a:latin typeface="Arial" panose="020B0604020202020204" pitchFamily="34" charset="0"/>
                  <a:ea typeface="Cambria Math" panose="02040503050406030204" pitchFamily="18" charset="0"/>
                  <a:cs typeface="Arial" panose="020B0604020202020204" pitchFamily="34" charset="0"/>
                </a:rPr>
                <a:t>par l’élément </a:t>
              </a:r>
              <a:r>
                <a:rPr lang="fr-FR" sz="1600" i="1" dirty="0">
                  <a:latin typeface="Arial" panose="020B0604020202020204" pitchFamily="34" charset="0"/>
                  <a:ea typeface="Cambria Math" panose="02040503050406030204" pitchFamily="18" charset="0"/>
                  <a:cs typeface="Arial" panose="020B0604020202020204" pitchFamily="34" charset="0"/>
                </a:rPr>
                <a:t>dz  </a:t>
              </a:r>
              <a:r>
                <a:rPr lang="fr-FR" sz="1600" dirty="0">
                  <a:latin typeface="Arial" panose="020B0604020202020204" pitchFamily="34" charset="0"/>
                  <a:ea typeface="Cambria Math" panose="02040503050406030204" pitchFamily="18" charset="0"/>
                  <a:cs typeface="Arial" panose="020B0604020202020204" pitchFamily="34" charset="0"/>
                </a:rPr>
                <a:t>est pour une impulsion Dirac:</a:t>
              </a:r>
            </a:p>
          </p:txBody>
        </p:sp>
        <p:sp>
          <p:nvSpPr>
            <p:cNvPr id="26" name="ZoneTexte 25"/>
            <p:cNvSpPr txBox="1"/>
            <p:nvPr/>
          </p:nvSpPr>
          <p:spPr>
            <a:xfrm>
              <a:off x="7832471" y="4838474"/>
              <a:ext cx="474810" cy="276999"/>
            </a:xfrm>
            <a:prstGeom prst="rect">
              <a:avLst/>
            </a:prstGeom>
            <a:noFill/>
          </p:spPr>
          <p:txBody>
            <a:bodyPr wrap="none" rtlCol="0">
              <a:spAutoFit/>
            </a:bodyPr>
            <a:lstStyle/>
            <a:p>
              <a:r>
                <a:rPr lang="fr-FR" sz="1200" dirty="0"/>
                <a:t>Car </a:t>
              </a:r>
            </a:p>
          </p:txBody>
        </p:sp>
      </p:grpSp>
      <p:grpSp>
        <p:nvGrpSpPr>
          <p:cNvPr id="37" name="Groupe 36"/>
          <p:cNvGrpSpPr/>
          <p:nvPr/>
        </p:nvGrpSpPr>
        <p:grpSpPr>
          <a:xfrm>
            <a:off x="0" y="5332474"/>
            <a:ext cx="12107670" cy="1171434"/>
            <a:chOff x="0" y="5332474"/>
            <a:chExt cx="12107670" cy="1171434"/>
          </a:xfrm>
        </p:grpSpPr>
        <mc:AlternateContent xmlns:mc="http://schemas.openxmlformats.org/markup-compatibility/2006">
          <mc:Choice xmlns:a14="http://schemas.microsoft.com/office/drawing/2010/main" Requires="a14">
            <p:sp>
              <p:nvSpPr>
                <p:cNvPr id="27" name="ZoneTexte 26"/>
                <p:cNvSpPr txBox="1"/>
                <p:nvPr/>
              </p:nvSpPr>
              <p:spPr>
                <a:xfrm>
                  <a:off x="0" y="5783390"/>
                  <a:ext cx="6766339" cy="720518"/>
                </a:xfrm>
                <a:prstGeom prst="rect">
                  <a:avLst/>
                </a:prstGeom>
                <a:solidFill>
                  <a:schemeClr val="bg1"/>
                </a:solid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𝑃</m:t>
                            </m:r>
                          </m:e>
                          <m:sub>
                            <m:r>
                              <a:rPr lang="fr-FR" sz="1600" b="0" i="1" smtClean="0">
                                <a:latin typeface="Cambria Math" panose="02040503050406030204" pitchFamily="18" charset="0"/>
                              </a:rPr>
                              <m:t>𝐵𝑆</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r>
                          <a:rPr lang="fr-FR" sz="1600" b="0" i="1" smtClean="0">
                            <a:latin typeface="Cambria Math" panose="02040503050406030204" pitchFamily="18" charset="0"/>
                            <a:sym typeface="Symbol" panose="05050102010706020507" pitchFamily="18" charset="2"/>
                          </a:rPr>
                          <m:t></m:t>
                        </m:r>
                        <m:sSub>
                          <m:sSubPr>
                            <m:ctrlPr>
                              <a:rPr lang="fr-FR" sz="1600" b="0" i="1" smtClean="0">
                                <a:latin typeface="Cambria Math" panose="02040503050406030204" pitchFamily="18" charset="0"/>
                                <a:sym typeface="Symbol" panose="05050102010706020507" pitchFamily="18" charset="2"/>
                              </a:rPr>
                            </m:ctrlPr>
                          </m:sSubPr>
                          <m:e>
                            <m:r>
                              <a:rPr lang="fr-FR" sz="1600" b="0" i="1" smtClean="0">
                                <a:latin typeface="Cambria Math" panose="02040503050406030204" pitchFamily="18" charset="0"/>
                                <a:sym typeface="Symbol" panose="05050102010706020507" pitchFamily="18" charset="2"/>
                              </a:rPr>
                              <m:t>𝐼</m:t>
                            </m:r>
                          </m:e>
                          <m:sub>
                            <m:r>
                              <a:rPr lang="fr-FR" sz="1600" b="0" i="1" smtClean="0">
                                <a:latin typeface="Cambria Math" panose="02040503050406030204" pitchFamily="18" charset="0"/>
                                <a:sym typeface="Symbol" panose="05050102010706020507" pitchFamily="18" charset="2"/>
                              </a:rPr>
                              <m:t>𝐷</m:t>
                            </m:r>
                            <m:r>
                              <a:rPr lang="fr-FR" sz="1600" b="0" i="1" smtClean="0">
                                <a:latin typeface="Cambria Math" panose="02040503050406030204" pitchFamily="18" charset="0"/>
                                <a:sym typeface="Symbol" panose="05050102010706020507" pitchFamily="18" charset="2"/>
                              </a:rPr>
                              <m:t>é</m:t>
                            </m:r>
                            <m:r>
                              <a:rPr lang="fr-FR" sz="1600" b="0" i="1" smtClean="0">
                                <a:latin typeface="Cambria Math" panose="02040503050406030204" pitchFamily="18" charset="0"/>
                                <a:sym typeface="Symbol" panose="05050102010706020507" pitchFamily="18" charset="2"/>
                              </a:rPr>
                              <m:t>𝑡𝑒𝑐𝑡𝑖𝑜𝑛</m:t>
                            </m:r>
                            <m:r>
                              <a:rPr lang="fr-FR" sz="1600" b="0" i="1" smtClean="0">
                                <a:latin typeface="Cambria Math" panose="02040503050406030204" pitchFamily="18" charset="0"/>
                                <a:sym typeface="Symbol" panose="05050102010706020507" pitchFamily="18" charset="2"/>
                              </a:rPr>
                              <m:t> </m:t>
                            </m:r>
                            <m:r>
                              <a:rPr lang="fr-FR" sz="1600" b="0" i="1" smtClean="0">
                                <a:latin typeface="Cambria Math" panose="02040503050406030204" pitchFamily="18" charset="0"/>
                                <a:sym typeface="Symbol" panose="05050102010706020507" pitchFamily="18" charset="2"/>
                              </a:rPr>
                              <m:t>𝑑𝑖𝑟𝑒𝑐𝑡𝑒</m:t>
                            </m:r>
                          </m:sub>
                        </m:sSub>
                        <m:r>
                          <a:rPr lang="fr-FR" sz="1600" b="0" i="1" smtClean="0">
                            <a:latin typeface="Cambria Math" panose="02040503050406030204" pitchFamily="18" charset="0"/>
                          </a:rPr>
                          <m:t>=</m:t>
                        </m:r>
                        <m:f>
                          <m:fPr>
                            <m:ctrlPr>
                              <a:rPr lang="fr-FR" sz="1600" b="0" i="1" smtClean="0">
                                <a:latin typeface="Cambria Math" panose="02040503050406030204" pitchFamily="18" charset="0"/>
                              </a:rPr>
                            </m:ctrlPr>
                          </m:fPr>
                          <m:num>
                            <m:r>
                              <a:rPr lang="fr-FR" sz="1600" b="0" i="1" smtClean="0">
                                <a:latin typeface="Cambria Math" panose="02040503050406030204" pitchFamily="18" charset="0"/>
                              </a:rPr>
                              <m:t>𝑑</m:t>
                            </m:r>
                            <m:sSub>
                              <m:sSubPr>
                                <m:ctrlPr>
                                  <a:rPr lang="fr-FR" sz="1600" i="1">
                                    <a:latin typeface="Cambria Math" panose="02040503050406030204" pitchFamily="18" charset="0"/>
                                  </a:rPr>
                                </m:ctrlPr>
                              </m:sSubPr>
                              <m:e>
                                <m:r>
                                  <a:rPr lang="fr-FR" sz="1600" b="0" i="1" smtClean="0">
                                    <a:latin typeface="Cambria Math" panose="02040503050406030204" pitchFamily="18" charset="0"/>
                                  </a:rPr>
                                  <m:t>𝐸</m:t>
                                </m:r>
                              </m:e>
                              <m:sub>
                                <m:r>
                                  <a:rPr lang="fr-FR" sz="1600" i="1">
                                    <a:latin typeface="Cambria Math" panose="02040503050406030204" pitchFamily="18" charset="0"/>
                                  </a:rPr>
                                  <m:t>𝐵𝑆</m:t>
                                </m:r>
                              </m:sub>
                            </m:sSub>
                          </m:num>
                          <m:den>
                            <m:r>
                              <a:rPr lang="fr-FR" sz="1600" b="0" i="1" smtClean="0">
                                <a:latin typeface="Cambria Math" panose="02040503050406030204" pitchFamily="18" charset="0"/>
                              </a:rPr>
                              <m:t>𝑑𝑡</m:t>
                            </m:r>
                          </m:den>
                        </m:f>
                        <m:r>
                          <a:rPr lang="fr-FR" sz="1600" b="0" i="1" smtClean="0">
                            <a:latin typeface="Cambria Math" panose="02040503050406030204" pitchFamily="18" charset="0"/>
                          </a:rPr>
                          <m:t>=</m:t>
                        </m:r>
                        <m:f>
                          <m:fPr>
                            <m:ctrlPr>
                              <a:rPr lang="fr-FR" sz="1600" i="1">
                                <a:latin typeface="Cambria Math" panose="02040503050406030204" pitchFamily="18" charset="0"/>
                              </a:rPr>
                            </m:ctrlPr>
                          </m:fPr>
                          <m:num>
                            <m:sSub>
                              <m:sSubPr>
                                <m:ctrlPr>
                                  <a:rPr lang="fr-FR" sz="1600" i="1">
                                    <a:latin typeface="Cambria Math" panose="02040503050406030204" pitchFamily="18" charset="0"/>
                                  </a:rPr>
                                </m:ctrlPr>
                              </m:sSubPr>
                              <m:e>
                                <m:r>
                                  <a:rPr lang="fr-FR" sz="1600" i="1">
                                    <a:latin typeface="Cambria Math" panose="02040503050406030204" pitchFamily="18" charset="0"/>
                                  </a:rPr>
                                  <m:t>𝑣</m:t>
                                </m:r>
                              </m:e>
                              <m:sub>
                                <m:r>
                                  <a:rPr lang="fr-FR" sz="1600" i="1">
                                    <a:latin typeface="Cambria Math" panose="02040503050406030204" pitchFamily="18" charset="0"/>
                                  </a:rPr>
                                  <m:t>𝑔</m:t>
                                </m:r>
                              </m:sub>
                            </m:sSub>
                          </m:num>
                          <m:den>
                            <m:r>
                              <a:rPr lang="fr-FR" sz="1600" i="1">
                                <a:latin typeface="Cambria Math" panose="02040503050406030204" pitchFamily="18" charset="0"/>
                              </a:rPr>
                              <m:t>2</m:t>
                            </m:r>
                          </m:den>
                        </m:f>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i="1">
                                <a:latin typeface="Cambria Math" panose="02040503050406030204" pitchFamily="18" charset="0"/>
                              </a:rPr>
                              <m:t>𝑃</m:t>
                            </m:r>
                          </m:sub>
                        </m:sSub>
                        <m:d>
                          <m:dPr>
                            <m:ctrlPr>
                              <a:rPr lang="fr-FR" sz="1600" i="1">
                                <a:latin typeface="Cambria Math" panose="02040503050406030204" pitchFamily="18" charset="0"/>
                              </a:rPr>
                            </m:ctrlPr>
                          </m:dPr>
                          <m:e>
                            <m:r>
                              <a:rPr lang="fr-FR" sz="1600" b="0" i="1" smtClean="0">
                                <a:latin typeface="Cambria Math" panose="02040503050406030204" pitchFamily="18" charset="0"/>
                              </a:rPr>
                              <m:t>0</m:t>
                            </m:r>
                          </m:e>
                        </m:d>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𝛼</m:t>
                            </m:r>
                          </m:e>
                          <m:sub>
                            <m:r>
                              <a:rPr lang="fr-FR" sz="1600" i="1">
                                <a:latin typeface="Cambria Math" panose="02040503050406030204" pitchFamily="18" charset="0"/>
                              </a:rPr>
                              <m:t>𝑟𝑎𝑦</m:t>
                            </m:r>
                          </m:sub>
                        </m:sSub>
                        <m:d>
                          <m:dPr>
                            <m:ctrlPr>
                              <a:rPr lang="fr-FR" sz="1600" i="1">
                                <a:latin typeface="Cambria Math" panose="02040503050406030204" pitchFamily="18" charset="0"/>
                              </a:rPr>
                            </m:ctrlPr>
                          </m:dPr>
                          <m:e>
                            <m:r>
                              <a:rPr lang="fr-FR" sz="1600" i="1">
                                <a:latin typeface="Cambria Math" panose="02040503050406030204" pitchFamily="18" charset="0"/>
                              </a:rPr>
                              <m:t>𝑧</m:t>
                            </m:r>
                          </m:e>
                        </m:d>
                        <m:r>
                          <a:rPr lang="fr-FR" sz="1600" i="1">
                            <a:latin typeface="Cambria Math" panose="02040503050406030204" pitchFamily="18" charset="0"/>
                          </a:rPr>
                          <m:t>.</m:t>
                        </m:r>
                        <m:r>
                          <a:rPr lang="fr-FR" sz="1600" b="0" i="1" smtClean="0">
                            <a:solidFill>
                              <a:schemeClr val="tx1"/>
                            </a:solidFill>
                            <a:latin typeface="Cambria Math" panose="02040503050406030204" pitchFamily="18" charset="0"/>
                          </a:rPr>
                          <m:t>𝐵</m:t>
                        </m:r>
                        <m:r>
                          <a:rPr lang="fr-FR" sz="1600" b="0" i="1" smtClean="0">
                            <a:solidFill>
                              <a:schemeClr val="tx1"/>
                            </a:solidFill>
                            <a:latin typeface="Cambria Math" panose="02040503050406030204" pitchFamily="18" charset="0"/>
                          </a:rPr>
                          <m:t> </m:t>
                        </m:r>
                        <m:d>
                          <m:dPr>
                            <m:ctrlPr>
                              <a:rPr lang="fr-FR" sz="1600" i="1">
                                <a:solidFill>
                                  <a:schemeClr val="tx1"/>
                                </a:solidFill>
                                <a:latin typeface="Cambria Math" panose="02040503050406030204" pitchFamily="18" charset="0"/>
                              </a:rPr>
                            </m:ctrlPr>
                          </m:dPr>
                          <m:e>
                            <m:r>
                              <a:rPr lang="fr-FR" sz="1600" b="0" i="1" smtClean="0">
                                <a:solidFill>
                                  <a:schemeClr val="tx1"/>
                                </a:solidFill>
                                <a:latin typeface="Cambria Math" panose="02040503050406030204" pitchFamily="18" charset="0"/>
                              </a:rPr>
                              <m:t>𝑧</m:t>
                            </m:r>
                          </m:e>
                        </m:d>
                        <m:r>
                          <a:rPr lang="fr-FR" sz="1600" b="0" i="1" smtClean="0">
                            <a:solidFill>
                              <a:schemeClr val="tx1"/>
                            </a:solidFill>
                            <a:latin typeface="Cambria Math" panose="02040503050406030204" pitchFamily="18" charset="0"/>
                          </a:rPr>
                          <m:t>.</m:t>
                        </m:r>
                        <m:r>
                          <a:rPr lang="fr-FR" sz="1600" b="0" i="1" smtClean="0">
                            <a:solidFill>
                              <a:schemeClr val="tx1"/>
                            </a:solidFill>
                            <a:latin typeface="Cambria Math" panose="02040503050406030204" pitchFamily="18" charset="0"/>
                          </a:rPr>
                          <m:t>𝑒𝑥𝑝</m:t>
                        </m:r>
                        <m:nary>
                          <m:naryPr>
                            <m:limLoc m:val="undOvr"/>
                            <m:ctrlPr>
                              <a:rPr lang="fr-FR" sz="1600" i="1">
                                <a:latin typeface="Cambria Math" panose="02040503050406030204" pitchFamily="18" charset="0"/>
                              </a:rPr>
                            </m:ctrlPr>
                          </m:naryPr>
                          <m:sub>
                            <m:r>
                              <m:rPr>
                                <m:brk m:alnAt="24"/>
                              </m:rPr>
                              <a:rPr lang="fr-FR" sz="1600" i="1">
                                <a:latin typeface="Cambria Math" panose="02040503050406030204" pitchFamily="18" charset="0"/>
                              </a:rPr>
                              <m:t>0</m:t>
                            </m:r>
                          </m:sub>
                          <m:sup>
                            <m:r>
                              <a:rPr lang="fr-FR" sz="1600" i="1">
                                <a:latin typeface="Cambria Math" panose="02040503050406030204" pitchFamily="18" charset="0"/>
                              </a:rPr>
                              <m:t>𝑧</m:t>
                            </m:r>
                          </m:sup>
                          <m:e>
                            <m:r>
                              <a:rPr lang="fr-FR" sz="1600" i="1">
                                <a:latin typeface="Cambria Math" panose="02040503050406030204" pitchFamily="18" charset="0"/>
                              </a:rPr>
                              <m:t>−</m:t>
                            </m:r>
                            <m:r>
                              <a:rPr lang="fr-FR" sz="1600" b="0" i="1" smtClean="0">
                                <a:latin typeface="Cambria Math" panose="02040503050406030204" pitchFamily="18" charset="0"/>
                              </a:rPr>
                              <m:t>2</m:t>
                            </m:r>
                            <m:r>
                              <a:rPr lang="fr-FR" sz="1600" i="1">
                                <a:latin typeface="Cambria Math" panose="02040503050406030204" pitchFamily="18" charset="0"/>
                                <a:ea typeface="Cambria Math" panose="02040503050406030204" pitchFamily="18" charset="0"/>
                              </a:rPr>
                              <m:t>𝛼</m:t>
                            </m:r>
                            <m:d>
                              <m:dPr>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𝑢</m:t>
                                </m:r>
                              </m:e>
                            </m:d>
                            <m:r>
                              <a:rPr lang="fr-FR" sz="1600" i="1">
                                <a:latin typeface="Cambria Math" panose="02040503050406030204" pitchFamily="18" charset="0"/>
                                <a:ea typeface="Cambria Math" panose="02040503050406030204" pitchFamily="18" charset="0"/>
                              </a:rPr>
                              <m:t>𝑑𝑢</m:t>
                            </m:r>
                          </m:e>
                        </m:nary>
                      </m:oMath>
                    </m:oMathPara>
                  </a14:m>
                  <a:endParaRPr lang="fr-FR" sz="1600" dirty="0"/>
                </a:p>
              </p:txBody>
            </p:sp>
          </mc:Choice>
          <mc:Fallback>
            <p:sp>
              <p:nvSpPr>
                <p:cNvPr id="27" name="ZoneTexte 26"/>
                <p:cNvSpPr txBox="1">
                  <a:spLocks noRot="1" noChangeAspect="1" noMove="1" noResize="1" noEditPoints="1" noAdjustHandles="1" noChangeArrowheads="1" noChangeShapeType="1" noTextEdit="1"/>
                </p:cNvSpPr>
                <p:nvPr/>
              </p:nvSpPr>
              <p:spPr>
                <a:xfrm>
                  <a:off x="0" y="5783390"/>
                  <a:ext cx="6766339" cy="720518"/>
                </a:xfrm>
                <a:prstGeom prst="rect">
                  <a:avLst/>
                </a:prstGeom>
                <a:blipFill>
                  <a:blip r:embed="rId10"/>
                  <a:stretch>
                    <a:fillRect/>
                  </a:stretch>
                </a:blipFill>
                <a:ln w="38100">
                  <a:solidFill>
                    <a:srgbClr val="FF0000"/>
                  </a:solidFill>
                </a:ln>
              </p:spPr>
              <p:txBody>
                <a:bodyPr/>
                <a:lstStyle/>
                <a:p>
                  <a:r>
                    <a:rPr lang="fr-FR">
                      <a:noFill/>
                    </a:rPr>
                    <a:t> </a:t>
                  </a:r>
                </a:p>
              </p:txBody>
            </p:sp>
          </mc:Fallback>
        </mc:AlternateContent>
        <p:sp>
          <p:nvSpPr>
            <p:cNvPr id="28" name="ZoneTexte 27"/>
            <p:cNvSpPr txBox="1"/>
            <p:nvPr/>
          </p:nvSpPr>
          <p:spPr>
            <a:xfrm>
              <a:off x="29033" y="5332474"/>
              <a:ext cx="5392823" cy="338554"/>
            </a:xfrm>
            <a:prstGeom prst="rect">
              <a:avLst/>
            </a:prstGeom>
            <a:noFill/>
          </p:spPr>
          <p:txBody>
            <a:bodyPr wrap="none" rtlCol="0">
              <a:spAutoFit/>
            </a:bodyPr>
            <a:lstStyle/>
            <a:p>
              <a:r>
                <a:rPr lang="fr-FR" sz="1600" b="1" dirty="0">
                  <a:solidFill>
                    <a:srgbClr val="C00000"/>
                  </a:solidFill>
                  <a:latin typeface="Arial" panose="020B0604020202020204" pitchFamily="34" charset="0"/>
                  <a:cs typeface="Arial" panose="020B0604020202020204" pitchFamily="34" charset="0"/>
                  <a:sym typeface="Wingdings" panose="05000000000000000000" pitchFamily="2" charset="2"/>
                </a:rPr>
                <a:t> </a:t>
              </a:r>
              <a:r>
                <a:rPr lang="fr-FR" sz="1600" b="1" dirty="0">
                  <a:solidFill>
                    <a:srgbClr val="C00000"/>
                  </a:solidFill>
                  <a:latin typeface="Arial" panose="020B0604020202020204" pitchFamily="34" charset="0"/>
                  <a:cs typeface="Arial" panose="020B0604020202020204" pitchFamily="34" charset="0"/>
                </a:rPr>
                <a:t>Puissance reçue sur le détecteur</a:t>
              </a:r>
              <a:r>
                <a:rPr lang="fr-FR" sz="1600" b="1" dirty="0">
                  <a:solidFill>
                    <a:srgbClr val="C00000"/>
                  </a:solidFill>
                  <a:latin typeface="Arial" panose="020B0604020202020204" pitchFamily="34" charset="0"/>
                  <a:ea typeface="Cambria Math" panose="02040503050406030204" pitchFamily="18" charset="0"/>
                  <a:cs typeface="Arial" panose="020B0604020202020204" pitchFamily="34" charset="0"/>
                </a:rPr>
                <a:t> </a:t>
              </a:r>
              <a:r>
                <a:rPr lang="fr-FR" sz="1600" dirty="0">
                  <a:latin typeface="Arial" panose="020B0604020202020204" pitchFamily="34" charset="0"/>
                  <a:ea typeface="Cambria Math" panose="02040503050406030204" pitchFamily="18" charset="0"/>
                  <a:cs typeface="Arial" panose="020B0604020202020204" pitchFamily="34" charset="0"/>
                </a:rPr>
                <a:t>à l’instant </a:t>
              </a:r>
              <a:r>
                <a:rPr lang="fr-FR" sz="1600" i="1" dirty="0">
                  <a:latin typeface="Arial" panose="020B0604020202020204" pitchFamily="34" charset="0"/>
                  <a:ea typeface="Cambria Math" panose="02040503050406030204" pitchFamily="18" charset="0"/>
                  <a:cs typeface="Arial" panose="020B0604020202020204" pitchFamily="34" charset="0"/>
                </a:rPr>
                <a:t>t = 2z/</a:t>
              </a:r>
              <a:r>
                <a:rPr lang="fr-FR" sz="1600" i="1" dirty="0" err="1">
                  <a:latin typeface="Arial" panose="020B0604020202020204" pitchFamily="34" charset="0"/>
                  <a:ea typeface="Cambria Math" panose="02040503050406030204" pitchFamily="18" charset="0"/>
                  <a:cs typeface="Arial" panose="020B0604020202020204" pitchFamily="34" charset="0"/>
                </a:rPr>
                <a:t>v</a:t>
              </a:r>
              <a:r>
                <a:rPr lang="fr-FR" sz="1600" i="1" baseline="-25000" dirty="0" err="1">
                  <a:latin typeface="Arial" panose="020B0604020202020204" pitchFamily="34" charset="0"/>
                  <a:ea typeface="Cambria Math" panose="02040503050406030204" pitchFamily="18" charset="0"/>
                  <a:cs typeface="Arial" panose="020B0604020202020204" pitchFamily="34" charset="0"/>
                </a:rPr>
                <a:t>g</a:t>
              </a:r>
              <a:endParaRPr lang="fr-FR" sz="1600" i="1" baseline="-25000" dirty="0">
                <a:latin typeface="Arial" panose="020B0604020202020204" pitchFamily="34" charset="0"/>
                <a:ea typeface="Cambria Math" panose="0204050305040603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ZoneTexte 28"/>
                <p:cNvSpPr txBox="1"/>
                <p:nvPr/>
              </p:nvSpPr>
              <p:spPr>
                <a:xfrm>
                  <a:off x="7127781" y="5758460"/>
                  <a:ext cx="4979889" cy="671787"/>
                </a:xfrm>
                <a:prstGeom prst="rect">
                  <a:avLst/>
                </a:prstGeom>
                <a:solidFill>
                  <a:schemeClr val="bg1"/>
                </a:solidFill>
              </p:spPr>
              <p:txBody>
                <a:bodyPr wrap="none" rtlCol="0">
                  <a:spAutoFit/>
                </a:bodyPr>
                <a:lstStyle/>
                <a:p>
                  <a:r>
                    <a:rPr lang="fr-FR" b="1" dirty="0">
                      <a:solidFill>
                        <a:srgbClr val="FF0000"/>
                      </a:solidFill>
                    </a:rPr>
                    <a:t>Si </a:t>
                  </a:r>
                  <a:r>
                    <a:rPr lang="fr-FR" b="1" dirty="0">
                      <a:solidFill>
                        <a:srgbClr val="FF0000"/>
                      </a:solidFill>
                      <a:sym typeface="Symbol" panose="05050102010706020507" pitchFamily="18" charset="2"/>
                    </a:rPr>
                    <a:t> et </a:t>
                  </a:r>
                  <a:r>
                    <a:rPr lang="fr-FR" b="1" dirty="0">
                      <a:solidFill>
                        <a:srgbClr val="FF0000"/>
                      </a:solidFill>
                    </a:rPr>
                    <a:t> </a:t>
                  </a:r>
                  <a14:m>
                    <m:oMath xmlns:m="http://schemas.openxmlformats.org/officeDocument/2006/math">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𝜶</m:t>
                          </m:r>
                        </m:e>
                        <m:sub>
                          <m:r>
                            <a:rPr lang="fr-FR" b="1" i="1">
                              <a:solidFill>
                                <a:srgbClr val="FF0000"/>
                              </a:solidFill>
                              <a:latin typeface="Cambria Math" panose="02040503050406030204" pitchFamily="18" charset="0"/>
                            </a:rPr>
                            <m:t>𝒓𝒂𝒚</m:t>
                          </m:r>
                        </m:sub>
                      </m:sSub>
                      <m:d>
                        <m:dPr>
                          <m:ctrlPr>
                            <a:rPr lang="fr-FR" b="1" i="1">
                              <a:solidFill>
                                <a:srgbClr val="FF0000"/>
                              </a:solidFill>
                              <a:latin typeface="Cambria Math" panose="02040503050406030204" pitchFamily="18" charset="0"/>
                            </a:rPr>
                          </m:ctrlPr>
                        </m:dPr>
                        <m:e>
                          <m:r>
                            <a:rPr lang="fr-FR" b="1" i="1">
                              <a:solidFill>
                                <a:srgbClr val="FF0000"/>
                              </a:solidFill>
                              <a:latin typeface="Cambria Math" panose="02040503050406030204" pitchFamily="18" charset="0"/>
                            </a:rPr>
                            <m:t>𝒛</m:t>
                          </m:r>
                        </m:e>
                      </m:d>
                      <m:r>
                        <a:rPr lang="fr-FR" b="1" i="1">
                          <a:solidFill>
                            <a:srgbClr val="FF0000"/>
                          </a:solidFill>
                          <a:latin typeface="Cambria Math" panose="02040503050406030204" pitchFamily="18" charset="0"/>
                        </a:rPr>
                        <m:t>.</m:t>
                      </m:r>
                      <m:r>
                        <a:rPr lang="fr-FR" b="1" i="1">
                          <a:solidFill>
                            <a:srgbClr val="FF0000"/>
                          </a:solidFill>
                          <a:latin typeface="Cambria Math" panose="02040503050406030204" pitchFamily="18" charset="0"/>
                        </a:rPr>
                        <m:t>𝑩</m:t>
                      </m:r>
                      <m:r>
                        <a:rPr lang="fr-FR" b="1" i="1">
                          <a:solidFill>
                            <a:srgbClr val="FF0000"/>
                          </a:solidFill>
                          <a:latin typeface="Cambria Math" panose="02040503050406030204" pitchFamily="18" charset="0"/>
                        </a:rPr>
                        <m:t> </m:t>
                      </m:r>
                      <m:d>
                        <m:dPr>
                          <m:ctrlPr>
                            <a:rPr lang="fr-FR" b="1" i="1">
                              <a:solidFill>
                                <a:srgbClr val="FF0000"/>
                              </a:solidFill>
                              <a:latin typeface="Cambria Math" panose="02040503050406030204" pitchFamily="18" charset="0"/>
                            </a:rPr>
                          </m:ctrlPr>
                        </m:dPr>
                        <m:e>
                          <m:r>
                            <a:rPr lang="fr-FR" b="1" i="1">
                              <a:solidFill>
                                <a:srgbClr val="FF0000"/>
                              </a:solidFill>
                              <a:latin typeface="Cambria Math" panose="02040503050406030204" pitchFamily="18" charset="0"/>
                            </a:rPr>
                            <m:t>𝒛</m:t>
                          </m:r>
                        </m:e>
                      </m:d>
                    </m:oMath>
                  </a14:m>
                  <a:r>
                    <a:rPr lang="fr-FR" b="1" dirty="0">
                      <a:solidFill>
                        <a:srgbClr val="FF0000"/>
                      </a:solidFill>
                    </a:rPr>
                    <a:t> indépendants de z </a:t>
                  </a:r>
                </a:p>
                <a:p>
                  <a:r>
                    <a:rPr lang="fr-FR" b="1" dirty="0">
                      <a:solidFill>
                        <a:srgbClr val="FF0000"/>
                      </a:solidFill>
                      <a:sym typeface="Wingdings" panose="05000000000000000000" pitchFamily="2" charset="2"/>
                    </a:rPr>
                    <a:t> Décroissance de P en exponentielle pure</a:t>
                  </a:r>
                  <a:endParaRPr lang="fr-FR" b="1" dirty="0">
                    <a:solidFill>
                      <a:srgbClr val="FF0000"/>
                    </a:solidFill>
                  </a:endParaRPr>
                </a:p>
              </p:txBody>
            </p:sp>
          </mc:Choice>
          <mc:Fallback xmlns="">
            <p:sp>
              <p:nvSpPr>
                <p:cNvPr id="29" name="ZoneTexte 28"/>
                <p:cNvSpPr txBox="1">
                  <a:spLocks noRot="1" noChangeAspect="1" noMove="1" noResize="1" noEditPoints="1" noAdjustHandles="1" noChangeArrowheads="1" noChangeShapeType="1" noTextEdit="1"/>
                </p:cNvSpPr>
                <p:nvPr/>
              </p:nvSpPr>
              <p:spPr>
                <a:xfrm>
                  <a:off x="7127781" y="5758460"/>
                  <a:ext cx="4979889" cy="671787"/>
                </a:xfrm>
                <a:prstGeom prst="rect">
                  <a:avLst/>
                </a:prstGeom>
                <a:blipFill>
                  <a:blip r:embed="rId11"/>
                  <a:stretch>
                    <a:fillRect l="-979" t="-6364" r="-245" b="-14545"/>
                  </a:stretch>
                </a:blipFill>
              </p:spPr>
              <p:txBody>
                <a:bodyPr/>
                <a:lstStyle/>
                <a:p>
                  <a:r>
                    <a:rPr lang="fr-FR">
                      <a:noFill/>
                    </a:rPr>
                    <a:t> </a:t>
                  </a:r>
                </a:p>
              </p:txBody>
            </p:sp>
          </mc:Fallback>
        </mc:AlternateContent>
      </p:grpSp>
      <p:sp>
        <p:nvSpPr>
          <p:cNvPr id="32" name="ZoneTexte 31"/>
          <p:cNvSpPr txBox="1"/>
          <p:nvPr/>
        </p:nvSpPr>
        <p:spPr>
          <a:xfrm>
            <a:off x="348356" y="-4117"/>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33" name="ZoneTexte 32"/>
          <p:cNvSpPr txBox="1"/>
          <p:nvPr/>
        </p:nvSpPr>
        <p:spPr>
          <a:xfrm>
            <a:off x="1959440" y="559444"/>
            <a:ext cx="4615366" cy="400110"/>
          </a:xfrm>
          <a:prstGeom prst="rect">
            <a:avLst/>
          </a:prstGeom>
          <a:noFill/>
        </p:spPr>
        <p:txBody>
          <a:bodyPr wrap="none" rtlCol="0">
            <a:spAutoFit/>
          </a:bodyPr>
          <a:lstStyle/>
          <a:p>
            <a:r>
              <a:rPr lang="en-US" sz="2000" b="1" dirty="0">
                <a:solidFill>
                  <a:schemeClr val="tx2"/>
                </a:solidFill>
              </a:rPr>
              <a:t>OTDR de base : </a:t>
            </a:r>
            <a:r>
              <a:rPr lang="en-US" sz="2000" b="1" dirty="0" err="1">
                <a:solidFill>
                  <a:schemeClr val="tx2"/>
                </a:solidFill>
              </a:rPr>
              <a:t>Quelques</a:t>
            </a:r>
            <a:r>
              <a:rPr lang="en-US" sz="2000" b="1" dirty="0">
                <a:solidFill>
                  <a:schemeClr val="tx2"/>
                </a:solidFill>
              </a:rPr>
              <a:t> </a:t>
            </a:r>
            <a:r>
              <a:rPr lang="en-US" sz="2000" b="1" dirty="0" err="1">
                <a:solidFill>
                  <a:schemeClr val="tx2"/>
                </a:solidFill>
              </a:rPr>
              <a:t>équations</a:t>
            </a:r>
            <a:endParaRPr lang="en-US" sz="2000" b="1" dirty="0">
              <a:solidFill>
                <a:schemeClr val="tx2"/>
              </a:solidFill>
            </a:endParaRPr>
          </a:p>
        </p:txBody>
      </p:sp>
      <p:sp>
        <p:nvSpPr>
          <p:cNvPr id="38" name="Espace réservé de la date 2">
            <a:extLst>
              <a:ext uri="{FF2B5EF4-FFF2-40B4-BE49-F238E27FC236}">
                <a16:creationId xmlns:a16="http://schemas.microsoft.com/office/drawing/2014/main" id="{A9C0CC65-8E03-4F3F-94F6-286D54972409}"/>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39" name="Espace réservé du numéro de diapositive 4">
            <a:extLst>
              <a:ext uri="{FF2B5EF4-FFF2-40B4-BE49-F238E27FC236}">
                <a16:creationId xmlns:a16="http://schemas.microsoft.com/office/drawing/2014/main" id="{22B19D46-C347-4351-A8EE-2DDC9002EFCE}"/>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12</a:t>
            </a:fld>
            <a:endParaRPr lang="fr-FR" dirty="0">
              <a:solidFill>
                <a:prstClr val="white"/>
              </a:solidFill>
              <a:latin typeface="Arial"/>
            </a:endParaRPr>
          </a:p>
        </p:txBody>
      </p:sp>
      <p:sp>
        <p:nvSpPr>
          <p:cNvPr id="40" name="ZoneTexte 39">
            <a:extLst>
              <a:ext uri="{FF2B5EF4-FFF2-40B4-BE49-F238E27FC236}">
                <a16:creationId xmlns:a16="http://schemas.microsoft.com/office/drawing/2014/main" id="{3958D4BD-2B5C-4B35-801A-81CB78E3C88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41" name="ZoneTexte 40">
            <a:extLst>
              <a:ext uri="{FF2B5EF4-FFF2-40B4-BE49-F238E27FC236}">
                <a16:creationId xmlns:a16="http://schemas.microsoft.com/office/drawing/2014/main" id="{AE54369D-14F1-49D2-BA7B-5A6C6D3D1453}"/>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31922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e 272">
            <a:extLst>
              <a:ext uri="{FF2B5EF4-FFF2-40B4-BE49-F238E27FC236}">
                <a16:creationId xmlns:a16="http://schemas.microsoft.com/office/drawing/2014/main" id="{964EA9C7-1390-4AF0-AF13-10F026D37F6C}"/>
              </a:ext>
            </a:extLst>
          </p:cNvPr>
          <p:cNvGrpSpPr/>
          <p:nvPr/>
        </p:nvGrpSpPr>
        <p:grpSpPr>
          <a:xfrm>
            <a:off x="-47348" y="3833773"/>
            <a:ext cx="12230273" cy="1012217"/>
            <a:chOff x="-47348" y="3833773"/>
            <a:chExt cx="12230273" cy="1012217"/>
          </a:xfrm>
        </p:grpSpPr>
        <p:sp>
          <p:nvSpPr>
            <p:cNvPr id="269" name="Rectangle : coins arrondis 268">
              <a:extLst>
                <a:ext uri="{FF2B5EF4-FFF2-40B4-BE49-F238E27FC236}">
                  <a16:creationId xmlns:a16="http://schemas.microsoft.com/office/drawing/2014/main" id="{1B6E56A4-E46A-4C14-BAE4-DA4C71537C66}"/>
                </a:ext>
              </a:extLst>
            </p:cNvPr>
            <p:cNvSpPr/>
            <p:nvPr/>
          </p:nvSpPr>
          <p:spPr>
            <a:xfrm>
              <a:off x="-9075" y="3833773"/>
              <a:ext cx="12192000" cy="1009862"/>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ZoneTexte 206">
              <a:extLst>
                <a:ext uri="{FF2B5EF4-FFF2-40B4-BE49-F238E27FC236}">
                  <a16:creationId xmlns:a16="http://schemas.microsoft.com/office/drawing/2014/main" id="{A0B16DD1-528C-45E2-A830-F9A12990AB8F}"/>
                </a:ext>
              </a:extLst>
            </p:cNvPr>
            <p:cNvSpPr txBox="1"/>
            <p:nvPr/>
          </p:nvSpPr>
          <p:spPr>
            <a:xfrm>
              <a:off x="5378438" y="4568991"/>
              <a:ext cx="745861" cy="276999"/>
            </a:xfrm>
            <a:prstGeom prst="rect">
              <a:avLst/>
            </a:prstGeom>
            <a:noFill/>
          </p:spPr>
          <p:txBody>
            <a:bodyPr wrap="square">
              <a:spAutoFit/>
            </a:bodyPr>
            <a:lstStyle/>
            <a:p>
              <a:r>
                <a:rPr lang="fr-FR" sz="1200" b="1" dirty="0"/>
                <a:t>2L</a:t>
              </a:r>
              <a:r>
                <a:rPr lang="fr-FR" sz="1200" b="1" baseline="-25000" dirty="0"/>
                <a:t>1</a:t>
              </a:r>
              <a:r>
                <a:rPr lang="fr-FR" sz="1200" b="1" dirty="0"/>
                <a:t>, 2</a:t>
              </a:r>
              <a:r>
                <a:rPr lang="fr-FR" sz="1200" b="1" dirty="0">
                  <a:sym typeface="Symbol" panose="05050102010706020507" pitchFamily="18" charset="2"/>
                </a:rPr>
                <a:t></a:t>
              </a:r>
              <a:r>
                <a:rPr lang="fr-FR" sz="1200" b="1" baseline="-25000" dirty="0">
                  <a:sym typeface="Symbol" panose="05050102010706020507" pitchFamily="18" charset="2"/>
                </a:rPr>
                <a:t>1</a:t>
              </a:r>
              <a:endParaRPr lang="fr-FR" sz="1200" b="1" baseline="-25000" dirty="0"/>
            </a:p>
          </p:txBody>
        </p:sp>
        <p:grpSp>
          <p:nvGrpSpPr>
            <p:cNvPr id="225" name="Groupe 224">
              <a:extLst>
                <a:ext uri="{FF2B5EF4-FFF2-40B4-BE49-F238E27FC236}">
                  <a16:creationId xmlns:a16="http://schemas.microsoft.com/office/drawing/2014/main" id="{04D7A7A8-4511-4BD3-A11C-0C6028FFD729}"/>
                </a:ext>
              </a:extLst>
            </p:cNvPr>
            <p:cNvGrpSpPr/>
            <p:nvPr/>
          </p:nvGrpSpPr>
          <p:grpSpPr>
            <a:xfrm>
              <a:off x="5613061" y="4317292"/>
              <a:ext cx="1158109" cy="226741"/>
              <a:chOff x="10281438" y="4761766"/>
              <a:chExt cx="304009" cy="222684"/>
            </a:xfrm>
            <a:solidFill>
              <a:srgbClr val="FFFF00"/>
            </a:solidFill>
          </p:grpSpPr>
          <p:sp>
            <p:nvSpPr>
              <p:cNvPr id="226" name="Arc 225">
                <a:extLst>
                  <a:ext uri="{FF2B5EF4-FFF2-40B4-BE49-F238E27FC236}">
                    <a16:creationId xmlns:a16="http://schemas.microsoft.com/office/drawing/2014/main" id="{CB5CB86F-9076-4D19-85AA-8E55DC5B3B95}"/>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27" name="Connecteur droit 226">
                <a:extLst>
                  <a:ext uri="{FF2B5EF4-FFF2-40B4-BE49-F238E27FC236}">
                    <a16:creationId xmlns:a16="http://schemas.microsoft.com/office/drawing/2014/main" id="{F69997A6-2D78-43DF-A217-EDDD53F1F371}"/>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8" name="Arc 227">
                <a:extLst>
                  <a:ext uri="{FF2B5EF4-FFF2-40B4-BE49-F238E27FC236}">
                    <a16:creationId xmlns:a16="http://schemas.microsoft.com/office/drawing/2014/main" id="{3F91259A-96DE-46AB-98AD-7D156001E997}"/>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29" name="Arc 228">
                <a:extLst>
                  <a:ext uri="{FF2B5EF4-FFF2-40B4-BE49-F238E27FC236}">
                    <a16:creationId xmlns:a16="http://schemas.microsoft.com/office/drawing/2014/main" id="{384584C4-2056-4F95-BA24-6AEFB7C39177}"/>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30" name="Connecteur droit 229">
                <a:extLst>
                  <a:ext uri="{FF2B5EF4-FFF2-40B4-BE49-F238E27FC236}">
                    <a16:creationId xmlns:a16="http://schemas.microsoft.com/office/drawing/2014/main" id="{78651864-2990-4239-BAB5-1D05FBD3D40B}"/>
                  </a:ext>
                </a:extLst>
              </p:cNvPr>
              <p:cNvCxnSpPr>
                <a:cxnSpLocks/>
                <a:stCxn id="229"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1" name="Connecteur droit 230">
                <a:extLst>
                  <a:ext uri="{FF2B5EF4-FFF2-40B4-BE49-F238E27FC236}">
                    <a16:creationId xmlns:a16="http://schemas.microsoft.com/office/drawing/2014/main" id="{F3A72B7C-D31D-46BC-941E-C0DDF03DE073}"/>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2" name="Arc 231">
                <a:extLst>
                  <a:ext uri="{FF2B5EF4-FFF2-40B4-BE49-F238E27FC236}">
                    <a16:creationId xmlns:a16="http://schemas.microsoft.com/office/drawing/2014/main" id="{A43CCCB5-A8D3-42BC-8341-68EE18D849DF}"/>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cxnSp>
          <p:nvCxnSpPr>
            <p:cNvPr id="241" name="Connecteur droit avec flèche 240">
              <a:extLst>
                <a:ext uri="{FF2B5EF4-FFF2-40B4-BE49-F238E27FC236}">
                  <a16:creationId xmlns:a16="http://schemas.microsoft.com/office/drawing/2014/main" id="{922D0544-A3AD-4905-8A9F-693876463440}"/>
                </a:ext>
              </a:extLst>
            </p:cNvPr>
            <p:cNvCxnSpPr>
              <a:cxnSpLocks/>
            </p:cNvCxnSpPr>
            <p:nvPr/>
          </p:nvCxnSpPr>
          <p:spPr>
            <a:xfrm flipH="1">
              <a:off x="4028960" y="4552502"/>
              <a:ext cx="5779626" cy="15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6" name="ZoneTexte 255">
              <a:extLst>
                <a:ext uri="{FF2B5EF4-FFF2-40B4-BE49-F238E27FC236}">
                  <a16:creationId xmlns:a16="http://schemas.microsoft.com/office/drawing/2014/main" id="{83572318-C4F0-40AC-B5D6-0B567682695D}"/>
                </a:ext>
              </a:extLst>
            </p:cNvPr>
            <p:cNvSpPr txBox="1"/>
            <p:nvPr/>
          </p:nvSpPr>
          <p:spPr>
            <a:xfrm>
              <a:off x="-47348" y="3892781"/>
              <a:ext cx="3855543" cy="261610"/>
            </a:xfrm>
            <a:prstGeom prst="rect">
              <a:avLst/>
            </a:prstGeom>
            <a:noFill/>
          </p:spPr>
          <p:txBody>
            <a:bodyPr wrap="none" rtlCol="0">
              <a:spAutoFit/>
            </a:bodyPr>
            <a:lstStyle/>
            <a:p>
              <a:pPr marL="171450" indent="-171450">
                <a:buFont typeface="Arial" panose="020B0604020202020204" pitchFamily="34" charset="0"/>
                <a:buChar char="•"/>
              </a:pPr>
              <a:r>
                <a:rPr lang="fr-FR" sz="1100" b="1" dirty="0">
                  <a:solidFill>
                    <a:srgbClr val="FF0000"/>
                  </a:solidFill>
                </a:rPr>
                <a:t>A la sortie après un Aller-Retour </a:t>
              </a:r>
              <a:r>
                <a:rPr lang="fr-FR" sz="1100" b="1" dirty="0"/>
                <a:t>sur un oscilloscope</a:t>
              </a:r>
            </a:p>
          </p:txBody>
        </p:sp>
        <p:cxnSp>
          <p:nvCxnSpPr>
            <p:cNvPr id="271" name="Connecteur droit avec flèche 270">
              <a:extLst>
                <a:ext uri="{FF2B5EF4-FFF2-40B4-BE49-F238E27FC236}">
                  <a16:creationId xmlns:a16="http://schemas.microsoft.com/office/drawing/2014/main" id="{80B6E81B-FCC4-4603-9633-3ED70747CA78}"/>
                </a:ext>
              </a:extLst>
            </p:cNvPr>
            <p:cNvCxnSpPr>
              <a:cxnSpLocks/>
            </p:cNvCxnSpPr>
            <p:nvPr/>
          </p:nvCxnSpPr>
          <p:spPr>
            <a:xfrm>
              <a:off x="5806179" y="4407092"/>
              <a:ext cx="81296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2" name="ZoneTexte 271">
              <a:extLst>
                <a:ext uri="{FF2B5EF4-FFF2-40B4-BE49-F238E27FC236}">
                  <a16:creationId xmlns:a16="http://schemas.microsoft.com/office/drawing/2014/main" id="{9D2930E1-875E-499E-B0CE-7265314DECED}"/>
                </a:ext>
              </a:extLst>
            </p:cNvPr>
            <p:cNvSpPr txBox="1"/>
            <p:nvPr/>
          </p:nvSpPr>
          <p:spPr>
            <a:xfrm>
              <a:off x="5919887" y="4346902"/>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grpSp>
      <p:grpSp>
        <p:nvGrpSpPr>
          <p:cNvPr id="265" name="Groupe 264">
            <a:extLst>
              <a:ext uri="{FF2B5EF4-FFF2-40B4-BE49-F238E27FC236}">
                <a16:creationId xmlns:a16="http://schemas.microsoft.com/office/drawing/2014/main" id="{E9469017-D417-4562-8116-AFE3C5927031}"/>
              </a:ext>
            </a:extLst>
          </p:cNvPr>
          <p:cNvGrpSpPr/>
          <p:nvPr/>
        </p:nvGrpSpPr>
        <p:grpSpPr>
          <a:xfrm>
            <a:off x="4465386" y="1291506"/>
            <a:ext cx="2875058" cy="307777"/>
            <a:chOff x="4465386" y="1291506"/>
            <a:chExt cx="2875058" cy="307777"/>
          </a:xfrm>
        </p:grpSpPr>
        <p:sp>
          <p:nvSpPr>
            <p:cNvPr id="77" name="ZoneTexte 76">
              <a:extLst>
                <a:ext uri="{FF2B5EF4-FFF2-40B4-BE49-F238E27FC236}">
                  <a16:creationId xmlns:a16="http://schemas.microsoft.com/office/drawing/2014/main" id="{336A7B44-8C9B-4FBC-95B3-00076994F18A}"/>
                </a:ext>
              </a:extLst>
            </p:cNvPr>
            <p:cNvSpPr txBox="1"/>
            <p:nvPr/>
          </p:nvSpPr>
          <p:spPr>
            <a:xfrm>
              <a:off x="5365603" y="1291506"/>
              <a:ext cx="1064459" cy="307777"/>
            </a:xfrm>
            <a:prstGeom prst="rect">
              <a:avLst/>
            </a:prstGeom>
            <a:noFill/>
          </p:spPr>
          <p:txBody>
            <a:bodyPr wrap="none" rtlCol="0">
              <a:spAutoFit/>
            </a:bodyPr>
            <a:lstStyle/>
            <a:p>
              <a:r>
                <a:rPr lang="fr-FR" sz="1400" b="1" dirty="0">
                  <a:solidFill>
                    <a:srgbClr val="FF0000"/>
                  </a:solidFill>
                  <a:sym typeface="Symbol" panose="05050102010706020507" pitchFamily="18" charset="2"/>
                </a:rPr>
                <a:t></a:t>
              </a:r>
              <a:r>
                <a:rPr lang="fr-FR" sz="1400" b="1" dirty="0" err="1">
                  <a:solidFill>
                    <a:srgbClr val="FF0000"/>
                  </a:solidFill>
                  <a:sym typeface="Symbol" panose="05050102010706020507" pitchFamily="18" charset="2"/>
                </a:rPr>
                <a:t>T</a:t>
              </a:r>
              <a:r>
                <a:rPr lang="fr-FR" sz="1400" b="1" baseline="-25000" dirty="0" err="1">
                  <a:solidFill>
                    <a:srgbClr val="FF0000"/>
                  </a:solidFill>
                  <a:sym typeface="Symbol" panose="05050102010706020507" pitchFamily="18" charset="2"/>
                </a:rPr>
                <a:t>réel</a:t>
              </a:r>
              <a:r>
                <a:rPr lang="fr-FR" sz="1400" b="1" dirty="0">
                  <a:solidFill>
                    <a:srgbClr val="FF0000"/>
                  </a:solidFill>
                  <a:sym typeface="Symbol" panose="05050102010706020507" pitchFamily="18" charset="2"/>
                </a:rPr>
                <a:t>=</a:t>
              </a:r>
              <a:r>
                <a:rPr lang="fr-FR" sz="1400" b="1" baseline="-25000" dirty="0">
                  <a:solidFill>
                    <a:srgbClr val="FF0000"/>
                  </a:solidFill>
                  <a:sym typeface="Symbol" panose="05050102010706020507" pitchFamily="18" charset="2"/>
                </a:rPr>
                <a:t>2</a:t>
              </a:r>
              <a:r>
                <a:rPr lang="fr-FR" sz="1400" b="1" dirty="0">
                  <a:solidFill>
                    <a:srgbClr val="FF0000"/>
                  </a:solidFill>
                  <a:sym typeface="Symbol" panose="05050102010706020507" pitchFamily="18" charset="2"/>
                </a:rPr>
                <a:t>-</a:t>
              </a:r>
              <a:r>
                <a:rPr lang="fr-FR" sz="1400" b="1" baseline="-25000" dirty="0">
                  <a:solidFill>
                    <a:srgbClr val="FF0000"/>
                  </a:solidFill>
                  <a:sym typeface="Symbol" panose="05050102010706020507" pitchFamily="18" charset="2"/>
                </a:rPr>
                <a:t>1</a:t>
              </a:r>
              <a:endParaRPr lang="fr-FR" sz="1400" b="1" baseline="-25000" dirty="0">
                <a:solidFill>
                  <a:srgbClr val="FF0000"/>
                </a:solidFill>
              </a:endParaRPr>
            </a:p>
          </p:txBody>
        </p:sp>
        <p:cxnSp>
          <p:nvCxnSpPr>
            <p:cNvPr id="84" name="Connecteur droit avec flèche 83">
              <a:extLst>
                <a:ext uri="{FF2B5EF4-FFF2-40B4-BE49-F238E27FC236}">
                  <a16:creationId xmlns:a16="http://schemas.microsoft.com/office/drawing/2014/main" id="{59F2DB63-AFF8-44B2-A2A4-0E2FEB35C051}"/>
                </a:ext>
              </a:extLst>
            </p:cNvPr>
            <p:cNvCxnSpPr>
              <a:cxnSpLocks/>
              <a:stCxn id="77" idx="3"/>
            </p:cNvCxnSpPr>
            <p:nvPr/>
          </p:nvCxnSpPr>
          <p:spPr>
            <a:xfrm flipV="1">
              <a:off x="6430062" y="1444903"/>
              <a:ext cx="910382" cy="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cteur droit avec flèche 84">
              <a:extLst>
                <a:ext uri="{FF2B5EF4-FFF2-40B4-BE49-F238E27FC236}">
                  <a16:creationId xmlns:a16="http://schemas.microsoft.com/office/drawing/2014/main" id="{8337BF0F-5C35-49DA-8E71-029C7966E402}"/>
                </a:ext>
              </a:extLst>
            </p:cNvPr>
            <p:cNvCxnSpPr>
              <a:cxnSpLocks/>
              <a:endCxn id="77" idx="1"/>
            </p:cNvCxnSpPr>
            <p:nvPr/>
          </p:nvCxnSpPr>
          <p:spPr>
            <a:xfrm>
              <a:off x="4465386" y="1445395"/>
              <a:ext cx="900217"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0" name="Rectangle : coins arrondis 259">
            <a:extLst>
              <a:ext uri="{FF2B5EF4-FFF2-40B4-BE49-F238E27FC236}">
                <a16:creationId xmlns:a16="http://schemas.microsoft.com/office/drawing/2014/main" id="{C3E9DA3C-78EE-4CA8-9F51-D69817AF3BDB}"/>
              </a:ext>
            </a:extLst>
          </p:cNvPr>
          <p:cNvSpPr/>
          <p:nvPr/>
        </p:nvSpPr>
        <p:spPr>
          <a:xfrm>
            <a:off x="0" y="1035786"/>
            <a:ext cx="12192000" cy="1424673"/>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15CE5328-0B5F-4087-91FC-C8FC4701A19E}"/>
              </a:ext>
            </a:extLst>
          </p:cNvPr>
          <p:cNvSpPr>
            <a:spLocks noGrp="1"/>
          </p:cNvSpPr>
          <p:nvPr>
            <p:ph type="dt" sz="half" idx="10"/>
          </p:nvPr>
        </p:nvSpPr>
        <p:spPr/>
        <p:txBody>
          <a:bodyPr/>
          <a:lstStyle/>
          <a:p>
            <a:fld id="{B8EF25F4-B268-42E8-A7A4-B8F206EF4EB7}" type="datetime1">
              <a:rPr lang="fr-FR" smtClean="0"/>
              <a:t>10/03/2025</a:t>
            </a:fld>
            <a:endParaRPr lang="fr-FR" dirty="0"/>
          </a:p>
        </p:txBody>
      </p:sp>
      <p:sp>
        <p:nvSpPr>
          <p:cNvPr id="3" name="Espace réservé du pied de page 2">
            <a:extLst>
              <a:ext uri="{FF2B5EF4-FFF2-40B4-BE49-F238E27FC236}">
                <a16:creationId xmlns:a16="http://schemas.microsoft.com/office/drawing/2014/main" id="{07B96017-2629-4459-88F8-12C113B8280F}"/>
              </a:ext>
            </a:extLst>
          </p:cNvPr>
          <p:cNvSpPr>
            <a:spLocks noGrp="1"/>
          </p:cNvSpPr>
          <p:nvPr>
            <p:ph type="ftr" sz="quarter" idx="11"/>
          </p:nvPr>
        </p:nvSpPr>
        <p:spPr/>
        <p:txBody>
          <a:bodyPr/>
          <a:lstStyle/>
          <a:p>
            <a:r>
              <a:rPr lang="fr-FR"/>
              <a:t>Modèle de présentation Télécom Paris</a:t>
            </a:r>
            <a:endParaRPr lang="fr-FR" dirty="0"/>
          </a:p>
        </p:txBody>
      </p:sp>
      <p:sp>
        <p:nvSpPr>
          <p:cNvPr id="4" name="Espace réservé du numéro de diapositive 3">
            <a:extLst>
              <a:ext uri="{FF2B5EF4-FFF2-40B4-BE49-F238E27FC236}">
                <a16:creationId xmlns:a16="http://schemas.microsoft.com/office/drawing/2014/main" id="{172128CE-8456-4808-B867-2E64573422F1}"/>
              </a:ext>
            </a:extLst>
          </p:cNvPr>
          <p:cNvSpPr>
            <a:spLocks noGrp="1"/>
          </p:cNvSpPr>
          <p:nvPr>
            <p:ph type="sldNum" sz="quarter" idx="12"/>
          </p:nvPr>
        </p:nvSpPr>
        <p:spPr/>
        <p:txBody>
          <a:bodyPr/>
          <a:lstStyle/>
          <a:p>
            <a:fld id="{3A5F5595-61AE-4AA6-B423-33EDBD1DAE12}" type="slidenum">
              <a:rPr lang="fr-FR" smtClean="0"/>
              <a:pPr/>
              <a:t>13</a:t>
            </a:fld>
            <a:endParaRPr lang="fr-FR" dirty="0"/>
          </a:p>
        </p:txBody>
      </p:sp>
      <p:cxnSp>
        <p:nvCxnSpPr>
          <p:cNvPr id="6" name="Connecteur droit 5">
            <a:extLst>
              <a:ext uri="{FF2B5EF4-FFF2-40B4-BE49-F238E27FC236}">
                <a16:creationId xmlns:a16="http://schemas.microsoft.com/office/drawing/2014/main" id="{6B4B07BB-E4F0-45B8-8A8F-E58717E45E0F}"/>
              </a:ext>
            </a:extLst>
          </p:cNvPr>
          <p:cNvCxnSpPr>
            <a:cxnSpLocks/>
          </p:cNvCxnSpPr>
          <p:nvPr/>
        </p:nvCxnSpPr>
        <p:spPr>
          <a:xfrm flipV="1">
            <a:off x="1879416" y="2012796"/>
            <a:ext cx="7668845" cy="11304"/>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D506B354-61C2-40EE-8BCF-A554C0B4A44A}"/>
              </a:ext>
            </a:extLst>
          </p:cNvPr>
          <p:cNvGrpSpPr/>
          <p:nvPr/>
        </p:nvGrpSpPr>
        <p:grpSpPr>
          <a:xfrm>
            <a:off x="1839887" y="1781817"/>
            <a:ext cx="304009" cy="222684"/>
            <a:chOff x="10281438" y="4761766"/>
            <a:chExt cx="304009" cy="222684"/>
          </a:xfrm>
          <a:solidFill>
            <a:srgbClr val="FFFF00"/>
          </a:solidFill>
        </p:grpSpPr>
        <p:sp>
          <p:nvSpPr>
            <p:cNvPr id="32" name="Arc 31">
              <a:extLst>
                <a:ext uri="{FF2B5EF4-FFF2-40B4-BE49-F238E27FC236}">
                  <a16:creationId xmlns:a16="http://schemas.microsoft.com/office/drawing/2014/main" id="{29BAC2B0-A080-4747-BF44-4DCF13C236CE}"/>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33" name="Connecteur droit 32">
              <a:extLst>
                <a:ext uri="{FF2B5EF4-FFF2-40B4-BE49-F238E27FC236}">
                  <a16:creationId xmlns:a16="http://schemas.microsoft.com/office/drawing/2014/main" id="{C3C0F9B7-6ED5-4F07-9639-A32AA6BB1BFE}"/>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4" name="Arc 33">
              <a:extLst>
                <a:ext uri="{FF2B5EF4-FFF2-40B4-BE49-F238E27FC236}">
                  <a16:creationId xmlns:a16="http://schemas.microsoft.com/office/drawing/2014/main" id="{DA0B82D0-D464-4750-88A6-96333BE77728}"/>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35" name="Arc 34">
              <a:extLst>
                <a:ext uri="{FF2B5EF4-FFF2-40B4-BE49-F238E27FC236}">
                  <a16:creationId xmlns:a16="http://schemas.microsoft.com/office/drawing/2014/main" id="{A78EACC9-90F8-4BFE-9F3F-309FA15116DA}"/>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36" name="Connecteur droit 35">
              <a:extLst>
                <a:ext uri="{FF2B5EF4-FFF2-40B4-BE49-F238E27FC236}">
                  <a16:creationId xmlns:a16="http://schemas.microsoft.com/office/drawing/2014/main" id="{E07518F6-3761-451E-999F-54A55E5E5BBF}"/>
                </a:ext>
              </a:extLst>
            </p:cNvPr>
            <p:cNvCxnSpPr>
              <a:cxnSpLocks/>
              <a:stCxn id="35"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EC692DB4-74D3-4256-89B6-B9410C927A5F}"/>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Arc 37">
              <a:extLst>
                <a:ext uri="{FF2B5EF4-FFF2-40B4-BE49-F238E27FC236}">
                  <a16:creationId xmlns:a16="http://schemas.microsoft.com/office/drawing/2014/main" id="{CCB44B58-8CEA-4D35-9C8A-F3B78B9BA1AC}"/>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sp>
        <p:nvSpPr>
          <p:cNvPr id="42" name="ZoneTexte 41">
            <a:extLst>
              <a:ext uri="{FF2B5EF4-FFF2-40B4-BE49-F238E27FC236}">
                <a16:creationId xmlns:a16="http://schemas.microsoft.com/office/drawing/2014/main" id="{C5B67A93-3881-445C-BF0E-D3334A1DD958}"/>
              </a:ext>
            </a:extLst>
          </p:cNvPr>
          <p:cNvSpPr txBox="1"/>
          <p:nvPr/>
        </p:nvSpPr>
        <p:spPr>
          <a:xfrm>
            <a:off x="4995607" y="1035786"/>
            <a:ext cx="1854995" cy="261610"/>
          </a:xfrm>
          <a:prstGeom prst="rect">
            <a:avLst/>
          </a:prstGeom>
          <a:noFill/>
        </p:spPr>
        <p:txBody>
          <a:bodyPr wrap="none" rtlCol="0">
            <a:spAutoFit/>
          </a:bodyPr>
          <a:lstStyle/>
          <a:p>
            <a:r>
              <a:rPr lang="fr-FR" sz="1100" dirty="0"/>
              <a:t>Points réflecteurs = miroirs</a:t>
            </a:r>
          </a:p>
        </p:txBody>
      </p:sp>
      <p:sp>
        <p:nvSpPr>
          <p:cNvPr id="43" name="ZoneTexte 42">
            <a:extLst>
              <a:ext uri="{FF2B5EF4-FFF2-40B4-BE49-F238E27FC236}">
                <a16:creationId xmlns:a16="http://schemas.microsoft.com/office/drawing/2014/main" id="{539CB581-B88A-44F2-AB0A-8EBB5FCBB058}"/>
              </a:ext>
            </a:extLst>
          </p:cNvPr>
          <p:cNvSpPr txBox="1"/>
          <p:nvPr/>
        </p:nvSpPr>
        <p:spPr>
          <a:xfrm>
            <a:off x="1246856" y="1440783"/>
            <a:ext cx="17892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baseline="-25000" dirty="0">
                <a:solidFill>
                  <a:srgbClr val="FF0000"/>
                </a:solidFill>
                <a:sym typeface="Symbol" panose="05050102010706020507" pitchFamily="18" charset="2"/>
              </a:rPr>
              <a:t>P</a:t>
            </a:r>
            <a:r>
              <a:rPr lang="fr-FR" sz="1200" dirty="0">
                <a:sym typeface="Symbol" panose="05050102010706020507" pitchFamily="18" charset="2"/>
              </a:rPr>
              <a:t>=100ns  </a:t>
            </a:r>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 </a:t>
            </a:r>
            <a:r>
              <a:rPr lang="fr-FR" sz="1200" dirty="0">
                <a:sym typeface="Symbol" panose="05050102010706020507" pitchFamily="18" charset="2"/>
              </a:rPr>
              <a:t>=20m</a:t>
            </a:r>
            <a:endParaRPr lang="fr-FR" sz="1200" dirty="0"/>
          </a:p>
        </p:txBody>
      </p:sp>
      <mc:AlternateContent xmlns:mc="http://schemas.openxmlformats.org/markup-compatibility/2006">
        <mc:Choice xmlns:a14="http://schemas.microsoft.com/office/drawing/2010/main" Requires="a14">
          <p:sp>
            <p:nvSpPr>
              <p:cNvPr id="44" name="ZoneTexte 43">
                <a:extLst>
                  <a:ext uri="{FF2B5EF4-FFF2-40B4-BE49-F238E27FC236}">
                    <a16:creationId xmlns:a16="http://schemas.microsoft.com/office/drawing/2014/main" id="{F31AE158-F257-4C9D-BAA7-943361840B02}"/>
                  </a:ext>
                </a:extLst>
              </p:cNvPr>
              <p:cNvSpPr txBox="1"/>
              <p:nvPr/>
            </p:nvSpPr>
            <p:spPr>
              <a:xfrm>
                <a:off x="1707824" y="1092066"/>
                <a:ext cx="779957" cy="372025"/>
              </a:xfrm>
              <a:prstGeom prst="rect">
                <a:avLst/>
              </a:prstGeom>
              <a:solidFill>
                <a:srgbClr val="FFFF00"/>
              </a:solidFill>
              <a:ln w="38100">
                <a:solidFill>
                  <a:srgbClr val="FFC000"/>
                </a:solidFill>
              </a:ln>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m:rPr>
                          <m:nor/>
                        </m:rPr>
                        <a:rPr lang="fr-FR" sz="1400" b="1" dirty="0" smtClean="0">
                          <a:solidFill>
                            <a:schemeClr val="tx1"/>
                          </a:solidFill>
                          <a:sym typeface="Symbol" panose="05050102010706020507" pitchFamily="18" charset="2"/>
                        </a:rPr>
                        <m:t></m:t>
                      </m:r>
                      <m:r>
                        <m:rPr>
                          <m:nor/>
                        </m:rPr>
                        <a:rPr lang="fr-FR" sz="1400" b="1" dirty="0" smtClean="0">
                          <a:solidFill>
                            <a:schemeClr val="tx1"/>
                          </a:solidFill>
                          <a:latin typeface="Freestyle Script" panose="030804020302050B0404" pitchFamily="66" charset="0"/>
                          <a:sym typeface="Symbol" panose="05050102010706020507" pitchFamily="18" charset="2"/>
                        </a:rPr>
                        <m:t>l</m:t>
                      </m:r>
                      <m:r>
                        <a:rPr lang="fr-FR" sz="1400" b="1" i="1" smtClean="0">
                          <a:solidFill>
                            <a:schemeClr val="tx1"/>
                          </a:solidFill>
                          <a:latin typeface="Cambria Math" panose="02040503050406030204" pitchFamily="18" charset="0"/>
                        </a:rPr>
                        <m:t>=</m:t>
                      </m:r>
                      <m:f>
                        <m:fPr>
                          <m:ctrlPr>
                            <a:rPr lang="fr-FR" sz="1400" b="1" i="1" smtClean="0">
                              <a:latin typeface="Cambria Math" panose="02040503050406030204" pitchFamily="18" charset="0"/>
                            </a:rPr>
                          </m:ctrlPr>
                        </m:fPr>
                        <m:num>
                          <m:sSub>
                            <m:sSubPr>
                              <m:ctrlPr>
                                <a:rPr lang="fr-FR" sz="1400" b="1" i="1">
                                  <a:latin typeface="Cambria Math" panose="02040503050406030204" pitchFamily="18" charset="0"/>
                                </a:rPr>
                              </m:ctrlPr>
                            </m:sSubPr>
                            <m:e>
                              <m:r>
                                <a:rPr lang="fr-FR" sz="1400" b="1" i="1">
                                  <a:latin typeface="Cambria Math" panose="02040503050406030204" pitchFamily="18" charset="0"/>
                                  <a:ea typeface="Cambria Math" panose="02040503050406030204" pitchFamily="18" charset="0"/>
                                </a:rPr>
                                <m:t>𝝉</m:t>
                              </m:r>
                            </m:e>
                            <m:sub>
                              <m:r>
                                <a:rPr lang="fr-FR" sz="1400" b="1" i="1">
                                  <a:latin typeface="Cambria Math" panose="02040503050406030204" pitchFamily="18" charset="0"/>
                                </a:rPr>
                                <m:t>𝑷</m:t>
                              </m:r>
                            </m:sub>
                          </m:sSub>
                          <m:r>
                            <a:rPr lang="fr-FR" sz="1400" b="1" i="1" smtClean="0">
                              <a:latin typeface="Cambria Math" panose="02040503050406030204" pitchFamily="18" charset="0"/>
                            </a:rPr>
                            <m:t>.</m:t>
                          </m:r>
                          <m:r>
                            <a:rPr lang="fr-FR" sz="1400" b="1" i="1" smtClean="0">
                              <a:latin typeface="Cambria Math" panose="02040503050406030204" pitchFamily="18" charset="0"/>
                            </a:rPr>
                            <m:t>𝒄</m:t>
                          </m:r>
                        </m:num>
                        <m:den>
                          <m:r>
                            <a:rPr lang="fr-FR" sz="1400" b="1" i="1" smtClean="0">
                              <a:latin typeface="Cambria Math" panose="02040503050406030204" pitchFamily="18" charset="0"/>
                            </a:rPr>
                            <m:t>𝒏</m:t>
                          </m:r>
                        </m:den>
                      </m:f>
                    </m:oMath>
                  </m:oMathPara>
                </a14:m>
                <a:endParaRPr lang="fr-FR" sz="1400" b="1" dirty="0"/>
              </a:p>
            </p:txBody>
          </p:sp>
        </mc:Choice>
        <mc:Fallback>
          <p:sp>
            <p:nvSpPr>
              <p:cNvPr id="44" name="ZoneTexte 43">
                <a:extLst>
                  <a:ext uri="{FF2B5EF4-FFF2-40B4-BE49-F238E27FC236}">
                    <a16:creationId xmlns:a16="http://schemas.microsoft.com/office/drawing/2014/main" id="{F31AE158-F257-4C9D-BAA7-943361840B02}"/>
                  </a:ext>
                </a:extLst>
              </p:cNvPr>
              <p:cNvSpPr txBox="1">
                <a:spLocks noRot="1" noChangeAspect="1" noMove="1" noResize="1" noEditPoints="1" noAdjustHandles="1" noChangeArrowheads="1" noChangeShapeType="1" noTextEdit="1"/>
              </p:cNvSpPr>
              <p:nvPr/>
            </p:nvSpPr>
            <p:spPr>
              <a:xfrm>
                <a:off x="1707824" y="1092066"/>
                <a:ext cx="779957" cy="372025"/>
              </a:xfrm>
              <a:prstGeom prst="rect">
                <a:avLst/>
              </a:prstGeom>
              <a:blipFill>
                <a:blip r:embed="rId2"/>
                <a:stretch>
                  <a:fillRect l="-1493" b="-5970"/>
                </a:stretch>
              </a:blipFill>
              <a:ln w="38100">
                <a:solidFill>
                  <a:srgbClr val="FFC000"/>
                </a:solidFill>
              </a:ln>
            </p:spPr>
            <p:txBody>
              <a:bodyPr/>
              <a:lstStyle/>
              <a:p>
                <a:r>
                  <a:rPr lang="fr-FR">
                    <a:noFill/>
                  </a:rPr>
                  <a:t> </a:t>
                </a:r>
              </a:p>
            </p:txBody>
          </p:sp>
        </mc:Fallback>
      </mc:AlternateContent>
      <p:sp>
        <p:nvSpPr>
          <p:cNvPr id="45" name="ZoneTexte 44">
            <a:extLst>
              <a:ext uri="{FF2B5EF4-FFF2-40B4-BE49-F238E27FC236}">
                <a16:creationId xmlns:a16="http://schemas.microsoft.com/office/drawing/2014/main" id="{522353C1-41F7-4516-8257-010CFC18293E}"/>
              </a:ext>
            </a:extLst>
          </p:cNvPr>
          <p:cNvSpPr txBox="1"/>
          <p:nvPr/>
        </p:nvSpPr>
        <p:spPr>
          <a:xfrm>
            <a:off x="8467057" y="2034765"/>
            <a:ext cx="2874505" cy="253916"/>
          </a:xfrm>
          <a:prstGeom prst="rect">
            <a:avLst/>
          </a:prstGeom>
          <a:noFill/>
        </p:spPr>
        <p:txBody>
          <a:bodyPr wrap="none" rtlCol="0">
            <a:spAutoFit/>
          </a:bodyPr>
          <a:lstStyle/>
          <a:p>
            <a:r>
              <a:rPr lang="fr-FR" sz="1050" i="1" dirty="0"/>
              <a:t>Longueur de fibre </a:t>
            </a:r>
            <a:r>
              <a:rPr lang="fr-FR" sz="1050" b="1" i="1" dirty="0"/>
              <a:t>L</a:t>
            </a:r>
            <a:r>
              <a:rPr lang="fr-FR" sz="1050" i="1" dirty="0"/>
              <a:t>, temps de propagation </a:t>
            </a:r>
            <a:r>
              <a:rPr lang="fr-FR" sz="1050" b="1" i="1" dirty="0">
                <a:sym typeface="Symbol" panose="05050102010706020507" pitchFamily="18" charset="2"/>
              </a:rPr>
              <a:t></a:t>
            </a:r>
            <a:endParaRPr lang="fr-FR" sz="1050" b="1" i="1" dirty="0"/>
          </a:p>
        </p:txBody>
      </p:sp>
      <p:cxnSp>
        <p:nvCxnSpPr>
          <p:cNvPr id="47" name="Connecteur droit avec flèche 46">
            <a:extLst>
              <a:ext uri="{FF2B5EF4-FFF2-40B4-BE49-F238E27FC236}">
                <a16:creationId xmlns:a16="http://schemas.microsoft.com/office/drawing/2014/main" id="{670392F9-A286-4E35-9475-79E56E587CAE}"/>
              </a:ext>
            </a:extLst>
          </p:cNvPr>
          <p:cNvCxnSpPr>
            <a:cxnSpLocks/>
          </p:cNvCxnSpPr>
          <p:nvPr/>
        </p:nvCxnSpPr>
        <p:spPr>
          <a:xfrm>
            <a:off x="1868125" y="1717782"/>
            <a:ext cx="25672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ZoneTexte 49">
            <a:extLst>
              <a:ext uri="{FF2B5EF4-FFF2-40B4-BE49-F238E27FC236}">
                <a16:creationId xmlns:a16="http://schemas.microsoft.com/office/drawing/2014/main" id="{099FF53D-BDBB-488D-89C6-E39C71482943}"/>
              </a:ext>
            </a:extLst>
          </p:cNvPr>
          <p:cNvSpPr txBox="1"/>
          <p:nvPr/>
        </p:nvSpPr>
        <p:spPr>
          <a:xfrm>
            <a:off x="9012881" y="1031290"/>
            <a:ext cx="3046027" cy="646331"/>
          </a:xfrm>
          <a:prstGeom prst="rect">
            <a:avLst/>
          </a:prstGeom>
          <a:noFill/>
        </p:spPr>
        <p:txBody>
          <a:bodyPr wrap="none" rtlCol="0">
            <a:spAutoFit/>
          </a:bodyPr>
          <a:lstStyle/>
          <a:p>
            <a:r>
              <a:rPr lang="fr-FR" sz="1200" dirty="0"/>
              <a:t>Remarque : </a:t>
            </a:r>
          </a:p>
          <a:p>
            <a:r>
              <a:rPr lang="fr-FR" sz="1200" dirty="0"/>
              <a:t>On néglige les phénomènes de dispersion</a:t>
            </a:r>
          </a:p>
          <a:p>
            <a:r>
              <a:rPr lang="fr-FR" sz="1200" dirty="0"/>
              <a:t>Et d’atténuation</a:t>
            </a:r>
          </a:p>
        </p:txBody>
      </p:sp>
      <p:sp>
        <p:nvSpPr>
          <p:cNvPr id="58" name="Ellipse 57">
            <a:extLst>
              <a:ext uri="{FF2B5EF4-FFF2-40B4-BE49-F238E27FC236}">
                <a16:creationId xmlns:a16="http://schemas.microsoft.com/office/drawing/2014/main" id="{578C1141-4148-4359-81B3-06C9B9F57C6C}"/>
              </a:ext>
            </a:extLst>
          </p:cNvPr>
          <p:cNvSpPr/>
          <p:nvPr/>
        </p:nvSpPr>
        <p:spPr>
          <a:xfrm>
            <a:off x="3013242" y="1519211"/>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C54DB685-3B28-4EC3-9854-B844A7870F7C}"/>
              </a:ext>
            </a:extLst>
          </p:cNvPr>
          <p:cNvSpPr/>
          <p:nvPr/>
        </p:nvSpPr>
        <p:spPr>
          <a:xfrm>
            <a:off x="3220325" y="1519211"/>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CAC5FAC8-9116-4E0D-9676-6B9C0863683F}"/>
              </a:ext>
            </a:extLst>
          </p:cNvPr>
          <p:cNvSpPr/>
          <p:nvPr/>
        </p:nvSpPr>
        <p:spPr>
          <a:xfrm>
            <a:off x="3427408" y="1519211"/>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0" name="Connecteur droit 39">
            <a:extLst>
              <a:ext uri="{FF2B5EF4-FFF2-40B4-BE49-F238E27FC236}">
                <a16:creationId xmlns:a16="http://schemas.microsoft.com/office/drawing/2014/main" id="{5DDC4201-AD09-4137-8C97-E581B1CAA4EE}"/>
              </a:ext>
            </a:extLst>
          </p:cNvPr>
          <p:cNvCxnSpPr/>
          <p:nvPr/>
        </p:nvCxnSpPr>
        <p:spPr>
          <a:xfrm>
            <a:off x="4476062" y="1320101"/>
            <a:ext cx="0" cy="70485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7" name="Groupe 266">
            <a:extLst>
              <a:ext uri="{FF2B5EF4-FFF2-40B4-BE49-F238E27FC236}">
                <a16:creationId xmlns:a16="http://schemas.microsoft.com/office/drawing/2014/main" id="{85FC3F26-F227-444A-8821-D4EAF3AD41DD}"/>
              </a:ext>
            </a:extLst>
          </p:cNvPr>
          <p:cNvGrpSpPr/>
          <p:nvPr/>
        </p:nvGrpSpPr>
        <p:grpSpPr>
          <a:xfrm>
            <a:off x="4009905" y="1395427"/>
            <a:ext cx="739269" cy="982547"/>
            <a:chOff x="4009905" y="1395427"/>
            <a:chExt cx="739269" cy="982547"/>
          </a:xfrm>
        </p:grpSpPr>
        <p:grpSp>
          <p:nvGrpSpPr>
            <p:cNvPr id="22" name="Groupe 21">
              <a:extLst>
                <a:ext uri="{FF2B5EF4-FFF2-40B4-BE49-F238E27FC236}">
                  <a16:creationId xmlns:a16="http://schemas.microsoft.com/office/drawing/2014/main" id="{AC818C1C-A3C2-4F38-8FB8-35628B66E414}"/>
                </a:ext>
              </a:extLst>
            </p:cNvPr>
            <p:cNvGrpSpPr/>
            <p:nvPr/>
          </p:nvGrpSpPr>
          <p:grpSpPr>
            <a:xfrm>
              <a:off x="4195737" y="1781817"/>
              <a:ext cx="304009" cy="222684"/>
              <a:chOff x="10281438" y="4761766"/>
              <a:chExt cx="304009" cy="222684"/>
            </a:xfrm>
            <a:solidFill>
              <a:srgbClr val="FFFF00"/>
            </a:solidFill>
          </p:grpSpPr>
          <p:sp>
            <p:nvSpPr>
              <p:cNvPr id="15" name="Arc 14">
                <a:extLst>
                  <a:ext uri="{FF2B5EF4-FFF2-40B4-BE49-F238E27FC236}">
                    <a16:creationId xmlns:a16="http://schemas.microsoft.com/office/drawing/2014/main" id="{FA52861E-6F09-478C-81AD-0CFAE101F7F2}"/>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16" name="Connecteur droit 15">
                <a:extLst>
                  <a:ext uri="{FF2B5EF4-FFF2-40B4-BE49-F238E27FC236}">
                    <a16:creationId xmlns:a16="http://schemas.microsoft.com/office/drawing/2014/main" id="{E60D4870-59BC-4A01-9EFD-06183129A3FE}"/>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Arc 16">
                <a:extLst>
                  <a:ext uri="{FF2B5EF4-FFF2-40B4-BE49-F238E27FC236}">
                    <a16:creationId xmlns:a16="http://schemas.microsoft.com/office/drawing/2014/main" id="{9234B011-E480-4B2E-B524-5BAE354776E4}"/>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18" name="Arc 17">
                <a:extLst>
                  <a:ext uri="{FF2B5EF4-FFF2-40B4-BE49-F238E27FC236}">
                    <a16:creationId xmlns:a16="http://schemas.microsoft.com/office/drawing/2014/main" id="{041D92B4-19A7-4A14-A042-BD56EC66CA55}"/>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19" name="Connecteur droit 18">
                <a:extLst>
                  <a:ext uri="{FF2B5EF4-FFF2-40B4-BE49-F238E27FC236}">
                    <a16:creationId xmlns:a16="http://schemas.microsoft.com/office/drawing/2014/main" id="{A019661D-8024-4399-BA16-19BE7007DB4C}"/>
                  </a:ext>
                </a:extLst>
              </p:cNvPr>
              <p:cNvCxnSpPr>
                <a:cxnSpLocks/>
                <a:stCxn id="18"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0D6953CF-3BA8-4920-8308-7D218A9C2070}"/>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Arc 20">
                <a:extLst>
                  <a:ext uri="{FF2B5EF4-FFF2-40B4-BE49-F238E27FC236}">
                    <a16:creationId xmlns:a16="http://schemas.microsoft.com/office/drawing/2014/main" id="{B401F20E-F918-44F7-BADC-D072CA39F0F9}"/>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sp>
          <p:nvSpPr>
            <p:cNvPr id="48" name="ZoneTexte 47">
              <a:extLst>
                <a:ext uri="{FF2B5EF4-FFF2-40B4-BE49-F238E27FC236}">
                  <a16:creationId xmlns:a16="http://schemas.microsoft.com/office/drawing/2014/main" id="{B3BDA05D-9ECF-4953-AAC6-C66AEFF9A8AA}"/>
                </a:ext>
              </a:extLst>
            </p:cNvPr>
            <p:cNvSpPr txBox="1"/>
            <p:nvPr/>
          </p:nvSpPr>
          <p:spPr>
            <a:xfrm>
              <a:off x="4250319" y="2046920"/>
              <a:ext cx="498855" cy="253916"/>
            </a:xfrm>
            <a:prstGeom prst="rect">
              <a:avLst/>
            </a:prstGeom>
            <a:noFill/>
          </p:spPr>
          <p:txBody>
            <a:bodyPr wrap="none" rtlCol="0">
              <a:spAutoFit/>
            </a:bodyPr>
            <a:lstStyle/>
            <a:p>
              <a:r>
                <a:rPr lang="fr-FR" sz="1050" b="1" dirty="0"/>
                <a:t>L</a:t>
              </a:r>
              <a:r>
                <a:rPr lang="fr-FR" sz="1050" b="1" baseline="-25000" dirty="0"/>
                <a:t>1</a:t>
              </a:r>
              <a:r>
                <a:rPr lang="fr-FR" sz="1050" b="1" dirty="0"/>
                <a:t>, </a:t>
              </a:r>
              <a:r>
                <a:rPr lang="fr-FR" sz="1050" b="1" dirty="0">
                  <a:sym typeface="Symbol" panose="05050102010706020507" pitchFamily="18" charset="2"/>
                </a:rPr>
                <a:t></a:t>
              </a:r>
              <a:r>
                <a:rPr lang="fr-FR" sz="1050" b="1" baseline="-25000" dirty="0">
                  <a:sym typeface="Symbol" panose="05050102010706020507" pitchFamily="18" charset="2"/>
                </a:rPr>
                <a:t>1</a:t>
              </a:r>
              <a:endParaRPr lang="fr-FR" sz="1050" b="1" baseline="-25000" dirty="0"/>
            </a:p>
          </p:txBody>
        </p:sp>
        <p:cxnSp>
          <p:nvCxnSpPr>
            <p:cNvPr id="52" name="Connecteur droit avec flèche 51">
              <a:extLst>
                <a:ext uri="{FF2B5EF4-FFF2-40B4-BE49-F238E27FC236}">
                  <a16:creationId xmlns:a16="http://schemas.microsoft.com/office/drawing/2014/main" id="{CF63AA6A-06BC-491F-9B2D-BF24A4464EAE}"/>
                </a:ext>
              </a:extLst>
            </p:cNvPr>
            <p:cNvCxnSpPr>
              <a:cxnSpLocks/>
            </p:cNvCxnSpPr>
            <p:nvPr/>
          </p:nvCxnSpPr>
          <p:spPr>
            <a:xfrm>
              <a:off x="4219340" y="1682856"/>
              <a:ext cx="25672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ZoneTexte 52">
              <a:extLst>
                <a:ext uri="{FF2B5EF4-FFF2-40B4-BE49-F238E27FC236}">
                  <a16:creationId xmlns:a16="http://schemas.microsoft.com/office/drawing/2014/main" id="{D59C5F7A-6DEB-459F-9E41-191B2C563D62}"/>
                </a:ext>
              </a:extLst>
            </p:cNvPr>
            <p:cNvSpPr txBox="1"/>
            <p:nvPr/>
          </p:nvSpPr>
          <p:spPr>
            <a:xfrm>
              <a:off x="4009905" y="1395427"/>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sp>
          <p:nvSpPr>
            <p:cNvPr id="61" name="Forme libre 20">
              <a:extLst>
                <a:ext uri="{FF2B5EF4-FFF2-40B4-BE49-F238E27FC236}">
                  <a16:creationId xmlns:a16="http://schemas.microsoft.com/office/drawing/2014/main" id="{6944F3C8-90EA-47C0-8C9E-02C351D2231A}"/>
                </a:ext>
              </a:extLst>
            </p:cNvPr>
            <p:cNvSpPr/>
            <p:nvPr/>
          </p:nvSpPr>
          <p:spPr>
            <a:xfrm rot="5400000">
              <a:off x="4274490" y="219918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41" name="Connecteur droit 40">
            <a:extLst>
              <a:ext uri="{FF2B5EF4-FFF2-40B4-BE49-F238E27FC236}">
                <a16:creationId xmlns:a16="http://schemas.microsoft.com/office/drawing/2014/main" id="{E9C586AC-B0D3-4A15-9B2F-66F3090A8833}"/>
              </a:ext>
            </a:extLst>
          </p:cNvPr>
          <p:cNvCxnSpPr/>
          <p:nvPr/>
        </p:nvCxnSpPr>
        <p:spPr>
          <a:xfrm>
            <a:off x="7351120" y="1320101"/>
            <a:ext cx="0" cy="70485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6" name="Groupe 265">
            <a:extLst>
              <a:ext uri="{FF2B5EF4-FFF2-40B4-BE49-F238E27FC236}">
                <a16:creationId xmlns:a16="http://schemas.microsoft.com/office/drawing/2014/main" id="{FE1E90DC-6A14-488C-9552-800C54858280}"/>
              </a:ext>
            </a:extLst>
          </p:cNvPr>
          <p:cNvGrpSpPr/>
          <p:nvPr/>
        </p:nvGrpSpPr>
        <p:grpSpPr>
          <a:xfrm>
            <a:off x="6879479" y="1388452"/>
            <a:ext cx="649899" cy="1007949"/>
            <a:chOff x="6879479" y="1388452"/>
            <a:chExt cx="649899" cy="1007949"/>
          </a:xfrm>
        </p:grpSpPr>
        <p:grpSp>
          <p:nvGrpSpPr>
            <p:cNvPr id="23" name="Groupe 22">
              <a:extLst>
                <a:ext uri="{FF2B5EF4-FFF2-40B4-BE49-F238E27FC236}">
                  <a16:creationId xmlns:a16="http://schemas.microsoft.com/office/drawing/2014/main" id="{59FE0F00-F1F4-4D1E-BE9B-6E8D55589242}"/>
                </a:ext>
              </a:extLst>
            </p:cNvPr>
            <p:cNvGrpSpPr/>
            <p:nvPr/>
          </p:nvGrpSpPr>
          <p:grpSpPr>
            <a:xfrm>
              <a:off x="7070795" y="1781817"/>
              <a:ext cx="304009" cy="222684"/>
              <a:chOff x="10281438" y="4761766"/>
              <a:chExt cx="304009" cy="222684"/>
            </a:xfrm>
            <a:solidFill>
              <a:srgbClr val="FFFF00"/>
            </a:solidFill>
          </p:grpSpPr>
          <p:sp>
            <p:nvSpPr>
              <p:cNvPr id="24" name="Arc 23">
                <a:extLst>
                  <a:ext uri="{FF2B5EF4-FFF2-40B4-BE49-F238E27FC236}">
                    <a16:creationId xmlns:a16="http://schemas.microsoft.com/office/drawing/2014/main" id="{A9E732DC-A04E-46C6-8B79-1E3556B532A2}"/>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5" name="Connecteur droit 24">
                <a:extLst>
                  <a:ext uri="{FF2B5EF4-FFF2-40B4-BE49-F238E27FC236}">
                    <a16:creationId xmlns:a16="http://schemas.microsoft.com/office/drawing/2014/main" id="{E92C14B2-370C-4F9A-AC63-B53BABCE8D0C}"/>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Arc 25">
                <a:extLst>
                  <a:ext uri="{FF2B5EF4-FFF2-40B4-BE49-F238E27FC236}">
                    <a16:creationId xmlns:a16="http://schemas.microsoft.com/office/drawing/2014/main" id="{EFE208E7-FF84-4E76-9FFC-0B07950C5539}"/>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7" name="Arc 26">
                <a:extLst>
                  <a:ext uri="{FF2B5EF4-FFF2-40B4-BE49-F238E27FC236}">
                    <a16:creationId xmlns:a16="http://schemas.microsoft.com/office/drawing/2014/main" id="{2881D67B-7741-4F8A-9055-7824A17B9FC8}"/>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8" name="Connecteur droit 27">
                <a:extLst>
                  <a:ext uri="{FF2B5EF4-FFF2-40B4-BE49-F238E27FC236}">
                    <a16:creationId xmlns:a16="http://schemas.microsoft.com/office/drawing/2014/main" id="{BF71D6E9-2C1C-4451-8F2A-34D38533194C}"/>
                  </a:ext>
                </a:extLst>
              </p:cNvPr>
              <p:cNvCxnSpPr>
                <a:cxnSpLocks/>
                <a:stCxn id="27"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0A63707D-B566-4CC7-AC54-08ED75663122}"/>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Arc 29">
                <a:extLst>
                  <a:ext uri="{FF2B5EF4-FFF2-40B4-BE49-F238E27FC236}">
                    <a16:creationId xmlns:a16="http://schemas.microsoft.com/office/drawing/2014/main" id="{40DC68F9-9177-4A8E-BA3E-E4DC8DDAB736}"/>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sp>
          <p:nvSpPr>
            <p:cNvPr id="51" name="ZoneTexte 50">
              <a:extLst>
                <a:ext uri="{FF2B5EF4-FFF2-40B4-BE49-F238E27FC236}">
                  <a16:creationId xmlns:a16="http://schemas.microsoft.com/office/drawing/2014/main" id="{8F68313D-134F-4A51-87D7-64EE78919E5A}"/>
                </a:ext>
              </a:extLst>
            </p:cNvPr>
            <p:cNvSpPr txBox="1"/>
            <p:nvPr/>
          </p:nvSpPr>
          <p:spPr>
            <a:xfrm>
              <a:off x="7030523" y="2058709"/>
              <a:ext cx="498855" cy="253916"/>
            </a:xfrm>
            <a:prstGeom prst="rect">
              <a:avLst/>
            </a:prstGeom>
            <a:noFill/>
          </p:spPr>
          <p:txBody>
            <a:bodyPr wrap="none" rtlCol="0">
              <a:spAutoFit/>
            </a:bodyPr>
            <a:lstStyle/>
            <a:p>
              <a:r>
                <a:rPr lang="fr-FR" sz="1050" b="1" dirty="0"/>
                <a:t>L</a:t>
              </a:r>
              <a:r>
                <a:rPr lang="fr-FR" sz="1050" b="1" baseline="-25000" dirty="0"/>
                <a:t>2</a:t>
              </a:r>
              <a:r>
                <a:rPr lang="fr-FR" sz="1050" b="1" dirty="0"/>
                <a:t>, </a:t>
              </a:r>
              <a:r>
                <a:rPr lang="fr-FR" sz="1050" b="1" dirty="0">
                  <a:sym typeface="Symbol" panose="05050102010706020507" pitchFamily="18" charset="2"/>
                </a:rPr>
                <a:t></a:t>
              </a:r>
              <a:r>
                <a:rPr lang="fr-FR" sz="1050" b="1" baseline="-25000" dirty="0">
                  <a:sym typeface="Symbol" panose="05050102010706020507" pitchFamily="18" charset="2"/>
                </a:rPr>
                <a:t>2</a:t>
              </a:r>
              <a:endParaRPr lang="fr-FR" sz="1050" b="1" baseline="-25000" dirty="0"/>
            </a:p>
          </p:txBody>
        </p:sp>
        <p:cxnSp>
          <p:nvCxnSpPr>
            <p:cNvPr id="56" name="Connecteur droit avec flèche 55">
              <a:extLst>
                <a:ext uri="{FF2B5EF4-FFF2-40B4-BE49-F238E27FC236}">
                  <a16:creationId xmlns:a16="http://schemas.microsoft.com/office/drawing/2014/main" id="{F7246704-3C12-45C1-95BC-6353D93EA0AE}"/>
                </a:ext>
              </a:extLst>
            </p:cNvPr>
            <p:cNvCxnSpPr>
              <a:cxnSpLocks/>
            </p:cNvCxnSpPr>
            <p:nvPr/>
          </p:nvCxnSpPr>
          <p:spPr>
            <a:xfrm>
              <a:off x="7088914" y="1675881"/>
              <a:ext cx="25672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8C45CE6-C5E4-418F-918F-685A7667CE8D}"/>
                </a:ext>
              </a:extLst>
            </p:cNvPr>
            <p:cNvSpPr txBox="1"/>
            <p:nvPr/>
          </p:nvSpPr>
          <p:spPr>
            <a:xfrm>
              <a:off x="6879479" y="1388452"/>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sp>
          <p:nvSpPr>
            <p:cNvPr id="62" name="Forme libre 20">
              <a:extLst>
                <a:ext uri="{FF2B5EF4-FFF2-40B4-BE49-F238E27FC236}">
                  <a16:creationId xmlns:a16="http://schemas.microsoft.com/office/drawing/2014/main" id="{4FA29758-C20F-428B-A63E-F2C2D2F4A0C6}"/>
                </a:ext>
              </a:extLst>
            </p:cNvPr>
            <p:cNvSpPr/>
            <p:nvPr/>
          </p:nvSpPr>
          <p:spPr>
            <a:xfrm rot="5400000">
              <a:off x="7174751" y="2217611"/>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80" name="ZoneTexte 79">
            <a:extLst>
              <a:ext uri="{FF2B5EF4-FFF2-40B4-BE49-F238E27FC236}">
                <a16:creationId xmlns:a16="http://schemas.microsoft.com/office/drawing/2014/main" id="{8566D2B2-4E79-4D58-960A-CBE8B2D23523}"/>
              </a:ext>
            </a:extLst>
          </p:cNvPr>
          <p:cNvSpPr txBox="1"/>
          <p:nvPr/>
        </p:nvSpPr>
        <p:spPr>
          <a:xfrm>
            <a:off x="-82236" y="1182603"/>
            <a:ext cx="1640193" cy="261610"/>
          </a:xfrm>
          <a:prstGeom prst="rect">
            <a:avLst/>
          </a:prstGeom>
          <a:noFill/>
        </p:spPr>
        <p:txBody>
          <a:bodyPr wrap="none" rtlCol="0">
            <a:spAutoFit/>
          </a:bodyPr>
          <a:lstStyle/>
          <a:p>
            <a:pPr marL="171450" indent="-171450">
              <a:buFont typeface="Arial" panose="020B0604020202020204" pitchFamily="34" charset="0"/>
              <a:buChar char="•"/>
            </a:pPr>
            <a:r>
              <a:rPr lang="fr-FR" sz="1100" b="1" dirty="0"/>
              <a:t>Sur un Aller simple</a:t>
            </a:r>
          </a:p>
        </p:txBody>
      </p:sp>
      <p:grpSp>
        <p:nvGrpSpPr>
          <p:cNvPr id="268" name="Groupe 267">
            <a:extLst>
              <a:ext uri="{FF2B5EF4-FFF2-40B4-BE49-F238E27FC236}">
                <a16:creationId xmlns:a16="http://schemas.microsoft.com/office/drawing/2014/main" id="{9C783FF9-7CCA-456D-A401-6A59CF440439}"/>
              </a:ext>
            </a:extLst>
          </p:cNvPr>
          <p:cNvGrpSpPr/>
          <p:nvPr/>
        </p:nvGrpSpPr>
        <p:grpSpPr>
          <a:xfrm>
            <a:off x="-78455" y="2467638"/>
            <a:ext cx="12279077" cy="1009862"/>
            <a:chOff x="-78455" y="2467638"/>
            <a:chExt cx="12279077" cy="1009862"/>
          </a:xfrm>
        </p:grpSpPr>
        <p:sp>
          <p:nvSpPr>
            <p:cNvPr id="261" name="Rectangle : coins arrondis 260">
              <a:extLst>
                <a:ext uri="{FF2B5EF4-FFF2-40B4-BE49-F238E27FC236}">
                  <a16:creationId xmlns:a16="http://schemas.microsoft.com/office/drawing/2014/main" id="{CD972B25-D056-4DA0-81E5-4DC97A743950}"/>
                </a:ext>
              </a:extLst>
            </p:cNvPr>
            <p:cNvSpPr/>
            <p:nvPr/>
          </p:nvSpPr>
          <p:spPr>
            <a:xfrm>
              <a:off x="8622" y="2467638"/>
              <a:ext cx="12192000" cy="1009862"/>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4" name="Connecteur droit avec flèche 63">
              <a:extLst>
                <a:ext uri="{FF2B5EF4-FFF2-40B4-BE49-F238E27FC236}">
                  <a16:creationId xmlns:a16="http://schemas.microsoft.com/office/drawing/2014/main" id="{64FBBC18-7BDE-4C4B-93B2-7CFDAE73237F}"/>
                </a:ext>
              </a:extLst>
            </p:cNvPr>
            <p:cNvCxnSpPr>
              <a:cxnSpLocks/>
            </p:cNvCxnSpPr>
            <p:nvPr/>
          </p:nvCxnSpPr>
          <p:spPr>
            <a:xfrm flipH="1">
              <a:off x="1839887" y="3088846"/>
              <a:ext cx="5779626" cy="15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E583FF3A-871F-4FF3-AFCE-CDB5C8C3302F}"/>
                </a:ext>
              </a:extLst>
            </p:cNvPr>
            <p:cNvSpPr txBox="1"/>
            <p:nvPr/>
          </p:nvSpPr>
          <p:spPr>
            <a:xfrm>
              <a:off x="1555333" y="3085916"/>
              <a:ext cx="379408" cy="369332"/>
            </a:xfrm>
            <a:prstGeom prst="rect">
              <a:avLst/>
            </a:prstGeom>
            <a:noFill/>
          </p:spPr>
          <p:txBody>
            <a:bodyPr wrap="square">
              <a:spAutoFit/>
            </a:bodyPr>
            <a:lstStyle/>
            <a:p>
              <a:r>
                <a:rPr lang="fr-FR" sz="1800" b="1" i="1" dirty="0">
                  <a:sym typeface="Symbol" panose="05050102010706020507" pitchFamily="18" charset="2"/>
                </a:rPr>
                <a:t></a:t>
              </a:r>
              <a:endParaRPr lang="fr-FR" dirty="0"/>
            </a:p>
          </p:txBody>
        </p:sp>
        <p:grpSp>
          <p:nvGrpSpPr>
            <p:cNvPr id="67" name="Groupe 66">
              <a:extLst>
                <a:ext uri="{FF2B5EF4-FFF2-40B4-BE49-F238E27FC236}">
                  <a16:creationId xmlns:a16="http://schemas.microsoft.com/office/drawing/2014/main" id="{4C59AFAB-F9A0-4E7D-908F-BA76B203E054}"/>
                </a:ext>
              </a:extLst>
            </p:cNvPr>
            <p:cNvGrpSpPr/>
            <p:nvPr/>
          </p:nvGrpSpPr>
          <p:grpSpPr>
            <a:xfrm>
              <a:off x="4197945" y="2868541"/>
              <a:ext cx="304009" cy="222684"/>
              <a:chOff x="10281438" y="4761766"/>
              <a:chExt cx="304009" cy="222684"/>
            </a:xfrm>
            <a:solidFill>
              <a:srgbClr val="FFFF00"/>
            </a:solidFill>
          </p:grpSpPr>
          <p:sp>
            <p:nvSpPr>
              <p:cNvPr id="68" name="Arc 67">
                <a:extLst>
                  <a:ext uri="{FF2B5EF4-FFF2-40B4-BE49-F238E27FC236}">
                    <a16:creationId xmlns:a16="http://schemas.microsoft.com/office/drawing/2014/main" id="{4EE3582A-E505-409C-80FA-1148C9F8A053}"/>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69" name="Connecteur droit 68">
                <a:extLst>
                  <a:ext uri="{FF2B5EF4-FFF2-40B4-BE49-F238E27FC236}">
                    <a16:creationId xmlns:a16="http://schemas.microsoft.com/office/drawing/2014/main" id="{C5CD8CA6-6D6B-41DD-A588-5988B9D3F4C6}"/>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0" name="Arc 69">
                <a:extLst>
                  <a:ext uri="{FF2B5EF4-FFF2-40B4-BE49-F238E27FC236}">
                    <a16:creationId xmlns:a16="http://schemas.microsoft.com/office/drawing/2014/main" id="{4F1BD086-58FA-4A2A-A4B2-DB78E26EE861}"/>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71" name="Arc 70">
                <a:extLst>
                  <a:ext uri="{FF2B5EF4-FFF2-40B4-BE49-F238E27FC236}">
                    <a16:creationId xmlns:a16="http://schemas.microsoft.com/office/drawing/2014/main" id="{7021A1F4-D00F-433C-9454-8264C15D6C03}"/>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72" name="Connecteur droit 71">
                <a:extLst>
                  <a:ext uri="{FF2B5EF4-FFF2-40B4-BE49-F238E27FC236}">
                    <a16:creationId xmlns:a16="http://schemas.microsoft.com/office/drawing/2014/main" id="{286CC583-C5B7-4D9C-8463-156D7434949E}"/>
                  </a:ext>
                </a:extLst>
              </p:cNvPr>
              <p:cNvCxnSpPr>
                <a:cxnSpLocks/>
                <a:stCxn id="71"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3" name="Connecteur droit 72">
                <a:extLst>
                  <a:ext uri="{FF2B5EF4-FFF2-40B4-BE49-F238E27FC236}">
                    <a16:creationId xmlns:a16="http://schemas.microsoft.com/office/drawing/2014/main" id="{CFED0333-7BCE-4884-9A38-F0BABA1B341A}"/>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4" name="Arc 73">
                <a:extLst>
                  <a:ext uri="{FF2B5EF4-FFF2-40B4-BE49-F238E27FC236}">
                    <a16:creationId xmlns:a16="http://schemas.microsoft.com/office/drawing/2014/main" id="{5AB48ADC-0008-4474-AB79-C3B010513E98}"/>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cxnSp>
          <p:nvCxnSpPr>
            <p:cNvPr id="75" name="Connecteur droit avec flèche 74">
              <a:extLst>
                <a:ext uri="{FF2B5EF4-FFF2-40B4-BE49-F238E27FC236}">
                  <a16:creationId xmlns:a16="http://schemas.microsoft.com/office/drawing/2014/main" id="{548639D4-B78D-4C83-87CA-2912849F76EA}"/>
                </a:ext>
              </a:extLst>
            </p:cNvPr>
            <p:cNvCxnSpPr>
              <a:cxnSpLocks/>
            </p:cNvCxnSpPr>
            <p:nvPr/>
          </p:nvCxnSpPr>
          <p:spPr>
            <a:xfrm>
              <a:off x="4221548" y="2769580"/>
              <a:ext cx="25672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8917C810-1C4B-446D-A784-BCF8134DF831}"/>
                </a:ext>
              </a:extLst>
            </p:cNvPr>
            <p:cNvSpPr txBox="1"/>
            <p:nvPr/>
          </p:nvSpPr>
          <p:spPr>
            <a:xfrm>
              <a:off x="4012113" y="2482151"/>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sp>
          <p:nvSpPr>
            <p:cNvPr id="79" name="ZoneTexte 78">
              <a:extLst>
                <a:ext uri="{FF2B5EF4-FFF2-40B4-BE49-F238E27FC236}">
                  <a16:creationId xmlns:a16="http://schemas.microsoft.com/office/drawing/2014/main" id="{2E64EC96-104C-43C6-8295-45A0385629F8}"/>
                </a:ext>
              </a:extLst>
            </p:cNvPr>
            <p:cNvSpPr txBox="1"/>
            <p:nvPr/>
          </p:nvSpPr>
          <p:spPr>
            <a:xfrm>
              <a:off x="-78455" y="2483577"/>
              <a:ext cx="3855543" cy="261610"/>
            </a:xfrm>
            <a:prstGeom prst="rect">
              <a:avLst/>
            </a:prstGeom>
            <a:noFill/>
          </p:spPr>
          <p:txBody>
            <a:bodyPr wrap="none" rtlCol="0">
              <a:spAutoFit/>
            </a:bodyPr>
            <a:lstStyle/>
            <a:p>
              <a:pPr marL="171450" indent="-171450">
                <a:buFont typeface="Arial" panose="020B0604020202020204" pitchFamily="34" charset="0"/>
                <a:buChar char="•"/>
              </a:pPr>
              <a:r>
                <a:rPr lang="fr-FR" sz="1100" b="1" dirty="0">
                  <a:solidFill>
                    <a:srgbClr val="FF0000"/>
                  </a:solidFill>
                </a:rPr>
                <a:t>A la sortie après un Aller-Retour </a:t>
              </a:r>
              <a:r>
                <a:rPr lang="fr-FR" sz="1100" b="1" dirty="0"/>
                <a:t>sur un oscilloscope</a:t>
              </a:r>
            </a:p>
          </p:txBody>
        </p:sp>
        <p:sp>
          <p:nvSpPr>
            <p:cNvPr id="82" name="ZoneTexte 81">
              <a:extLst>
                <a:ext uri="{FF2B5EF4-FFF2-40B4-BE49-F238E27FC236}">
                  <a16:creationId xmlns:a16="http://schemas.microsoft.com/office/drawing/2014/main" id="{4CC0B180-10E5-4298-AE45-6387B39AA2A0}"/>
                </a:ext>
              </a:extLst>
            </p:cNvPr>
            <p:cNvSpPr txBox="1"/>
            <p:nvPr/>
          </p:nvSpPr>
          <p:spPr>
            <a:xfrm>
              <a:off x="3893975" y="3081213"/>
              <a:ext cx="745861" cy="276999"/>
            </a:xfrm>
            <a:prstGeom prst="rect">
              <a:avLst/>
            </a:prstGeom>
            <a:noFill/>
          </p:spPr>
          <p:txBody>
            <a:bodyPr wrap="square">
              <a:spAutoFit/>
            </a:bodyPr>
            <a:lstStyle/>
            <a:p>
              <a:r>
                <a:rPr lang="fr-FR" sz="1200" b="1" dirty="0"/>
                <a:t>2L</a:t>
              </a:r>
              <a:r>
                <a:rPr lang="fr-FR" sz="1200" b="1" baseline="-25000" dirty="0"/>
                <a:t>1</a:t>
              </a:r>
              <a:r>
                <a:rPr lang="fr-FR" sz="1200" b="1" dirty="0"/>
                <a:t>, 2</a:t>
              </a:r>
              <a:r>
                <a:rPr lang="fr-FR" sz="1200" b="1" dirty="0">
                  <a:sym typeface="Symbol" panose="05050102010706020507" pitchFamily="18" charset="2"/>
                </a:rPr>
                <a:t></a:t>
              </a:r>
              <a:r>
                <a:rPr lang="fr-FR" sz="1200" b="1" baseline="-25000" dirty="0">
                  <a:sym typeface="Symbol" panose="05050102010706020507" pitchFamily="18" charset="2"/>
                </a:rPr>
                <a:t>1</a:t>
              </a:r>
              <a:endParaRPr lang="fr-FR" sz="1200" b="1" baseline="-25000" dirty="0"/>
            </a:p>
          </p:txBody>
        </p:sp>
        <p:grpSp>
          <p:nvGrpSpPr>
            <p:cNvPr id="86" name="Groupe 85">
              <a:extLst>
                <a:ext uri="{FF2B5EF4-FFF2-40B4-BE49-F238E27FC236}">
                  <a16:creationId xmlns:a16="http://schemas.microsoft.com/office/drawing/2014/main" id="{ED850C11-A20F-48FD-A1E7-49D55F222E31}"/>
                </a:ext>
              </a:extLst>
            </p:cNvPr>
            <p:cNvGrpSpPr/>
            <p:nvPr/>
          </p:nvGrpSpPr>
          <p:grpSpPr>
            <a:xfrm>
              <a:off x="7036434" y="2862191"/>
              <a:ext cx="304009" cy="222684"/>
              <a:chOff x="10281438" y="4761766"/>
              <a:chExt cx="304009" cy="222684"/>
            </a:xfrm>
            <a:solidFill>
              <a:srgbClr val="FFFF00"/>
            </a:solidFill>
          </p:grpSpPr>
          <p:sp>
            <p:nvSpPr>
              <p:cNvPr id="87" name="Arc 86">
                <a:extLst>
                  <a:ext uri="{FF2B5EF4-FFF2-40B4-BE49-F238E27FC236}">
                    <a16:creationId xmlns:a16="http://schemas.microsoft.com/office/drawing/2014/main" id="{D9653E92-B5ED-44D2-92ED-FA507B1189A6}"/>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88" name="Connecteur droit 87">
                <a:extLst>
                  <a:ext uri="{FF2B5EF4-FFF2-40B4-BE49-F238E27FC236}">
                    <a16:creationId xmlns:a16="http://schemas.microsoft.com/office/drawing/2014/main" id="{6C14150C-4B91-44D8-A82D-0FA0A438837E}"/>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Arc 88">
                <a:extLst>
                  <a:ext uri="{FF2B5EF4-FFF2-40B4-BE49-F238E27FC236}">
                    <a16:creationId xmlns:a16="http://schemas.microsoft.com/office/drawing/2014/main" id="{10161EA5-C7E1-4444-9D58-35B6DC122A54}"/>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90" name="Arc 89">
                <a:extLst>
                  <a:ext uri="{FF2B5EF4-FFF2-40B4-BE49-F238E27FC236}">
                    <a16:creationId xmlns:a16="http://schemas.microsoft.com/office/drawing/2014/main" id="{57100E3C-D317-4E7F-BE16-4FA94D4E27C8}"/>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91" name="Connecteur droit 90">
                <a:extLst>
                  <a:ext uri="{FF2B5EF4-FFF2-40B4-BE49-F238E27FC236}">
                    <a16:creationId xmlns:a16="http://schemas.microsoft.com/office/drawing/2014/main" id="{94F941B2-1F31-43B6-9DFF-579CC993F9F5}"/>
                  </a:ext>
                </a:extLst>
              </p:cNvPr>
              <p:cNvCxnSpPr>
                <a:cxnSpLocks/>
                <a:stCxn id="90"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 name="Connecteur droit 91">
                <a:extLst>
                  <a:ext uri="{FF2B5EF4-FFF2-40B4-BE49-F238E27FC236}">
                    <a16:creationId xmlns:a16="http://schemas.microsoft.com/office/drawing/2014/main" id="{7B8A85B4-8542-4158-B615-EFE34154323D}"/>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Arc 92">
                <a:extLst>
                  <a:ext uri="{FF2B5EF4-FFF2-40B4-BE49-F238E27FC236}">
                    <a16:creationId xmlns:a16="http://schemas.microsoft.com/office/drawing/2014/main" id="{E5AE0A93-7175-4E03-BCBF-1B9EB4CB1958}"/>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cxnSp>
          <p:nvCxnSpPr>
            <p:cNvPr id="94" name="Connecteur droit avec flèche 93">
              <a:extLst>
                <a:ext uri="{FF2B5EF4-FFF2-40B4-BE49-F238E27FC236}">
                  <a16:creationId xmlns:a16="http://schemas.microsoft.com/office/drawing/2014/main" id="{C02B01DE-CE84-4063-81D4-FD1A79B8CBC0}"/>
                </a:ext>
              </a:extLst>
            </p:cNvPr>
            <p:cNvCxnSpPr>
              <a:cxnSpLocks/>
            </p:cNvCxnSpPr>
            <p:nvPr/>
          </p:nvCxnSpPr>
          <p:spPr>
            <a:xfrm>
              <a:off x="7060037" y="2763230"/>
              <a:ext cx="25672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ZoneTexte 94">
              <a:extLst>
                <a:ext uri="{FF2B5EF4-FFF2-40B4-BE49-F238E27FC236}">
                  <a16:creationId xmlns:a16="http://schemas.microsoft.com/office/drawing/2014/main" id="{2247A4A1-8BD7-434F-9CD6-2C3D77662618}"/>
                </a:ext>
              </a:extLst>
            </p:cNvPr>
            <p:cNvSpPr txBox="1"/>
            <p:nvPr/>
          </p:nvSpPr>
          <p:spPr>
            <a:xfrm>
              <a:off x="6850602" y="2475801"/>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sp>
          <p:nvSpPr>
            <p:cNvPr id="96" name="ZoneTexte 95">
              <a:extLst>
                <a:ext uri="{FF2B5EF4-FFF2-40B4-BE49-F238E27FC236}">
                  <a16:creationId xmlns:a16="http://schemas.microsoft.com/office/drawing/2014/main" id="{8B905A44-310B-40E0-9FBC-76AC3763943E}"/>
                </a:ext>
              </a:extLst>
            </p:cNvPr>
            <p:cNvSpPr txBox="1"/>
            <p:nvPr/>
          </p:nvSpPr>
          <p:spPr>
            <a:xfrm>
              <a:off x="6732464" y="3074863"/>
              <a:ext cx="745861" cy="276999"/>
            </a:xfrm>
            <a:prstGeom prst="rect">
              <a:avLst/>
            </a:prstGeom>
            <a:noFill/>
          </p:spPr>
          <p:txBody>
            <a:bodyPr wrap="square">
              <a:spAutoFit/>
            </a:bodyPr>
            <a:lstStyle/>
            <a:p>
              <a:r>
                <a:rPr lang="fr-FR" sz="1200" b="1" dirty="0"/>
                <a:t>2L</a:t>
              </a:r>
              <a:r>
                <a:rPr lang="fr-FR" sz="1200" b="1" baseline="-25000" dirty="0"/>
                <a:t>2</a:t>
              </a:r>
              <a:r>
                <a:rPr lang="fr-FR" sz="1200" b="1" dirty="0"/>
                <a:t>, 2</a:t>
              </a:r>
              <a:r>
                <a:rPr lang="fr-FR" sz="1200" b="1" dirty="0">
                  <a:sym typeface="Symbol" panose="05050102010706020507" pitchFamily="18" charset="2"/>
                </a:rPr>
                <a:t></a:t>
              </a:r>
              <a:r>
                <a:rPr lang="fr-FR" sz="1200" b="1" baseline="-25000" dirty="0">
                  <a:sym typeface="Symbol" panose="05050102010706020507" pitchFamily="18" charset="2"/>
                </a:rPr>
                <a:t>2</a:t>
              </a:r>
              <a:endParaRPr lang="fr-FR" sz="1200" b="1" baseline="-25000" dirty="0"/>
            </a:p>
          </p:txBody>
        </p:sp>
        <p:sp>
          <p:nvSpPr>
            <p:cNvPr id="97" name="ZoneTexte 96">
              <a:extLst>
                <a:ext uri="{FF2B5EF4-FFF2-40B4-BE49-F238E27FC236}">
                  <a16:creationId xmlns:a16="http://schemas.microsoft.com/office/drawing/2014/main" id="{DE68A9B6-D987-48EE-B4DB-A14C2DF35A58}"/>
                </a:ext>
              </a:extLst>
            </p:cNvPr>
            <p:cNvSpPr txBox="1"/>
            <p:nvPr/>
          </p:nvSpPr>
          <p:spPr>
            <a:xfrm>
              <a:off x="4733658" y="2666770"/>
              <a:ext cx="2032479"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err="1">
                  <a:solidFill>
                    <a:srgbClr val="FF0000"/>
                  </a:solidFill>
                  <a:sym typeface="Symbol" panose="05050102010706020507" pitchFamily="18" charset="2"/>
                </a:rPr>
                <a:t>T</a:t>
              </a:r>
              <a:r>
                <a:rPr lang="fr-FR" sz="1200" b="1" baseline="-25000" dirty="0" err="1">
                  <a:solidFill>
                    <a:srgbClr val="FF0000"/>
                  </a:solidFill>
                  <a:sym typeface="Symbol" panose="05050102010706020507" pitchFamily="18" charset="2"/>
                </a:rPr>
                <a:t>mesuré</a:t>
              </a:r>
              <a:r>
                <a:rPr lang="fr-FR" sz="1200" b="1" dirty="0">
                  <a:solidFill>
                    <a:srgbClr val="FF0000"/>
                  </a:solidFill>
                  <a:sym typeface="Symbol" panose="05050102010706020507" pitchFamily="18" charset="2"/>
                </a:rPr>
                <a:t>= 2T</a:t>
              </a:r>
              <a:r>
                <a:rPr lang="fr-FR" sz="1200" b="1" baseline="-25000" dirty="0">
                  <a:solidFill>
                    <a:srgbClr val="FF0000"/>
                  </a:solidFill>
                  <a:sym typeface="Symbol" panose="05050102010706020507" pitchFamily="18" charset="2"/>
                </a:rPr>
                <a:t>réel</a:t>
              </a:r>
              <a:r>
                <a:rPr lang="fr-FR" sz="1200" b="1" dirty="0">
                  <a:solidFill>
                    <a:srgbClr val="FF0000"/>
                  </a:solidFill>
                  <a:sym typeface="Symbol" panose="05050102010706020507" pitchFamily="18" charset="2"/>
                </a:rPr>
                <a:t> = 2(</a:t>
              </a:r>
              <a:r>
                <a:rPr lang="fr-FR" sz="1200" b="1" baseline="-25000" dirty="0">
                  <a:solidFill>
                    <a:srgbClr val="FF0000"/>
                  </a:solidFill>
                  <a:sym typeface="Symbol" panose="05050102010706020507" pitchFamily="18" charset="2"/>
                </a:rPr>
                <a:t>2</a:t>
              </a:r>
              <a:r>
                <a:rPr lang="fr-FR" sz="1200" b="1" dirty="0">
                  <a:solidFill>
                    <a:srgbClr val="FF0000"/>
                  </a:solidFill>
                  <a:sym typeface="Symbol" panose="05050102010706020507" pitchFamily="18" charset="2"/>
                </a:rPr>
                <a:t>-</a:t>
              </a:r>
              <a:r>
                <a:rPr lang="fr-FR" sz="1200" b="1" baseline="-25000" dirty="0">
                  <a:solidFill>
                    <a:srgbClr val="FF0000"/>
                  </a:solidFill>
                  <a:sym typeface="Symbol" panose="05050102010706020507" pitchFamily="18" charset="2"/>
                </a:rPr>
                <a:t>1</a:t>
              </a:r>
              <a:r>
                <a:rPr lang="fr-FR" sz="1200" b="1" dirty="0">
                  <a:solidFill>
                    <a:srgbClr val="FF0000"/>
                  </a:solidFill>
                  <a:sym typeface="Symbol" panose="05050102010706020507" pitchFamily="18" charset="2"/>
                </a:rPr>
                <a:t>)</a:t>
              </a:r>
              <a:endParaRPr lang="fr-FR" sz="1200" b="1" dirty="0">
                <a:solidFill>
                  <a:srgbClr val="FF0000"/>
                </a:solidFill>
              </a:endParaRPr>
            </a:p>
          </p:txBody>
        </p:sp>
        <p:cxnSp>
          <p:nvCxnSpPr>
            <p:cNvPr id="98" name="Connecteur droit avec flèche 97">
              <a:extLst>
                <a:ext uri="{FF2B5EF4-FFF2-40B4-BE49-F238E27FC236}">
                  <a16:creationId xmlns:a16="http://schemas.microsoft.com/office/drawing/2014/main" id="{62E87D9F-8ED2-446B-A609-5FA85AD65075}"/>
                </a:ext>
              </a:extLst>
            </p:cNvPr>
            <p:cNvCxnSpPr>
              <a:cxnSpLocks/>
            </p:cNvCxnSpPr>
            <p:nvPr/>
          </p:nvCxnSpPr>
          <p:spPr>
            <a:xfrm flipH="1">
              <a:off x="6438507" y="2921152"/>
              <a:ext cx="621530"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0674820A-8E95-4854-8B81-55BE7CE607DB}"/>
                </a:ext>
              </a:extLst>
            </p:cNvPr>
            <p:cNvCxnSpPr>
              <a:cxnSpLocks/>
            </p:cNvCxnSpPr>
            <p:nvPr/>
          </p:nvCxnSpPr>
          <p:spPr>
            <a:xfrm flipV="1">
              <a:off x="4270121" y="2969697"/>
              <a:ext cx="645373" cy="2125"/>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8" name="ZoneTexte 107">
            <a:extLst>
              <a:ext uri="{FF2B5EF4-FFF2-40B4-BE49-F238E27FC236}">
                <a16:creationId xmlns:a16="http://schemas.microsoft.com/office/drawing/2014/main" id="{4584A49F-6544-4AA4-9101-82DC19184E95}"/>
              </a:ext>
            </a:extLst>
          </p:cNvPr>
          <p:cNvSpPr txBox="1"/>
          <p:nvPr/>
        </p:nvSpPr>
        <p:spPr>
          <a:xfrm>
            <a:off x="7619513" y="2510376"/>
            <a:ext cx="4522081" cy="830997"/>
          </a:xfrm>
          <a:prstGeom prst="rect">
            <a:avLst/>
          </a:prstGeom>
          <a:noFill/>
        </p:spPr>
        <p:txBody>
          <a:bodyPr wrap="square" rtlCol="0">
            <a:spAutoFit/>
          </a:bodyPr>
          <a:lstStyle/>
          <a:p>
            <a:r>
              <a:rPr lang="fr-FR" sz="1600" dirty="0"/>
              <a:t>Après réflexion à la sortie de la fibre : </a:t>
            </a:r>
          </a:p>
          <a:p>
            <a:r>
              <a:rPr lang="fr-FR" sz="1600" dirty="0">
                <a:sym typeface="Wingdings" panose="05000000000000000000" pitchFamily="2" charset="2"/>
              </a:rPr>
              <a:t> </a:t>
            </a:r>
            <a:r>
              <a:rPr lang="fr-FR" sz="1600" dirty="0"/>
              <a:t>La durée des impulsions </a:t>
            </a:r>
            <a:r>
              <a:rPr lang="fr-FR" sz="1600" b="1" dirty="0">
                <a:solidFill>
                  <a:srgbClr val="FF0000"/>
                </a:solidFill>
                <a:sym typeface="Symbol" panose="05050102010706020507" pitchFamily="18" charset="2"/>
              </a:rPr>
              <a:t></a:t>
            </a:r>
            <a:r>
              <a:rPr lang="fr-FR" sz="1600" dirty="0">
                <a:sym typeface="Symbol" panose="05050102010706020507" pitchFamily="18" charset="2"/>
              </a:rPr>
              <a:t>, </a:t>
            </a:r>
            <a:r>
              <a:rPr lang="fr-FR" sz="1600" dirty="0"/>
              <a:t>ne change pas!</a:t>
            </a:r>
          </a:p>
          <a:p>
            <a:pPr>
              <a:tabLst>
                <a:tab pos="3859213" algn="l"/>
              </a:tabLst>
            </a:pPr>
            <a:r>
              <a:rPr lang="fr-FR" sz="1600" dirty="0">
                <a:sym typeface="Wingdings" panose="05000000000000000000" pitchFamily="2" charset="2"/>
              </a:rPr>
              <a:t> </a:t>
            </a:r>
            <a:r>
              <a:rPr lang="fr-FR" sz="1600" dirty="0"/>
              <a:t>L’écart entre impulsion </a:t>
            </a:r>
            <a:r>
              <a:rPr lang="fr-FR" sz="1600" b="1" dirty="0">
                <a:solidFill>
                  <a:srgbClr val="FF0000"/>
                </a:solidFill>
                <a:sym typeface="Symbol" panose="05050102010706020507" pitchFamily="18" charset="2"/>
              </a:rPr>
              <a:t></a:t>
            </a:r>
            <a:r>
              <a:rPr lang="fr-FR" sz="1600" b="1" dirty="0" err="1">
                <a:solidFill>
                  <a:srgbClr val="FF0000"/>
                </a:solidFill>
                <a:sym typeface="Symbol" panose="05050102010706020507" pitchFamily="18" charset="2"/>
              </a:rPr>
              <a:t>T</a:t>
            </a:r>
            <a:r>
              <a:rPr lang="fr-FR" sz="1600" b="1" baseline="-25000" dirty="0" err="1">
                <a:solidFill>
                  <a:srgbClr val="FF0000"/>
                </a:solidFill>
                <a:sym typeface="Symbol" panose="05050102010706020507" pitchFamily="18" charset="2"/>
              </a:rPr>
              <a:t>mesuré</a:t>
            </a:r>
            <a:r>
              <a:rPr lang="fr-FR" sz="1600" b="1" baseline="-25000" dirty="0">
                <a:solidFill>
                  <a:srgbClr val="FF0000"/>
                </a:solidFill>
                <a:sym typeface="Symbol" panose="05050102010706020507" pitchFamily="18" charset="2"/>
              </a:rPr>
              <a:t> </a:t>
            </a:r>
            <a:r>
              <a:rPr lang="fr-FR" sz="1600" dirty="0"/>
              <a:t> est doublé!</a:t>
            </a:r>
          </a:p>
        </p:txBody>
      </p:sp>
      <p:cxnSp>
        <p:nvCxnSpPr>
          <p:cNvPr id="110" name="Connecteur droit avec flèche 109">
            <a:extLst>
              <a:ext uri="{FF2B5EF4-FFF2-40B4-BE49-F238E27FC236}">
                <a16:creationId xmlns:a16="http://schemas.microsoft.com/office/drawing/2014/main" id="{2EA31221-7B8C-4076-858A-716ADC866BA3}"/>
              </a:ext>
            </a:extLst>
          </p:cNvPr>
          <p:cNvCxnSpPr>
            <a:cxnSpLocks/>
          </p:cNvCxnSpPr>
          <p:nvPr/>
        </p:nvCxnSpPr>
        <p:spPr>
          <a:xfrm flipV="1">
            <a:off x="2121929" y="1896175"/>
            <a:ext cx="494272" cy="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1" name="ZoneTexte 110">
            <a:extLst>
              <a:ext uri="{FF2B5EF4-FFF2-40B4-BE49-F238E27FC236}">
                <a16:creationId xmlns:a16="http://schemas.microsoft.com/office/drawing/2014/main" id="{4620FCFC-FF5F-4890-A6CB-382541ACA334}"/>
              </a:ext>
            </a:extLst>
          </p:cNvPr>
          <p:cNvSpPr txBox="1"/>
          <p:nvPr/>
        </p:nvSpPr>
        <p:spPr>
          <a:xfrm>
            <a:off x="1983860" y="1979841"/>
            <a:ext cx="260008" cy="256480"/>
          </a:xfrm>
          <a:prstGeom prst="rect">
            <a:avLst/>
          </a:prstGeom>
          <a:noFill/>
        </p:spPr>
        <p:txBody>
          <a:bodyPr wrap="none" rtlCol="0">
            <a:spAutoFit/>
          </a:bodyPr>
          <a:lstStyle/>
          <a:p>
            <a:r>
              <a:rPr lang="fr-FR" sz="1600" b="1" baseline="-25000" dirty="0"/>
              <a:t>0</a:t>
            </a:r>
          </a:p>
        </p:txBody>
      </p:sp>
      <p:sp>
        <p:nvSpPr>
          <p:cNvPr id="112" name="ZoneTexte 111">
            <a:extLst>
              <a:ext uri="{FF2B5EF4-FFF2-40B4-BE49-F238E27FC236}">
                <a16:creationId xmlns:a16="http://schemas.microsoft.com/office/drawing/2014/main" id="{E0DA2677-CDA7-4625-8BF6-601D05E84D64}"/>
              </a:ext>
            </a:extLst>
          </p:cNvPr>
          <p:cNvSpPr txBox="1"/>
          <p:nvPr/>
        </p:nvSpPr>
        <p:spPr>
          <a:xfrm>
            <a:off x="26641" y="3509818"/>
            <a:ext cx="10944022" cy="307777"/>
          </a:xfrm>
          <a:prstGeom prst="rect">
            <a:avLst/>
          </a:prstGeom>
          <a:solidFill>
            <a:srgbClr val="FFFF00"/>
          </a:solidFill>
          <a:ln w="38100">
            <a:solidFill>
              <a:srgbClr val="FFC000"/>
            </a:solidFill>
          </a:ln>
        </p:spPr>
        <p:txBody>
          <a:bodyPr wrap="none" rtlCol="0">
            <a:spAutoFit/>
          </a:bodyPr>
          <a:lstStyle/>
          <a:p>
            <a:r>
              <a:rPr lang="fr-FR" sz="1400" dirty="0"/>
              <a:t>Le </a:t>
            </a:r>
            <a:r>
              <a:rPr lang="fr-FR" sz="1400" b="1" dirty="0"/>
              <a:t>pouvoir de résolution </a:t>
            </a:r>
            <a:r>
              <a:rPr lang="fr-FR" sz="1400" dirty="0"/>
              <a:t>est défini comme la capacité à discerner deux points réflecteurs. Si on rapproche les deux points réflecteurs :</a:t>
            </a:r>
          </a:p>
        </p:txBody>
      </p:sp>
      <p:grpSp>
        <p:nvGrpSpPr>
          <p:cNvPr id="270" name="Groupe 269">
            <a:extLst>
              <a:ext uri="{FF2B5EF4-FFF2-40B4-BE49-F238E27FC236}">
                <a16:creationId xmlns:a16="http://schemas.microsoft.com/office/drawing/2014/main" id="{DFEFC2F5-E5D3-4803-973E-E9ED005E04C3}"/>
              </a:ext>
            </a:extLst>
          </p:cNvPr>
          <p:cNvGrpSpPr/>
          <p:nvPr/>
        </p:nvGrpSpPr>
        <p:grpSpPr>
          <a:xfrm>
            <a:off x="4552241" y="3875960"/>
            <a:ext cx="3914816" cy="368778"/>
            <a:chOff x="4639045" y="3867421"/>
            <a:chExt cx="3914816" cy="368778"/>
          </a:xfrm>
        </p:grpSpPr>
        <p:cxnSp>
          <p:nvCxnSpPr>
            <p:cNvPr id="204" name="Connecteur droit avec flèche 203">
              <a:extLst>
                <a:ext uri="{FF2B5EF4-FFF2-40B4-BE49-F238E27FC236}">
                  <a16:creationId xmlns:a16="http://schemas.microsoft.com/office/drawing/2014/main" id="{90B0E4A7-27BC-4DCD-A2F4-982246F20C35}"/>
                </a:ext>
              </a:extLst>
            </p:cNvPr>
            <p:cNvCxnSpPr>
              <a:cxnSpLocks/>
            </p:cNvCxnSpPr>
            <p:nvPr/>
          </p:nvCxnSpPr>
          <p:spPr>
            <a:xfrm>
              <a:off x="6230847" y="4236199"/>
              <a:ext cx="886480"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 name="ZoneTexte 204">
              <a:extLst>
                <a:ext uri="{FF2B5EF4-FFF2-40B4-BE49-F238E27FC236}">
                  <a16:creationId xmlns:a16="http://schemas.microsoft.com/office/drawing/2014/main" id="{DF749459-0A92-4ABA-BD4E-DFA5F55FC41C}"/>
                </a:ext>
              </a:extLst>
            </p:cNvPr>
            <p:cNvSpPr txBox="1"/>
            <p:nvPr/>
          </p:nvSpPr>
          <p:spPr>
            <a:xfrm>
              <a:off x="4639045" y="3867421"/>
              <a:ext cx="3914816" cy="307777"/>
            </a:xfrm>
            <a:prstGeom prst="rect">
              <a:avLst/>
            </a:prstGeom>
            <a:solidFill>
              <a:srgbClr val="FFFF00"/>
            </a:solidFill>
            <a:ln w="38100">
              <a:solidFill>
                <a:srgbClr val="FFC000"/>
              </a:solidFill>
            </a:ln>
          </p:spPr>
          <p:txBody>
            <a:bodyPr wrap="square" rtlCol="0">
              <a:spAutoFit/>
            </a:bodyPr>
            <a:lstStyle/>
            <a:p>
              <a:r>
                <a:rPr lang="fr-FR" sz="1200" b="1" dirty="0">
                  <a:solidFill>
                    <a:srgbClr val="FF0000"/>
                  </a:solidFill>
                  <a:sym typeface="Symbol" panose="05050102010706020507" pitchFamily="18" charset="2"/>
                </a:rPr>
                <a:t>Limite de détection </a:t>
              </a:r>
              <a:r>
                <a:rPr lang="fr-FR" sz="1400" b="1" dirty="0">
                  <a:solidFill>
                    <a:srgbClr val="FF0000"/>
                  </a:solidFill>
                  <a:sym typeface="Symbol" panose="05050102010706020507" pitchFamily="18" charset="2"/>
                </a:rPr>
                <a:t></a:t>
              </a:r>
              <a:r>
                <a:rPr lang="fr-FR" sz="1400" b="1" dirty="0" err="1">
                  <a:solidFill>
                    <a:srgbClr val="FF0000"/>
                  </a:solidFill>
                  <a:sym typeface="Symbol" panose="05050102010706020507" pitchFamily="18" charset="2"/>
                </a:rPr>
                <a:t>T</a:t>
              </a:r>
              <a:r>
                <a:rPr lang="fr-FR" sz="1400" b="1" baseline="-25000" dirty="0" err="1">
                  <a:solidFill>
                    <a:srgbClr val="FF0000"/>
                  </a:solidFill>
                  <a:sym typeface="Symbol" panose="05050102010706020507" pitchFamily="18" charset="2"/>
                </a:rPr>
                <a:t>mesuré</a:t>
              </a:r>
              <a:r>
                <a:rPr lang="fr-FR" sz="1400" b="1" dirty="0">
                  <a:solidFill>
                    <a:srgbClr val="FF0000"/>
                  </a:solidFill>
                  <a:sym typeface="Symbol" panose="05050102010706020507" pitchFamily="18" charset="2"/>
                </a:rPr>
                <a:t>= 2(</a:t>
              </a:r>
              <a:r>
                <a:rPr lang="fr-FR" sz="1400" b="1" baseline="-25000" dirty="0">
                  <a:solidFill>
                    <a:srgbClr val="FF0000"/>
                  </a:solidFill>
                  <a:sym typeface="Symbol" panose="05050102010706020507" pitchFamily="18" charset="2"/>
                </a:rPr>
                <a:t>2</a:t>
              </a:r>
              <a:r>
                <a:rPr lang="fr-FR" sz="1400" b="1" dirty="0">
                  <a:solidFill>
                    <a:srgbClr val="FF0000"/>
                  </a:solidFill>
                  <a:sym typeface="Symbol" panose="05050102010706020507" pitchFamily="18" charset="2"/>
                </a:rPr>
                <a:t>-</a:t>
              </a:r>
              <a:r>
                <a:rPr lang="fr-FR" sz="1400" b="1" baseline="-25000" dirty="0">
                  <a:solidFill>
                    <a:srgbClr val="FF0000"/>
                  </a:solidFill>
                  <a:sym typeface="Symbol" panose="05050102010706020507" pitchFamily="18" charset="2"/>
                </a:rPr>
                <a:t>1</a:t>
              </a:r>
              <a:r>
                <a:rPr lang="fr-FR" sz="1400" b="1" dirty="0">
                  <a:solidFill>
                    <a:srgbClr val="FF0000"/>
                  </a:solidFill>
                  <a:sym typeface="Symbol" panose="05050102010706020507" pitchFamily="18" charset="2"/>
                </a:rPr>
                <a:t>) &gt;  = </a:t>
              </a:r>
              <a:r>
                <a:rPr lang="fr-FR" sz="1400" b="1" baseline="-25000" dirty="0">
                  <a:solidFill>
                    <a:srgbClr val="FF0000"/>
                  </a:solidFill>
                  <a:sym typeface="Symbol" panose="05050102010706020507" pitchFamily="18" charset="2"/>
                </a:rPr>
                <a:t>P</a:t>
              </a:r>
              <a:endParaRPr lang="fr-FR" sz="1200" dirty="0"/>
            </a:p>
          </p:txBody>
        </p:sp>
      </p:grpSp>
      <p:grpSp>
        <p:nvGrpSpPr>
          <p:cNvPr id="262" name="Groupe 261">
            <a:extLst>
              <a:ext uri="{FF2B5EF4-FFF2-40B4-BE49-F238E27FC236}">
                <a16:creationId xmlns:a16="http://schemas.microsoft.com/office/drawing/2014/main" id="{8399C73E-196F-4124-81C2-2DEDD0FFA781}"/>
              </a:ext>
            </a:extLst>
          </p:cNvPr>
          <p:cNvGrpSpPr/>
          <p:nvPr/>
        </p:nvGrpSpPr>
        <p:grpSpPr>
          <a:xfrm>
            <a:off x="8056615" y="4309243"/>
            <a:ext cx="1369643" cy="545247"/>
            <a:chOff x="3924996" y="4697078"/>
            <a:chExt cx="1369643" cy="545247"/>
          </a:xfrm>
        </p:grpSpPr>
        <p:sp>
          <p:nvSpPr>
            <p:cNvPr id="220" name="ZoneTexte 219">
              <a:extLst>
                <a:ext uri="{FF2B5EF4-FFF2-40B4-BE49-F238E27FC236}">
                  <a16:creationId xmlns:a16="http://schemas.microsoft.com/office/drawing/2014/main" id="{A1F7932B-0312-4FD0-BC87-B8FD4CDB063F}"/>
                </a:ext>
              </a:extLst>
            </p:cNvPr>
            <p:cNvSpPr txBox="1"/>
            <p:nvPr/>
          </p:nvSpPr>
          <p:spPr>
            <a:xfrm>
              <a:off x="3924996" y="4965326"/>
              <a:ext cx="745861" cy="276999"/>
            </a:xfrm>
            <a:prstGeom prst="rect">
              <a:avLst/>
            </a:prstGeom>
            <a:noFill/>
          </p:spPr>
          <p:txBody>
            <a:bodyPr wrap="square">
              <a:spAutoFit/>
            </a:bodyPr>
            <a:lstStyle/>
            <a:p>
              <a:r>
                <a:rPr lang="fr-FR" sz="1200" b="1" dirty="0"/>
                <a:t>2L</a:t>
              </a:r>
              <a:r>
                <a:rPr lang="fr-FR" sz="1200" b="1" baseline="-25000" dirty="0"/>
                <a:t>2</a:t>
              </a:r>
              <a:r>
                <a:rPr lang="fr-FR" sz="1200" b="1" dirty="0"/>
                <a:t>, 2</a:t>
              </a:r>
              <a:r>
                <a:rPr lang="fr-FR" sz="1200" b="1" dirty="0">
                  <a:sym typeface="Symbol" panose="05050102010706020507" pitchFamily="18" charset="2"/>
                </a:rPr>
                <a:t></a:t>
              </a:r>
              <a:r>
                <a:rPr lang="fr-FR" sz="1200" b="1" baseline="-25000" dirty="0">
                  <a:sym typeface="Symbol" panose="05050102010706020507" pitchFamily="18" charset="2"/>
                </a:rPr>
                <a:t>2</a:t>
              </a:r>
              <a:endParaRPr lang="fr-FR" sz="1200" b="1" baseline="-25000" dirty="0"/>
            </a:p>
          </p:txBody>
        </p:sp>
        <p:grpSp>
          <p:nvGrpSpPr>
            <p:cNvPr id="233" name="Groupe 232">
              <a:extLst>
                <a:ext uri="{FF2B5EF4-FFF2-40B4-BE49-F238E27FC236}">
                  <a16:creationId xmlns:a16="http://schemas.microsoft.com/office/drawing/2014/main" id="{CEA9B069-FA67-4A32-B45C-98AD2CA34944}"/>
                </a:ext>
              </a:extLst>
            </p:cNvPr>
            <p:cNvGrpSpPr/>
            <p:nvPr/>
          </p:nvGrpSpPr>
          <p:grpSpPr>
            <a:xfrm>
              <a:off x="4136530" y="4697078"/>
              <a:ext cx="1158109" cy="226741"/>
              <a:chOff x="10281438" y="4761766"/>
              <a:chExt cx="304009" cy="222684"/>
            </a:xfrm>
            <a:solidFill>
              <a:srgbClr val="FFFF00"/>
            </a:solidFill>
          </p:grpSpPr>
          <p:sp>
            <p:nvSpPr>
              <p:cNvPr id="234" name="Arc 233">
                <a:extLst>
                  <a:ext uri="{FF2B5EF4-FFF2-40B4-BE49-F238E27FC236}">
                    <a16:creationId xmlns:a16="http://schemas.microsoft.com/office/drawing/2014/main" id="{55D875DE-3B1E-472C-A1F3-D9361CF2BFD4}"/>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35" name="Connecteur droit 234">
                <a:extLst>
                  <a:ext uri="{FF2B5EF4-FFF2-40B4-BE49-F238E27FC236}">
                    <a16:creationId xmlns:a16="http://schemas.microsoft.com/office/drawing/2014/main" id="{A5123B2D-F518-49BB-9C90-BDD87013660C}"/>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6" name="Arc 235">
                <a:extLst>
                  <a:ext uri="{FF2B5EF4-FFF2-40B4-BE49-F238E27FC236}">
                    <a16:creationId xmlns:a16="http://schemas.microsoft.com/office/drawing/2014/main" id="{AEEA3E13-04BE-48A9-AF76-8DE4246B61CA}"/>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37" name="Arc 236">
                <a:extLst>
                  <a:ext uri="{FF2B5EF4-FFF2-40B4-BE49-F238E27FC236}">
                    <a16:creationId xmlns:a16="http://schemas.microsoft.com/office/drawing/2014/main" id="{10EBBDD8-C064-4E1F-8710-8B03F9223A5A}"/>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38" name="Connecteur droit 237">
                <a:extLst>
                  <a:ext uri="{FF2B5EF4-FFF2-40B4-BE49-F238E27FC236}">
                    <a16:creationId xmlns:a16="http://schemas.microsoft.com/office/drawing/2014/main" id="{52FC2B7A-C59B-426C-8EB3-A7E654B80DFA}"/>
                  </a:ext>
                </a:extLst>
              </p:cNvPr>
              <p:cNvCxnSpPr>
                <a:cxnSpLocks/>
                <a:stCxn id="237"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9" name="Connecteur droit 238">
                <a:extLst>
                  <a:ext uri="{FF2B5EF4-FFF2-40B4-BE49-F238E27FC236}">
                    <a16:creationId xmlns:a16="http://schemas.microsoft.com/office/drawing/2014/main" id="{8BE8B97C-93E0-433B-9942-0B253732AEF9}"/>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0" name="Arc 239">
                <a:extLst>
                  <a:ext uri="{FF2B5EF4-FFF2-40B4-BE49-F238E27FC236}">
                    <a16:creationId xmlns:a16="http://schemas.microsoft.com/office/drawing/2014/main" id="{67E7EFB2-541A-45B9-A339-AEC24B8735D5}"/>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grpSp>
      <p:grpSp>
        <p:nvGrpSpPr>
          <p:cNvPr id="274" name="Groupe 273">
            <a:extLst>
              <a:ext uri="{FF2B5EF4-FFF2-40B4-BE49-F238E27FC236}">
                <a16:creationId xmlns:a16="http://schemas.microsoft.com/office/drawing/2014/main" id="{B732F023-AF32-456D-B46E-06C3C26B8486}"/>
              </a:ext>
            </a:extLst>
          </p:cNvPr>
          <p:cNvGrpSpPr/>
          <p:nvPr/>
        </p:nvGrpSpPr>
        <p:grpSpPr>
          <a:xfrm>
            <a:off x="4464219" y="1263588"/>
            <a:ext cx="2875058" cy="307777"/>
            <a:chOff x="4464219" y="1263588"/>
            <a:chExt cx="2875058" cy="307777"/>
          </a:xfrm>
        </p:grpSpPr>
        <p:sp>
          <p:nvSpPr>
            <p:cNvPr id="206" name="ZoneTexte 205">
              <a:extLst>
                <a:ext uri="{FF2B5EF4-FFF2-40B4-BE49-F238E27FC236}">
                  <a16:creationId xmlns:a16="http://schemas.microsoft.com/office/drawing/2014/main" id="{62A2135E-9E6A-4074-AD1D-C0A315115900}"/>
                </a:ext>
              </a:extLst>
            </p:cNvPr>
            <p:cNvSpPr txBox="1"/>
            <p:nvPr/>
          </p:nvSpPr>
          <p:spPr>
            <a:xfrm>
              <a:off x="5364436" y="1263588"/>
              <a:ext cx="1147815" cy="307777"/>
            </a:xfrm>
            <a:prstGeom prst="rect">
              <a:avLst/>
            </a:prstGeom>
            <a:noFill/>
          </p:spPr>
          <p:txBody>
            <a:bodyPr wrap="none" rtlCol="0">
              <a:spAutoFit/>
            </a:bodyPr>
            <a:lstStyle/>
            <a:p>
              <a:r>
                <a:rPr lang="fr-FR" sz="1400" b="1" dirty="0">
                  <a:solidFill>
                    <a:srgbClr val="FF0000"/>
                  </a:solidFill>
                  <a:sym typeface="Symbol" panose="05050102010706020507" pitchFamily="18" charset="2"/>
                </a:rPr>
                <a:t></a:t>
              </a:r>
              <a:r>
                <a:rPr lang="fr-FR" sz="1400" b="1" dirty="0" err="1">
                  <a:solidFill>
                    <a:srgbClr val="FF0000"/>
                  </a:solidFill>
                  <a:sym typeface="Symbol" panose="05050102010706020507" pitchFamily="18" charset="2"/>
                </a:rPr>
                <a:t>T</a:t>
              </a:r>
              <a:r>
                <a:rPr lang="fr-FR" sz="1400" b="1" baseline="-25000" dirty="0" err="1">
                  <a:solidFill>
                    <a:srgbClr val="FF0000"/>
                  </a:solidFill>
                  <a:sym typeface="Symbol" panose="05050102010706020507" pitchFamily="18" charset="2"/>
                </a:rPr>
                <a:t>réel</a:t>
              </a:r>
              <a:r>
                <a:rPr lang="fr-FR" sz="1400" b="1" baseline="-25000" dirty="0">
                  <a:solidFill>
                    <a:srgbClr val="FF0000"/>
                  </a:solidFill>
                  <a:sym typeface="Symbol" panose="05050102010706020507" pitchFamily="18" charset="2"/>
                </a:rPr>
                <a:t> </a:t>
              </a:r>
              <a:r>
                <a:rPr lang="fr-FR" sz="1400" b="1" dirty="0">
                  <a:solidFill>
                    <a:srgbClr val="FF0000"/>
                  </a:solidFill>
                  <a:sym typeface="Symbol" panose="05050102010706020507" pitchFamily="18" charset="2"/>
                </a:rPr>
                <a:t>= </a:t>
              </a:r>
              <a:r>
                <a:rPr lang="fr-FR" sz="1400" b="1" baseline="-25000" dirty="0">
                  <a:solidFill>
                    <a:srgbClr val="FF0000"/>
                  </a:solidFill>
                  <a:sym typeface="Symbol" panose="05050102010706020507" pitchFamily="18" charset="2"/>
                </a:rPr>
                <a:t>2</a:t>
              </a:r>
              <a:r>
                <a:rPr lang="fr-FR" sz="1400" b="1" dirty="0">
                  <a:solidFill>
                    <a:srgbClr val="FF0000"/>
                  </a:solidFill>
                  <a:sym typeface="Symbol" panose="05050102010706020507" pitchFamily="18" charset="2"/>
                </a:rPr>
                <a:t>-</a:t>
              </a:r>
              <a:r>
                <a:rPr lang="fr-FR" sz="1400" b="1" baseline="-25000" dirty="0">
                  <a:solidFill>
                    <a:srgbClr val="FF0000"/>
                  </a:solidFill>
                  <a:sym typeface="Symbol" panose="05050102010706020507" pitchFamily="18" charset="2"/>
                </a:rPr>
                <a:t>1</a:t>
              </a:r>
              <a:endParaRPr lang="fr-FR" sz="1400" b="1" baseline="-25000" dirty="0">
                <a:solidFill>
                  <a:srgbClr val="FF0000"/>
                </a:solidFill>
              </a:endParaRPr>
            </a:p>
          </p:txBody>
        </p:sp>
        <p:cxnSp>
          <p:nvCxnSpPr>
            <p:cNvPr id="208" name="Connecteur droit avec flèche 207">
              <a:extLst>
                <a:ext uri="{FF2B5EF4-FFF2-40B4-BE49-F238E27FC236}">
                  <a16:creationId xmlns:a16="http://schemas.microsoft.com/office/drawing/2014/main" id="{7B8A60FF-F9E7-49A6-8F0B-71DF09C22549}"/>
                </a:ext>
              </a:extLst>
            </p:cNvPr>
            <p:cNvCxnSpPr>
              <a:cxnSpLocks/>
              <a:stCxn id="206" idx="3"/>
            </p:cNvCxnSpPr>
            <p:nvPr/>
          </p:nvCxnSpPr>
          <p:spPr>
            <a:xfrm flipV="1">
              <a:off x="6512251" y="1416985"/>
              <a:ext cx="827026" cy="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Connecteur droit avec flèche 208">
              <a:extLst>
                <a:ext uri="{FF2B5EF4-FFF2-40B4-BE49-F238E27FC236}">
                  <a16:creationId xmlns:a16="http://schemas.microsoft.com/office/drawing/2014/main" id="{98E810F1-0753-44AA-940C-C714B3AB2A2B}"/>
                </a:ext>
              </a:extLst>
            </p:cNvPr>
            <p:cNvCxnSpPr>
              <a:cxnSpLocks/>
              <a:endCxn id="206" idx="1"/>
            </p:cNvCxnSpPr>
            <p:nvPr/>
          </p:nvCxnSpPr>
          <p:spPr>
            <a:xfrm>
              <a:off x="4464219" y="1417477"/>
              <a:ext cx="900217" cy="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81" name="Groupe 280">
            <a:extLst>
              <a:ext uri="{FF2B5EF4-FFF2-40B4-BE49-F238E27FC236}">
                <a16:creationId xmlns:a16="http://schemas.microsoft.com/office/drawing/2014/main" id="{EC6059B4-A3A0-4529-9BEE-806E145994D2}"/>
              </a:ext>
            </a:extLst>
          </p:cNvPr>
          <p:cNvGrpSpPr/>
          <p:nvPr/>
        </p:nvGrpSpPr>
        <p:grpSpPr>
          <a:xfrm>
            <a:off x="-21775" y="4875172"/>
            <a:ext cx="12192000" cy="1741527"/>
            <a:chOff x="-21775" y="4875172"/>
            <a:chExt cx="12192000" cy="1741527"/>
          </a:xfrm>
        </p:grpSpPr>
        <p:sp>
          <p:nvSpPr>
            <p:cNvPr id="275" name="Rectangle : coins arrondis 274">
              <a:extLst>
                <a:ext uri="{FF2B5EF4-FFF2-40B4-BE49-F238E27FC236}">
                  <a16:creationId xmlns:a16="http://schemas.microsoft.com/office/drawing/2014/main" id="{CF43A8BA-E2ED-4C9E-903F-46D59AC9474C}"/>
                </a:ext>
              </a:extLst>
            </p:cNvPr>
            <p:cNvSpPr/>
            <p:nvPr/>
          </p:nvSpPr>
          <p:spPr>
            <a:xfrm>
              <a:off x="-21775" y="4875172"/>
              <a:ext cx="12192000" cy="1741527"/>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69" name="Groupe 168">
              <a:extLst>
                <a:ext uri="{FF2B5EF4-FFF2-40B4-BE49-F238E27FC236}">
                  <a16:creationId xmlns:a16="http://schemas.microsoft.com/office/drawing/2014/main" id="{542BB93F-4762-42BF-9E2A-87FB78365D8F}"/>
                </a:ext>
              </a:extLst>
            </p:cNvPr>
            <p:cNvGrpSpPr/>
            <p:nvPr/>
          </p:nvGrpSpPr>
          <p:grpSpPr>
            <a:xfrm>
              <a:off x="3312320" y="5916446"/>
              <a:ext cx="1158109" cy="226741"/>
              <a:chOff x="10281438" y="4761766"/>
              <a:chExt cx="304009" cy="222684"/>
            </a:xfrm>
            <a:solidFill>
              <a:srgbClr val="FFFF00"/>
            </a:solidFill>
          </p:grpSpPr>
          <p:sp>
            <p:nvSpPr>
              <p:cNvPr id="170" name="Arc 169">
                <a:extLst>
                  <a:ext uri="{FF2B5EF4-FFF2-40B4-BE49-F238E27FC236}">
                    <a16:creationId xmlns:a16="http://schemas.microsoft.com/office/drawing/2014/main" id="{DB9A91E5-E4A2-4B7D-AF57-31476269DD63}"/>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171" name="Connecteur droit 170">
                <a:extLst>
                  <a:ext uri="{FF2B5EF4-FFF2-40B4-BE49-F238E27FC236}">
                    <a16:creationId xmlns:a16="http://schemas.microsoft.com/office/drawing/2014/main" id="{1056282C-9454-4EDC-9513-214A7CD53D4F}"/>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2" name="Arc 171">
                <a:extLst>
                  <a:ext uri="{FF2B5EF4-FFF2-40B4-BE49-F238E27FC236}">
                    <a16:creationId xmlns:a16="http://schemas.microsoft.com/office/drawing/2014/main" id="{1C6192B1-700A-48E4-BAA4-011476C42A4C}"/>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173" name="Arc 172">
                <a:extLst>
                  <a:ext uri="{FF2B5EF4-FFF2-40B4-BE49-F238E27FC236}">
                    <a16:creationId xmlns:a16="http://schemas.microsoft.com/office/drawing/2014/main" id="{6281ECB7-66BC-45EB-9F57-62A8D1479F92}"/>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174" name="Connecteur droit 173">
                <a:extLst>
                  <a:ext uri="{FF2B5EF4-FFF2-40B4-BE49-F238E27FC236}">
                    <a16:creationId xmlns:a16="http://schemas.microsoft.com/office/drawing/2014/main" id="{30697507-3D30-4BC3-AADD-918D3BE9F104}"/>
                  </a:ext>
                </a:extLst>
              </p:cNvPr>
              <p:cNvCxnSpPr>
                <a:cxnSpLocks/>
                <a:stCxn id="173"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5" name="Connecteur droit 174">
                <a:extLst>
                  <a:ext uri="{FF2B5EF4-FFF2-40B4-BE49-F238E27FC236}">
                    <a16:creationId xmlns:a16="http://schemas.microsoft.com/office/drawing/2014/main" id="{DB64B5BB-F9D0-40B8-82E1-07C01EADD841}"/>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6" name="Arc 175">
                <a:extLst>
                  <a:ext uri="{FF2B5EF4-FFF2-40B4-BE49-F238E27FC236}">
                    <a16:creationId xmlns:a16="http://schemas.microsoft.com/office/drawing/2014/main" id="{F695E1C2-D590-4B69-8D42-83C98458FBE0}"/>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cxnSp>
          <p:nvCxnSpPr>
            <p:cNvPr id="185" name="Connecteur droit 184">
              <a:extLst>
                <a:ext uri="{FF2B5EF4-FFF2-40B4-BE49-F238E27FC236}">
                  <a16:creationId xmlns:a16="http://schemas.microsoft.com/office/drawing/2014/main" id="{61991BB1-75AA-4A56-B6FE-57A968045E2D}"/>
                </a:ext>
              </a:extLst>
            </p:cNvPr>
            <p:cNvCxnSpPr/>
            <p:nvPr/>
          </p:nvCxnSpPr>
          <p:spPr>
            <a:xfrm>
              <a:off x="4305424" y="5454731"/>
              <a:ext cx="0" cy="70485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Connecteur droit 185">
              <a:extLst>
                <a:ext uri="{FF2B5EF4-FFF2-40B4-BE49-F238E27FC236}">
                  <a16:creationId xmlns:a16="http://schemas.microsoft.com/office/drawing/2014/main" id="{8B9384A9-DEA1-453C-9072-E947F53CD241}"/>
                </a:ext>
              </a:extLst>
            </p:cNvPr>
            <p:cNvCxnSpPr/>
            <p:nvPr/>
          </p:nvCxnSpPr>
          <p:spPr>
            <a:xfrm>
              <a:off x="4702038" y="5454731"/>
              <a:ext cx="0" cy="704850"/>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8" name="ZoneTexte 187">
              <a:extLst>
                <a:ext uri="{FF2B5EF4-FFF2-40B4-BE49-F238E27FC236}">
                  <a16:creationId xmlns:a16="http://schemas.microsoft.com/office/drawing/2014/main" id="{B1E85F35-BAA1-47FD-81B3-48378DEB44F5}"/>
                </a:ext>
              </a:extLst>
            </p:cNvPr>
            <p:cNvSpPr txBox="1"/>
            <p:nvPr/>
          </p:nvSpPr>
          <p:spPr>
            <a:xfrm>
              <a:off x="4079681" y="6181550"/>
              <a:ext cx="498855" cy="253916"/>
            </a:xfrm>
            <a:prstGeom prst="rect">
              <a:avLst/>
            </a:prstGeom>
            <a:noFill/>
          </p:spPr>
          <p:txBody>
            <a:bodyPr wrap="none" rtlCol="0">
              <a:spAutoFit/>
            </a:bodyPr>
            <a:lstStyle/>
            <a:p>
              <a:r>
                <a:rPr lang="fr-FR" sz="1050" b="1" dirty="0"/>
                <a:t>L</a:t>
              </a:r>
              <a:r>
                <a:rPr lang="fr-FR" sz="1050" b="1" baseline="-25000" dirty="0"/>
                <a:t>1</a:t>
              </a:r>
              <a:r>
                <a:rPr lang="fr-FR" sz="1050" b="1" dirty="0"/>
                <a:t>, </a:t>
              </a:r>
              <a:r>
                <a:rPr lang="fr-FR" sz="1050" b="1" dirty="0">
                  <a:sym typeface="Symbol" panose="05050102010706020507" pitchFamily="18" charset="2"/>
                </a:rPr>
                <a:t></a:t>
              </a:r>
              <a:r>
                <a:rPr lang="fr-FR" sz="1050" b="1" baseline="-25000" dirty="0">
                  <a:sym typeface="Symbol" panose="05050102010706020507" pitchFamily="18" charset="2"/>
                </a:rPr>
                <a:t>1</a:t>
              </a:r>
              <a:endParaRPr lang="fr-FR" sz="1050" b="1" baseline="-25000" dirty="0"/>
            </a:p>
          </p:txBody>
        </p:sp>
        <p:sp>
          <p:nvSpPr>
            <p:cNvPr id="189" name="ZoneTexte 188">
              <a:extLst>
                <a:ext uri="{FF2B5EF4-FFF2-40B4-BE49-F238E27FC236}">
                  <a16:creationId xmlns:a16="http://schemas.microsoft.com/office/drawing/2014/main" id="{17EC9557-69F8-4966-AC00-908A85E337F8}"/>
                </a:ext>
              </a:extLst>
            </p:cNvPr>
            <p:cNvSpPr txBox="1"/>
            <p:nvPr/>
          </p:nvSpPr>
          <p:spPr>
            <a:xfrm>
              <a:off x="4603710" y="6162104"/>
              <a:ext cx="498855" cy="253916"/>
            </a:xfrm>
            <a:prstGeom prst="rect">
              <a:avLst/>
            </a:prstGeom>
            <a:noFill/>
          </p:spPr>
          <p:txBody>
            <a:bodyPr wrap="none" rtlCol="0">
              <a:spAutoFit/>
            </a:bodyPr>
            <a:lstStyle/>
            <a:p>
              <a:r>
                <a:rPr lang="fr-FR" sz="1050" b="1" dirty="0"/>
                <a:t>L</a:t>
              </a:r>
              <a:r>
                <a:rPr lang="fr-FR" sz="1050" b="1" baseline="-25000" dirty="0"/>
                <a:t>2</a:t>
              </a:r>
              <a:r>
                <a:rPr lang="fr-FR" sz="1050" b="1" dirty="0"/>
                <a:t>, </a:t>
              </a:r>
              <a:r>
                <a:rPr lang="fr-FR" sz="1050" b="1" dirty="0">
                  <a:sym typeface="Symbol" panose="05050102010706020507" pitchFamily="18" charset="2"/>
                </a:rPr>
                <a:t></a:t>
              </a:r>
              <a:r>
                <a:rPr lang="fr-FR" sz="1050" b="1" baseline="-25000" dirty="0">
                  <a:sym typeface="Symbol" panose="05050102010706020507" pitchFamily="18" charset="2"/>
                </a:rPr>
                <a:t>2</a:t>
              </a:r>
              <a:endParaRPr lang="fr-FR" sz="1050" b="1" baseline="-25000" dirty="0"/>
            </a:p>
          </p:txBody>
        </p:sp>
        <p:cxnSp>
          <p:nvCxnSpPr>
            <p:cNvPr id="190" name="Connecteur droit avec flèche 189">
              <a:extLst>
                <a:ext uri="{FF2B5EF4-FFF2-40B4-BE49-F238E27FC236}">
                  <a16:creationId xmlns:a16="http://schemas.microsoft.com/office/drawing/2014/main" id="{45ECDBC2-EF1F-4B64-A3AF-599F8582EAF1}"/>
                </a:ext>
              </a:extLst>
            </p:cNvPr>
            <p:cNvCxnSpPr>
              <a:cxnSpLocks/>
            </p:cNvCxnSpPr>
            <p:nvPr/>
          </p:nvCxnSpPr>
          <p:spPr>
            <a:xfrm>
              <a:off x="3492462" y="5817486"/>
              <a:ext cx="81296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1" name="ZoneTexte 190">
              <a:extLst>
                <a:ext uri="{FF2B5EF4-FFF2-40B4-BE49-F238E27FC236}">
                  <a16:creationId xmlns:a16="http://schemas.microsoft.com/office/drawing/2014/main" id="{C7D2FFB4-41C3-4242-A3D6-29E7965F27EE}"/>
                </a:ext>
              </a:extLst>
            </p:cNvPr>
            <p:cNvSpPr txBox="1"/>
            <p:nvPr/>
          </p:nvSpPr>
          <p:spPr>
            <a:xfrm>
              <a:off x="3705962" y="5564279"/>
              <a:ext cx="561372" cy="276999"/>
            </a:xfrm>
            <a:prstGeom prst="rect">
              <a:avLst/>
            </a:prstGeom>
            <a:noFill/>
          </p:spPr>
          <p:txBody>
            <a:bodyPr wrap="none" rtlCol="0">
              <a:spAutoFit/>
            </a:bodyPr>
            <a:lstStyle/>
            <a:p>
              <a:r>
                <a:rPr lang="fr-FR" sz="1200" b="1" dirty="0">
                  <a:solidFill>
                    <a:srgbClr val="FF0000"/>
                  </a:solidFill>
                  <a:sym typeface="Symbol" panose="05050102010706020507" pitchFamily="18" charset="2"/>
                </a:rPr>
                <a:t></a:t>
              </a:r>
              <a:r>
                <a:rPr lang="fr-FR" sz="1200" b="1" dirty="0">
                  <a:solidFill>
                    <a:srgbClr val="FF0000"/>
                  </a:solidFill>
                  <a:latin typeface="Freestyle Script" panose="030804020302050B0404" pitchFamily="66" charset="0"/>
                  <a:sym typeface="Symbol" panose="05050102010706020507" pitchFamily="18" charset="2"/>
                </a:rPr>
                <a:t>l</a:t>
              </a:r>
              <a:r>
                <a:rPr lang="fr-FR" sz="1200" dirty="0">
                  <a:sym typeface="Symbol" panose="05050102010706020507" pitchFamily="18" charset="2"/>
                </a:rPr>
                <a:t>, </a:t>
              </a:r>
              <a:r>
                <a:rPr lang="fr-FR" sz="1200" b="1" dirty="0">
                  <a:solidFill>
                    <a:srgbClr val="FF0000"/>
                  </a:solidFill>
                  <a:sym typeface="Symbol" panose="05050102010706020507" pitchFamily="18" charset="2"/>
                </a:rPr>
                <a:t></a:t>
              </a:r>
              <a:endParaRPr lang="fr-FR" sz="1200" dirty="0"/>
            </a:p>
          </p:txBody>
        </p:sp>
        <p:sp>
          <p:nvSpPr>
            <p:cNvPr id="194" name="Forme libre 20">
              <a:extLst>
                <a:ext uri="{FF2B5EF4-FFF2-40B4-BE49-F238E27FC236}">
                  <a16:creationId xmlns:a16="http://schemas.microsoft.com/office/drawing/2014/main" id="{616F6D6D-6EFD-4CAE-82DA-8CB71BF8E4ED}"/>
                </a:ext>
              </a:extLst>
            </p:cNvPr>
            <p:cNvSpPr/>
            <p:nvPr/>
          </p:nvSpPr>
          <p:spPr>
            <a:xfrm rot="5400000">
              <a:off x="4103852" y="633381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5" name="Forme libre 20">
              <a:extLst>
                <a:ext uri="{FF2B5EF4-FFF2-40B4-BE49-F238E27FC236}">
                  <a16:creationId xmlns:a16="http://schemas.microsoft.com/office/drawing/2014/main" id="{1FB8DE34-FDBD-4F6E-A661-2779E4989C9A}"/>
                </a:ext>
              </a:extLst>
            </p:cNvPr>
            <p:cNvSpPr/>
            <p:nvPr/>
          </p:nvSpPr>
          <p:spPr>
            <a:xfrm rot="5400000">
              <a:off x="4747938" y="6321006"/>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243" name="Groupe 242">
              <a:extLst>
                <a:ext uri="{FF2B5EF4-FFF2-40B4-BE49-F238E27FC236}">
                  <a16:creationId xmlns:a16="http://schemas.microsoft.com/office/drawing/2014/main" id="{1BC07827-A51D-4B0B-B118-38C380406D5E}"/>
                </a:ext>
              </a:extLst>
            </p:cNvPr>
            <p:cNvGrpSpPr/>
            <p:nvPr/>
          </p:nvGrpSpPr>
          <p:grpSpPr>
            <a:xfrm>
              <a:off x="3726369" y="5921989"/>
              <a:ext cx="1158109" cy="226741"/>
              <a:chOff x="10281438" y="4761766"/>
              <a:chExt cx="304009" cy="222684"/>
            </a:xfrm>
            <a:solidFill>
              <a:srgbClr val="FFFF00"/>
            </a:solidFill>
          </p:grpSpPr>
          <p:sp>
            <p:nvSpPr>
              <p:cNvPr id="244" name="Arc 243">
                <a:extLst>
                  <a:ext uri="{FF2B5EF4-FFF2-40B4-BE49-F238E27FC236}">
                    <a16:creationId xmlns:a16="http://schemas.microsoft.com/office/drawing/2014/main" id="{08A09A7F-CF7B-4589-B7E9-57A2C9976EE5}"/>
                  </a:ext>
                </a:extLst>
              </p:cNvPr>
              <p:cNvSpPr/>
              <p:nvPr/>
            </p:nvSpPr>
            <p:spPr>
              <a:xfrm rot="5400000">
                <a:off x="10259964" y="4912570"/>
                <a:ext cx="93354" cy="50405"/>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45" name="Connecteur droit 244">
                <a:extLst>
                  <a:ext uri="{FF2B5EF4-FFF2-40B4-BE49-F238E27FC236}">
                    <a16:creationId xmlns:a16="http://schemas.microsoft.com/office/drawing/2014/main" id="{A4799F1A-C5D1-42FC-9EA1-7412BFA35814}"/>
                  </a:ext>
                </a:extLst>
              </p:cNvPr>
              <p:cNvCxnSpPr/>
              <p:nvPr/>
            </p:nvCxnSpPr>
            <p:spPr>
              <a:xfrm flipH="1">
                <a:off x="10328726" y="4808444"/>
                <a:ext cx="200" cy="131742"/>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6" name="Arc 245">
                <a:extLst>
                  <a:ext uri="{FF2B5EF4-FFF2-40B4-BE49-F238E27FC236}">
                    <a16:creationId xmlns:a16="http://schemas.microsoft.com/office/drawing/2014/main" id="{21198140-A3F1-48E2-920F-BF38CE3F5250}"/>
                  </a:ext>
                </a:extLst>
              </p:cNvPr>
              <p:cNvSpPr/>
              <p:nvPr/>
            </p:nvSpPr>
            <p:spPr>
              <a:xfrm rot="16200000" flipH="1">
                <a:off x="10515086" y="4911709"/>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47" name="Arc 246">
                <a:extLst>
                  <a:ext uri="{FF2B5EF4-FFF2-40B4-BE49-F238E27FC236}">
                    <a16:creationId xmlns:a16="http://schemas.microsoft.com/office/drawing/2014/main" id="{F6FC0495-5B62-4D45-B98F-FDC97BD4C92F}"/>
                  </a:ext>
                </a:extLst>
              </p:cNvPr>
              <p:cNvSpPr/>
              <p:nvPr/>
            </p:nvSpPr>
            <p:spPr>
              <a:xfrm rot="16200000" flipV="1">
                <a:off x="10469120" y="4783241"/>
                <a:ext cx="93353" cy="50404"/>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48" name="Connecteur droit 247">
                <a:extLst>
                  <a:ext uri="{FF2B5EF4-FFF2-40B4-BE49-F238E27FC236}">
                    <a16:creationId xmlns:a16="http://schemas.microsoft.com/office/drawing/2014/main" id="{B10B01A3-1F05-4E7C-B9A9-A0B5C475DCB7}"/>
                  </a:ext>
                </a:extLst>
              </p:cNvPr>
              <p:cNvCxnSpPr>
                <a:cxnSpLocks/>
                <a:stCxn id="247" idx="0"/>
              </p:cNvCxnSpPr>
              <p:nvPr/>
            </p:nvCxnSpPr>
            <p:spPr>
              <a:xfrm flipH="1">
                <a:off x="10538172" y="4808444"/>
                <a:ext cx="2827" cy="131741"/>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9" name="Connecteur droit 248">
                <a:extLst>
                  <a:ext uri="{FF2B5EF4-FFF2-40B4-BE49-F238E27FC236}">
                    <a16:creationId xmlns:a16="http://schemas.microsoft.com/office/drawing/2014/main" id="{FBD2005A-1EE7-4DC2-B8AC-23BD06CBC445}"/>
                  </a:ext>
                </a:extLst>
              </p:cNvPr>
              <p:cNvCxnSpPr/>
              <p:nvPr/>
            </p:nvCxnSpPr>
            <p:spPr>
              <a:xfrm>
                <a:off x="10352610" y="4761766"/>
                <a:ext cx="162537" cy="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0" name="Arc 249">
                <a:extLst>
                  <a:ext uri="{FF2B5EF4-FFF2-40B4-BE49-F238E27FC236}">
                    <a16:creationId xmlns:a16="http://schemas.microsoft.com/office/drawing/2014/main" id="{EB84BE39-34B8-453E-B57B-41C1B70AA48C}"/>
                  </a:ext>
                </a:extLst>
              </p:cNvPr>
              <p:cNvSpPr/>
              <p:nvPr/>
            </p:nvSpPr>
            <p:spPr>
              <a:xfrm rot="5400000" flipH="1" flipV="1">
                <a:off x="10305930" y="4784760"/>
                <a:ext cx="93354" cy="47369"/>
              </a:xfrm>
              <a:prstGeom prst="arc">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cxnSp>
          <p:nvCxnSpPr>
            <p:cNvPr id="253" name="Connecteur droit 252">
              <a:extLst>
                <a:ext uri="{FF2B5EF4-FFF2-40B4-BE49-F238E27FC236}">
                  <a16:creationId xmlns:a16="http://schemas.microsoft.com/office/drawing/2014/main" id="{DB12D0A3-DD75-4268-BFC2-3E660DF06B78}"/>
                </a:ext>
              </a:extLst>
            </p:cNvPr>
            <p:cNvCxnSpPr>
              <a:cxnSpLocks/>
            </p:cNvCxnSpPr>
            <p:nvPr/>
          </p:nvCxnSpPr>
          <p:spPr>
            <a:xfrm flipV="1">
              <a:off x="1491399" y="6162734"/>
              <a:ext cx="5426877" cy="444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4" name="ZoneTexte 253">
              <a:extLst>
                <a:ext uri="{FF2B5EF4-FFF2-40B4-BE49-F238E27FC236}">
                  <a16:creationId xmlns:a16="http://schemas.microsoft.com/office/drawing/2014/main" id="{B646E5F1-3550-449C-B531-8213C7EB5E59}"/>
                </a:ext>
              </a:extLst>
            </p:cNvPr>
            <p:cNvSpPr txBox="1"/>
            <p:nvPr/>
          </p:nvSpPr>
          <p:spPr>
            <a:xfrm>
              <a:off x="5162896" y="6179333"/>
              <a:ext cx="2874505" cy="253916"/>
            </a:xfrm>
            <a:prstGeom prst="rect">
              <a:avLst/>
            </a:prstGeom>
            <a:noFill/>
          </p:spPr>
          <p:txBody>
            <a:bodyPr wrap="none" rtlCol="0">
              <a:spAutoFit/>
            </a:bodyPr>
            <a:lstStyle/>
            <a:p>
              <a:r>
                <a:rPr lang="fr-FR" sz="1050" i="1" dirty="0"/>
                <a:t>Longueur de fibre </a:t>
              </a:r>
              <a:r>
                <a:rPr lang="fr-FR" sz="1050" b="1" i="1" dirty="0"/>
                <a:t>L</a:t>
              </a:r>
              <a:r>
                <a:rPr lang="fr-FR" sz="1050" i="1" dirty="0"/>
                <a:t>, temps de propagation </a:t>
              </a:r>
              <a:r>
                <a:rPr lang="fr-FR" sz="1050" b="1" i="1" dirty="0">
                  <a:sym typeface="Symbol" panose="05050102010706020507" pitchFamily="18" charset="2"/>
                </a:rPr>
                <a:t></a:t>
              </a:r>
              <a:endParaRPr lang="fr-FR" sz="1050" b="1" i="1" dirty="0"/>
            </a:p>
          </p:txBody>
        </p:sp>
        <p:sp>
          <p:nvSpPr>
            <p:cNvPr id="257" name="ZoneTexte 256">
              <a:extLst>
                <a:ext uri="{FF2B5EF4-FFF2-40B4-BE49-F238E27FC236}">
                  <a16:creationId xmlns:a16="http://schemas.microsoft.com/office/drawing/2014/main" id="{06621019-365C-4978-AA45-9544429B61D7}"/>
                </a:ext>
              </a:extLst>
            </p:cNvPr>
            <p:cNvSpPr txBox="1"/>
            <p:nvPr/>
          </p:nvSpPr>
          <p:spPr>
            <a:xfrm>
              <a:off x="-12182" y="5061387"/>
              <a:ext cx="1640193" cy="261610"/>
            </a:xfrm>
            <a:prstGeom prst="rect">
              <a:avLst/>
            </a:prstGeom>
            <a:noFill/>
          </p:spPr>
          <p:txBody>
            <a:bodyPr wrap="none" rtlCol="0">
              <a:spAutoFit/>
            </a:bodyPr>
            <a:lstStyle/>
            <a:p>
              <a:pPr marL="171450" indent="-171450">
                <a:buFont typeface="Arial" panose="020B0604020202020204" pitchFamily="34" charset="0"/>
                <a:buChar char="•"/>
              </a:pPr>
              <a:r>
                <a:rPr lang="fr-FR" sz="1100" b="1" dirty="0"/>
                <a:t>Sur un Aller simple</a:t>
              </a:r>
            </a:p>
          </p:txBody>
        </p:sp>
        <p:cxnSp>
          <p:nvCxnSpPr>
            <p:cNvPr id="258" name="Connecteur droit avec flèche 257">
              <a:extLst>
                <a:ext uri="{FF2B5EF4-FFF2-40B4-BE49-F238E27FC236}">
                  <a16:creationId xmlns:a16="http://schemas.microsoft.com/office/drawing/2014/main" id="{C02BAA21-2319-4043-8FD3-50759E8BB402}"/>
                </a:ext>
              </a:extLst>
            </p:cNvPr>
            <p:cNvCxnSpPr>
              <a:cxnSpLocks/>
            </p:cNvCxnSpPr>
            <p:nvPr/>
          </p:nvCxnSpPr>
          <p:spPr>
            <a:xfrm>
              <a:off x="3877625" y="5853504"/>
              <a:ext cx="812962"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7" name="Groupe 276">
              <a:extLst>
                <a:ext uri="{FF2B5EF4-FFF2-40B4-BE49-F238E27FC236}">
                  <a16:creationId xmlns:a16="http://schemas.microsoft.com/office/drawing/2014/main" id="{15461840-4375-449C-89B3-5D323D498F2B}"/>
                </a:ext>
              </a:extLst>
            </p:cNvPr>
            <p:cNvGrpSpPr/>
            <p:nvPr/>
          </p:nvGrpSpPr>
          <p:grpSpPr>
            <a:xfrm>
              <a:off x="2733179" y="5035353"/>
              <a:ext cx="3914816" cy="368778"/>
              <a:chOff x="4639045" y="3867421"/>
              <a:chExt cx="3914816" cy="368778"/>
            </a:xfrm>
          </p:grpSpPr>
          <p:cxnSp>
            <p:nvCxnSpPr>
              <p:cNvPr id="278" name="Connecteur droit avec flèche 277">
                <a:extLst>
                  <a:ext uri="{FF2B5EF4-FFF2-40B4-BE49-F238E27FC236}">
                    <a16:creationId xmlns:a16="http://schemas.microsoft.com/office/drawing/2014/main" id="{893EB25B-BB09-4295-9353-64C2FE568145}"/>
                  </a:ext>
                </a:extLst>
              </p:cNvPr>
              <p:cNvCxnSpPr>
                <a:cxnSpLocks/>
              </p:cNvCxnSpPr>
              <p:nvPr/>
            </p:nvCxnSpPr>
            <p:spPr>
              <a:xfrm>
                <a:off x="6230847" y="4236199"/>
                <a:ext cx="384789"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9" name="ZoneTexte 278">
                <a:extLst>
                  <a:ext uri="{FF2B5EF4-FFF2-40B4-BE49-F238E27FC236}">
                    <a16:creationId xmlns:a16="http://schemas.microsoft.com/office/drawing/2014/main" id="{76A5D7D9-3C76-4F6B-8127-E9901F2E74CD}"/>
                  </a:ext>
                </a:extLst>
              </p:cNvPr>
              <p:cNvSpPr txBox="1"/>
              <p:nvPr/>
            </p:nvSpPr>
            <p:spPr>
              <a:xfrm>
                <a:off x="4639045" y="3867421"/>
                <a:ext cx="3914816" cy="307777"/>
              </a:xfrm>
              <a:prstGeom prst="rect">
                <a:avLst/>
              </a:prstGeom>
              <a:solidFill>
                <a:srgbClr val="FFFF00"/>
              </a:solidFill>
              <a:ln w="38100">
                <a:solidFill>
                  <a:srgbClr val="FFC000"/>
                </a:solidFill>
              </a:ln>
            </p:spPr>
            <p:txBody>
              <a:bodyPr wrap="square" rtlCol="0">
                <a:spAutoFit/>
              </a:bodyPr>
              <a:lstStyle/>
              <a:p>
                <a:r>
                  <a:rPr lang="fr-FR" sz="1200" b="1" dirty="0">
                    <a:solidFill>
                      <a:srgbClr val="FF0000"/>
                    </a:solidFill>
                    <a:sym typeface="Symbol" panose="05050102010706020507" pitchFamily="18" charset="2"/>
                  </a:rPr>
                  <a:t>Limite de détection </a:t>
                </a:r>
                <a:r>
                  <a:rPr lang="fr-FR" sz="1400" b="1" dirty="0">
                    <a:solidFill>
                      <a:srgbClr val="FF0000"/>
                    </a:solidFill>
                    <a:sym typeface="Symbol" panose="05050102010706020507" pitchFamily="18" charset="2"/>
                  </a:rPr>
                  <a:t></a:t>
                </a:r>
                <a:r>
                  <a:rPr lang="fr-FR" sz="1400" b="1" dirty="0" err="1">
                    <a:solidFill>
                      <a:srgbClr val="FF0000"/>
                    </a:solidFill>
                    <a:sym typeface="Symbol" panose="05050102010706020507" pitchFamily="18" charset="2"/>
                  </a:rPr>
                  <a:t>T</a:t>
                </a:r>
                <a:r>
                  <a:rPr lang="fr-FR" sz="1400" b="1" baseline="-25000" dirty="0" err="1">
                    <a:solidFill>
                      <a:srgbClr val="FF0000"/>
                    </a:solidFill>
                    <a:sym typeface="Symbol" panose="05050102010706020507" pitchFamily="18" charset="2"/>
                  </a:rPr>
                  <a:t>réel</a:t>
                </a:r>
                <a:r>
                  <a:rPr lang="fr-FR" sz="1400" b="1" dirty="0">
                    <a:solidFill>
                      <a:srgbClr val="FF0000"/>
                    </a:solidFill>
                    <a:sym typeface="Symbol" panose="05050102010706020507" pitchFamily="18" charset="2"/>
                  </a:rPr>
                  <a:t>= (</a:t>
                </a:r>
                <a:r>
                  <a:rPr lang="fr-FR" sz="1400" b="1" baseline="-25000" dirty="0">
                    <a:solidFill>
                      <a:srgbClr val="FF0000"/>
                    </a:solidFill>
                    <a:sym typeface="Symbol" panose="05050102010706020507" pitchFamily="18" charset="2"/>
                  </a:rPr>
                  <a:t>2</a:t>
                </a:r>
                <a:r>
                  <a:rPr lang="fr-FR" sz="1400" b="1" dirty="0">
                    <a:solidFill>
                      <a:srgbClr val="FF0000"/>
                    </a:solidFill>
                    <a:sym typeface="Symbol" panose="05050102010706020507" pitchFamily="18" charset="2"/>
                  </a:rPr>
                  <a:t>-</a:t>
                </a:r>
                <a:r>
                  <a:rPr lang="fr-FR" sz="1400" b="1" baseline="-25000" dirty="0">
                    <a:solidFill>
                      <a:srgbClr val="FF0000"/>
                    </a:solidFill>
                    <a:sym typeface="Symbol" panose="05050102010706020507" pitchFamily="18" charset="2"/>
                  </a:rPr>
                  <a:t>1</a:t>
                </a:r>
                <a:r>
                  <a:rPr lang="fr-FR" sz="1400" b="1" dirty="0">
                    <a:solidFill>
                      <a:srgbClr val="FF0000"/>
                    </a:solidFill>
                    <a:sym typeface="Symbol" panose="05050102010706020507" pitchFamily="18" charset="2"/>
                  </a:rPr>
                  <a:t>) &gt; /2 = </a:t>
                </a:r>
                <a:r>
                  <a:rPr lang="fr-FR" sz="1400" b="1" baseline="-25000" dirty="0">
                    <a:solidFill>
                      <a:srgbClr val="FF0000"/>
                    </a:solidFill>
                    <a:sym typeface="Symbol" panose="05050102010706020507" pitchFamily="18" charset="2"/>
                  </a:rPr>
                  <a:t>P</a:t>
                </a:r>
                <a:r>
                  <a:rPr lang="fr-FR" sz="1400" b="1" dirty="0">
                    <a:solidFill>
                      <a:srgbClr val="FF0000"/>
                    </a:solidFill>
                    <a:sym typeface="Symbol" panose="05050102010706020507" pitchFamily="18" charset="2"/>
                  </a:rPr>
                  <a:t>/2</a:t>
                </a:r>
                <a:endParaRPr lang="fr-FR" sz="1200" dirty="0"/>
              </a:p>
            </p:txBody>
          </p:sp>
        </p:grpSp>
      </p:grpSp>
      <mc:AlternateContent xmlns:mc="http://schemas.openxmlformats.org/markup-compatibility/2006">
        <mc:Choice xmlns:a14="http://schemas.microsoft.com/office/drawing/2010/main" Requires="a14">
          <p:sp>
            <p:nvSpPr>
              <p:cNvPr id="282" name="ZoneTexte 281">
                <a:extLst>
                  <a:ext uri="{FF2B5EF4-FFF2-40B4-BE49-F238E27FC236}">
                    <a16:creationId xmlns:a16="http://schemas.microsoft.com/office/drawing/2014/main" id="{8991A912-20A5-47EB-89D7-E69CBD18D2AD}"/>
                  </a:ext>
                </a:extLst>
              </p:cNvPr>
              <p:cNvSpPr txBox="1"/>
              <p:nvPr/>
            </p:nvSpPr>
            <p:spPr>
              <a:xfrm>
                <a:off x="7298349" y="4916001"/>
                <a:ext cx="4573123" cy="1292726"/>
              </a:xfrm>
              <a:prstGeom prst="rect">
                <a:avLst/>
              </a:prstGeom>
              <a:solidFill>
                <a:srgbClr val="FFFF00"/>
              </a:solidFill>
              <a:ln w="57150">
                <a:solidFill>
                  <a:srgbClr val="FFC000"/>
                </a:solidFill>
              </a:ln>
            </p:spPr>
            <p:txBody>
              <a:bodyPr wrap="square" rtlCol="0">
                <a:spAutoFit/>
              </a:bodyPr>
              <a:lstStyle/>
              <a:p>
                <a:r>
                  <a:rPr lang="fr-FR" b="1" dirty="0">
                    <a:solidFill>
                      <a:srgbClr val="FF0000"/>
                    </a:solidFill>
                  </a:rPr>
                  <a:t>En OTDR, le pouvoir de résolution spatiale est égal à la moitié de la largeur d’impulsion:</a:t>
                </a:r>
              </a:p>
              <a:p>
                <a:pPr/>
                <a14:m>
                  <m:oMath xmlns:m="http://schemas.openxmlformats.org/officeDocument/2006/math">
                    <m:r>
                      <a:rPr lang="fr-FR" b="1" i="1" smtClean="0">
                        <a:solidFill>
                          <a:srgbClr val="FF0000"/>
                        </a:solidFill>
                        <a:latin typeface="Cambria Math" panose="02040503050406030204" pitchFamily="18" charset="0"/>
                      </a:rPr>
                      <m:t>𝑹𝒆𝒔</m:t>
                    </m:r>
                    <m:r>
                      <a:rPr lang="fr-FR" b="1" i="1" smtClean="0">
                        <a:solidFill>
                          <a:srgbClr val="FF0000"/>
                        </a:solidFill>
                        <a:latin typeface="Cambria Math" panose="02040503050406030204" pitchFamily="18" charset="0"/>
                      </a:rPr>
                      <m:t>= </m:t>
                    </m:r>
                    <m:f>
                      <m:fPr>
                        <m:ctrlPr>
                          <a:rPr lang="fr-FR" b="1" i="1" smtClean="0">
                            <a:solidFill>
                              <a:srgbClr val="FF0000"/>
                            </a:solidFill>
                            <a:latin typeface="Cambria Math" panose="02040503050406030204" pitchFamily="18" charset="0"/>
                          </a:rPr>
                        </m:ctrlPr>
                      </m:fPr>
                      <m:num>
                        <m:sSub>
                          <m:sSubPr>
                            <m:ctrlPr>
                              <a:rPr lang="fr-FR" b="1" i="1">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𝝉</m:t>
                            </m:r>
                          </m:e>
                          <m:sub>
                            <m:r>
                              <a:rPr lang="fr-FR" b="1" i="1" smtClean="0">
                                <a:solidFill>
                                  <a:srgbClr val="FF0000"/>
                                </a:solidFill>
                                <a:latin typeface="Cambria Math" panose="02040503050406030204" pitchFamily="18" charset="0"/>
                              </a:rPr>
                              <m:t>𝑷</m:t>
                            </m:r>
                          </m:sub>
                        </m:sSub>
                        <m:r>
                          <a:rPr lang="fr-FR" b="1" i="1" smtClean="0">
                            <a:solidFill>
                              <a:srgbClr val="FF0000"/>
                            </a:solidFill>
                            <a:latin typeface="Cambria Math" panose="02040503050406030204" pitchFamily="18" charset="0"/>
                          </a:rPr>
                          <m:t>.</m:t>
                        </m:r>
                      </m:num>
                      <m:den>
                        <m:r>
                          <a:rPr lang="fr-FR" b="1" i="1" smtClean="0">
                            <a:solidFill>
                              <a:srgbClr val="FF0000"/>
                            </a:solidFill>
                            <a:latin typeface="Cambria Math" panose="02040503050406030204" pitchFamily="18" charset="0"/>
                          </a:rPr>
                          <m:t>𝟐</m:t>
                        </m:r>
                      </m:den>
                    </m:f>
                    <m:f>
                      <m:fPr>
                        <m:ctrlPr>
                          <a:rPr lang="fr-FR" b="1" i="1">
                            <a:solidFill>
                              <a:srgbClr val="FF0000"/>
                            </a:solidFill>
                            <a:latin typeface="Cambria Math" panose="02040503050406030204" pitchFamily="18" charset="0"/>
                          </a:rPr>
                        </m:ctrlPr>
                      </m:fPr>
                      <m:num>
                        <m:r>
                          <a:rPr lang="fr-FR" b="1" i="1" smtClean="0">
                            <a:solidFill>
                              <a:srgbClr val="FF0000"/>
                            </a:solidFill>
                            <a:latin typeface="Cambria Math" panose="02040503050406030204" pitchFamily="18" charset="0"/>
                          </a:rPr>
                          <m:t>𝒄</m:t>
                        </m:r>
                      </m:num>
                      <m:den>
                        <m:r>
                          <a:rPr lang="fr-FR" b="1" i="1" smtClean="0">
                            <a:solidFill>
                              <a:srgbClr val="FF0000"/>
                            </a:solidFill>
                            <a:latin typeface="Cambria Math" panose="02040503050406030204" pitchFamily="18" charset="0"/>
                          </a:rPr>
                          <m:t>𝒏</m:t>
                        </m:r>
                      </m:den>
                    </m:f>
                  </m:oMath>
                </a14:m>
                <a:r>
                  <a:rPr lang="fr-FR" b="1" dirty="0">
                    <a:solidFill>
                      <a:srgbClr val="FF0000"/>
                    </a:solidFill>
                  </a:rPr>
                  <a:t>   </a:t>
                </a:r>
                <a:r>
                  <a:rPr lang="fr-FR" b="1" dirty="0">
                    <a:solidFill>
                      <a:srgbClr val="FF0000"/>
                    </a:solidFill>
                    <a:sym typeface="Wingdings" panose="05000000000000000000" pitchFamily="2" charset="2"/>
                  </a:rPr>
                  <a:t> </a:t>
                </a:r>
                <a:r>
                  <a:rPr lang="fr-FR" b="1" dirty="0">
                    <a:solidFill>
                      <a:srgbClr val="FF0000"/>
                    </a:solidFill>
                    <a:sym typeface="Symbol" panose="05050102010706020507" pitchFamily="18" charset="2"/>
                  </a:rPr>
                  <a:t></a:t>
                </a:r>
                <a:r>
                  <a:rPr lang="fr-FR" b="1" baseline="-25000" dirty="0">
                    <a:solidFill>
                      <a:srgbClr val="FF0000"/>
                    </a:solidFill>
                    <a:sym typeface="Symbol" panose="05050102010706020507" pitchFamily="18" charset="2"/>
                  </a:rPr>
                  <a:t>P</a:t>
                </a:r>
                <a:r>
                  <a:rPr lang="fr-FR" b="1" dirty="0">
                    <a:solidFill>
                      <a:srgbClr val="FF0000"/>
                    </a:solidFill>
                    <a:sym typeface="Symbol" panose="05050102010706020507" pitchFamily="18" charset="2"/>
                  </a:rPr>
                  <a:t> =</a:t>
                </a:r>
                <a:r>
                  <a:rPr lang="fr-FR" b="1" dirty="0">
                    <a:solidFill>
                      <a:srgbClr val="FF0000"/>
                    </a:solidFill>
                    <a:sym typeface="Wingdings" panose="05000000000000000000" pitchFamily="2" charset="2"/>
                  </a:rPr>
                  <a:t> 100ns </a:t>
                </a:r>
                <a:r>
                  <a:rPr lang="fr-FR" b="1" dirty="0">
                    <a:solidFill>
                      <a:srgbClr val="FF0000"/>
                    </a:solidFill>
                    <a:sym typeface="Symbol" panose="05050102010706020507" pitchFamily="18" charset="2"/>
                  </a:rPr>
                  <a:t> </a:t>
                </a:r>
                <a:r>
                  <a:rPr lang="fr-FR" b="1" dirty="0" err="1">
                    <a:solidFill>
                      <a:srgbClr val="FF0000"/>
                    </a:solidFill>
                    <a:sym typeface="Symbol" panose="05050102010706020507" pitchFamily="18" charset="2"/>
                  </a:rPr>
                  <a:t>Res</a:t>
                </a:r>
                <a:r>
                  <a:rPr lang="fr-FR" b="1" dirty="0">
                    <a:solidFill>
                      <a:srgbClr val="FF0000"/>
                    </a:solidFill>
                    <a:sym typeface="Symbol" panose="05050102010706020507" pitchFamily="18" charset="2"/>
                  </a:rPr>
                  <a:t>=10m</a:t>
                </a:r>
                <a:endParaRPr lang="fr-FR" b="1" dirty="0">
                  <a:solidFill>
                    <a:srgbClr val="FF0000"/>
                  </a:solidFill>
                </a:endParaRPr>
              </a:p>
            </p:txBody>
          </p:sp>
        </mc:Choice>
        <mc:Fallback>
          <p:sp>
            <p:nvSpPr>
              <p:cNvPr id="282" name="ZoneTexte 281">
                <a:extLst>
                  <a:ext uri="{FF2B5EF4-FFF2-40B4-BE49-F238E27FC236}">
                    <a16:creationId xmlns:a16="http://schemas.microsoft.com/office/drawing/2014/main" id="{8991A912-20A5-47EB-89D7-E69CBD18D2AD}"/>
                  </a:ext>
                </a:extLst>
              </p:cNvPr>
              <p:cNvSpPr txBox="1">
                <a:spLocks noRot="1" noChangeAspect="1" noMove="1" noResize="1" noEditPoints="1" noAdjustHandles="1" noChangeArrowheads="1" noChangeShapeType="1" noTextEdit="1"/>
              </p:cNvSpPr>
              <p:nvPr/>
            </p:nvSpPr>
            <p:spPr>
              <a:xfrm>
                <a:off x="7298349" y="4916001"/>
                <a:ext cx="4573123" cy="1292726"/>
              </a:xfrm>
              <a:prstGeom prst="rect">
                <a:avLst/>
              </a:prstGeom>
              <a:blipFill>
                <a:blip r:embed="rId3"/>
                <a:stretch>
                  <a:fillRect l="-527" t="-452" r="-1449"/>
                </a:stretch>
              </a:blipFill>
              <a:ln w="57150">
                <a:solidFill>
                  <a:srgbClr val="FFC000"/>
                </a:solidFill>
              </a:ln>
            </p:spPr>
            <p:txBody>
              <a:bodyPr/>
              <a:lstStyle/>
              <a:p>
                <a:r>
                  <a:rPr lang="fr-FR">
                    <a:noFill/>
                  </a:rPr>
                  <a:t> </a:t>
                </a:r>
              </a:p>
            </p:txBody>
          </p:sp>
        </mc:Fallback>
      </mc:AlternateContent>
      <p:sp>
        <p:nvSpPr>
          <p:cNvPr id="284" name="ZoneTexte 283">
            <a:extLst>
              <a:ext uri="{FF2B5EF4-FFF2-40B4-BE49-F238E27FC236}">
                <a16:creationId xmlns:a16="http://schemas.microsoft.com/office/drawing/2014/main" id="{5B14970F-D0D8-49F1-BE08-466F61DB57DD}"/>
              </a:ext>
            </a:extLst>
          </p:cNvPr>
          <p:cNvSpPr txBox="1"/>
          <p:nvPr/>
        </p:nvSpPr>
        <p:spPr>
          <a:xfrm>
            <a:off x="3908164" y="4508545"/>
            <a:ext cx="379408" cy="369332"/>
          </a:xfrm>
          <a:prstGeom prst="rect">
            <a:avLst/>
          </a:prstGeom>
          <a:noFill/>
        </p:spPr>
        <p:txBody>
          <a:bodyPr wrap="square">
            <a:spAutoFit/>
          </a:bodyPr>
          <a:lstStyle/>
          <a:p>
            <a:r>
              <a:rPr lang="fr-FR" sz="1800" b="1" i="1" dirty="0">
                <a:sym typeface="Symbol" panose="05050102010706020507" pitchFamily="18" charset="2"/>
              </a:rPr>
              <a:t></a:t>
            </a:r>
            <a:endParaRPr lang="fr-FR" dirty="0"/>
          </a:p>
        </p:txBody>
      </p:sp>
      <p:sp>
        <p:nvSpPr>
          <p:cNvPr id="285" name="ZoneTexte 284">
            <a:extLst>
              <a:ext uri="{FF2B5EF4-FFF2-40B4-BE49-F238E27FC236}">
                <a16:creationId xmlns:a16="http://schemas.microsoft.com/office/drawing/2014/main" id="{AEB7DB1F-8150-4AE0-BA31-1B0DF455ABD4}"/>
              </a:ext>
            </a:extLst>
          </p:cNvPr>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286" name="ZoneTexte 285">
            <a:extLst>
              <a:ext uri="{FF2B5EF4-FFF2-40B4-BE49-F238E27FC236}">
                <a16:creationId xmlns:a16="http://schemas.microsoft.com/office/drawing/2014/main" id="{97FA04BE-9BD2-48A4-9611-20AB4C0D92A3}"/>
              </a:ext>
            </a:extLst>
          </p:cNvPr>
          <p:cNvSpPr txBox="1"/>
          <p:nvPr/>
        </p:nvSpPr>
        <p:spPr>
          <a:xfrm>
            <a:off x="1959440" y="550977"/>
            <a:ext cx="8468985" cy="400110"/>
          </a:xfrm>
          <a:prstGeom prst="rect">
            <a:avLst/>
          </a:prstGeom>
          <a:noFill/>
        </p:spPr>
        <p:txBody>
          <a:bodyPr wrap="none" rtlCol="0">
            <a:spAutoFit/>
          </a:bodyPr>
          <a:lstStyle/>
          <a:p>
            <a:r>
              <a:rPr lang="en-US" sz="2000" b="1" dirty="0">
                <a:solidFill>
                  <a:schemeClr val="tx2"/>
                </a:solidFill>
              </a:rPr>
              <a:t>OTDR de base : Lien entre </a:t>
            </a:r>
            <a:r>
              <a:rPr lang="en-US" sz="2000" b="1" dirty="0" err="1">
                <a:solidFill>
                  <a:schemeClr val="tx2"/>
                </a:solidFill>
              </a:rPr>
              <a:t>résolution</a:t>
            </a:r>
            <a:r>
              <a:rPr lang="en-US" sz="2000" b="1" dirty="0">
                <a:solidFill>
                  <a:schemeClr val="tx2"/>
                </a:solidFill>
              </a:rPr>
              <a:t> </a:t>
            </a:r>
            <a:r>
              <a:rPr lang="en-US" sz="2000" b="1" dirty="0" err="1">
                <a:solidFill>
                  <a:schemeClr val="tx2"/>
                </a:solidFill>
              </a:rPr>
              <a:t>spatiale</a:t>
            </a:r>
            <a:r>
              <a:rPr lang="en-US" sz="2000" b="1" dirty="0">
                <a:solidFill>
                  <a:schemeClr val="tx2"/>
                </a:solidFill>
              </a:rPr>
              <a:t> et </a:t>
            </a:r>
            <a:r>
              <a:rPr lang="en-US" sz="2000" b="1" dirty="0" err="1">
                <a:solidFill>
                  <a:schemeClr val="tx2"/>
                </a:solidFill>
              </a:rPr>
              <a:t>largeur</a:t>
            </a:r>
            <a:r>
              <a:rPr lang="en-US" sz="2000" b="1" dirty="0">
                <a:solidFill>
                  <a:schemeClr val="tx2"/>
                </a:solidFill>
              </a:rPr>
              <a:t> </a:t>
            </a:r>
            <a:r>
              <a:rPr lang="en-US" sz="2000" b="1" dirty="0" err="1">
                <a:solidFill>
                  <a:schemeClr val="tx2"/>
                </a:solidFill>
              </a:rPr>
              <a:t>d’impulsion</a:t>
            </a:r>
            <a:endParaRPr lang="en-US" sz="2000" b="1" dirty="0">
              <a:solidFill>
                <a:schemeClr val="tx2"/>
              </a:solidFill>
            </a:endParaRPr>
          </a:p>
        </p:txBody>
      </p:sp>
      <p:grpSp>
        <p:nvGrpSpPr>
          <p:cNvPr id="287" name="Groupe 286">
            <a:extLst>
              <a:ext uri="{FF2B5EF4-FFF2-40B4-BE49-F238E27FC236}">
                <a16:creationId xmlns:a16="http://schemas.microsoft.com/office/drawing/2014/main" id="{C25F1C48-CA43-4E34-94B9-53ACDAA105C3}"/>
              </a:ext>
            </a:extLst>
          </p:cNvPr>
          <p:cNvGrpSpPr/>
          <p:nvPr/>
        </p:nvGrpSpPr>
        <p:grpSpPr>
          <a:xfrm>
            <a:off x="6206998" y="4329957"/>
            <a:ext cx="1369643" cy="545247"/>
            <a:chOff x="3924996" y="4697078"/>
            <a:chExt cx="1369643" cy="545247"/>
          </a:xfrm>
        </p:grpSpPr>
        <p:sp>
          <p:nvSpPr>
            <p:cNvPr id="288" name="ZoneTexte 287">
              <a:extLst>
                <a:ext uri="{FF2B5EF4-FFF2-40B4-BE49-F238E27FC236}">
                  <a16:creationId xmlns:a16="http://schemas.microsoft.com/office/drawing/2014/main" id="{0397C635-1BEE-4865-95AE-D41B3F697DB9}"/>
                </a:ext>
              </a:extLst>
            </p:cNvPr>
            <p:cNvSpPr txBox="1"/>
            <p:nvPr/>
          </p:nvSpPr>
          <p:spPr>
            <a:xfrm>
              <a:off x="3924996" y="4965326"/>
              <a:ext cx="745861" cy="276999"/>
            </a:xfrm>
            <a:prstGeom prst="rect">
              <a:avLst/>
            </a:prstGeom>
            <a:noFill/>
          </p:spPr>
          <p:txBody>
            <a:bodyPr wrap="square">
              <a:spAutoFit/>
            </a:bodyPr>
            <a:lstStyle/>
            <a:p>
              <a:r>
                <a:rPr lang="fr-FR" sz="1200" b="1" dirty="0">
                  <a:solidFill>
                    <a:srgbClr val="AEA6A4"/>
                  </a:solidFill>
                </a:rPr>
                <a:t>2L</a:t>
              </a:r>
              <a:r>
                <a:rPr lang="fr-FR" sz="1200" b="1" baseline="-25000" dirty="0">
                  <a:solidFill>
                    <a:srgbClr val="AEA6A4"/>
                  </a:solidFill>
                </a:rPr>
                <a:t>2</a:t>
              </a:r>
              <a:r>
                <a:rPr lang="fr-FR" sz="1200" b="1" dirty="0">
                  <a:solidFill>
                    <a:srgbClr val="AEA6A4"/>
                  </a:solidFill>
                </a:rPr>
                <a:t>, 2</a:t>
              </a:r>
              <a:r>
                <a:rPr lang="fr-FR" sz="1200" b="1" dirty="0">
                  <a:solidFill>
                    <a:srgbClr val="AEA6A4"/>
                  </a:solidFill>
                  <a:sym typeface="Symbol" panose="05050102010706020507" pitchFamily="18" charset="2"/>
                </a:rPr>
                <a:t></a:t>
              </a:r>
              <a:r>
                <a:rPr lang="fr-FR" sz="1200" b="1" baseline="-25000" dirty="0">
                  <a:solidFill>
                    <a:srgbClr val="AEA6A4"/>
                  </a:solidFill>
                  <a:sym typeface="Symbol" panose="05050102010706020507" pitchFamily="18" charset="2"/>
                </a:rPr>
                <a:t>2</a:t>
              </a:r>
              <a:endParaRPr lang="fr-FR" sz="1200" b="1" baseline="-25000" dirty="0">
                <a:solidFill>
                  <a:srgbClr val="AEA6A4"/>
                </a:solidFill>
              </a:endParaRPr>
            </a:p>
          </p:txBody>
        </p:sp>
        <p:grpSp>
          <p:nvGrpSpPr>
            <p:cNvPr id="289" name="Groupe 288">
              <a:extLst>
                <a:ext uri="{FF2B5EF4-FFF2-40B4-BE49-F238E27FC236}">
                  <a16:creationId xmlns:a16="http://schemas.microsoft.com/office/drawing/2014/main" id="{1DE6DA7D-2062-4B5C-9544-6423946DC5DD}"/>
                </a:ext>
              </a:extLst>
            </p:cNvPr>
            <p:cNvGrpSpPr/>
            <p:nvPr/>
          </p:nvGrpSpPr>
          <p:grpSpPr>
            <a:xfrm>
              <a:off x="4136530" y="4697078"/>
              <a:ext cx="1158109" cy="226741"/>
              <a:chOff x="10281438" y="4761766"/>
              <a:chExt cx="304009" cy="222684"/>
            </a:xfrm>
            <a:solidFill>
              <a:srgbClr val="FFFF00"/>
            </a:solidFill>
          </p:grpSpPr>
          <p:sp>
            <p:nvSpPr>
              <p:cNvPr id="290" name="Arc 289">
                <a:extLst>
                  <a:ext uri="{FF2B5EF4-FFF2-40B4-BE49-F238E27FC236}">
                    <a16:creationId xmlns:a16="http://schemas.microsoft.com/office/drawing/2014/main" id="{70929B9E-C74B-4953-8543-0EC9C97222B4}"/>
                  </a:ext>
                </a:extLst>
              </p:cNvPr>
              <p:cNvSpPr/>
              <p:nvPr/>
            </p:nvSpPr>
            <p:spPr>
              <a:xfrm rot="5400000">
                <a:off x="10259964" y="4912570"/>
                <a:ext cx="93354" cy="50405"/>
              </a:xfrm>
              <a:prstGeom prst="arc">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91" name="Connecteur droit 290">
                <a:extLst>
                  <a:ext uri="{FF2B5EF4-FFF2-40B4-BE49-F238E27FC236}">
                    <a16:creationId xmlns:a16="http://schemas.microsoft.com/office/drawing/2014/main" id="{1F407E6B-686A-424B-9BB8-17C8896C2F65}"/>
                  </a:ext>
                </a:extLst>
              </p:cNvPr>
              <p:cNvCxnSpPr/>
              <p:nvPr/>
            </p:nvCxnSpPr>
            <p:spPr>
              <a:xfrm flipH="1">
                <a:off x="10328726" y="4808444"/>
                <a:ext cx="200" cy="131742"/>
              </a:xfrm>
              <a:prstGeom prst="line">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292" name="Arc 291">
                <a:extLst>
                  <a:ext uri="{FF2B5EF4-FFF2-40B4-BE49-F238E27FC236}">
                    <a16:creationId xmlns:a16="http://schemas.microsoft.com/office/drawing/2014/main" id="{31505459-F0B4-4DFB-8B60-C17107B8909C}"/>
                  </a:ext>
                </a:extLst>
              </p:cNvPr>
              <p:cNvSpPr/>
              <p:nvPr/>
            </p:nvSpPr>
            <p:spPr>
              <a:xfrm rot="16200000" flipH="1">
                <a:off x="10515086" y="4911709"/>
                <a:ext cx="93354" cy="47369"/>
              </a:xfrm>
              <a:prstGeom prst="arc">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93" name="Arc 292">
                <a:extLst>
                  <a:ext uri="{FF2B5EF4-FFF2-40B4-BE49-F238E27FC236}">
                    <a16:creationId xmlns:a16="http://schemas.microsoft.com/office/drawing/2014/main" id="{6E8710DF-AB0C-4A59-80B6-E1A232588F5E}"/>
                  </a:ext>
                </a:extLst>
              </p:cNvPr>
              <p:cNvSpPr/>
              <p:nvPr/>
            </p:nvSpPr>
            <p:spPr>
              <a:xfrm rot="16200000" flipV="1">
                <a:off x="10469120" y="4783241"/>
                <a:ext cx="93353" cy="50404"/>
              </a:xfrm>
              <a:prstGeom prst="arc">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94" name="Connecteur droit 293">
                <a:extLst>
                  <a:ext uri="{FF2B5EF4-FFF2-40B4-BE49-F238E27FC236}">
                    <a16:creationId xmlns:a16="http://schemas.microsoft.com/office/drawing/2014/main" id="{5117A631-6CBB-4981-A8BB-4A38066BE357}"/>
                  </a:ext>
                </a:extLst>
              </p:cNvPr>
              <p:cNvCxnSpPr>
                <a:cxnSpLocks/>
                <a:stCxn id="293" idx="0"/>
              </p:cNvCxnSpPr>
              <p:nvPr/>
            </p:nvCxnSpPr>
            <p:spPr>
              <a:xfrm flipH="1">
                <a:off x="10538172" y="4808444"/>
                <a:ext cx="2827" cy="131741"/>
              </a:xfrm>
              <a:prstGeom prst="line">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5" name="Connecteur droit 294">
                <a:extLst>
                  <a:ext uri="{FF2B5EF4-FFF2-40B4-BE49-F238E27FC236}">
                    <a16:creationId xmlns:a16="http://schemas.microsoft.com/office/drawing/2014/main" id="{3C3EE910-0263-43FA-A541-3AD3BCD7F2CC}"/>
                  </a:ext>
                </a:extLst>
              </p:cNvPr>
              <p:cNvCxnSpPr/>
              <p:nvPr/>
            </p:nvCxnSpPr>
            <p:spPr>
              <a:xfrm>
                <a:off x="10352610" y="4761766"/>
                <a:ext cx="162537" cy="0"/>
              </a:xfrm>
              <a:prstGeom prst="line">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296" name="Arc 295">
                <a:extLst>
                  <a:ext uri="{FF2B5EF4-FFF2-40B4-BE49-F238E27FC236}">
                    <a16:creationId xmlns:a16="http://schemas.microsoft.com/office/drawing/2014/main" id="{962117FA-BF59-43BD-8B77-A59191248772}"/>
                  </a:ext>
                </a:extLst>
              </p:cNvPr>
              <p:cNvSpPr/>
              <p:nvPr/>
            </p:nvSpPr>
            <p:spPr>
              <a:xfrm rot="5400000" flipH="1" flipV="1">
                <a:off x="10305930" y="4784760"/>
                <a:ext cx="93354" cy="47369"/>
              </a:xfrm>
              <a:prstGeom prst="arc">
                <a:avLst/>
              </a:prstGeom>
              <a:grpFill/>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grpSp>
      </p:grpSp>
    </p:spTree>
    <p:extLst>
      <p:ext uri="{BB962C8B-B14F-4D97-AF65-F5344CB8AC3E}">
        <p14:creationId xmlns:p14="http://schemas.microsoft.com/office/powerpoint/2010/main" val="6493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91667E-6 4.44444E-6 L -0.15261 0.00023 " pathEditMode="relative" rAng="0" ptsTypes="AA">
                                      <p:cBhvr>
                                        <p:cTn id="40" dur="2000" fill="hold"/>
                                        <p:tgtEl>
                                          <p:spTgt spid="262"/>
                                        </p:tgtEl>
                                        <p:attrNameLst>
                                          <p:attrName>ppt_x</p:attrName>
                                          <p:attrName>ppt_y</p:attrName>
                                        </p:attrNameLst>
                                      </p:cBhvr>
                                      <p:rCtr x="-7630" y="0"/>
                                    </p:animMotion>
                                  </p:childTnLst>
                                </p:cTn>
                              </p:par>
                            </p:childTnLst>
                          </p:cTn>
                        </p:par>
                        <p:par>
                          <p:cTn id="41" fill="hold">
                            <p:stCondLst>
                              <p:cond delay="2000"/>
                            </p:stCondLst>
                            <p:childTnLst>
                              <p:par>
                                <p:cTn id="42" presetID="1" presetClass="entr" presetSubtype="0" fill="hold" nodeType="afterEffect">
                                  <p:stCondLst>
                                    <p:cond delay="0"/>
                                  </p:stCondLst>
                                  <p:childTnLst>
                                    <p:set>
                                      <p:cBhvr>
                                        <p:cTn id="43" dur="1" fill="hold">
                                          <p:stCondLst>
                                            <p:cond delay="0"/>
                                          </p:stCondLst>
                                        </p:cTn>
                                        <p:tgtEl>
                                          <p:spTgt spid="270"/>
                                        </p:tgtEl>
                                        <p:attrNameLst>
                                          <p:attrName>style.visibility</p:attrName>
                                        </p:attrNameLst>
                                      </p:cBhvr>
                                      <p:to>
                                        <p:strVal val="visible"/>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2" grpId="0" animBg="1"/>
      <p:bldP spid="282" grpId="0" animBg="1"/>
      <p:bldP spid="2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2737875" y="1085042"/>
            <a:ext cx="4624123" cy="3036167"/>
            <a:chOff x="1959440" y="1538514"/>
            <a:chExt cx="7168031" cy="4615543"/>
          </a:xfrm>
        </p:grpSpPr>
        <p:pic>
          <p:nvPicPr>
            <p:cNvPr id="30" name="Image 29"/>
            <p:cNvPicPr>
              <a:picLocks noChangeAspect="1"/>
            </p:cNvPicPr>
            <p:nvPr/>
          </p:nvPicPr>
          <p:blipFill rotWithShape="1">
            <a:blip r:embed="rId2"/>
            <a:srcRect t="6878" b="7306"/>
            <a:stretch/>
          </p:blipFill>
          <p:spPr>
            <a:xfrm>
              <a:off x="1959440" y="1538514"/>
              <a:ext cx="7168031" cy="4615543"/>
            </a:xfrm>
            <a:prstGeom prst="rect">
              <a:avLst/>
            </a:prstGeom>
          </p:spPr>
        </p:pic>
        <p:grpSp>
          <p:nvGrpSpPr>
            <p:cNvPr id="5" name="Groupe 4"/>
            <p:cNvGrpSpPr/>
            <p:nvPr/>
          </p:nvGrpSpPr>
          <p:grpSpPr>
            <a:xfrm>
              <a:off x="3354382" y="3185365"/>
              <a:ext cx="3799693" cy="774533"/>
              <a:chOff x="3354382" y="3185365"/>
              <a:chExt cx="3799693" cy="774533"/>
            </a:xfrm>
          </p:grpSpPr>
          <p:sp>
            <p:nvSpPr>
              <p:cNvPr id="3" name="ZoneTexte 2"/>
              <p:cNvSpPr txBox="1"/>
              <p:nvPr/>
            </p:nvSpPr>
            <p:spPr>
              <a:xfrm>
                <a:off x="3354382" y="3185365"/>
                <a:ext cx="1116187" cy="348084"/>
              </a:xfrm>
              <a:prstGeom prst="rect">
                <a:avLst/>
              </a:prstGeom>
              <a:noFill/>
            </p:spPr>
            <p:txBody>
              <a:bodyPr wrap="none" rtlCol="0">
                <a:spAutoFit/>
              </a:bodyPr>
              <a:lstStyle/>
              <a:p>
                <a:r>
                  <a:rPr lang="fr-FR" sz="1050" b="1" dirty="0">
                    <a:solidFill>
                      <a:schemeClr val="tx2"/>
                    </a:solidFill>
                  </a:rPr>
                  <a:t>Soudure</a:t>
                </a:r>
              </a:p>
            </p:txBody>
          </p:sp>
          <p:sp>
            <p:nvSpPr>
              <p:cNvPr id="35" name="ZoneTexte 34"/>
              <p:cNvSpPr txBox="1"/>
              <p:nvPr/>
            </p:nvSpPr>
            <p:spPr>
              <a:xfrm>
                <a:off x="3902036" y="3611814"/>
                <a:ext cx="1427549" cy="348084"/>
              </a:xfrm>
              <a:prstGeom prst="rect">
                <a:avLst/>
              </a:prstGeom>
              <a:noFill/>
            </p:spPr>
            <p:txBody>
              <a:bodyPr wrap="none" rtlCol="0">
                <a:spAutoFit/>
              </a:bodyPr>
              <a:lstStyle/>
              <a:p>
                <a:r>
                  <a:rPr lang="fr-FR" sz="1050" b="1" dirty="0">
                    <a:solidFill>
                      <a:schemeClr val="tx2"/>
                    </a:solidFill>
                  </a:rPr>
                  <a:t>Connecteur</a:t>
                </a:r>
              </a:p>
            </p:txBody>
          </p:sp>
          <p:sp>
            <p:nvSpPr>
              <p:cNvPr id="36" name="ZoneTexte 35"/>
              <p:cNvSpPr txBox="1"/>
              <p:nvPr/>
            </p:nvSpPr>
            <p:spPr>
              <a:xfrm>
                <a:off x="5401267" y="3611814"/>
                <a:ext cx="1321404" cy="348084"/>
              </a:xfrm>
              <a:prstGeom prst="rect">
                <a:avLst/>
              </a:prstGeom>
              <a:noFill/>
            </p:spPr>
            <p:txBody>
              <a:bodyPr wrap="none" rtlCol="0">
                <a:spAutoFit/>
              </a:bodyPr>
              <a:lstStyle/>
              <a:p>
                <a:r>
                  <a:rPr lang="fr-FR" sz="1050" b="1" dirty="0">
                    <a:solidFill>
                      <a:schemeClr val="tx2"/>
                    </a:solidFill>
                  </a:rPr>
                  <a:t>Pincement</a:t>
                </a:r>
              </a:p>
            </p:txBody>
          </p:sp>
          <p:sp>
            <p:nvSpPr>
              <p:cNvPr id="37" name="ZoneTexte 36"/>
              <p:cNvSpPr txBox="1"/>
              <p:nvPr/>
            </p:nvSpPr>
            <p:spPr>
              <a:xfrm>
                <a:off x="6570979" y="3492159"/>
                <a:ext cx="583096" cy="348083"/>
              </a:xfrm>
              <a:prstGeom prst="rect">
                <a:avLst/>
              </a:prstGeom>
              <a:noFill/>
            </p:spPr>
            <p:txBody>
              <a:bodyPr wrap="none" rtlCol="0">
                <a:spAutoFit/>
              </a:bodyPr>
              <a:lstStyle/>
              <a:p>
                <a:r>
                  <a:rPr lang="fr-FR" sz="1050" b="1" dirty="0">
                    <a:solidFill>
                      <a:schemeClr val="tx2"/>
                    </a:solidFill>
                  </a:rPr>
                  <a:t>Fin</a:t>
                </a:r>
              </a:p>
            </p:txBody>
          </p:sp>
          <p:sp>
            <p:nvSpPr>
              <p:cNvPr id="38" name="ZoneTexte 37"/>
              <p:cNvSpPr txBox="1"/>
              <p:nvPr/>
            </p:nvSpPr>
            <p:spPr>
              <a:xfrm>
                <a:off x="4463084" y="3218531"/>
                <a:ext cx="1580873" cy="348084"/>
              </a:xfrm>
              <a:prstGeom prst="rect">
                <a:avLst/>
              </a:prstGeom>
              <a:noFill/>
            </p:spPr>
            <p:txBody>
              <a:bodyPr wrap="none" rtlCol="0">
                <a:spAutoFit/>
              </a:bodyPr>
              <a:lstStyle/>
              <a:p>
                <a:r>
                  <a:rPr lang="fr-FR" sz="1050" b="1" i="1" dirty="0">
                    <a:solidFill>
                      <a:schemeClr val="tx2"/>
                    </a:solidFill>
                  </a:rPr>
                  <a:t>Pente=pertes</a:t>
                </a:r>
              </a:p>
            </p:txBody>
          </p:sp>
        </p:grpSp>
      </p:grpSp>
      <p:sp>
        <p:nvSpPr>
          <p:cNvPr id="2" name="Rectangle 1"/>
          <p:cNvSpPr/>
          <p:nvPr/>
        </p:nvSpPr>
        <p:spPr>
          <a:xfrm>
            <a:off x="24757" y="4190529"/>
            <a:ext cx="12226304" cy="2677656"/>
          </a:xfrm>
          <a:prstGeom prst="rect">
            <a:avLst/>
          </a:prstGeom>
        </p:spPr>
        <p:txBody>
          <a:bodyPr wrap="square">
            <a:spAutoFit/>
          </a:bodyPr>
          <a:lstStyle/>
          <a:p>
            <a:r>
              <a:rPr lang="fr-FR" b="1" dirty="0">
                <a:solidFill>
                  <a:srgbClr val="FF0000"/>
                </a:solidFill>
                <a:latin typeface="Helvetica" panose="020B0604020202020204" pitchFamily="34" charset="0"/>
              </a:rPr>
              <a:t>Plage dynamique = </a:t>
            </a:r>
            <a:r>
              <a:rPr lang="fr-FR" b="1" i="1" dirty="0">
                <a:solidFill>
                  <a:srgbClr val="FF0000"/>
                </a:solidFill>
                <a:latin typeface="Helvetica" panose="020B0604020202020204" pitchFamily="34" charset="0"/>
              </a:rPr>
              <a:t>f</a:t>
            </a:r>
            <a:r>
              <a:rPr lang="fr-FR" b="1" dirty="0">
                <a:solidFill>
                  <a:srgbClr val="FF0000"/>
                </a:solidFill>
                <a:latin typeface="Helvetica" panose="020B0604020202020204" pitchFamily="34" charset="0"/>
              </a:rPr>
              <a:t>(</a:t>
            </a:r>
            <a:r>
              <a:rPr lang="fr-FR" b="1" dirty="0">
                <a:solidFill>
                  <a:srgbClr val="FF0000"/>
                </a:solidFill>
                <a:latin typeface="Helvetica" panose="020B0604020202020204" pitchFamily="34" charset="0"/>
                <a:sym typeface="Symbol" panose="05050102010706020507" pitchFamily="18" charset="2"/>
              </a:rPr>
              <a:t></a:t>
            </a:r>
            <a:r>
              <a:rPr lang="fr-FR" b="1" dirty="0" err="1">
                <a:solidFill>
                  <a:srgbClr val="FF0000"/>
                </a:solidFill>
                <a:latin typeface="Helvetica" panose="020B0604020202020204" pitchFamily="34" charset="0"/>
                <a:sym typeface="Symbol" panose="05050102010706020507" pitchFamily="18" charset="2"/>
              </a:rPr>
              <a:t>t</a:t>
            </a:r>
            <a:r>
              <a:rPr lang="fr-FR" b="1" baseline="-25000" dirty="0" err="1">
                <a:solidFill>
                  <a:srgbClr val="FF0000"/>
                </a:solidFill>
                <a:latin typeface="Helvetica" panose="020B0604020202020204" pitchFamily="34" charset="0"/>
                <a:sym typeface="Symbol" panose="05050102010706020507" pitchFamily="18" charset="2"/>
              </a:rPr>
              <a:t>impulsion</a:t>
            </a:r>
            <a:r>
              <a:rPr lang="fr-FR" b="1" dirty="0">
                <a:solidFill>
                  <a:srgbClr val="FF0000"/>
                </a:solidFill>
                <a:latin typeface="Helvetica" panose="020B0604020202020204" pitchFamily="34" charset="0"/>
              </a:rPr>
              <a:t>, </a:t>
            </a:r>
            <a:r>
              <a:rPr lang="fr-FR" b="1" dirty="0" err="1">
                <a:solidFill>
                  <a:srgbClr val="FF0000"/>
                </a:solidFill>
                <a:latin typeface="Helvetica" panose="020B0604020202020204" pitchFamily="34" charset="0"/>
              </a:rPr>
              <a:t>P</a:t>
            </a:r>
            <a:r>
              <a:rPr lang="fr-FR" b="1" baseline="-25000" dirty="0" err="1">
                <a:solidFill>
                  <a:srgbClr val="FF0000"/>
                </a:solidFill>
                <a:latin typeface="Helvetica" panose="020B0604020202020204" pitchFamily="34" charset="0"/>
              </a:rPr>
              <a:t>impulsion</a:t>
            </a:r>
            <a:r>
              <a:rPr lang="fr-FR" b="1" dirty="0">
                <a:solidFill>
                  <a:srgbClr val="FF0000"/>
                </a:solidFill>
                <a:latin typeface="Helvetica" panose="020B0604020202020204" pitchFamily="34" charset="0"/>
              </a:rPr>
              <a:t> et sensibilité de la photodiode) </a:t>
            </a:r>
            <a:endParaRPr lang="fr-FR" b="1" dirty="0">
              <a:solidFill>
                <a:srgbClr val="FF0000"/>
              </a:solidFill>
            </a:endParaRPr>
          </a:p>
          <a:p>
            <a:pPr marL="285750" indent="-285750">
              <a:buFont typeface="Wingdings" panose="05000000000000000000" pitchFamily="2" charset="2"/>
              <a:buChar char="Ø"/>
            </a:pPr>
            <a:r>
              <a:rPr lang="fr-FR" dirty="0">
                <a:solidFill>
                  <a:srgbClr val="1A1A1A"/>
                </a:solidFill>
                <a:latin typeface="Helvetica" panose="020B0604020202020204" pitchFamily="34" charset="0"/>
              </a:rPr>
              <a:t>Si </a:t>
            </a:r>
            <a:r>
              <a:rPr lang="fr-FR" dirty="0" err="1">
                <a:solidFill>
                  <a:srgbClr val="1A1A1A"/>
                </a:solidFill>
                <a:latin typeface="Helvetica" panose="020B0604020202020204" pitchFamily="34" charset="0"/>
              </a:rPr>
              <a:t>P</a:t>
            </a:r>
            <a:r>
              <a:rPr lang="fr-FR" baseline="-25000" dirty="0" err="1">
                <a:solidFill>
                  <a:srgbClr val="1A1A1A"/>
                </a:solidFill>
                <a:latin typeface="Helvetica" panose="020B0604020202020204" pitchFamily="34" charset="0"/>
              </a:rPr>
              <a:t>impulsion</a:t>
            </a:r>
            <a:r>
              <a:rPr lang="fr-FR" baseline="-25000" dirty="0">
                <a:solidFill>
                  <a:srgbClr val="1A1A1A"/>
                </a:solidFill>
                <a:latin typeface="Helvetica" panose="020B0604020202020204" pitchFamily="34" charset="0"/>
              </a:rPr>
              <a:t> </a:t>
            </a:r>
            <a:r>
              <a:rPr lang="fr-FR" dirty="0">
                <a:solidFill>
                  <a:srgbClr val="1A1A1A"/>
                </a:solidFill>
                <a:latin typeface="Helvetica" panose="020B0604020202020204" pitchFamily="34" charset="0"/>
              </a:rPr>
              <a:t>ou </a:t>
            </a:r>
            <a:r>
              <a:rPr lang="fr-FR" dirty="0">
                <a:solidFill>
                  <a:srgbClr val="1A1A1A"/>
                </a:solidFill>
                <a:latin typeface="Helvetica" panose="020B0604020202020204" pitchFamily="34" charset="0"/>
                <a:sym typeface="Symbol" panose="05050102010706020507" pitchFamily="18" charset="2"/>
              </a:rPr>
              <a:t></a:t>
            </a:r>
            <a:r>
              <a:rPr lang="fr-FR" dirty="0" err="1">
                <a:solidFill>
                  <a:srgbClr val="1A1A1A"/>
                </a:solidFill>
                <a:latin typeface="Helvetica" panose="020B0604020202020204" pitchFamily="34" charset="0"/>
                <a:sym typeface="Symbol" panose="05050102010706020507" pitchFamily="18" charset="2"/>
              </a:rPr>
              <a:t>t</a:t>
            </a:r>
            <a:r>
              <a:rPr lang="fr-FR" baseline="-25000" dirty="0" err="1">
                <a:solidFill>
                  <a:srgbClr val="1A1A1A"/>
                </a:solidFill>
                <a:latin typeface="Helvetica" panose="020B0604020202020204" pitchFamily="34" charset="0"/>
                <a:sym typeface="Symbol" panose="05050102010706020507" pitchFamily="18" charset="2"/>
              </a:rPr>
              <a:t>impulsion</a:t>
            </a:r>
            <a:r>
              <a:rPr lang="fr-FR" dirty="0">
                <a:solidFill>
                  <a:srgbClr val="1A1A1A"/>
                </a:solidFill>
                <a:latin typeface="Helvetica" panose="020B0604020202020204" pitchFamily="34" charset="0"/>
                <a:sym typeface="Symbol" panose="05050102010706020507" pitchFamily="18" charset="2"/>
              </a:rPr>
              <a:t> </a:t>
            </a:r>
            <a:r>
              <a:rPr lang="fr-FR" b="1" dirty="0"/>
              <a:t>↗</a:t>
            </a:r>
            <a:r>
              <a:rPr lang="fr-FR" dirty="0">
                <a:solidFill>
                  <a:srgbClr val="1A1A1A"/>
                </a:solidFill>
                <a:latin typeface="Helvetica" panose="020B0604020202020204" pitchFamily="34" charset="0"/>
                <a:sym typeface="Symbol" panose="05050102010706020507" pitchFamily="18" charset="2"/>
              </a:rPr>
              <a:t>   </a:t>
            </a:r>
            <a:r>
              <a:rPr lang="fr-FR" dirty="0">
                <a:solidFill>
                  <a:srgbClr val="1A1A1A"/>
                </a:solidFill>
                <a:latin typeface="Helvetica" panose="020B0604020202020204" pitchFamily="34" charset="0"/>
                <a:sym typeface="Wingdings" panose="05000000000000000000" pitchFamily="2" charset="2"/>
              </a:rPr>
              <a:t>   </a:t>
            </a:r>
            <a:r>
              <a:rPr lang="fr-FR" dirty="0">
                <a:solidFill>
                  <a:srgbClr val="1A1A1A"/>
                </a:solidFill>
                <a:latin typeface="Helvetica" panose="020B0604020202020204" pitchFamily="34" charset="0"/>
              </a:rPr>
              <a:t>SNR </a:t>
            </a:r>
            <a:r>
              <a:rPr lang="fr-FR" b="1" dirty="0">
                <a:solidFill>
                  <a:srgbClr val="00B050"/>
                </a:solidFill>
              </a:rPr>
              <a:t>↗</a:t>
            </a:r>
            <a:r>
              <a:rPr lang="fr-FR" dirty="0">
                <a:solidFill>
                  <a:srgbClr val="1A1A1A"/>
                </a:solidFill>
                <a:latin typeface="Helvetica" panose="020B0604020202020204" pitchFamily="34" charset="0"/>
                <a:sym typeface="Symbol" panose="05050102010706020507" pitchFamily="18" charset="2"/>
              </a:rPr>
              <a:t>    </a:t>
            </a:r>
            <a:r>
              <a:rPr lang="fr-FR" dirty="0">
                <a:solidFill>
                  <a:srgbClr val="1A1A1A"/>
                </a:solidFill>
                <a:latin typeface="Helvetica" panose="020B0604020202020204" pitchFamily="34" charset="0"/>
                <a:sym typeface="Wingdings" panose="05000000000000000000" pitchFamily="2" charset="2"/>
              </a:rPr>
              <a:t>   Portée </a:t>
            </a:r>
            <a:r>
              <a:rPr lang="fr-FR" b="1" dirty="0">
                <a:solidFill>
                  <a:srgbClr val="00B050"/>
                </a:solidFill>
              </a:rPr>
              <a:t>↗</a:t>
            </a:r>
            <a:r>
              <a:rPr lang="fr-FR" dirty="0">
                <a:solidFill>
                  <a:srgbClr val="1A1A1A"/>
                </a:solidFill>
                <a:latin typeface="Helvetica" panose="020B0604020202020204" pitchFamily="34" charset="0"/>
                <a:sym typeface="Symbol" panose="05050102010706020507" pitchFamily="18" charset="2"/>
              </a:rPr>
              <a:t>     mais </a:t>
            </a:r>
            <a:r>
              <a:rPr lang="fr-FR" dirty="0" err="1">
                <a:solidFill>
                  <a:srgbClr val="1A1A1A"/>
                </a:solidFill>
                <a:latin typeface="Helvetica" panose="020B0604020202020204" pitchFamily="34" charset="0"/>
                <a:sym typeface="Symbol" panose="05050102010706020507" pitchFamily="18" charset="2"/>
              </a:rPr>
              <a:t>Res</a:t>
            </a:r>
            <a:r>
              <a:rPr lang="fr-FR" baseline="-25000" dirty="0" err="1">
                <a:solidFill>
                  <a:srgbClr val="1A1A1A"/>
                </a:solidFill>
                <a:latin typeface="Helvetica" panose="020B0604020202020204" pitchFamily="34" charset="0"/>
                <a:sym typeface="Symbol" panose="05050102010706020507" pitchFamily="18" charset="2"/>
              </a:rPr>
              <a:t>spatiale</a:t>
            </a:r>
            <a:r>
              <a:rPr lang="fr-FR" dirty="0">
                <a:solidFill>
                  <a:srgbClr val="1A1A1A"/>
                </a:solidFill>
                <a:latin typeface="Helvetica" panose="020B0604020202020204" pitchFamily="34" charset="0"/>
                <a:sym typeface="Symbol" panose="05050102010706020507" pitchFamily="18" charset="2"/>
              </a:rPr>
              <a:t> </a:t>
            </a:r>
            <a:r>
              <a:rPr lang="fr-FR" dirty="0">
                <a:solidFill>
                  <a:srgbClr val="FF0000"/>
                </a:solidFill>
              </a:rPr>
              <a:t>↘</a:t>
            </a:r>
            <a:endParaRPr lang="fr-FR" b="1" dirty="0">
              <a:solidFill>
                <a:srgbClr val="FF0000"/>
              </a:solidFill>
              <a:latin typeface="Helvetica" panose="020B0604020202020204" pitchFamily="34" charset="0"/>
            </a:endParaRPr>
          </a:p>
          <a:p>
            <a:pPr marL="285750" indent="-285750">
              <a:buFont typeface="Wingdings" panose="05000000000000000000" pitchFamily="2" charset="2"/>
              <a:buChar char="Ø"/>
            </a:pPr>
            <a:r>
              <a:rPr lang="fr-FR" dirty="0">
                <a:solidFill>
                  <a:srgbClr val="1A1A1A"/>
                </a:solidFill>
                <a:latin typeface="Helvetica" panose="020B0604020202020204" pitchFamily="34" charset="0"/>
              </a:rPr>
              <a:t>Si </a:t>
            </a:r>
            <a:r>
              <a:rPr lang="fr-FR" dirty="0">
                <a:solidFill>
                  <a:srgbClr val="1A1A1A"/>
                </a:solidFill>
                <a:latin typeface="Helvetica" panose="020B0604020202020204" pitchFamily="34" charset="0"/>
                <a:sym typeface="Symbol" panose="05050102010706020507" pitchFamily="18" charset="2"/>
              </a:rPr>
              <a:t></a:t>
            </a:r>
            <a:r>
              <a:rPr lang="fr-FR" dirty="0" err="1">
                <a:solidFill>
                  <a:srgbClr val="1A1A1A"/>
                </a:solidFill>
                <a:latin typeface="Helvetica" panose="020B0604020202020204" pitchFamily="34" charset="0"/>
                <a:sym typeface="Symbol" panose="05050102010706020507" pitchFamily="18" charset="2"/>
              </a:rPr>
              <a:t>t</a:t>
            </a:r>
            <a:r>
              <a:rPr lang="fr-FR" baseline="-25000" dirty="0" err="1">
                <a:solidFill>
                  <a:srgbClr val="1A1A1A"/>
                </a:solidFill>
                <a:latin typeface="Helvetica" panose="020B0604020202020204" pitchFamily="34" charset="0"/>
                <a:sym typeface="Symbol" panose="05050102010706020507" pitchFamily="18" charset="2"/>
              </a:rPr>
              <a:t>impulsion</a:t>
            </a:r>
            <a:r>
              <a:rPr lang="fr-FR" dirty="0">
                <a:solidFill>
                  <a:srgbClr val="1A1A1A"/>
                </a:solidFill>
                <a:latin typeface="Helvetica" panose="020B0604020202020204" pitchFamily="34" charset="0"/>
                <a:sym typeface="Symbol" panose="05050102010706020507" pitchFamily="18" charset="2"/>
              </a:rPr>
              <a:t> </a:t>
            </a:r>
            <a:r>
              <a:rPr lang="fr-FR" dirty="0"/>
              <a:t>↘</a:t>
            </a:r>
            <a:r>
              <a:rPr lang="fr-FR" dirty="0">
                <a:solidFill>
                  <a:srgbClr val="1A1A1A"/>
                </a:solidFill>
                <a:latin typeface="Helvetica" panose="020B0604020202020204" pitchFamily="34" charset="0"/>
                <a:sym typeface="Symbol" panose="05050102010706020507" pitchFamily="18" charset="2"/>
              </a:rPr>
              <a:t>   </a:t>
            </a:r>
            <a:r>
              <a:rPr lang="fr-FR" dirty="0">
                <a:solidFill>
                  <a:srgbClr val="1A1A1A"/>
                </a:solidFill>
                <a:latin typeface="Helvetica" panose="020B0604020202020204" pitchFamily="34" charset="0"/>
                <a:sym typeface="Wingdings" panose="05000000000000000000" pitchFamily="2" charset="2"/>
              </a:rPr>
              <a:t> </a:t>
            </a:r>
            <a:r>
              <a:rPr lang="fr-FR" dirty="0" err="1">
                <a:solidFill>
                  <a:srgbClr val="1A1A1A"/>
                </a:solidFill>
                <a:latin typeface="Helvetica" panose="020B0604020202020204" pitchFamily="34" charset="0"/>
                <a:sym typeface="Symbol" panose="05050102010706020507" pitchFamily="18" charset="2"/>
              </a:rPr>
              <a:t>Res</a:t>
            </a:r>
            <a:r>
              <a:rPr lang="fr-FR" baseline="-25000" dirty="0" err="1">
                <a:solidFill>
                  <a:srgbClr val="1A1A1A"/>
                </a:solidFill>
                <a:latin typeface="Helvetica" panose="020B0604020202020204" pitchFamily="34" charset="0"/>
                <a:sym typeface="Symbol" panose="05050102010706020507" pitchFamily="18" charset="2"/>
              </a:rPr>
              <a:t>spatiale</a:t>
            </a:r>
            <a:r>
              <a:rPr lang="fr-FR" dirty="0">
                <a:solidFill>
                  <a:srgbClr val="1A1A1A"/>
                </a:solidFill>
                <a:latin typeface="Helvetica" panose="020B0604020202020204" pitchFamily="34" charset="0"/>
                <a:sym typeface="Wingdings" panose="05000000000000000000" pitchFamily="2" charset="2"/>
              </a:rPr>
              <a:t> </a:t>
            </a:r>
            <a:r>
              <a:rPr lang="fr-FR" b="1" dirty="0">
                <a:solidFill>
                  <a:srgbClr val="00B050"/>
                </a:solidFill>
              </a:rPr>
              <a:t>↗</a:t>
            </a:r>
            <a:r>
              <a:rPr lang="fr-FR" dirty="0">
                <a:solidFill>
                  <a:srgbClr val="1A1A1A"/>
                </a:solidFill>
                <a:latin typeface="Helvetica" panose="020B0604020202020204" pitchFamily="34" charset="0"/>
                <a:sym typeface="Symbol" panose="05050102010706020507" pitchFamily="18" charset="2"/>
              </a:rPr>
              <a:t>    </a:t>
            </a:r>
            <a:r>
              <a:rPr lang="fr-FR" dirty="0">
                <a:solidFill>
                  <a:srgbClr val="1A1A1A"/>
                </a:solidFill>
                <a:latin typeface="Helvetica" panose="020B0604020202020204" pitchFamily="34" charset="0"/>
                <a:sym typeface="Wingdings" panose="05000000000000000000" pitchFamily="2" charset="2"/>
              </a:rPr>
              <a:t>mais SNR </a:t>
            </a:r>
            <a:r>
              <a:rPr lang="fr-FR" dirty="0">
                <a:solidFill>
                  <a:srgbClr val="FF0000"/>
                </a:solidFill>
              </a:rPr>
              <a:t>↘</a:t>
            </a:r>
            <a:r>
              <a:rPr lang="fr-FR" dirty="0">
                <a:solidFill>
                  <a:srgbClr val="1A1A1A"/>
                </a:solidFill>
                <a:latin typeface="Helvetica" panose="020B0604020202020204" pitchFamily="34" charset="0"/>
                <a:sym typeface="Wingdings" panose="05000000000000000000" pitchFamily="2" charset="2"/>
              </a:rPr>
              <a:t>  Portée </a:t>
            </a:r>
            <a:r>
              <a:rPr lang="fr-FR" b="1" dirty="0">
                <a:solidFill>
                  <a:srgbClr val="FF0000"/>
                </a:solidFill>
              </a:rPr>
              <a:t>↘</a:t>
            </a:r>
            <a:r>
              <a:rPr lang="fr-FR" dirty="0">
                <a:solidFill>
                  <a:srgbClr val="1A1A1A"/>
                </a:solidFill>
                <a:latin typeface="Helvetica" panose="020B0604020202020204" pitchFamily="34" charset="0"/>
                <a:sym typeface="Symbol" panose="05050102010706020507" pitchFamily="18" charset="2"/>
              </a:rPr>
              <a:t>  </a:t>
            </a:r>
            <a:r>
              <a:rPr lang="fr-FR" dirty="0">
                <a:solidFill>
                  <a:srgbClr val="1A1A1A"/>
                </a:solidFill>
                <a:latin typeface="Helvetica" panose="020B0604020202020204" pitchFamily="34" charset="0"/>
              </a:rPr>
              <a:t> </a:t>
            </a:r>
          </a:p>
          <a:p>
            <a:r>
              <a:rPr lang="fr-FR" b="1" dirty="0">
                <a:solidFill>
                  <a:srgbClr val="FF0000"/>
                </a:solidFill>
              </a:rPr>
              <a:t>		</a:t>
            </a:r>
            <a:r>
              <a:rPr lang="fr-FR" b="1" dirty="0">
                <a:solidFill>
                  <a:srgbClr val="FF0000"/>
                </a:solidFill>
                <a:sym typeface="Wingdings" panose="05000000000000000000" pitchFamily="2" charset="2"/>
              </a:rPr>
              <a:t> COMPROMIS</a:t>
            </a:r>
            <a:endParaRPr lang="fr-FR" b="1" dirty="0">
              <a:solidFill>
                <a:srgbClr val="FF0000"/>
              </a:solidFill>
            </a:endParaRPr>
          </a:p>
          <a:p>
            <a:r>
              <a:rPr lang="fr-FR" b="1" dirty="0">
                <a:solidFill>
                  <a:srgbClr val="FF0000"/>
                </a:solidFill>
              </a:rPr>
              <a:t>⚠</a:t>
            </a:r>
            <a:r>
              <a:rPr lang="fr-FR" dirty="0"/>
              <a:t>  </a:t>
            </a:r>
            <a:r>
              <a:rPr lang="fr-FR" b="1" dirty="0" err="1">
                <a:solidFill>
                  <a:srgbClr val="FF0000"/>
                </a:solidFill>
                <a:latin typeface="Helvetica" panose="020B0604020202020204" pitchFamily="34" charset="0"/>
              </a:rPr>
              <a:t>P</a:t>
            </a:r>
            <a:r>
              <a:rPr lang="fr-FR" b="1" baseline="-25000" dirty="0" err="1">
                <a:solidFill>
                  <a:srgbClr val="FF0000"/>
                </a:solidFill>
                <a:latin typeface="Helvetica" panose="020B0604020202020204" pitchFamily="34" charset="0"/>
              </a:rPr>
              <a:t>impulsion</a:t>
            </a:r>
            <a:r>
              <a:rPr lang="fr-FR" b="1" dirty="0">
                <a:solidFill>
                  <a:srgbClr val="FF0000"/>
                </a:solidFill>
                <a:latin typeface="Helvetica" panose="020B0604020202020204" pitchFamily="34" charset="0"/>
              </a:rPr>
              <a:t> &lt; </a:t>
            </a:r>
            <a:r>
              <a:rPr lang="fr-FR" b="1" dirty="0" err="1">
                <a:solidFill>
                  <a:srgbClr val="FF0000"/>
                </a:solidFill>
                <a:latin typeface="Helvetica" panose="020B0604020202020204" pitchFamily="34" charset="0"/>
              </a:rPr>
              <a:t>P</a:t>
            </a:r>
            <a:r>
              <a:rPr lang="fr-FR" b="1" baseline="-25000" dirty="0" err="1">
                <a:solidFill>
                  <a:srgbClr val="FF0000"/>
                </a:solidFill>
                <a:latin typeface="Helvetica" panose="020B0604020202020204" pitchFamily="34" charset="0"/>
              </a:rPr>
              <a:t>Threshold</a:t>
            </a:r>
            <a:r>
              <a:rPr lang="fr-FR" b="1" baseline="-25000" dirty="0">
                <a:solidFill>
                  <a:srgbClr val="FF0000"/>
                </a:solidFill>
                <a:latin typeface="Helvetica" panose="020B0604020202020204" pitchFamily="34" charset="0"/>
              </a:rPr>
              <a:t> </a:t>
            </a:r>
            <a:r>
              <a:rPr lang="fr-FR" b="1" baseline="-25000" dirty="0" err="1">
                <a:solidFill>
                  <a:srgbClr val="FF0000"/>
                </a:solidFill>
                <a:latin typeface="Helvetica" panose="020B0604020202020204" pitchFamily="34" charset="0"/>
              </a:rPr>
              <a:t>NonLinéaire</a:t>
            </a:r>
            <a:endParaRPr lang="fr-FR" dirty="0">
              <a:solidFill>
                <a:srgbClr val="1A1A1A"/>
              </a:solidFill>
              <a:latin typeface="Helvetica" panose="020B0604020202020204" pitchFamily="34" charset="0"/>
            </a:endParaRPr>
          </a:p>
          <a:p>
            <a:r>
              <a:rPr lang="fr-FR" b="1" dirty="0">
                <a:solidFill>
                  <a:srgbClr val="FF0000"/>
                </a:solidFill>
              </a:rPr>
              <a:t>⚠  </a:t>
            </a:r>
            <a:r>
              <a:rPr lang="fr-FR" dirty="0">
                <a:solidFill>
                  <a:srgbClr val="1A1A1A"/>
                </a:solidFill>
                <a:latin typeface="Helvetica" panose="020B0604020202020204" pitchFamily="34" charset="0"/>
              </a:rPr>
              <a:t>Les impulsions courtes nécessitent un dispositif DAQ plus rapide et une photodiode à bande passante plus large.   </a:t>
            </a:r>
            <a:r>
              <a:rPr lang="fr-FR" dirty="0">
                <a:solidFill>
                  <a:srgbClr val="1A1A1A"/>
                </a:solidFill>
                <a:latin typeface="Helvetica" panose="020B0604020202020204" pitchFamily="34" charset="0"/>
                <a:sym typeface="Wingdings" panose="05000000000000000000" pitchFamily="2" charset="2"/>
              </a:rPr>
              <a:t></a:t>
            </a:r>
            <a:r>
              <a:rPr lang="fr-FR" dirty="0">
                <a:solidFill>
                  <a:srgbClr val="1A1A1A"/>
                </a:solidFill>
                <a:latin typeface="Helvetica" panose="020B0604020202020204" pitchFamily="34" charset="0"/>
              </a:rPr>
              <a:t> Résolution mm = DAQ avec une bande passante de plusieurs dizaines de GHz </a:t>
            </a:r>
            <a:r>
              <a:rPr lang="fr-FR" dirty="0">
                <a:solidFill>
                  <a:srgbClr val="1A1A1A"/>
                </a:solidFill>
                <a:latin typeface="Helvetica" panose="020B0604020202020204" pitchFamily="34" charset="0"/>
                <a:sym typeface="Wingdings" panose="05000000000000000000" pitchFamily="2" charset="2"/>
              </a:rPr>
              <a:t> Luna OBR4600</a:t>
            </a:r>
            <a:r>
              <a:rPr lang="fr-FR" dirty="0">
                <a:solidFill>
                  <a:srgbClr val="1A1A1A"/>
                </a:solidFill>
                <a:latin typeface="Helvetica" panose="020B0604020202020204" pitchFamily="34" charset="0"/>
              </a:rPr>
              <a:t> </a:t>
            </a:r>
            <a:r>
              <a:rPr lang="fr-FR" dirty="0">
                <a:solidFill>
                  <a:srgbClr val="1A1A1A"/>
                </a:solidFill>
                <a:latin typeface="Helvetica" panose="020B0604020202020204" pitchFamily="34" charset="0"/>
                <a:sym typeface="Wingdings" panose="05000000000000000000" pitchFamily="2" charset="2"/>
              </a:rPr>
              <a:t> Prix </a:t>
            </a:r>
            <a:r>
              <a:rPr lang="fr-FR" b="1" dirty="0">
                <a:solidFill>
                  <a:srgbClr val="FF0000"/>
                </a:solidFill>
              </a:rPr>
              <a:t>↗ ↗</a:t>
            </a:r>
            <a:endParaRPr lang="fr-FR" dirty="0">
              <a:solidFill>
                <a:srgbClr val="FF0000"/>
              </a:solidFill>
              <a:latin typeface="Helvetica" panose="020B0604020202020204" pitchFamily="34" charset="0"/>
            </a:endParaRPr>
          </a:p>
          <a:p>
            <a:endParaRPr lang="fr-FR" dirty="0">
              <a:solidFill>
                <a:srgbClr val="1A1A1A"/>
              </a:solidFill>
              <a:latin typeface="Helvetica" panose="020B0604020202020204" pitchFamily="34" charset="0"/>
            </a:endParaRPr>
          </a:p>
          <a:p>
            <a:endParaRPr lang="fr-FR" dirty="0">
              <a:solidFill>
                <a:srgbClr val="1A1A1A"/>
              </a:solidFill>
              <a:latin typeface="Helvetica" panose="020B0604020202020204" pitchFamily="34" charset="0"/>
            </a:endParaRPr>
          </a:p>
        </p:txBody>
      </p:sp>
      <p:sp>
        <p:nvSpPr>
          <p:cNvPr id="20" name="ZoneTexte 19"/>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21" name="ZoneTexte 20"/>
          <p:cNvSpPr txBox="1"/>
          <p:nvPr/>
        </p:nvSpPr>
        <p:spPr>
          <a:xfrm>
            <a:off x="1959440" y="550977"/>
            <a:ext cx="4429418" cy="400110"/>
          </a:xfrm>
          <a:prstGeom prst="rect">
            <a:avLst/>
          </a:prstGeom>
          <a:noFill/>
        </p:spPr>
        <p:txBody>
          <a:bodyPr wrap="none" rtlCol="0">
            <a:spAutoFit/>
          </a:bodyPr>
          <a:lstStyle/>
          <a:p>
            <a:r>
              <a:rPr lang="en-US" sz="2000" b="1" dirty="0">
                <a:solidFill>
                  <a:schemeClr val="tx2"/>
                </a:solidFill>
              </a:rPr>
              <a:t>OTDR de base : </a:t>
            </a:r>
            <a:r>
              <a:rPr lang="en-US" sz="2000" b="1" dirty="0" err="1">
                <a:solidFill>
                  <a:schemeClr val="tx2"/>
                </a:solidFill>
              </a:rPr>
              <a:t>Dans</a:t>
            </a:r>
            <a:r>
              <a:rPr lang="en-US" sz="2000" b="1" dirty="0">
                <a:solidFill>
                  <a:schemeClr val="tx2"/>
                </a:solidFill>
              </a:rPr>
              <a:t> le commerce</a:t>
            </a:r>
          </a:p>
        </p:txBody>
      </p:sp>
      <p:grpSp>
        <p:nvGrpSpPr>
          <p:cNvPr id="13" name="Groupe 12"/>
          <p:cNvGrpSpPr/>
          <p:nvPr/>
        </p:nvGrpSpPr>
        <p:grpSpPr>
          <a:xfrm>
            <a:off x="7577898" y="751032"/>
            <a:ext cx="4710185" cy="3498458"/>
            <a:chOff x="6101949" y="1081119"/>
            <a:chExt cx="4710185" cy="3498458"/>
          </a:xfrm>
        </p:grpSpPr>
        <p:pic>
          <p:nvPicPr>
            <p:cNvPr id="9" name="Image 8"/>
            <p:cNvPicPr>
              <a:picLocks noChangeAspect="1"/>
            </p:cNvPicPr>
            <p:nvPr/>
          </p:nvPicPr>
          <p:blipFill>
            <a:blip r:embed="rId3"/>
            <a:stretch>
              <a:fillRect/>
            </a:stretch>
          </p:blipFill>
          <p:spPr>
            <a:xfrm>
              <a:off x="6101949" y="1081119"/>
              <a:ext cx="4626778" cy="3498458"/>
            </a:xfrm>
            <a:prstGeom prst="rect">
              <a:avLst/>
            </a:prstGeom>
          </p:spPr>
        </p:pic>
        <p:sp>
          <p:nvSpPr>
            <p:cNvPr id="10" name="ZoneTexte 9"/>
            <p:cNvSpPr txBox="1"/>
            <p:nvPr/>
          </p:nvSpPr>
          <p:spPr>
            <a:xfrm>
              <a:off x="8665392" y="2111206"/>
              <a:ext cx="2146742" cy="253916"/>
            </a:xfrm>
            <a:prstGeom prst="rect">
              <a:avLst/>
            </a:prstGeom>
            <a:noFill/>
          </p:spPr>
          <p:txBody>
            <a:bodyPr wrap="none" rtlCol="0">
              <a:spAutoFit/>
            </a:bodyPr>
            <a:lstStyle/>
            <a:p>
              <a:r>
                <a:rPr lang="fr-FR" sz="1050" b="1" i="1" dirty="0">
                  <a:sym typeface="Wingdings" panose="05000000000000000000" pitchFamily="2" charset="2"/>
                </a:rPr>
                <a:t> </a:t>
              </a:r>
              <a:r>
                <a:rPr lang="fr-FR" sz="1050" b="1" i="1" dirty="0"/>
                <a:t>Pulse 3ns, Moyennage 3min</a:t>
              </a:r>
            </a:p>
          </p:txBody>
        </p:sp>
        <p:sp>
          <p:nvSpPr>
            <p:cNvPr id="26" name="ZoneTexte 25"/>
            <p:cNvSpPr txBox="1"/>
            <p:nvPr/>
          </p:nvSpPr>
          <p:spPr>
            <a:xfrm>
              <a:off x="8665392" y="3015615"/>
              <a:ext cx="1326004" cy="253916"/>
            </a:xfrm>
            <a:prstGeom prst="rect">
              <a:avLst/>
            </a:prstGeom>
            <a:noFill/>
          </p:spPr>
          <p:txBody>
            <a:bodyPr wrap="none" rtlCol="0">
              <a:spAutoFit/>
            </a:bodyPr>
            <a:lstStyle/>
            <a:p>
              <a:r>
                <a:rPr lang="fr-FR" sz="1050" b="1" i="1" dirty="0">
                  <a:sym typeface="Wingdings" panose="05000000000000000000" pitchFamily="2" charset="2"/>
                </a:rPr>
                <a:t> 30cm à 200m</a:t>
              </a:r>
              <a:endParaRPr lang="fr-FR" sz="1050" b="1" i="1" dirty="0"/>
            </a:p>
          </p:txBody>
        </p:sp>
        <p:sp>
          <p:nvSpPr>
            <p:cNvPr id="12" name="Rectangle 11"/>
            <p:cNvSpPr/>
            <p:nvPr/>
          </p:nvSpPr>
          <p:spPr>
            <a:xfrm>
              <a:off x="6117951" y="2111206"/>
              <a:ext cx="4649901" cy="253916"/>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p:cNvSpPr/>
            <p:nvPr/>
          </p:nvSpPr>
          <p:spPr>
            <a:xfrm>
              <a:off x="6125211" y="2931257"/>
              <a:ext cx="4649901" cy="338273"/>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Rectangle 38"/>
            <p:cNvSpPr/>
            <p:nvPr/>
          </p:nvSpPr>
          <p:spPr>
            <a:xfrm>
              <a:off x="6117957" y="2688841"/>
              <a:ext cx="4649901" cy="19606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4" name="ZoneTexte 13"/>
          <p:cNvSpPr txBox="1"/>
          <p:nvPr/>
        </p:nvSpPr>
        <p:spPr>
          <a:xfrm>
            <a:off x="190771" y="1477408"/>
            <a:ext cx="2544286" cy="646331"/>
          </a:xfrm>
          <a:prstGeom prst="rect">
            <a:avLst/>
          </a:prstGeom>
          <a:noFill/>
        </p:spPr>
        <p:txBody>
          <a:bodyPr wrap="none" rtlCol="0">
            <a:spAutoFit/>
          </a:bodyPr>
          <a:lstStyle/>
          <a:p>
            <a:r>
              <a:rPr lang="fr-FR" dirty="0"/>
              <a:t>Modèle commercial</a:t>
            </a:r>
          </a:p>
          <a:p>
            <a:r>
              <a:rPr lang="fr-FR" dirty="0"/>
              <a:t>(de 200 à 15</a:t>
            </a:r>
            <a:r>
              <a:rPr lang="fr-FR" sz="1600" dirty="0"/>
              <a:t>000</a:t>
            </a:r>
            <a:r>
              <a:rPr lang="fr-FR" dirty="0"/>
              <a:t>Euros)</a:t>
            </a:r>
          </a:p>
        </p:txBody>
      </p:sp>
      <p:pic>
        <p:nvPicPr>
          <p:cNvPr id="15" name="Image 14"/>
          <p:cNvPicPr>
            <a:picLocks noChangeAspect="1"/>
          </p:cNvPicPr>
          <p:nvPr/>
        </p:nvPicPr>
        <p:blipFill>
          <a:blip r:embed="rId4"/>
          <a:stretch>
            <a:fillRect/>
          </a:stretch>
        </p:blipFill>
        <p:spPr>
          <a:xfrm>
            <a:off x="9607550" y="4220085"/>
            <a:ext cx="2080459" cy="1389763"/>
          </a:xfrm>
          <a:prstGeom prst="rect">
            <a:avLst/>
          </a:prstGeom>
        </p:spPr>
      </p:pic>
      <p:sp>
        <p:nvSpPr>
          <p:cNvPr id="24" name="Espace réservé de la date 2">
            <a:extLst>
              <a:ext uri="{FF2B5EF4-FFF2-40B4-BE49-F238E27FC236}">
                <a16:creationId xmlns:a16="http://schemas.microsoft.com/office/drawing/2014/main" id="{DB88EDB4-0AAA-487D-91EA-FB93A34B57BA}"/>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5" name="Espace réservé du numéro de diapositive 4">
            <a:extLst>
              <a:ext uri="{FF2B5EF4-FFF2-40B4-BE49-F238E27FC236}">
                <a16:creationId xmlns:a16="http://schemas.microsoft.com/office/drawing/2014/main" id="{B9E47D06-8E70-45F2-848E-C4B47C37D44E}"/>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14</a:t>
            </a:fld>
            <a:endParaRPr lang="fr-FR" dirty="0">
              <a:solidFill>
                <a:prstClr val="white"/>
              </a:solidFill>
              <a:latin typeface="Arial"/>
            </a:endParaRPr>
          </a:p>
        </p:txBody>
      </p:sp>
      <p:sp>
        <p:nvSpPr>
          <p:cNvPr id="27" name="ZoneTexte 26">
            <a:extLst>
              <a:ext uri="{FF2B5EF4-FFF2-40B4-BE49-F238E27FC236}">
                <a16:creationId xmlns:a16="http://schemas.microsoft.com/office/drawing/2014/main" id="{B6BA84AC-F16F-4C59-94DF-83E4E275387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8" name="ZoneTexte 27">
            <a:extLst>
              <a:ext uri="{FF2B5EF4-FFF2-40B4-BE49-F238E27FC236}">
                <a16:creationId xmlns:a16="http://schemas.microsoft.com/office/drawing/2014/main" id="{D0E1939C-AED7-43EF-9D9C-0C07936EC7E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80681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2442" y="2428270"/>
            <a:ext cx="9877640" cy="3539430"/>
          </a:xfrm>
          <a:prstGeom prst="rect">
            <a:avLst/>
          </a:prstGeom>
          <a:noFill/>
        </p:spPr>
        <p:txBody>
          <a:bodyPr wrap="none" rtlCol="0">
            <a:spAutoFit/>
          </a:bodyPr>
          <a:lstStyle/>
          <a:p>
            <a:r>
              <a:rPr lang="fr-FR" sz="4800" b="1" dirty="0"/>
              <a:t>2. Capteurs Rayleigh : DAS</a:t>
            </a:r>
          </a:p>
          <a:p>
            <a:pPr marL="631825"/>
            <a:r>
              <a:rPr lang="fr-FR" sz="4800" b="1" dirty="0"/>
              <a:t>« </a:t>
            </a:r>
            <a:r>
              <a:rPr lang="fr-FR" sz="4800" b="1" dirty="0" err="1"/>
              <a:t>Distibuted</a:t>
            </a:r>
            <a:r>
              <a:rPr lang="fr-FR" sz="4800" b="1" dirty="0"/>
              <a:t> </a:t>
            </a:r>
            <a:r>
              <a:rPr lang="fr-FR" sz="4800" b="1" dirty="0" err="1"/>
              <a:t>Acoustic</a:t>
            </a:r>
            <a:r>
              <a:rPr lang="fr-FR" sz="4800" b="1" dirty="0"/>
              <a:t> </a:t>
            </a:r>
            <a:r>
              <a:rPr lang="fr-FR" sz="4800" b="1" dirty="0" err="1"/>
              <a:t>Sensor</a:t>
            </a:r>
            <a:r>
              <a:rPr lang="fr-FR" sz="4800" b="1" dirty="0"/>
              <a:t> »</a:t>
            </a:r>
          </a:p>
          <a:p>
            <a:pPr marL="631825"/>
            <a:endParaRPr lang="fr-FR" sz="4800" b="1" dirty="0"/>
          </a:p>
          <a:p>
            <a:pPr marL="631825"/>
            <a:r>
              <a:rPr lang="fr-FR" sz="2000" b="1" i="1" dirty="0"/>
              <a:t>Quelques techniques ou dénominations proches ou identiques:</a:t>
            </a:r>
          </a:p>
          <a:p>
            <a:pPr marL="1317625" indent="-685800">
              <a:buFontTx/>
              <a:buChar char="-"/>
            </a:pPr>
            <a:r>
              <a:rPr lang="fr-FR" sz="2000" b="1" i="1" dirty="0"/>
              <a:t>C-OTDR : Cohérent-OTDR</a:t>
            </a:r>
          </a:p>
          <a:p>
            <a:pPr marL="1317625" indent="-685800">
              <a:buFontTx/>
              <a:buChar char="-"/>
            </a:pPr>
            <a:r>
              <a:rPr lang="fr-FR" sz="2000" b="1" i="1" dirty="0"/>
              <a:t>DVS : </a:t>
            </a:r>
            <a:r>
              <a:rPr lang="fr-FR" sz="2000" b="1" i="1" dirty="0" err="1"/>
              <a:t>Distributed</a:t>
            </a:r>
            <a:r>
              <a:rPr lang="fr-FR" sz="2000" b="1" i="1" dirty="0"/>
              <a:t> Vibration </a:t>
            </a:r>
            <a:r>
              <a:rPr lang="fr-FR" sz="2000" b="1" i="1" dirty="0" err="1"/>
              <a:t>Sensor</a:t>
            </a:r>
            <a:endParaRPr lang="fr-FR" sz="2000" b="1" i="1" dirty="0"/>
          </a:p>
          <a:p>
            <a:pPr marL="1317625" indent="-685800">
              <a:buFontTx/>
              <a:buChar char="-"/>
            </a:pPr>
            <a:r>
              <a:rPr lang="fr-FR" sz="2000" b="1" i="1" dirty="0">
                <a:sym typeface="Symbol" panose="05050102010706020507" pitchFamily="18" charset="2"/>
              </a:rPr>
              <a:t>Phase-OTDR ou -OTDR ou -OTDR</a:t>
            </a:r>
            <a:endParaRPr lang="fr-FR" sz="2000" b="1" i="1" dirty="0"/>
          </a:p>
        </p:txBody>
      </p:sp>
      <p:sp>
        <p:nvSpPr>
          <p:cNvPr id="5" name="Espace réservé de la date 2">
            <a:extLst>
              <a:ext uri="{FF2B5EF4-FFF2-40B4-BE49-F238E27FC236}">
                <a16:creationId xmlns:a16="http://schemas.microsoft.com/office/drawing/2014/main" id="{D256F02D-5906-4F4E-90F0-959881268CFA}"/>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6" name="Espace réservé du numéro de diapositive 4">
            <a:extLst>
              <a:ext uri="{FF2B5EF4-FFF2-40B4-BE49-F238E27FC236}">
                <a16:creationId xmlns:a16="http://schemas.microsoft.com/office/drawing/2014/main" id="{E46DEE1F-8071-474A-A786-FD2A26BF1EBE}"/>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15</a:t>
            </a:fld>
            <a:endParaRPr lang="fr-FR" dirty="0">
              <a:solidFill>
                <a:prstClr val="white"/>
              </a:solidFill>
              <a:latin typeface="Arial"/>
            </a:endParaRPr>
          </a:p>
        </p:txBody>
      </p:sp>
      <p:sp>
        <p:nvSpPr>
          <p:cNvPr id="9" name="ZoneTexte 8">
            <a:extLst>
              <a:ext uri="{FF2B5EF4-FFF2-40B4-BE49-F238E27FC236}">
                <a16:creationId xmlns:a16="http://schemas.microsoft.com/office/drawing/2014/main" id="{67BFA69F-190B-4A33-93A7-BE419724C80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0" name="ZoneTexte 9">
            <a:extLst>
              <a:ext uri="{FF2B5EF4-FFF2-40B4-BE49-F238E27FC236}">
                <a16:creationId xmlns:a16="http://schemas.microsoft.com/office/drawing/2014/main" id="{B59B9101-547F-49AB-BA85-F06790A8B0B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236766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ZoneTexte 74">
            <a:extLst>
              <a:ext uri="{FF2B5EF4-FFF2-40B4-BE49-F238E27FC236}">
                <a16:creationId xmlns:a16="http://schemas.microsoft.com/office/drawing/2014/main" id="{C15A58A0-0ADD-4B99-952A-D49D1FCD95B8}"/>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76" name="ZoneTexte 75">
            <a:extLst>
              <a:ext uri="{FF2B5EF4-FFF2-40B4-BE49-F238E27FC236}">
                <a16:creationId xmlns:a16="http://schemas.microsoft.com/office/drawing/2014/main" id="{3CDF70D1-8365-48BF-A9E0-260D01A743E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cxnSp>
        <p:nvCxnSpPr>
          <p:cNvPr id="4" name="Connecteur droit 3"/>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e 4"/>
          <p:cNvGrpSpPr/>
          <p:nvPr/>
        </p:nvGrpSpPr>
        <p:grpSpPr>
          <a:xfrm>
            <a:off x="4817762" y="1979884"/>
            <a:ext cx="537933" cy="537273"/>
            <a:chOff x="5284643" y="1838148"/>
            <a:chExt cx="537933" cy="537273"/>
          </a:xfrm>
          <a:solidFill>
            <a:schemeClr val="bg1"/>
          </a:solidFill>
        </p:grpSpPr>
        <p:sp>
          <p:nvSpPr>
            <p:cNvPr id="6" name="Ellipse 5"/>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Arc 6"/>
            <p:cNvSpPr/>
            <p:nvPr/>
          </p:nvSpPr>
          <p:spPr>
            <a:xfrm rot="16455088">
              <a:off x="5353611" y="1906786"/>
              <a:ext cx="399996" cy="399996"/>
            </a:xfrm>
            <a:prstGeom prst="arc">
              <a:avLst>
                <a:gd name="adj1" fmla="val 16200000"/>
                <a:gd name="adj2" fmla="val 10559939"/>
              </a:avLst>
            </a:prstGeom>
            <a:solidFill>
              <a:schemeClr val="bg1"/>
            </a:solid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 name="Ellipse 7"/>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a:endCxn id="6"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a:stCxn id="16" idx="2"/>
            <a:endCxn id="17" idx="0"/>
          </p:cNvCxnSpPr>
          <p:nvPr/>
        </p:nvCxnSpPr>
        <p:spPr>
          <a:xfrm>
            <a:off x="2527180"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à coins arrondis 15"/>
          <p:cNvSpPr/>
          <p:nvPr/>
        </p:nvSpPr>
        <p:spPr>
          <a:xfrm>
            <a:off x="1880675"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a:t>
            </a:r>
          </a:p>
        </p:txBody>
      </p:sp>
      <p:sp>
        <p:nvSpPr>
          <p:cNvPr id="17" name="Rectangle à coins arrondis 16"/>
          <p:cNvSpPr/>
          <p:nvPr/>
        </p:nvSpPr>
        <p:spPr>
          <a:xfrm>
            <a:off x="2172777"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8" name="ZoneTexte 17"/>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19" name="Forme libre 18"/>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avec flèche 19"/>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Forme libre 20"/>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orme libre 21"/>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ZoneTexte 23"/>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cxnSp>
        <p:nvCxnSpPr>
          <p:cNvPr id="25" name="Connecteur droit 24"/>
          <p:cNvCxnSpPr>
            <a:stCxn id="61" idx="3"/>
            <a:endCxn id="27" idx="1"/>
          </p:cNvCxnSpPr>
          <p:nvPr/>
        </p:nvCxnSpPr>
        <p:spPr>
          <a:xfrm>
            <a:off x="5721177" y="3231924"/>
            <a:ext cx="3883075" cy="4469"/>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sp>
        <p:nvSpPr>
          <p:cNvPr id="27" name="Rectangle à coins arrondis 26"/>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cxnSp>
        <p:nvCxnSpPr>
          <p:cNvPr id="28" name="Connecteur droit 27"/>
          <p:cNvCxnSpPr/>
          <p:nvPr/>
        </p:nvCxnSpPr>
        <p:spPr>
          <a:xfrm flipV="1">
            <a:off x="5086354" y="2540721"/>
            <a:ext cx="0" cy="70920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5013413" y="3340078"/>
            <a:ext cx="1167307" cy="307777"/>
          </a:xfrm>
          <a:prstGeom prst="rect">
            <a:avLst/>
          </a:prstGeom>
          <a:noFill/>
        </p:spPr>
        <p:txBody>
          <a:bodyPr wrap="none" rtlCol="0">
            <a:spAutoFit/>
          </a:bodyPr>
          <a:lstStyle/>
          <a:p>
            <a:pPr algn="ctr"/>
            <a:r>
              <a:rPr lang="fr-FR" sz="1400" b="1" dirty="0"/>
              <a:t>Photodiode</a:t>
            </a:r>
          </a:p>
        </p:txBody>
      </p:sp>
      <p:cxnSp>
        <p:nvCxnSpPr>
          <p:cNvPr id="57" name="Connecteur droit 56"/>
          <p:cNvCxnSpPr>
            <a:stCxn id="27"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58" name="Rectangle à coins arrondis 57"/>
          <p:cNvSpPr/>
          <p:nvPr/>
        </p:nvSpPr>
        <p:spPr>
          <a:xfrm>
            <a:off x="79192" y="1949616"/>
            <a:ext cx="1163881" cy="614573"/>
          </a:xfrm>
          <a:prstGeom prst="roundRect">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Incohérent</a:t>
            </a:r>
          </a:p>
        </p:txBody>
      </p:sp>
      <p:grpSp>
        <p:nvGrpSpPr>
          <p:cNvPr id="68" name="Groupe 67"/>
          <p:cNvGrpSpPr/>
          <p:nvPr/>
        </p:nvGrpSpPr>
        <p:grpSpPr>
          <a:xfrm>
            <a:off x="5414948" y="3102072"/>
            <a:ext cx="306229" cy="259703"/>
            <a:chOff x="5354988" y="3042112"/>
            <a:chExt cx="306229" cy="259703"/>
          </a:xfrm>
        </p:grpSpPr>
        <p:grpSp>
          <p:nvGrpSpPr>
            <p:cNvPr id="59" name="Groupe 58"/>
            <p:cNvGrpSpPr/>
            <p:nvPr/>
          </p:nvGrpSpPr>
          <p:grpSpPr>
            <a:xfrm>
              <a:off x="5354988" y="3042112"/>
              <a:ext cx="306229" cy="259703"/>
              <a:chOff x="970022" y="3851098"/>
              <a:chExt cx="592173" cy="550968"/>
            </a:xfrm>
          </p:grpSpPr>
          <p:grpSp>
            <p:nvGrpSpPr>
              <p:cNvPr id="60" name="Groupe 59"/>
              <p:cNvGrpSpPr/>
              <p:nvPr/>
            </p:nvGrpSpPr>
            <p:grpSpPr>
              <a:xfrm>
                <a:off x="1133937" y="3915071"/>
                <a:ext cx="376518" cy="476810"/>
                <a:chOff x="1183341" y="3933825"/>
                <a:chExt cx="376518" cy="476810"/>
              </a:xfrm>
            </p:grpSpPr>
            <p:sp>
              <p:nvSpPr>
                <p:cNvPr id="62" name="Triangle isocèle 61"/>
                <p:cNvSpPr/>
                <p:nvPr/>
              </p:nvSpPr>
              <p:spPr>
                <a:xfrm>
                  <a:off x="1210235" y="3933825"/>
                  <a:ext cx="322730"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3" name="Connecteur droit 62"/>
                <p:cNvCxnSpPr/>
                <p:nvPr/>
              </p:nvCxnSpPr>
              <p:spPr>
                <a:xfrm>
                  <a:off x="1183341"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Connecteur droit 63"/>
                <p:cNvCxnSpPr>
                  <a:stCxn id="62" idx="3"/>
                </p:cNvCxnSpPr>
                <p:nvPr/>
              </p:nvCxnSpPr>
              <p:spPr>
                <a:xfrm>
                  <a:off x="1371600"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1" name="Rectangle à coins arrondis 60"/>
              <p:cNvSpPr/>
              <p:nvPr/>
            </p:nvSpPr>
            <p:spPr>
              <a:xfrm>
                <a:off x="970022" y="3851098"/>
                <a:ext cx="592173" cy="5509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cxnSp>
          <p:nvCxnSpPr>
            <p:cNvPr id="65" name="Connecteur droit avec flèche 64"/>
            <p:cNvCxnSpPr/>
            <p:nvPr/>
          </p:nvCxnSpPr>
          <p:spPr>
            <a:xfrm>
              <a:off x="5391185" y="3084532"/>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6" name="Connecteur droit avec flèche 65"/>
            <p:cNvCxnSpPr/>
            <p:nvPr/>
          </p:nvCxnSpPr>
          <p:spPr>
            <a:xfrm>
              <a:off x="5367688" y="3130973"/>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67" name="Connecteur droit 66"/>
          <p:cNvCxnSpPr/>
          <p:nvPr/>
        </p:nvCxnSpPr>
        <p:spPr>
          <a:xfrm flipH="1" flipV="1">
            <a:off x="5086354" y="3248859"/>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2" name="ZoneTexte 81"/>
              <p:cNvSpPr txBox="1"/>
              <p:nvPr/>
            </p:nvSpPr>
            <p:spPr>
              <a:xfrm>
                <a:off x="5945572" y="2745465"/>
                <a:ext cx="192354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𝒄𝒕𝒊𝒐𝒏</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𝒅𝒊𝒓𝒆𝒄𝒕𝒆</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82" name="ZoneTexte 81"/>
              <p:cNvSpPr txBox="1">
                <a:spLocks noRot="1" noChangeAspect="1" noMove="1" noResize="1" noEditPoints="1" noAdjustHandles="1" noChangeArrowheads="1" noChangeShapeType="1" noTextEdit="1"/>
              </p:cNvSpPr>
              <p:nvPr/>
            </p:nvSpPr>
            <p:spPr>
              <a:xfrm>
                <a:off x="5945572" y="2745465"/>
                <a:ext cx="1923540" cy="430887"/>
              </a:xfrm>
              <a:prstGeom prst="rect">
                <a:avLst/>
              </a:prstGeom>
              <a:blipFill>
                <a:blip r:embed="rId2"/>
                <a:stretch>
                  <a:fillRect/>
                </a:stretch>
              </a:blipFill>
            </p:spPr>
            <p:txBody>
              <a:bodyPr/>
              <a:lstStyle/>
              <a:p>
                <a:r>
                  <a:rPr lang="fr-FR">
                    <a:noFill/>
                  </a:rPr>
                  <a:t> </a:t>
                </a:r>
              </a:p>
            </p:txBody>
          </p:sp>
        </mc:Fallback>
      </mc:AlternateContent>
      <p:sp>
        <p:nvSpPr>
          <p:cNvPr id="83" name="Rectangle à coins arrondis 82"/>
          <p:cNvSpPr/>
          <p:nvPr/>
        </p:nvSpPr>
        <p:spPr>
          <a:xfrm>
            <a:off x="82114" y="1949616"/>
            <a:ext cx="1155744" cy="61457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FF0000"/>
                </a:solidFill>
              </a:rPr>
              <a:t>LASER</a:t>
            </a:r>
          </a:p>
          <a:p>
            <a:pPr algn="ctr"/>
            <a:r>
              <a:rPr lang="fr-FR" sz="1400" b="1" dirty="0">
                <a:solidFill>
                  <a:srgbClr val="FF0000"/>
                </a:solidFill>
              </a:rPr>
              <a:t>Cohérent</a:t>
            </a:r>
          </a:p>
        </p:txBody>
      </p:sp>
      <p:sp>
        <p:nvSpPr>
          <p:cNvPr id="84" name="ZoneTexte 83"/>
          <p:cNvSpPr txBox="1"/>
          <p:nvPr/>
        </p:nvSpPr>
        <p:spPr>
          <a:xfrm>
            <a:off x="1893888" y="2442480"/>
            <a:ext cx="1428596" cy="523220"/>
          </a:xfrm>
          <a:prstGeom prst="rect">
            <a:avLst/>
          </a:prstGeom>
          <a:noFill/>
        </p:spPr>
        <p:txBody>
          <a:bodyPr wrap="none" rtlCol="0">
            <a:spAutoFit/>
          </a:bodyPr>
          <a:lstStyle/>
          <a:p>
            <a:pPr algn="ctr"/>
            <a:r>
              <a:rPr lang="fr-FR" sz="1400" dirty="0"/>
              <a:t>Modulateur </a:t>
            </a:r>
          </a:p>
          <a:p>
            <a:pPr algn="ctr"/>
            <a:r>
              <a:rPr lang="fr-FR" sz="1400" dirty="0"/>
              <a:t>Electro-Optique</a:t>
            </a:r>
          </a:p>
        </p:txBody>
      </p:sp>
      <p:sp>
        <p:nvSpPr>
          <p:cNvPr id="85" name="ZoneTexte 84"/>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86" name="ZoneTexte 85"/>
          <p:cNvSpPr txBox="1"/>
          <p:nvPr/>
        </p:nvSpPr>
        <p:spPr>
          <a:xfrm>
            <a:off x="1959440" y="550977"/>
            <a:ext cx="3435556"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Détéction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directe</a:t>
            </a:r>
            <a:endParaRPr lang="en-US" sz="2000" b="1" dirty="0">
              <a:solidFill>
                <a:schemeClr val="tx2"/>
              </a:solidFill>
            </a:endParaRPr>
          </a:p>
        </p:txBody>
      </p:sp>
      <p:grpSp>
        <p:nvGrpSpPr>
          <p:cNvPr id="111" name="Groupe 110"/>
          <p:cNvGrpSpPr/>
          <p:nvPr/>
        </p:nvGrpSpPr>
        <p:grpSpPr>
          <a:xfrm>
            <a:off x="-3042" y="3575045"/>
            <a:ext cx="11937950" cy="768016"/>
            <a:chOff x="-3042" y="3637833"/>
            <a:chExt cx="11937950" cy="768016"/>
          </a:xfrm>
        </p:grpSpPr>
        <p:sp>
          <p:nvSpPr>
            <p:cNvPr id="102" name="ZoneTexte 101"/>
            <p:cNvSpPr txBox="1"/>
            <p:nvPr/>
          </p:nvSpPr>
          <p:spPr>
            <a:xfrm>
              <a:off x="-3042" y="3637833"/>
              <a:ext cx="11142208" cy="369332"/>
            </a:xfrm>
            <a:prstGeom prst="rect">
              <a:avLst/>
            </a:prstGeom>
            <a:noFill/>
          </p:spPr>
          <p:txBody>
            <a:bodyPr wrap="square" rtlCol="0">
              <a:spAutoFit/>
            </a:bodyPr>
            <a:lstStyle/>
            <a:p>
              <a:r>
                <a:rPr lang="fr-FR" dirty="0"/>
                <a:t>A 1 instant donné, si </a:t>
              </a:r>
              <a:r>
                <a:rPr lang="fr-FR" dirty="0">
                  <a:solidFill>
                    <a:srgbClr val="FF0000"/>
                  </a:solidFill>
                  <a:sym typeface="Symbol" panose="05050102010706020507" pitchFamily="18" charset="2"/>
                </a:rPr>
                <a:t></a:t>
              </a:r>
              <a:r>
                <a:rPr lang="fr-FR" baseline="-25000" dirty="0">
                  <a:solidFill>
                    <a:srgbClr val="FF0000"/>
                  </a:solidFill>
                </a:rPr>
                <a:t>cohérence</a:t>
              </a:r>
              <a:r>
                <a:rPr lang="fr-FR" dirty="0">
                  <a:solidFill>
                    <a:srgbClr val="FF0000"/>
                  </a:solidFill>
                </a:rPr>
                <a:t>&gt; </a:t>
              </a:r>
              <a:r>
                <a:rPr lang="fr-FR" dirty="0">
                  <a:solidFill>
                    <a:srgbClr val="FF0000"/>
                  </a:solidFill>
                  <a:sym typeface="Symbol" panose="05050102010706020507" pitchFamily="18" charset="2"/>
                </a:rPr>
                <a:t></a:t>
              </a:r>
              <a:r>
                <a:rPr lang="fr-FR" baseline="-25000" dirty="0">
                  <a:solidFill>
                    <a:srgbClr val="FF0000"/>
                  </a:solidFill>
                  <a:sym typeface="Symbol" panose="05050102010706020507" pitchFamily="18" charset="2"/>
                </a:rPr>
                <a:t>P</a:t>
              </a:r>
              <a:r>
                <a:rPr lang="fr-FR" dirty="0"/>
                <a:t>, on détecte des </a:t>
              </a:r>
              <a:r>
                <a:rPr lang="fr-FR" dirty="0">
                  <a:solidFill>
                    <a:srgbClr val="FF0000"/>
                  </a:solidFill>
                </a:rPr>
                <a:t>interférences intra-impulsion </a:t>
              </a:r>
              <a:r>
                <a:rPr lang="fr-FR" dirty="0"/>
                <a:t>à 1 endroit de la fibre :</a:t>
              </a:r>
            </a:p>
          </p:txBody>
        </p:sp>
        <p:sp>
          <p:nvSpPr>
            <p:cNvPr id="98" name="ZoneTexte 97"/>
            <p:cNvSpPr txBox="1"/>
            <p:nvPr/>
          </p:nvSpPr>
          <p:spPr>
            <a:xfrm>
              <a:off x="540406" y="4067295"/>
              <a:ext cx="11394502" cy="338554"/>
            </a:xfrm>
            <a:prstGeom prst="rect">
              <a:avLst/>
            </a:prstGeom>
            <a:noFill/>
          </p:spPr>
          <p:txBody>
            <a:bodyPr wrap="square" rtlCol="0">
              <a:spAutoFit/>
            </a:bodyPr>
            <a:lstStyle/>
            <a:p>
              <a:r>
                <a:rPr lang="fr-FR" sz="1600" b="1" dirty="0">
                  <a:solidFill>
                    <a:srgbClr val="FF0000"/>
                  </a:solidFill>
                  <a:sym typeface="Wingdings" panose="05000000000000000000" pitchFamily="2" charset="2"/>
                </a:rPr>
                <a:t> SI l’environnement de la fibre ne change pas : </a:t>
              </a:r>
              <a:r>
                <a:rPr lang="fr-FR" sz="1600" b="1" dirty="0">
                  <a:solidFill>
                    <a:srgbClr val="FF0000"/>
                  </a:solidFill>
                </a:rPr>
                <a:t>Relation de phase entre centres diffusants stable mais aléatoire! </a:t>
              </a:r>
            </a:p>
          </p:txBody>
        </p:sp>
      </p:grpSp>
      <p:grpSp>
        <p:nvGrpSpPr>
          <p:cNvPr id="110" name="Groupe 109"/>
          <p:cNvGrpSpPr/>
          <p:nvPr/>
        </p:nvGrpSpPr>
        <p:grpSpPr>
          <a:xfrm>
            <a:off x="7566099" y="24983"/>
            <a:ext cx="4625901" cy="2843747"/>
            <a:chOff x="7566099" y="24983"/>
            <a:chExt cx="4625901" cy="2843747"/>
          </a:xfrm>
        </p:grpSpPr>
        <p:grpSp>
          <p:nvGrpSpPr>
            <p:cNvPr id="109" name="Groupe 108"/>
            <p:cNvGrpSpPr/>
            <p:nvPr/>
          </p:nvGrpSpPr>
          <p:grpSpPr>
            <a:xfrm>
              <a:off x="8212169" y="24983"/>
              <a:ext cx="3979831" cy="2843747"/>
              <a:chOff x="8212169" y="24983"/>
              <a:chExt cx="3979831" cy="2843747"/>
            </a:xfrm>
          </p:grpSpPr>
          <p:sp>
            <p:nvSpPr>
              <p:cNvPr id="94" name="Rectangle à coins arrondis 93"/>
              <p:cNvSpPr/>
              <p:nvPr/>
            </p:nvSpPr>
            <p:spPr>
              <a:xfrm>
                <a:off x="8212169" y="24983"/>
                <a:ext cx="3979831" cy="2843747"/>
              </a:xfrm>
              <a:prstGeom prst="roundRect">
                <a:avLst/>
              </a:prstGeom>
              <a:solidFill>
                <a:schemeClr val="bg1">
                  <a:lumMod val="20000"/>
                  <a:lumOff val="80000"/>
                </a:schemeClr>
              </a:solidFill>
              <a:ln w="38100">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3" name="Groupe 102"/>
              <p:cNvGrpSpPr/>
              <p:nvPr/>
            </p:nvGrpSpPr>
            <p:grpSpPr>
              <a:xfrm>
                <a:off x="8311852" y="55351"/>
                <a:ext cx="3724947" cy="1845797"/>
                <a:chOff x="1159775" y="4533452"/>
                <a:chExt cx="4417412" cy="2208661"/>
              </a:xfrm>
            </p:grpSpPr>
            <p:pic>
              <p:nvPicPr>
                <p:cNvPr id="106" name="Image 105"/>
                <p:cNvPicPr>
                  <a:picLocks noChangeAspect="1"/>
                </p:cNvPicPr>
                <p:nvPr/>
              </p:nvPicPr>
              <p:blipFill rotWithShape="1">
                <a:blip r:embed="rId3"/>
                <a:srcRect l="6781" t="1452" r="3885" b="71823"/>
                <a:stretch/>
              </p:blipFill>
              <p:spPr>
                <a:xfrm>
                  <a:off x="1159775" y="5376130"/>
                  <a:ext cx="4417412" cy="1365983"/>
                </a:xfrm>
                <a:prstGeom prst="rect">
                  <a:avLst/>
                </a:prstGeom>
                <a:ln>
                  <a:noFill/>
                </a:ln>
              </p:spPr>
            </p:pic>
            <p:sp>
              <p:nvSpPr>
                <p:cNvPr id="107" name="Forme libre 106"/>
                <p:cNvSpPr/>
                <p:nvPr/>
              </p:nvSpPr>
              <p:spPr>
                <a:xfrm>
                  <a:off x="2637305" y="4533452"/>
                  <a:ext cx="1522624" cy="797599"/>
                </a:xfrm>
                <a:custGeom>
                  <a:avLst/>
                  <a:gdLst>
                    <a:gd name="connsiteX0" fmla="*/ 0 w 1814286"/>
                    <a:gd name="connsiteY0" fmla="*/ 1262743 h 1262743"/>
                    <a:gd name="connsiteX1" fmla="*/ 885372 w 1814286"/>
                    <a:gd name="connsiteY1" fmla="*/ 0 h 1262743"/>
                    <a:gd name="connsiteX2" fmla="*/ 1814286 w 1814286"/>
                    <a:gd name="connsiteY2" fmla="*/ 1262743 h 1262743"/>
                    <a:gd name="connsiteX3" fmla="*/ 1814286 w 1814286"/>
                    <a:gd name="connsiteY3" fmla="*/ 1262743 h 1262743"/>
                  </a:gdLst>
                  <a:ahLst/>
                  <a:cxnLst>
                    <a:cxn ang="0">
                      <a:pos x="connsiteX0" y="connsiteY0"/>
                    </a:cxn>
                    <a:cxn ang="0">
                      <a:pos x="connsiteX1" y="connsiteY1"/>
                    </a:cxn>
                    <a:cxn ang="0">
                      <a:pos x="connsiteX2" y="connsiteY2"/>
                    </a:cxn>
                    <a:cxn ang="0">
                      <a:pos x="connsiteX3" y="connsiteY3"/>
                    </a:cxn>
                  </a:cxnLst>
                  <a:rect l="l" t="t" r="r" b="b"/>
                  <a:pathLst>
                    <a:path w="1814286" h="1262743">
                      <a:moveTo>
                        <a:pt x="0" y="1262743"/>
                      </a:moveTo>
                      <a:cubicBezTo>
                        <a:pt x="291495" y="631371"/>
                        <a:pt x="582991" y="0"/>
                        <a:pt x="885372" y="0"/>
                      </a:cubicBezTo>
                      <a:cubicBezTo>
                        <a:pt x="1187753" y="0"/>
                        <a:pt x="1814286" y="1262743"/>
                        <a:pt x="1814286" y="1262743"/>
                      </a:cubicBezTo>
                      <a:lnTo>
                        <a:pt x="1814286" y="1262743"/>
                      </a:lnTo>
                    </a:path>
                  </a:pathLst>
                </a:custGeom>
                <a:solidFill>
                  <a:srgbClr val="FF0000"/>
                </a:solidFill>
              </p:spPr>
              <p:style>
                <a:lnRef idx="1">
                  <a:schemeClr val="accent1"/>
                </a:lnRef>
                <a:fillRef idx="3">
                  <a:schemeClr val="accent1"/>
                </a:fillRef>
                <a:effectRef idx="2">
                  <a:schemeClr val="accent1"/>
                </a:effectRef>
                <a:fontRef idx="minor">
                  <a:schemeClr val="lt1"/>
                </a:fontRef>
              </p:style>
              <p:txBody>
                <a:bodyPr rtlCol="0" anchor="b"/>
                <a:lstStyle/>
                <a:p>
                  <a:pPr algn="ctr"/>
                  <a:endParaRPr lang="fr-FR" dirty="0"/>
                </a:p>
                <a:p>
                  <a:pPr algn="ctr"/>
                  <a:endParaRPr lang="fr-FR" dirty="0"/>
                </a:p>
                <a:p>
                  <a:pPr algn="ctr"/>
                  <a:r>
                    <a:rPr lang="fr-FR" b="1" i="1" dirty="0">
                      <a:solidFill>
                        <a:schemeClr val="tx1"/>
                      </a:solidFill>
                    </a:rPr>
                    <a:t>Impulsion</a:t>
                  </a:r>
                </a:p>
              </p:txBody>
            </p:sp>
            <p:sp>
              <p:nvSpPr>
                <p:cNvPr id="108" name="Demi-tour 107"/>
                <p:cNvSpPr/>
                <p:nvPr/>
              </p:nvSpPr>
              <p:spPr>
                <a:xfrm rot="5400000">
                  <a:off x="2028126" y="5773910"/>
                  <a:ext cx="522514" cy="784640"/>
                </a:xfrm>
                <a:prstGeom prst="utur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mc:AlternateContent xmlns:mc="http://schemas.openxmlformats.org/markup-compatibility/2006" xmlns:a14="http://schemas.microsoft.com/office/drawing/2010/main">
            <mc:Choice Requires="a14">
              <p:sp>
                <p:nvSpPr>
                  <p:cNvPr id="104" name="ZoneTexte 103"/>
                  <p:cNvSpPr txBox="1"/>
                  <p:nvPr/>
                </p:nvSpPr>
                <p:spPr>
                  <a:xfrm>
                    <a:off x="8939681" y="1929402"/>
                    <a:ext cx="3092012" cy="826060"/>
                  </a:xfrm>
                  <a:prstGeom prst="rect">
                    <a:avLst/>
                  </a:prstGeom>
                  <a:noFill/>
                </p:spPr>
                <p:txBody>
                  <a:bodyPr wrap="square" lIns="0" tIns="0" rIns="0" bIns="0" rtlCol="0">
                    <a:spAutoFit/>
                  </a:bodyPr>
                  <a:lstStyle/>
                  <a:p>
                    <a14:m>
                      <m:oMath xmlns:m="http://schemas.openxmlformats.org/officeDocument/2006/math">
                        <m:sSub>
                          <m:sSubPr>
                            <m:ctrlPr>
                              <a:rPr lang="fr-FR" sz="1600" b="1" i="1" smtClean="0">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eqArr>
                              <m:eqArrPr>
                                <m:ctrlPr>
                                  <a:rPr lang="fr-FR" sz="1600" b="1" i="1">
                                    <a:latin typeface="Cambria Math" panose="02040503050406030204" pitchFamily="18" charset="0"/>
                                    <a:ea typeface="Cambria Math" panose="02040503050406030204" pitchFamily="18" charset="0"/>
                                  </a:rPr>
                                </m:ctrlPr>
                              </m:eqArrPr>
                              <m:e>
                                <m:r>
                                  <a:rPr lang="fr-FR" sz="1600" b="1" i="1">
                                    <a:latin typeface="Cambria Math" panose="02040503050406030204" pitchFamily="18" charset="0"/>
                                    <a:ea typeface="Cambria Math" panose="02040503050406030204" pitchFamily="18" charset="0"/>
                                  </a:rPr>
                                  <m:t>𝒓</m:t>
                                </m:r>
                                <m:r>
                                  <a:rPr lang="fr-FR" sz="1600" b="1" i="1">
                                    <a:latin typeface="Cambria Math" panose="02040503050406030204" pitchFamily="18" charset="0"/>
                                    <a:ea typeface="Cambria Math" panose="02040503050406030204" pitchFamily="18" charset="0"/>
                                  </a:rPr>
                                  <m:t>é</m:t>
                                </m:r>
                                <m:r>
                                  <a:rPr lang="fr-FR" sz="1600" b="1" i="1">
                                    <a:latin typeface="Cambria Math" panose="02040503050406030204" pitchFamily="18" charset="0"/>
                                    <a:ea typeface="Cambria Math" panose="02040503050406030204" pitchFamily="18" charset="0"/>
                                  </a:rPr>
                                  <m:t>𝒕𝒓𝒐𝒅𝒊𝒇𝒇</m:t>
                                </m:r>
                              </m:e>
                              <m:e>
                                <m:r>
                                  <a:rPr lang="fr-FR" sz="1600" b="1" i="1">
                                    <a:latin typeface="Cambria Math" panose="02040503050406030204" pitchFamily="18" charset="0"/>
                                    <a:ea typeface="Cambria Math" panose="02040503050406030204" pitchFamily="18" charset="0"/>
                                  </a:rPr>
                                  <m:t>𝑳</m:t>
                                </m:r>
                              </m:e>
                            </m:eqArr>
                          </m:sub>
                        </m:sSub>
                        <m:r>
                          <a:rPr lang="fr-FR" sz="1600" b="1" i="1">
                            <a:latin typeface="Cambria Math" panose="02040503050406030204" pitchFamily="18" charset="0"/>
                            <a:ea typeface="Cambria Math" panose="02040503050406030204" pitchFamily="18" charset="0"/>
                          </a:rPr>
                          <m:t>∝</m:t>
                        </m:r>
                        <m:sSup>
                          <m:sSupPr>
                            <m:ctrlPr>
                              <a:rPr lang="fr-FR" sz="1600" b="1" i="1">
                                <a:latin typeface="Cambria Math" panose="02040503050406030204" pitchFamily="18" charset="0"/>
                                <a:ea typeface="Cambria Math" panose="02040503050406030204" pitchFamily="18" charset="0"/>
                              </a:rPr>
                            </m:ctrlPr>
                          </m:sSupPr>
                          <m:e>
                            <m:d>
                              <m:dPr>
                                <m:begChr m:val="|"/>
                                <m:endChr m:val="|"/>
                                <m:ctrlPr>
                                  <a:rPr lang="fr-FR" sz="1600" b="1" i="1">
                                    <a:latin typeface="Cambria Math" panose="02040503050406030204" pitchFamily="18" charset="0"/>
                                    <a:ea typeface="Cambria Math" panose="02040503050406030204" pitchFamily="18" charset="0"/>
                                  </a:rPr>
                                </m:ctrlPr>
                              </m:dPr>
                              <m:e>
                                <m:nary>
                                  <m:naryPr>
                                    <m:chr m:val="∑"/>
                                    <m:ctrlPr>
                                      <a:rPr lang="fr-FR" sz="1600" b="1" i="1">
                                        <a:latin typeface="Cambria Math" panose="02040503050406030204" pitchFamily="18" charset="0"/>
                                        <a:ea typeface="Cambria Math" panose="02040503050406030204" pitchFamily="18" charset="0"/>
                                      </a:rPr>
                                    </m:ctrlPr>
                                  </m:naryPr>
                                  <m:sub>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𝝉</m:t>
                                        </m:r>
                                      </m:e>
                                      <m:sub>
                                        <m:r>
                                          <a:rPr lang="fr-FR" sz="1600" b="1" i="1">
                                            <a:latin typeface="Cambria Math" panose="02040503050406030204" pitchFamily="18" charset="0"/>
                                            <a:ea typeface="Cambria Math" panose="02040503050406030204" pitchFamily="18" charset="0"/>
                                          </a:rPr>
                                          <m:t>𝒑</m:t>
                                        </m:r>
                                      </m:sub>
                                    </m:sSub>
                                  </m:sub>
                                  <m:sup/>
                                  <m:e>
                                    <m:sSubSup>
                                      <m:sSubSupPr>
                                        <m:ctrlPr>
                                          <a:rPr lang="fr-FR" sz="1600" b="1" i="1">
                                            <a:latin typeface="Cambria Math" panose="02040503050406030204" pitchFamily="18" charset="0"/>
                                            <a:ea typeface="Cambria Math" panose="02040503050406030204" pitchFamily="18" charset="0"/>
                                          </a:rPr>
                                        </m:ctrlPr>
                                      </m:sSubSupPr>
                                      <m:e>
                                        <m:r>
                                          <a:rPr lang="fr-FR" sz="1600" b="1" i="1">
                                            <a:latin typeface="Cambria Math" panose="02040503050406030204" pitchFamily="18" charset="0"/>
                                            <a:ea typeface="Cambria Math" panose="02040503050406030204" pitchFamily="18" charset="0"/>
                                          </a:rPr>
                                          <m:t>𝑨</m:t>
                                        </m:r>
                                      </m:e>
                                      <m:sub>
                                        <m:r>
                                          <a:rPr lang="fr-FR" sz="1600" b="1" i="1">
                                            <a:latin typeface="Cambria Math" panose="02040503050406030204" pitchFamily="18" charset="0"/>
                                          </a:rPr>
                                          <m:t>𝒊</m:t>
                                        </m:r>
                                      </m:sub>
                                      <m:sup/>
                                    </m:sSubSup>
                                    <m:sSup>
                                      <m:sSupPr>
                                        <m:ctrlPr>
                                          <a:rPr lang="fr-FR" sz="1600" b="1" i="1">
                                            <a:latin typeface="Cambria Math" panose="02040503050406030204" pitchFamily="18" charset="0"/>
                                            <a:ea typeface="Cambria Math" panose="02040503050406030204" pitchFamily="18" charset="0"/>
                                          </a:rPr>
                                        </m:ctrlPr>
                                      </m:sSupPr>
                                      <m:e>
                                        <m:r>
                                          <a:rPr lang="fr-FR" sz="1600" b="1" i="1">
                                            <a:latin typeface="Cambria Math" panose="02040503050406030204" pitchFamily="18" charset="0"/>
                                            <a:ea typeface="Cambria Math" panose="02040503050406030204" pitchFamily="18" charset="0"/>
                                          </a:rPr>
                                          <m:t>𝒆</m:t>
                                        </m:r>
                                      </m:e>
                                      <m:sup>
                                        <m:r>
                                          <a:rPr lang="fr-FR" sz="1600" b="1" i="1" smtClean="0">
                                            <a:latin typeface="Cambria Math" panose="02040503050406030204" pitchFamily="18" charset="0"/>
                                            <a:ea typeface="Cambria Math" panose="02040503050406030204" pitchFamily="18" charset="0"/>
                                          </a:rPr>
                                          <m:t>−</m:t>
                                        </m:r>
                                        <m:r>
                                          <a:rPr lang="fr-FR" sz="1600" b="1" i="1">
                                            <a:latin typeface="Cambria Math" panose="02040503050406030204" pitchFamily="18" charset="0"/>
                                            <a:ea typeface="Cambria Math" panose="02040503050406030204" pitchFamily="18" charset="0"/>
                                          </a:rPr>
                                          <m:t>𝒋</m:t>
                                        </m:r>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𝝋</m:t>
                                            </m:r>
                                          </m:e>
                                          <m:sub>
                                            <m:r>
                                              <a:rPr lang="fr-FR" sz="1600" b="1" i="1">
                                                <a:latin typeface="Cambria Math" panose="02040503050406030204" pitchFamily="18" charset="0"/>
                                                <a:ea typeface="Cambria Math" panose="02040503050406030204" pitchFamily="18" charset="0"/>
                                              </a:rPr>
                                              <m:t>𝒊</m:t>
                                            </m:r>
                                          </m:sub>
                                        </m:sSub>
                                      </m:sup>
                                    </m:sSup>
                                  </m:e>
                                </m:nary>
                              </m:e>
                            </m:d>
                          </m:e>
                          <m:sup>
                            <m:r>
                              <a:rPr lang="fr-FR" sz="1600" b="1" i="1">
                                <a:latin typeface="Cambria Math" panose="02040503050406030204" pitchFamily="18" charset="0"/>
                                <a:ea typeface="Cambria Math" panose="02040503050406030204" pitchFamily="18" charset="0"/>
                              </a:rPr>
                              <m:t>𝟐</m:t>
                            </m:r>
                          </m:sup>
                        </m:sSup>
                      </m:oMath>
                    </a14:m>
                    <a:r>
                      <a:rPr lang="fr-FR" sz="1600" b="1" dirty="0"/>
                      <a:t>=</a:t>
                    </a:r>
                    <a14:m>
                      <m:oMath xmlns:m="http://schemas.openxmlformats.org/officeDocument/2006/math">
                        <m:sSup>
                          <m:sSupPr>
                            <m:ctrlPr>
                              <a:rPr lang="fr-FR" sz="1600" b="1" i="1">
                                <a:solidFill>
                                  <a:srgbClr val="FF0000"/>
                                </a:solidFill>
                                <a:latin typeface="Cambria Math" panose="02040503050406030204" pitchFamily="18" charset="0"/>
                                <a:ea typeface="Cambria Math" panose="02040503050406030204" pitchFamily="18" charset="0"/>
                              </a:rPr>
                            </m:ctrlPr>
                          </m:sSupPr>
                          <m:e>
                            <m:d>
                              <m:dPr>
                                <m:begChr m:val="|"/>
                                <m:endChr m:val="|"/>
                                <m:ctrlPr>
                                  <a:rPr lang="fr-FR" sz="1600" b="1" i="1">
                                    <a:solidFill>
                                      <a:srgbClr val="FF0000"/>
                                    </a:solidFill>
                                    <a:latin typeface="Cambria Math" panose="02040503050406030204" pitchFamily="18" charset="0"/>
                                    <a:ea typeface="Cambria Math" panose="02040503050406030204" pitchFamily="18" charset="0"/>
                                  </a:rPr>
                                </m:ctrlPr>
                              </m:dPr>
                              <m:e>
                                <m:sSubSup>
                                  <m:sSubSupPr>
                                    <m:ctrlPr>
                                      <a:rPr lang="fr-FR" sz="1600" b="1" i="1">
                                        <a:solidFill>
                                          <a:srgbClr val="FF0000"/>
                                        </a:solidFill>
                                        <a:latin typeface="Cambria Math" panose="02040503050406030204" pitchFamily="18" charset="0"/>
                                        <a:ea typeface="Cambria Math" panose="02040503050406030204" pitchFamily="18" charset="0"/>
                                      </a:rPr>
                                    </m:ctrlPr>
                                  </m:sSubSupPr>
                                  <m:e>
                                    <m:r>
                                      <a:rPr lang="fr-FR" sz="1600" b="1" i="1">
                                        <a:solidFill>
                                          <a:srgbClr val="FF0000"/>
                                        </a:solidFill>
                                        <a:latin typeface="Cambria Math" panose="02040503050406030204" pitchFamily="18" charset="0"/>
                                        <a:ea typeface="Cambria Math" panose="02040503050406030204" pitchFamily="18" charset="0"/>
                                      </a:rPr>
                                      <m:t>𝑨</m:t>
                                    </m:r>
                                  </m:e>
                                  <m:sub>
                                    <m:r>
                                      <a:rPr lang="fr-FR" sz="1600" b="1" i="1">
                                        <a:solidFill>
                                          <a:srgbClr val="FF0000"/>
                                        </a:solidFill>
                                        <a:latin typeface="Cambria Math" panose="02040503050406030204" pitchFamily="18" charset="0"/>
                                        <a:ea typeface="Cambria Math" panose="02040503050406030204" pitchFamily="18" charset="0"/>
                                      </a:rPr>
                                      <m:t>𝑺</m:t>
                                    </m:r>
                                  </m:sub>
                                  <m:sup/>
                                </m:sSubSup>
                                <m:r>
                                  <a:rPr lang="fr-FR" sz="1600" b="1" i="1">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𝒛</m:t>
                                </m:r>
                                <m:r>
                                  <a:rPr lang="fr-FR" sz="1600" b="1" i="1">
                                    <a:solidFill>
                                      <a:srgbClr val="FF0000"/>
                                    </a:solidFill>
                                    <a:latin typeface="Cambria Math" panose="02040503050406030204" pitchFamily="18" charset="0"/>
                                    <a:ea typeface="Cambria Math" panose="02040503050406030204" pitchFamily="18" charset="0"/>
                                  </a:rPr>
                                  <m:t>)</m:t>
                                </m:r>
                                <m:sSup>
                                  <m:sSupPr>
                                    <m:ctrlPr>
                                      <a:rPr lang="fr-FR" sz="1600" b="1" i="1">
                                        <a:solidFill>
                                          <a:srgbClr val="FF0000"/>
                                        </a:solidFill>
                                        <a:latin typeface="Cambria Math" panose="02040503050406030204" pitchFamily="18" charset="0"/>
                                        <a:ea typeface="Cambria Math" panose="02040503050406030204" pitchFamily="18" charset="0"/>
                                      </a:rPr>
                                    </m:ctrlPr>
                                  </m:sSupPr>
                                  <m:e>
                                    <m:r>
                                      <a:rPr lang="fr-FR" sz="1600" b="1" i="1">
                                        <a:solidFill>
                                          <a:srgbClr val="FF0000"/>
                                        </a:solidFill>
                                        <a:latin typeface="Cambria Math" panose="02040503050406030204" pitchFamily="18" charset="0"/>
                                        <a:ea typeface="Cambria Math" panose="02040503050406030204" pitchFamily="18" charset="0"/>
                                      </a:rPr>
                                      <m:t>𝒆</m:t>
                                    </m:r>
                                  </m:e>
                                  <m:sup>
                                    <m:r>
                                      <a:rPr lang="fr-FR" sz="1600" b="1" i="1" smtClean="0">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𝒋</m:t>
                                    </m:r>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𝝋</m:t>
                                        </m:r>
                                      </m:e>
                                      <m:sub>
                                        <m:r>
                                          <a:rPr lang="fr-FR" sz="1600" b="1" i="1">
                                            <a:solidFill>
                                              <a:srgbClr val="FF0000"/>
                                            </a:solidFill>
                                            <a:latin typeface="Cambria Math" panose="02040503050406030204" pitchFamily="18" charset="0"/>
                                            <a:ea typeface="Cambria Math" panose="02040503050406030204" pitchFamily="18" charset="0"/>
                                          </a:rPr>
                                          <m:t>𝑺</m:t>
                                        </m:r>
                                      </m:sub>
                                    </m:sSub>
                                    <m:r>
                                      <a:rPr lang="fr-FR" sz="1600" b="1" i="1">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𝒛</m:t>
                                    </m:r>
                                    <m:r>
                                      <a:rPr lang="fr-FR" sz="1600" b="1" i="1">
                                        <a:solidFill>
                                          <a:srgbClr val="FF0000"/>
                                        </a:solidFill>
                                        <a:latin typeface="Cambria Math" panose="02040503050406030204" pitchFamily="18" charset="0"/>
                                        <a:ea typeface="Cambria Math" panose="02040503050406030204" pitchFamily="18" charset="0"/>
                                      </a:rPr>
                                      <m:t>)</m:t>
                                    </m:r>
                                  </m:sup>
                                </m:sSup>
                              </m:e>
                            </m:d>
                          </m:e>
                          <m:sup>
                            <m:r>
                              <a:rPr lang="fr-FR" sz="1600" b="1" i="1">
                                <a:solidFill>
                                  <a:srgbClr val="FF0000"/>
                                </a:solidFill>
                                <a:latin typeface="Cambria Math" panose="02040503050406030204" pitchFamily="18" charset="0"/>
                                <a:ea typeface="Cambria Math" panose="02040503050406030204" pitchFamily="18" charset="0"/>
                              </a:rPr>
                              <m:t>𝟐</m:t>
                            </m:r>
                          </m:sup>
                        </m:sSup>
                      </m:oMath>
                    </a14:m>
                    <a:endParaRPr lang="fr-FR" sz="1600" b="1" dirty="0"/>
                  </a:p>
                </p:txBody>
              </p:sp>
            </mc:Choice>
            <mc:Fallback xmlns="">
              <p:sp>
                <p:nvSpPr>
                  <p:cNvPr id="104" name="ZoneTexte 103"/>
                  <p:cNvSpPr txBox="1">
                    <a:spLocks noRot="1" noChangeAspect="1" noMove="1" noResize="1" noEditPoints="1" noAdjustHandles="1" noChangeArrowheads="1" noChangeShapeType="1" noTextEdit="1"/>
                  </p:cNvSpPr>
                  <p:nvPr/>
                </p:nvSpPr>
                <p:spPr>
                  <a:xfrm>
                    <a:off x="8939681" y="1929402"/>
                    <a:ext cx="3092012" cy="826060"/>
                  </a:xfrm>
                  <a:prstGeom prst="rect">
                    <a:avLst/>
                  </a:prstGeom>
                  <a:blipFill>
                    <a:blip r:embed="rId4"/>
                    <a:stretch>
                      <a:fillRect l="-2165" b="-6667"/>
                    </a:stretch>
                  </a:blipFill>
                </p:spPr>
                <p:txBody>
                  <a:bodyPr/>
                  <a:lstStyle/>
                  <a:p>
                    <a:r>
                      <a:rPr lang="fr-FR">
                        <a:noFill/>
                      </a:rPr>
                      <a:t> </a:t>
                    </a:r>
                  </a:p>
                </p:txBody>
              </p:sp>
            </mc:Fallback>
          </mc:AlternateContent>
          <p:sp>
            <p:nvSpPr>
              <p:cNvPr id="105" name="ZoneTexte 104"/>
              <p:cNvSpPr txBox="1"/>
              <p:nvPr/>
            </p:nvSpPr>
            <p:spPr>
              <a:xfrm>
                <a:off x="9703162" y="1631044"/>
                <a:ext cx="877163" cy="307777"/>
              </a:xfrm>
              <a:prstGeom prst="rect">
                <a:avLst/>
              </a:prstGeom>
              <a:noFill/>
            </p:spPr>
            <p:txBody>
              <a:bodyPr wrap="none" rtlCol="0">
                <a:spAutoFit/>
              </a:bodyPr>
              <a:lstStyle/>
              <a:p>
                <a:r>
                  <a:rPr lang="fr-FR" sz="1400" b="1" dirty="0" err="1"/>
                  <a:t>L</a:t>
                </a:r>
                <a:r>
                  <a:rPr lang="fr-FR" sz="1400" b="1" baseline="30000" dirty="0" err="1"/>
                  <a:t>ième</a:t>
                </a:r>
                <a:r>
                  <a:rPr lang="fr-FR" sz="1400" b="1" dirty="0"/>
                  <a:t> km</a:t>
                </a:r>
              </a:p>
            </p:txBody>
          </p:sp>
          <p:sp>
            <p:nvSpPr>
              <p:cNvPr id="100" name="ZoneTexte 99"/>
              <p:cNvSpPr txBox="1"/>
              <p:nvPr/>
            </p:nvSpPr>
            <p:spPr>
              <a:xfrm>
                <a:off x="10988305" y="866398"/>
                <a:ext cx="847155" cy="461664"/>
              </a:xfrm>
              <a:prstGeom prst="rect">
                <a:avLst/>
              </a:prstGeom>
              <a:noFill/>
            </p:spPr>
            <p:txBody>
              <a:bodyPr wrap="none" rtlCol="0">
                <a:spAutoFit/>
              </a:bodyPr>
              <a:lstStyle/>
              <a:p>
                <a:r>
                  <a:rPr lang="fr-FR" sz="1200" dirty="0"/>
                  <a:t>Centres</a:t>
                </a:r>
              </a:p>
              <a:p>
                <a:r>
                  <a:rPr lang="fr-FR" sz="1200" dirty="0"/>
                  <a:t>diffuseurs</a:t>
                </a:r>
              </a:p>
            </p:txBody>
          </p:sp>
          <p:sp>
            <p:nvSpPr>
              <p:cNvPr id="96" name="Accolade ouvrante 95"/>
              <p:cNvSpPr/>
              <p:nvPr/>
            </p:nvSpPr>
            <p:spPr>
              <a:xfrm rot="16200000">
                <a:off x="10143473" y="1292945"/>
                <a:ext cx="195669" cy="1219197"/>
              </a:xfrm>
              <a:prstGeom prst="leftBrac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nvGrpSpPr>
            <p:cNvPr id="91" name="Groupe 90"/>
            <p:cNvGrpSpPr/>
            <p:nvPr/>
          </p:nvGrpSpPr>
          <p:grpSpPr>
            <a:xfrm>
              <a:off x="7566099" y="1708140"/>
              <a:ext cx="609647" cy="673026"/>
              <a:chOff x="7572504" y="2440974"/>
              <a:chExt cx="609647" cy="673026"/>
            </a:xfrm>
          </p:grpSpPr>
          <p:sp>
            <p:nvSpPr>
              <p:cNvPr id="92" name="Ellipse 91"/>
              <p:cNvSpPr/>
              <p:nvPr/>
            </p:nvSpPr>
            <p:spPr>
              <a:xfrm>
                <a:off x="7572504" y="2790106"/>
                <a:ext cx="146919" cy="323894"/>
              </a:xfrm>
              <a:prstGeom prst="ellipse">
                <a:avLst/>
              </a:prstGeom>
              <a:noFill/>
              <a:ln w="28575">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3" name="Forme libre 92"/>
              <p:cNvSpPr/>
              <p:nvPr/>
            </p:nvSpPr>
            <p:spPr>
              <a:xfrm>
                <a:off x="7656371" y="2440974"/>
                <a:ext cx="525780" cy="350520"/>
              </a:xfrm>
              <a:custGeom>
                <a:avLst/>
                <a:gdLst>
                  <a:gd name="connsiteX0" fmla="*/ 0 w 525780"/>
                  <a:gd name="connsiteY0" fmla="*/ 350520 h 350520"/>
                  <a:gd name="connsiteX1" fmla="*/ 99060 w 525780"/>
                  <a:gd name="connsiteY1" fmla="*/ 137160 h 350520"/>
                  <a:gd name="connsiteX2" fmla="*/ 525780 w 525780"/>
                  <a:gd name="connsiteY2" fmla="*/ 0 h 350520"/>
                </a:gdLst>
                <a:ahLst/>
                <a:cxnLst>
                  <a:cxn ang="0">
                    <a:pos x="connsiteX0" y="connsiteY0"/>
                  </a:cxn>
                  <a:cxn ang="0">
                    <a:pos x="connsiteX1" y="connsiteY1"/>
                  </a:cxn>
                  <a:cxn ang="0">
                    <a:pos x="connsiteX2" y="connsiteY2"/>
                  </a:cxn>
                </a:cxnLst>
                <a:rect l="l" t="t" r="r" b="b"/>
                <a:pathLst>
                  <a:path w="525780" h="350520">
                    <a:moveTo>
                      <a:pt x="0" y="350520"/>
                    </a:moveTo>
                    <a:cubicBezTo>
                      <a:pt x="5715" y="273050"/>
                      <a:pt x="11430" y="195580"/>
                      <a:pt x="99060" y="137160"/>
                    </a:cubicBezTo>
                    <a:cubicBezTo>
                      <a:pt x="186690" y="78740"/>
                      <a:pt x="356235" y="39370"/>
                      <a:pt x="525780" y="0"/>
                    </a:cubicBezTo>
                  </a:path>
                </a:pathLst>
              </a:custGeom>
              <a:noFill/>
              <a:ln w="28575">
                <a:prstDash val="dash"/>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112" name="ZoneTexte 111"/>
          <p:cNvSpPr txBox="1"/>
          <p:nvPr/>
        </p:nvSpPr>
        <p:spPr>
          <a:xfrm>
            <a:off x="119869" y="5096569"/>
            <a:ext cx="5825703" cy="1477328"/>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b="1" dirty="0">
                <a:solidFill>
                  <a:srgbClr val="00B050"/>
                </a:solidFill>
              </a:rPr>
              <a:t>Interférences très sensibles au déphasage </a:t>
            </a:r>
          </a:p>
          <a:p>
            <a:r>
              <a:rPr lang="fr-FR" b="1" dirty="0">
                <a:solidFill>
                  <a:srgbClr val="00B050"/>
                </a:solidFill>
                <a:sym typeface="Wingdings" panose="05000000000000000000" pitchFamily="2" charset="2"/>
              </a:rPr>
              <a:t>      Capteur!</a:t>
            </a:r>
            <a:endParaRPr lang="fr-FR" b="1" dirty="0">
              <a:solidFill>
                <a:srgbClr val="00B050"/>
              </a:solidFill>
            </a:endParaRPr>
          </a:p>
          <a:p>
            <a:pPr marL="742950" lvl="1" indent="-285750">
              <a:buFontTx/>
              <a:buChar char="-"/>
            </a:pPr>
            <a:r>
              <a:rPr lang="fr-FR" b="1" dirty="0">
                <a:solidFill>
                  <a:srgbClr val="00B050"/>
                </a:solidFill>
              </a:rPr>
              <a:t>Pression, déformations</a:t>
            </a:r>
          </a:p>
          <a:p>
            <a:pPr marL="742950" lvl="1" indent="-285750">
              <a:buFontTx/>
              <a:buChar char="-"/>
            </a:pPr>
            <a:r>
              <a:rPr lang="fr-FR" b="1" dirty="0">
                <a:solidFill>
                  <a:srgbClr val="00B050"/>
                </a:solidFill>
              </a:rPr>
              <a:t>Vibrations de la fibre</a:t>
            </a:r>
          </a:p>
          <a:p>
            <a:pPr marL="742950" lvl="1" indent="-285750">
              <a:buFontTx/>
              <a:buChar char="-"/>
            </a:pPr>
            <a:r>
              <a:rPr lang="fr-FR" b="1" dirty="0">
                <a:solidFill>
                  <a:srgbClr val="00B050"/>
                </a:solidFill>
              </a:rPr>
              <a:t>Ondes acoustiques environnantes…</a:t>
            </a:r>
          </a:p>
        </p:txBody>
      </p:sp>
      <p:sp>
        <p:nvSpPr>
          <p:cNvPr id="113" name="Rectangle 112"/>
          <p:cNvSpPr/>
          <p:nvPr/>
        </p:nvSpPr>
        <p:spPr>
          <a:xfrm>
            <a:off x="6376461" y="5098651"/>
            <a:ext cx="6096000" cy="646331"/>
          </a:xfrm>
          <a:prstGeom prst="rect">
            <a:avLst/>
          </a:prstGeom>
          <a:solidFill>
            <a:srgbClr val="CCFF99"/>
          </a:solidFill>
        </p:spPr>
        <p:txBody>
          <a:bodyPr>
            <a:spAutoFit/>
          </a:bodyPr>
          <a:lstStyle/>
          <a:p>
            <a:pPr marL="285750" indent="-285750">
              <a:buFont typeface="Symbol" panose="05050102010706020507" pitchFamily="18" charset="2"/>
              <a:buChar char="´"/>
            </a:pPr>
            <a:r>
              <a:rPr lang="fr-FR" b="1" dirty="0" err="1">
                <a:solidFill>
                  <a:srgbClr val="FF0000"/>
                </a:solidFill>
              </a:rPr>
              <a:t>Interf</a:t>
            </a:r>
            <a:r>
              <a:rPr lang="fr-FR" b="1" dirty="0">
                <a:solidFill>
                  <a:srgbClr val="FF0000"/>
                </a:solidFill>
              </a:rPr>
              <a:t>. constructives ou destructives aléatoires! </a:t>
            </a:r>
            <a:r>
              <a:rPr lang="fr-FR" b="1" dirty="0">
                <a:solidFill>
                  <a:srgbClr val="FF0000"/>
                </a:solidFill>
                <a:sym typeface="Wingdings" panose="05000000000000000000" pitchFamily="2" charset="2"/>
              </a:rPr>
              <a:t> </a:t>
            </a:r>
          </a:p>
          <a:p>
            <a:r>
              <a:rPr lang="fr-FR" b="1" dirty="0">
                <a:solidFill>
                  <a:srgbClr val="FF0000"/>
                </a:solidFill>
                <a:sym typeface="Wingdings" panose="05000000000000000000" pitchFamily="2" charset="2"/>
              </a:rPr>
              <a:t>	 </a:t>
            </a:r>
            <a:r>
              <a:rPr lang="fr-FR" b="1" dirty="0" err="1">
                <a:solidFill>
                  <a:srgbClr val="FF0000"/>
                </a:solidFill>
                <a:sym typeface="Wingdings" panose="05000000000000000000" pitchFamily="2" charset="2"/>
              </a:rPr>
              <a:t>Coherent</a:t>
            </a:r>
            <a:r>
              <a:rPr lang="fr-FR" b="1" dirty="0">
                <a:solidFill>
                  <a:srgbClr val="FF0000"/>
                </a:solidFill>
                <a:sym typeface="Wingdings" panose="05000000000000000000" pitchFamily="2" charset="2"/>
              </a:rPr>
              <a:t> fading!  Zones aveugles </a:t>
            </a:r>
            <a:endParaRPr lang="fr-FR" b="1" dirty="0">
              <a:solidFill>
                <a:srgbClr val="FF0000"/>
              </a:solidFill>
            </a:endParaRPr>
          </a:p>
        </p:txBody>
      </p:sp>
      <p:sp>
        <p:nvSpPr>
          <p:cNvPr id="114" name="ZoneTexte 113">
            <a:extLst>
              <a:ext uri="{FF2B5EF4-FFF2-40B4-BE49-F238E27FC236}">
                <a16:creationId xmlns:a16="http://schemas.microsoft.com/office/drawing/2014/main" id="{C79109E2-0E6F-49D5-A4D2-56C617F78128}"/>
              </a:ext>
            </a:extLst>
          </p:cNvPr>
          <p:cNvSpPr txBox="1"/>
          <p:nvPr/>
        </p:nvSpPr>
        <p:spPr>
          <a:xfrm>
            <a:off x="6235179" y="5852984"/>
            <a:ext cx="6097604" cy="253916"/>
          </a:xfrm>
          <a:prstGeom prst="rect">
            <a:avLst/>
          </a:prstGeom>
          <a:noFill/>
        </p:spPr>
        <p:txBody>
          <a:bodyPr wrap="square">
            <a:spAutoFit/>
          </a:bodyPr>
          <a:lstStyle/>
          <a:p>
            <a:r>
              <a:rPr lang="en-US" sz="1050" i="1" dirty="0">
                <a:effectLst/>
              </a:rPr>
              <a:t>Healey, P. « Fading in heterodyne OTDR ». Electronics Letters 20, n</a:t>
            </a:r>
            <a:r>
              <a:rPr lang="en-US" sz="1050" i="1" baseline="30000" dirty="0">
                <a:effectLst/>
              </a:rPr>
              <a:t>o</a:t>
            </a:r>
            <a:r>
              <a:rPr lang="en-US" sz="1050" i="1" dirty="0">
                <a:effectLst/>
              </a:rPr>
              <a:t> 1 (</a:t>
            </a:r>
            <a:r>
              <a:rPr lang="en-US" sz="1050" i="1" dirty="0" err="1">
                <a:effectLst/>
              </a:rPr>
              <a:t>janvier</a:t>
            </a:r>
            <a:r>
              <a:rPr lang="en-US" sz="1050" i="1" dirty="0">
                <a:effectLst/>
              </a:rPr>
              <a:t> 1984): 30‑32. </a:t>
            </a:r>
          </a:p>
        </p:txBody>
      </p:sp>
      <mc:AlternateContent xmlns:mc="http://schemas.openxmlformats.org/markup-compatibility/2006" xmlns:a14="http://schemas.microsoft.com/office/drawing/2010/main">
        <mc:Choice Requires="a14">
          <p:sp>
            <p:nvSpPr>
              <p:cNvPr id="69" name="ZoneTexte 68"/>
              <p:cNvSpPr txBox="1"/>
              <p:nvPr/>
            </p:nvSpPr>
            <p:spPr>
              <a:xfrm>
                <a:off x="1782716" y="4440718"/>
                <a:ext cx="4593745" cy="523413"/>
              </a:xfrm>
              <a:prstGeom prst="rect">
                <a:avLst/>
              </a:prstGeom>
              <a:noFill/>
              <a:ln w="28575">
                <a:solidFill>
                  <a:srgbClr val="FF0000"/>
                </a:solidFill>
              </a:ln>
            </p:spPr>
            <p:txBody>
              <a:bodyPr wrap="square" lIns="0" tIns="0" rIns="0" bIns="0" rtlCol="0">
                <a:spAutoFit/>
              </a:bodyPr>
              <a:lstStyle/>
              <a:p>
                <a:pPr>
                  <a:lnSpc>
                    <a:spcPct val="150000"/>
                  </a:lnSpc>
                </a:pPr>
                <a14:m>
                  <m:oMathPara xmlns:m="http://schemas.openxmlformats.org/officeDocument/2006/math">
                    <m:oMathParaPr>
                      <m:jc m:val="centerGroup"/>
                    </m:oMathParaPr>
                    <m:oMath xmlns:m="http://schemas.openxmlformats.org/officeDocument/2006/math">
                      <m:sSub>
                        <m:sSubPr>
                          <m:ctrlPr>
                            <a:rPr lang="fr-FR" sz="1600" b="1" i="1" smtClean="0">
                              <a:solidFill>
                                <a:srgbClr val="FF0000"/>
                              </a:solidFill>
                              <a:latin typeface="Cambria Math" panose="02040503050406030204" pitchFamily="18" charset="0"/>
                            </a:rPr>
                          </m:ctrlPr>
                        </m:sSubPr>
                        <m:e>
                          <m:r>
                            <a:rPr lang="fr-FR" sz="1600" b="1" i="1" smtClean="0">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𝑫</m:t>
                          </m:r>
                          <m:r>
                            <a:rPr lang="fr-FR" sz="1600" b="1" i="1" smtClean="0">
                              <a:solidFill>
                                <a:srgbClr val="FF0000"/>
                              </a:solidFill>
                              <a:latin typeface="Cambria Math" panose="02040503050406030204" pitchFamily="18" charset="0"/>
                            </a:rPr>
                            <m:t>é</m:t>
                          </m:r>
                          <m:r>
                            <a:rPr lang="fr-FR" sz="1600" b="1" i="1" smtClean="0">
                              <a:solidFill>
                                <a:srgbClr val="FF0000"/>
                              </a:solidFill>
                              <a:latin typeface="Cambria Math" panose="02040503050406030204" pitchFamily="18" charset="0"/>
                            </a:rPr>
                            <m:t>𝒕𝒆𝒄𝒕𝒊𝒐𝒏</m:t>
                          </m:r>
                          <m:r>
                            <a:rPr lang="fr-FR" sz="1600" b="1" i="1" smtClean="0">
                              <a:solidFill>
                                <a:srgbClr val="FF0000"/>
                              </a:solidFill>
                              <a:latin typeface="Cambria Math" panose="02040503050406030204" pitchFamily="18" charset="0"/>
                            </a:rPr>
                            <m:t> </m:t>
                          </m:r>
                          <m:r>
                            <a:rPr lang="fr-FR" sz="1600" b="1" i="1" smtClean="0">
                              <a:solidFill>
                                <a:srgbClr val="FF0000"/>
                              </a:solidFill>
                              <a:latin typeface="Cambria Math" panose="02040503050406030204" pitchFamily="18" charset="0"/>
                            </a:rPr>
                            <m:t>𝑫𝒊𝒓𝒆𝒄𝒕𝒆</m:t>
                          </m:r>
                        </m:sub>
                      </m:sSub>
                      <m:d>
                        <m:dPr>
                          <m:ctrlPr>
                            <a:rPr lang="fr-FR" sz="1600" b="1" i="1" smtClean="0">
                              <a:solidFill>
                                <a:srgbClr val="FF0000"/>
                              </a:solidFill>
                              <a:latin typeface="Cambria Math" panose="02040503050406030204" pitchFamily="18" charset="0"/>
                            </a:rPr>
                          </m:ctrlPr>
                        </m:dPr>
                        <m:e>
                          <m:r>
                            <a:rPr lang="fr-FR" sz="1600" b="1" i="1" smtClean="0">
                              <a:solidFill>
                                <a:srgbClr val="FF0000"/>
                              </a:solidFill>
                              <a:latin typeface="Cambria Math" panose="02040503050406030204" pitchFamily="18" charset="0"/>
                            </a:rPr>
                            <m:t>𝒕</m:t>
                          </m:r>
                        </m:e>
                      </m:d>
                      <m:r>
                        <a:rPr lang="fr-FR" sz="1600" b="1" i="1">
                          <a:solidFill>
                            <a:srgbClr val="FF0000"/>
                          </a:solidFill>
                          <a:latin typeface="Cambria Math" panose="02040503050406030204" pitchFamily="18" charset="0"/>
                          <a:ea typeface="Cambria Math" panose="02040503050406030204" pitchFamily="18" charset="0"/>
                        </a:rPr>
                        <m:t>∝</m:t>
                      </m:r>
                      <m:sSup>
                        <m:sSupPr>
                          <m:ctrlPr>
                            <a:rPr lang="fr-FR" sz="1600" b="1" i="1" smtClean="0">
                              <a:solidFill>
                                <a:srgbClr val="FF0000"/>
                              </a:solidFill>
                              <a:latin typeface="Cambria Math" panose="02040503050406030204" pitchFamily="18" charset="0"/>
                              <a:ea typeface="Cambria Math" panose="02040503050406030204" pitchFamily="18" charset="0"/>
                            </a:rPr>
                          </m:ctrlPr>
                        </m:sSupPr>
                        <m:e>
                          <m:d>
                            <m:dPr>
                              <m:begChr m:val="|"/>
                              <m:endChr m:val="|"/>
                              <m:ctrlPr>
                                <a:rPr lang="fr-FR" sz="1600" b="1" i="1" smtClean="0">
                                  <a:solidFill>
                                    <a:srgbClr val="FF0000"/>
                                  </a:solidFill>
                                  <a:latin typeface="Cambria Math" panose="02040503050406030204" pitchFamily="18" charset="0"/>
                                  <a:ea typeface="Cambria Math" panose="02040503050406030204" pitchFamily="18" charset="0"/>
                                </a:rPr>
                              </m:ctrlPr>
                            </m:dPr>
                            <m:e>
                              <m:sSub>
                                <m:sSubPr>
                                  <m:ctrlPr>
                                    <a:rPr lang="fr-FR" sz="1600" b="1" i="1" smtClean="0">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𝑬</m:t>
                                  </m:r>
                                </m:e>
                                <m:sub>
                                  <m:r>
                                    <a:rPr lang="fr-FR" sz="1600" b="1" i="1" smtClean="0">
                                      <a:solidFill>
                                        <a:srgbClr val="FF0000"/>
                                      </a:solidFill>
                                      <a:latin typeface="Cambria Math" panose="02040503050406030204" pitchFamily="18" charset="0"/>
                                      <a:ea typeface="Cambria Math" panose="02040503050406030204" pitchFamily="18" charset="0"/>
                                    </a:rPr>
                                    <m:t>𝑺</m:t>
                                  </m:r>
                                </m:sub>
                              </m:sSub>
                            </m:e>
                          </m:d>
                        </m:e>
                        <m:sup>
                          <m:r>
                            <a:rPr lang="fr-FR" sz="1600" b="1" i="1" smtClean="0">
                              <a:solidFill>
                                <a:srgbClr val="FF0000"/>
                              </a:solidFill>
                              <a:latin typeface="Cambria Math" panose="02040503050406030204" pitchFamily="18" charset="0"/>
                              <a:ea typeface="Cambria Math" panose="02040503050406030204" pitchFamily="18" charset="0"/>
                            </a:rPr>
                            <m:t>𝟐</m:t>
                          </m:r>
                        </m:sup>
                      </m:sSup>
                      <m:r>
                        <a:rPr lang="fr-FR" sz="1600" b="1" i="1" smtClean="0">
                          <a:solidFill>
                            <a:srgbClr val="FF0000"/>
                          </a:solidFill>
                          <a:latin typeface="Cambria Math" panose="02040503050406030204" pitchFamily="18" charset="0"/>
                          <a:ea typeface="Cambria Math" panose="02040503050406030204" pitchFamily="18" charset="0"/>
                        </a:rPr>
                        <m:t>=</m:t>
                      </m:r>
                      <m:sSup>
                        <m:sSupPr>
                          <m:ctrlPr>
                            <a:rPr lang="fr-FR" sz="1600" b="1" i="1">
                              <a:solidFill>
                                <a:srgbClr val="FF0000"/>
                              </a:solidFill>
                              <a:latin typeface="Cambria Math" panose="02040503050406030204" pitchFamily="18" charset="0"/>
                              <a:ea typeface="Cambria Math" panose="02040503050406030204" pitchFamily="18" charset="0"/>
                            </a:rPr>
                          </m:ctrlPr>
                        </m:sSupPr>
                        <m:e>
                          <m:d>
                            <m:dPr>
                              <m:begChr m:val="|"/>
                              <m:endChr m:val="|"/>
                              <m:ctrlPr>
                                <a:rPr lang="fr-FR" sz="1600" b="1" i="1">
                                  <a:solidFill>
                                    <a:srgbClr val="FF0000"/>
                                  </a:solidFill>
                                  <a:latin typeface="Cambria Math" panose="02040503050406030204" pitchFamily="18" charset="0"/>
                                  <a:ea typeface="Cambria Math" panose="02040503050406030204" pitchFamily="18" charset="0"/>
                                </a:rPr>
                              </m:ctrlPr>
                            </m:dPr>
                            <m:e>
                              <m:sSubSup>
                                <m:sSubSupPr>
                                  <m:ctrlPr>
                                    <a:rPr lang="fr-FR" sz="1600" b="1" i="1">
                                      <a:solidFill>
                                        <a:srgbClr val="FF0000"/>
                                      </a:solidFill>
                                      <a:latin typeface="Cambria Math" panose="02040503050406030204" pitchFamily="18" charset="0"/>
                                      <a:ea typeface="Cambria Math" panose="02040503050406030204" pitchFamily="18" charset="0"/>
                                    </a:rPr>
                                  </m:ctrlPr>
                                </m:sSubSupPr>
                                <m:e>
                                  <m:r>
                                    <a:rPr lang="fr-FR" sz="1600" b="1" i="1">
                                      <a:solidFill>
                                        <a:srgbClr val="FF0000"/>
                                      </a:solidFill>
                                      <a:latin typeface="Cambria Math" panose="02040503050406030204" pitchFamily="18" charset="0"/>
                                      <a:ea typeface="Cambria Math" panose="02040503050406030204" pitchFamily="18" charset="0"/>
                                    </a:rPr>
                                    <m:t>𝑨</m:t>
                                  </m:r>
                                </m:e>
                                <m:sub>
                                  <m:r>
                                    <a:rPr lang="fr-FR" sz="1600" b="1" i="1">
                                      <a:solidFill>
                                        <a:srgbClr val="FF0000"/>
                                      </a:solidFill>
                                      <a:latin typeface="Cambria Math" panose="02040503050406030204" pitchFamily="18" charset="0"/>
                                      <a:ea typeface="Cambria Math" panose="02040503050406030204" pitchFamily="18" charset="0"/>
                                    </a:rPr>
                                    <m:t>𝑺</m:t>
                                  </m:r>
                                </m:sub>
                                <m:sup/>
                              </m:sSubSup>
                              <m:r>
                                <a:rPr lang="fr-FR" sz="1600" b="1" i="1">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𝒛</m:t>
                              </m:r>
                              <m:r>
                                <a:rPr lang="fr-FR" sz="1600" b="1" i="1">
                                  <a:solidFill>
                                    <a:srgbClr val="FF0000"/>
                                  </a:solidFill>
                                  <a:latin typeface="Cambria Math" panose="02040503050406030204" pitchFamily="18" charset="0"/>
                                  <a:ea typeface="Cambria Math" panose="02040503050406030204" pitchFamily="18" charset="0"/>
                                </a:rPr>
                                <m:t>)</m:t>
                              </m:r>
                              <m:sSup>
                                <m:sSupPr>
                                  <m:ctrlPr>
                                    <a:rPr lang="fr-FR" sz="1600" b="1" i="1">
                                      <a:solidFill>
                                        <a:srgbClr val="FF0000"/>
                                      </a:solidFill>
                                      <a:latin typeface="Cambria Math" panose="02040503050406030204" pitchFamily="18" charset="0"/>
                                      <a:ea typeface="Cambria Math" panose="02040503050406030204" pitchFamily="18" charset="0"/>
                                    </a:rPr>
                                  </m:ctrlPr>
                                </m:sSupPr>
                                <m:e>
                                  <m:r>
                                    <a:rPr lang="fr-FR" sz="1600" b="1" i="1">
                                      <a:solidFill>
                                        <a:srgbClr val="FF0000"/>
                                      </a:solidFill>
                                      <a:latin typeface="Cambria Math" panose="02040503050406030204" pitchFamily="18" charset="0"/>
                                      <a:ea typeface="Cambria Math" panose="02040503050406030204" pitchFamily="18" charset="0"/>
                                    </a:rPr>
                                    <m:t>𝒆</m:t>
                                  </m:r>
                                </m:e>
                                <m:sup>
                                  <m:r>
                                    <a:rPr lang="fr-FR" sz="1600" b="1" i="1" smtClean="0">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𝒋</m:t>
                                  </m:r>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𝝋</m:t>
                                      </m:r>
                                    </m:e>
                                    <m:sub>
                                      <m:r>
                                        <a:rPr lang="fr-FR" sz="1600" b="1" i="1">
                                          <a:solidFill>
                                            <a:srgbClr val="FF0000"/>
                                          </a:solidFill>
                                          <a:latin typeface="Cambria Math" panose="02040503050406030204" pitchFamily="18" charset="0"/>
                                          <a:ea typeface="Cambria Math" panose="02040503050406030204" pitchFamily="18" charset="0"/>
                                        </a:rPr>
                                        <m:t>𝑺</m:t>
                                      </m:r>
                                    </m:sub>
                                  </m:sSub>
                                  <m:r>
                                    <a:rPr lang="fr-FR" sz="1600" b="1" i="1">
                                      <a:solidFill>
                                        <a:srgbClr val="FF0000"/>
                                      </a:solidFill>
                                      <a:latin typeface="Cambria Math" panose="02040503050406030204" pitchFamily="18" charset="0"/>
                                      <a:ea typeface="Cambria Math" panose="02040503050406030204" pitchFamily="18" charset="0"/>
                                    </a:rPr>
                                    <m:t>(</m:t>
                                  </m:r>
                                  <m:r>
                                    <a:rPr lang="fr-FR" sz="1600" b="1" i="1">
                                      <a:solidFill>
                                        <a:srgbClr val="FF0000"/>
                                      </a:solidFill>
                                      <a:latin typeface="Cambria Math" panose="02040503050406030204" pitchFamily="18" charset="0"/>
                                      <a:ea typeface="Cambria Math" panose="02040503050406030204" pitchFamily="18" charset="0"/>
                                    </a:rPr>
                                    <m:t>𝒛</m:t>
                                  </m:r>
                                  <m:r>
                                    <a:rPr lang="fr-FR" sz="1600" b="1" i="1">
                                      <a:solidFill>
                                        <a:srgbClr val="FF0000"/>
                                      </a:solidFill>
                                      <a:latin typeface="Cambria Math" panose="02040503050406030204" pitchFamily="18" charset="0"/>
                                      <a:ea typeface="Cambria Math" panose="02040503050406030204" pitchFamily="18" charset="0"/>
                                    </a:rPr>
                                    <m:t>)</m:t>
                                  </m:r>
                                </m:sup>
                              </m:sSup>
                            </m:e>
                          </m:d>
                        </m:e>
                        <m:sup>
                          <m:r>
                            <a:rPr lang="fr-FR" sz="1600" b="1" i="1">
                              <a:solidFill>
                                <a:srgbClr val="FF0000"/>
                              </a:solidFill>
                              <a:latin typeface="Cambria Math" panose="02040503050406030204" pitchFamily="18" charset="0"/>
                              <a:ea typeface="Cambria Math" panose="02040503050406030204" pitchFamily="18" charset="0"/>
                            </a:rPr>
                            <m:t>𝟐</m:t>
                          </m:r>
                        </m:sup>
                      </m:sSup>
                    </m:oMath>
                  </m:oMathPara>
                </a14:m>
                <a:endParaRPr lang="fr-FR" sz="1600" b="1" dirty="0">
                  <a:solidFill>
                    <a:srgbClr val="FF0000"/>
                  </a:solidFill>
                </a:endParaRPr>
              </a:p>
            </p:txBody>
          </p:sp>
        </mc:Choice>
        <mc:Fallback xmlns="">
          <p:sp>
            <p:nvSpPr>
              <p:cNvPr id="69" name="ZoneTexte 68"/>
              <p:cNvSpPr txBox="1">
                <a:spLocks noRot="1" noChangeAspect="1" noMove="1" noResize="1" noEditPoints="1" noAdjustHandles="1" noChangeArrowheads="1" noChangeShapeType="1" noTextEdit="1"/>
              </p:cNvSpPr>
              <p:nvPr/>
            </p:nvSpPr>
            <p:spPr>
              <a:xfrm>
                <a:off x="1782716" y="4440718"/>
                <a:ext cx="4593745" cy="523413"/>
              </a:xfrm>
              <a:prstGeom prst="rect">
                <a:avLst/>
              </a:prstGeom>
              <a:blipFill>
                <a:blip r:embed="rId5"/>
                <a:stretch>
                  <a:fillRect/>
                </a:stretch>
              </a:blipFill>
              <a:ln w="28575">
                <a:solidFill>
                  <a:srgbClr val="FF0000"/>
                </a:solidFill>
              </a:ln>
            </p:spPr>
            <p:txBody>
              <a:bodyPr/>
              <a:lstStyle/>
              <a:p>
                <a:r>
                  <a:rPr lang="fr-FR">
                    <a:noFill/>
                  </a:rPr>
                  <a:t> </a:t>
                </a:r>
              </a:p>
            </p:txBody>
          </p:sp>
        </mc:Fallback>
      </mc:AlternateContent>
      <p:grpSp>
        <p:nvGrpSpPr>
          <p:cNvPr id="70" name="Groupe 69"/>
          <p:cNvGrpSpPr/>
          <p:nvPr/>
        </p:nvGrpSpPr>
        <p:grpSpPr>
          <a:xfrm>
            <a:off x="-16895" y="2643183"/>
            <a:ext cx="1614545" cy="694439"/>
            <a:chOff x="65779" y="3917678"/>
            <a:chExt cx="1614545" cy="694439"/>
          </a:xfrm>
        </p:grpSpPr>
        <p:sp>
          <p:nvSpPr>
            <p:cNvPr id="71" name="ZoneTexte 70"/>
            <p:cNvSpPr txBox="1"/>
            <p:nvPr/>
          </p:nvSpPr>
          <p:spPr>
            <a:xfrm>
              <a:off x="65779" y="4304340"/>
              <a:ext cx="1614545" cy="307777"/>
            </a:xfrm>
            <a:prstGeom prst="rect">
              <a:avLst/>
            </a:prstGeom>
            <a:solidFill>
              <a:srgbClr val="FFFF00"/>
            </a:solidFill>
            <a:ln w="38100">
              <a:solidFill>
                <a:srgbClr val="FFC000"/>
              </a:solidFill>
            </a:ln>
          </p:spPr>
          <p:txBody>
            <a:bodyPr wrap="none" rtlCol="0">
              <a:spAutoFit/>
            </a:bodyPr>
            <a:lstStyle/>
            <a:p>
              <a:r>
                <a:rPr lang="fr-FR" sz="1400" b="1" dirty="0" err="1">
                  <a:solidFill>
                    <a:srgbClr val="FF0000"/>
                  </a:solidFill>
                </a:rPr>
                <a:t>L</a:t>
              </a:r>
              <a:r>
                <a:rPr lang="fr-FR" sz="1400" b="1" baseline="-25000" dirty="0" err="1">
                  <a:solidFill>
                    <a:srgbClr val="FF0000"/>
                  </a:solidFill>
                </a:rPr>
                <a:t>cohérence</a:t>
              </a:r>
              <a:r>
                <a:rPr lang="fr-FR" sz="1400" b="1" baseline="-25000" dirty="0">
                  <a:solidFill>
                    <a:srgbClr val="FF0000"/>
                  </a:solidFill>
                </a:rPr>
                <a:t> </a:t>
              </a:r>
              <a:r>
                <a:rPr lang="fr-FR" sz="1400" b="1" dirty="0">
                  <a:solidFill>
                    <a:srgbClr val="FF0000"/>
                  </a:solidFill>
                </a:rPr>
                <a:t>&gt;&gt; </a:t>
              </a:r>
              <a:r>
                <a:rPr lang="fr-FR" sz="1400" b="1" dirty="0" err="1">
                  <a:solidFill>
                    <a:srgbClr val="FF0000"/>
                  </a:solidFill>
                </a:rPr>
                <a:t>L</a:t>
              </a:r>
              <a:r>
                <a:rPr lang="fr-FR" sz="1400" b="1" baseline="-25000" dirty="0" err="1">
                  <a:solidFill>
                    <a:srgbClr val="FF0000"/>
                  </a:solidFill>
                </a:rPr>
                <a:t>pulse</a:t>
              </a:r>
              <a:endParaRPr lang="fr-FR" sz="1400" b="1" baseline="-25000" dirty="0">
                <a:solidFill>
                  <a:srgbClr val="FF0000"/>
                </a:solidFill>
              </a:endParaRPr>
            </a:p>
          </p:txBody>
        </p:sp>
        <p:sp>
          <p:nvSpPr>
            <p:cNvPr id="72" name="Flèche vers le bas 71"/>
            <p:cNvSpPr/>
            <p:nvPr/>
          </p:nvSpPr>
          <p:spPr>
            <a:xfrm>
              <a:off x="540407" y="3917678"/>
              <a:ext cx="248850" cy="333628"/>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73" name="Espace réservé de la date 2">
            <a:extLst>
              <a:ext uri="{FF2B5EF4-FFF2-40B4-BE49-F238E27FC236}">
                <a16:creationId xmlns:a16="http://schemas.microsoft.com/office/drawing/2014/main" id="{7F72A827-53C0-4737-B652-590779F51E0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4" name="Espace réservé du numéro de diapositive 4">
            <a:extLst>
              <a:ext uri="{FF2B5EF4-FFF2-40B4-BE49-F238E27FC236}">
                <a16:creationId xmlns:a16="http://schemas.microsoft.com/office/drawing/2014/main" id="{037BB37D-F1B3-4482-9783-A0C8BC43CA06}"/>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16</a:t>
            </a:fld>
            <a:endParaRPr lang="fr-FR" dirty="0">
              <a:solidFill>
                <a:prstClr val="white"/>
              </a:solidFill>
              <a:latin typeface="Arial"/>
            </a:endParaRPr>
          </a:p>
        </p:txBody>
      </p:sp>
    </p:spTree>
    <p:extLst>
      <p:ext uri="{BB962C8B-B14F-4D97-AF65-F5344CB8AC3E}">
        <p14:creationId xmlns:p14="http://schemas.microsoft.com/office/powerpoint/2010/main" val="227065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up)">
                                      <p:cBhvr>
                                        <p:cTn id="11" dur="5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wipe(left)">
                                      <p:cBhvr>
                                        <p:cTn id="16" dur="500"/>
                                        <p:tgtEl>
                                          <p:spTgt spid="1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3"/>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12" grpId="0" animBg="1"/>
      <p:bldP spid="113" grpId="0" animBg="1"/>
      <p:bldP spid="114" grpId="0"/>
      <p:bldP spid="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e 4"/>
          <p:cNvGrpSpPr/>
          <p:nvPr/>
        </p:nvGrpSpPr>
        <p:grpSpPr>
          <a:xfrm>
            <a:off x="4817762" y="1979884"/>
            <a:ext cx="537933" cy="537273"/>
            <a:chOff x="5284643" y="1838148"/>
            <a:chExt cx="537933" cy="537273"/>
          </a:xfrm>
          <a:solidFill>
            <a:schemeClr val="bg1"/>
          </a:solidFill>
        </p:grpSpPr>
        <p:sp>
          <p:nvSpPr>
            <p:cNvPr id="6" name="Ellipse 5"/>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Arc 6"/>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 name="Ellipse 7"/>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a:endCxn id="6"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a:stCxn id="16" idx="2"/>
            <a:endCxn id="17" idx="0"/>
          </p:cNvCxnSpPr>
          <p:nvPr/>
        </p:nvCxnSpPr>
        <p:spPr>
          <a:xfrm>
            <a:off x="2527180"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à coins arrondis 15"/>
          <p:cNvSpPr/>
          <p:nvPr/>
        </p:nvSpPr>
        <p:spPr>
          <a:xfrm>
            <a:off x="1880675"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a:t>
            </a:r>
          </a:p>
        </p:txBody>
      </p:sp>
      <p:sp>
        <p:nvSpPr>
          <p:cNvPr id="17" name="Rectangle à coins arrondis 16"/>
          <p:cNvSpPr/>
          <p:nvPr/>
        </p:nvSpPr>
        <p:spPr>
          <a:xfrm>
            <a:off x="2172777"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8" name="ZoneTexte 17"/>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21" name="Forme libre 20"/>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orme libre 21"/>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5" name="Groupe 44"/>
          <p:cNvGrpSpPr/>
          <p:nvPr/>
        </p:nvGrpSpPr>
        <p:grpSpPr>
          <a:xfrm>
            <a:off x="3680976" y="1454873"/>
            <a:ext cx="1625766" cy="773077"/>
            <a:chOff x="3222184" y="1457315"/>
            <a:chExt cx="1625766" cy="773077"/>
          </a:xfrm>
        </p:grpSpPr>
        <p:sp>
          <p:nvSpPr>
            <p:cNvPr id="19" name="Forme libre 18"/>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0" name="Connecteur droit avec flèche 19"/>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sp>
        <p:nvSpPr>
          <p:cNvPr id="27" name="Rectangle à coins arrondis 26"/>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cxnSp>
        <p:nvCxnSpPr>
          <p:cNvPr id="30" name="Connecteur droit 29"/>
          <p:cNvCxnSpPr>
            <a:stCxn id="27"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1" name="Rectangle à coins arrondis 30"/>
          <p:cNvSpPr/>
          <p:nvPr/>
        </p:nvSpPr>
        <p:spPr>
          <a:xfrm>
            <a:off x="79193" y="1949616"/>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96" name="Groupe 95"/>
          <p:cNvGrpSpPr/>
          <p:nvPr/>
        </p:nvGrpSpPr>
        <p:grpSpPr>
          <a:xfrm>
            <a:off x="1245675" y="2246811"/>
            <a:ext cx="3979058" cy="1058526"/>
            <a:chOff x="1245675" y="2246811"/>
            <a:chExt cx="3979058" cy="1058526"/>
          </a:xfrm>
        </p:grpSpPr>
        <p:cxnSp>
          <p:nvCxnSpPr>
            <p:cNvPr id="48" name="Connecteur droit 47"/>
            <p:cNvCxnSpPr/>
            <p:nvPr/>
          </p:nvCxnSpPr>
          <p:spPr>
            <a:xfrm>
              <a:off x="1245675" y="2246811"/>
              <a:ext cx="0" cy="1058526"/>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p:nvCxnSpPr>
          <p:spPr>
            <a:xfrm flipV="1">
              <a:off x="1245675" y="3300445"/>
              <a:ext cx="3979058" cy="2067"/>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8" name="ZoneTexte 87"/>
          <p:cNvSpPr txBox="1"/>
          <p:nvPr/>
        </p:nvSpPr>
        <p:spPr>
          <a:xfrm>
            <a:off x="4344130" y="3002113"/>
            <a:ext cx="433132" cy="307777"/>
          </a:xfrm>
          <a:prstGeom prst="rect">
            <a:avLst/>
          </a:prstGeom>
          <a:noFill/>
        </p:spPr>
        <p:txBody>
          <a:bodyPr wrap="none" rtlCol="0">
            <a:spAutoFit/>
          </a:bodyPr>
          <a:lstStyle/>
          <a:p>
            <a:r>
              <a:rPr lang="fr-FR" sz="1400" b="1" dirty="0">
                <a:solidFill>
                  <a:srgbClr val="0070C0"/>
                </a:solidFill>
              </a:rPr>
              <a:t>OL</a:t>
            </a:r>
          </a:p>
        </p:txBody>
      </p:sp>
      <p:sp>
        <p:nvSpPr>
          <p:cNvPr id="89" name="ZoneTexte 88"/>
          <p:cNvSpPr txBox="1"/>
          <p:nvPr/>
        </p:nvSpPr>
        <p:spPr>
          <a:xfrm>
            <a:off x="4609611" y="2653201"/>
            <a:ext cx="925834" cy="307777"/>
          </a:xfrm>
          <a:prstGeom prst="rect">
            <a:avLst/>
          </a:prstGeom>
          <a:noFill/>
        </p:spPr>
        <p:txBody>
          <a:bodyPr wrap="square" rtlCol="0">
            <a:spAutoFit/>
          </a:bodyPr>
          <a:lstStyle/>
          <a:p>
            <a:r>
              <a:rPr lang="fr-FR" sz="1400" b="1" dirty="0" err="1">
                <a:solidFill>
                  <a:srgbClr val="0070C0"/>
                </a:solidFill>
              </a:rPr>
              <a:t>Sig</a:t>
            </a:r>
            <a:endParaRPr lang="fr-FR" sz="1400" b="1" dirty="0">
              <a:solidFill>
                <a:srgbClr val="0070C0"/>
              </a:solidFill>
            </a:endParaRPr>
          </a:p>
        </p:txBody>
      </p:sp>
      <p:grpSp>
        <p:nvGrpSpPr>
          <p:cNvPr id="95" name="Groupe 94"/>
          <p:cNvGrpSpPr/>
          <p:nvPr/>
        </p:nvGrpSpPr>
        <p:grpSpPr>
          <a:xfrm>
            <a:off x="5059648" y="2539390"/>
            <a:ext cx="4507429" cy="1193640"/>
            <a:chOff x="4827687" y="3558253"/>
            <a:chExt cx="4507429" cy="1193640"/>
          </a:xfrm>
        </p:grpSpPr>
        <p:grpSp>
          <p:nvGrpSpPr>
            <p:cNvPr id="92" name="Groupe 91"/>
            <p:cNvGrpSpPr/>
            <p:nvPr/>
          </p:nvGrpSpPr>
          <p:grpSpPr>
            <a:xfrm>
              <a:off x="4827687" y="3558253"/>
              <a:ext cx="4507429" cy="1193640"/>
              <a:chOff x="4827687" y="3558253"/>
              <a:chExt cx="4507429" cy="1193640"/>
            </a:xfrm>
          </p:grpSpPr>
          <p:cxnSp>
            <p:nvCxnSpPr>
              <p:cNvPr id="47" name="Connecteur droit 46"/>
              <p:cNvCxnSpPr/>
              <p:nvPr/>
            </p:nvCxnSpPr>
            <p:spPr>
              <a:xfrm flipV="1">
                <a:off x="4827687" y="3558253"/>
                <a:ext cx="0" cy="655215"/>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0" name="Groupe 49"/>
              <p:cNvGrpSpPr/>
              <p:nvPr/>
            </p:nvGrpSpPr>
            <p:grpSpPr>
              <a:xfrm>
                <a:off x="4827687" y="3934977"/>
                <a:ext cx="3404859" cy="461921"/>
                <a:chOff x="5088357" y="3549726"/>
                <a:chExt cx="3404859" cy="461921"/>
              </a:xfrm>
            </p:grpSpPr>
            <p:sp>
              <p:nvSpPr>
                <p:cNvPr id="52" name="Rectangle à coins arrondis 51"/>
                <p:cNvSpPr/>
                <p:nvPr/>
              </p:nvSpPr>
              <p:spPr>
                <a:xfrm>
                  <a:off x="5411788" y="3789253"/>
                  <a:ext cx="380202" cy="202955"/>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53" name="Connecteur droit 52"/>
                <p:cNvCxnSpPr/>
                <p:nvPr/>
              </p:nvCxnSpPr>
              <p:spPr>
                <a:xfrm flipH="1" flipV="1">
                  <a:off x="5088357" y="3822150"/>
                  <a:ext cx="323432" cy="2138"/>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5791990" y="3822150"/>
                  <a:ext cx="162438" cy="1"/>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6" name="ZoneTexte 55"/>
                    <p:cNvSpPr txBox="1"/>
                    <p:nvPr/>
                  </p:nvSpPr>
                  <p:spPr>
                    <a:xfrm>
                      <a:off x="6439833" y="3549726"/>
                      <a:ext cx="2053383" cy="461921"/>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eqArr>
                                  <m:eqArrPr>
                                    <m:ctrlPr>
                                      <a:rPr lang="fr-FR" b="1" i="1" smtClean="0">
                                        <a:solidFill>
                                          <a:srgbClr val="FF0000"/>
                                        </a:solidFill>
                                        <a:latin typeface="Cambria Math" panose="02040503050406030204" pitchFamily="18" charset="0"/>
                                      </a:rPr>
                                    </m:ctrlPr>
                                  </m:eqArrPr>
                                  <m:e>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𝑪𝒐𝒉</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𝑯𝒐𝒎𝒐𝒅𝒚𝒏𝒆</m:t>
                                    </m:r>
                                  </m:e>
                                  <m:e>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𝑫𝒊𝒓𝒆𝒄𝒕𝒆</m:t>
                                    </m:r>
                                  </m:e>
                                </m:eqAr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56" name="ZoneTexte 55"/>
                    <p:cNvSpPr txBox="1">
                      <a:spLocks noRot="1" noChangeAspect="1" noMove="1" noResize="1" noEditPoints="1" noAdjustHandles="1" noChangeArrowheads="1" noChangeShapeType="1" noTextEdit="1"/>
                    </p:cNvSpPr>
                    <p:nvPr/>
                  </p:nvSpPr>
                  <p:spPr>
                    <a:xfrm>
                      <a:off x="6439833" y="3549726"/>
                      <a:ext cx="2053383" cy="461921"/>
                    </a:xfrm>
                    <a:prstGeom prst="rect">
                      <a:avLst/>
                    </a:prstGeom>
                    <a:blipFill>
                      <a:blip r:embed="rId2"/>
                      <a:stretch>
                        <a:fillRect l="-1187" r="-2671" b="-23684"/>
                      </a:stretch>
                    </a:blipFill>
                    <a:ln>
                      <a:noFill/>
                    </a:ln>
                  </p:spPr>
                  <p:txBody>
                    <a:bodyPr/>
                    <a:lstStyle/>
                    <a:p>
                      <a:r>
                        <a:rPr lang="fr-FR">
                          <a:noFill/>
                        </a:rPr>
                        <a:t> </a:t>
                      </a:r>
                    </a:p>
                  </p:txBody>
                </p:sp>
              </mc:Fallback>
            </mc:AlternateContent>
            <p:cxnSp>
              <p:nvCxnSpPr>
                <p:cNvPr id="58" name="Connecteur droit 57"/>
                <p:cNvCxnSpPr/>
                <p:nvPr/>
              </p:nvCxnSpPr>
              <p:spPr>
                <a:xfrm flipH="1">
                  <a:off x="5226736" y="3938588"/>
                  <a:ext cx="175527" cy="0"/>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6" name="ZoneTexte 75"/>
              <p:cNvSpPr txBox="1"/>
              <p:nvPr/>
            </p:nvSpPr>
            <p:spPr>
              <a:xfrm>
                <a:off x="5341219" y="4444116"/>
                <a:ext cx="1167307" cy="307777"/>
              </a:xfrm>
              <a:prstGeom prst="rect">
                <a:avLst/>
              </a:prstGeom>
              <a:noFill/>
            </p:spPr>
            <p:txBody>
              <a:bodyPr wrap="none" rtlCol="0">
                <a:spAutoFit/>
              </a:bodyPr>
              <a:lstStyle/>
              <a:p>
                <a:pPr algn="ctr"/>
                <a:r>
                  <a:rPr lang="fr-FR" sz="1400" b="1" dirty="0"/>
                  <a:t>Photodiode</a:t>
                </a:r>
              </a:p>
            </p:txBody>
          </p:sp>
          <p:grpSp>
            <p:nvGrpSpPr>
              <p:cNvPr id="77" name="Groupe 76"/>
              <p:cNvGrpSpPr/>
              <p:nvPr/>
            </p:nvGrpSpPr>
            <p:grpSpPr>
              <a:xfrm>
                <a:off x="5702127" y="4141163"/>
                <a:ext cx="306229" cy="259703"/>
                <a:chOff x="5354988" y="3042112"/>
                <a:chExt cx="306229" cy="259703"/>
              </a:xfrm>
            </p:grpSpPr>
            <p:grpSp>
              <p:nvGrpSpPr>
                <p:cNvPr id="78" name="Groupe 77"/>
                <p:cNvGrpSpPr/>
                <p:nvPr/>
              </p:nvGrpSpPr>
              <p:grpSpPr>
                <a:xfrm>
                  <a:off x="5354988" y="3042112"/>
                  <a:ext cx="306229" cy="259703"/>
                  <a:chOff x="970022" y="3851098"/>
                  <a:chExt cx="592173" cy="550968"/>
                </a:xfrm>
              </p:grpSpPr>
              <p:grpSp>
                <p:nvGrpSpPr>
                  <p:cNvPr id="81" name="Groupe 80"/>
                  <p:cNvGrpSpPr/>
                  <p:nvPr/>
                </p:nvGrpSpPr>
                <p:grpSpPr>
                  <a:xfrm>
                    <a:off x="1133937" y="3915071"/>
                    <a:ext cx="376518" cy="476810"/>
                    <a:chOff x="1183341" y="3933825"/>
                    <a:chExt cx="376518" cy="476810"/>
                  </a:xfrm>
                </p:grpSpPr>
                <p:sp>
                  <p:nvSpPr>
                    <p:cNvPr id="83" name="Triangle isocèle 82"/>
                    <p:cNvSpPr/>
                    <p:nvPr/>
                  </p:nvSpPr>
                  <p:spPr>
                    <a:xfrm>
                      <a:off x="1210235" y="3933825"/>
                      <a:ext cx="322730"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4" name="Connecteur droit 83"/>
                    <p:cNvCxnSpPr/>
                    <p:nvPr/>
                  </p:nvCxnSpPr>
                  <p:spPr>
                    <a:xfrm>
                      <a:off x="1183341"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Connecteur droit 84"/>
                    <p:cNvCxnSpPr>
                      <a:stCxn id="83" idx="3"/>
                    </p:cNvCxnSpPr>
                    <p:nvPr/>
                  </p:nvCxnSpPr>
                  <p:spPr>
                    <a:xfrm>
                      <a:off x="1371600"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2" name="Rectangle à coins arrondis 81"/>
                  <p:cNvSpPr/>
                  <p:nvPr/>
                </p:nvSpPr>
                <p:spPr>
                  <a:xfrm>
                    <a:off x="970022" y="3851098"/>
                    <a:ext cx="592173" cy="550968"/>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cxnSp>
              <p:nvCxnSpPr>
                <p:cNvPr id="79" name="Connecteur droit avec flèche 78"/>
                <p:cNvCxnSpPr/>
                <p:nvPr/>
              </p:nvCxnSpPr>
              <p:spPr>
                <a:xfrm>
                  <a:off x="5391185" y="3084532"/>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0" name="Connecteur droit avec flèche 79"/>
                <p:cNvCxnSpPr/>
                <p:nvPr/>
              </p:nvCxnSpPr>
              <p:spPr>
                <a:xfrm>
                  <a:off x="5367688" y="3130973"/>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86" name="Connecteur droit 85"/>
              <p:cNvCxnSpPr>
                <a:stCxn id="82" idx="3"/>
              </p:cNvCxnSpPr>
              <p:nvPr/>
            </p:nvCxnSpPr>
            <p:spPr>
              <a:xfrm>
                <a:off x="6008356" y="4271015"/>
                <a:ext cx="3326760" cy="378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93" name="ZoneTexte 92"/>
            <p:cNvSpPr txBox="1"/>
            <p:nvPr/>
          </p:nvSpPr>
          <p:spPr>
            <a:xfrm>
              <a:off x="4854560" y="3884564"/>
              <a:ext cx="910827" cy="307777"/>
            </a:xfrm>
            <a:prstGeom prst="rect">
              <a:avLst/>
            </a:prstGeom>
            <a:noFill/>
          </p:spPr>
          <p:txBody>
            <a:bodyPr wrap="none" rtlCol="0">
              <a:spAutoFit/>
            </a:bodyPr>
            <a:lstStyle/>
            <a:p>
              <a:r>
                <a:rPr lang="fr-FR" sz="1400" dirty="0"/>
                <a:t>Coupleur</a:t>
              </a:r>
            </a:p>
          </p:txBody>
        </p:sp>
      </p:grpSp>
      <p:sp>
        <p:nvSpPr>
          <p:cNvPr id="26" name="Rectangle à coins arrondis 25"/>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nvGrpSpPr>
          <p:cNvPr id="107" name="Groupe 106"/>
          <p:cNvGrpSpPr/>
          <p:nvPr/>
        </p:nvGrpSpPr>
        <p:grpSpPr>
          <a:xfrm>
            <a:off x="2989773" y="2021397"/>
            <a:ext cx="1602970" cy="776996"/>
            <a:chOff x="2989773" y="2021397"/>
            <a:chExt cx="1602970" cy="776996"/>
          </a:xfrm>
        </p:grpSpPr>
        <p:sp>
          <p:nvSpPr>
            <p:cNvPr id="102" name="Rectangle à coins arrondis 101"/>
            <p:cNvSpPr/>
            <p:nvPr/>
          </p:nvSpPr>
          <p:spPr>
            <a:xfrm>
              <a:off x="2989773" y="2087276"/>
              <a:ext cx="689735" cy="314180"/>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103" name="Groupe 102"/>
            <p:cNvGrpSpPr/>
            <p:nvPr/>
          </p:nvGrpSpPr>
          <p:grpSpPr>
            <a:xfrm>
              <a:off x="3797709" y="2021397"/>
              <a:ext cx="519060" cy="445939"/>
              <a:chOff x="3435278" y="4732988"/>
              <a:chExt cx="519060" cy="445939"/>
            </a:xfrm>
          </p:grpSpPr>
          <p:sp>
            <p:nvSpPr>
              <p:cNvPr id="104" name="Rectangle à coins arrondis 103"/>
              <p:cNvSpPr/>
              <p:nvPr/>
            </p:nvSpPr>
            <p:spPr>
              <a:xfrm>
                <a:off x="3435278" y="4732988"/>
                <a:ext cx="519060" cy="445939"/>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05" name="Forme libre 104"/>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06" name="ZoneTexte 105"/>
            <p:cNvSpPr txBox="1"/>
            <p:nvPr/>
          </p:nvSpPr>
          <p:spPr>
            <a:xfrm>
              <a:off x="3557138" y="2490616"/>
              <a:ext cx="1035605" cy="307777"/>
            </a:xfrm>
            <a:prstGeom prst="rect">
              <a:avLst/>
            </a:prstGeom>
            <a:noFill/>
          </p:spPr>
          <p:txBody>
            <a:bodyPr wrap="none" rtlCol="0">
              <a:spAutoFit/>
            </a:bodyPr>
            <a:lstStyle/>
            <a:p>
              <a:r>
                <a:rPr lang="fr-FR" sz="1400" b="1" dirty="0">
                  <a:solidFill>
                    <a:srgbClr val="FF0000"/>
                  </a:solidFill>
                </a:rPr>
                <a:t>Filtre ASE</a:t>
              </a:r>
            </a:p>
          </p:txBody>
        </p:sp>
      </p:grpSp>
      <p:sp>
        <p:nvSpPr>
          <p:cNvPr id="108" name="ZoneTexte 107"/>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109" name="ZoneTexte 108"/>
          <p:cNvSpPr txBox="1"/>
          <p:nvPr/>
        </p:nvSpPr>
        <p:spPr>
          <a:xfrm>
            <a:off x="1959440" y="550977"/>
            <a:ext cx="7632218"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Détéction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Cohérente</a:t>
            </a:r>
            <a:r>
              <a:rPr lang="en-US" sz="2000" b="1" dirty="0">
                <a:solidFill>
                  <a:schemeClr val="tx2"/>
                </a:solidFill>
                <a:sym typeface="Symbol" panose="05050102010706020507" pitchFamily="18" charset="2"/>
              </a:rPr>
              <a:t> Homodyne + </a:t>
            </a:r>
            <a:r>
              <a:rPr lang="en-US" sz="2000" b="1" dirty="0" err="1">
                <a:solidFill>
                  <a:schemeClr val="tx2"/>
                </a:solidFill>
                <a:sym typeface="Symbol" panose="05050102010706020507" pitchFamily="18" charset="2"/>
              </a:rPr>
              <a:t>Détection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directe</a:t>
            </a:r>
            <a:endParaRPr lang="en-US" sz="2000" b="1" dirty="0">
              <a:solidFill>
                <a:schemeClr val="tx2"/>
              </a:solidFill>
            </a:endParaRPr>
          </a:p>
        </p:txBody>
      </p:sp>
      <mc:AlternateContent xmlns:mc="http://schemas.openxmlformats.org/markup-compatibility/2006" xmlns:a14="http://schemas.microsoft.com/office/drawing/2010/main">
        <mc:Choice Requires="a14">
          <p:sp>
            <p:nvSpPr>
              <p:cNvPr id="64" name="ZoneTexte 63"/>
              <p:cNvSpPr txBox="1"/>
              <p:nvPr/>
            </p:nvSpPr>
            <p:spPr>
              <a:xfrm>
                <a:off x="131932" y="5629924"/>
                <a:ext cx="7609647" cy="624658"/>
              </a:xfrm>
              <a:prstGeom prst="rect">
                <a:avLst/>
              </a:prstGeom>
              <a:noFill/>
              <a:ln w="28575">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solidFill>
                                <a:srgbClr val="FF0000"/>
                              </a:solidFill>
                              <a:latin typeface="Cambria Math" panose="02040503050406030204" pitchFamily="18" charset="0"/>
                            </a:rPr>
                          </m:ctrlPr>
                        </m:sSubPr>
                        <m:e>
                          <m:r>
                            <a:rPr lang="fr-FR" sz="1600" b="1" i="1" smtClean="0">
                              <a:solidFill>
                                <a:srgbClr val="FF0000"/>
                              </a:solidFill>
                              <a:latin typeface="Cambria Math" panose="02040503050406030204" pitchFamily="18" charset="0"/>
                            </a:rPr>
                            <m:t>𝑰</m:t>
                          </m:r>
                        </m:e>
                        <m:sub>
                          <m:eqArr>
                            <m:eqArrPr>
                              <m:ctrlPr>
                                <a:rPr lang="fr-FR" sz="1600" b="1" i="1" smtClean="0">
                                  <a:solidFill>
                                    <a:srgbClr val="FF0000"/>
                                  </a:solidFill>
                                  <a:latin typeface="Cambria Math" panose="02040503050406030204" pitchFamily="18" charset="0"/>
                                </a:rPr>
                              </m:ctrlPr>
                            </m:eqArrPr>
                            <m:e>
                              <m:eqArr>
                                <m:eqArrPr>
                                  <m:ctrlPr>
                                    <a:rPr lang="fr-FR" sz="1600" b="1" i="1" smtClean="0">
                                      <a:solidFill>
                                        <a:srgbClr val="FF0000"/>
                                      </a:solidFill>
                                      <a:latin typeface="Cambria Math" panose="02040503050406030204" pitchFamily="18" charset="0"/>
                                    </a:rPr>
                                  </m:ctrlPr>
                                </m:eqArrPr>
                                <m:e>
                                  <m:r>
                                    <a:rPr lang="fr-FR" sz="1600" b="1" i="1" smtClean="0">
                                      <a:solidFill>
                                        <a:srgbClr val="FF0000"/>
                                      </a:solidFill>
                                      <a:latin typeface="Cambria Math" panose="02040503050406030204" pitchFamily="18" charset="0"/>
                                    </a:rPr>
                                    <m:t>𝑫</m:t>
                                  </m:r>
                                  <m:r>
                                    <a:rPr lang="fr-FR" sz="1600" b="1" i="1" smtClean="0">
                                      <a:solidFill>
                                        <a:srgbClr val="FF0000"/>
                                      </a:solidFill>
                                      <a:latin typeface="Cambria Math" panose="02040503050406030204" pitchFamily="18" charset="0"/>
                                    </a:rPr>
                                    <m:t>é</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 </m:t>
                                  </m:r>
                                  <m:r>
                                    <a:rPr lang="fr-FR" sz="1600" b="1" i="1" smtClean="0">
                                      <a:solidFill>
                                        <a:srgbClr val="FF0000"/>
                                      </a:solidFill>
                                      <a:latin typeface="Cambria Math" panose="02040503050406030204" pitchFamily="18" charset="0"/>
                                    </a:rPr>
                                    <m:t>𝑪𝒐𝒉</m:t>
                                  </m:r>
                                  <m:r>
                                    <a:rPr lang="fr-FR" sz="1600" b="1" i="1" smtClean="0">
                                      <a:solidFill>
                                        <a:srgbClr val="FF0000"/>
                                      </a:solidFill>
                                      <a:latin typeface="Cambria Math" panose="02040503050406030204" pitchFamily="18" charset="0"/>
                                    </a:rPr>
                                    <m:t>. </m:t>
                                  </m:r>
                                  <m:r>
                                    <a:rPr lang="fr-FR" sz="1600" b="1" i="1" smtClean="0">
                                      <a:solidFill>
                                        <a:srgbClr val="FF0000"/>
                                      </a:solidFill>
                                      <a:latin typeface="Cambria Math" panose="02040503050406030204" pitchFamily="18" charset="0"/>
                                    </a:rPr>
                                    <m:t>𝑯𝒐𝒎𝒐𝒅𝒚𝒏𝒆</m:t>
                                  </m:r>
                                </m:e>
                                <m:e>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𝑫</m:t>
                                  </m:r>
                                  <m:r>
                                    <a:rPr lang="fr-FR" sz="1600" b="1" i="1" smtClean="0">
                                      <a:solidFill>
                                        <a:srgbClr val="FF0000"/>
                                      </a:solidFill>
                                      <a:latin typeface="Cambria Math" panose="02040503050406030204" pitchFamily="18" charset="0"/>
                                    </a:rPr>
                                    <m:t>é</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 </m:t>
                                  </m:r>
                                  <m:r>
                                    <a:rPr lang="fr-FR" sz="1600" b="1" i="1" smtClean="0">
                                      <a:solidFill>
                                        <a:srgbClr val="FF0000"/>
                                      </a:solidFill>
                                      <a:latin typeface="Cambria Math" panose="02040503050406030204" pitchFamily="18" charset="0"/>
                                    </a:rPr>
                                    <m:t>𝑫𝒊𝒓𝒆𝒄𝒕𝒆</m:t>
                                  </m:r>
                                </m:e>
                              </m:eqArr>
                            </m:e>
                            <m:e/>
                          </m:eqArr>
                        </m:sub>
                      </m:sSub>
                      <m:d>
                        <m:dPr>
                          <m:ctrlPr>
                            <a:rPr lang="fr-FR" sz="1600" b="1" i="1" smtClean="0">
                              <a:solidFill>
                                <a:srgbClr val="FF0000"/>
                              </a:solidFill>
                              <a:latin typeface="Cambria Math" panose="02040503050406030204" pitchFamily="18" charset="0"/>
                            </a:rPr>
                          </m:ctrlPr>
                        </m:dPr>
                        <m:e>
                          <m:r>
                            <a:rPr lang="fr-FR" sz="1600" b="1" i="1" smtClean="0">
                              <a:solidFill>
                                <a:srgbClr val="FF0000"/>
                              </a:solidFill>
                              <a:latin typeface="Cambria Math" panose="02040503050406030204" pitchFamily="18" charset="0"/>
                            </a:rPr>
                            <m:t>𝒕</m:t>
                          </m:r>
                        </m:e>
                      </m:d>
                      <m:r>
                        <a:rPr lang="fr-FR" sz="1600" b="1" i="1">
                          <a:solidFill>
                            <a:srgbClr val="FF0000"/>
                          </a:solidFill>
                          <a:latin typeface="Cambria Math" panose="02040503050406030204" pitchFamily="18" charset="0"/>
                          <a:ea typeface="Cambria Math" panose="02040503050406030204" pitchFamily="18" charset="0"/>
                        </a:rPr>
                        <m:t>∝</m:t>
                      </m:r>
                      <m:sSup>
                        <m:sSupPr>
                          <m:ctrlPr>
                            <a:rPr lang="fr-FR" sz="1600" b="1" i="1" smtClean="0">
                              <a:solidFill>
                                <a:srgbClr val="FF0000"/>
                              </a:solidFill>
                              <a:latin typeface="Cambria Math" panose="02040503050406030204" pitchFamily="18" charset="0"/>
                              <a:ea typeface="Cambria Math" panose="02040503050406030204" pitchFamily="18" charset="0"/>
                            </a:rPr>
                          </m:ctrlPr>
                        </m:sSupPr>
                        <m:e>
                          <m:d>
                            <m:dPr>
                              <m:begChr m:val="|"/>
                              <m:endChr m:val="|"/>
                              <m:ctrlPr>
                                <a:rPr lang="fr-FR" sz="1600" b="1" i="1" smtClean="0">
                                  <a:solidFill>
                                    <a:srgbClr val="FF0000"/>
                                  </a:solidFill>
                                  <a:latin typeface="Cambria Math" panose="02040503050406030204" pitchFamily="18" charset="0"/>
                                  <a:ea typeface="Cambria Math" panose="02040503050406030204" pitchFamily="18" charset="0"/>
                                </a:rPr>
                              </m:ctrlPr>
                            </m:dPr>
                            <m:e>
                              <m:sSub>
                                <m:sSubPr>
                                  <m:ctrlPr>
                                    <a:rPr lang="fr-FR" sz="1600" b="1" i="1" smtClean="0">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𝑬</m:t>
                                  </m:r>
                                </m:e>
                                <m:sub>
                                  <m:r>
                                    <a:rPr lang="fr-FR" sz="1600" b="1" i="1" smtClean="0">
                                      <a:solidFill>
                                        <a:srgbClr val="FF0000"/>
                                      </a:solidFill>
                                      <a:latin typeface="Cambria Math" panose="02040503050406030204" pitchFamily="18" charset="0"/>
                                      <a:ea typeface="Cambria Math" panose="02040503050406030204" pitchFamily="18" charset="0"/>
                                    </a:rPr>
                                    <m:t>𝑺</m:t>
                                  </m:r>
                                </m:sub>
                              </m:sSub>
                              <m:r>
                                <a:rPr lang="fr-FR" sz="1600" b="1" i="1" smtClean="0">
                                  <a:solidFill>
                                    <a:srgbClr val="FF0000"/>
                                  </a:solidFill>
                                  <a:latin typeface="Cambria Math" panose="02040503050406030204" pitchFamily="18" charset="0"/>
                                  <a:ea typeface="Cambria Math" panose="02040503050406030204" pitchFamily="18" charset="0"/>
                                </a:rPr>
                                <m:t>+</m:t>
                              </m:r>
                              <m:sSub>
                                <m:sSubPr>
                                  <m:ctrlPr>
                                    <a:rPr lang="fr-FR" sz="1600" b="1" i="1" smtClean="0">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𝑬</m:t>
                                  </m:r>
                                </m:e>
                                <m:sub>
                                  <m:r>
                                    <a:rPr lang="fr-FR" sz="1600" b="1" i="1" smtClean="0">
                                      <a:solidFill>
                                        <a:srgbClr val="FF0000"/>
                                      </a:solidFill>
                                      <a:latin typeface="Cambria Math" panose="02040503050406030204" pitchFamily="18" charset="0"/>
                                      <a:ea typeface="Cambria Math" panose="02040503050406030204" pitchFamily="18" charset="0"/>
                                    </a:rPr>
                                    <m:t>𝑶</m:t>
                                  </m:r>
                                </m:sub>
                              </m:sSub>
                            </m:e>
                          </m:d>
                        </m:e>
                        <m:sup>
                          <m:r>
                            <a:rPr lang="fr-FR" sz="1600" b="1" i="1" smtClean="0">
                              <a:solidFill>
                                <a:srgbClr val="FF0000"/>
                              </a:solidFill>
                              <a:latin typeface="Cambria Math" panose="02040503050406030204" pitchFamily="18" charset="0"/>
                              <a:ea typeface="Cambria Math" panose="02040503050406030204" pitchFamily="18" charset="0"/>
                            </a:rPr>
                            <m:t>𝟐</m:t>
                          </m:r>
                        </m:sup>
                      </m:sSup>
                      <m:r>
                        <a:rPr lang="fr-FR" sz="1600" b="1" i="1" smtClean="0">
                          <a:solidFill>
                            <a:srgbClr val="FF0000"/>
                          </a:solidFill>
                          <a:latin typeface="Cambria Math" panose="02040503050406030204" pitchFamily="18" charset="0"/>
                          <a:ea typeface="Cambria Math" panose="02040503050406030204" pitchFamily="18" charset="0"/>
                        </a:rPr>
                        <m:t>=</m:t>
                      </m:r>
                      <m:sSub>
                        <m:sSubPr>
                          <m:ctrlPr>
                            <a:rPr lang="fr-FR" sz="1600" b="1" i="1" smtClean="0">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𝑰</m:t>
                          </m:r>
                        </m:e>
                        <m:sub>
                          <m:r>
                            <a:rPr lang="fr-FR" sz="1600" b="1" i="1" smtClean="0">
                              <a:solidFill>
                                <a:srgbClr val="FF0000"/>
                              </a:solidFill>
                              <a:latin typeface="Cambria Math" panose="02040503050406030204" pitchFamily="18" charset="0"/>
                              <a:ea typeface="Cambria Math" panose="02040503050406030204" pitchFamily="18" charset="0"/>
                            </a:rPr>
                            <m:t>𝑺</m:t>
                          </m:r>
                        </m:sub>
                      </m:sSub>
                      <m:d>
                        <m:dPr>
                          <m:ctrlPr>
                            <a:rPr lang="fr-FR" sz="1600" b="1" i="1" smtClean="0">
                              <a:solidFill>
                                <a:srgbClr val="FF0000"/>
                              </a:solidFill>
                              <a:latin typeface="Cambria Math" panose="02040503050406030204" pitchFamily="18" charset="0"/>
                              <a:ea typeface="Cambria Math" panose="02040503050406030204" pitchFamily="18" charset="0"/>
                            </a:rPr>
                          </m:ctrlPr>
                        </m:dPr>
                        <m:e>
                          <m:r>
                            <a:rPr lang="fr-FR" sz="1600" b="1" i="1" smtClean="0">
                              <a:solidFill>
                                <a:srgbClr val="FF0000"/>
                              </a:solidFill>
                              <a:latin typeface="Cambria Math" panose="02040503050406030204" pitchFamily="18" charset="0"/>
                              <a:ea typeface="Cambria Math" panose="02040503050406030204" pitchFamily="18" charset="0"/>
                            </a:rPr>
                            <m:t>𝒕</m:t>
                          </m:r>
                        </m:e>
                      </m:d>
                      <m:r>
                        <a:rPr lang="fr-FR" sz="1600" b="1" i="1" smtClean="0">
                          <a:solidFill>
                            <a:srgbClr val="FF0000"/>
                          </a:solidFill>
                          <a:latin typeface="Cambria Math" panose="02040503050406030204" pitchFamily="18" charset="0"/>
                          <a:ea typeface="Cambria Math" panose="02040503050406030204" pitchFamily="18" charset="0"/>
                        </a:rPr>
                        <m:t>+</m:t>
                      </m:r>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𝑰</m:t>
                          </m:r>
                        </m:e>
                        <m:sub>
                          <m:r>
                            <a:rPr lang="fr-FR" sz="1600" b="1" i="1" smtClean="0">
                              <a:solidFill>
                                <a:srgbClr val="FF0000"/>
                              </a:solidFill>
                              <a:latin typeface="Cambria Math" panose="02040503050406030204" pitchFamily="18" charset="0"/>
                              <a:ea typeface="Cambria Math" panose="02040503050406030204" pitchFamily="18" charset="0"/>
                            </a:rPr>
                            <m:t>𝑶</m:t>
                          </m:r>
                        </m:sub>
                      </m:sSub>
                      <m:d>
                        <m:dPr>
                          <m:ctrlPr>
                            <a:rPr lang="fr-FR" sz="1600" b="1" i="1">
                              <a:solidFill>
                                <a:srgbClr val="FF0000"/>
                              </a:solidFill>
                              <a:latin typeface="Cambria Math" panose="02040503050406030204" pitchFamily="18" charset="0"/>
                              <a:ea typeface="Cambria Math" panose="02040503050406030204" pitchFamily="18" charset="0"/>
                            </a:rPr>
                          </m:ctrlPr>
                        </m:dPr>
                        <m:e>
                          <m:r>
                            <a:rPr lang="fr-FR" sz="1600" b="1" i="1">
                              <a:solidFill>
                                <a:srgbClr val="FF0000"/>
                              </a:solidFill>
                              <a:latin typeface="Cambria Math" panose="02040503050406030204" pitchFamily="18" charset="0"/>
                              <a:ea typeface="Cambria Math" panose="02040503050406030204" pitchFamily="18" charset="0"/>
                            </a:rPr>
                            <m:t>𝒕</m:t>
                          </m:r>
                        </m:e>
                      </m:d>
                      <m:r>
                        <a:rPr lang="fr-FR" sz="1600" b="1" i="1" smtClean="0">
                          <a:solidFill>
                            <a:srgbClr val="FF0000"/>
                          </a:solidFill>
                          <a:latin typeface="Cambria Math" panose="02040503050406030204" pitchFamily="18" charset="0"/>
                          <a:ea typeface="Cambria Math" panose="02040503050406030204" pitchFamily="18" charset="0"/>
                        </a:rPr>
                        <m:t>+</m:t>
                      </m:r>
                      <m:r>
                        <a:rPr lang="fr-FR" sz="1600" b="1" i="1" smtClean="0">
                          <a:solidFill>
                            <a:srgbClr val="FF0000"/>
                          </a:solidFill>
                          <a:latin typeface="Cambria Math" panose="02040503050406030204" pitchFamily="18" charset="0"/>
                          <a:ea typeface="Cambria Math" panose="02040503050406030204" pitchFamily="18" charset="0"/>
                        </a:rPr>
                        <m:t>𝟐</m:t>
                      </m:r>
                      <m:rad>
                        <m:radPr>
                          <m:degHide m:val="on"/>
                          <m:ctrlPr>
                            <a:rPr lang="fr-FR" sz="1600" b="1" i="1" smtClean="0">
                              <a:solidFill>
                                <a:srgbClr val="FF0000"/>
                              </a:solidFill>
                              <a:latin typeface="Cambria Math" panose="02040503050406030204" pitchFamily="18" charset="0"/>
                              <a:ea typeface="Cambria Math" panose="02040503050406030204" pitchFamily="18" charset="0"/>
                            </a:rPr>
                          </m:ctrlPr>
                        </m:radPr>
                        <m:deg/>
                        <m:e>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𝑰</m:t>
                              </m:r>
                            </m:e>
                            <m:sub>
                              <m:r>
                                <a:rPr lang="fr-FR" sz="1600" b="1" i="1">
                                  <a:solidFill>
                                    <a:srgbClr val="FF0000"/>
                                  </a:solidFill>
                                  <a:latin typeface="Cambria Math" panose="02040503050406030204" pitchFamily="18" charset="0"/>
                                  <a:ea typeface="Cambria Math" panose="02040503050406030204" pitchFamily="18" charset="0"/>
                                </a:rPr>
                                <m:t>𝑺</m:t>
                              </m:r>
                            </m:sub>
                          </m:sSub>
                          <m:d>
                            <m:dPr>
                              <m:ctrlPr>
                                <a:rPr lang="fr-FR" sz="1600" b="1" i="1">
                                  <a:solidFill>
                                    <a:srgbClr val="FF0000"/>
                                  </a:solidFill>
                                  <a:latin typeface="Cambria Math" panose="02040503050406030204" pitchFamily="18" charset="0"/>
                                  <a:ea typeface="Cambria Math" panose="02040503050406030204" pitchFamily="18" charset="0"/>
                                </a:rPr>
                              </m:ctrlPr>
                            </m:dPr>
                            <m:e>
                              <m:r>
                                <a:rPr lang="fr-FR" sz="1600" b="1" i="1">
                                  <a:solidFill>
                                    <a:srgbClr val="FF0000"/>
                                  </a:solidFill>
                                  <a:latin typeface="Cambria Math" panose="02040503050406030204" pitchFamily="18" charset="0"/>
                                  <a:ea typeface="Cambria Math" panose="02040503050406030204" pitchFamily="18" charset="0"/>
                                </a:rPr>
                                <m:t>𝒕</m:t>
                              </m:r>
                            </m:e>
                          </m:d>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𝑰</m:t>
                              </m:r>
                            </m:e>
                            <m:sub>
                              <m:r>
                                <a:rPr lang="fr-FR" sz="1600" b="1" i="1">
                                  <a:solidFill>
                                    <a:srgbClr val="FF0000"/>
                                  </a:solidFill>
                                  <a:latin typeface="Cambria Math" panose="02040503050406030204" pitchFamily="18" charset="0"/>
                                  <a:ea typeface="Cambria Math" panose="02040503050406030204" pitchFamily="18" charset="0"/>
                                </a:rPr>
                                <m:t>𝑶</m:t>
                              </m:r>
                            </m:sub>
                          </m:sSub>
                          <m:d>
                            <m:dPr>
                              <m:ctrlPr>
                                <a:rPr lang="fr-FR" sz="1600" b="1" i="1">
                                  <a:solidFill>
                                    <a:srgbClr val="FF0000"/>
                                  </a:solidFill>
                                  <a:latin typeface="Cambria Math" panose="02040503050406030204" pitchFamily="18" charset="0"/>
                                  <a:ea typeface="Cambria Math" panose="02040503050406030204" pitchFamily="18" charset="0"/>
                                </a:rPr>
                              </m:ctrlPr>
                            </m:dPr>
                            <m:e>
                              <m:r>
                                <a:rPr lang="fr-FR" sz="1600" b="1" i="1">
                                  <a:solidFill>
                                    <a:srgbClr val="FF0000"/>
                                  </a:solidFill>
                                  <a:latin typeface="Cambria Math" panose="02040503050406030204" pitchFamily="18" charset="0"/>
                                  <a:ea typeface="Cambria Math" panose="02040503050406030204" pitchFamily="18" charset="0"/>
                                </a:rPr>
                                <m:t>𝒕</m:t>
                              </m:r>
                            </m:e>
                          </m:d>
                        </m:e>
                      </m:rad>
                      <m:func>
                        <m:funcPr>
                          <m:ctrlPr>
                            <a:rPr lang="fr-FR" sz="1600" b="1" i="1" smtClean="0">
                              <a:solidFill>
                                <a:srgbClr val="FF0000"/>
                              </a:solidFill>
                              <a:latin typeface="Cambria Math" panose="02040503050406030204" pitchFamily="18" charset="0"/>
                              <a:ea typeface="Cambria Math" panose="02040503050406030204" pitchFamily="18" charset="0"/>
                            </a:rPr>
                          </m:ctrlPr>
                        </m:funcPr>
                        <m:fName>
                          <m:r>
                            <a:rPr lang="fr-FR" sz="1600" b="1" i="0" smtClean="0">
                              <a:solidFill>
                                <a:srgbClr val="FF0000"/>
                              </a:solidFill>
                              <a:latin typeface="Cambria Math" panose="02040503050406030204" pitchFamily="18" charset="0"/>
                              <a:ea typeface="Cambria Math" panose="02040503050406030204" pitchFamily="18" charset="0"/>
                            </a:rPr>
                            <m:t>𝐜𝐨𝐬</m:t>
                          </m:r>
                        </m:fName>
                        <m:e>
                          <m:d>
                            <m:dPr>
                              <m:ctrlPr>
                                <a:rPr lang="fr-FR" sz="1600" b="1" i="1" smtClean="0">
                                  <a:solidFill>
                                    <a:srgbClr val="FF0000"/>
                                  </a:solidFill>
                                  <a:latin typeface="Cambria Math" panose="02040503050406030204" pitchFamily="18" charset="0"/>
                                  <a:ea typeface="Cambria Math" panose="02040503050406030204" pitchFamily="18" charset="0"/>
                                </a:rPr>
                              </m:ctrlPr>
                            </m:dPr>
                            <m:e>
                              <m:sSub>
                                <m:sSubPr>
                                  <m:ctrlPr>
                                    <a:rPr lang="fr-FR" sz="1600" b="1" i="1" smtClean="0">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𝜽</m:t>
                                  </m:r>
                                </m:e>
                                <m:sub>
                                  <m:r>
                                    <a:rPr lang="fr-FR" sz="1600" b="1" i="1" smtClean="0">
                                      <a:solidFill>
                                        <a:srgbClr val="FF0000"/>
                                      </a:solidFill>
                                      <a:latin typeface="Cambria Math" panose="02040503050406030204" pitchFamily="18" charset="0"/>
                                      <a:ea typeface="Cambria Math" panose="02040503050406030204" pitchFamily="18" charset="0"/>
                                    </a:rPr>
                                    <m:t>𝑺</m:t>
                                  </m:r>
                                </m:sub>
                              </m:sSub>
                              <m:d>
                                <m:dPr>
                                  <m:ctrlPr>
                                    <a:rPr lang="fr-FR" sz="1600" b="1" i="1" smtClean="0">
                                      <a:solidFill>
                                        <a:srgbClr val="FF0000"/>
                                      </a:solidFill>
                                      <a:latin typeface="Cambria Math" panose="02040503050406030204" pitchFamily="18" charset="0"/>
                                      <a:ea typeface="Cambria Math" panose="02040503050406030204" pitchFamily="18" charset="0"/>
                                    </a:rPr>
                                  </m:ctrlPr>
                                </m:dPr>
                                <m:e>
                                  <m:r>
                                    <a:rPr lang="fr-FR" sz="1600" b="1" i="1" smtClean="0">
                                      <a:solidFill>
                                        <a:srgbClr val="FF0000"/>
                                      </a:solidFill>
                                      <a:latin typeface="Cambria Math" panose="02040503050406030204" pitchFamily="18" charset="0"/>
                                      <a:ea typeface="Cambria Math" panose="02040503050406030204" pitchFamily="18" charset="0"/>
                                    </a:rPr>
                                    <m:t>𝒕</m:t>
                                  </m:r>
                                </m:e>
                              </m:d>
                              <m:r>
                                <a:rPr lang="fr-FR" sz="1600" b="1" i="1" smtClean="0">
                                  <a:solidFill>
                                    <a:srgbClr val="FF0000"/>
                                  </a:solidFill>
                                  <a:latin typeface="Cambria Math" panose="02040503050406030204" pitchFamily="18" charset="0"/>
                                  <a:ea typeface="Cambria Math" panose="02040503050406030204" pitchFamily="18" charset="0"/>
                                </a:rPr>
                                <m:t>−</m:t>
                              </m:r>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𝜽</m:t>
                                  </m:r>
                                </m:e>
                                <m:sub>
                                  <m:r>
                                    <a:rPr lang="fr-FR" sz="1600" b="1" i="1" smtClean="0">
                                      <a:solidFill>
                                        <a:srgbClr val="FF0000"/>
                                      </a:solidFill>
                                      <a:latin typeface="Cambria Math" panose="02040503050406030204" pitchFamily="18" charset="0"/>
                                      <a:ea typeface="Cambria Math" panose="02040503050406030204" pitchFamily="18" charset="0"/>
                                    </a:rPr>
                                    <m:t>𝑶</m:t>
                                  </m:r>
                                </m:sub>
                              </m:sSub>
                              <m:d>
                                <m:dPr>
                                  <m:ctrlPr>
                                    <a:rPr lang="fr-FR" sz="1600" b="1" i="1">
                                      <a:solidFill>
                                        <a:srgbClr val="FF0000"/>
                                      </a:solidFill>
                                      <a:latin typeface="Cambria Math" panose="02040503050406030204" pitchFamily="18" charset="0"/>
                                      <a:ea typeface="Cambria Math" panose="02040503050406030204" pitchFamily="18" charset="0"/>
                                    </a:rPr>
                                  </m:ctrlPr>
                                </m:dPr>
                                <m:e>
                                  <m:r>
                                    <a:rPr lang="fr-FR" sz="1600" b="1" i="1">
                                      <a:solidFill>
                                        <a:srgbClr val="FF0000"/>
                                      </a:solidFill>
                                      <a:latin typeface="Cambria Math" panose="02040503050406030204" pitchFamily="18" charset="0"/>
                                      <a:ea typeface="Cambria Math" panose="02040503050406030204" pitchFamily="18" charset="0"/>
                                    </a:rPr>
                                    <m:t>𝒕</m:t>
                                  </m:r>
                                </m:e>
                              </m:d>
                            </m:e>
                          </m:d>
                        </m:e>
                      </m:func>
                    </m:oMath>
                  </m:oMathPara>
                </a14:m>
                <a:endParaRPr lang="fr-FR" sz="1600" b="1" dirty="0">
                  <a:solidFill>
                    <a:srgbClr val="FF0000"/>
                  </a:solidFill>
                </a:endParaRPr>
              </a:p>
            </p:txBody>
          </p:sp>
        </mc:Choice>
        <mc:Fallback xmlns="">
          <p:sp>
            <p:nvSpPr>
              <p:cNvPr id="64" name="ZoneTexte 63"/>
              <p:cNvSpPr txBox="1">
                <a:spLocks noRot="1" noChangeAspect="1" noMove="1" noResize="1" noEditPoints="1" noAdjustHandles="1" noChangeArrowheads="1" noChangeShapeType="1" noTextEdit="1"/>
              </p:cNvSpPr>
              <p:nvPr/>
            </p:nvSpPr>
            <p:spPr>
              <a:xfrm>
                <a:off x="131932" y="5629924"/>
                <a:ext cx="7609647" cy="624658"/>
              </a:xfrm>
              <a:prstGeom prst="rect">
                <a:avLst/>
              </a:prstGeom>
              <a:blipFill>
                <a:blip r:embed="rId3"/>
                <a:stretch>
                  <a:fillRect/>
                </a:stretch>
              </a:blipFill>
              <a:ln w="28575">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7780375" y="4158407"/>
                <a:ext cx="4609787" cy="2316275"/>
              </a:xfrm>
              <a:prstGeom prst="rect">
                <a:avLst/>
              </a:prstGeom>
              <a:solidFill>
                <a:srgbClr val="CCFF99"/>
              </a:solidFill>
            </p:spPr>
            <p:txBody>
              <a:bodyPr wrap="square">
                <a:spAutoFit/>
              </a:bodyPr>
              <a:lstStyle/>
              <a:p>
                <a:pPr marL="285750" indent="-285750">
                  <a:buFont typeface="Wingdings" panose="05000000000000000000" pitchFamily="2" charset="2"/>
                  <a:buChar char="ü"/>
                </a:pPr>
                <a:r>
                  <a:rPr lang="fr-FR" b="1" dirty="0">
                    <a:solidFill>
                      <a:srgbClr val="00B050"/>
                    </a:solidFill>
                  </a:rPr>
                  <a:t>On retrouve </a:t>
                </a:r>
                <a14:m>
                  <m:oMath xmlns:m="http://schemas.openxmlformats.org/officeDocument/2006/math">
                    <m:r>
                      <a:rPr lang="fr-FR" b="1">
                        <a:solidFill>
                          <a:srgbClr val="00B050"/>
                        </a:solidFill>
                        <a:latin typeface="Cambria Math" panose="02040503050406030204" pitchFamily="18" charset="0"/>
                      </a:rPr>
                      <m:t>𝐶𝑜𝑠</m:t>
                    </m:r>
                    <m:sSub>
                      <m:sSubPr>
                        <m:ctrlPr>
                          <a:rPr lang="fr-FR" b="1" i="1">
                            <a:solidFill>
                              <a:srgbClr val="00B050"/>
                            </a:solidFill>
                            <a:latin typeface="Cambria Math" panose="02040503050406030204" pitchFamily="18" charset="0"/>
                          </a:rPr>
                        </m:ctrlPr>
                      </m:sSubPr>
                      <m:e>
                        <m:r>
                          <a:rPr lang="fr-FR" b="1">
                            <a:solidFill>
                              <a:srgbClr val="00B050"/>
                            </a:solidFill>
                            <a:latin typeface="Cambria Math" panose="02040503050406030204" pitchFamily="18" charset="0"/>
                          </a:rPr>
                          <m:t>𝜃</m:t>
                        </m:r>
                      </m:e>
                      <m:sub>
                        <m:r>
                          <a:rPr lang="fr-FR" b="1">
                            <a:solidFill>
                              <a:srgbClr val="00B050"/>
                            </a:solidFill>
                            <a:latin typeface="Cambria Math" panose="02040503050406030204" pitchFamily="18" charset="0"/>
                          </a:rPr>
                          <m:t>𝑆</m:t>
                        </m:r>
                      </m:sub>
                    </m:sSub>
                    <m:r>
                      <a:rPr lang="fr-FR" b="1">
                        <a:solidFill>
                          <a:srgbClr val="00B050"/>
                        </a:solidFill>
                        <a:latin typeface="Cambria Math" panose="02040503050406030204" pitchFamily="18" charset="0"/>
                      </a:rPr>
                      <m:t>(</m:t>
                    </m:r>
                    <m:r>
                      <a:rPr lang="fr-FR" b="1">
                        <a:solidFill>
                          <a:srgbClr val="00B050"/>
                        </a:solidFill>
                        <a:latin typeface="Cambria Math" panose="02040503050406030204" pitchFamily="18" charset="0"/>
                      </a:rPr>
                      <m:t>𝑡</m:t>
                    </m:r>
                    <m:r>
                      <a:rPr lang="fr-FR" b="1">
                        <a:solidFill>
                          <a:srgbClr val="00B050"/>
                        </a:solidFill>
                        <a:latin typeface="Cambria Math" panose="02040503050406030204" pitchFamily="18" charset="0"/>
                      </a:rPr>
                      <m:t>)</m:t>
                    </m:r>
                  </m:oMath>
                </a14:m>
                <a:endParaRPr lang="fr-FR" b="1" dirty="0">
                  <a:solidFill>
                    <a:srgbClr val="00B050"/>
                  </a:solidFill>
                  <a:sym typeface="Symbol" panose="05050102010706020507" pitchFamily="18" charset="2"/>
                </a:endParaRPr>
              </a:p>
              <a:p>
                <a:pPr marL="285750" indent="-285750">
                  <a:buFont typeface="Symbol" panose="05050102010706020507" pitchFamily="18" charset="2"/>
                  <a:buChar char="´"/>
                </a:pPr>
                <a:r>
                  <a:rPr lang="fr-FR" b="1" dirty="0">
                    <a:solidFill>
                      <a:srgbClr val="FF0000"/>
                    </a:solidFill>
                    <a:sym typeface="Symbol" panose="05050102010706020507" pitchFamily="18" charset="2"/>
                  </a:rPr>
                  <a:t>On ne retrouve pas directement </a:t>
                </a:r>
                <a14:m>
                  <m:oMath xmlns:m="http://schemas.openxmlformats.org/officeDocument/2006/math">
                    <m:sSup>
                      <m:sSupPr>
                        <m:ctrlPr>
                          <a:rPr lang="fr-FR" b="1" i="1">
                            <a:solidFill>
                              <a:srgbClr val="FF0000"/>
                            </a:solidFill>
                            <a:latin typeface="Cambria Math" panose="02040503050406030204" pitchFamily="18" charset="0"/>
                            <a:sym typeface="Symbol" panose="05050102010706020507" pitchFamily="18" charset="2"/>
                          </a:rPr>
                        </m:ctrlPr>
                      </m:sSupPr>
                      <m:e>
                        <m:r>
                          <a:rPr lang="fr-FR" b="1" i="1">
                            <a:solidFill>
                              <a:srgbClr val="FF0000"/>
                            </a:solidFill>
                            <a:latin typeface="Cambria Math" panose="02040503050406030204" pitchFamily="18" charset="0"/>
                            <a:sym typeface="Symbol" panose="05050102010706020507" pitchFamily="18" charset="2"/>
                          </a:rPr>
                          <m:t>𝒆</m:t>
                        </m:r>
                      </m:e>
                      <m:sup>
                        <m:r>
                          <a:rPr lang="fr-FR" b="1" i="1" smtClean="0">
                            <a:solidFill>
                              <a:srgbClr val="FF0000"/>
                            </a:solidFill>
                            <a:latin typeface="Cambria Math" panose="02040503050406030204" pitchFamily="18" charset="0"/>
                            <a:sym typeface="Symbol" panose="05050102010706020507" pitchFamily="18" charset="2"/>
                          </a:rPr>
                          <m:t>−</m:t>
                        </m:r>
                        <m:r>
                          <a:rPr lang="fr-FR" b="1" i="1">
                            <a:solidFill>
                              <a:srgbClr val="FF0000"/>
                            </a:solidFill>
                            <a:latin typeface="Cambria Math" panose="02040503050406030204" pitchFamily="18" charset="0"/>
                            <a:sym typeface="Symbol" panose="05050102010706020507" pitchFamily="18" charset="2"/>
                          </a:rPr>
                          <m:t>𝒋</m:t>
                        </m:r>
                        <m:sSub>
                          <m:sSubPr>
                            <m:ctrlPr>
                              <a:rPr lang="fr-FR" b="1" i="1" smtClean="0">
                                <a:solidFill>
                                  <a:srgbClr val="FF0000"/>
                                </a:solidFill>
                                <a:latin typeface="Cambria Math" panose="02040503050406030204" pitchFamily="18" charset="0"/>
                                <a:sym typeface="Symbol" panose="05050102010706020507" pitchFamily="18" charset="2"/>
                              </a:rPr>
                            </m:ctrlPr>
                          </m:sSubPr>
                          <m:e>
                            <m:r>
                              <a:rPr lang="fr-FR" b="1" i="1">
                                <a:solidFill>
                                  <a:srgbClr val="FF0000"/>
                                </a:solidFill>
                                <a:latin typeface="Cambria Math" panose="02040503050406030204" pitchFamily="18" charset="0"/>
                                <a:ea typeface="Cambria Math" panose="02040503050406030204" pitchFamily="18" charset="0"/>
                                <a:sym typeface="Symbol" panose="05050102010706020507" pitchFamily="18" charset="2"/>
                              </a:rPr>
                              <m:t>𝜽</m:t>
                            </m:r>
                          </m:e>
                          <m:sub>
                            <m:r>
                              <a:rPr lang="fr-FR" b="1" i="1" smtClean="0">
                                <a:solidFill>
                                  <a:srgbClr val="FF0000"/>
                                </a:solidFill>
                                <a:latin typeface="Cambria Math" panose="02040503050406030204" pitchFamily="18" charset="0"/>
                                <a:sym typeface="Symbol" panose="05050102010706020507" pitchFamily="18" charset="2"/>
                              </a:rPr>
                              <m:t>𝑺</m:t>
                            </m:r>
                          </m:sub>
                        </m:sSub>
                      </m:sup>
                    </m:sSup>
                  </m:oMath>
                </a14:m>
                <a:endParaRPr lang="fr-FR" b="1" dirty="0">
                  <a:solidFill>
                    <a:srgbClr val="FF0000"/>
                  </a:solidFill>
                  <a:ea typeface="Cambria Math" panose="02040503050406030204" pitchFamily="18" charset="0"/>
                  <a:sym typeface="Symbol" panose="05050102010706020507" pitchFamily="18" charset="2"/>
                </a:endParaRPr>
              </a:p>
              <a:p>
                <a:pPr marL="285750" indent="-285750">
                  <a:buFont typeface="Symbol" panose="05050102010706020507" pitchFamily="18" charset="2"/>
                  <a:buChar char="´"/>
                </a:pPr>
                <a14:m>
                  <m:oMath xmlns:m="http://schemas.openxmlformats.org/officeDocument/2006/math">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𝜽</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oMath>
                </a14:m>
                <a:r>
                  <a:rPr lang="fr-FR" b="1" dirty="0">
                    <a:solidFill>
                      <a:srgbClr val="FF0000"/>
                    </a:solidFill>
                  </a:rPr>
                  <a:t> contient le bruit de phase du laser</a:t>
                </a:r>
              </a:p>
              <a:p>
                <a:pPr marL="285750" indent="-285750">
                  <a:buFont typeface="Symbol" panose="05050102010706020507" pitchFamily="18" charset="2"/>
                  <a:buChar char="´"/>
                </a:pPr>
                <a14:m>
                  <m:oMath xmlns:m="http://schemas.openxmlformats.org/officeDocument/2006/math">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𝑰</m:t>
                        </m:r>
                      </m:e>
                      <m:sub>
                        <m:r>
                          <a:rPr lang="fr-FR" b="1" i="1">
                            <a:solidFill>
                              <a:srgbClr val="FF0000"/>
                            </a:solidFill>
                            <a:latin typeface="Cambria Math" panose="02040503050406030204" pitchFamily="18" charset="0"/>
                            <a:ea typeface="Cambria Math" panose="02040503050406030204" pitchFamily="18" charset="0"/>
                          </a:rPr>
                          <m:t>𝑺</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r>
                      <a:rPr lang="fr-FR" b="1" i="1">
                        <a:solidFill>
                          <a:srgbClr val="FF0000"/>
                        </a:solidFill>
                        <a:latin typeface="Cambria Math" panose="02040503050406030204" pitchFamily="18" charset="0"/>
                        <a:ea typeface="Cambria Math" panose="02040503050406030204" pitchFamily="18" charset="0"/>
                      </a:rPr>
                      <m:t>+</m:t>
                    </m:r>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𝑰</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oMath>
                </a14:m>
                <a:r>
                  <a:rPr lang="fr-FR" b="1" dirty="0">
                    <a:solidFill>
                      <a:srgbClr val="FF0000"/>
                    </a:solidFill>
                  </a:rPr>
                  <a:t> aveugle le détecteur</a:t>
                </a:r>
              </a:p>
              <a:p>
                <a:pPr marL="285750" indent="-285750">
                  <a:buFont typeface="Symbol" panose="05050102010706020507" pitchFamily="18" charset="2"/>
                  <a:buChar char="´"/>
                </a:pPr>
                <a:r>
                  <a:rPr lang="fr-FR" b="1" dirty="0">
                    <a:solidFill>
                      <a:srgbClr val="FF0000"/>
                    </a:solidFill>
                  </a:rPr>
                  <a:t>Un bras du coupleur avant le détecteur n’est pas utilisé</a:t>
                </a:r>
              </a:p>
              <a:p>
                <a:r>
                  <a:rPr lang="fr-FR" b="1" dirty="0">
                    <a:solidFill>
                      <a:srgbClr val="FF0000"/>
                    </a:solidFill>
                  </a:rPr>
                  <a:t>	</a:t>
                </a:r>
                <a:r>
                  <a:rPr lang="fr-FR" b="1" dirty="0">
                    <a:solidFill>
                      <a:srgbClr val="FF0000"/>
                    </a:solidFill>
                    <a:sym typeface="Wingdings" panose="05000000000000000000" pitchFamily="2" charset="2"/>
                  </a:rPr>
                  <a:t> perte de 3dB de signal</a:t>
                </a:r>
                <a:endParaRPr lang="fr-FR" b="1" dirty="0">
                  <a:solidFill>
                    <a:srgbClr val="FF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7780375" y="4158407"/>
                <a:ext cx="4609787" cy="2316275"/>
              </a:xfrm>
              <a:prstGeom prst="rect">
                <a:avLst/>
              </a:prstGeom>
              <a:blipFill>
                <a:blip r:embed="rId4"/>
                <a:stretch>
                  <a:fillRect l="-1057" t="-1316" b="-3421"/>
                </a:stretch>
              </a:blipFill>
            </p:spPr>
            <p:txBody>
              <a:bodyPr/>
              <a:lstStyle/>
              <a:p>
                <a:r>
                  <a:rPr lang="fr-FR">
                    <a:noFill/>
                  </a:rPr>
                  <a:t> </a:t>
                </a:r>
              </a:p>
            </p:txBody>
          </p:sp>
        </mc:Fallback>
      </mc:AlternateContent>
      <p:sp>
        <p:nvSpPr>
          <p:cNvPr id="3" name="ZoneTexte 2"/>
          <p:cNvSpPr txBox="1"/>
          <p:nvPr/>
        </p:nvSpPr>
        <p:spPr>
          <a:xfrm>
            <a:off x="14314" y="4210079"/>
            <a:ext cx="7693132" cy="369332"/>
          </a:xfrm>
          <a:prstGeom prst="rect">
            <a:avLst/>
          </a:prstGeom>
          <a:noFill/>
        </p:spPr>
        <p:txBody>
          <a:bodyPr wrap="none" rtlCol="0">
            <a:spAutoFit/>
          </a:bodyPr>
          <a:lstStyle/>
          <a:p>
            <a:r>
              <a:rPr lang="fr-FR" dirty="0">
                <a:sym typeface="Wingdings" panose="05000000000000000000" pitchFamily="2" charset="2"/>
              </a:rPr>
              <a:t> </a:t>
            </a:r>
            <a:r>
              <a:rPr lang="fr-FR" dirty="0"/>
              <a:t>On mélange le signal avec une fraction du laser à la même fréquence</a:t>
            </a:r>
          </a:p>
        </p:txBody>
      </p:sp>
      <p:grpSp>
        <p:nvGrpSpPr>
          <p:cNvPr id="29" name="Groupe 28"/>
          <p:cNvGrpSpPr/>
          <p:nvPr/>
        </p:nvGrpSpPr>
        <p:grpSpPr>
          <a:xfrm>
            <a:off x="14314" y="4600754"/>
            <a:ext cx="6436506" cy="810701"/>
            <a:chOff x="14314" y="4600754"/>
            <a:chExt cx="6436506" cy="810701"/>
          </a:xfrm>
        </p:grpSpPr>
        <p:sp>
          <p:nvSpPr>
            <p:cNvPr id="25" name="ZoneTexte 24"/>
            <p:cNvSpPr txBox="1"/>
            <p:nvPr/>
          </p:nvSpPr>
          <p:spPr>
            <a:xfrm>
              <a:off x="14314" y="4600754"/>
              <a:ext cx="6436506" cy="369332"/>
            </a:xfrm>
            <a:prstGeom prst="rect">
              <a:avLst/>
            </a:prstGeom>
            <a:noFill/>
          </p:spPr>
          <p:txBody>
            <a:bodyPr wrap="none" rtlCol="0">
              <a:spAutoFit/>
            </a:bodyPr>
            <a:lstStyle/>
            <a:p>
              <a:pPr marL="285750" indent="-285750">
                <a:buFont typeface="Wingdings" panose="05000000000000000000" pitchFamily="2" charset="2"/>
                <a:buChar char="è"/>
              </a:pPr>
              <a:r>
                <a:rPr lang="fr-FR" dirty="0">
                  <a:sym typeface="Wingdings" panose="05000000000000000000" pitchFamily="2" charset="2"/>
                </a:rPr>
                <a:t>On ajoute un EDFA pour compenser la perte de puissance</a:t>
              </a:r>
            </a:p>
          </p:txBody>
        </p:sp>
        <p:sp>
          <p:nvSpPr>
            <p:cNvPr id="28" name="Rectangle 27"/>
            <p:cNvSpPr/>
            <p:nvPr/>
          </p:nvSpPr>
          <p:spPr>
            <a:xfrm>
              <a:off x="14314" y="5042123"/>
              <a:ext cx="4410310" cy="369332"/>
            </a:xfrm>
            <a:prstGeom prst="rect">
              <a:avLst/>
            </a:prstGeom>
          </p:spPr>
          <p:txBody>
            <a:bodyPr wrap="none">
              <a:spAutoFit/>
            </a:bodyPr>
            <a:lstStyle/>
            <a:p>
              <a:pPr marL="285750" indent="-285750">
                <a:buFont typeface="Wingdings" panose="05000000000000000000" pitchFamily="2" charset="2"/>
                <a:buChar char="è"/>
              </a:pPr>
              <a:r>
                <a:rPr lang="fr-FR" dirty="0">
                  <a:sym typeface="Wingdings" panose="05000000000000000000" pitchFamily="2" charset="2"/>
                </a:rPr>
                <a:t>On filtre le bruit ASE ajouté par l’EDFA</a:t>
              </a:r>
              <a:endParaRPr lang="fr-FR" dirty="0"/>
            </a:p>
          </p:txBody>
        </p:sp>
      </p:grpSp>
      <p:sp>
        <p:nvSpPr>
          <p:cNvPr id="71" name="Espace réservé de la date 2">
            <a:extLst>
              <a:ext uri="{FF2B5EF4-FFF2-40B4-BE49-F238E27FC236}">
                <a16:creationId xmlns:a16="http://schemas.microsoft.com/office/drawing/2014/main" id="{1289D545-D9A0-4167-AE23-62FF8A035B1C}"/>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06/03/2025</a:t>
            </a:fld>
            <a:endParaRPr lang="fr-FR" dirty="0">
              <a:solidFill>
                <a:prstClr val="white"/>
              </a:solidFill>
              <a:latin typeface="Arial"/>
            </a:endParaRPr>
          </a:p>
        </p:txBody>
      </p:sp>
      <p:sp>
        <p:nvSpPr>
          <p:cNvPr id="72" name="Espace réservé du numéro de diapositive 4">
            <a:extLst>
              <a:ext uri="{FF2B5EF4-FFF2-40B4-BE49-F238E27FC236}">
                <a16:creationId xmlns:a16="http://schemas.microsoft.com/office/drawing/2014/main" id="{7F1B31EB-551F-4923-B432-B2D5E7996E59}"/>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17</a:t>
            </a:fld>
            <a:endParaRPr lang="fr-FR" dirty="0">
              <a:solidFill>
                <a:prstClr val="white"/>
              </a:solidFill>
              <a:latin typeface="Arial"/>
            </a:endParaRPr>
          </a:p>
        </p:txBody>
      </p:sp>
      <p:sp>
        <p:nvSpPr>
          <p:cNvPr id="73" name="ZoneTexte 72">
            <a:extLst>
              <a:ext uri="{FF2B5EF4-FFF2-40B4-BE49-F238E27FC236}">
                <a16:creationId xmlns:a16="http://schemas.microsoft.com/office/drawing/2014/main" id="{032CC46E-BC86-443E-BA8D-30A659690F8E}"/>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74" name="ZoneTexte 73">
            <a:extLst>
              <a:ext uri="{FF2B5EF4-FFF2-40B4-BE49-F238E27FC236}">
                <a16:creationId xmlns:a16="http://schemas.microsoft.com/office/drawing/2014/main" id="{902BD187-755B-4023-BDBC-071ED19ED4A7}"/>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grpSp>
        <p:nvGrpSpPr>
          <p:cNvPr id="87" name="Groupe 86">
            <a:extLst>
              <a:ext uri="{FF2B5EF4-FFF2-40B4-BE49-F238E27FC236}">
                <a16:creationId xmlns:a16="http://schemas.microsoft.com/office/drawing/2014/main" id="{D50B94BE-123B-427F-9F51-EFF3E1184567}"/>
              </a:ext>
            </a:extLst>
          </p:cNvPr>
          <p:cNvGrpSpPr/>
          <p:nvPr/>
        </p:nvGrpSpPr>
        <p:grpSpPr>
          <a:xfrm>
            <a:off x="52355" y="2636226"/>
            <a:ext cx="1975221" cy="1086657"/>
            <a:chOff x="109512" y="3648292"/>
            <a:chExt cx="1975221" cy="1086657"/>
          </a:xfrm>
        </p:grpSpPr>
        <p:sp>
          <p:nvSpPr>
            <p:cNvPr id="90" name="ZoneTexte 89">
              <a:extLst>
                <a:ext uri="{FF2B5EF4-FFF2-40B4-BE49-F238E27FC236}">
                  <a16:creationId xmlns:a16="http://schemas.microsoft.com/office/drawing/2014/main" id="{4B37415E-47B7-48FF-BCF5-ACB22769DCEE}"/>
                </a:ext>
              </a:extLst>
            </p:cNvPr>
            <p:cNvSpPr txBox="1"/>
            <p:nvPr/>
          </p:nvSpPr>
          <p:spPr>
            <a:xfrm>
              <a:off x="109512" y="4427172"/>
              <a:ext cx="1975221" cy="307777"/>
            </a:xfrm>
            <a:prstGeom prst="rect">
              <a:avLst/>
            </a:prstGeom>
            <a:solidFill>
              <a:srgbClr val="FFFF00"/>
            </a:solidFill>
            <a:ln w="38100">
              <a:solidFill>
                <a:srgbClr val="FFC000"/>
              </a:solidFill>
            </a:ln>
          </p:spPr>
          <p:txBody>
            <a:bodyPr wrap="none" rtlCol="0">
              <a:spAutoFit/>
            </a:bodyPr>
            <a:lstStyle/>
            <a:p>
              <a:r>
                <a:rPr lang="fr-FR" sz="1400" b="1" dirty="0" err="1">
                  <a:solidFill>
                    <a:srgbClr val="FF0000"/>
                  </a:solidFill>
                </a:rPr>
                <a:t>L</a:t>
              </a:r>
              <a:r>
                <a:rPr lang="fr-FR" sz="1400" b="1" baseline="-25000" dirty="0" err="1">
                  <a:solidFill>
                    <a:srgbClr val="FF0000"/>
                  </a:solidFill>
                </a:rPr>
                <a:t>cohérence</a:t>
              </a:r>
              <a:r>
                <a:rPr lang="fr-FR" sz="1400" b="1" baseline="-25000" dirty="0">
                  <a:solidFill>
                    <a:srgbClr val="FF0000"/>
                  </a:solidFill>
                </a:rPr>
                <a:t> </a:t>
              </a:r>
              <a:r>
                <a:rPr lang="fr-FR" sz="1400" b="1" dirty="0">
                  <a:solidFill>
                    <a:srgbClr val="FF0000"/>
                  </a:solidFill>
                </a:rPr>
                <a:t>&gt;&gt; </a:t>
              </a:r>
              <a:r>
                <a:rPr lang="fr-FR" sz="1400" b="1" dirty="0" err="1">
                  <a:solidFill>
                    <a:srgbClr val="FF0000"/>
                  </a:solidFill>
                </a:rPr>
                <a:t>L</a:t>
              </a:r>
              <a:r>
                <a:rPr lang="fr-FR" sz="1400" b="1" baseline="-25000" dirty="0" err="1">
                  <a:solidFill>
                    <a:srgbClr val="FF0000"/>
                  </a:solidFill>
                </a:rPr>
                <a:t>Aller-Retour</a:t>
              </a:r>
              <a:endParaRPr lang="fr-FR" sz="1400" b="1" baseline="-25000" dirty="0">
                <a:solidFill>
                  <a:srgbClr val="FF0000"/>
                </a:solidFill>
              </a:endParaRPr>
            </a:p>
          </p:txBody>
        </p:sp>
        <p:sp>
          <p:nvSpPr>
            <p:cNvPr id="91" name="Flèche vers le bas 71">
              <a:extLst>
                <a:ext uri="{FF2B5EF4-FFF2-40B4-BE49-F238E27FC236}">
                  <a16:creationId xmlns:a16="http://schemas.microsoft.com/office/drawing/2014/main" id="{A3439A28-33B6-4F10-A1C7-3BECA1007750}"/>
                </a:ext>
              </a:extLst>
            </p:cNvPr>
            <p:cNvSpPr/>
            <p:nvPr/>
          </p:nvSpPr>
          <p:spPr>
            <a:xfrm>
              <a:off x="481378" y="3648292"/>
              <a:ext cx="254499" cy="722369"/>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Tree>
    <p:extLst>
      <p:ext uri="{BB962C8B-B14F-4D97-AF65-F5344CB8AC3E}">
        <p14:creationId xmlns:p14="http://schemas.microsoft.com/office/powerpoint/2010/main" val="33782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500"/>
                                        <p:tgtEl>
                                          <p:spTgt spid="89"/>
                                        </p:tgtEl>
                                      </p:cBhvr>
                                    </p:animEffect>
                                  </p:childTnLst>
                                </p:cTn>
                              </p:par>
                              <p:par>
                                <p:cTn id="11" presetID="10" presetClass="entr" presetSubtype="0"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fade">
                                      <p:cBhvr>
                                        <p:cTn id="13" dur="500"/>
                                        <p:tgtEl>
                                          <p:spTgt spid="96"/>
                                        </p:tgtEl>
                                      </p:cBhvr>
                                    </p:animEffect>
                                  </p:childTnLst>
                                </p:cTn>
                              </p:par>
                              <p:par>
                                <p:cTn id="14" presetID="10" presetClass="entr" presetSubtype="0" fill="hold"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fade">
                                      <p:cBhvr>
                                        <p:cTn id="23" dur="500"/>
                                        <p:tgtEl>
                                          <p:spTgt spid="107"/>
                                        </p:tgtEl>
                                      </p:cBhvr>
                                    </p:animEffect>
                                  </p:childTnLst>
                                </p:cTn>
                              </p:par>
                              <p:par>
                                <p:cTn id="24" presetID="1"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22" presetClass="entr" presetSubtype="1"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up)">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64" grpId="0" animBg="1"/>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e 81"/>
          <p:cNvGrpSpPr/>
          <p:nvPr/>
        </p:nvGrpSpPr>
        <p:grpSpPr>
          <a:xfrm>
            <a:off x="5904168" y="3056918"/>
            <a:ext cx="306229" cy="259703"/>
            <a:chOff x="5354988" y="3042112"/>
            <a:chExt cx="306229" cy="259703"/>
          </a:xfrm>
        </p:grpSpPr>
        <p:grpSp>
          <p:nvGrpSpPr>
            <p:cNvPr id="83" name="Groupe 82"/>
            <p:cNvGrpSpPr/>
            <p:nvPr/>
          </p:nvGrpSpPr>
          <p:grpSpPr>
            <a:xfrm>
              <a:off x="5354988" y="3042112"/>
              <a:ext cx="306229" cy="259703"/>
              <a:chOff x="970022" y="3851098"/>
              <a:chExt cx="592173" cy="550968"/>
            </a:xfrm>
          </p:grpSpPr>
          <p:grpSp>
            <p:nvGrpSpPr>
              <p:cNvPr id="86" name="Groupe 85"/>
              <p:cNvGrpSpPr/>
              <p:nvPr/>
            </p:nvGrpSpPr>
            <p:grpSpPr>
              <a:xfrm>
                <a:off x="1133937" y="3915071"/>
                <a:ext cx="376518" cy="476810"/>
                <a:chOff x="1183341" y="3933825"/>
                <a:chExt cx="376518" cy="476810"/>
              </a:xfrm>
            </p:grpSpPr>
            <p:sp>
              <p:nvSpPr>
                <p:cNvPr id="88" name="Triangle isocèle 87"/>
                <p:cNvSpPr/>
                <p:nvPr/>
              </p:nvSpPr>
              <p:spPr>
                <a:xfrm>
                  <a:off x="1210235" y="3933825"/>
                  <a:ext cx="322730"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9" name="Connecteur droit 88"/>
                <p:cNvCxnSpPr/>
                <p:nvPr/>
              </p:nvCxnSpPr>
              <p:spPr>
                <a:xfrm>
                  <a:off x="1183341"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0" name="Connecteur droit 89"/>
                <p:cNvCxnSpPr>
                  <a:stCxn id="88" idx="3"/>
                </p:cNvCxnSpPr>
                <p:nvPr/>
              </p:nvCxnSpPr>
              <p:spPr>
                <a:xfrm>
                  <a:off x="1371600"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87" name="Rectangle à coins arrondis 86"/>
              <p:cNvSpPr/>
              <p:nvPr/>
            </p:nvSpPr>
            <p:spPr>
              <a:xfrm>
                <a:off x="970022" y="3851098"/>
                <a:ext cx="592173" cy="55096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cxnSp>
          <p:nvCxnSpPr>
            <p:cNvPr id="84" name="Connecteur droit avec flèche 83"/>
            <p:cNvCxnSpPr/>
            <p:nvPr/>
          </p:nvCxnSpPr>
          <p:spPr>
            <a:xfrm>
              <a:off x="5391185" y="3084532"/>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85" name="Connecteur droit avec flèche 84"/>
            <p:cNvCxnSpPr/>
            <p:nvPr/>
          </p:nvCxnSpPr>
          <p:spPr>
            <a:xfrm>
              <a:off x="5367688" y="3130973"/>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sp>
        <p:nvSpPr>
          <p:cNvPr id="104" name="ZoneTexte 103"/>
          <p:cNvSpPr txBox="1"/>
          <p:nvPr/>
        </p:nvSpPr>
        <p:spPr>
          <a:xfrm>
            <a:off x="3817852" y="3733122"/>
            <a:ext cx="3966150" cy="338554"/>
          </a:xfrm>
          <a:prstGeom prst="rect">
            <a:avLst/>
          </a:prstGeom>
          <a:noFill/>
        </p:spPr>
        <p:txBody>
          <a:bodyPr wrap="none" rtlCol="0">
            <a:spAutoFit/>
          </a:bodyPr>
          <a:lstStyle/>
          <a:p>
            <a:pPr algn="ctr"/>
            <a:r>
              <a:rPr lang="fr-FR" sz="1600" b="1" dirty="0" err="1">
                <a:solidFill>
                  <a:srgbClr val="FF0000"/>
                </a:solidFill>
              </a:rPr>
              <a:t>Balanced</a:t>
            </a:r>
            <a:r>
              <a:rPr lang="fr-FR" sz="1600" b="1" dirty="0">
                <a:solidFill>
                  <a:srgbClr val="FF0000"/>
                </a:solidFill>
              </a:rPr>
              <a:t> PD </a:t>
            </a:r>
            <a:r>
              <a:rPr lang="fr-FR" sz="1600" b="1" dirty="0">
                <a:solidFill>
                  <a:srgbClr val="FF0000"/>
                </a:solidFill>
                <a:sym typeface="Symbol" panose="05050102010706020507" pitchFamily="18" charset="2"/>
              </a:rPr>
              <a:t> Coupleur Hybride 180°</a:t>
            </a:r>
            <a:endParaRPr lang="fr-FR" sz="1600" b="1" dirty="0">
              <a:solidFill>
                <a:srgbClr val="FF0000"/>
              </a:solidFill>
            </a:endParaRPr>
          </a:p>
        </p:txBody>
      </p:sp>
      <p:cxnSp>
        <p:nvCxnSpPr>
          <p:cNvPr id="137" name="Connecteur droit 136"/>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38" name="Groupe 137"/>
          <p:cNvGrpSpPr/>
          <p:nvPr/>
        </p:nvGrpSpPr>
        <p:grpSpPr>
          <a:xfrm>
            <a:off x="4817762" y="1979884"/>
            <a:ext cx="537933" cy="537273"/>
            <a:chOff x="5284643" y="1838148"/>
            <a:chExt cx="537933" cy="537273"/>
          </a:xfrm>
          <a:solidFill>
            <a:schemeClr val="bg1"/>
          </a:solidFill>
        </p:grpSpPr>
        <p:sp>
          <p:nvSpPr>
            <p:cNvPr id="139" name="Ellipse 138"/>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0" name="Arc 139"/>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41" name="Ellipse 140"/>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2" name="Ellipse 141"/>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3" name="Ellipse 142"/>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4" name="Ellipse 143"/>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5" name="Ellipse 144"/>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6" name="Ellipse 145"/>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7" name="Connecteur droit 146"/>
          <p:cNvCxnSpPr>
            <a:endCxn id="139"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Connecteur droit 147"/>
          <p:cNvCxnSpPr>
            <a:stCxn id="149" idx="2"/>
            <a:endCxn id="150" idx="0"/>
          </p:cNvCxnSpPr>
          <p:nvPr/>
        </p:nvCxnSpPr>
        <p:spPr>
          <a:xfrm>
            <a:off x="2527180"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49" name="Rectangle à coins arrondis 148"/>
          <p:cNvSpPr/>
          <p:nvPr/>
        </p:nvSpPr>
        <p:spPr>
          <a:xfrm>
            <a:off x="1880675"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a:t>
            </a:r>
          </a:p>
        </p:txBody>
      </p:sp>
      <p:sp>
        <p:nvSpPr>
          <p:cNvPr id="150" name="Rectangle à coins arrondis 149"/>
          <p:cNvSpPr/>
          <p:nvPr/>
        </p:nvSpPr>
        <p:spPr>
          <a:xfrm>
            <a:off x="2172777"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51" name="ZoneTexte 150"/>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152" name="Forme libre 151"/>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3" name="Forme libre 152"/>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4" name="Forme libre 153"/>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9" name="Rectangle à coins arrondis 158"/>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cxnSp>
        <p:nvCxnSpPr>
          <p:cNvPr id="160" name="Connecteur droit 159"/>
          <p:cNvCxnSpPr>
            <a:stCxn id="159"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61" name="Rectangle à coins arrondis 160"/>
          <p:cNvSpPr/>
          <p:nvPr/>
        </p:nvSpPr>
        <p:spPr>
          <a:xfrm>
            <a:off x="79193" y="1949616"/>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162" name="Groupe 161"/>
          <p:cNvGrpSpPr/>
          <p:nvPr/>
        </p:nvGrpSpPr>
        <p:grpSpPr>
          <a:xfrm>
            <a:off x="1245675" y="2246811"/>
            <a:ext cx="3979058" cy="1058526"/>
            <a:chOff x="1245675" y="2246811"/>
            <a:chExt cx="3979058" cy="1058526"/>
          </a:xfrm>
        </p:grpSpPr>
        <p:cxnSp>
          <p:nvCxnSpPr>
            <p:cNvPr id="163" name="Connecteur droit 162"/>
            <p:cNvCxnSpPr/>
            <p:nvPr/>
          </p:nvCxnSpPr>
          <p:spPr>
            <a:xfrm>
              <a:off x="1245675" y="2246811"/>
              <a:ext cx="0" cy="1058526"/>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4" name="Connecteur droit 163"/>
            <p:cNvCxnSpPr/>
            <p:nvPr/>
          </p:nvCxnSpPr>
          <p:spPr>
            <a:xfrm flipV="1">
              <a:off x="1245675" y="3300445"/>
              <a:ext cx="3979058" cy="206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5" name="ZoneTexte 164"/>
          <p:cNvSpPr txBox="1"/>
          <p:nvPr/>
        </p:nvSpPr>
        <p:spPr>
          <a:xfrm>
            <a:off x="4344130" y="3002113"/>
            <a:ext cx="433132" cy="307777"/>
          </a:xfrm>
          <a:prstGeom prst="rect">
            <a:avLst/>
          </a:prstGeom>
          <a:noFill/>
        </p:spPr>
        <p:txBody>
          <a:bodyPr wrap="none" rtlCol="0">
            <a:spAutoFit/>
          </a:bodyPr>
          <a:lstStyle/>
          <a:p>
            <a:r>
              <a:rPr lang="fr-FR" sz="1400" b="1" dirty="0">
                <a:solidFill>
                  <a:srgbClr val="0070C0"/>
                </a:solidFill>
              </a:rPr>
              <a:t>OL</a:t>
            </a:r>
          </a:p>
        </p:txBody>
      </p:sp>
      <p:sp>
        <p:nvSpPr>
          <p:cNvPr id="166" name="ZoneTexte 165"/>
          <p:cNvSpPr txBox="1"/>
          <p:nvPr/>
        </p:nvSpPr>
        <p:spPr>
          <a:xfrm>
            <a:off x="4541332" y="2658292"/>
            <a:ext cx="572593" cy="307777"/>
          </a:xfrm>
          <a:prstGeom prst="rect">
            <a:avLst/>
          </a:prstGeom>
          <a:noFill/>
        </p:spPr>
        <p:txBody>
          <a:bodyPr wrap="none" rtlCol="0">
            <a:spAutoFit/>
          </a:bodyPr>
          <a:lstStyle/>
          <a:p>
            <a:r>
              <a:rPr lang="fr-FR" sz="1400" b="1" dirty="0" err="1">
                <a:solidFill>
                  <a:srgbClr val="0070C0"/>
                </a:solidFill>
              </a:rPr>
              <a:t>Sign</a:t>
            </a:r>
            <a:endParaRPr lang="fr-FR" sz="1400" b="1" dirty="0">
              <a:solidFill>
                <a:srgbClr val="0070C0"/>
              </a:solidFill>
            </a:endParaRPr>
          </a:p>
        </p:txBody>
      </p:sp>
      <p:grpSp>
        <p:nvGrpSpPr>
          <p:cNvPr id="168" name="Groupe 167"/>
          <p:cNvGrpSpPr/>
          <p:nvPr/>
        </p:nvGrpSpPr>
        <p:grpSpPr>
          <a:xfrm>
            <a:off x="5059648" y="2539390"/>
            <a:ext cx="4507429" cy="819206"/>
            <a:chOff x="4827687" y="3558253"/>
            <a:chExt cx="4507429" cy="819206"/>
          </a:xfrm>
        </p:grpSpPr>
        <p:cxnSp>
          <p:nvCxnSpPr>
            <p:cNvPr id="170" name="Connecteur droit 169"/>
            <p:cNvCxnSpPr/>
            <p:nvPr/>
          </p:nvCxnSpPr>
          <p:spPr>
            <a:xfrm flipV="1">
              <a:off x="4827687" y="3558253"/>
              <a:ext cx="0" cy="65521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71" name="Groupe 170"/>
            <p:cNvGrpSpPr/>
            <p:nvPr/>
          </p:nvGrpSpPr>
          <p:grpSpPr>
            <a:xfrm>
              <a:off x="4827687" y="4174504"/>
              <a:ext cx="703633" cy="202955"/>
              <a:chOff x="5088357" y="3789253"/>
              <a:chExt cx="703633" cy="202955"/>
            </a:xfrm>
          </p:grpSpPr>
          <p:sp>
            <p:nvSpPr>
              <p:cNvPr id="183" name="Rectangle à coins arrondis 182"/>
              <p:cNvSpPr/>
              <p:nvPr/>
            </p:nvSpPr>
            <p:spPr>
              <a:xfrm>
                <a:off x="5411788" y="3789253"/>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84" name="Connecteur droit 183"/>
              <p:cNvCxnSpPr/>
              <p:nvPr/>
            </p:nvCxnSpPr>
            <p:spPr>
              <a:xfrm flipH="1" flipV="1">
                <a:off x="5088357" y="3822150"/>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7" name="Connecteur droit 186"/>
              <p:cNvCxnSpPr/>
              <p:nvPr/>
            </p:nvCxnSpPr>
            <p:spPr>
              <a:xfrm flipH="1">
                <a:off x="5226736" y="3938588"/>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74" name="Connecteur droit 173"/>
            <p:cNvCxnSpPr/>
            <p:nvPr/>
          </p:nvCxnSpPr>
          <p:spPr>
            <a:xfrm flipV="1">
              <a:off x="6084377" y="4274795"/>
              <a:ext cx="3250739" cy="674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188" name="Rectangle à coins arrondis 187"/>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nvGrpSpPr>
          <p:cNvPr id="189" name="Groupe 188"/>
          <p:cNvGrpSpPr/>
          <p:nvPr/>
        </p:nvGrpSpPr>
        <p:grpSpPr>
          <a:xfrm>
            <a:off x="3680976" y="1454873"/>
            <a:ext cx="1625766" cy="773077"/>
            <a:chOff x="3222184" y="1457315"/>
            <a:chExt cx="1625766" cy="773077"/>
          </a:xfrm>
        </p:grpSpPr>
        <p:sp>
          <p:nvSpPr>
            <p:cNvPr id="190" name="Forme libre 189"/>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91" name="Connecteur droit avec flèche 190"/>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2" name="ZoneTexte 191"/>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193" name="Groupe 192"/>
          <p:cNvGrpSpPr/>
          <p:nvPr/>
        </p:nvGrpSpPr>
        <p:grpSpPr>
          <a:xfrm>
            <a:off x="2989773" y="2021397"/>
            <a:ext cx="1493024" cy="730829"/>
            <a:chOff x="2989773" y="2021397"/>
            <a:chExt cx="1493024" cy="730829"/>
          </a:xfrm>
        </p:grpSpPr>
        <p:sp>
          <p:nvSpPr>
            <p:cNvPr id="194" name="Rectangle à coins arrondis 193"/>
            <p:cNvSpPr/>
            <p:nvPr/>
          </p:nvSpPr>
          <p:spPr>
            <a:xfrm>
              <a:off x="2989773" y="2087276"/>
              <a:ext cx="689735" cy="314180"/>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195" name="Groupe 194"/>
            <p:cNvGrpSpPr/>
            <p:nvPr/>
          </p:nvGrpSpPr>
          <p:grpSpPr>
            <a:xfrm>
              <a:off x="3797709" y="2021397"/>
              <a:ext cx="519060" cy="445939"/>
              <a:chOff x="3435278" y="4732988"/>
              <a:chExt cx="519060" cy="445939"/>
            </a:xfrm>
          </p:grpSpPr>
          <p:sp>
            <p:nvSpPr>
              <p:cNvPr id="197" name="Rectangle à coins arrondis 196"/>
              <p:cNvSpPr/>
              <p:nvPr/>
            </p:nvSpPr>
            <p:spPr>
              <a:xfrm>
                <a:off x="3435278" y="4732988"/>
                <a:ext cx="519060" cy="445939"/>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98" name="Forme libre 197"/>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96" name="ZoneTexte 195"/>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p:sp>
        <p:nvSpPr>
          <p:cNvPr id="202" name="ZoneTexte 201"/>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203" name="ZoneTexte 202"/>
          <p:cNvSpPr txBox="1"/>
          <p:nvPr/>
        </p:nvSpPr>
        <p:spPr>
          <a:xfrm>
            <a:off x="1959440" y="550977"/>
            <a:ext cx="9571851"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Détéction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Cohérente</a:t>
            </a:r>
            <a:r>
              <a:rPr lang="en-US" sz="2000" b="1" dirty="0">
                <a:solidFill>
                  <a:schemeClr val="tx2"/>
                </a:solidFill>
                <a:sym typeface="Symbol" panose="05050102010706020507" pitchFamily="18" charset="2"/>
              </a:rPr>
              <a:t> Homodyne + </a:t>
            </a:r>
            <a:r>
              <a:rPr lang="en-US" sz="2000" b="1" dirty="0" err="1">
                <a:solidFill>
                  <a:schemeClr val="tx2"/>
                </a:solidFill>
                <a:sym typeface="Symbol" panose="05050102010706020507" pitchFamily="18" charset="2"/>
              </a:rPr>
              <a:t>Détection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équilibrée</a:t>
            </a:r>
            <a:r>
              <a:rPr lang="en-US" sz="2000" b="1" dirty="0">
                <a:solidFill>
                  <a:schemeClr val="tx2"/>
                </a:solidFill>
                <a:sym typeface="Symbol" panose="05050102010706020507" pitchFamily="18" charset="2"/>
              </a:rPr>
              <a:t> (Hybrid 180°)</a:t>
            </a:r>
            <a:endParaRPr lang="en-US" sz="2000" b="1" dirty="0">
              <a:solidFill>
                <a:schemeClr val="tx2"/>
              </a:solidFill>
            </a:endParaRPr>
          </a:p>
        </p:txBody>
      </p:sp>
      <mc:AlternateContent xmlns:mc="http://schemas.openxmlformats.org/markup-compatibility/2006" xmlns:a14="http://schemas.microsoft.com/office/drawing/2010/main">
        <mc:Choice Requires="a14">
          <p:sp>
            <p:nvSpPr>
              <p:cNvPr id="206" name="ZoneTexte 205"/>
              <p:cNvSpPr txBox="1"/>
              <p:nvPr/>
            </p:nvSpPr>
            <p:spPr>
              <a:xfrm>
                <a:off x="201718" y="4641581"/>
                <a:ext cx="6319230" cy="310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𝑰</m:t>
                          </m:r>
                        </m:e>
                        <m:sub>
                          <m:r>
                            <a:rPr lang="fr-FR" sz="1600" b="1" i="1" smtClean="0">
                              <a:latin typeface="Cambria Math" panose="02040503050406030204" pitchFamily="18" charset="0"/>
                            </a:rPr>
                            <m:t>𝟏</m:t>
                          </m:r>
                        </m:sub>
                      </m:sSub>
                      <m:d>
                        <m:dPr>
                          <m:ctrlPr>
                            <a:rPr lang="fr-FR" sz="1600" b="1" i="1" smtClean="0">
                              <a:latin typeface="Cambria Math" panose="02040503050406030204" pitchFamily="18" charset="0"/>
                            </a:rPr>
                          </m:ctrlPr>
                        </m:dPr>
                        <m:e>
                          <m:r>
                            <a:rPr lang="fr-FR" sz="1600" b="1" i="1" smtClean="0">
                              <a:latin typeface="Cambria Math" panose="02040503050406030204" pitchFamily="18" charset="0"/>
                            </a:rPr>
                            <m:t>𝒕</m:t>
                          </m:r>
                        </m:e>
                      </m:d>
                      <m:r>
                        <a:rPr lang="fr-FR" sz="1600" b="1" i="1">
                          <a:latin typeface="Cambria Math" panose="02040503050406030204" pitchFamily="18" charset="0"/>
                          <a:ea typeface="Cambria Math" panose="02040503050406030204" pitchFamily="18" charset="0"/>
                        </a:rPr>
                        <m:t>∝</m:t>
                      </m:r>
                      <m:sSup>
                        <m:sSupPr>
                          <m:ctrlPr>
                            <a:rPr lang="fr-FR" sz="1600" b="1" i="1" smtClean="0">
                              <a:latin typeface="Cambria Math" panose="02040503050406030204" pitchFamily="18" charset="0"/>
                              <a:ea typeface="Cambria Math" panose="02040503050406030204" pitchFamily="18" charset="0"/>
                            </a:rPr>
                          </m:ctrlPr>
                        </m:sSupPr>
                        <m:e>
                          <m:d>
                            <m:dPr>
                              <m:begChr m:val="|"/>
                              <m:endChr m:val="|"/>
                              <m:ctrlPr>
                                <a:rPr lang="fr-FR" sz="1600" b="1" i="1" smtClean="0">
                                  <a:latin typeface="Cambria Math" panose="02040503050406030204" pitchFamily="18" charset="0"/>
                                  <a:ea typeface="Cambria Math" panose="02040503050406030204" pitchFamily="18" charset="0"/>
                                </a:rPr>
                              </m:ctrlPr>
                            </m:dPr>
                            <m:e>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𝑬</m:t>
                                  </m:r>
                                </m:e>
                                <m:sub>
                                  <m:r>
                                    <a:rPr lang="fr-FR" sz="1600" b="1" i="1" smtClean="0">
                                      <a:latin typeface="Cambria Math" panose="02040503050406030204" pitchFamily="18" charset="0"/>
                                      <a:ea typeface="Cambria Math" panose="02040503050406030204" pitchFamily="18" charset="0"/>
                                    </a:rPr>
                                    <m:t>𝑺</m:t>
                                  </m:r>
                                </m:sub>
                              </m:sSub>
                              <m:r>
                                <a:rPr lang="fr-FR" sz="1600" b="1" i="1" smtClean="0">
                                  <a:latin typeface="Cambria Math" panose="02040503050406030204" pitchFamily="18" charset="0"/>
                                  <a:ea typeface="Cambria Math" panose="02040503050406030204" pitchFamily="18" charset="0"/>
                                </a:rPr>
                                <m:t>+</m:t>
                              </m:r>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𝑬</m:t>
                                  </m:r>
                                </m:e>
                                <m:sub>
                                  <m:r>
                                    <a:rPr lang="fr-FR" sz="1600" b="1" i="1" smtClean="0">
                                      <a:latin typeface="Cambria Math" panose="02040503050406030204" pitchFamily="18" charset="0"/>
                                      <a:ea typeface="Cambria Math" panose="02040503050406030204" pitchFamily="18" charset="0"/>
                                    </a:rPr>
                                    <m:t>𝑶</m:t>
                                  </m:r>
                                </m:sub>
                              </m:sSub>
                            </m:e>
                          </m:d>
                        </m:e>
                        <m:sup>
                          <m:r>
                            <a:rPr lang="fr-FR" sz="1600" b="1" i="1" smtClean="0">
                              <a:latin typeface="Cambria Math" panose="02040503050406030204" pitchFamily="18" charset="0"/>
                              <a:ea typeface="Cambria Math" panose="02040503050406030204" pitchFamily="18" charset="0"/>
                            </a:rPr>
                            <m:t>𝟐</m:t>
                          </m:r>
                        </m:sup>
                      </m:sSup>
                      <m:r>
                        <a:rPr lang="fr-FR" sz="1600" b="1" i="1" smtClean="0">
                          <a:latin typeface="Cambria Math" panose="02040503050406030204" pitchFamily="18" charset="0"/>
                          <a:ea typeface="Cambria Math" panose="02040503050406030204" pitchFamily="18" charset="0"/>
                        </a:rPr>
                        <m:t>=</m:t>
                      </m:r>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𝑰</m:t>
                          </m:r>
                        </m:e>
                        <m:sub>
                          <m:r>
                            <a:rPr lang="fr-FR" sz="1600" b="1" i="1" smtClean="0">
                              <a:latin typeface="Cambria Math" panose="02040503050406030204" pitchFamily="18" charset="0"/>
                              <a:ea typeface="Cambria Math" panose="02040503050406030204" pitchFamily="18" charset="0"/>
                            </a:rPr>
                            <m:t>𝑺</m:t>
                          </m:r>
                        </m:sub>
                      </m:sSub>
                      <m:d>
                        <m:dPr>
                          <m:ctrlPr>
                            <a:rPr lang="fr-FR" sz="1600" b="1" i="1" smtClean="0">
                              <a:latin typeface="Cambria Math" panose="02040503050406030204" pitchFamily="18" charset="0"/>
                              <a:ea typeface="Cambria Math" panose="02040503050406030204" pitchFamily="18" charset="0"/>
                            </a:rPr>
                          </m:ctrlPr>
                        </m:dPr>
                        <m:e>
                          <m:r>
                            <a:rPr lang="fr-FR" sz="1600" b="1" i="1" smtClean="0">
                              <a:latin typeface="Cambria Math" panose="02040503050406030204" pitchFamily="18" charset="0"/>
                              <a:ea typeface="Cambria Math" panose="02040503050406030204" pitchFamily="18" charset="0"/>
                            </a:rPr>
                            <m:t>𝒕</m:t>
                          </m:r>
                        </m:e>
                      </m:d>
                      <m:r>
                        <a:rPr lang="fr-FR" sz="1600" b="1" i="1" smtClean="0">
                          <a:latin typeface="Cambria Math" panose="02040503050406030204" pitchFamily="18" charset="0"/>
                          <a:ea typeface="Cambria Math" panose="02040503050406030204" pitchFamily="18" charset="0"/>
                        </a:rPr>
                        <m:t>+</m:t>
                      </m:r>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smtClean="0">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r>
                        <a:rPr lang="fr-FR" sz="1600" b="1" i="1" smtClean="0">
                          <a:solidFill>
                            <a:srgbClr val="FF0000"/>
                          </a:solidFill>
                          <a:latin typeface="Cambria Math" panose="02040503050406030204" pitchFamily="18" charset="0"/>
                          <a:ea typeface="Cambria Math" panose="02040503050406030204" pitchFamily="18" charset="0"/>
                        </a:rPr>
                        <m:t>+</m:t>
                      </m:r>
                      <m:r>
                        <a:rPr lang="fr-FR" sz="1600" b="1" i="1" smtClean="0">
                          <a:latin typeface="Cambria Math" panose="02040503050406030204" pitchFamily="18" charset="0"/>
                          <a:ea typeface="Cambria Math" panose="02040503050406030204" pitchFamily="18" charset="0"/>
                        </a:rPr>
                        <m:t>𝟐</m:t>
                      </m:r>
                      <m:rad>
                        <m:radPr>
                          <m:degHide m:val="on"/>
                          <m:ctrlPr>
                            <a:rPr lang="fr-FR" sz="1600" b="1" i="1" smtClean="0">
                              <a:latin typeface="Cambria Math" panose="02040503050406030204" pitchFamily="18" charset="0"/>
                              <a:ea typeface="Cambria Math" panose="02040503050406030204" pitchFamily="18" charset="0"/>
                            </a:rPr>
                          </m:ctrlPr>
                        </m:radPr>
                        <m:deg/>
                        <m:e>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a:latin typeface="Cambria Math" panose="02040503050406030204" pitchFamily="18" charset="0"/>
                                  <a:ea typeface="Cambria Math" panose="02040503050406030204" pitchFamily="18" charset="0"/>
                                </a:rPr>
                                <m:t>𝑺</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e>
                      </m:rad>
                      <m:func>
                        <m:funcPr>
                          <m:ctrlPr>
                            <a:rPr lang="fr-FR" sz="1600" b="1" i="1" smtClean="0">
                              <a:latin typeface="Cambria Math" panose="02040503050406030204" pitchFamily="18" charset="0"/>
                              <a:ea typeface="Cambria Math" panose="02040503050406030204" pitchFamily="18" charset="0"/>
                            </a:rPr>
                          </m:ctrlPr>
                        </m:funcPr>
                        <m:fName>
                          <m:r>
                            <a:rPr lang="fr-FR" sz="1600" b="1" i="0" smtClean="0">
                              <a:latin typeface="Cambria Math" panose="02040503050406030204" pitchFamily="18" charset="0"/>
                              <a:ea typeface="Cambria Math" panose="02040503050406030204" pitchFamily="18" charset="0"/>
                            </a:rPr>
                            <m:t>𝐜𝐨𝐬</m:t>
                          </m:r>
                        </m:fName>
                        <m:e>
                          <m:d>
                            <m:dPr>
                              <m:ctrlPr>
                                <a:rPr lang="fr-FR" sz="1600" b="1" i="1" smtClean="0">
                                  <a:latin typeface="Cambria Math" panose="02040503050406030204" pitchFamily="18" charset="0"/>
                                  <a:ea typeface="Cambria Math" panose="02040503050406030204" pitchFamily="18" charset="0"/>
                                </a:rPr>
                              </m:ctrlPr>
                            </m:dPr>
                            <m:e>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ea typeface="Cambria Math" panose="02040503050406030204" pitchFamily="18" charset="0"/>
                                    </a:rPr>
                                    <m:t>𝑺</m:t>
                                  </m:r>
                                </m:sub>
                              </m:sSub>
                              <m:d>
                                <m:dPr>
                                  <m:ctrlPr>
                                    <a:rPr lang="fr-FR" sz="1600" b="1" i="1" smtClean="0">
                                      <a:latin typeface="Cambria Math" panose="02040503050406030204" pitchFamily="18" charset="0"/>
                                      <a:ea typeface="Cambria Math" panose="02040503050406030204" pitchFamily="18" charset="0"/>
                                    </a:rPr>
                                  </m:ctrlPr>
                                </m:dPr>
                                <m:e>
                                  <m:r>
                                    <a:rPr lang="fr-FR" sz="1600" b="1" i="1" smtClean="0">
                                      <a:latin typeface="Cambria Math" panose="02040503050406030204" pitchFamily="18" charset="0"/>
                                      <a:ea typeface="Cambria Math" panose="02040503050406030204" pitchFamily="18" charset="0"/>
                                    </a:rPr>
                                    <m:t>𝒕</m:t>
                                  </m:r>
                                </m:e>
                              </m:d>
                              <m:r>
                                <a:rPr lang="fr-FR" sz="1600" b="1" i="1" smtClean="0">
                                  <a:latin typeface="Cambria Math" panose="02040503050406030204" pitchFamily="18" charset="0"/>
                                  <a:ea typeface="Cambria Math" panose="02040503050406030204" pitchFamily="18" charset="0"/>
                                </a:rPr>
                                <m:t>−</m:t>
                              </m:r>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e>
                          </m:d>
                        </m:e>
                      </m:func>
                    </m:oMath>
                  </m:oMathPara>
                </a14:m>
                <a:endParaRPr lang="fr-FR" sz="1600" b="1" dirty="0"/>
              </a:p>
            </p:txBody>
          </p:sp>
        </mc:Choice>
        <mc:Fallback xmlns="">
          <p:sp>
            <p:nvSpPr>
              <p:cNvPr id="206" name="ZoneTexte 205"/>
              <p:cNvSpPr txBox="1">
                <a:spLocks noRot="1" noChangeAspect="1" noMove="1" noResize="1" noEditPoints="1" noAdjustHandles="1" noChangeArrowheads="1" noChangeShapeType="1" noTextEdit="1"/>
              </p:cNvSpPr>
              <p:nvPr/>
            </p:nvSpPr>
            <p:spPr>
              <a:xfrm>
                <a:off x="201718" y="4641581"/>
                <a:ext cx="6319230" cy="310278"/>
              </a:xfrm>
              <a:prstGeom prst="rect">
                <a:avLst/>
              </a:prstGeom>
              <a:blipFill>
                <a:blip r:embed="rId5"/>
                <a:stretch>
                  <a:fillRect l="-96" b="-980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7" name="ZoneTexte 206"/>
              <p:cNvSpPr txBox="1"/>
              <p:nvPr/>
            </p:nvSpPr>
            <p:spPr>
              <a:xfrm>
                <a:off x="201718" y="5197781"/>
                <a:ext cx="6319230" cy="3102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𝑰</m:t>
                          </m:r>
                        </m:e>
                        <m:sub>
                          <m:r>
                            <a:rPr lang="fr-FR" sz="1600" b="1" i="1" smtClean="0">
                              <a:latin typeface="Cambria Math" panose="02040503050406030204" pitchFamily="18" charset="0"/>
                            </a:rPr>
                            <m:t>𝟐</m:t>
                          </m:r>
                        </m:sub>
                      </m:sSub>
                      <m:d>
                        <m:dPr>
                          <m:ctrlPr>
                            <a:rPr lang="fr-FR" sz="1600" b="1" i="1" smtClean="0">
                              <a:latin typeface="Cambria Math" panose="02040503050406030204" pitchFamily="18" charset="0"/>
                            </a:rPr>
                          </m:ctrlPr>
                        </m:dPr>
                        <m:e>
                          <m:r>
                            <a:rPr lang="fr-FR" sz="1600" b="1" i="1" smtClean="0">
                              <a:latin typeface="Cambria Math" panose="02040503050406030204" pitchFamily="18" charset="0"/>
                            </a:rPr>
                            <m:t>𝒕</m:t>
                          </m:r>
                        </m:e>
                      </m:d>
                      <m:r>
                        <a:rPr lang="fr-FR" sz="1600" b="1" i="1">
                          <a:latin typeface="Cambria Math" panose="02040503050406030204" pitchFamily="18" charset="0"/>
                          <a:ea typeface="Cambria Math" panose="02040503050406030204" pitchFamily="18" charset="0"/>
                        </a:rPr>
                        <m:t>∝</m:t>
                      </m:r>
                      <m:sSup>
                        <m:sSupPr>
                          <m:ctrlPr>
                            <a:rPr lang="fr-FR" sz="1600" b="1" i="1" smtClean="0">
                              <a:latin typeface="Cambria Math" panose="02040503050406030204" pitchFamily="18" charset="0"/>
                              <a:ea typeface="Cambria Math" panose="02040503050406030204" pitchFamily="18" charset="0"/>
                            </a:rPr>
                          </m:ctrlPr>
                        </m:sSupPr>
                        <m:e>
                          <m:d>
                            <m:dPr>
                              <m:begChr m:val="|"/>
                              <m:endChr m:val="|"/>
                              <m:ctrlPr>
                                <a:rPr lang="fr-FR" sz="1600" b="1" i="1" smtClean="0">
                                  <a:latin typeface="Cambria Math" panose="02040503050406030204" pitchFamily="18" charset="0"/>
                                  <a:ea typeface="Cambria Math" panose="02040503050406030204" pitchFamily="18" charset="0"/>
                                </a:rPr>
                              </m:ctrlPr>
                            </m:dPr>
                            <m:e>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𝑬</m:t>
                                  </m:r>
                                </m:e>
                                <m:sub>
                                  <m:r>
                                    <a:rPr lang="fr-FR" sz="1600" b="1" i="1" smtClean="0">
                                      <a:latin typeface="Cambria Math" panose="02040503050406030204" pitchFamily="18" charset="0"/>
                                      <a:ea typeface="Cambria Math" panose="02040503050406030204" pitchFamily="18" charset="0"/>
                                    </a:rPr>
                                    <m:t>𝑺</m:t>
                                  </m:r>
                                </m:sub>
                              </m:sSub>
                              <m:r>
                                <a:rPr lang="fr-FR" sz="1600" b="1" i="1" smtClean="0">
                                  <a:latin typeface="Cambria Math" panose="02040503050406030204" pitchFamily="18" charset="0"/>
                                  <a:ea typeface="Cambria Math" panose="02040503050406030204" pitchFamily="18" charset="0"/>
                                </a:rPr>
                                <m:t>−</m:t>
                              </m:r>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𝑬</m:t>
                                  </m:r>
                                </m:e>
                                <m:sub>
                                  <m:r>
                                    <a:rPr lang="fr-FR" sz="1600" b="1" i="1" smtClean="0">
                                      <a:latin typeface="Cambria Math" panose="02040503050406030204" pitchFamily="18" charset="0"/>
                                      <a:ea typeface="Cambria Math" panose="02040503050406030204" pitchFamily="18" charset="0"/>
                                    </a:rPr>
                                    <m:t>𝑶</m:t>
                                  </m:r>
                                </m:sub>
                              </m:sSub>
                            </m:e>
                          </m:d>
                        </m:e>
                        <m:sup>
                          <m:r>
                            <a:rPr lang="fr-FR" sz="1600" b="1" i="1" smtClean="0">
                              <a:latin typeface="Cambria Math" panose="02040503050406030204" pitchFamily="18" charset="0"/>
                              <a:ea typeface="Cambria Math" panose="02040503050406030204" pitchFamily="18" charset="0"/>
                            </a:rPr>
                            <m:t>𝟐</m:t>
                          </m:r>
                        </m:sup>
                      </m:sSup>
                      <m:r>
                        <a:rPr lang="fr-FR" sz="1600" b="1" i="1" smtClean="0">
                          <a:latin typeface="Cambria Math" panose="02040503050406030204" pitchFamily="18" charset="0"/>
                          <a:ea typeface="Cambria Math" panose="02040503050406030204" pitchFamily="18" charset="0"/>
                        </a:rPr>
                        <m:t>=</m:t>
                      </m:r>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𝑰</m:t>
                          </m:r>
                        </m:e>
                        <m:sub>
                          <m:r>
                            <a:rPr lang="fr-FR" sz="1600" b="1" i="1" smtClean="0">
                              <a:latin typeface="Cambria Math" panose="02040503050406030204" pitchFamily="18" charset="0"/>
                              <a:ea typeface="Cambria Math" panose="02040503050406030204" pitchFamily="18" charset="0"/>
                            </a:rPr>
                            <m:t>𝑺</m:t>
                          </m:r>
                        </m:sub>
                      </m:sSub>
                      <m:d>
                        <m:dPr>
                          <m:ctrlPr>
                            <a:rPr lang="fr-FR" sz="1600" b="1" i="1" smtClean="0">
                              <a:latin typeface="Cambria Math" panose="02040503050406030204" pitchFamily="18" charset="0"/>
                              <a:ea typeface="Cambria Math" panose="02040503050406030204" pitchFamily="18" charset="0"/>
                            </a:rPr>
                          </m:ctrlPr>
                        </m:dPr>
                        <m:e>
                          <m:r>
                            <a:rPr lang="fr-FR" sz="1600" b="1" i="1" smtClean="0">
                              <a:latin typeface="Cambria Math" panose="02040503050406030204" pitchFamily="18" charset="0"/>
                              <a:ea typeface="Cambria Math" panose="02040503050406030204" pitchFamily="18" charset="0"/>
                            </a:rPr>
                            <m:t>𝒕</m:t>
                          </m:r>
                        </m:e>
                      </m:d>
                      <m:r>
                        <a:rPr lang="fr-FR" sz="1600" b="1" i="1" smtClean="0">
                          <a:latin typeface="Cambria Math" panose="02040503050406030204" pitchFamily="18" charset="0"/>
                          <a:ea typeface="Cambria Math" panose="02040503050406030204" pitchFamily="18" charset="0"/>
                        </a:rPr>
                        <m:t>+</m:t>
                      </m:r>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smtClean="0">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r>
                        <a:rPr lang="fr-FR" sz="1600" b="1" i="1" smtClean="0">
                          <a:solidFill>
                            <a:srgbClr val="FF0000"/>
                          </a:solidFill>
                          <a:latin typeface="Cambria Math" panose="02040503050406030204" pitchFamily="18" charset="0"/>
                          <a:ea typeface="Cambria Math" panose="02040503050406030204" pitchFamily="18" charset="0"/>
                        </a:rPr>
                        <m:t>−</m:t>
                      </m:r>
                      <m:r>
                        <a:rPr lang="fr-FR" sz="1600" b="1" i="1" smtClean="0">
                          <a:latin typeface="Cambria Math" panose="02040503050406030204" pitchFamily="18" charset="0"/>
                          <a:ea typeface="Cambria Math" panose="02040503050406030204" pitchFamily="18" charset="0"/>
                        </a:rPr>
                        <m:t>𝟐</m:t>
                      </m:r>
                      <m:rad>
                        <m:radPr>
                          <m:degHide m:val="on"/>
                          <m:ctrlPr>
                            <a:rPr lang="fr-FR" sz="1600" b="1" i="1" smtClean="0">
                              <a:latin typeface="Cambria Math" panose="02040503050406030204" pitchFamily="18" charset="0"/>
                              <a:ea typeface="Cambria Math" panose="02040503050406030204" pitchFamily="18" charset="0"/>
                            </a:rPr>
                          </m:ctrlPr>
                        </m:radPr>
                        <m:deg/>
                        <m:e>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a:latin typeface="Cambria Math" panose="02040503050406030204" pitchFamily="18" charset="0"/>
                                  <a:ea typeface="Cambria Math" panose="02040503050406030204" pitchFamily="18" charset="0"/>
                                </a:rPr>
                                <m:t>𝑺</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𝑰</m:t>
                              </m:r>
                            </m:e>
                            <m:sub>
                              <m:r>
                                <a:rPr lang="fr-FR" sz="1600" b="1" i="1">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e>
                      </m:rad>
                      <m:func>
                        <m:funcPr>
                          <m:ctrlPr>
                            <a:rPr lang="fr-FR" sz="1600" b="1" i="1" smtClean="0">
                              <a:latin typeface="Cambria Math" panose="02040503050406030204" pitchFamily="18" charset="0"/>
                              <a:ea typeface="Cambria Math" panose="02040503050406030204" pitchFamily="18" charset="0"/>
                            </a:rPr>
                          </m:ctrlPr>
                        </m:funcPr>
                        <m:fName>
                          <m:r>
                            <a:rPr lang="fr-FR" sz="1600" b="1" i="0" smtClean="0">
                              <a:latin typeface="Cambria Math" panose="02040503050406030204" pitchFamily="18" charset="0"/>
                              <a:ea typeface="Cambria Math" panose="02040503050406030204" pitchFamily="18" charset="0"/>
                            </a:rPr>
                            <m:t>𝐜𝐨𝐬</m:t>
                          </m:r>
                        </m:fName>
                        <m:e>
                          <m:d>
                            <m:dPr>
                              <m:ctrlPr>
                                <a:rPr lang="fr-FR" sz="1600" b="1" i="1" smtClean="0">
                                  <a:latin typeface="Cambria Math" panose="02040503050406030204" pitchFamily="18" charset="0"/>
                                  <a:ea typeface="Cambria Math" panose="02040503050406030204" pitchFamily="18" charset="0"/>
                                </a:rPr>
                              </m:ctrlPr>
                            </m:dPr>
                            <m:e>
                              <m:sSub>
                                <m:sSubPr>
                                  <m:ctrlPr>
                                    <a:rPr lang="fr-FR" sz="1600" b="1" i="1" smtClean="0">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ea typeface="Cambria Math" panose="02040503050406030204" pitchFamily="18" charset="0"/>
                                    </a:rPr>
                                    <m:t>𝑺</m:t>
                                  </m:r>
                                </m:sub>
                              </m:sSub>
                              <m:d>
                                <m:dPr>
                                  <m:ctrlPr>
                                    <a:rPr lang="fr-FR" sz="1600" b="1" i="1" smtClean="0">
                                      <a:latin typeface="Cambria Math" panose="02040503050406030204" pitchFamily="18" charset="0"/>
                                      <a:ea typeface="Cambria Math" panose="02040503050406030204" pitchFamily="18" charset="0"/>
                                    </a:rPr>
                                  </m:ctrlPr>
                                </m:dPr>
                                <m:e>
                                  <m:r>
                                    <a:rPr lang="fr-FR" sz="1600" b="1" i="1" smtClean="0">
                                      <a:latin typeface="Cambria Math" panose="02040503050406030204" pitchFamily="18" charset="0"/>
                                      <a:ea typeface="Cambria Math" panose="02040503050406030204" pitchFamily="18" charset="0"/>
                                    </a:rPr>
                                    <m:t>𝒕</m:t>
                                  </m:r>
                                </m:e>
                              </m:d>
                              <m:r>
                                <a:rPr lang="fr-FR" sz="1600" b="1" i="1" smtClean="0">
                                  <a:latin typeface="Cambria Math" panose="02040503050406030204" pitchFamily="18" charset="0"/>
                                  <a:ea typeface="Cambria Math" panose="02040503050406030204" pitchFamily="18" charset="0"/>
                                </a:rPr>
                                <m:t>−</m:t>
                              </m:r>
                              <m:sSub>
                                <m:sSubPr>
                                  <m:ctrlPr>
                                    <a:rPr lang="fr-FR" sz="1600" b="1" i="1">
                                      <a:latin typeface="Cambria Math" panose="02040503050406030204" pitchFamily="18" charset="0"/>
                                      <a:ea typeface="Cambria Math" panose="02040503050406030204" pitchFamily="18" charset="0"/>
                                    </a:rPr>
                                  </m:ctrlPr>
                                </m:sSubPr>
                                <m:e>
                                  <m:r>
                                    <a:rPr lang="fr-FR" sz="1600" b="1" i="1">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ea typeface="Cambria Math" panose="02040503050406030204" pitchFamily="18" charset="0"/>
                                    </a:rPr>
                                    <m:t>𝑶</m:t>
                                  </m:r>
                                </m:sub>
                              </m:sSub>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ea typeface="Cambria Math" panose="02040503050406030204" pitchFamily="18" charset="0"/>
                                    </a:rPr>
                                    <m:t>𝒕</m:t>
                                  </m:r>
                                </m:e>
                              </m:d>
                            </m:e>
                          </m:d>
                        </m:e>
                      </m:func>
                    </m:oMath>
                  </m:oMathPara>
                </a14:m>
                <a:endParaRPr lang="fr-FR" sz="1600" b="1" dirty="0"/>
              </a:p>
            </p:txBody>
          </p:sp>
        </mc:Choice>
        <mc:Fallback xmlns="">
          <p:sp>
            <p:nvSpPr>
              <p:cNvPr id="207" name="ZoneTexte 206"/>
              <p:cNvSpPr txBox="1">
                <a:spLocks noRot="1" noChangeAspect="1" noMove="1" noResize="1" noEditPoints="1" noAdjustHandles="1" noChangeArrowheads="1" noChangeShapeType="1" noTextEdit="1"/>
              </p:cNvSpPr>
              <p:nvPr/>
            </p:nvSpPr>
            <p:spPr>
              <a:xfrm>
                <a:off x="201718" y="5197781"/>
                <a:ext cx="6319230" cy="310278"/>
              </a:xfrm>
              <a:prstGeom prst="rect">
                <a:avLst/>
              </a:prstGeom>
              <a:blipFill>
                <a:blip r:embed="rId6"/>
                <a:stretch>
                  <a:fillRect l="-96" b="-78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8" name="ZoneTexte 207"/>
              <p:cNvSpPr txBox="1"/>
              <p:nvPr/>
            </p:nvSpPr>
            <p:spPr>
              <a:xfrm>
                <a:off x="79610" y="5748144"/>
                <a:ext cx="7249869" cy="552139"/>
              </a:xfrm>
              <a:prstGeom prst="rect">
                <a:avLst/>
              </a:prstGeom>
              <a:noFill/>
              <a:ln w="28575">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eqArr>
                            <m:eqArrPr>
                              <m:ctrlPr>
                                <a:rPr lang="fr-FR" b="1" i="1" smtClean="0">
                                  <a:solidFill>
                                    <a:srgbClr val="FF0000"/>
                                  </a:solidFill>
                                  <a:latin typeface="Cambria Math" panose="02040503050406030204" pitchFamily="18" charset="0"/>
                                </a:rPr>
                              </m:ctrlPr>
                            </m:eqArrPr>
                            <m:e>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𝑪𝒐𝒉</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𝑯𝒐𝒎𝒐𝒅𝒚𝒏𝒆</m:t>
                              </m:r>
                            </m:e>
                            <m:e>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𝑬𝒒𝒖𝒊𝒍𝒊𝒃𝒓</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𝒆</m:t>
                              </m:r>
                            </m:e>
                          </m:eqArr>
                        </m:sub>
                      </m:sSub>
                      <m:d>
                        <m:dPr>
                          <m:ctrlPr>
                            <a:rPr lang="fr-FR" b="1" i="1" smtClean="0">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rPr>
                            <m:t>𝒕</m:t>
                          </m:r>
                        </m:e>
                      </m:d>
                      <m:r>
                        <a:rPr lang="fr-FR" b="1" i="1" smtClean="0">
                          <a:solidFill>
                            <a:srgbClr val="FF0000"/>
                          </a:solidFill>
                          <a:latin typeface="Cambria Math" panose="02040503050406030204" pitchFamily="18" charset="0"/>
                        </a:rPr>
                        <m:t>=</m:t>
                      </m:r>
                      <m:sSub>
                        <m:sSubPr>
                          <m:ctrlPr>
                            <a:rPr lang="fr-FR" b="1" i="1" smtClean="0">
                              <a:solidFill>
                                <a:schemeClr val="tx1"/>
                              </a:solidFill>
                              <a:latin typeface="Cambria Math" panose="02040503050406030204" pitchFamily="18" charset="0"/>
                            </a:rPr>
                          </m:ctrlPr>
                        </m:sSubPr>
                        <m:e>
                          <m:r>
                            <a:rPr lang="fr-FR" b="1" i="1">
                              <a:solidFill>
                                <a:schemeClr val="tx1"/>
                              </a:solidFill>
                              <a:latin typeface="Cambria Math" panose="02040503050406030204" pitchFamily="18" charset="0"/>
                            </a:rPr>
                            <m:t>𝑰</m:t>
                          </m:r>
                        </m:e>
                        <m:sub>
                          <m:r>
                            <a:rPr lang="fr-FR" b="1" i="1">
                              <a:solidFill>
                                <a:schemeClr val="tx1"/>
                              </a:solidFill>
                              <a:latin typeface="Cambria Math" panose="02040503050406030204" pitchFamily="18" charset="0"/>
                            </a:rPr>
                            <m:t>𝟏</m:t>
                          </m:r>
                        </m:sub>
                      </m:sSub>
                      <m:d>
                        <m:dPr>
                          <m:ctrlPr>
                            <a:rPr lang="fr-FR" b="1" i="1">
                              <a:solidFill>
                                <a:schemeClr val="tx1"/>
                              </a:solidFill>
                              <a:latin typeface="Cambria Math" panose="02040503050406030204" pitchFamily="18" charset="0"/>
                            </a:rPr>
                          </m:ctrlPr>
                        </m:dPr>
                        <m:e>
                          <m:r>
                            <a:rPr lang="fr-FR" b="1" i="1">
                              <a:solidFill>
                                <a:schemeClr val="tx1"/>
                              </a:solidFill>
                              <a:latin typeface="Cambria Math" panose="02040503050406030204" pitchFamily="18" charset="0"/>
                            </a:rPr>
                            <m:t>𝒕</m:t>
                          </m:r>
                        </m:e>
                      </m:d>
                      <m:r>
                        <a:rPr lang="fr-FR" b="1" i="1" smtClean="0">
                          <a:solidFill>
                            <a:schemeClr val="tx1"/>
                          </a:solidFill>
                          <a:latin typeface="Cambria Math" panose="02040503050406030204" pitchFamily="18" charset="0"/>
                        </a:rPr>
                        <m:t>−</m:t>
                      </m:r>
                      <m:sSub>
                        <m:sSubPr>
                          <m:ctrlPr>
                            <a:rPr lang="fr-FR" b="1" i="1">
                              <a:solidFill>
                                <a:schemeClr val="tx1"/>
                              </a:solidFill>
                              <a:latin typeface="Cambria Math" panose="02040503050406030204" pitchFamily="18" charset="0"/>
                            </a:rPr>
                          </m:ctrlPr>
                        </m:sSubPr>
                        <m:e>
                          <m:r>
                            <a:rPr lang="fr-FR" b="1" i="1">
                              <a:solidFill>
                                <a:schemeClr val="tx1"/>
                              </a:solidFill>
                              <a:latin typeface="Cambria Math" panose="02040503050406030204" pitchFamily="18" charset="0"/>
                            </a:rPr>
                            <m:t>𝑰</m:t>
                          </m:r>
                        </m:e>
                        <m:sub>
                          <m:r>
                            <a:rPr lang="fr-FR" b="1" i="1" smtClean="0">
                              <a:solidFill>
                                <a:schemeClr val="tx1"/>
                              </a:solidFill>
                              <a:latin typeface="Cambria Math" panose="02040503050406030204" pitchFamily="18" charset="0"/>
                            </a:rPr>
                            <m:t>𝟐</m:t>
                          </m:r>
                        </m:sub>
                      </m:sSub>
                      <m:d>
                        <m:dPr>
                          <m:ctrlPr>
                            <a:rPr lang="fr-FR" b="1" i="1">
                              <a:solidFill>
                                <a:schemeClr val="tx1"/>
                              </a:solidFill>
                              <a:latin typeface="Cambria Math" panose="02040503050406030204" pitchFamily="18" charset="0"/>
                            </a:rPr>
                          </m:ctrlPr>
                        </m:dPr>
                        <m:e>
                          <m:r>
                            <a:rPr lang="fr-FR" b="1" i="1">
                              <a:solidFill>
                                <a:schemeClr val="tx1"/>
                              </a:solidFill>
                              <a:latin typeface="Cambria Math" panose="02040503050406030204" pitchFamily="18" charset="0"/>
                            </a:rPr>
                            <m:t>𝒕</m:t>
                          </m:r>
                        </m:e>
                      </m:d>
                      <m:r>
                        <a:rPr lang="fr-FR" b="1" i="1" smtClean="0">
                          <a:solidFill>
                            <a:srgbClr val="FF0000"/>
                          </a:solidFill>
                          <a:latin typeface="Cambria Math" panose="02040503050406030204" pitchFamily="18" charset="0"/>
                          <a:ea typeface="Cambria Math" panose="02040503050406030204" pitchFamily="18" charset="0"/>
                        </a:rPr>
                        <m:t>∝ </m:t>
                      </m:r>
                      <m:r>
                        <a:rPr lang="fr-FR" b="1" i="1" smtClean="0">
                          <a:solidFill>
                            <a:srgbClr val="FF0000"/>
                          </a:solidFill>
                          <a:latin typeface="Cambria Math" panose="02040503050406030204" pitchFamily="18" charset="0"/>
                          <a:ea typeface="Cambria Math" panose="02040503050406030204" pitchFamily="18" charset="0"/>
                        </a:rPr>
                        <m:t>𝟒</m:t>
                      </m:r>
                      <m:rad>
                        <m:radPr>
                          <m:degHide m:val="on"/>
                          <m:ctrlPr>
                            <a:rPr lang="fr-FR" b="1" i="1">
                              <a:solidFill>
                                <a:srgbClr val="FF0000"/>
                              </a:solidFill>
                              <a:latin typeface="Cambria Math" panose="02040503050406030204" pitchFamily="18" charset="0"/>
                              <a:ea typeface="Cambria Math" panose="02040503050406030204" pitchFamily="18" charset="0"/>
                            </a:rPr>
                          </m:ctrlPr>
                        </m:radPr>
                        <m:deg/>
                        <m:e>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𝑰</m:t>
                              </m:r>
                            </m:e>
                            <m:sub>
                              <m:r>
                                <a:rPr lang="fr-FR" b="1" i="1">
                                  <a:solidFill>
                                    <a:srgbClr val="FF0000"/>
                                  </a:solidFill>
                                  <a:latin typeface="Cambria Math" panose="02040503050406030204" pitchFamily="18" charset="0"/>
                                  <a:ea typeface="Cambria Math" panose="02040503050406030204" pitchFamily="18" charset="0"/>
                                </a:rPr>
                                <m:t>𝑺</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𝑰</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e>
                      </m:rad>
                      <m:func>
                        <m:funcPr>
                          <m:ctrlPr>
                            <a:rPr lang="fr-FR" b="1" i="1">
                              <a:solidFill>
                                <a:srgbClr val="FF0000"/>
                              </a:solidFill>
                              <a:latin typeface="Cambria Math" panose="02040503050406030204" pitchFamily="18" charset="0"/>
                              <a:ea typeface="Cambria Math" panose="02040503050406030204" pitchFamily="18" charset="0"/>
                            </a:rPr>
                          </m:ctrlPr>
                        </m:funcPr>
                        <m:fName>
                          <m:r>
                            <a:rPr lang="fr-FR" b="1" i="1">
                              <a:solidFill>
                                <a:srgbClr val="FF0000"/>
                              </a:solidFill>
                              <a:latin typeface="Cambria Math" panose="02040503050406030204" pitchFamily="18" charset="0"/>
                              <a:ea typeface="Cambria Math" panose="02040503050406030204" pitchFamily="18" charset="0"/>
                            </a:rPr>
                            <m:t>𝒄𝒐𝒔</m:t>
                          </m:r>
                        </m:fName>
                        <m:e>
                          <m:d>
                            <m:dPr>
                              <m:ctrlPr>
                                <a:rPr lang="fr-FR" b="1" i="1">
                                  <a:solidFill>
                                    <a:srgbClr val="FF0000"/>
                                  </a:solidFill>
                                  <a:latin typeface="Cambria Math" panose="02040503050406030204" pitchFamily="18" charset="0"/>
                                  <a:ea typeface="Cambria Math" panose="02040503050406030204" pitchFamily="18" charset="0"/>
                                </a:rPr>
                              </m:ctrlPr>
                            </m:dPr>
                            <m:e>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𝜽</m:t>
                                  </m:r>
                                </m:e>
                                <m:sub>
                                  <m:r>
                                    <a:rPr lang="fr-FR" b="1" i="1">
                                      <a:solidFill>
                                        <a:srgbClr val="FF0000"/>
                                      </a:solidFill>
                                      <a:latin typeface="Cambria Math" panose="02040503050406030204" pitchFamily="18" charset="0"/>
                                      <a:ea typeface="Cambria Math" panose="02040503050406030204" pitchFamily="18" charset="0"/>
                                    </a:rPr>
                                    <m:t>𝑺</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r>
                                <a:rPr lang="fr-FR" b="1" i="1">
                                  <a:solidFill>
                                    <a:srgbClr val="FF0000"/>
                                  </a:solidFill>
                                  <a:latin typeface="Cambria Math" panose="02040503050406030204" pitchFamily="18" charset="0"/>
                                  <a:ea typeface="Cambria Math" panose="02040503050406030204" pitchFamily="18" charset="0"/>
                                </a:rPr>
                                <m:t>−</m:t>
                              </m:r>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𝜽</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e>
                          </m:d>
                        </m:e>
                      </m:func>
                    </m:oMath>
                  </m:oMathPara>
                </a14:m>
                <a:endParaRPr lang="fr-FR" b="1" dirty="0">
                  <a:solidFill>
                    <a:srgbClr val="FF0000"/>
                  </a:solidFill>
                </a:endParaRPr>
              </a:p>
            </p:txBody>
          </p:sp>
        </mc:Choice>
        <mc:Fallback xmlns="">
          <p:sp>
            <p:nvSpPr>
              <p:cNvPr id="208" name="ZoneTexte 207"/>
              <p:cNvSpPr txBox="1">
                <a:spLocks noRot="1" noChangeAspect="1" noMove="1" noResize="1" noEditPoints="1" noAdjustHandles="1" noChangeArrowheads="1" noChangeShapeType="1" noTextEdit="1"/>
              </p:cNvSpPr>
              <p:nvPr/>
            </p:nvSpPr>
            <p:spPr>
              <a:xfrm>
                <a:off x="79610" y="5748144"/>
                <a:ext cx="7249869" cy="552139"/>
              </a:xfrm>
              <a:prstGeom prst="rect">
                <a:avLst/>
              </a:prstGeom>
              <a:blipFill>
                <a:blip r:embed="rId7"/>
                <a:stretch>
                  <a:fillRect b="-9375"/>
                </a:stretch>
              </a:blipFill>
              <a:ln w="28575">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9" name="ZoneTexte 208"/>
              <p:cNvSpPr txBox="1"/>
              <p:nvPr/>
            </p:nvSpPr>
            <p:spPr>
              <a:xfrm>
                <a:off x="7487545" y="4076472"/>
                <a:ext cx="4704455" cy="2316275"/>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b="1" dirty="0">
                    <a:solidFill>
                      <a:srgbClr val="00B050"/>
                    </a:solidFill>
                  </a:rPr>
                  <a:t>Suppression du fond continu</a:t>
                </a:r>
              </a:p>
              <a:p>
                <a:pPr marL="285750" indent="-285750">
                  <a:buFont typeface="Wingdings" panose="05000000000000000000" pitchFamily="2" charset="2"/>
                  <a:buChar char="ü"/>
                </a:pPr>
                <a:r>
                  <a:rPr lang="fr-FR" b="1" dirty="0">
                    <a:solidFill>
                      <a:srgbClr val="00B050"/>
                    </a:solidFill>
                  </a:rPr>
                  <a:t>Gain de 3dB / détection directe</a:t>
                </a:r>
              </a:p>
              <a:p>
                <a:pPr marL="285750" indent="-285750">
                  <a:buFont typeface="Wingdings" panose="05000000000000000000" pitchFamily="2" charset="2"/>
                  <a:buChar char="ü"/>
                </a:pPr>
                <a:r>
                  <a:rPr lang="fr-FR" b="1" dirty="0">
                    <a:solidFill>
                      <a:srgbClr val="00B050"/>
                    </a:solidFill>
                  </a:rPr>
                  <a:t>On retrouve </a:t>
                </a:r>
                <a14:m>
                  <m:oMath xmlns:m="http://schemas.openxmlformats.org/officeDocument/2006/math">
                    <m:r>
                      <a:rPr lang="fr-FR" b="1">
                        <a:solidFill>
                          <a:srgbClr val="00B050"/>
                        </a:solidFill>
                        <a:latin typeface="Cambria Math" panose="02040503050406030204" pitchFamily="18" charset="0"/>
                      </a:rPr>
                      <m:t>𝐶𝑜𝑠</m:t>
                    </m:r>
                    <m:sSub>
                      <m:sSubPr>
                        <m:ctrlPr>
                          <a:rPr lang="fr-FR" b="1" i="1">
                            <a:solidFill>
                              <a:srgbClr val="00B050"/>
                            </a:solidFill>
                            <a:latin typeface="Cambria Math" panose="02040503050406030204" pitchFamily="18" charset="0"/>
                          </a:rPr>
                        </m:ctrlPr>
                      </m:sSubPr>
                      <m:e>
                        <m:r>
                          <a:rPr lang="fr-FR" b="1">
                            <a:solidFill>
                              <a:srgbClr val="00B050"/>
                            </a:solidFill>
                            <a:latin typeface="Cambria Math" panose="02040503050406030204" pitchFamily="18" charset="0"/>
                          </a:rPr>
                          <m:t>𝜃</m:t>
                        </m:r>
                      </m:e>
                      <m:sub>
                        <m:r>
                          <a:rPr lang="fr-FR" b="1">
                            <a:solidFill>
                              <a:srgbClr val="00B050"/>
                            </a:solidFill>
                            <a:latin typeface="Cambria Math" panose="02040503050406030204" pitchFamily="18" charset="0"/>
                          </a:rPr>
                          <m:t>𝑆</m:t>
                        </m:r>
                      </m:sub>
                    </m:sSub>
                    <m:r>
                      <a:rPr lang="fr-FR" b="1">
                        <a:solidFill>
                          <a:srgbClr val="00B050"/>
                        </a:solidFill>
                        <a:latin typeface="Cambria Math" panose="02040503050406030204" pitchFamily="18" charset="0"/>
                      </a:rPr>
                      <m:t>(</m:t>
                    </m:r>
                    <m:r>
                      <a:rPr lang="fr-FR" b="1">
                        <a:solidFill>
                          <a:srgbClr val="00B050"/>
                        </a:solidFill>
                        <a:latin typeface="Cambria Math" panose="02040503050406030204" pitchFamily="18" charset="0"/>
                      </a:rPr>
                      <m:t>𝑡</m:t>
                    </m:r>
                    <m:r>
                      <a:rPr lang="fr-FR" b="1">
                        <a:solidFill>
                          <a:srgbClr val="00B050"/>
                        </a:solidFill>
                        <a:latin typeface="Cambria Math" panose="02040503050406030204" pitchFamily="18" charset="0"/>
                      </a:rPr>
                      <m:t>)</m:t>
                    </m:r>
                  </m:oMath>
                </a14:m>
                <a:endParaRPr lang="fr-FR" b="1" dirty="0">
                  <a:solidFill>
                    <a:srgbClr val="00B050"/>
                  </a:solidFill>
                  <a:sym typeface="Symbol" panose="05050102010706020507" pitchFamily="18" charset="2"/>
                </a:endParaRPr>
              </a:p>
              <a:p>
                <a:pPr marL="285750" indent="-285750">
                  <a:buFont typeface="Symbol" panose="05050102010706020507" pitchFamily="18" charset="2"/>
                  <a:buChar char="´"/>
                </a:pPr>
                <a:r>
                  <a:rPr lang="fr-FR" b="1" dirty="0">
                    <a:solidFill>
                      <a:srgbClr val="FF0000"/>
                    </a:solidFill>
                    <a:sym typeface="Symbol" panose="05050102010706020507" pitchFamily="18" charset="2"/>
                  </a:rPr>
                  <a:t>On ne retrouve pas directement</a:t>
                </a:r>
                <a14:m>
                  <m:oMath xmlns:m="http://schemas.openxmlformats.org/officeDocument/2006/math">
                    <m:sSup>
                      <m:sSupPr>
                        <m:ctrlPr>
                          <a:rPr lang="fr-FR" b="1" i="1">
                            <a:solidFill>
                              <a:srgbClr val="FF0000"/>
                            </a:solidFill>
                            <a:latin typeface="Cambria Math" panose="02040503050406030204" pitchFamily="18" charset="0"/>
                            <a:sym typeface="Symbol" panose="05050102010706020507" pitchFamily="18" charset="2"/>
                          </a:rPr>
                        </m:ctrlPr>
                      </m:sSupPr>
                      <m:e>
                        <m:r>
                          <a:rPr lang="fr-FR" b="1" i="1" smtClean="0">
                            <a:solidFill>
                              <a:srgbClr val="FF0000"/>
                            </a:solidFill>
                            <a:latin typeface="Cambria Math" panose="02040503050406030204" pitchFamily="18" charset="0"/>
                            <a:sym typeface="Symbol" panose="05050102010706020507" pitchFamily="18" charset="2"/>
                          </a:rPr>
                          <m:t> </m:t>
                        </m:r>
                        <m:r>
                          <a:rPr lang="fr-FR" b="1" i="1">
                            <a:solidFill>
                              <a:srgbClr val="FF0000"/>
                            </a:solidFill>
                            <a:latin typeface="Cambria Math" panose="02040503050406030204" pitchFamily="18" charset="0"/>
                            <a:sym typeface="Symbol" panose="05050102010706020507" pitchFamily="18" charset="2"/>
                          </a:rPr>
                          <m:t>𝒆</m:t>
                        </m:r>
                      </m:e>
                      <m:sup>
                        <m:r>
                          <a:rPr lang="fr-FR" b="1" i="1" smtClean="0">
                            <a:solidFill>
                              <a:srgbClr val="FF0000"/>
                            </a:solidFill>
                            <a:latin typeface="Cambria Math" panose="02040503050406030204" pitchFamily="18" charset="0"/>
                            <a:sym typeface="Symbol" panose="05050102010706020507" pitchFamily="18" charset="2"/>
                          </a:rPr>
                          <m:t>−</m:t>
                        </m:r>
                        <m:r>
                          <a:rPr lang="fr-FR" b="1" i="1">
                            <a:solidFill>
                              <a:srgbClr val="FF0000"/>
                            </a:solidFill>
                            <a:latin typeface="Cambria Math" panose="02040503050406030204" pitchFamily="18" charset="0"/>
                            <a:sym typeface="Symbol" panose="05050102010706020507" pitchFamily="18" charset="2"/>
                          </a:rPr>
                          <m:t>𝒋</m:t>
                        </m:r>
                        <m:sSub>
                          <m:sSubPr>
                            <m:ctrlPr>
                              <a:rPr lang="fr-FR" b="1" i="1">
                                <a:solidFill>
                                  <a:srgbClr val="FF0000"/>
                                </a:solidFill>
                                <a:latin typeface="Cambria Math" panose="02040503050406030204" pitchFamily="18" charset="0"/>
                                <a:sym typeface="Symbol" panose="05050102010706020507" pitchFamily="18" charset="2"/>
                              </a:rPr>
                            </m:ctrlPr>
                          </m:sSubPr>
                          <m:e>
                            <m:r>
                              <a:rPr lang="fr-FR" b="1" i="1">
                                <a:solidFill>
                                  <a:srgbClr val="FF0000"/>
                                </a:solidFill>
                                <a:latin typeface="Cambria Math" panose="02040503050406030204" pitchFamily="18" charset="0"/>
                                <a:ea typeface="Cambria Math" panose="02040503050406030204" pitchFamily="18" charset="0"/>
                                <a:sym typeface="Symbol" panose="05050102010706020507" pitchFamily="18" charset="2"/>
                              </a:rPr>
                              <m:t>𝜽</m:t>
                            </m:r>
                          </m:e>
                          <m:sub>
                            <m:r>
                              <a:rPr lang="fr-FR" b="1" i="1">
                                <a:solidFill>
                                  <a:srgbClr val="FF0000"/>
                                </a:solidFill>
                                <a:latin typeface="Cambria Math" panose="02040503050406030204" pitchFamily="18" charset="0"/>
                                <a:sym typeface="Symbol" panose="05050102010706020507" pitchFamily="18" charset="2"/>
                              </a:rPr>
                              <m:t>𝑺</m:t>
                            </m:r>
                          </m:sub>
                        </m:sSub>
                      </m:sup>
                    </m:sSup>
                  </m:oMath>
                </a14:m>
                <a:endParaRPr lang="fr-FR" dirty="0">
                  <a:solidFill>
                    <a:srgbClr val="FF0000"/>
                  </a:solidFill>
                </a:endParaRPr>
              </a:p>
              <a:p>
                <a:pPr marL="285750" indent="-285750">
                  <a:buFont typeface="Symbol" panose="05050102010706020507" pitchFamily="18" charset="2"/>
                  <a:buChar char="´"/>
                </a:pPr>
                <a14:m>
                  <m:oMath xmlns:m="http://schemas.openxmlformats.org/officeDocument/2006/math">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𝜽</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oMath>
                </a14:m>
                <a:r>
                  <a:rPr lang="fr-FR" b="1" dirty="0">
                    <a:solidFill>
                      <a:srgbClr val="FF0000"/>
                    </a:solidFill>
                  </a:rPr>
                  <a:t> contient le bruit de phase du laser</a:t>
                </a:r>
                <a:endParaRPr lang="fr-FR" dirty="0">
                  <a:solidFill>
                    <a:srgbClr val="FF0000"/>
                  </a:solidFill>
                </a:endParaRPr>
              </a:p>
              <a:p>
                <a:pPr marL="285750" indent="-285750">
                  <a:buFont typeface="Symbol" panose="05050102010706020507" pitchFamily="18" charset="2"/>
                  <a:buChar char="´"/>
                </a:pPr>
                <a:r>
                  <a:rPr lang="fr-FR" b="1" dirty="0">
                    <a:solidFill>
                      <a:srgbClr val="FF0000"/>
                    </a:solidFill>
                  </a:rPr>
                  <a:t>Spectralement,</a:t>
                </a:r>
                <a:r>
                  <a:rPr lang="fr-FR" b="1" dirty="0">
                    <a:solidFill>
                      <a:srgbClr val="FF0000"/>
                    </a:solidFill>
                    <a:sym typeface="Wingdings" panose="05000000000000000000" pitchFamily="2" charset="2"/>
                  </a:rPr>
                  <a:t> se superpose au bruit  ambiant basse fréquence</a:t>
                </a:r>
                <a:r>
                  <a:rPr lang="fr-FR" b="1" dirty="0">
                    <a:solidFill>
                      <a:srgbClr val="FF0000"/>
                    </a:solidFill>
                  </a:rPr>
                  <a:t> </a:t>
                </a:r>
              </a:p>
            </p:txBody>
          </p:sp>
        </mc:Choice>
        <mc:Fallback xmlns="">
          <p:sp>
            <p:nvSpPr>
              <p:cNvPr id="209" name="ZoneTexte 208"/>
              <p:cNvSpPr txBox="1">
                <a:spLocks noRot="1" noChangeAspect="1" noMove="1" noResize="1" noEditPoints="1" noAdjustHandles="1" noChangeArrowheads="1" noChangeShapeType="1" noTextEdit="1"/>
              </p:cNvSpPr>
              <p:nvPr/>
            </p:nvSpPr>
            <p:spPr>
              <a:xfrm>
                <a:off x="7487545" y="4076472"/>
                <a:ext cx="4704455" cy="2316275"/>
              </a:xfrm>
              <a:prstGeom prst="rect">
                <a:avLst/>
              </a:prstGeom>
              <a:blipFill>
                <a:blip r:embed="rId8"/>
                <a:stretch>
                  <a:fillRect l="-1036" t="-1579" r="-518" b="-3421"/>
                </a:stretch>
              </a:blipFill>
            </p:spPr>
            <p:txBody>
              <a:bodyPr/>
              <a:lstStyle/>
              <a:p>
                <a:r>
                  <a:rPr lang="fr-FR">
                    <a:noFill/>
                  </a:rPr>
                  <a:t> </a:t>
                </a:r>
              </a:p>
            </p:txBody>
          </p:sp>
        </mc:Fallback>
      </mc:AlternateContent>
      <p:sp>
        <p:nvSpPr>
          <p:cNvPr id="210" name="Accolade ouvrante 209"/>
          <p:cNvSpPr/>
          <p:nvPr/>
        </p:nvSpPr>
        <p:spPr>
          <a:xfrm>
            <a:off x="55420" y="4633544"/>
            <a:ext cx="263691" cy="999208"/>
          </a:xfrm>
          <a:prstGeom prst="leftBrace">
            <a:avLst/>
          </a:prstGeom>
          <a:ln w="19050">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8" name="ZoneTexte 77"/>
          <p:cNvSpPr txBox="1"/>
          <p:nvPr/>
        </p:nvSpPr>
        <p:spPr>
          <a:xfrm>
            <a:off x="0" y="4183681"/>
            <a:ext cx="4009431" cy="369332"/>
          </a:xfrm>
          <a:prstGeom prst="rect">
            <a:avLst/>
          </a:prstGeom>
          <a:noFill/>
        </p:spPr>
        <p:txBody>
          <a:bodyPr wrap="none" rtlCol="0">
            <a:spAutoFit/>
          </a:bodyPr>
          <a:lstStyle/>
          <a:p>
            <a:r>
              <a:rPr lang="fr-FR" dirty="0">
                <a:sym typeface="Wingdings" panose="05000000000000000000" pitchFamily="2" charset="2"/>
              </a:rPr>
              <a:t> </a:t>
            </a:r>
            <a:r>
              <a:rPr lang="fr-FR" dirty="0"/>
              <a:t>On ajoute une détection équilibrée</a:t>
            </a:r>
          </a:p>
        </p:txBody>
      </p:sp>
      <p:grpSp>
        <p:nvGrpSpPr>
          <p:cNvPr id="2" name="Groupe 1"/>
          <p:cNvGrpSpPr/>
          <p:nvPr/>
        </p:nvGrpSpPr>
        <p:grpSpPr>
          <a:xfrm>
            <a:off x="5316747" y="2792230"/>
            <a:ext cx="999591" cy="940892"/>
            <a:chOff x="5316747" y="2792230"/>
            <a:chExt cx="999591" cy="940892"/>
          </a:xfrm>
        </p:grpSpPr>
        <p:grpSp>
          <p:nvGrpSpPr>
            <p:cNvPr id="105" name="Groupe 104"/>
            <p:cNvGrpSpPr/>
            <p:nvPr/>
          </p:nvGrpSpPr>
          <p:grpSpPr>
            <a:xfrm>
              <a:off x="5750124" y="2816705"/>
              <a:ext cx="517146" cy="878779"/>
              <a:chOff x="5791990" y="3431438"/>
              <a:chExt cx="517146" cy="878779"/>
            </a:xfrm>
          </p:grpSpPr>
          <p:cxnSp>
            <p:nvCxnSpPr>
              <p:cNvPr id="110" name="Connecteur droit 109"/>
              <p:cNvCxnSpPr/>
              <p:nvPr/>
            </p:nvCxnSpPr>
            <p:spPr>
              <a:xfrm flipV="1">
                <a:off x="5791990" y="3944070"/>
                <a:ext cx="162438" cy="1"/>
              </a:xfrm>
              <a:prstGeom prst="line">
                <a:avLst/>
              </a:prstGeom>
              <a:ln>
                <a:solidFill>
                  <a:srgbClr val="FF0000"/>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12" name="Groupe 111"/>
              <p:cNvGrpSpPr/>
              <p:nvPr/>
            </p:nvGrpSpPr>
            <p:grpSpPr>
              <a:xfrm>
                <a:off x="5954428" y="3431438"/>
                <a:ext cx="354708" cy="878779"/>
                <a:chOff x="5954428" y="3431438"/>
                <a:chExt cx="354708" cy="878779"/>
              </a:xfrm>
            </p:grpSpPr>
            <p:grpSp>
              <p:nvGrpSpPr>
                <p:cNvPr id="114" name="Groupe 113"/>
                <p:cNvGrpSpPr/>
                <p:nvPr/>
              </p:nvGrpSpPr>
              <p:grpSpPr>
                <a:xfrm>
                  <a:off x="5954428" y="3613002"/>
                  <a:ext cx="304486" cy="555456"/>
                  <a:chOff x="5555457" y="3741829"/>
                  <a:chExt cx="304486" cy="555456"/>
                </a:xfrm>
              </p:grpSpPr>
              <p:sp>
                <p:nvSpPr>
                  <p:cNvPr id="118" name="Rectangle à coins arrondis 117"/>
                  <p:cNvSpPr/>
                  <p:nvPr/>
                </p:nvSpPr>
                <p:spPr>
                  <a:xfrm>
                    <a:off x="5555457" y="3741829"/>
                    <a:ext cx="304486" cy="55545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17" name="Groupe 116"/>
                  <p:cNvGrpSpPr/>
                  <p:nvPr/>
                </p:nvGrpSpPr>
                <p:grpSpPr>
                  <a:xfrm>
                    <a:off x="5635302" y="3791034"/>
                    <a:ext cx="194708" cy="247418"/>
                    <a:chOff x="1201757" y="3933825"/>
                    <a:chExt cx="376518" cy="524905"/>
                  </a:xfrm>
                </p:grpSpPr>
                <p:sp>
                  <p:nvSpPr>
                    <p:cNvPr id="127" name="Triangle isocèle 126"/>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28" name="Connecteur droit 127"/>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9" name="Connecteur droit 128"/>
                    <p:cNvCxnSpPr>
                      <a:stCxn id="127" idx="3"/>
                      <a:endCxn id="124"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19" name="Groupe 118"/>
                  <p:cNvGrpSpPr/>
                  <p:nvPr/>
                </p:nvGrpSpPr>
                <p:grpSpPr>
                  <a:xfrm>
                    <a:off x="5634156" y="4038452"/>
                    <a:ext cx="194708" cy="224748"/>
                    <a:chOff x="1192549" y="3933825"/>
                    <a:chExt cx="376518" cy="476810"/>
                  </a:xfrm>
                </p:grpSpPr>
                <p:sp>
                  <p:nvSpPr>
                    <p:cNvPr id="124" name="Triangle isocèle 123"/>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25" name="Connecteur droit 124"/>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6" name="Connecteur droit 125"/>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20" name="Connecteur droit avec flèche 119"/>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1" name="Connecteur droit avec flèche 120"/>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2" name="Connecteur droit avec flèche 121"/>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23" name="Connecteur droit avec flèche 122"/>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15" name="ZoneTexte 114"/>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15" name="ZoneTexte 114"/>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2"/>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6" name="ZoneTexte 115"/>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16" name="ZoneTexte 115"/>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3"/>
                      <a:stretch>
                        <a:fillRect l="-8772" r="-14035" b="-35714"/>
                      </a:stretch>
                    </a:blipFill>
                  </p:spPr>
                  <p:txBody>
                    <a:bodyPr/>
                    <a:lstStyle/>
                    <a:p>
                      <a:r>
                        <a:rPr lang="fr-FR">
                          <a:noFill/>
                        </a:rPr>
                        <a:t> </a:t>
                      </a:r>
                    </a:p>
                  </p:txBody>
                </p:sp>
              </mc:Fallback>
            </mc:AlternateContent>
          </p:grpSp>
        </p:grpSp>
        <p:sp>
          <p:nvSpPr>
            <p:cNvPr id="79" name="Rectangle à coins arrondis 78"/>
            <p:cNvSpPr/>
            <p:nvPr/>
          </p:nvSpPr>
          <p:spPr>
            <a:xfrm>
              <a:off x="5316747" y="2792230"/>
              <a:ext cx="999591" cy="940892"/>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grpSp>
      <p:cxnSp>
        <p:nvCxnSpPr>
          <p:cNvPr id="80" name="Connecteur droit 79"/>
          <p:cNvCxnSpPr/>
          <p:nvPr/>
        </p:nvCxnSpPr>
        <p:spPr>
          <a:xfrm flipV="1">
            <a:off x="5750124" y="3207417"/>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1" name="ZoneTexte 90"/>
              <p:cNvSpPr txBox="1"/>
              <p:nvPr/>
            </p:nvSpPr>
            <p:spPr>
              <a:xfrm>
                <a:off x="6423963" y="2916345"/>
                <a:ext cx="2053383" cy="4960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eqArr>
                            <m:eqArrPr>
                              <m:ctrlPr>
                                <a:rPr lang="fr-FR" b="1" i="1" smtClean="0">
                                  <a:solidFill>
                                    <a:srgbClr val="FF0000"/>
                                  </a:solidFill>
                                  <a:latin typeface="Cambria Math" panose="02040503050406030204" pitchFamily="18" charset="0"/>
                                </a:rPr>
                              </m:ctrlPr>
                            </m:eqArrPr>
                            <m:e>
                              <m:r>
                                <a:rPr lang="fr-FR" b="1" i="1">
                                  <a:solidFill>
                                    <a:srgbClr val="FF0000"/>
                                  </a:solidFill>
                                  <a:latin typeface="Cambria Math" panose="02040503050406030204" pitchFamily="18" charset="0"/>
                                </a:rPr>
                                <m:t>𝑫</m:t>
                              </m:r>
                              <m:r>
                                <a:rPr lang="fr-FR" b="1" i="1">
                                  <a:solidFill>
                                    <a:srgbClr val="FF0000"/>
                                  </a:solidFill>
                                  <a:latin typeface="Cambria Math" panose="02040503050406030204" pitchFamily="18" charset="0"/>
                                </a:rPr>
                                <m:t>é</m:t>
                              </m:r>
                              <m:r>
                                <a:rPr lang="fr-FR" b="1" i="1">
                                  <a:solidFill>
                                    <a:srgbClr val="FF0000"/>
                                  </a:solidFill>
                                  <a:latin typeface="Cambria Math" panose="02040503050406030204" pitchFamily="18" charset="0"/>
                                </a:rPr>
                                <m:t>𝒕</m:t>
                              </m:r>
                              <m:r>
                                <a:rPr lang="fr-FR" b="1" i="1">
                                  <a:solidFill>
                                    <a:srgbClr val="FF0000"/>
                                  </a:solidFill>
                                  <a:latin typeface="Cambria Math" panose="02040503050406030204" pitchFamily="18" charset="0"/>
                                </a:rPr>
                                <m:t>. </m:t>
                              </m:r>
                              <m:r>
                                <a:rPr lang="fr-FR" b="1" i="1">
                                  <a:solidFill>
                                    <a:srgbClr val="FF0000"/>
                                  </a:solidFill>
                                  <a:latin typeface="Cambria Math" panose="02040503050406030204" pitchFamily="18" charset="0"/>
                                </a:rPr>
                                <m:t>𝑪𝒐𝒉</m:t>
                              </m:r>
                              <m:r>
                                <a:rPr lang="fr-FR" b="1" i="1">
                                  <a:solidFill>
                                    <a:srgbClr val="FF0000"/>
                                  </a:solidFill>
                                  <a:latin typeface="Cambria Math" panose="02040503050406030204" pitchFamily="18" charset="0"/>
                                </a:rPr>
                                <m:t>. </m:t>
                              </m:r>
                              <m:r>
                                <a:rPr lang="fr-FR" b="1" i="1">
                                  <a:solidFill>
                                    <a:srgbClr val="FF0000"/>
                                  </a:solidFill>
                                  <a:latin typeface="Cambria Math" panose="02040503050406030204" pitchFamily="18" charset="0"/>
                                </a:rPr>
                                <m:t>𝑯𝒐𝒎𝒐𝒅𝒚𝒏𝒆</m:t>
                              </m:r>
                            </m:e>
                            <m:e>
                              <m:r>
                                <a:rPr lang="fr-FR" b="1" i="1">
                                  <a:solidFill>
                                    <a:srgbClr val="FF0000"/>
                                  </a:solidFill>
                                  <a:latin typeface="Cambria Math" panose="02040503050406030204" pitchFamily="18" charset="0"/>
                                </a:rPr>
                                <m:t>+</m:t>
                              </m:r>
                              <m:r>
                                <a:rPr lang="fr-FR" b="1" i="1">
                                  <a:solidFill>
                                    <a:srgbClr val="FF0000"/>
                                  </a:solidFill>
                                  <a:latin typeface="Cambria Math" panose="02040503050406030204" pitchFamily="18" charset="0"/>
                                </a:rPr>
                                <m:t>𝑫</m:t>
                              </m:r>
                              <m:r>
                                <a:rPr lang="fr-FR" b="1" i="1">
                                  <a:solidFill>
                                    <a:srgbClr val="FF0000"/>
                                  </a:solidFill>
                                  <a:latin typeface="Cambria Math" panose="02040503050406030204" pitchFamily="18" charset="0"/>
                                </a:rPr>
                                <m:t>é</m:t>
                              </m:r>
                              <m:r>
                                <a:rPr lang="fr-FR" b="1" i="1">
                                  <a:solidFill>
                                    <a:srgbClr val="FF0000"/>
                                  </a:solidFill>
                                  <a:latin typeface="Cambria Math" panose="02040503050406030204" pitchFamily="18" charset="0"/>
                                </a:rPr>
                                <m:t>𝒕</m:t>
                              </m:r>
                              <m:r>
                                <a:rPr lang="fr-FR" b="1" i="1">
                                  <a:solidFill>
                                    <a:srgbClr val="FF0000"/>
                                  </a:solidFill>
                                  <a:latin typeface="Cambria Math" panose="02040503050406030204" pitchFamily="18" charset="0"/>
                                </a:rPr>
                                <m:t>. </m:t>
                              </m:r>
                              <m:r>
                                <a:rPr lang="fr-FR" b="1" i="1">
                                  <a:solidFill>
                                    <a:srgbClr val="FF0000"/>
                                  </a:solidFill>
                                  <a:latin typeface="Cambria Math" panose="02040503050406030204" pitchFamily="18" charset="0"/>
                                </a:rPr>
                                <m:t>𝑬𝒒𝒖𝒊𝒍𝒊𝒃𝒓</m:t>
                              </m:r>
                              <m:r>
                                <a:rPr lang="fr-FR" b="1" i="1">
                                  <a:solidFill>
                                    <a:srgbClr val="FF0000"/>
                                  </a:solidFill>
                                  <a:latin typeface="Cambria Math" panose="02040503050406030204" pitchFamily="18" charset="0"/>
                                </a:rPr>
                                <m:t>é</m:t>
                              </m:r>
                              <m:r>
                                <a:rPr lang="fr-FR" b="1" i="1">
                                  <a:solidFill>
                                    <a:srgbClr val="FF0000"/>
                                  </a:solidFill>
                                  <a:latin typeface="Cambria Math" panose="02040503050406030204" pitchFamily="18" charset="0"/>
                                </a:rPr>
                                <m:t>𝒆</m:t>
                              </m:r>
                            </m:e>
                          </m:eqAr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91" name="ZoneTexte 90"/>
              <p:cNvSpPr txBox="1">
                <a:spLocks noRot="1" noChangeAspect="1" noMove="1" noResize="1" noEditPoints="1" noAdjustHandles="1" noChangeArrowheads="1" noChangeShapeType="1" noTextEdit="1"/>
              </p:cNvSpPr>
              <p:nvPr/>
            </p:nvSpPr>
            <p:spPr>
              <a:xfrm>
                <a:off x="6423963" y="2916345"/>
                <a:ext cx="2053383" cy="496033"/>
              </a:xfrm>
              <a:prstGeom prst="rect">
                <a:avLst/>
              </a:prstGeom>
              <a:blipFill>
                <a:blip r:embed="rId9"/>
                <a:stretch>
                  <a:fillRect l="-1187" r="-2671" b="-26829"/>
                </a:stretch>
              </a:blipFill>
              <a:ln>
                <a:noFill/>
              </a:ln>
            </p:spPr>
            <p:txBody>
              <a:bodyPr/>
              <a:lstStyle/>
              <a:p>
                <a:r>
                  <a:rPr lang="fr-FR">
                    <a:noFill/>
                  </a:rPr>
                  <a:t> </a:t>
                </a:r>
              </a:p>
            </p:txBody>
          </p:sp>
        </mc:Fallback>
      </mc:AlternateContent>
      <p:sp>
        <p:nvSpPr>
          <p:cNvPr id="92" name="Espace réservé de la date 2">
            <a:extLst>
              <a:ext uri="{FF2B5EF4-FFF2-40B4-BE49-F238E27FC236}">
                <a16:creationId xmlns:a16="http://schemas.microsoft.com/office/drawing/2014/main" id="{4EA78F1C-F617-4675-B165-6B43029572C5}"/>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93" name="Espace réservé du numéro de diapositive 4">
            <a:extLst>
              <a:ext uri="{FF2B5EF4-FFF2-40B4-BE49-F238E27FC236}">
                <a16:creationId xmlns:a16="http://schemas.microsoft.com/office/drawing/2014/main" id="{00F40D06-42D9-474A-9E6F-30EA0D019A5C}"/>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18</a:t>
            </a:fld>
            <a:endParaRPr lang="fr-FR" dirty="0">
              <a:solidFill>
                <a:prstClr val="white"/>
              </a:solidFill>
              <a:latin typeface="Arial"/>
            </a:endParaRPr>
          </a:p>
        </p:txBody>
      </p:sp>
      <p:sp>
        <p:nvSpPr>
          <p:cNvPr id="94" name="ZoneTexte 93">
            <a:extLst>
              <a:ext uri="{FF2B5EF4-FFF2-40B4-BE49-F238E27FC236}">
                <a16:creationId xmlns:a16="http://schemas.microsoft.com/office/drawing/2014/main" id="{8799A76E-B34C-4748-BEF7-011B05FEA25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95" name="ZoneTexte 94">
            <a:extLst>
              <a:ext uri="{FF2B5EF4-FFF2-40B4-BE49-F238E27FC236}">
                <a16:creationId xmlns:a16="http://schemas.microsoft.com/office/drawing/2014/main" id="{CE4EBE46-FA4D-44EF-A166-E6D2D82B47BF}"/>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0099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206" grpId="0"/>
      <p:bldP spid="207" grpId="0"/>
      <p:bldP spid="208" grpId="0" animBg="1"/>
      <p:bldP spid="209" grpId="0" animBg="1"/>
      <p:bldP spid="210" grpId="0" animBg="1"/>
      <p:bldP spid="78" grpId="0"/>
      <p:bldP spid="9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8356" y="-12584"/>
            <a:ext cx="2021707" cy="523220"/>
          </a:xfrm>
          <a:prstGeom prst="rect">
            <a:avLst/>
          </a:prstGeom>
          <a:noFill/>
        </p:spPr>
        <p:txBody>
          <a:bodyPr wrap="none" rtlCol="0">
            <a:spAutoFit/>
          </a:bodyPr>
          <a:lstStyle/>
          <a:p>
            <a:r>
              <a:rPr lang="fr-FR" sz="2800" b="1" dirty="0">
                <a:solidFill>
                  <a:schemeClr val="tx2"/>
                </a:solidFill>
              </a:rPr>
              <a:t>Préambule</a:t>
            </a:r>
          </a:p>
        </p:txBody>
      </p:sp>
      <p:sp>
        <p:nvSpPr>
          <p:cNvPr id="5" name="ZoneTexte 4"/>
          <p:cNvSpPr txBox="1"/>
          <p:nvPr/>
        </p:nvSpPr>
        <p:spPr>
          <a:xfrm>
            <a:off x="1019175" y="2466250"/>
            <a:ext cx="10723419" cy="2585323"/>
          </a:xfrm>
          <a:prstGeom prst="rect">
            <a:avLst/>
          </a:prstGeom>
          <a:noFill/>
        </p:spPr>
        <p:txBody>
          <a:bodyPr wrap="square" rtlCol="0">
            <a:spAutoFit/>
          </a:bodyPr>
          <a:lstStyle/>
          <a:p>
            <a:r>
              <a:rPr lang="fr-FR" dirty="0"/>
              <a:t>Ce cours n’a pas vocation à présenter toutes les techniques existantes</a:t>
            </a:r>
          </a:p>
          <a:p>
            <a:endParaRPr lang="fr-FR" dirty="0"/>
          </a:p>
          <a:p>
            <a:r>
              <a:rPr lang="fr-FR" dirty="0"/>
              <a:t>Ce cours ne dure que 1h30</a:t>
            </a:r>
          </a:p>
          <a:p>
            <a:endParaRPr lang="fr-FR" dirty="0"/>
          </a:p>
          <a:p>
            <a:r>
              <a:rPr lang="fr-FR" dirty="0"/>
              <a:t>Ce cours vise à introduire différentes techniques instrumentales qui peuvent être utilisées de manière différentes à ce qui est présenté ici</a:t>
            </a:r>
          </a:p>
          <a:p>
            <a:endParaRPr lang="fr-FR" dirty="0"/>
          </a:p>
          <a:p>
            <a:r>
              <a:rPr lang="fr-FR" dirty="0"/>
              <a:t>La plupart de ces techniques sont également utilisés dans l’univers des Télécom</a:t>
            </a:r>
          </a:p>
          <a:p>
            <a:endParaRPr lang="fr-FR" dirty="0"/>
          </a:p>
        </p:txBody>
      </p:sp>
      <p:sp>
        <p:nvSpPr>
          <p:cNvPr id="8" name="Espace réservé de la date 2">
            <a:extLst>
              <a:ext uri="{FF2B5EF4-FFF2-40B4-BE49-F238E27FC236}">
                <a16:creationId xmlns:a16="http://schemas.microsoft.com/office/drawing/2014/main" id="{CF99EA9A-A344-45CA-9BE9-B6D686EC48FC}"/>
              </a:ext>
            </a:extLst>
          </p:cNvPr>
          <p:cNvSpPr txBox="1">
            <a:spLocks/>
          </p:cNvSpPr>
          <p:nvPr/>
        </p:nvSpPr>
        <p:spPr>
          <a:xfrm>
            <a:off x="719403" y="6456744"/>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9" name="Espace réservé du numéro de diapositive 4">
            <a:extLst>
              <a:ext uri="{FF2B5EF4-FFF2-40B4-BE49-F238E27FC236}">
                <a16:creationId xmlns:a16="http://schemas.microsoft.com/office/drawing/2014/main" id="{990043F6-651C-46A0-A6C1-543239490D74}"/>
              </a:ext>
            </a:extLst>
          </p:cNvPr>
          <p:cNvSpPr txBox="1">
            <a:spLocks/>
          </p:cNvSpPr>
          <p:nvPr/>
        </p:nvSpPr>
        <p:spPr>
          <a:xfrm>
            <a:off x="8622" y="6456744"/>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a:t>
            </a:fld>
            <a:endParaRPr lang="fr-FR" dirty="0">
              <a:solidFill>
                <a:prstClr val="white"/>
              </a:solidFill>
              <a:latin typeface="Arial"/>
            </a:endParaRPr>
          </a:p>
        </p:txBody>
      </p:sp>
      <p:sp>
        <p:nvSpPr>
          <p:cNvPr id="10" name="ZoneTexte 9">
            <a:extLst>
              <a:ext uri="{FF2B5EF4-FFF2-40B4-BE49-F238E27FC236}">
                <a16:creationId xmlns:a16="http://schemas.microsoft.com/office/drawing/2014/main" id="{8C9C3FDE-03F7-4DC0-9137-92E3A7D5B98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2" name="ZoneTexte 11">
            <a:extLst>
              <a:ext uri="{FF2B5EF4-FFF2-40B4-BE49-F238E27FC236}">
                <a16:creationId xmlns:a16="http://schemas.microsoft.com/office/drawing/2014/main" id="{81DF8E09-966C-497B-8F46-71D9013486F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19242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a:stretch>
            <a:fillRect/>
          </a:stretch>
        </p:blipFill>
        <p:spPr>
          <a:xfrm>
            <a:off x="7756646" y="4236173"/>
            <a:ext cx="4452905" cy="1942348"/>
          </a:xfrm>
          <a:prstGeom prst="rect">
            <a:avLst/>
          </a:prstGeom>
          <a:ln>
            <a:solidFill>
              <a:schemeClr val="tx1"/>
            </a:solidFill>
          </a:ln>
        </p:spPr>
      </p:pic>
      <p:cxnSp>
        <p:nvCxnSpPr>
          <p:cNvPr id="168" name="Connecteur droit 167"/>
          <p:cNvCxnSpPr>
            <a:stCxn id="119" idx="3"/>
          </p:cNvCxnSpPr>
          <p:nvPr/>
        </p:nvCxnSpPr>
        <p:spPr>
          <a:xfrm flipV="1">
            <a:off x="6316338" y="3255932"/>
            <a:ext cx="3250739" cy="674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9" name="Connecteur droit 138"/>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40" name="Groupe 139"/>
          <p:cNvGrpSpPr/>
          <p:nvPr/>
        </p:nvGrpSpPr>
        <p:grpSpPr>
          <a:xfrm>
            <a:off x="4817762" y="1979884"/>
            <a:ext cx="537933" cy="537273"/>
            <a:chOff x="5284643" y="1838148"/>
            <a:chExt cx="537933" cy="537273"/>
          </a:xfrm>
          <a:solidFill>
            <a:schemeClr val="bg1"/>
          </a:solidFill>
        </p:grpSpPr>
        <p:sp>
          <p:nvSpPr>
            <p:cNvPr id="141" name="Ellipse 140"/>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2" name="Arc 141"/>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43" name="Ellipse 142"/>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4" name="Ellipse 143"/>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5" name="Ellipse 144"/>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6" name="Ellipse 145"/>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7" name="Ellipse 146"/>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8" name="Ellipse 147"/>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9" name="Connecteur droit 148"/>
          <p:cNvCxnSpPr>
            <a:endCxn id="141"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 name="Connecteur droit 149"/>
          <p:cNvCxnSpPr>
            <a:stCxn id="151" idx="2"/>
            <a:endCxn id="152" idx="0"/>
          </p:cNvCxnSpPr>
          <p:nvPr/>
        </p:nvCxnSpPr>
        <p:spPr>
          <a:xfrm>
            <a:off x="2527180"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51" name="Rectangle à coins arrondis 150"/>
          <p:cNvSpPr/>
          <p:nvPr/>
        </p:nvSpPr>
        <p:spPr>
          <a:xfrm>
            <a:off x="1880675"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d’impulsions</a:t>
            </a:r>
          </a:p>
        </p:txBody>
      </p:sp>
      <p:sp>
        <p:nvSpPr>
          <p:cNvPr id="152" name="Rectangle à coins arrondis 151"/>
          <p:cNvSpPr/>
          <p:nvPr/>
        </p:nvSpPr>
        <p:spPr>
          <a:xfrm>
            <a:off x="2172777"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53" name="ZoneTexte 152"/>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154" name="Forme libre 153"/>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5" name="Forme libre 154"/>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6" name="Forme libre 155"/>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7" name="Rectangle à coins arrondis 156"/>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cxnSp>
        <p:nvCxnSpPr>
          <p:cNvPr id="158" name="Connecteur droit 157"/>
          <p:cNvCxnSpPr>
            <a:stCxn id="157"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59" name="Rectangle à coins arrondis 158"/>
          <p:cNvSpPr/>
          <p:nvPr/>
        </p:nvSpPr>
        <p:spPr>
          <a:xfrm>
            <a:off x="79193" y="1949616"/>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160" name="Groupe 159"/>
          <p:cNvGrpSpPr/>
          <p:nvPr/>
        </p:nvGrpSpPr>
        <p:grpSpPr>
          <a:xfrm>
            <a:off x="1245675" y="2246811"/>
            <a:ext cx="3979058" cy="1058526"/>
            <a:chOff x="1245675" y="2246811"/>
            <a:chExt cx="3979058" cy="1058526"/>
          </a:xfrm>
        </p:grpSpPr>
        <p:cxnSp>
          <p:nvCxnSpPr>
            <p:cNvPr id="161" name="Connecteur droit 160"/>
            <p:cNvCxnSpPr/>
            <p:nvPr/>
          </p:nvCxnSpPr>
          <p:spPr>
            <a:xfrm>
              <a:off x="1245675" y="2246811"/>
              <a:ext cx="0" cy="1058526"/>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2" name="Connecteur droit 161"/>
            <p:cNvCxnSpPr/>
            <p:nvPr/>
          </p:nvCxnSpPr>
          <p:spPr>
            <a:xfrm flipV="1">
              <a:off x="1245675" y="3300445"/>
              <a:ext cx="3979058" cy="206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3" name="ZoneTexte 162"/>
          <p:cNvSpPr txBox="1"/>
          <p:nvPr/>
        </p:nvSpPr>
        <p:spPr>
          <a:xfrm>
            <a:off x="4344130" y="3002113"/>
            <a:ext cx="433132" cy="307777"/>
          </a:xfrm>
          <a:prstGeom prst="rect">
            <a:avLst/>
          </a:prstGeom>
          <a:noFill/>
        </p:spPr>
        <p:txBody>
          <a:bodyPr wrap="none" rtlCol="0">
            <a:spAutoFit/>
          </a:bodyPr>
          <a:lstStyle/>
          <a:p>
            <a:r>
              <a:rPr lang="fr-FR" sz="1400" b="1" dirty="0">
                <a:solidFill>
                  <a:srgbClr val="0070C0"/>
                </a:solidFill>
              </a:rPr>
              <a:t>OL</a:t>
            </a:r>
          </a:p>
        </p:txBody>
      </p:sp>
      <p:sp>
        <p:nvSpPr>
          <p:cNvPr id="164" name="ZoneTexte 163"/>
          <p:cNvSpPr txBox="1"/>
          <p:nvPr/>
        </p:nvSpPr>
        <p:spPr>
          <a:xfrm>
            <a:off x="4622014" y="2658292"/>
            <a:ext cx="463588" cy="307777"/>
          </a:xfrm>
          <a:prstGeom prst="rect">
            <a:avLst/>
          </a:prstGeom>
          <a:noFill/>
        </p:spPr>
        <p:txBody>
          <a:bodyPr wrap="none" rtlCol="0">
            <a:spAutoFit/>
          </a:bodyPr>
          <a:lstStyle/>
          <a:p>
            <a:r>
              <a:rPr lang="fr-FR" sz="1400" b="1" dirty="0" err="1">
                <a:solidFill>
                  <a:srgbClr val="0070C0"/>
                </a:solidFill>
              </a:rPr>
              <a:t>Sig</a:t>
            </a:r>
            <a:endParaRPr lang="fr-FR" sz="1400" b="1" dirty="0">
              <a:solidFill>
                <a:srgbClr val="0070C0"/>
              </a:solidFill>
            </a:endParaRPr>
          </a:p>
        </p:txBody>
      </p:sp>
      <p:cxnSp>
        <p:nvCxnSpPr>
          <p:cNvPr id="166" name="Connecteur droit 165"/>
          <p:cNvCxnSpPr/>
          <p:nvPr/>
        </p:nvCxnSpPr>
        <p:spPr>
          <a:xfrm flipV="1">
            <a:off x="5059648" y="2539390"/>
            <a:ext cx="0" cy="65521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1" name="ZoneTexte 170"/>
              <p:cNvSpPr txBox="1"/>
              <p:nvPr/>
            </p:nvSpPr>
            <p:spPr>
              <a:xfrm>
                <a:off x="6397566" y="2916345"/>
                <a:ext cx="2123915" cy="496033"/>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eqArr>
                            <m:eqArrPr>
                              <m:ctrlPr>
                                <a:rPr lang="fr-FR" b="1" i="1" smtClean="0">
                                  <a:solidFill>
                                    <a:srgbClr val="FF0000"/>
                                  </a:solidFill>
                                  <a:latin typeface="Cambria Math" panose="02040503050406030204" pitchFamily="18" charset="0"/>
                                </a:rPr>
                              </m:ctrlPr>
                            </m:eqArrPr>
                            <m:e>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𝑪𝒐𝒉</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𝑯</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𝒓𝒐𝒅𝒚𝒏𝒆</m:t>
                              </m:r>
                            </m:e>
                            <m:e>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𝑬𝒒𝒖𝒊𝒍𝒊𝒃𝒓</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𝒆</m:t>
                              </m:r>
                            </m:e>
                          </m:eqAr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171" name="ZoneTexte 170"/>
              <p:cNvSpPr txBox="1">
                <a:spLocks noRot="1" noChangeAspect="1" noMove="1" noResize="1" noEditPoints="1" noAdjustHandles="1" noChangeArrowheads="1" noChangeShapeType="1" noTextEdit="1"/>
              </p:cNvSpPr>
              <p:nvPr/>
            </p:nvSpPr>
            <p:spPr>
              <a:xfrm>
                <a:off x="6397566" y="2916345"/>
                <a:ext cx="2123915" cy="496033"/>
              </a:xfrm>
              <a:prstGeom prst="rect">
                <a:avLst/>
              </a:prstGeom>
              <a:blipFill>
                <a:blip r:embed="rId3"/>
                <a:stretch>
                  <a:fillRect l="-860" r="-2579" b="-26829"/>
                </a:stretch>
              </a:blipFill>
              <a:ln>
                <a:noFill/>
              </a:ln>
            </p:spPr>
            <p:txBody>
              <a:bodyPr/>
              <a:lstStyle/>
              <a:p>
                <a:r>
                  <a:rPr lang="fr-FR">
                    <a:noFill/>
                  </a:rPr>
                  <a:t> </a:t>
                </a:r>
              </a:p>
            </p:txBody>
          </p:sp>
        </mc:Fallback>
      </mc:AlternateContent>
      <p:grpSp>
        <p:nvGrpSpPr>
          <p:cNvPr id="184" name="Groupe 183"/>
          <p:cNvGrpSpPr/>
          <p:nvPr/>
        </p:nvGrpSpPr>
        <p:grpSpPr>
          <a:xfrm>
            <a:off x="5059648" y="2792230"/>
            <a:ext cx="1459584" cy="1215946"/>
            <a:chOff x="5059648" y="2792230"/>
            <a:chExt cx="1459584" cy="1215946"/>
          </a:xfrm>
        </p:grpSpPr>
        <p:sp>
          <p:nvSpPr>
            <p:cNvPr id="117" name="ZoneTexte 116"/>
            <p:cNvSpPr txBox="1"/>
            <p:nvPr/>
          </p:nvSpPr>
          <p:spPr>
            <a:xfrm>
              <a:off x="5082621" y="3669622"/>
              <a:ext cx="1436611" cy="338554"/>
            </a:xfrm>
            <a:prstGeom prst="rect">
              <a:avLst/>
            </a:prstGeom>
            <a:noFill/>
          </p:spPr>
          <p:txBody>
            <a:bodyPr wrap="none" rtlCol="0">
              <a:spAutoFit/>
            </a:bodyPr>
            <a:lstStyle/>
            <a:p>
              <a:pPr algn="ctr"/>
              <a:r>
                <a:rPr lang="fr-FR" sz="1600" b="1" dirty="0" err="1"/>
                <a:t>Balanced</a:t>
              </a:r>
              <a:r>
                <a:rPr lang="fr-FR" sz="1600" b="1" dirty="0"/>
                <a:t> PD</a:t>
              </a:r>
            </a:p>
          </p:txBody>
        </p:sp>
        <p:grpSp>
          <p:nvGrpSpPr>
            <p:cNvPr id="118" name="Groupe 117"/>
            <p:cNvGrpSpPr/>
            <p:nvPr/>
          </p:nvGrpSpPr>
          <p:grpSpPr>
            <a:xfrm>
              <a:off x="5316747" y="2792230"/>
              <a:ext cx="999591" cy="940892"/>
              <a:chOff x="5358613" y="3406963"/>
              <a:chExt cx="999591" cy="940892"/>
            </a:xfrm>
          </p:grpSpPr>
          <p:sp>
            <p:nvSpPr>
              <p:cNvPr id="119" name="Rectangle à coins arrondis 118"/>
              <p:cNvSpPr/>
              <p:nvPr/>
            </p:nvSpPr>
            <p:spPr>
              <a:xfrm>
                <a:off x="5358613" y="3406963"/>
                <a:ext cx="999591" cy="940892"/>
              </a:xfrm>
              <a:prstGeom prst="roundRect">
                <a:avLst/>
              </a:prstGeom>
              <a:solidFill>
                <a:schemeClr val="bg1"/>
              </a:solid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120" name="Connecteur droit 119"/>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1" name="Connecteur droit 120"/>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22" name="Groupe 121"/>
              <p:cNvGrpSpPr/>
              <p:nvPr/>
            </p:nvGrpSpPr>
            <p:grpSpPr>
              <a:xfrm>
                <a:off x="5954428" y="3431438"/>
                <a:ext cx="354708" cy="878779"/>
                <a:chOff x="5954428" y="3431438"/>
                <a:chExt cx="354708" cy="878779"/>
              </a:xfrm>
            </p:grpSpPr>
            <p:grpSp>
              <p:nvGrpSpPr>
                <p:cNvPr id="123" name="Groupe 122"/>
                <p:cNvGrpSpPr/>
                <p:nvPr/>
              </p:nvGrpSpPr>
              <p:grpSpPr>
                <a:xfrm>
                  <a:off x="5954428" y="3613002"/>
                  <a:ext cx="304486" cy="555456"/>
                  <a:chOff x="5555457" y="3741829"/>
                  <a:chExt cx="304486" cy="555456"/>
                </a:xfrm>
              </p:grpSpPr>
              <p:grpSp>
                <p:nvGrpSpPr>
                  <p:cNvPr id="126" name="Groupe 125"/>
                  <p:cNvGrpSpPr/>
                  <p:nvPr/>
                </p:nvGrpSpPr>
                <p:grpSpPr>
                  <a:xfrm>
                    <a:off x="5635302" y="3791034"/>
                    <a:ext cx="194708" cy="247418"/>
                    <a:chOff x="1201757" y="3933825"/>
                    <a:chExt cx="376518" cy="524905"/>
                  </a:xfrm>
                </p:grpSpPr>
                <p:sp>
                  <p:nvSpPr>
                    <p:cNvPr id="136" name="Triangle isocèle 135"/>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37" name="Connecteur droit 136"/>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8" name="Connecteur droit 137"/>
                    <p:cNvCxnSpPr>
                      <a:stCxn id="136" idx="3"/>
                      <a:endCxn id="133"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27" name="Rectangle à coins arrondis 126"/>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28" name="Groupe 127"/>
                  <p:cNvGrpSpPr/>
                  <p:nvPr/>
                </p:nvGrpSpPr>
                <p:grpSpPr>
                  <a:xfrm>
                    <a:off x="5634156" y="4038452"/>
                    <a:ext cx="194708" cy="224748"/>
                    <a:chOff x="1192549" y="3933825"/>
                    <a:chExt cx="376518" cy="476810"/>
                  </a:xfrm>
                </p:grpSpPr>
                <p:sp>
                  <p:nvSpPr>
                    <p:cNvPr id="133" name="Triangle isocèle 132"/>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34" name="Connecteur droit 133"/>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5" name="Connecteur droit 134"/>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29" name="Connecteur droit avec flèche 128"/>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0" name="Connecteur droit avec flèche 129"/>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1" name="Connecteur droit avec flèche 130"/>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2" name="Connecteur droit avec flèche 131"/>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4" name="ZoneTexte 123"/>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24" name="ZoneTexte 123"/>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4"/>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5" name="ZoneTexte 124"/>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25" name="ZoneTexte 124"/>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5"/>
                      <a:stretch>
                        <a:fillRect l="-8772" r="-14035" b="-35714"/>
                      </a:stretch>
                    </a:blipFill>
                  </p:spPr>
                  <p:txBody>
                    <a:bodyPr/>
                    <a:lstStyle/>
                    <a:p>
                      <a:r>
                        <a:rPr lang="fr-FR">
                          <a:noFill/>
                        </a:rPr>
                        <a:t> </a:t>
                      </a:r>
                    </a:p>
                  </p:txBody>
                </p:sp>
              </mc:Fallback>
            </mc:AlternateContent>
          </p:grpSp>
        </p:grpSp>
        <p:sp>
          <p:nvSpPr>
            <p:cNvPr id="169" name="Rectangle à coins arrondis 168"/>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70" name="Connecteur droit 169"/>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2" name="Connecteur droit 171"/>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73" name="Rectangle à coins arrondis 172"/>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nvGrpSpPr>
          <p:cNvPr id="174" name="Groupe 173"/>
          <p:cNvGrpSpPr/>
          <p:nvPr/>
        </p:nvGrpSpPr>
        <p:grpSpPr>
          <a:xfrm>
            <a:off x="3680976" y="1454873"/>
            <a:ext cx="1625766" cy="773077"/>
            <a:chOff x="3222184" y="1457315"/>
            <a:chExt cx="1625766" cy="773077"/>
          </a:xfrm>
        </p:grpSpPr>
        <p:sp>
          <p:nvSpPr>
            <p:cNvPr id="175" name="Forme libre 174"/>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6" name="Connecteur droit avec flèche 175"/>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7" name="ZoneTexte 176"/>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178" name="Groupe 177"/>
          <p:cNvGrpSpPr/>
          <p:nvPr/>
        </p:nvGrpSpPr>
        <p:grpSpPr>
          <a:xfrm>
            <a:off x="2989773" y="2021397"/>
            <a:ext cx="1493024" cy="730829"/>
            <a:chOff x="2989773" y="2021397"/>
            <a:chExt cx="1493024" cy="730829"/>
          </a:xfrm>
        </p:grpSpPr>
        <p:sp>
          <p:nvSpPr>
            <p:cNvPr id="179" name="Rectangle à coins arrondis 178"/>
            <p:cNvSpPr/>
            <p:nvPr/>
          </p:nvSpPr>
          <p:spPr>
            <a:xfrm>
              <a:off x="2989773" y="2087276"/>
              <a:ext cx="689735" cy="314180"/>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180" name="Groupe 179"/>
            <p:cNvGrpSpPr/>
            <p:nvPr/>
          </p:nvGrpSpPr>
          <p:grpSpPr>
            <a:xfrm>
              <a:off x="3797709" y="2021397"/>
              <a:ext cx="519060" cy="445939"/>
              <a:chOff x="3435278" y="4732988"/>
              <a:chExt cx="519060" cy="445939"/>
            </a:xfrm>
          </p:grpSpPr>
          <p:sp>
            <p:nvSpPr>
              <p:cNvPr id="182" name="Rectangle à coins arrondis 181"/>
              <p:cNvSpPr/>
              <p:nvPr/>
            </p:nvSpPr>
            <p:spPr>
              <a:xfrm>
                <a:off x="3435278" y="4732988"/>
                <a:ext cx="519060" cy="445939"/>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83" name="Forme libre 182"/>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81" name="ZoneTexte 180"/>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p:sp>
        <p:nvSpPr>
          <p:cNvPr id="185" name="ZoneTexte 184"/>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186" name="ZoneTexte 185"/>
          <p:cNvSpPr txBox="1"/>
          <p:nvPr/>
        </p:nvSpPr>
        <p:spPr>
          <a:xfrm>
            <a:off x="1959440" y="550977"/>
            <a:ext cx="9741769"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Détéction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Cohérente</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Hétérodyne</a:t>
            </a:r>
            <a:r>
              <a:rPr lang="en-US" sz="2000" b="1" dirty="0">
                <a:solidFill>
                  <a:schemeClr val="tx2"/>
                </a:solidFill>
                <a:sym typeface="Symbol" panose="05050102010706020507" pitchFamily="18" charset="2"/>
              </a:rPr>
              <a:t> + </a:t>
            </a:r>
            <a:r>
              <a:rPr lang="en-US" sz="2000" b="1" dirty="0" err="1">
                <a:solidFill>
                  <a:schemeClr val="tx2"/>
                </a:solidFill>
                <a:sym typeface="Symbol" panose="05050102010706020507" pitchFamily="18" charset="2"/>
              </a:rPr>
              <a:t>Détection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équilibrée</a:t>
            </a:r>
            <a:r>
              <a:rPr lang="en-US" sz="2000" b="1" dirty="0">
                <a:solidFill>
                  <a:schemeClr val="tx2"/>
                </a:solidFill>
                <a:sym typeface="Symbol" panose="05050102010706020507" pitchFamily="18" charset="2"/>
              </a:rPr>
              <a:t> (Hybrid 180°)</a:t>
            </a:r>
            <a:endParaRPr lang="en-US" sz="2000" b="1" dirty="0">
              <a:solidFill>
                <a:schemeClr val="tx2"/>
              </a:solidFill>
            </a:endParaRPr>
          </a:p>
        </p:txBody>
      </p:sp>
      <mc:AlternateContent xmlns:mc="http://schemas.openxmlformats.org/markup-compatibility/2006" xmlns:a14="http://schemas.microsoft.com/office/drawing/2010/main">
        <mc:Choice Requires="a14">
          <p:sp>
            <p:nvSpPr>
              <p:cNvPr id="189" name="ZoneTexte 188"/>
              <p:cNvSpPr txBox="1"/>
              <p:nvPr/>
            </p:nvSpPr>
            <p:spPr>
              <a:xfrm>
                <a:off x="43897" y="4776950"/>
                <a:ext cx="7431265" cy="3490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1</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i="1">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d>
                            <m:dPr>
                              <m:begChr m:val="|"/>
                              <m:endChr m:val="|"/>
                              <m:ctrlPr>
                                <a:rPr lang="fr-FR" i="1" smtClean="0">
                                  <a:latin typeface="Cambria Math" panose="02040503050406030204" pitchFamily="18" charset="0"/>
                                  <a:ea typeface="Cambria Math" panose="02040503050406030204" pitchFamily="18" charset="0"/>
                                </a:rPr>
                              </m:ctrlPr>
                            </m:dPr>
                            <m:e>
                              <m:sSub>
                                <m:sSubPr>
                                  <m:ctrlPr>
                                    <a:rPr lang="fr-FR"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𝐸</m:t>
                                  </m:r>
                                </m:e>
                                <m:sub>
                                  <m:r>
                                    <a:rPr lang="fr-FR" b="0" i="1" smtClean="0">
                                      <a:latin typeface="Cambria Math" panose="02040503050406030204" pitchFamily="18" charset="0"/>
                                      <a:ea typeface="Cambria Math" panose="02040503050406030204" pitchFamily="18" charset="0"/>
                                    </a:rPr>
                                    <m:t>𝑆</m:t>
                                  </m:r>
                                </m:sub>
                              </m:sSub>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𝐸</m:t>
                                  </m:r>
                                </m:e>
                                <m:sub>
                                  <m:r>
                                    <a:rPr lang="fr-FR" b="0" i="1" smtClean="0">
                                      <a:latin typeface="Cambria Math" panose="02040503050406030204" pitchFamily="18" charset="0"/>
                                      <a:ea typeface="Cambria Math" panose="02040503050406030204" pitchFamily="18" charset="0"/>
                                    </a:rPr>
                                    <m:t>𝑂</m:t>
                                  </m:r>
                                </m:sub>
                              </m:sSub>
                            </m:e>
                          </m:d>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𝐼</m:t>
                          </m:r>
                        </m:e>
                        <m:sub>
                          <m:r>
                            <a:rPr lang="fr-FR" b="0" i="1" smtClean="0">
                              <a:latin typeface="Cambria Math" panose="02040503050406030204" pitchFamily="18" charset="0"/>
                              <a:ea typeface="Cambria Math" panose="02040503050406030204" pitchFamily="18" charset="0"/>
                            </a:rPr>
                            <m:t>𝑆</m:t>
                          </m:r>
                        </m:sub>
                      </m:sSub>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𝑡</m:t>
                          </m:r>
                        </m:e>
                      </m:d>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b="0" i="1" smtClean="0">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r>
                        <a:rPr lang="fr-FR" b="1" i="1" smtClean="0">
                          <a:solidFill>
                            <a:srgbClr val="FF0000"/>
                          </a:solidFill>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2</m:t>
                      </m:r>
                      <m:rad>
                        <m:radPr>
                          <m:degHide m:val="on"/>
                          <m:ctrlPr>
                            <a:rPr lang="fr-FR" b="0" i="1" smtClean="0">
                              <a:latin typeface="Cambria Math" panose="02040503050406030204" pitchFamily="18" charset="0"/>
                              <a:ea typeface="Cambria Math" panose="02040503050406030204" pitchFamily="18" charset="0"/>
                            </a:rPr>
                          </m:ctrlPr>
                        </m:radPr>
                        <m:deg/>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i="1">
                                  <a:latin typeface="Cambria Math" panose="02040503050406030204" pitchFamily="18" charset="0"/>
                                  <a:ea typeface="Cambria Math" panose="02040503050406030204" pitchFamily="18" charset="0"/>
                                </a:rPr>
                                <m:t>𝑆</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i="1">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e>
                      </m:rad>
                      <m:func>
                        <m:funcPr>
                          <m:ctrlPr>
                            <a:rPr lang="fr-FR" b="0" i="1" smtClean="0">
                              <a:latin typeface="Cambria Math" panose="02040503050406030204" pitchFamily="18" charset="0"/>
                              <a:ea typeface="Cambria Math" panose="02040503050406030204" pitchFamily="18" charset="0"/>
                            </a:rPr>
                          </m:ctrlPr>
                        </m:funcPr>
                        <m:fName>
                          <m:r>
                            <m:rPr>
                              <m:sty m:val="p"/>
                            </m:rPr>
                            <a:rPr lang="fr-FR" b="0" i="0" smtClean="0">
                              <a:latin typeface="Cambria Math" panose="02040503050406030204" pitchFamily="18" charset="0"/>
                              <a:ea typeface="Cambria Math" panose="02040503050406030204" pitchFamily="18" charset="0"/>
                            </a:rPr>
                            <m:t>cos</m:t>
                          </m:r>
                        </m:fName>
                        <m:e>
                          <m:d>
                            <m:dPr>
                              <m:ctrlPr>
                                <a:rPr lang="fr-FR" b="0" i="1" smtClean="0">
                                  <a:latin typeface="Cambria Math" panose="02040503050406030204" pitchFamily="18" charset="0"/>
                                  <a:ea typeface="Cambria Math" panose="02040503050406030204" pitchFamily="18" charset="0"/>
                                </a:rPr>
                              </m:ctrlPr>
                            </m:dPr>
                            <m:e>
                              <m:sSub>
                                <m:sSubPr>
                                  <m:ctrlPr>
                                    <a:rPr lang="fr-FR" b="0" i="1" smtClean="0">
                                      <a:latin typeface="Cambria Math" panose="02040503050406030204" pitchFamily="18" charset="0"/>
                                      <a:ea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𝝎</m:t>
                                  </m:r>
                                </m:e>
                                <m:sub>
                                  <m:r>
                                    <a:rPr lang="fr-FR" b="1" i="1" smtClean="0">
                                      <a:solidFill>
                                        <a:srgbClr val="FF0000"/>
                                      </a:solidFill>
                                      <a:latin typeface="Cambria Math" panose="02040503050406030204" pitchFamily="18" charset="0"/>
                                      <a:ea typeface="Cambria Math" panose="02040503050406030204" pitchFamily="18" charset="0"/>
                                    </a:rPr>
                                    <m:t>𝑰𝑭</m:t>
                                  </m:r>
                                </m:sub>
                              </m:sSub>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𝜃</m:t>
                                  </m:r>
                                </m:e>
                                <m:sub>
                                  <m:r>
                                    <a:rPr lang="fr-FR" b="0" i="1" smtClean="0">
                                      <a:latin typeface="Cambria Math" panose="02040503050406030204" pitchFamily="18" charset="0"/>
                                      <a:ea typeface="Cambria Math" panose="02040503050406030204" pitchFamily="18" charset="0"/>
                                    </a:rPr>
                                    <m:t>𝑆</m:t>
                                  </m:r>
                                </m:sub>
                              </m:sSub>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𝑡</m:t>
                                  </m:r>
                                </m:e>
                              </m:d>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𝜃</m:t>
                                  </m:r>
                                </m:e>
                                <m:sub>
                                  <m:r>
                                    <a:rPr lang="fr-FR" b="0" i="1" smtClean="0">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e>
                          </m:d>
                        </m:e>
                      </m:func>
                    </m:oMath>
                  </m:oMathPara>
                </a14:m>
                <a:endParaRPr lang="fr-FR" dirty="0"/>
              </a:p>
            </p:txBody>
          </p:sp>
        </mc:Choice>
        <mc:Fallback xmlns="">
          <p:sp>
            <p:nvSpPr>
              <p:cNvPr id="189" name="ZoneTexte 188"/>
              <p:cNvSpPr txBox="1">
                <a:spLocks noRot="1" noChangeAspect="1" noMove="1" noResize="1" noEditPoints="1" noAdjustHandles="1" noChangeArrowheads="1" noChangeShapeType="1" noTextEdit="1"/>
              </p:cNvSpPr>
              <p:nvPr/>
            </p:nvSpPr>
            <p:spPr>
              <a:xfrm>
                <a:off x="43897" y="4776950"/>
                <a:ext cx="7431265" cy="349006"/>
              </a:xfrm>
              <a:prstGeom prst="rect">
                <a:avLst/>
              </a:prstGeom>
              <a:blipFill>
                <a:blip r:embed="rId6"/>
                <a:stretch>
                  <a:fillRect l="-328" b="-105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0" name="ZoneTexte 189"/>
              <p:cNvSpPr txBox="1"/>
              <p:nvPr/>
            </p:nvSpPr>
            <p:spPr>
              <a:xfrm>
                <a:off x="43897" y="5194196"/>
                <a:ext cx="7437742" cy="3490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2</m:t>
                          </m:r>
                        </m:sub>
                      </m:sSub>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i="1">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d>
                            <m:dPr>
                              <m:begChr m:val="|"/>
                              <m:endChr m:val="|"/>
                              <m:ctrlPr>
                                <a:rPr lang="fr-FR" i="1" smtClean="0">
                                  <a:latin typeface="Cambria Math" panose="02040503050406030204" pitchFamily="18" charset="0"/>
                                  <a:ea typeface="Cambria Math" panose="02040503050406030204" pitchFamily="18" charset="0"/>
                                </a:rPr>
                              </m:ctrlPr>
                            </m:dPr>
                            <m:e>
                              <m:sSub>
                                <m:sSubPr>
                                  <m:ctrlPr>
                                    <a:rPr lang="fr-FR"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𝐸</m:t>
                                  </m:r>
                                </m:e>
                                <m:sub>
                                  <m:r>
                                    <a:rPr lang="fr-FR" b="0" i="1" smtClean="0">
                                      <a:latin typeface="Cambria Math" panose="02040503050406030204" pitchFamily="18" charset="0"/>
                                      <a:ea typeface="Cambria Math" panose="02040503050406030204" pitchFamily="18" charset="0"/>
                                    </a:rPr>
                                    <m:t>𝑆</m:t>
                                  </m:r>
                                </m:sub>
                              </m:sSub>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𝐸</m:t>
                                  </m:r>
                                </m:e>
                                <m:sub>
                                  <m:r>
                                    <a:rPr lang="fr-FR" b="0" i="1" smtClean="0">
                                      <a:latin typeface="Cambria Math" panose="02040503050406030204" pitchFamily="18" charset="0"/>
                                      <a:ea typeface="Cambria Math" panose="02040503050406030204" pitchFamily="18" charset="0"/>
                                    </a:rPr>
                                    <m:t>𝑂</m:t>
                                  </m:r>
                                </m:sub>
                              </m:sSub>
                            </m:e>
                          </m:d>
                        </m:e>
                        <m:sup>
                          <m:r>
                            <a:rPr lang="fr-FR" b="0" i="1" smtClean="0">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𝐼</m:t>
                          </m:r>
                        </m:e>
                        <m:sub>
                          <m:r>
                            <a:rPr lang="fr-FR" b="0" i="1" smtClean="0">
                              <a:latin typeface="Cambria Math" panose="02040503050406030204" pitchFamily="18" charset="0"/>
                              <a:ea typeface="Cambria Math" panose="02040503050406030204" pitchFamily="18" charset="0"/>
                            </a:rPr>
                            <m:t>𝑆</m:t>
                          </m:r>
                        </m:sub>
                      </m:sSub>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𝑡</m:t>
                          </m:r>
                        </m:e>
                      </m:d>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b="0" i="1" smtClean="0">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r>
                        <a:rPr lang="fr-FR" b="1" i="1" smtClean="0">
                          <a:solidFill>
                            <a:srgbClr val="FF0000"/>
                          </a:solidFill>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2</m:t>
                      </m:r>
                      <m:rad>
                        <m:radPr>
                          <m:degHide m:val="on"/>
                          <m:ctrlPr>
                            <a:rPr lang="fr-FR" b="0" i="1" smtClean="0">
                              <a:latin typeface="Cambria Math" panose="02040503050406030204" pitchFamily="18" charset="0"/>
                              <a:ea typeface="Cambria Math" panose="02040503050406030204" pitchFamily="18" charset="0"/>
                            </a:rPr>
                          </m:ctrlPr>
                        </m:radPr>
                        <m:deg/>
                        <m:e>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i="1">
                                  <a:latin typeface="Cambria Math" panose="02040503050406030204" pitchFamily="18" charset="0"/>
                                  <a:ea typeface="Cambria Math" panose="02040503050406030204" pitchFamily="18" charset="0"/>
                                </a:rPr>
                                <m:t>𝑆</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𝐼</m:t>
                              </m:r>
                            </m:e>
                            <m:sub>
                              <m:r>
                                <a:rPr lang="fr-FR" i="1">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e>
                      </m:rad>
                      <m:func>
                        <m:funcPr>
                          <m:ctrlPr>
                            <a:rPr lang="fr-FR" b="0" i="1" smtClean="0">
                              <a:latin typeface="Cambria Math" panose="02040503050406030204" pitchFamily="18" charset="0"/>
                              <a:ea typeface="Cambria Math" panose="02040503050406030204" pitchFamily="18" charset="0"/>
                            </a:rPr>
                          </m:ctrlPr>
                        </m:funcPr>
                        <m:fName>
                          <m:r>
                            <m:rPr>
                              <m:sty m:val="p"/>
                            </m:rPr>
                            <a:rPr lang="fr-FR" b="0" i="0" smtClean="0">
                              <a:latin typeface="Cambria Math" panose="02040503050406030204" pitchFamily="18" charset="0"/>
                              <a:ea typeface="Cambria Math" panose="02040503050406030204" pitchFamily="18" charset="0"/>
                            </a:rPr>
                            <m:t>cos</m:t>
                          </m:r>
                        </m:fName>
                        <m:e>
                          <m:d>
                            <m:dPr>
                              <m:ctrlPr>
                                <a:rPr lang="fr-FR" b="0" i="1" smtClean="0">
                                  <a:latin typeface="Cambria Math" panose="02040503050406030204" pitchFamily="18" charset="0"/>
                                  <a:ea typeface="Cambria Math" panose="02040503050406030204" pitchFamily="18" charset="0"/>
                                </a:rPr>
                              </m:ctrlPr>
                            </m:dPr>
                            <m:e>
                              <m:sSub>
                                <m:sSubPr>
                                  <m:ctrlPr>
                                    <a:rPr lang="fr-FR" b="0" i="1" smtClean="0">
                                      <a:latin typeface="Cambria Math" panose="02040503050406030204" pitchFamily="18" charset="0"/>
                                      <a:ea typeface="Cambria Math" panose="02040503050406030204" pitchFamily="18" charset="0"/>
                                    </a:rPr>
                                  </m:ctrlPr>
                                </m:sSubPr>
                                <m:e>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𝝎</m:t>
                                      </m:r>
                                    </m:e>
                                    <m:sub>
                                      <m:r>
                                        <a:rPr lang="fr-FR" b="1" i="1">
                                          <a:solidFill>
                                            <a:srgbClr val="FF0000"/>
                                          </a:solidFill>
                                          <a:latin typeface="Cambria Math" panose="02040503050406030204" pitchFamily="18" charset="0"/>
                                          <a:ea typeface="Cambria Math" panose="02040503050406030204" pitchFamily="18" charset="0"/>
                                        </a:rPr>
                                        <m:t>𝑰𝑭</m:t>
                                      </m:r>
                                    </m:sub>
                                  </m:sSub>
                                  <m:r>
                                    <a:rPr lang="fr-FR" i="1">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𝜃</m:t>
                                  </m:r>
                                </m:e>
                                <m:sub>
                                  <m:r>
                                    <a:rPr lang="fr-FR" b="0" i="1" smtClean="0">
                                      <a:latin typeface="Cambria Math" panose="02040503050406030204" pitchFamily="18" charset="0"/>
                                      <a:ea typeface="Cambria Math" panose="02040503050406030204" pitchFamily="18" charset="0"/>
                                    </a:rPr>
                                    <m:t>𝑆</m:t>
                                  </m:r>
                                </m:sub>
                              </m:sSub>
                              <m:d>
                                <m:dPr>
                                  <m:ctrlPr>
                                    <a:rPr lang="fr-FR" b="0" i="1" smtClean="0">
                                      <a:latin typeface="Cambria Math" panose="02040503050406030204" pitchFamily="18" charset="0"/>
                                      <a:ea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𝑡</m:t>
                                  </m:r>
                                </m:e>
                              </m:d>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𝜃</m:t>
                                  </m:r>
                                </m:e>
                                <m:sub>
                                  <m:r>
                                    <a:rPr lang="fr-FR" b="0" i="1" smtClean="0">
                                      <a:latin typeface="Cambria Math" panose="02040503050406030204" pitchFamily="18" charset="0"/>
                                      <a:ea typeface="Cambria Math" panose="02040503050406030204" pitchFamily="18" charset="0"/>
                                    </a:rPr>
                                    <m:t>𝑂</m:t>
                                  </m:r>
                                </m:sub>
                              </m:sSub>
                              <m:d>
                                <m:dPr>
                                  <m:ctrlPr>
                                    <a:rPr lang="fr-FR" i="1">
                                      <a:latin typeface="Cambria Math" panose="02040503050406030204" pitchFamily="18" charset="0"/>
                                      <a:ea typeface="Cambria Math" panose="02040503050406030204" pitchFamily="18" charset="0"/>
                                    </a:rPr>
                                  </m:ctrlPr>
                                </m:dPr>
                                <m:e>
                                  <m:r>
                                    <a:rPr lang="fr-FR" i="1">
                                      <a:latin typeface="Cambria Math" panose="02040503050406030204" pitchFamily="18" charset="0"/>
                                      <a:ea typeface="Cambria Math" panose="02040503050406030204" pitchFamily="18" charset="0"/>
                                    </a:rPr>
                                    <m:t>𝑡</m:t>
                                  </m:r>
                                </m:e>
                              </m:d>
                            </m:e>
                          </m:d>
                        </m:e>
                      </m:func>
                    </m:oMath>
                  </m:oMathPara>
                </a14:m>
                <a:endParaRPr lang="fr-FR" dirty="0"/>
              </a:p>
            </p:txBody>
          </p:sp>
        </mc:Choice>
        <mc:Fallback xmlns="">
          <p:sp>
            <p:nvSpPr>
              <p:cNvPr id="190" name="ZoneTexte 189"/>
              <p:cNvSpPr txBox="1">
                <a:spLocks noRot="1" noChangeAspect="1" noMove="1" noResize="1" noEditPoints="1" noAdjustHandles="1" noChangeArrowheads="1" noChangeShapeType="1" noTextEdit="1"/>
              </p:cNvSpPr>
              <p:nvPr/>
            </p:nvSpPr>
            <p:spPr>
              <a:xfrm>
                <a:off x="43897" y="5194196"/>
                <a:ext cx="7437742" cy="349006"/>
              </a:xfrm>
              <a:prstGeom prst="rect">
                <a:avLst/>
              </a:prstGeom>
              <a:blipFill>
                <a:blip r:embed="rId7"/>
                <a:stretch>
                  <a:fillRect l="-328" b="-1052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1" name="ZoneTexte 190"/>
              <p:cNvSpPr txBox="1"/>
              <p:nvPr/>
            </p:nvSpPr>
            <p:spPr>
              <a:xfrm>
                <a:off x="0" y="5685307"/>
                <a:ext cx="7693260" cy="552139"/>
              </a:xfrm>
              <a:prstGeom prst="rect">
                <a:avLst/>
              </a:prstGeom>
              <a:noFill/>
              <a:ln w="28575">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eqArr>
                            <m:eqArrPr>
                              <m:ctrlPr>
                                <a:rPr lang="fr-FR" b="1" i="1" smtClean="0">
                                  <a:solidFill>
                                    <a:srgbClr val="FF0000"/>
                                  </a:solidFill>
                                  <a:latin typeface="Cambria Math" panose="02040503050406030204" pitchFamily="18" charset="0"/>
                                </a:rPr>
                              </m:ctrlPr>
                            </m:eqArrPr>
                            <m:e>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𝑪𝒐𝒉</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𝑯</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𝒓𝒐𝒅𝒚𝒏𝒆</m:t>
                              </m:r>
                            </m:e>
                            <m:e>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𝑫</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𝑬𝒒𝒖𝒊𝒍𝒊𝒃𝒓</m:t>
                              </m:r>
                              <m:r>
                                <a:rPr lang="fr-FR" b="1" i="1" smtClean="0">
                                  <a:solidFill>
                                    <a:srgbClr val="FF0000"/>
                                  </a:solidFill>
                                  <a:latin typeface="Cambria Math" panose="02040503050406030204" pitchFamily="18" charset="0"/>
                                </a:rPr>
                                <m:t>é</m:t>
                              </m:r>
                              <m:r>
                                <a:rPr lang="fr-FR" b="1" i="1" smtClean="0">
                                  <a:solidFill>
                                    <a:srgbClr val="FF0000"/>
                                  </a:solidFill>
                                  <a:latin typeface="Cambria Math" panose="02040503050406030204" pitchFamily="18" charset="0"/>
                                </a:rPr>
                                <m:t>𝒆</m:t>
                              </m:r>
                            </m:e>
                          </m:eqArr>
                        </m:sub>
                      </m:sSub>
                      <m:d>
                        <m:dPr>
                          <m:ctrlPr>
                            <a:rPr lang="fr-FR" b="1" i="1" smtClean="0">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rPr>
                            <m:t>𝒕</m:t>
                          </m:r>
                        </m:e>
                      </m:d>
                      <m:r>
                        <a:rPr lang="fr-FR" b="1" i="1" smtClean="0">
                          <a:solidFill>
                            <a:srgbClr val="FF0000"/>
                          </a:solidFill>
                          <a:latin typeface="Cambria Math" panose="02040503050406030204" pitchFamily="18" charset="0"/>
                        </a:rPr>
                        <m:t>=</m:t>
                      </m:r>
                      <m:sSub>
                        <m:sSubPr>
                          <m:ctrlPr>
                            <a:rPr lang="fr-FR" i="1" smtClean="0">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𝐼</m:t>
                          </m:r>
                        </m:e>
                        <m:sub>
                          <m:r>
                            <a:rPr lang="fr-FR" i="1">
                              <a:solidFill>
                                <a:schemeClr val="tx1"/>
                              </a:solidFill>
                              <a:latin typeface="Cambria Math" panose="02040503050406030204" pitchFamily="18" charset="0"/>
                            </a:rPr>
                            <m:t>1</m:t>
                          </m:r>
                        </m:sub>
                      </m:sSub>
                      <m:d>
                        <m:dPr>
                          <m:ctrlPr>
                            <a:rPr lang="fr-FR" i="1">
                              <a:solidFill>
                                <a:schemeClr val="tx1"/>
                              </a:solidFill>
                              <a:latin typeface="Cambria Math" panose="02040503050406030204" pitchFamily="18" charset="0"/>
                            </a:rPr>
                          </m:ctrlPr>
                        </m:dPr>
                        <m:e>
                          <m:r>
                            <a:rPr lang="fr-FR" i="1">
                              <a:solidFill>
                                <a:schemeClr val="tx1"/>
                              </a:solidFill>
                              <a:latin typeface="Cambria Math" panose="02040503050406030204" pitchFamily="18" charset="0"/>
                            </a:rPr>
                            <m:t>𝑡</m:t>
                          </m:r>
                        </m:e>
                      </m:d>
                      <m:r>
                        <a:rPr lang="fr-FR" b="0" i="1" smtClean="0">
                          <a:solidFill>
                            <a:schemeClr val="tx1"/>
                          </a:solidFill>
                          <a:latin typeface="Cambria Math" panose="02040503050406030204" pitchFamily="18" charset="0"/>
                        </a:rPr>
                        <m:t>−</m:t>
                      </m:r>
                      <m:sSub>
                        <m:sSubPr>
                          <m:ctrlPr>
                            <a:rPr lang="fr-FR" i="1">
                              <a:solidFill>
                                <a:schemeClr val="tx1"/>
                              </a:solidFill>
                              <a:latin typeface="Cambria Math" panose="02040503050406030204" pitchFamily="18" charset="0"/>
                            </a:rPr>
                          </m:ctrlPr>
                        </m:sSubPr>
                        <m:e>
                          <m:r>
                            <a:rPr lang="fr-FR" i="1">
                              <a:solidFill>
                                <a:schemeClr val="tx1"/>
                              </a:solidFill>
                              <a:latin typeface="Cambria Math" panose="02040503050406030204" pitchFamily="18" charset="0"/>
                            </a:rPr>
                            <m:t>𝐼</m:t>
                          </m:r>
                        </m:e>
                        <m:sub>
                          <m:r>
                            <a:rPr lang="fr-FR" b="0" i="1" smtClean="0">
                              <a:solidFill>
                                <a:schemeClr val="tx1"/>
                              </a:solidFill>
                              <a:latin typeface="Cambria Math" panose="02040503050406030204" pitchFamily="18" charset="0"/>
                            </a:rPr>
                            <m:t>2</m:t>
                          </m:r>
                        </m:sub>
                      </m:sSub>
                      <m:d>
                        <m:dPr>
                          <m:ctrlPr>
                            <a:rPr lang="fr-FR" i="1">
                              <a:solidFill>
                                <a:schemeClr val="tx1"/>
                              </a:solidFill>
                              <a:latin typeface="Cambria Math" panose="02040503050406030204" pitchFamily="18" charset="0"/>
                            </a:rPr>
                          </m:ctrlPr>
                        </m:dPr>
                        <m:e>
                          <m:r>
                            <a:rPr lang="fr-FR" i="1">
                              <a:solidFill>
                                <a:schemeClr val="tx1"/>
                              </a:solidFill>
                              <a:latin typeface="Cambria Math" panose="02040503050406030204" pitchFamily="18" charset="0"/>
                            </a:rPr>
                            <m:t>𝑡</m:t>
                          </m:r>
                        </m:e>
                      </m:d>
                      <m:r>
                        <a:rPr lang="fr-FR" i="1" smtClean="0">
                          <a:solidFill>
                            <a:srgbClr val="FF0000"/>
                          </a:solidFill>
                          <a:latin typeface="Cambria Math" panose="02040503050406030204" pitchFamily="18" charset="0"/>
                          <a:ea typeface="Cambria Math" panose="02040503050406030204" pitchFamily="18" charset="0"/>
                        </a:rPr>
                        <m:t>∝</m:t>
                      </m:r>
                      <m:r>
                        <a:rPr lang="fr-FR" b="0" i="1" smtClean="0">
                          <a:solidFill>
                            <a:srgbClr val="FF0000"/>
                          </a:solidFill>
                          <a:latin typeface="Cambria Math" panose="02040503050406030204" pitchFamily="18" charset="0"/>
                          <a:ea typeface="Cambria Math" panose="02040503050406030204" pitchFamily="18" charset="0"/>
                        </a:rPr>
                        <m:t>4</m:t>
                      </m:r>
                      <m:rad>
                        <m:radPr>
                          <m:degHide m:val="on"/>
                          <m:ctrlPr>
                            <a:rPr lang="fr-FR" i="1">
                              <a:solidFill>
                                <a:srgbClr val="FF0000"/>
                              </a:solidFill>
                              <a:latin typeface="Cambria Math" panose="02040503050406030204" pitchFamily="18" charset="0"/>
                              <a:ea typeface="Cambria Math" panose="02040503050406030204" pitchFamily="18" charset="0"/>
                            </a:rPr>
                          </m:ctrlPr>
                        </m:radPr>
                        <m:deg/>
                        <m:e>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𝐼</m:t>
                              </m:r>
                            </m:e>
                            <m:sub>
                              <m:r>
                                <a:rPr lang="fr-FR" i="1">
                                  <a:solidFill>
                                    <a:srgbClr val="FF0000"/>
                                  </a:solidFill>
                                  <a:latin typeface="Cambria Math" panose="02040503050406030204" pitchFamily="18" charset="0"/>
                                  <a:ea typeface="Cambria Math" panose="02040503050406030204" pitchFamily="18" charset="0"/>
                                </a:rPr>
                                <m:t>𝑆</m:t>
                              </m:r>
                            </m:sub>
                          </m:sSub>
                          <m:d>
                            <m:dPr>
                              <m:ctrlPr>
                                <a:rPr lang="fr-FR" i="1">
                                  <a:solidFill>
                                    <a:srgbClr val="FF0000"/>
                                  </a:solidFill>
                                  <a:latin typeface="Cambria Math" panose="02040503050406030204" pitchFamily="18" charset="0"/>
                                  <a:ea typeface="Cambria Math" panose="02040503050406030204" pitchFamily="18" charset="0"/>
                                </a:rPr>
                              </m:ctrlPr>
                            </m:dPr>
                            <m:e>
                              <m:r>
                                <a:rPr lang="fr-FR" i="1">
                                  <a:solidFill>
                                    <a:srgbClr val="FF0000"/>
                                  </a:solidFill>
                                  <a:latin typeface="Cambria Math" panose="02040503050406030204" pitchFamily="18" charset="0"/>
                                  <a:ea typeface="Cambria Math" panose="02040503050406030204" pitchFamily="18" charset="0"/>
                                </a:rPr>
                                <m:t>𝑡</m:t>
                              </m:r>
                            </m:e>
                          </m:d>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𝐼</m:t>
                              </m:r>
                            </m:e>
                            <m:sub>
                              <m:r>
                                <a:rPr lang="fr-FR" i="1">
                                  <a:solidFill>
                                    <a:srgbClr val="FF0000"/>
                                  </a:solidFill>
                                  <a:latin typeface="Cambria Math" panose="02040503050406030204" pitchFamily="18" charset="0"/>
                                  <a:ea typeface="Cambria Math" panose="02040503050406030204" pitchFamily="18" charset="0"/>
                                </a:rPr>
                                <m:t>𝑂</m:t>
                              </m:r>
                            </m:sub>
                          </m:sSub>
                          <m:d>
                            <m:dPr>
                              <m:ctrlPr>
                                <a:rPr lang="fr-FR" i="1">
                                  <a:solidFill>
                                    <a:srgbClr val="FF0000"/>
                                  </a:solidFill>
                                  <a:latin typeface="Cambria Math" panose="02040503050406030204" pitchFamily="18" charset="0"/>
                                  <a:ea typeface="Cambria Math" panose="02040503050406030204" pitchFamily="18" charset="0"/>
                                </a:rPr>
                              </m:ctrlPr>
                            </m:dPr>
                            <m:e>
                              <m:r>
                                <a:rPr lang="fr-FR" i="1">
                                  <a:solidFill>
                                    <a:srgbClr val="FF0000"/>
                                  </a:solidFill>
                                  <a:latin typeface="Cambria Math" panose="02040503050406030204" pitchFamily="18" charset="0"/>
                                  <a:ea typeface="Cambria Math" panose="02040503050406030204" pitchFamily="18" charset="0"/>
                                </a:rPr>
                                <m:t>𝑡</m:t>
                              </m:r>
                            </m:e>
                          </m:d>
                        </m:e>
                      </m:rad>
                      <m:func>
                        <m:funcPr>
                          <m:ctrlPr>
                            <a:rPr lang="fr-FR" i="1">
                              <a:solidFill>
                                <a:srgbClr val="FF0000"/>
                              </a:solidFill>
                              <a:latin typeface="Cambria Math" panose="02040503050406030204" pitchFamily="18" charset="0"/>
                              <a:ea typeface="Cambria Math" panose="02040503050406030204" pitchFamily="18" charset="0"/>
                            </a:rPr>
                          </m:ctrlPr>
                        </m:funcPr>
                        <m:fName>
                          <m:r>
                            <m:rPr>
                              <m:sty m:val="p"/>
                            </m:rPr>
                            <a:rPr lang="fr-FR">
                              <a:solidFill>
                                <a:srgbClr val="FF0000"/>
                              </a:solidFill>
                              <a:latin typeface="Cambria Math" panose="02040503050406030204" pitchFamily="18" charset="0"/>
                              <a:ea typeface="Cambria Math" panose="02040503050406030204" pitchFamily="18" charset="0"/>
                            </a:rPr>
                            <m:t>cos</m:t>
                          </m:r>
                        </m:fName>
                        <m:e>
                          <m:d>
                            <m:dPr>
                              <m:ctrlPr>
                                <a:rPr lang="fr-FR" i="1">
                                  <a:solidFill>
                                    <a:srgbClr val="FF0000"/>
                                  </a:solidFill>
                                  <a:latin typeface="Cambria Math" panose="02040503050406030204" pitchFamily="18" charset="0"/>
                                  <a:ea typeface="Cambria Math" panose="02040503050406030204" pitchFamily="18" charset="0"/>
                                </a:rPr>
                              </m:ctrlPr>
                            </m:dPr>
                            <m:e>
                              <m:sSub>
                                <m:sSubPr>
                                  <m:ctrlPr>
                                    <a:rPr lang="fr-FR" i="1">
                                      <a:solidFill>
                                        <a:srgbClr val="FF0000"/>
                                      </a:solidFill>
                                      <a:latin typeface="Cambria Math" panose="02040503050406030204" pitchFamily="18" charset="0"/>
                                      <a:ea typeface="Cambria Math" panose="02040503050406030204" pitchFamily="18" charset="0"/>
                                    </a:rPr>
                                  </m:ctrlPr>
                                </m:sSubPr>
                                <m:e>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𝝎</m:t>
                                      </m:r>
                                    </m:e>
                                    <m:sub>
                                      <m:r>
                                        <a:rPr lang="fr-FR" b="1" i="1">
                                          <a:solidFill>
                                            <a:srgbClr val="FF0000"/>
                                          </a:solidFill>
                                          <a:latin typeface="Cambria Math" panose="02040503050406030204" pitchFamily="18" charset="0"/>
                                          <a:ea typeface="Cambria Math" panose="02040503050406030204" pitchFamily="18" charset="0"/>
                                        </a:rPr>
                                        <m:t>𝑰𝑭</m:t>
                                      </m:r>
                                    </m:sub>
                                  </m:sSub>
                                  <m:r>
                                    <a:rPr lang="fr-FR" i="1">
                                      <a:solidFill>
                                        <a:srgbClr val="FF0000"/>
                                      </a:solidFill>
                                      <a:latin typeface="Cambria Math" panose="02040503050406030204" pitchFamily="18" charset="0"/>
                                      <a:ea typeface="Cambria Math" panose="02040503050406030204" pitchFamily="18" charset="0"/>
                                    </a:rPr>
                                    <m:t>+</m:t>
                                  </m:r>
                                  <m:r>
                                    <a:rPr lang="fr-FR" i="1">
                                      <a:solidFill>
                                        <a:srgbClr val="FF0000"/>
                                      </a:solidFill>
                                      <a:latin typeface="Cambria Math" panose="02040503050406030204" pitchFamily="18" charset="0"/>
                                      <a:ea typeface="Cambria Math" panose="02040503050406030204" pitchFamily="18" charset="0"/>
                                    </a:rPr>
                                    <m:t>𝜃</m:t>
                                  </m:r>
                                </m:e>
                                <m:sub>
                                  <m:r>
                                    <a:rPr lang="fr-FR" i="1">
                                      <a:solidFill>
                                        <a:srgbClr val="FF0000"/>
                                      </a:solidFill>
                                      <a:latin typeface="Cambria Math" panose="02040503050406030204" pitchFamily="18" charset="0"/>
                                      <a:ea typeface="Cambria Math" panose="02040503050406030204" pitchFamily="18" charset="0"/>
                                    </a:rPr>
                                    <m:t>𝑆</m:t>
                                  </m:r>
                                </m:sub>
                              </m:sSub>
                              <m:d>
                                <m:dPr>
                                  <m:ctrlPr>
                                    <a:rPr lang="fr-FR" i="1">
                                      <a:solidFill>
                                        <a:srgbClr val="FF0000"/>
                                      </a:solidFill>
                                      <a:latin typeface="Cambria Math" panose="02040503050406030204" pitchFamily="18" charset="0"/>
                                      <a:ea typeface="Cambria Math" panose="02040503050406030204" pitchFamily="18" charset="0"/>
                                    </a:rPr>
                                  </m:ctrlPr>
                                </m:dPr>
                                <m:e>
                                  <m:r>
                                    <a:rPr lang="fr-FR" i="1">
                                      <a:solidFill>
                                        <a:srgbClr val="FF0000"/>
                                      </a:solidFill>
                                      <a:latin typeface="Cambria Math" panose="02040503050406030204" pitchFamily="18" charset="0"/>
                                      <a:ea typeface="Cambria Math" panose="02040503050406030204" pitchFamily="18" charset="0"/>
                                    </a:rPr>
                                    <m:t>𝑡</m:t>
                                  </m:r>
                                </m:e>
                              </m:d>
                              <m:r>
                                <a:rPr lang="fr-FR" i="1">
                                  <a:solidFill>
                                    <a:srgbClr val="FF0000"/>
                                  </a:solidFill>
                                  <a:latin typeface="Cambria Math" panose="02040503050406030204" pitchFamily="18" charset="0"/>
                                  <a:ea typeface="Cambria Math" panose="02040503050406030204" pitchFamily="18" charset="0"/>
                                </a:rPr>
                                <m:t>−</m:t>
                              </m:r>
                              <m:sSub>
                                <m:sSubPr>
                                  <m:ctrlPr>
                                    <a:rPr lang="fr-FR" i="1">
                                      <a:solidFill>
                                        <a:srgbClr val="FF0000"/>
                                      </a:solidFill>
                                      <a:latin typeface="Cambria Math" panose="02040503050406030204" pitchFamily="18" charset="0"/>
                                      <a:ea typeface="Cambria Math" panose="02040503050406030204" pitchFamily="18" charset="0"/>
                                    </a:rPr>
                                  </m:ctrlPr>
                                </m:sSubPr>
                                <m:e>
                                  <m:r>
                                    <a:rPr lang="fr-FR" i="1">
                                      <a:solidFill>
                                        <a:srgbClr val="FF0000"/>
                                      </a:solidFill>
                                      <a:latin typeface="Cambria Math" panose="02040503050406030204" pitchFamily="18" charset="0"/>
                                      <a:ea typeface="Cambria Math" panose="02040503050406030204" pitchFamily="18" charset="0"/>
                                    </a:rPr>
                                    <m:t>𝜃</m:t>
                                  </m:r>
                                </m:e>
                                <m:sub>
                                  <m:r>
                                    <a:rPr lang="fr-FR" i="1">
                                      <a:solidFill>
                                        <a:srgbClr val="FF0000"/>
                                      </a:solidFill>
                                      <a:latin typeface="Cambria Math" panose="02040503050406030204" pitchFamily="18" charset="0"/>
                                      <a:ea typeface="Cambria Math" panose="02040503050406030204" pitchFamily="18" charset="0"/>
                                    </a:rPr>
                                    <m:t>𝑂</m:t>
                                  </m:r>
                                </m:sub>
                              </m:sSub>
                              <m:d>
                                <m:dPr>
                                  <m:ctrlPr>
                                    <a:rPr lang="fr-FR" i="1">
                                      <a:solidFill>
                                        <a:srgbClr val="FF0000"/>
                                      </a:solidFill>
                                      <a:latin typeface="Cambria Math" panose="02040503050406030204" pitchFamily="18" charset="0"/>
                                      <a:ea typeface="Cambria Math" panose="02040503050406030204" pitchFamily="18" charset="0"/>
                                    </a:rPr>
                                  </m:ctrlPr>
                                </m:dPr>
                                <m:e>
                                  <m:r>
                                    <a:rPr lang="fr-FR" i="1">
                                      <a:solidFill>
                                        <a:srgbClr val="FF0000"/>
                                      </a:solidFill>
                                      <a:latin typeface="Cambria Math" panose="02040503050406030204" pitchFamily="18" charset="0"/>
                                      <a:ea typeface="Cambria Math" panose="02040503050406030204" pitchFamily="18" charset="0"/>
                                    </a:rPr>
                                    <m:t>𝑡</m:t>
                                  </m:r>
                                </m:e>
                              </m:d>
                            </m:e>
                          </m:d>
                        </m:e>
                      </m:func>
                    </m:oMath>
                  </m:oMathPara>
                </a14:m>
                <a:endParaRPr lang="fr-FR" b="1" dirty="0">
                  <a:solidFill>
                    <a:srgbClr val="FF0000"/>
                  </a:solidFill>
                </a:endParaRPr>
              </a:p>
            </p:txBody>
          </p:sp>
        </mc:Choice>
        <mc:Fallback xmlns="">
          <p:sp>
            <p:nvSpPr>
              <p:cNvPr id="191" name="ZoneTexte 190"/>
              <p:cNvSpPr txBox="1">
                <a:spLocks noRot="1" noChangeAspect="1" noMove="1" noResize="1" noEditPoints="1" noAdjustHandles="1" noChangeArrowheads="1" noChangeShapeType="1" noTextEdit="1"/>
              </p:cNvSpPr>
              <p:nvPr/>
            </p:nvSpPr>
            <p:spPr>
              <a:xfrm>
                <a:off x="0" y="5685307"/>
                <a:ext cx="7693260" cy="552139"/>
              </a:xfrm>
              <a:prstGeom prst="rect">
                <a:avLst/>
              </a:prstGeom>
              <a:blipFill>
                <a:blip r:embed="rId8"/>
                <a:stretch>
                  <a:fillRect b="-10526"/>
                </a:stretch>
              </a:blipFill>
              <a:ln w="28575">
                <a:solidFill>
                  <a:srgbClr val="FF0000"/>
                </a:solidFill>
              </a:ln>
            </p:spPr>
            <p:txBody>
              <a:bodyPr/>
              <a:lstStyle/>
              <a:p>
                <a:r>
                  <a:rPr lang="fr-FR">
                    <a:noFill/>
                  </a:rPr>
                  <a:t> </a:t>
                </a:r>
              </a:p>
            </p:txBody>
          </p:sp>
        </mc:Fallback>
      </mc:AlternateContent>
      <p:sp>
        <p:nvSpPr>
          <p:cNvPr id="88" name="ZoneTexte 87"/>
          <p:cNvSpPr txBox="1"/>
          <p:nvPr/>
        </p:nvSpPr>
        <p:spPr>
          <a:xfrm>
            <a:off x="0" y="3984696"/>
            <a:ext cx="7876965" cy="369332"/>
          </a:xfrm>
          <a:prstGeom prst="rect">
            <a:avLst/>
          </a:prstGeom>
          <a:noFill/>
        </p:spPr>
        <p:txBody>
          <a:bodyPr wrap="none" rtlCol="0">
            <a:spAutoFit/>
          </a:bodyPr>
          <a:lstStyle/>
          <a:p>
            <a:pPr marL="285750" indent="-285750">
              <a:buFont typeface="Wingdings" panose="05000000000000000000" pitchFamily="2" charset="2"/>
              <a:buChar char="è"/>
            </a:pPr>
            <a:r>
              <a:rPr lang="fr-FR" dirty="0"/>
              <a:t>On décale en fréquence OL et </a:t>
            </a:r>
            <a:r>
              <a:rPr lang="fr-FR" dirty="0" err="1"/>
              <a:t>Sig</a:t>
            </a:r>
            <a:r>
              <a:rPr lang="fr-FR" dirty="0"/>
              <a:t>. avec un Modulateur Acousto-Optique</a:t>
            </a:r>
          </a:p>
        </p:txBody>
      </p:sp>
      <mc:AlternateContent xmlns:mc="http://schemas.openxmlformats.org/markup-compatibility/2006" xmlns:a14="http://schemas.microsoft.com/office/drawing/2010/main">
        <mc:Choice Requires="a14">
          <p:sp>
            <p:nvSpPr>
              <p:cNvPr id="89" name="ZoneTexte 88"/>
              <p:cNvSpPr txBox="1"/>
              <p:nvPr/>
            </p:nvSpPr>
            <p:spPr>
              <a:xfrm>
                <a:off x="7725125" y="4049240"/>
                <a:ext cx="4547558" cy="2593274"/>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b="1" dirty="0">
                    <a:solidFill>
                      <a:srgbClr val="00B050"/>
                    </a:solidFill>
                  </a:rPr>
                  <a:t>Suppression du fond continu</a:t>
                </a:r>
              </a:p>
              <a:p>
                <a:pPr marL="285750" indent="-285750">
                  <a:buFont typeface="Wingdings" panose="05000000000000000000" pitchFamily="2" charset="2"/>
                  <a:buChar char="ü"/>
                </a:pPr>
                <a:r>
                  <a:rPr lang="fr-FR" b="1" dirty="0">
                    <a:solidFill>
                      <a:srgbClr val="00B050"/>
                    </a:solidFill>
                  </a:rPr>
                  <a:t>Gain de 3dB / détection directe</a:t>
                </a:r>
              </a:p>
              <a:p>
                <a:pPr marL="285750" indent="-285750">
                  <a:buFont typeface="Wingdings" panose="05000000000000000000" pitchFamily="2" charset="2"/>
                  <a:buChar char="ü"/>
                </a:pPr>
                <a:r>
                  <a:rPr lang="fr-FR" b="1" dirty="0">
                    <a:solidFill>
                      <a:srgbClr val="00B050"/>
                    </a:solidFill>
                  </a:rPr>
                  <a:t>On retrouve </a:t>
                </a:r>
                <a14:m>
                  <m:oMath xmlns:m="http://schemas.openxmlformats.org/officeDocument/2006/math">
                    <m:r>
                      <a:rPr lang="fr-FR" b="1">
                        <a:solidFill>
                          <a:srgbClr val="00B050"/>
                        </a:solidFill>
                        <a:latin typeface="Cambria Math" panose="02040503050406030204" pitchFamily="18" charset="0"/>
                      </a:rPr>
                      <m:t>𝐶𝑜𝑠</m:t>
                    </m:r>
                    <m:sSub>
                      <m:sSubPr>
                        <m:ctrlPr>
                          <a:rPr lang="fr-FR" b="1" i="1">
                            <a:solidFill>
                              <a:srgbClr val="00B050"/>
                            </a:solidFill>
                            <a:latin typeface="Cambria Math" panose="02040503050406030204" pitchFamily="18" charset="0"/>
                          </a:rPr>
                        </m:ctrlPr>
                      </m:sSubPr>
                      <m:e>
                        <m:r>
                          <a:rPr lang="fr-FR" b="1">
                            <a:solidFill>
                              <a:srgbClr val="00B050"/>
                            </a:solidFill>
                            <a:latin typeface="Cambria Math" panose="02040503050406030204" pitchFamily="18" charset="0"/>
                          </a:rPr>
                          <m:t>𝜃</m:t>
                        </m:r>
                      </m:e>
                      <m:sub>
                        <m:r>
                          <a:rPr lang="fr-FR" b="1">
                            <a:solidFill>
                              <a:srgbClr val="00B050"/>
                            </a:solidFill>
                            <a:latin typeface="Cambria Math" panose="02040503050406030204" pitchFamily="18" charset="0"/>
                          </a:rPr>
                          <m:t>𝑆</m:t>
                        </m:r>
                      </m:sub>
                    </m:sSub>
                    <m:r>
                      <a:rPr lang="fr-FR" b="1">
                        <a:solidFill>
                          <a:srgbClr val="00B050"/>
                        </a:solidFill>
                        <a:latin typeface="Cambria Math" panose="02040503050406030204" pitchFamily="18" charset="0"/>
                      </a:rPr>
                      <m:t>(</m:t>
                    </m:r>
                    <m:r>
                      <a:rPr lang="fr-FR" b="1">
                        <a:solidFill>
                          <a:srgbClr val="00B050"/>
                        </a:solidFill>
                        <a:latin typeface="Cambria Math" panose="02040503050406030204" pitchFamily="18" charset="0"/>
                      </a:rPr>
                      <m:t>𝑡</m:t>
                    </m:r>
                    <m:r>
                      <a:rPr lang="fr-FR" b="1">
                        <a:solidFill>
                          <a:srgbClr val="00B050"/>
                        </a:solidFill>
                        <a:latin typeface="Cambria Math" panose="02040503050406030204" pitchFamily="18" charset="0"/>
                      </a:rPr>
                      <m:t>)</m:t>
                    </m:r>
                  </m:oMath>
                </a14:m>
                <a:endParaRPr lang="fr-FR" b="1" dirty="0">
                  <a:solidFill>
                    <a:srgbClr val="00B050"/>
                  </a:solidFill>
                  <a:sym typeface="Symbol" panose="05050102010706020507" pitchFamily="18" charset="2"/>
                </a:endParaRPr>
              </a:p>
              <a:p>
                <a:pPr marL="285750" indent="-285750">
                  <a:buFont typeface="Wingdings" panose="05000000000000000000" pitchFamily="2" charset="2"/>
                  <a:buChar char="ü"/>
                </a:pPr>
                <a:r>
                  <a:rPr lang="fr-FR" b="1" dirty="0">
                    <a:solidFill>
                      <a:srgbClr val="00B050"/>
                    </a:solidFill>
                  </a:rPr>
                  <a:t>Spectralement, on se décale par rapport au </a:t>
                </a:r>
                <a:r>
                  <a:rPr lang="fr-FR" b="1" dirty="0">
                    <a:solidFill>
                      <a:srgbClr val="00B050"/>
                    </a:solidFill>
                    <a:sym typeface="Wingdings" panose="05000000000000000000" pitchFamily="2" charset="2"/>
                  </a:rPr>
                  <a:t>bruit ambiant</a:t>
                </a:r>
                <a:r>
                  <a:rPr lang="fr-FR" b="1" dirty="0">
                    <a:solidFill>
                      <a:srgbClr val="00B050"/>
                    </a:solidFill>
                  </a:rPr>
                  <a:t> : SNR </a:t>
                </a:r>
                <a:r>
                  <a:rPr lang="fr-FR" b="1" dirty="0">
                    <a:solidFill>
                      <a:srgbClr val="00B050"/>
                    </a:solidFill>
                    <a:sym typeface="Symbol" panose="05050102010706020507" pitchFamily="18" charset="2"/>
                  </a:rPr>
                  <a:t>↗</a:t>
                </a:r>
                <a:r>
                  <a:rPr lang="fr-FR" b="1" dirty="0">
                    <a:solidFill>
                      <a:srgbClr val="00B050"/>
                    </a:solidFill>
                  </a:rPr>
                  <a:t> et sensibilité </a:t>
                </a:r>
                <a:r>
                  <a:rPr lang="fr-FR" b="1" dirty="0">
                    <a:solidFill>
                      <a:srgbClr val="00B050"/>
                    </a:solidFill>
                    <a:sym typeface="Symbol" panose="05050102010706020507" pitchFamily="18" charset="2"/>
                  </a:rPr>
                  <a:t>↗</a:t>
                </a:r>
                <a:endParaRPr lang="fr-FR" b="1" dirty="0">
                  <a:solidFill>
                    <a:srgbClr val="00B050"/>
                  </a:solidFill>
                </a:endParaRPr>
              </a:p>
              <a:p>
                <a:pPr marL="285750" indent="-285750">
                  <a:buFont typeface="Symbol" panose="05050102010706020507" pitchFamily="18" charset="2"/>
                  <a:buChar char="´"/>
                </a:pPr>
                <a:r>
                  <a:rPr lang="fr-FR" b="1" dirty="0">
                    <a:solidFill>
                      <a:srgbClr val="FF0000"/>
                    </a:solidFill>
                    <a:sym typeface="Symbol" panose="05050102010706020507" pitchFamily="18" charset="2"/>
                  </a:rPr>
                  <a:t>On ne retrouve pas directement</a:t>
                </a:r>
                <a14:m>
                  <m:oMath xmlns:m="http://schemas.openxmlformats.org/officeDocument/2006/math">
                    <m:sSup>
                      <m:sSupPr>
                        <m:ctrlPr>
                          <a:rPr lang="fr-FR" b="1" i="1">
                            <a:solidFill>
                              <a:srgbClr val="FF0000"/>
                            </a:solidFill>
                            <a:latin typeface="Cambria Math" panose="02040503050406030204" pitchFamily="18" charset="0"/>
                            <a:sym typeface="Symbol" panose="05050102010706020507" pitchFamily="18" charset="2"/>
                          </a:rPr>
                        </m:ctrlPr>
                      </m:sSupPr>
                      <m:e>
                        <m:r>
                          <a:rPr lang="fr-FR" b="1" i="1" smtClean="0">
                            <a:solidFill>
                              <a:srgbClr val="FF0000"/>
                            </a:solidFill>
                            <a:latin typeface="Cambria Math" panose="02040503050406030204" pitchFamily="18" charset="0"/>
                            <a:sym typeface="Symbol" panose="05050102010706020507" pitchFamily="18" charset="2"/>
                          </a:rPr>
                          <m:t> </m:t>
                        </m:r>
                        <m:r>
                          <a:rPr lang="fr-FR" b="1" i="1">
                            <a:solidFill>
                              <a:srgbClr val="FF0000"/>
                            </a:solidFill>
                            <a:latin typeface="Cambria Math" panose="02040503050406030204" pitchFamily="18" charset="0"/>
                            <a:sym typeface="Symbol" panose="05050102010706020507" pitchFamily="18" charset="2"/>
                          </a:rPr>
                          <m:t>𝒆</m:t>
                        </m:r>
                      </m:e>
                      <m:sup>
                        <m:r>
                          <a:rPr lang="fr-FR" b="1" i="1" smtClean="0">
                            <a:solidFill>
                              <a:srgbClr val="FF0000"/>
                            </a:solidFill>
                            <a:latin typeface="Cambria Math" panose="02040503050406030204" pitchFamily="18" charset="0"/>
                            <a:sym typeface="Symbol" panose="05050102010706020507" pitchFamily="18" charset="2"/>
                          </a:rPr>
                          <m:t>−</m:t>
                        </m:r>
                        <m:r>
                          <a:rPr lang="fr-FR" b="1" i="1">
                            <a:solidFill>
                              <a:srgbClr val="FF0000"/>
                            </a:solidFill>
                            <a:latin typeface="Cambria Math" panose="02040503050406030204" pitchFamily="18" charset="0"/>
                            <a:sym typeface="Symbol" panose="05050102010706020507" pitchFamily="18" charset="2"/>
                          </a:rPr>
                          <m:t>𝒋</m:t>
                        </m:r>
                        <m:sSub>
                          <m:sSubPr>
                            <m:ctrlPr>
                              <a:rPr lang="fr-FR" b="1" i="1">
                                <a:solidFill>
                                  <a:srgbClr val="FF0000"/>
                                </a:solidFill>
                                <a:latin typeface="Cambria Math" panose="02040503050406030204" pitchFamily="18" charset="0"/>
                                <a:sym typeface="Symbol" panose="05050102010706020507" pitchFamily="18" charset="2"/>
                              </a:rPr>
                            </m:ctrlPr>
                          </m:sSubPr>
                          <m:e>
                            <m:r>
                              <a:rPr lang="fr-FR" b="1" i="1">
                                <a:solidFill>
                                  <a:srgbClr val="FF0000"/>
                                </a:solidFill>
                                <a:latin typeface="Cambria Math" panose="02040503050406030204" pitchFamily="18" charset="0"/>
                                <a:ea typeface="Cambria Math" panose="02040503050406030204" pitchFamily="18" charset="0"/>
                                <a:sym typeface="Symbol" panose="05050102010706020507" pitchFamily="18" charset="2"/>
                              </a:rPr>
                              <m:t>𝜽</m:t>
                            </m:r>
                          </m:e>
                          <m:sub>
                            <m:r>
                              <a:rPr lang="fr-FR" b="1" i="1">
                                <a:solidFill>
                                  <a:srgbClr val="FF0000"/>
                                </a:solidFill>
                                <a:latin typeface="Cambria Math" panose="02040503050406030204" pitchFamily="18" charset="0"/>
                                <a:sym typeface="Symbol" panose="05050102010706020507" pitchFamily="18" charset="2"/>
                              </a:rPr>
                              <m:t>𝑺</m:t>
                            </m:r>
                          </m:sub>
                        </m:sSub>
                      </m:sup>
                    </m:sSup>
                  </m:oMath>
                </a14:m>
                <a:endParaRPr lang="fr-FR" dirty="0">
                  <a:solidFill>
                    <a:srgbClr val="FF0000"/>
                  </a:solidFill>
                </a:endParaRPr>
              </a:p>
              <a:p>
                <a:pPr marL="285750" indent="-285750">
                  <a:buFont typeface="Symbol" panose="05050102010706020507" pitchFamily="18" charset="2"/>
                  <a:buChar char="´"/>
                </a:pPr>
                <a14:m>
                  <m:oMath xmlns:m="http://schemas.openxmlformats.org/officeDocument/2006/math">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𝜽</m:t>
                        </m:r>
                      </m:e>
                      <m:sub>
                        <m:r>
                          <a:rPr lang="fr-FR" b="1" i="1">
                            <a:solidFill>
                              <a:srgbClr val="FF0000"/>
                            </a:solidFill>
                            <a:latin typeface="Cambria Math" panose="02040503050406030204" pitchFamily="18" charset="0"/>
                            <a:ea typeface="Cambria Math" panose="02040503050406030204" pitchFamily="18" charset="0"/>
                          </a:rPr>
                          <m:t>𝑶</m:t>
                        </m:r>
                      </m:sub>
                    </m:sSub>
                    <m:d>
                      <m:dPr>
                        <m:ctrlPr>
                          <a:rPr lang="fr-FR" b="1" i="1">
                            <a:solidFill>
                              <a:srgbClr val="FF0000"/>
                            </a:solidFill>
                            <a:latin typeface="Cambria Math" panose="02040503050406030204" pitchFamily="18" charset="0"/>
                            <a:ea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𝒕</m:t>
                        </m:r>
                      </m:e>
                    </m:d>
                  </m:oMath>
                </a14:m>
                <a:r>
                  <a:rPr lang="fr-FR" b="1" dirty="0">
                    <a:solidFill>
                      <a:srgbClr val="FF0000"/>
                    </a:solidFill>
                  </a:rPr>
                  <a:t> contient le bruit de phase du laser</a:t>
                </a:r>
                <a:endParaRPr lang="fr-FR" dirty="0">
                  <a:solidFill>
                    <a:srgbClr val="FF0000"/>
                  </a:solidFill>
                </a:endParaRPr>
              </a:p>
            </p:txBody>
          </p:sp>
        </mc:Choice>
        <mc:Fallback xmlns="">
          <p:sp>
            <p:nvSpPr>
              <p:cNvPr id="89" name="ZoneTexte 88"/>
              <p:cNvSpPr txBox="1">
                <a:spLocks noRot="1" noChangeAspect="1" noMove="1" noResize="1" noEditPoints="1" noAdjustHandles="1" noChangeArrowheads="1" noChangeShapeType="1" noTextEdit="1"/>
              </p:cNvSpPr>
              <p:nvPr/>
            </p:nvSpPr>
            <p:spPr>
              <a:xfrm>
                <a:off x="7725125" y="4049240"/>
                <a:ext cx="4547558" cy="2593274"/>
              </a:xfrm>
              <a:prstGeom prst="rect">
                <a:avLst/>
              </a:prstGeom>
              <a:blipFill>
                <a:blip r:embed="rId9"/>
                <a:stretch>
                  <a:fillRect l="-1072" t="-1174" b="-2817"/>
                </a:stretch>
              </a:blipFill>
            </p:spPr>
            <p:txBody>
              <a:bodyPr/>
              <a:lstStyle/>
              <a:p>
                <a:r>
                  <a:rPr lang="fr-FR">
                    <a:noFill/>
                  </a:rPr>
                  <a:t> </a:t>
                </a:r>
              </a:p>
            </p:txBody>
          </p:sp>
        </mc:Fallback>
      </mc:AlternateContent>
      <p:grpSp>
        <p:nvGrpSpPr>
          <p:cNvPr id="7" name="Groupe 6"/>
          <p:cNvGrpSpPr/>
          <p:nvPr/>
        </p:nvGrpSpPr>
        <p:grpSpPr>
          <a:xfrm>
            <a:off x="847691" y="1596719"/>
            <a:ext cx="1592072" cy="1449609"/>
            <a:chOff x="847691" y="1596719"/>
            <a:chExt cx="1592072" cy="1449609"/>
          </a:xfrm>
        </p:grpSpPr>
        <p:sp>
          <p:nvSpPr>
            <p:cNvPr id="96" name="Rectangle à coins arrondis 95"/>
            <p:cNvSpPr/>
            <p:nvPr/>
          </p:nvSpPr>
          <p:spPr>
            <a:xfrm>
              <a:off x="1403389" y="2079720"/>
              <a:ext cx="638406" cy="314180"/>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AOM</a:t>
              </a:r>
            </a:p>
          </p:txBody>
        </p:sp>
        <mc:AlternateContent xmlns:mc="http://schemas.openxmlformats.org/markup-compatibility/2006" xmlns:a14="http://schemas.microsoft.com/office/drawing/2010/main">
          <mc:Choice Requires="a14">
            <p:sp>
              <p:nvSpPr>
                <p:cNvPr id="2" name="ZoneTexte 1"/>
                <p:cNvSpPr txBox="1"/>
                <p:nvPr/>
              </p:nvSpPr>
              <p:spPr>
                <a:xfrm>
                  <a:off x="1412950" y="2389541"/>
                  <a:ext cx="687945" cy="369332"/>
                </a:xfrm>
                <a:prstGeom prst="rect">
                  <a:avLst/>
                </a:prstGeom>
                <a:noFill/>
              </p:spPr>
              <p:txBody>
                <a:bodyPr wrap="none" rtlCol="0">
                  <a:spAutoFit/>
                </a:bodyPr>
                <a:lstStyle/>
                <a:p>
                  <a:r>
                    <a:rPr lang="fr-FR" dirty="0">
                      <a:solidFill>
                        <a:srgbClr val="FF0000"/>
                      </a:solidFill>
                    </a:rPr>
                    <a:t>#</a:t>
                  </a:r>
                  <a14:m>
                    <m:oMath xmlns:m="http://schemas.openxmlformats.org/officeDocument/2006/math">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𝝎</m:t>
                          </m:r>
                        </m:e>
                        <m:sub>
                          <m:r>
                            <a:rPr lang="fr-FR" b="1" i="1">
                              <a:solidFill>
                                <a:srgbClr val="FF0000"/>
                              </a:solidFill>
                              <a:latin typeface="Cambria Math" panose="02040503050406030204" pitchFamily="18" charset="0"/>
                              <a:ea typeface="Cambria Math" panose="02040503050406030204" pitchFamily="18" charset="0"/>
                            </a:rPr>
                            <m:t>𝑰𝑭</m:t>
                          </m:r>
                        </m:sub>
                      </m:sSub>
                    </m:oMath>
                  </a14:m>
                  <a:endParaRPr lang="fr-FR" dirty="0">
                    <a:solidFill>
                      <a:srgbClr val="FF0000"/>
                    </a:solidFill>
                  </a:endParaRPr>
                </a:p>
              </p:txBody>
            </p:sp>
          </mc:Choice>
          <mc:Fallback xmlns="">
            <p:sp>
              <p:nvSpPr>
                <p:cNvPr id="2" name="ZoneTexte 1"/>
                <p:cNvSpPr txBox="1">
                  <a:spLocks noRot="1" noChangeAspect="1" noMove="1" noResize="1" noEditPoints="1" noAdjustHandles="1" noChangeArrowheads="1" noChangeShapeType="1" noTextEdit="1"/>
                </p:cNvSpPr>
                <p:nvPr/>
              </p:nvSpPr>
              <p:spPr>
                <a:xfrm>
                  <a:off x="1412950" y="2389541"/>
                  <a:ext cx="687945" cy="369332"/>
                </a:xfrm>
                <a:prstGeom prst="rect">
                  <a:avLst/>
                </a:prstGeom>
                <a:blipFill>
                  <a:blip r:embed="rId10"/>
                  <a:stretch>
                    <a:fillRect l="-7965" t="-9836" b="-24590"/>
                  </a:stretch>
                </a:blipFill>
              </p:spPr>
              <p:txBody>
                <a:bodyPr/>
                <a:lstStyle/>
                <a:p>
                  <a:r>
                    <a:rPr lang="fr-FR">
                      <a:noFill/>
                    </a:rPr>
                    <a:t> </a:t>
                  </a:r>
                </a:p>
              </p:txBody>
            </p:sp>
          </mc:Fallback>
        </mc:AlternateContent>
        <p:sp>
          <p:nvSpPr>
            <p:cNvPr id="3" name="ZoneTexte 2"/>
            <p:cNvSpPr txBox="1"/>
            <p:nvPr/>
          </p:nvSpPr>
          <p:spPr>
            <a:xfrm>
              <a:off x="847691" y="2676996"/>
              <a:ext cx="389850" cy="369332"/>
            </a:xfrm>
            <a:prstGeom prst="rect">
              <a:avLst/>
            </a:prstGeom>
            <a:noFill/>
          </p:spPr>
          <p:txBody>
            <a:bodyPr wrap="none" rtlCol="0">
              <a:spAutoFit/>
            </a:bodyPr>
            <a:lstStyle/>
            <a:p>
              <a:r>
                <a:rPr lang="fr-FR" b="1" dirty="0">
                  <a:solidFill>
                    <a:srgbClr val="00B050"/>
                  </a:solidFill>
                  <a:sym typeface="Symbol" panose="05050102010706020507" pitchFamily="18" charset="2"/>
                </a:rPr>
                <a:t></a:t>
              </a:r>
              <a:r>
                <a:rPr lang="fr-FR" b="1" baseline="-25000" dirty="0">
                  <a:solidFill>
                    <a:srgbClr val="00B050"/>
                  </a:solidFill>
                  <a:sym typeface="Symbol" panose="05050102010706020507" pitchFamily="18" charset="2"/>
                </a:rPr>
                <a:t>0</a:t>
              </a:r>
              <a:endParaRPr lang="fr-FR" b="1" baseline="-25000" dirty="0">
                <a:solidFill>
                  <a:srgbClr val="00B050"/>
                </a:solidFill>
              </a:endParaRPr>
            </a:p>
          </p:txBody>
        </p:sp>
        <p:sp>
          <p:nvSpPr>
            <p:cNvPr id="92" name="ZoneTexte 91"/>
            <p:cNvSpPr txBox="1"/>
            <p:nvPr/>
          </p:nvSpPr>
          <p:spPr>
            <a:xfrm>
              <a:off x="1363049" y="1596719"/>
              <a:ext cx="1076714" cy="369332"/>
            </a:xfrm>
            <a:prstGeom prst="rect">
              <a:avLst/>
            </a:prstGeom>
            <a:noFill/>
          </p:spPr>
          <p:txBody>
            <a:bodyPr wrap="square" rtlCol="0">
              <a:spAutoFit/>
            </a:bodyPr>
            <a:lstStyle/>
            <a:p>
              <a:r>
                <a:rPr lang="fr-FR" b="1" i="1" dirty="0">
                  <a:solidFill>
                    <a:srgbClr val="00B050"/>
                  </a:solidFill>
                  <a:sym typeface="Symbol" panose="05050102010706020507" pitchFamily="18" charset="2"/>
                </a:rPr>
                <a:t></a:t>
              </a:r>
              <a:r>
                <a:rPr lang="fr-FR" b="1" i="1" baseline="-25000" dirty="0">
                  <a:solidFill>
                    <a:srgbClr val="00B050"/>
                  </a:solidFill>
                  <a:sym typeface="Symbol" panose="05050102010706020507" pitchFamily="18" charset="2"/>
                </a:rPr>
                <a:t>0</a:t>
              </a:r>
              <a:r>
                <a:rPr lang="fr-FR" b="1" i="1" dirty="0">
                  <a:solidFill>
                    <a:srgbClr val="00B050"/>
                  </a:solidFill>
                  <a:sym typeface="Symbol" panose="05050102010706020507" pitchFamily="18" charset="2"/>
                </a:rPr>
                <a:t>+</a:t>
              </a:r>
              <a:r>
                <a:rPr lang="fr-FR" b="1" i="1" baseline="-25000" dirty="0">
                  <a:solidFill>
                    <a:srgbClr val="00B050"/>
                  </a:solidFill>
                  <a:sym typeface="Symbol" panose="05050102010706020507" pitchFamily="18" charset="2"/>
                </a:rPr>
                <a:t>IF</a:t>
              </a:r>
              <a:endParaRPr lang="fr-FR" b="1" i="1" baseline="-25000" dirty="0">
                <a:solidFill>
                  <a:srgbClr val="00B050"/>
                </a:solidFill>
              </a:endParaRPr>
            </a:p>
          </p:txBody>
        </p:sp>
      </p:grpSp>
      <p:cxnSp>
        <p:nvCxnSpPr>
          <p:cNvPr id="5" name="Connecteur droit avec flèche 4"/>
          <p:cNvCxnSpPr/>
          <p:nvPr/>
        </p:nvCxnSpPr>
        <p:spPr>
          <a:xfrm>
            <a:off x="2106317" y="1857121"/>
            <a:ext cx="11884" cy="388750"/>
          </a:xfrm>
          <a:prstGeom prst="straightConnector1">
            <a:avLst/>
          </a:prstGeom>
          <a:ln w="190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2" name="Groupe 11"/>
          <p:cNvGrpSpPr/>
          <p:nvPr/>
        </p:nvGrpSpPr>
        <p:grpSpPr>
          <a:xfrm>
            <a:off x="7702093" y="2917238"/>
            <a:ext cx="1308371" cy="1168954"/>
            <a:chOff x="7702093" y="2917238"/>
            <a:chExt cx="1308371" cy="1168954"/>
          </a:xfrm>
        </p:grpSpPr>
        <p:sp>
          <p:nvSpPr>
            <p:cNvPr id="196" name="ZoneTexte 195"/>
            <p:cNvSpPr txBox="1"/>
            <p:nvPr/>
          </p:nvSpPr>
          <p:spPr>
            <a:xfrm>
              <a:off x="7702093" y="3562972"/>
              <a:ext cx="1308371" cy="523220"/>
            </a:xfrm>
            <a:prstGeom prst="rect">
              <a:avLst/>
            </a:prstGeom>
            <a:noFill/>
          </p:spPr>
          <p:txBody>
            <a:bodyPr wrap="none" rtlCol="0">
              <a:spAutoFit/>
            </a:bodyPr>
            <a:lstStyle/>
            <a:p>
              <a:pPr algn="ctr"/>
              <a:r>
                <a:rPr lang="fr-FR" sz="1400" b="1" dirty="0">
                  <a:solidFill>
                    <a:srgbClr val="FF0000"/>
                  </a:solidFill>
                </a:rPr>
                <a:t>Filtre </a:t>
              </a:r>
              <a:r>
                <a:rPr lang="fr-FR" sz="1400" b="1" dirty="0" err="1">
                  <a:solidFill>
                    <a:srgbClr val="FF0000"/>
                  </a:solidFill>
                </a:rPr>
                <a:t>élec</a:t>
              </a:r>
              <a:r>
                <a:rPr lang="fr-FR" sz="1400" b="1" dirty="0">
                  <a:solidFill>
                    <a:srgbClr val="FF0000"/>
                  </a:solidFill>
                </a:rPr>
                <a:t>.</a:t>
              </a:r>
            </a:p>
            <a:p>
              <a:pPr algn="ctr"/>
              <a:r>
                <a:rPr lang="fr-FR" sz="1400" b="1" dirty="0">
                  <a:solidFill>
                    <a:srgbClr val="FF0000"/>
                  </a:solidFill>
                </a:rPr>
                <a:t>Passe-Bande</a:t>
              </a:r>
            </a:p>
          </p:txBody>
        </p:sp>
        <p:grpSp>
          <p:nvGrpSpPr>
            <p:cNvPr id="200" name="Groupe 199"/>
            <p:cNvGrpSpPr/>
            <p:nvPr/>
          </p:nvGrpSpPr>
          <p:grpSpPr>
            <a:xfrm>
              <a:off x="8153600" y="2917238"/>
              <a:ext cx="623824" cy="638309"/>
              <a:chOff x="8679679" y="3002668"/>
              <a:chExt cx="623824" cy="638309"/>
            </a:xfrm>
          </p:grpSpPr>
          <p:sp>
            <p:nvSpPr>
              <p:cNvPr id="193" name="Rectangle à coins arrondis 192"/>
              <p:cNvSpPr/>
              <p:nvPr/>
            </p:nvSpPr>
            <p:spPr>
              <a:xfrm>
                <a:off x="8732061" y="3002668"/>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94" name="Forme libre 193"/>
              <p:cNvSpPr/>
              <p:nvPr/>
            </p:nvSpPr>
            <p:spPr>
              <a:xfrm>
                <a:off x="8871108" y="306008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97" name="Rectangle 196"/>
                  <p:cNvSpPr/>
                  <p:nvPr/>
                </p:nvSpPr>
                <p:spPr>
                  <a:xfrm>
                    <a:off x="8679679" y="3271645"/>
                    <a:ext cx="62382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𝝎</m:t>
                              </m:r>
                            </m:e>
                            <m:sub>
                              <m:r>
                                <a:rPr lang="fr-FR" b="1" i="1">
                                  <a:solidFill>
                                    <a:srgbClr val="FF0000"/>
                                  </a:solidFill>
                                  <a:latin typeface="Cambria Math" panose="02040503050406030204" pitchFamily="18" charset="0"/>
                                  <a:ea typeface="Cambria Math" panose="02040503050406030204" pitchFamily="18" charset="0"/>
                                </a:rPr>
                                <m:t>𝑰𝑭</m:t>
                              </m:r>
                            </m:sub>
                          </m:sSub>
                        </m:oMath>
                      </m:oMathPara>
                    </a14:m>
                    <a:endParaRPr lang="fr-FR" dirty="0"/>
                  </a:p>
                </p:txBody>
              </p:sp>
            </mc:Choice>
            <mc:Fallback xmlns="">
              <p:sp>
                <p:nvSpPr>
                  <p:cNvPr id="197" name="Rectangle 196"/>
                  <p:cNvSpPr>
                    <a:spLocks noRot="1" noChangeAspect="1" noMove="1" noResize="1" noEditPoints="1" noAdjustHandles="1" noChangeArrowheads="1" noChangeShapeType="1" noTextEdit="1"/>
                  </p:cNvSpPr>
                  <p:nvPr/>
                </p:nvSpPr>
                <p:spPr>
                  <a:xfrm>
                    <a:off x="8679679" y="3271645"/>
                    <a:ext cx="623824" cy="369332"/>
                  </a:xfrm>
                  <a:prstGeom prst="rect">
                    <a:avLst/>
                  </a:prstGeom>
                  <a:blipFill>
                    <a:blip r:embed="rId11"/>
                    <a:stretch>
                      <a:fillRect b="-1667"/>
                    </a:stretch>
                  </a:blipFill>
                </p:spPr>
                <p:txBody>
                  <a:bodyPr/>
                  <a:lstStyle/>
                  <a:p>
                    <a:r>
                      <a:rPr lang="fr-FR">
                        <a:noFill/>
                      </a:rPr>
                      <a:t> </a:t>
                    </a:r>
                  </a:p>
                </p:txBody>
              </p:sp>
            </mc:Fallback>
          </mc:AlternateContent>
          <p:cxnSp>
            <p:nvCxnSpPr>
              <p:cNvPr id="199" name="Connecteur droit 198"/>
              <p:cNvCxnSpPr/>
              <p:nvPr/>
            </p:nvCxnSpPr>
            <p:spPr>
              <a:xfrm flipH="1">
                <a:off x="8991591" y="3266740"/>
                <a:ext cx="0" cy="14400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1" name="Groupe 10"/>
          <p:cNvGrpSpPr/>
          <p:nvPr/>
        </p:nvGrpSpPr>
        <p:grpSpPr>
          <a:xfrm>
            <a:off x="8908487" y="2923416"/>
            <a:ext cx="1255230" cy="1167796"/>
            <a:chOff x="8908487" y="2923416"/>
            <a:chExt cx="1255230" cy="1167796"/>
          </a:xfrm>
        </p:grpSpPr>
        <p:grpSp>
          <p:nvGrpSpPr>
            <p:cNvPr id="10" name="Groupe 9"/>
            <p:cNvGrpSpPr/>
            <p:nvPr/>
          </p:nvGrpSpPr>
          <p:grpSpPr>
            <a:xfrm>
              <a:off x="8908487" y="2923416"/>
              <a:ext cx="519060" cy="604443"/>
              <a:chOff x="8908487" y="2923416"/>
              <a:chExt cx="519060" cy="604443"/>
            </a:xfrm>
          </p:grpSpPr>
          <p:sp>
            <p:nvSpPr>
              <p:cNvPr id="216" name="Rectangle à coins arrondis 215"/>
              <p:cNvSpPr/>
              <p:nvPr/>
            </p:nvSpPr>
            <p:spPr>
              <a:xfrm>
                <a:off x="8908487" y="2923416"/>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215" name="Groupe 214"/>
              <p:cNvGrpSpPr/>
              <p:nvPr/>
            </p:nvGrpSpPr>
            <p:grpSpPr>
              <a:xfrm>
                <a:off x="8969870" y="2988333"/>
                <a:ext cx="389553" cy="523544"/>
                <a:chOff x="9242156" y="1857687"/>
                <a:chExt cx="1026697" cy="754059"/>
              </a:xfrm>
            </p:grpSpPr>
            <p:cxnSp>
              <p:nvCxnSpPr>
                <p:cNvPr id="204" name="Connecteur droit 203"/>
                <p:cNvCxnSpPr/>
                <p:nvPr/>
              </p:nvCxnSpPr>
              <p:spPr>
                <a:xfrm>
                  <a:off x="9692324" y="1885685"/>
                  <a:ext cx="576529" cy="6299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213" name="Image 212"/>
                <p:cNvPicPr>
                  <a:picLocks noChangeAspect="1"/>
                </p:cNvPicPr>
                <p:nvPr/>
              </p:nvPicPr>
              <p:blipFill rotWithShape="1">
                <a:blip r:embed="rId12"/>
                <a:srcRect l="46915"/>
                <a:stretch/>
              </p:blipFill>
              <p:spPr>
                <a:xfrm>
                  <a:off x="9679783" y="1857687"/>
                  <a:ext cx="466029" cy="749873"/>
                </a:xfrm>
                <a:prstGeom prst="rect">
                  <a:avLst/>
                </a:prstGeom>
              </p:spPr>
            </p:pic>
            <p:pic>
              <p:nvPicPr>
                <p:cNvPr id="214" name="Image 213"/>
                <p:cNvPicPr>
                  <a:picLocks noChangeAspect="1"/>
                </p:cNvPicPr>
                <p:nvPr/>
              </p:nvPicPr>
              <p:blipFill rotWithShape="1">
                <a:blip r:embed="rId13"/>
                <a:srcRect r="50008"/>
                <a:stretch/>
              </p:blipFill>
              <p:spPr>
                <a:xfrm>
                  <a:off x="9242156" y="1861873"/>
                  <a:ext cx="438873" cy="749873"/>
                </a:xfrm>
                <a:prstGeom prst="rect">
                  <a:avLst/>
                </a:prstGeom>
              </p:spPr>
            </p:pic>
          </p:grpSp>
        </p:grpSp>
        <p:sp>
          <p:nvSpPr>
            <p:cNvPr id="217" name="ZoneTexte 216"/>
            <p:cNvSpPr txBox="1"/>
            <p:nvPr/>
          </p:nvSpPr>
          <p:spPr>
            <a:xfrm>
              <a:off x="8937099" y="3567992"/>
              <a:ext cx="1226618" cy="523220"/>
            </a:xfrm>
            <a:prstGeom prst="rect">
              <a:avLst/>
            </a:prstGeom>
            <a:noFill/>
          </p:spPr>
          <p:txBody>
            <a:bodyPr wrap="none" rtlCol="0">
              <a:spAutoFit/>
            </a:bodyPr>
            <a:lstStyle/>
            <a:p>
              <a:pPr algn="ctr"/>
              <a:r>
                <a:rPr lang="fr-FR" sz="1400" b="1" dirty="0">
                  <a:solidFill>
                    <a:srgbClr val="FF0000"/>
                  </a:solidFill>
                </a:rPr>
                <a:t>Détection </a:t>
              </a:r>
            </a:p>
            <a:p>
              <a:pPr algn="ctr"/>
              <a:r>
                <a:rPr lang="fr-FR" sz="1400" b="1" dirty="0">
                  <a:solidFill>
                    <a:srgbClr val="FF0000"/>
                  </a:solidFill>
                </a:rPr>
                <a:t>d’enveloppe</a:t>
              </a:r>
            </a:p>
          </p:txBody>
        </p:sp>
      </p:grpSp>
      <mc:AlternateContent xmlns:mc="http://schemas.openxmlformats.org/markup-compatibility/2006" xmlns:a14="http://schemas.microsoft.com/office/drawing/2010/main">
        <mc:Choice Requires="a14">
          <p:sp>
            <p:nvSpPr>
              <p:cNvPr id="8" name="Rectangle 7"/>
              <p:cNvSpPr/>
              <p:nvPr/>
            </p:nvSpPr>
            <p:spPr>
              <a:xfrm>
                <a:off x="-17686" y="4396820"/>
                <a:ext cx="7829011" cy="369332"/>
              </a:xfrm>
              <a:prstGeom prst="rect">
                <a:avLst/>
              </a:prstGeom>
            </p:spPr>
            <p:txBody>
              <a:bodyPr wrap="square">
                <a:spAutoFit/>
              </a:bodyPr>
              <a:lstStyle/>
              <a:p>
                <a:pPr marL="285750" indent="-285750">
                  <a:buFont typeface="Wingdings" panose="05000000000000000000" pitchFamily="2" charset="2"/>
                  <a:buChar char="è"/>
                </a:pPr>
                <a:r>
                  <a:rPr lang="fr-FR" dirty="0"/>
                  <a:t>On ajoute un filtre autour de </a:t>
                </a:r>
                <a14:m>
                  <m:oMath xmlns:m="http://schemas.openxmlformats.org/officeDocument/2006/math">
                    <m:sSub>
                      <m:sSubPr>
                        <m:ctrlPr>
                          <a:rPr lang="fr-FR" i="1">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𝝎</m:t>
                        </m:r>
                      </m:e>
                      <m:sub>
                        <m:r>
                          <a:rPr lang="fr-FR" b="1" i="1">
                            <a:solidFill>
                              <a:srgbClr val="FF0000"/>
                            </a:solidFill>
                            <a:latin typeface="Cambria Math" panose="02040503050406030204" pitchFamily="18" charset="0"/>
                            <a:ea typeface="Cambria Math" panose="02040503050406030204" pitchFamily="18" charset="0"/>
                          </a:rPr>
                          <m:t>𝑰𝑭</m:t>
                        </m:r>
                      </m:sub>
                    </m:sSub>
                  </m:oMath>
                </a14:m>
                <a:r>
                  <a:rPr lang="fr-FR" dirty="0"/>
                  <a:t> puis une détection d’enveloppe</a:t>
                </a:r>
              </a:p>
            </p:txBody>
          </p:sp>
        </mc:Choice>
        <mc:Fallback xmlns="">
          <p:sp>
            <p:nvSpPr>
              <p:cNvPr id="8" name="Rectangle 7"/>
              <p:cNvSpPr>
                <a:spLocks noRot="1" noChangeAspect="1" noMove="1" noResize="1" noEditPoints="1" noAdjustHandles="1" noChangeArrowheads="1" noChangeShapeType="1" noTextEdit="1"/>
              </p:cNvSpPr>
              <p:nvPr/>
            </p:nvSpPr>
            <p:spPr>
              <a:xfrm>
                <a:off x="-17686" y="4396820"/>
                <a:ext cx="7829011" cy="369332"/>
              </a:xfrm>
              <a:prstGeom prst="rect">
                <a:avLst/>
              </a:prstGeom>
              <a:blipFill>
                <a:blip r:embed="rId14"/>
                <a:stretch>
                  <a:fillRect l="-467" t="-8197" b="-24590"/>
                </a:stretch>
              </a:blipFill>
            </p:spPr>
            <p:txBody>
              <a:bodyPr/>
              <a:lstStyle/>
              <a:p>
                <a:r>
                  <a:rPr lang="fr-FR">
                    <a:noFill/>
                  </a:rPr>
                  <a:t> </a:t>
                </a:r>
              </a:p>
            </p:txBody>
          </p:sp>
        </mc:Fallback>
      </mc:AlternateContent>
      <p:sp>
        <p:nvSpPr>
          <p:cNvPr id="100" name="Espace réservé de la date 2">
            <a:extLst>
              <a:ext uri="{FF2B5EF4-FFF2-40B4-BE49-F238E27FC236}">
                <a16:creationId xmlns:a16="http://schemas.microsoft.com/office/drawing/2014/main" id="{7E747C99-AE3D-46EF-826D-CD7B4CE2744B}"/>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01" name="Espace réservé du numéro de diapositive 4">
            <a:extLst>
              <a:ext uri="{FF2B5EF4-FFF2-40B4-BE49-F238E27FC236}">
                <a16:creationId xmlns:a16="http://schemas.microsoft.com/office/drawing/2014/main" id="{4CA51EB2-8603-49C3-A7CA-197D84176FCB}"/>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19</a:t>
            </a:fld>
            <a:endParaRPr lang="fr-FR" dirty="0">
              <a:solidFill>
                <a:prstClr val="white"/>
              </a:solidFill>
              <a:latin typeface="Arial"/>
            </a:endParaRPr>
          </a:p>
        </p:txBody>
      </p:sp>
      <p:sp>
        <p:nvSpPr>
          <p:cNvPr id="102" name="ZoneTexte 101">
            <a:extLst>
              <a:ext uri="{FF2B5EF4-FFF2-40B4-BE49-F238E27FC236}">
                <a16:creationId xmlns:a16="http://schemas.microsoft.com/office/drawing/2014/main" id="{62317F8F-E8E4-44A2-A164-377C6D9F4266}"/>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03" name="ZoneTexte 102">
            <a:extLst>
              <a:ext uri="{FF2B5EF4-FFF2-40B4-BE49-F238E27FC236}">
                <a16:creationId xmlns:a16="http://schemas.microsoft.com/office/drawing/2014/main" id="{4ED35C9E-0569-4ADE-8F24-B12141392743}"/>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mc:AlternateContent xmlns:mc="http://schemas.openxmlformats.org/markup-compatibility/2006">
        <mc:Choice xmlns:a14="http://schemas.microsoft.com/office/drawing/2010/main" Requires="a14">
          <p:sp>
            <p:nvSpPr>
              <p:cNvPr id="4" name="ZoneTexte 3">
                <a:extLst>
                  <a:ext uri="{FF2B5EF4-FFF2-40B4-BE49-F238E27FC236}">
                    <a16:creationId xmlns:a16="http://schemas.microsoft.com/office/drawing/2014/main" id="{C59A514F-ABAC-4093-94F6-9DC30F25C963}"/>
                  </a:ext>
                </a:extLst>
              </p:cNvPr>
              <p:cNvSpPr txBox="1"/>
              <p:nvPr/>
            </p:nvSpPr>
            <p:spPr>
              <a:xfrm>
                <a:off x="8606568" y="958454"/>
                <a:ext cx="3522772" cy="1077218"/>
              </a:xfrm>
              <a:prstGeom prst="rect">
                <a:avLst/>
              </a:prstGeom>
              <a:solidFill>
                <a:srgbClr val="FFFF00"/>
              </a:solidFill>
              <a:ln w="38100">
                <a:solidFill>
                  <a:srgbClr val="FFC000"/>
                </a:solidFill>
              </a:ln>
            </p:spPr>
            <p:txBody>
              <a:bodyPr wrap="square" rtlCol="0">
                <a:spAutoFit/>
              </a:bodyPr>
              <a:lstStyle/>
              <a:p>
                <a:r>
                  <a:rPr lang="fr-FR" sz="1600" dirty="0"/>
                  <a:t>Les variations de </a:t>
                </a:r>
                <a14:m>
                  <m:oMath xmlns:m="http://schemas.openxmlformats.org/officeDocument/2006/math">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𝜃</m:t>
                        </m:r>
                      </m:e>
                      <m:sub>
                        <m:r>
                          <a:rPr lang="fr-FR" sz="1600" b="0" i="1" smtClean="0">
                            <a:latin typeface="Cambria Math" panose="02040503050406030204" pitchFamily="18" charset="0"/>
                            <a:ea typeface="Cambria Math" panose="02040503050406030204" pitchFamily="18" charset="0"/>
                          </a:rPr>
                          <m:t>𝑆</m:t>
                        </m:r>
                      </m:sub>
                    </m:sSub>
                    <m:d>
                      <m:dPr>
                        <m:ctrlPr>
                          <a:rPr lang="fr-FR" sz="1600" b="0" i="1" smtClean="0">
                            <a:latin typeface="Cambria Math" panose="02040503050406030204" pitchFamily="18" charset="0"/>
                            <a:ea typeface="Cambria Math" panose="02040503050406030204" pitchFamily="18" charset="0"/>
                          </a:rPr>
                        </m:ctrlPr>
                      </m:dPr>
                      <m:e>
                        <m:r>
                          <a:rPr lang="fr-FR" sz="1600" b="0" i="1" smtClean="0">
                            <a:latin typeface="Cambria Math" panose="02040503050406030204" pitchFamily="18" charset="0"/>
                            <a:ea typeface="Cambria Math" panose="02040503050406030204" pitchFamily="18" charset="0"/>
                          </a:rPr>
                          <m:t>𝑡</m:t>
                        </m:r>
                      </m:e>
                    </m:d>
                    <m:r>
                      <a:rPr lang="fr-FR" sz="1600" b="0" i="1" smtClean="0">
                        <a:latin typeface="Cambria Math" panose="02040503050406030204" pitchFamily="18" charset="0"/>
                        <a:ea typeface="Cambria Math" panose="02040503050406030204" pitchFamily="18" charset="0"/>
                      </a:rPr>
                      <m:t>−</m:t>
                    </m:r>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𝜃</m:t>
                        </m:r>
                      </m:e>
                      <m:sub>
                        <m:r>
                          <a:rPr lang="fr-FR" sz="1600" b="0" i="1" smtClean="0">
                            <a:latin typeface="Cambria Math" panose="02040503050406030204" pitchFamily="18" charset="0"/>
                            <a:ea typeface="Cambria Math" panose="02040503050406030204" pitchFamily="18" charset="0"/>
                          </a:rPr>
                          <m:t>𝑂</m:t>
                        </m:r>
                      </m:sub>
                    </m:sSub>
                    <m:d>
                      <m:dPr>
                        <m:ctrlPr>
                          <a:rPr lang="fr-FR" sz="1600" i="1">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ea typeface="Cambria Math" panose="02040503050406030204" pitchFamily="18" charset="0"/>
                          </a:rPr>
                          <m:t>𝑡</m:t>
                        </m:r>
                      </m:e>
                    </m:d>
                  </m:oMath>
                </a14:m>
                <a:endParaRPr lang="fr-FR" sz="1600" dirty="0"/>
              </a:p>
              <a:p>
                <a:r>
                  <a:rPr lang="fr-FR" sz="1600" dirty="0"/>
                  <a:t>se retrouvent </a:t>
                </a:r>
                <a:r>
                  <a:rPr lang="fr-FR" sz="1600" dirty="0" err="1"/>
                  <a:t>décallées</a:t>
                </a:r>
                <a:r>
                  <a:rPr lang="fr-FR" sz="1600" dirty="0"/>
                  <a:t> autour de la porteuse</a:t>
                </a:r>
                <a14:m>
                  <m:oMath xmlns:m="http://schemas.openxmlformats.org/officeDocument/2006/math">
                    <m:sSub>
                      <m:sSubPr>
                        <m:ctrlPr>
                          <a:rPr lang="fr-FR" sz="1600" i="1">
                            <a:latin typeface="Cambria Math" panose="02040503050406030204" pitchFamily="18" charset="0"/>
                            <a:ea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 </m:t>
                        </m:r>
                        <m:r>
                          <a:rPr lang="fr-FR" sz="1600" b="1" i="1">
                            <a:solidFill>
                              <a:srgbClr val="FF0000"/>
                            </a:solidFill>
                            <a:latin typeface="Cambria Math" panose="02040503050406030204" pitchFamily="18" charset="0"/>
                            <a:ea typeface="Cambria Math" panose="02040503050406030204" pitchFamily="18" charset="0"/>
                          </a:rPr>
                          <m:t>𝝎</m:t>
                        </m:r>
                      </m:e>
                      <m:sub>
                        <m:r>
                          <a:rPr lang="fr-FR" sz="1600" b="1" i="1">
                            <a:solidFill>
                              <a:srgbClr val="FF0000"/>
                            </a:solidFill>
                            <a:latin typeface="Cambria Math" panose="02040503050406030204" pitchFamily="18" charset="0"/>
                            <a:ea typeface="Cambria Math" panose="02040503050406030204" pitchFamily="18" charset="0"/>
                          </a:rPr>
                          <m:t>𝑰𝑭</m:t>
                        </m:r>
                      </m:sub>
                    </m:sSub>
                  </m:oMath>
                </a14:m>
                <a:r>
                  <a:rPr lang="fr-FR" sz="1600" dirty="0"/>
                  <a:t> qui est ensuite filtrée par la dét. d’env.</a:t>
                </a:r>
              </a:p>
            </p:txBody>
          </p:sp>
        </mc:Choice>
        <mc:Fallback>
          <p:sp>
            <p:nvSpPr>
              <p:cNvPr id="4" name="ZoneTexte 3">
                <a:extLst>
                  <a:ext uri="{FF2B5EF4-FFF2-40B4-BE49-F238E27FC236}">
                    <a16:creationId xmlns:a16="http://schemas.microsoft.com/office/drawing/2014/main" id="{C59A514F-ABAC-4093-94F6-9DC30F25C963}"/>
                  </a:ext>
                </a:extLst>
              </p:cNvPr>
              <p:cNvSpPr txBox="1">
                <a:spLocks noRot="1" noChangeAspect="1" noMove="1" noResize="1" noEditPoints="1" noAdjustHandles="1" noChangeArrowheads="1" noChangeShapeType="1" noTextEdit="1"/>
              </p:cNvSpPr>
              <p:nvPr/>
            </p:nvSpPr>
            <p:spPr>
              <a:xfrm>
                <a:off x="8606568" y="958454"/>
                <a:ext cx="3522772" cy="1077218"/>
              </a:xfrm>
              <a:prstGeom prst="rect">
                <a:avLst/>
              </a:prstGeom>
              <a:blipFill>
                <a:blip r:embed="rId15"/>
                <a:stretch>
                  <a:fillRect l="-514" b="-4372"/>
                </a:stretch>
              </a:blipFill>
              <a:ln w="38100">
                <a:solidFill>
                  <a:srgbClr val="FFC000"/>
                </a:solidFill>
              </a:ln>
            </p:spPr>
            <p:txBody>
              <a:bodyPr/>
              <a:lstStyle/>
              <a:p>
                <a:r>
                  <a:rPr lang="fr-FR">
                    <a:noFill/>
                  </a:rPr>
                  <a:t> </a:t>
                </a:r>
              </a:p>
            </p:txBody>
          </p:sp>
        </mc:Fallback>
      </mc:AlternateContent>
      <p:grpSp>
        <p:nvGrpSpPr>
          <p:cNvPr id="19" name="Groupe 18">
            <a:extLst>
              <a:ext uri="{FF2B5EF4-FFF2-40B4-BE49-F238E27FC236}">
                <a16:creationId xmlns:a16="http://schemas.microsoft.com/office/drawing/2014/main" id="{2D264447-2692-4EA0-8F03-4BAF069CBFAF}"/>
              </a:ext>
            </a:extLst>
          </p:cNvPr>
          <p:cNvGrpSpPr/>
          <p:nvPr/>
        </p:nvGrpSpPr>
        <p:grpSpPr>
          <a:xfrm>
            <a:off x="7267774" y="2016990"/>
            <a:ext cx="3964547" cy="1219310"/>
            <a:chOff x="7267774" y="2016990"/>
            <a:chExt cx="3964547" cy="1219310"/>
          </a:xfrm>
        </p:grpSpPr>
        <p:cxnSp>
          <p:nvCxnSpPr>
            <p:cNvPr id="15" name="Connecteur droit avec flèche 14">
              <a:extLst>
                <a:ext uri="{FF2B5EF4-FFF2-40B4-BE49-F238E27FC236}">
                  <a16:creationId xmlns:a16="http://schemas.microsoft.com/office/drawing/2014/main" id="{3F94320C-F125-46C8-8453-69FE4002DBC3}"/>
                </a:ext>
              </a:extLst>
            </p:cNvPr>
            <p:cNvCxnSpPr>
              <a:cxnSpLocks/>
            </p:cNvCxnSpPr>
            <p:nvPr/>
          </p:nvCxnSpPr>
          <p:spPr>
            <a:xfrm>
              <a:off x="8795712" y="2916345"/>
              <a:ext cx="0" cy="319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0EEEEFA8-5FB3-4FCC-9504-B4DCE5890D67}"/>
                </a:ext>
              </a:extLst>
            </p:cNvPr>
            <p:cNvGrpSpPr/>
            <p:nvPr/>
          </p:nvGrpSpPr>
          <p:grpSpPr>
            <a:xfrm>
              <a:off x="7267774" y="2016990"/>
              <a:ext cx="3964547" cy="892893"/>
              <a:chOff x="7267774" y="2016990"/>
              <a:chExt cx="3964547" cy="892893"/>
            </a:xfrm>
          </p:grpSpPr>
          <p:pic>
            <p:nvPicPr>
              <p:cNvPr id="9" name="Image 8">
                <a:extLst>
                  <a:ext uri="{FF2B5EF4-FFF2-40B4-BE49-F238E27FC236}">
                    <a16:creationId xmlns:a16="http://schemas.microsoft.com/office/drawing/2014/main" id="{569D91DE-1207-4754-B916-C78AA4FE9A7F}"/>
                  </a:ext>
                </a:extLst>
              </p:cNvPr>
              <p:cNvPicPr>
                <a:picLocks noChangeAspect="1"/>
              </p:cNvPicPr>
              <p:nvPr/>
            </p:nvPicPr>
            <p:blipFill>
              <a:blip r:embed="rId16"/>
              <a:stretch>
                <a:fillRect/>
              </a:stretch>
            </p:blipFill>
            <p:spPr>
              <a:xfrm>
                <a:off x="7731889" y="2016990"/>
                <a:ext cx="2332404" cy="726879"/>
              </a:xfrm>
              <a:prstGeom prst="rect">
                <a:avLst/>
              </a:prstGeom>
            </p:spPr>
          </p:pic>
          <mc:AlternateContent xmlns:mc="http://schemas.openxmlformats.org/markup-compatibility/2006">
            <mc:Choice xmlns:a14="http://schemas.microsoft.com/office/drawing/2010/main" Requires="a14">
              <p:sp>
                <p:nvSpPr>
                  <p:cNvPr id="16" name="ZoneTexte 15">
                    <a:extLst>
                      <a:ext uri="{FF2B5EF4-FFF2-40B4-BE49-F238E27FC236}">
                        <a16:creationId xmlns:a16="http://schemas.microsoft.com/office/drawing/2014/main" id="{09C91640-3D25-4625-ACC3-E6F8995A90AD}"/>
                      </a:ext>
                    </a:extLst>
                  </p:cNvPr>
                  <p:cNvSpPr txBox="1"/>
                  <p:nvPr/>
                </p:nvSpPr>
                <p:spPr>
                  <a:xfrm>
                    <a:off x="7267774" y="2632884"/>
                    <a:ext cx="3964547" cy="276999"/>
                  </a:xfrm>
                  <a:prstGeom prst="rect">
                    <a:avLst/>
                  </a:prstGeom>
                  <a:noFill/>
                </p:spPr>
                <p:txBody>
                  <a:bodyPr wrap="none" rtlCol="0">
                    <a:spAutoFit/>
                  </a:bodyPr>
                  <a:lstStyle/>
                  <a:p>
                    <a:r>
                      <a:rPr lang="fr-FR" sz="1200" dirty="0"/>
                      <a:t>Le signal utile module une porteuse de fréquence </a:t>
                    </a:r>
                    <a14:m>
                      <m:oMath xmlns:m="http://schemas.openxmlformats.org/officeDocument/2006/math">
                        <m:sSub>
                          <m:sSubPr>
                            <m:ctrlPr>
                              <a:rPr lang="fr-FR" sz="1200" b="0" i="1" smtClean="0">
                                <a:latin typeface="Cambria Math" panose="02040503050406030204" pitchFamily="18" charset="0"/>
                                <a:ea typeface="Cambria Math" panose="02040503050406030204" pitchFamily="18" charset="0"/>
                              </a:rPr>
                            </m:ctrlPr>
                          </m:sSubPr>
                          <m:e>
                            <m:r>
                              <a:rPr lang="fr-FR" sz="1200" b="1" i="1" smtClean="0">
                                <a:solidFill>
                                  <a:srgbClr val="FF0000"/>
                                </a:solidFill>
                                <a:latin typeface="Cambria Math" panose="02040503050406030204" pitchFamily="18" charset="0"/>
                                <a:ea typeface="Cambria Math" panose="02040503050406030204" pitchFamily="18" charset="0"/>
                              </a:rPr>
                              <m:t>𝝎</m:t>
                            </m:r>
                          </m:e>
                          <m:sub>
                            <m:r>
                              <a:rPr lang="fr-FR" sz="1200" b="1" i="1" smtClean="0">
                                <a:solidFill>
                                  <a:srgbClr val="FF0000"/>
                                </a:solidFill>
                                <a:latin typeface="Cambria Math" panose="02040503050406030204" pitchFamily="18" charset="0"/>
                                <a:ea typeface="Cambria Math" panose="02040503050406030204" pitchFamily="18" charset="0"/>
                              </a:rPr>
                              <m:t>𝑰𝑭</m:t>
                            </m:r>
                          </m:sub>
                        </m:sSub>
                      </m:oMath>
                    </a14:m>
                    <a:r>
                      <a:rPr lang="fr-FR" sz="1200" dirty="0"/>
                      <a:t> </a:t>
                    </a:r>
                  </a:p>
                </p:txBody>
              </p:sp>
            </mc:Choice>
            <mc:Fallback>
              <p:sp>
                <p:nvSpPr>
                  <p:cNvPr id="16" name="ZoneTexte 15">
                    <a:extLst>
                      <a:ext uri="{FF2B5EF4-FFF2-40B4-BE49-F238E27FC236}">
                        <a16:creationId xmlns:a16="http://schemas.microsoft.com/office/drawing/2014/main" id="{09C91640-3D25-4625-ACC3-E6F8995A90AD}"/>
                      </a:ext>
                    </a:extLst>
                  </p:cNvPr>
                  <p:cNvSpPr txBox="1">
                    <a:spLocks noRot="1" noChangeAspect="1" noMove="1" noResize="1" noEditPoints="1" noAdjustHandles="1" noChangeArrowheads="1" noChangeShapeType="1" noTextEdit="1"/>
                  </p:cNvSpPr>
                  <p:nvPr/>
                </p:nvSpPr>
                <p:spPr>
                  <a:xfrm>
                    <a:off x="7267774" y="2632884"/>
                    <a:ext cx="3964547" cy="276999"/>
                  </a:xfrm>
                  <a:prstGeom prst="rect">
                    <a:avLst/>
                  </a:prstGeom>
                  <a:blipFill>
                    <a:blip r:embed="rId17"/>
                    <a:stretch>
                      <a:fillRect t="-4444" b="-15556"/>
                    </a:stretch>
                  </a:blipFill>
                </p:spPr>
                <p:txBody>
                  <a:bodyPr/>
                  <a:lstStyle/>
                  <a:p>
                    <a:r>
                      <a:rPr lang="fr-FR">
                        <a:noFill/>
                      </a:rPr>
                      <a:t> </a:t>
                    </a:r>
                  </a:p>
                </p:txBody>
              </p:sp>
            </mc:Fallback>
          </mc:AlternateContent>
        </p:grpSp>
      </p:grpSp>
    </p:spTree>
    <p:extLst>
      <p:ext uri="{BB962C8B-B14F-4D97-AF65-F5344CB8AC3E}">
        <p14:creationId xmlns:p14="http://schemas.microsoft.com/office/powerpoint/2010/main" val="178924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9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1"/>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89" grpId="0"/>
      <p:bldP spid="190" grpId="0"/>
      <p:bldP spid="191" grpId="0" animBg="1"/>
      <p:bldP spid="88" grpId="0"/>
      <p:bldP spid="89" grpId="0" animBg="1"/>
      <p:bldP spid="8"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ZoneTexte 40"/>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42" name="ZoneTexte 41"/>
          <p:cNvSpPr txBox="1"/>
          <p:nvPr/>
        </p:nvSpPr>
        <p:spPr>
          <a:xfrm>
            <a:off x="1959440" y="550977"/>
            <a:ext cx="7821628" cy="400110"/>
          </a:xfrm>
          <a:prstGeom prst="rect">
            <a:avLst/>
          </a:prstGeom>
          <a:noFill/>
        </p:spPr>
        <p:txBody>
          <a:bodyPr wrap="none" rtlCol="0">
            <a:spAutoFit/>
          </a:bodyPr>
          <a:lstStyle/>
          <a:p>
            <a:r>
              <a:rPr lang="en-US" sz="2000" b="1" dirty="0" err="1">
                <a:solidFill>
                  <a:schemeClr val="tx2"/>
                </a:solidFill>
              </a:rPr>
              <a:t>Traitement</a:t>
            </a:r>
            <a:r>
              <a:rPr lang="en-US" sz="2000" b="1" dirty="0">
                <a:solidFill>
                  <a:schemeClr val="tx2"/>
                </a:solidFill>
              </a:rPr>
              <a:t> des </a:t>
            </a:r>
            <a:r>
              <a:rPr lang="en-US" sz="2000" b="1" dirty="0" err="1">
                <a:solidFill>
                  <a:schemeClr val="tx2"/>
                </a:solidFill>
              </a:rPr>
              <a:t>données</a:t>
            </a:r>
            <a:r>
              <a:rPr lang="en-US" sz="2000" b="1" dirty="0">
                <a:solidFill>
                  <a:schemeClr val="tx2"/>
                </a:solidFill>
              </a:rPr>
              <a:t> : </a:t>
            </a:r>
            <a:r>
              <a:rPr lang="en-US" sz="2000" b="1" dirty="0" err="1">
                <a:solidFill>
                  <a:schemeClr val="tx2"/>
                </a:solidFill>
              </a:rPr>
              <a:t>Récupération</a:t>
            </a:r>
            <a:r>
              <a:rPr lang="en-US" sz="2000" b="1" dirty="0">
                <a:solidFill>
                  <a:schemeClr val="tx2"/>
                </a:solidFill>
              </a:rPr>
              <a:t> de la phase </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logicielle</a:t>
            </a:r>
            <a:endParaRPr lang="en-US" sz="2000" b="1" dirty="0">
              <a:solidFill>
                <a:schemeClr val="tx2"/>
              </a:solidFill>
            </a:endParaRPr>
          </a:p>
        </p:txBody>
      </p:sp>
      <p:sp>
        <p:nvSpPr>
          <p:cNvPr id="45" name="ZoneTexte 44"/>
          <p:cNvSpPr txBox="1"/>
          <p:nvPr/>
        </p:nvSpPr>
        <p:spPr>
          <a:xfrm>
            <a:off x="234056" y="1231900"/>
            <a:ext cx="4762842" cy="369332"/>
          </a:xfrm>
          <a:prstGeom prst="rect">
            <a:avLst/>
          </a:prstGeom>
          <a:noFill/>
        </p:spPr>
        <p:txBody>
          <a:bodyPr wrap="none" rtlCol="0">
            <a:spAutoFit/>
          </a:bodyPr>
          <a:lstStyle/>
          <a:p>
            <a:r>
              <a:rPr lang="fr-FR" dirty="0"/>
              <a:t>Le signal sur le détecteur s’exprime comme :</a:t>
            </a:r>
          </a:p>
        </p:txBody>
      </p:sp>
      <mc:AlternateContent xmlns:mc="http://schemas.openxmlformats.org/markup-compatibility/2006" xmlns:a14="http://schemas.microsoft.com/office/drawing/2010/main">
        <mc:Choice Requires="a14">
          <p:sp>
            <p:nvSpPr>
              <p:cNvPr id="49" name="ZoneTexte 48"/>
              <p:cNvSpPr txBox="1"/>
              <p:nvPr/>
            </p:nvSpPr>
            <p:spPr>
              <a:xfrm>
                <a:off x="1959440" y="2217727"/>
                <a:ext cx="7004802" cy="9315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𝐼</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=2</m:t>
                      </m:r>
                      <m:r>
                        <a:rPr lang="fr-FR" b="0" i="1" smtClean="0">
                          <a:latin typeface="Cambria Math" panose="02040503050406030204" pitchFamily="18" charset="0"/>
                        </a:rPr>
                        <m:t>𝑅</m:t>
                      </m:r>
                      <m:rad>
                        <m:radPr>
                          <m:degHide m:val="on"/>
                          <m:ctrlPr>
                            <a:rPr lang="fr-FR" b="0" i="1" smtClean="0">
                              <a:latin typeface="Cambria Math" panose="02040503050406030204" pitchFamily="18" charset="0"/>
                            </a:rPr>
                          </m:ctrlPr>
                        </m:radPr>
                        <m:deg/>
                        <m:e>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𝑠𝑖𝑔</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𝐿𝑂</m:t>
                              </m:r>
                            </m:sub>
                          </m:sSub>
                        </m:e>
                      </m:rad>
                      <m:r>
                        <a:rPr lang="fr-FR" b="0" i="1" smtClean="0">
                          <a:latin typeface="Cambria Math" panose="02040503050406030204" pitchFamily="18" charset="0"/>
                        </a:rPr>
                        <m:t>.</m:t>
                      </m:r>
                      <m:r>
                        <a:rPr lang="fr-FR" b="0" i="1" smtClean="0">
                          <a:latin typeface="Cambria Math" panose="02040503050406030204" pitchFamily="18" charset="0"/>
                        </a:rPr>
                        <m:t>𝑐𝑜𝑠</m:t>
                      </m:r>
                      <m:d>
                        <m:dPr>
                          <m:begChr m:val="{"/>
                          <m:endChr m:val="}"/>
                          <m:ctrlPr>
                            <a:rPr lang="fr-FR" b="0" i="1" smtClean="0">
                              <a:latin typeface="Cambria Math" panose="02040503050406030204" pitchFamily="18" charset="0"/>
                            </a:rPr>
                          </m:ctrlPr>
                        </m:dPr>
                        <m:e>
                          <m:limLow>
                            <m:limLowPr>
                              <m:ctrlPr>
                                <a:rPr lang="fr-FR" b="0" i="1" smtClean="0">
                                  <a:latin typeface="Cambria Math" panose="02040503050406030204" pitchFamily="18" charset="0"/>
                                </a:rPr>
                              </m:ctrlPr>
                            </m:limLowPr>
                            <m:e>
                              <m:groupChr>
                                <m:groupChrPr>
                                  <m:chr m:val="⏟"/>
                                  <m:ctrlPr>
                                    <a:rPr lang="fr-FR" b="0" i="1" smtClean="0">
                                      <a:latin typeface="Cambria Math" panose="02040503050406030204" pitchFamily="18" charset="0"/>
                                    </a:rPr>
                                  </m:ctrlPr>
                                </m:groupChrPr>
                                <m:e>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𝜔</m:t>
                                      </m:r>
                                    </m:e>
                                    <m:sub>
                                      <m:r>
                                        <a:rPr lang="fr-FR" i="1">
                                          <a:solidFill>
                                            <a:srgbClr val="000000"/>
                                          </a:solidFill>
                                          <a:latin typeface="Cambria Math" panose="02040503050406030204" pitchFamily="18" charset="0"/>
                                        </a:rPr>
                                        <m:t>𝐼𝐹</m:t>
                                      </m:r>
                                    </m:sub>
                                  </m:sSub>
                                </m:e>
                              </m:groupChr>
                            </m:e>
                            <m:lim>
                              <m:eqArr>
                                <m:eqArrPr>
                                  <m:ctrlPr>
                                    <a:rPr lang="fr-FR" b="0" i="1" smtClean="0">
                                      <a:latin typeface="Cambria Math" panose="02040503050406030204" pitchFamily="18" charset="0"/>
                                    </a:rPr>
                                  </m:ctrlPr>
                                </m:eqArrPr>
                                <m:e>
                                  <m:r>
                                    <a:rPr lang="fr-FR" b="0" i="1" smtClean="0">
                                      <a:latin typeface="Cambria Math" panose="02040503050406030204" pitchFamily="18" charset="0"/>
                                    </a:rPr>
                                    <m:t>𝐹𝑟</m:t>
                                  </m:r>
                                  <m:r>
                                    <a:rPr lang="fr-FR" b="0" i="1" smtClean="0">
                                      <a:latin typeface="Cambria Math" panose="02040503050406030204" pitchFamily="18" charset="0"/>
                                    </a:rPr>
                                    <m:t>é</m:t>
                                  </m:r>
                                  <m:r>
                                    <a:rPr lang="fr-FR" b="0" i="1" smtClean="0">
                                      <a:latin typeface="Cambria Math" panose="02040503050406030204" pitchFamily="18" charset="0"/>
                                    </a:rPr>
                                    <m:t>𝑞</m:t>
                                  </m:r>
                                  <m:r>
                                    <a:rPr lang="fr-FR" b="0" i="1" smtClean="0">
                                      <a:latin typeface="Cambria Math" panose="02040503050406030204" pitchFamily="18" charset="0"/>
                                    </a:rPr>
                                    <m:t>. </m:t>
                                  </m:r>
                                  <m:r>
                                    <a:rPr lang="fr-FR" b="0" i="1" smtClean="0">
                                      <a:latin typeface="Cambria Math" panose="02040503050406030204" pitchFamily="18" charset="0"/>
                                    </a:rPr>
                                    <m:t>𝐼𝑛𝑡𝑒𝑟𝑚</m:t>
                                  </m:r>
                                  <m:r>
                                    <a:rPr lang="fr-FR" b="0" i="1" smtClean="0">
                                      <a:latin typeface="Cambria Math" panose="02040503050406030204" pitchFamily="18" charset="0"/>
                                    </a:rPr>
                                    <m:t>.</m:t>
                                  </m:r>
                                </m:e>
                                <m:e>
                                  <m:r>
                                    <a:rPr lang="fr-FR" i="1">
                                      <a:solidFill>
                                        <a:srgbClr val="000000"/>
                                      </a:solidFill>
                                      <a:latin typeface="Cambria Math" panose="02040503050406030204" pitchFamily="18" charset="0"/>
                                    </a:rPr>
                                    <m:t>=</m:t>
                                  </m:r>
                                  <m:d>
                                    <m:dPr>
                                      <m:begChr m:val="|"/>
                                      <m:endChr m:val="|"/>
                                      <m:ctrlPr>
                                        <a:rPr lang="fr-FR" i="1">
                                          <a:solidFill>
                                            <a:srgbClr val="000000"/>
                                          </a:solidFill>
                                          <a:latin typeface="Cambria Math" panose="02040503050406030204" pitchFamily="18" charset="0"/>
                                        </a:rPr>
                                      </m:ctrlPr>
                                    </m:dPr>
                                    <m:e>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𝜔</m:t>
                                          </m:r>
                                        </m:e>
                                        <m:sub>
                                          <m:r>
                                            <a:rPr lang="fr-FR" i="1">
                                              <a:solidFill>
                                                <a:srgbClr val="000000"/>
                                              </a:solidFill>
                                              <a:latin typeface="Cambria Math" panose="02040503050406030204" pitchFamily="18" charset="0"/>
                                              <a:ea typeface="Cambria Math" panose="02040503050406030204" pitchFamily="18" charset="0"/>
                                            </a:rPr>
                                            <m:t>𝑠𝑖𝑔</m:t>
                                          </m:r>
                                        </m:sub>
                                      </m:sSub>
                                      <m:r>
                                        <a:rPr lang="fr-FR" i="1">
                                          <a:solidFill>
                                            <a:srgbClr val="000000"/>
                                          </a:solidFill>
                                          <a:latin typeface="Cambria Math" panose="02040503050406030204" pitchFamily="18" charset="0"/>
                                        </a:rPr>
                                        <m:t>−</m:t>
                                      </m:r>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𝜔</m:t>
                                          </m:r>
                                        </m:e>
                                        <m:sub>
                                          <m:r>
                                            <a:rPr lang="fr-FR" i="1">
                                              <a:solidFill>
                                                <a:srgbClr val="000000"/>
                                              </a:solidFill>
                                              <a:latin typeface="Cambria Math" panose="02040503050406030204" pitchFamily="18" charset="0"/>
                                              <a:ea typeface="Cambria Math" panose="02040503050406030204" pitchFamily="18" charset="0"/>
                                            </a:rPr>
                                            <m:t>𝐿𝑂</m:t>
                                          </m:r>
                                        </m:sub>
                                      </m:sSub>
                                    </m:e>
                                  </m:d>
                                </m:e>
                              </m:eqArr>
                            </m:lim>
                          </m:limLow>
                          <m:r>
                            <a:rPr lang="fr-FR" b="0" i="1" smtClean="0">
                              <a:latin typeface="Cambria Math" panose="02040503050406030204" pitchFamily="18" charset="0"/>
                            </a:rPr>
                            <m:t>+</m:t>
                          </m:r>
                          <m:limLow>
                            <m:limLowPr>
                              <m:ctrlPr>
                                <a:rPr lang="fr-FR" b="0" i="1" smtClean="0">
                                  <a:latin typeface="Cambria Math" panose="02040503050406030204" pitchFamily="18" charset="0"/>
                                </a:rPr>
                              </m:ctrlPr>
                            </m:limLowPr>
                            <m:e>
                              <m:groupChr>
                                <m:groupChrPr>
                                  <m:chr m:val="⏟"/>
                                  <m:ctrlPr>
                                    <a:rPr lang="fr-FR" b="0" i="1" smtClean="0">
                                      <a:latin typeface="Cambria Math" panose="02040503050406030204" pitchFamily="18" charset="0"/>
                                    </a:rPr>
                                  </m:ctrlPr>
                                </m:groupChrPr>
                                <m:e>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𝜃</m:t>
                                      </m:r>
                                    </m:e>
                                    <m:sub>
                                      <m:r>
                                        <a:rPr lang="fr-FR" i="1">
                                          <a:solidFill>
                                            <a:srgbClr val="000000"/>
                                          </a:solidFill>
                                          <a:latin typeface="Cambria Math" panose="02040503050406030204" pitchFamily="18" charset="0"/>
                                        </a:rPr>
                                        <m:t>𝑠𝑖𝑔</m:t>
                                      </m:r>
                                    </m:sub>
                                  </m:sSub>
                                  <m:d>
                                    <m:dPr>
                                      <m:ctrlPr>
                                        <a:rPr lang="fr-FR" i="1">
                                          <a:solidFill>
                                            <a:srgbClr val="000000"/>
                                          </a:solidFill>
                                          <a:latin typeface="Cambria Math" panose="02040503050406030204" pitchFamily="18" charset="0"/>
                                        </a:rPr>
                                      </m:ctrlPr>
                                    </m:dPr>
                                    <m:e>
                                      <m:r>
                                        <a:rPr lang="fr-FR" i="1">
                                          <a:solidFill>
                                            <a:srgbClr val="000000"/>
                                          </a:solidFill>
                                          <a:latin typeface="Cambria Math" panose="02040503050406030204" pitchFamily="18" charset="0"/>
                                        </a:rPr>
                                        <m:t>𝑡</m:t>
                                      </m:r>
                                    </m:e>
                                  </m:d>
                                </m:e>
                              </m:groupChr>
                            </m:e>
                            <m:lim>
                              <m:eqArr>
                                <m:eqArrPr>
                                  <m:ctrlPr>
                                    <a:rPr lang="fr-FR" b="1" i="1" smtClean="0">
                                      <a:solidFill>
                                        <a:srgbClr val="FF0000"/>
                                      </a:solidFill>
                                      <a:latin typeface="Cambria Math" panose="02040503050406030204" pitchFamily="18" charset="0"/>
                                    </a:rPr>
                                  </m:ctrlPr>
                                </m:eqArrPr>
                                <m:e>
                                  <m:r>
                                    <a:rPr lang="fr-FR" b="1" i="1" smtClean="0">
                                      <a:solidFill>
                                        <a:srgbClr val="FF0000"/>
                                      </a:solidFill>
                                      <a:latin typeface="Cambria Math" panose="02040503050406030204" pitchFamily="18" charset="0"/>
                                    </a:rPr>
                                    <m:t>𝑷𝒉𝒂𝒔𝒆</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𝒅𝒖</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rPr>
                                    <m:t>𝒔𝒊𝒈𝒏𝒂𝒍</m:t>
                                  </m:r>
                                </m:e>
                                <m:e>
                                  <m:r>
                                    <a:rPr lang="fr-FR" b="1" i="1" smtClean="0">
                                      <a:solidFill>
                                        <a:srgbClr val="FF0000"/>
                                      </a:solidFill>
                                      <a:latin typeface="Cambria Math" panose="02040503050406030204" pitchFamily="18" charset="0"/>
                                    </a:rPr>
                                    <m:t>à </m:t>
                                  </m:r>
                                  <m:r>
                                    <a:rPr lang="fr-FR" b="1" i="1" smtClean="0">
                                      <a:solidFill>
                                        <a:srgbClr val="FF0000"/>
                                      </a:solidFill>
                                      <a:latin typeface="Cambria Math" panose="02040503050406030204" pitchFamily="18" charset="0"/>
                                    </a:rPr>
                                    <m:t>𝒓𝒆𝒕𝒓𝒐𝒖𝒗𝒆𝒓</m:t>
                                  </m:r>
                                </m:e>
                              </m:eqArr>
                            </m:lim>
                          </m:limLow>
                          <m:r>
                            <a:rPr lang="fr-FR" b="0" i="1" smtClean="0">
                              <a:latin typeface="Cambria Math" panose="02040503050406030204" pitchFamily="18" charset="0"/>
                            </a:rPr>
                            <m:t>+</m:t>
                          </m:r>
                          <m:limLow>
                            <m:limLowPr>
                              <m:ctrlPr>
                                <a:rPr lang="fr-FR" b="0" i="1" smtClean="0">
                                  <a:latin typeface="Cambria Math" panose="02040503050406030204" pitchFamily="18" charset="0"/>
                                </a:rPr>
                              </m:ctrlPr>
                            </m:limLowPr>
                            <m:e>
                              <m:groupChr>
                                <m:groupChrPr>
                                  <m:chr m:val="⏟"/>
                                  <m:ctrlPr>
                                    <a:rPr lang="fr-FR" b="0" i="1" smtClean="0">
                                      <a:latin typeface="Cambria Math" panose="02040503050406030204" pitchFamily="18" charset="0"/>
                                    </a:rPr>
                                  </m:ctrlPr>
                                </m:groupChrPr>
                                <m:e>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𝜃</m:t>
                                      </m:r>
                                    </m:e>
                                    <m:sub>
                                      <m:r>
                                        <a:rPr lang="fr-FR" i="1">
                                          <a:solidFill>
                                            <a:srgbClr val="000000"/>
                                          </a:solidFill>
                                          <a:latin typeface="Cambria Math" panose="02040503050406030204" pitchFamily="18" charset="0"/>
                                          <a:ea typeface="Cambria Math" panose="02040503050406030204" pitchFamily="18" charset="0"/>
                                        </a:rPr>
                                        <m:t>𝑛</m:t>
                                      </m:r>
                                    </m:sub>
                                  </m:sSub>
                                  <m:d>
                                    <m:dPr>
                                      <m:ctrlPr>
                                        <a:rPr lang="fr-FR" i="1">
                                          <a:solidFill>
                                            <a:srgbClr val="000000"/>
                                          </a:solidFill>
                                          <a:latin typeface="Cambria Math" panose="02040503050406030204" pitchFamily="18" charset="0"/>
                                        </a:rPr>
                                      </m:ctrlPr>
                                    </m:dPr>
                                    <m:e>
                                      <m:r>
                                        <a:rPr lang="fr-FR" i="1">
                                          <a:solidFill>
                                            <a:srgbClr val="000000"/>
                                          </a:solidFill>
                                          <a:latin typeface="Cambria Math" panose="02040503050406030204" pitchFamily="18" charset="0"/>
                                        </a:rPr>
                                        <m:t>𝑡</m:t>
                                      </m:r>
                                    </m:e>
                                  </m:d>
                                </m:e>
                              </m:groupChr>
                            </m:e>
                            <m:lim>
                              <m:eqArr>
                                <m:eqArrPr>
                                  <m:ctrlPr>
                                    <a:rPr lang="fr-FR" b="0" i="1" smtClean="0">
                                      <a:latin typeface="Cambria Math" panose="02040503050406030204" pitchFamily="18" charset="0"/>
                                    </a:rPr>
                                  </m:ctrlPr>
                                </m:eqArrPr>
                                <m:e>
                                  <m:r>
                                    <a:rPr lang="fr-FR" b="0" i="1" smtClean="0">
                                      <a:latin typeface="Cambria Math" panose="02040503050406030204" pitchFamily="18" charset="0"/>
                                    </a:rPr>
                                    <m:t>𝐵𝑟𝑢𝑖𝑡</m:t>
                                  </m:r>
                                  <m:r>
                                    <a:rPr lang="fr-FR" b="0" i="1" smtClean="0">
                                      <a:latin typeface="Cambria Math" panose="02040503050406030204" pitchFamily="18" charset="0"/>
                                    </a:rPr>
                                    <m:t> </m:t>
                                  </m:r>
                                  <m:r>
                                    <a:rPr lang="fr-FR" b="0" i="1" smtClean="0">
                                      <a:latin typeface="Cambria Math" panose="02040503050406030204" pitchFamily="18" charset="0"/>
                                    </a:rPr>
                                    <m:t>𝑑𝑒</m:t>
                                  </m:r>
                                  <m:r>
                                    <a:rPr lang="fr-FR" b="0" i="1" smtClean="0">
                                      <a:latin typeface="Cambria Math" panose="02040503050406030204" pitchFamily="18" charset="0"/>
                                    </a:rPr>
                                    <m:t> </m:t>
                                  </m:r>
                                  <m:r>
                                    <a:rPr lang="fr-FR" b="0" i="1" smtClean="0">
                                      <a:latin typeface="Cambria Math" panose="02040503050406030204" pitchFamily="18" charset="0"/>
                                    </a:rPr>
                                    <m:t>𝑝h𝑎𝑠𝑒</m:t>
                                  </m:r>
                                </m:e>
                                <m:e>
                                  <m:r>
                                    <a:rPr lang="fr-FR" b="0" i="1" smtClean="0">
                                      <a:latin typeface="Cambria Math" panose="02040503050406030204" pitchFamily="18" charset="0"/>
                                    </a:rPr>
                                    <m:t>𝑡𝑜𝑡𝑎𝑙</m:t>
                                  </m:r>
                                </m:e>
                              </m:eqArr>
                            </m:lim>
                          </m:limLow>
                        </m:e>
                      </m:d>
                    </m:oMath>
                  </m:oMathPara>
                </a14:m>
                <a:endParaRPr lang="fr-FR" dirty="0"/>
              </a:p>
            </p:txBody>
          </p:sp>
        </mc:Choice>
        <mc:Fallback xmlns="">
          <p:sp>
            <p:nvSpPr>
              <p:cNvPr id="49" name="ZoneTexte 48"/>
              <p:cNvSpPr txBox="1">
                <a:spLocks noRot="1" noChangeAspect="1" noMove="1" noResize="1" noEditPoints="1" noAdjustHandles="1" noChangeArrowheads="1" noChangeShapeType="1" noTextEdit="1"/>
              </p:cNvSpPr>
              <p:nvPr/>
            </p:nvSpPr>
            <p:spPr>
              <a:xfrm>
                <a:off x="1959440" y="2217727"/>
                <a:ext cx="7004802" cy="931537"/>
              </a:xfrm>
              <a:prstGeom prst="rect">
                <a:avLst/>
              </a:prstGeom>
              <a:blipFill>
                <a:blip r:embed="rId2"/>
                <a:stretch>
                  <a:fillRect/>
                </a:stretch>
              </a:blipFill>
            </p:spPr>
            <p:txBody>
              <a:bodyPr/>
              <a:lstStyle/>
              <a:p>
                <a:r>
                  <a:rPr lang="fr-FR">
                    <a:noFill/>
                  </a:rPr>
                  <a:t> </a:t>
                </a:r>
              </a:p>
            </p:txBody>
          </p:sp>
        </mc:Fallback>
      </mc:AlternateContent>
      <p:sp>
        <p:nvSpPr>
          <p:cNvPr id="50" name="ZoneTexte 49"/>
          <p:cNvSpPr txBox="1"/>
          <p:nvPr/>
        </p:nvSpPr>
        <p:spPr>
          <a:xfrm>
            <a:off x="313896" y="3642856"/>
            <a:ext cx="4083169" cy="369332"/>
          </a:xfrm>
          <a:prstGeom prst="rect">
            <a:avLst/>
          </a:prstGeom>
          <a:noFill/>
        </p:spPr>
        <p:txBody>
          <a:bodyPr wrap="none" rtlCol="0">
            <a:spAutoFit/>
          </a:bodyPr>
          <a:lstStyle/>
          <a:p>
            <a:r>
              <a:rPr lang="fr-FR" dirty="0"/>
              <a:t>But :  Retrouver le signal analytique :  </a:t>
            </a:r>
          </a:p>
        </p:txBody>
      </p:sp>
      <mc:AlternateContent xmlns:mc="http://schemas.openxmlformats.org/markup-compatibility/2006" xmlns:a14="http://schemas.microsoft.com/office/drawing/2010/main">
        <mc:Choice Requires="a14">
          <p:sp>
            <p:nvSpPr>
              <p:cNvPr id="52" name="ZoneTexte 51"/>
              <p:cNvSpPr txBox="1"/>
              <p:nvPr/>
            </p:nvSpPr>
            <p:spPr>
              <a:xfrm>
                <a:off x="3092593" y="4643677"/>
                <a:ext cx="4818948"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𝑎𝑛𝑎𝑙𝑦𝑡𝑖𝑞𝑢𝑒</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)=2</m:t>
                      </m:r>
                      <m:r>
                        <a:rPr lang="fr-FR" b="0" i="1" smtClean="0">
                          <a:latin typeface="Cambria Math" panose="02040503050406030204" pitchFamily="18" charset="0"/>
                        </a:rPr>
                        <m:t>𝑅</m:t>
                      </m:r>
                      <m:rad>
                        <m:radPr>
                          <m:degHide m:val="on"/>
                          <m:ctrlPr>
                            <a:rPr lang="fr-FR" b="0" i="1" smtClean="0">
                              <a:latin typeface="Cambria Math" panose="02040503050406030204" pitchFamily="18" charset="0"/>
                            </a:rPr>
                          </m:ctrlPr>
                        </m:radPr>
                        <m:deg/>
                        <m:e>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𝑠𝑖𝑔</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𝑃</m:t>
                              </m:r>
                            </m:e>
                            <m:sub>
                              <m:r>
                                <a:rPr lang="fr-FR" b="0" i="1" smtClean="0">
                                  <a:latin typeface="Cambria Math" panose="02040503050406030204" pitchFamily="18" charset="0"/>
                                </a:rPr>
                                <m:t>𝐿𝑂</m:t>
                              </m:r>
                            </m:sub>
                          </m:sSub>
                        </m:e>
                      </m:rad>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r>
                            <a:rPr lang="fr-FR" b="0" i="1" smtClean="0">
                              <a:latin typeface="Cambria Math" panose="02040503050406030204" pitchFamily="18" charset="0"/>
                            </a:rPr>
                            <m:t>𝑗</m:t>
                          </m:r>
                          <m:d>
                            <m:dPr>
                              <m:ctrlPr>
                                <a:rPr lang="fr-FR" b="0" i="1" smtClean="0">
                                  <a:latin typeface="Cambria Math" panose="02040503050406030204" pitchFamily="18" charset="0"/>
                                </a:rPr>
                              </m:ctrlPr>
                            </m:dPr>
                            <m:e>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𝜃</m:t>
                                  </m:r>
                                </m:e>
                                <m:sub>
                                  <m:r>
                                    <a:rPr lang="fr-FR" i="1">
                                      <a:solidFill>
                                        <a:srgbClr val="000000"/>
                                      </a:solidFill>
                                      <a:latin typeface="Cambria Math" panose="02040503050406030204" pitchFamily="18" charset="0"/>
                                    </a:rPr>
                                    <m:t>𝑠𝑖𝑔</m:t>
                                  </m:r>
                                </m:sub>
                              </m:sSub>
                              <m:d>
                                <m:dPr>
                                  <m:ctrlPr>
                                    <a:rPr lang="fr-FR" i="1">
                                      <a:solidFill>
                                        <a:srgbClr val="000000"/>
                                      </a:solidFill>
                                      <a:latin typeface="Cambria Math" panose="02040503050406030204" pitchFamily="18" charset="0"/>
                                    </a:rPr>
                                  </m:ctrlPr>
                                </m:dPr>
                                <m:e>
                                  <m:r>
                                    <a:rPr lang="fr-FR" i="1">
                                      <a:solidFill>
                                        <a:srgbClr val="000000"/>
                                      </a:solidFill>
                                      <a:latin typeface="Cambria Math" panose="02040503050406030204" pitchFamily="18" charset="0"/>
                                    </a:rPr>
                                    <m:t>𝑡</m:t>
                                  </m:r>
                                </m:e>
                              </m:d>
                              <m:r>
                                <a:rPr lang="fr-FR" b="0" i="1" smtClean="0">
                                  <a:solidFill>
                                    <a:srgbClr val="000000"/>
                                  </a:solidFill>
                                  <a:latin typeface="Cambria Math" panose="02040503050406030204" pitchFamily="18" charset="0"/>
                                </a:rPr>
                                <m:t>+</m:t>
                              </m:r>
                              <m:sSub>
                                <m:sSubPr>
                                  <m:ctrlPr>
                                    <a:rPr lang="fr-FR" i="1">
                                      <a:solidFill>
                                        <a:srgbClr val="000000"/>
                                      </a:solidFill>
                                      <a:latin typeface="Cambria Math" panose="02040503050406030204" pitchFamily="18" charset="0"/>
                                    </a:rPr>
                                  </m:ctrlPr>
                                </m:sSubPr>
                                <m:e>
                                  <m:r>
                                    <a:rPr lang="fr-FR" i="1">
                                      <a:solidFill>
                                        <a:srgbClr val="000000"/>
                                      </a:solidFill>
                                      <a:latin typeface="Cambria Math" panose="02040503050406030204" pitchFamily="18" charset="0"/>
                                      <a:ea typeface="Cambria Math" panose="02040503050406030204" pitchFamily="18" charset="0"/>
                                    </a:rPr>
                                    <m:t>𝜃</m:t>
                                  </m:r>
                                </m:e>
                                <m:sub>
                                  <m:r>
                                    <a:rPr lang="fr-FR" i="1">
                                      <a:solidFill>
                                        <a:srgbClr val="000000"/>
                                      </a:solidFill>
                                      <a:latin typeface="Cambria Math" panose="02040503050406030204" pitchFamily="18" charset="0"/>
                                      <a:ea typeface="Cambria Math" panose="02040503050406030204" pitchFamily="18" charset="0"/>
                                    </a:rPr>
                                    <m:t>𝑛</m:t>
                                  </m:r>
                                </m:sub>
                              </m:sSub>
                              <m:d>
                                <m:dPr>
                                  <m:ctrlPr>
                                    <a:rPr lang="fr-FR" i="1">
                                      <a:solidFill>
                                        <a:srgbClr val="000000"/>
                                      </a:solidFill>
                                      <a:latin typeface="Cambria Math" panose="02040503050406030204" pitchFamily="18" charset="0"/>
                                    </a:rPr>
                                  </m:ctrlPr>
                                </m:dPr>
                                <m:e>
                                  <m:r>
                                    <a:rPr lang="fr-FR" i="1">
                                      <a:solidFill>
                                        <a:srgbClr val="000000"/>
                                      </a:solidFill>
                                      <a:latin typeface="Cambria Math" panose="02040503050406030204" pitchFamily="18" charset="0"/>
                                    </a:rPr>
                                    <m:t>𝑡</m:t>
                                  </m:r>
                                </m:e>
                              </m:d>
                            </m:e>
                          </m:d>
                        </m:sup>
                      </m:sSup>
                    </m:oMath>
                  </m:oMathPara>
                </a14:m>
                <a:endParaRPr lang="fr-FR" dirty="0"/>
              </a:p>
            </p:txBody>
          </p:sp>
        </mc:Choice>
        <mc:Fallback xmlns="">
          <p:sp>
            <p:nvSpPr>
              <p:cNvPr id="52" name="ZoneTexte 51"/>
              <p:cNvSpPr txBox="1">
                <a:spLocks noRot="1" noChangeAspect="1" noMove="1" noResize="1" noEditPoints="1" noAdjustHandles="1" noChangeArrowheads="1" noChangeShapeType="1" noTextEdit="1"/>
              </p:cNvSpPr>
              <p:nvPr/>
            </p:nvSpPr>
            <p:spPr>
              <a:xfrm>
                <a:off x="3092593" y="4643677"/>
                <a:ext cx="4818948" cy="563680"/>
              </a:xfrm>
              <a:prstGeom prst="rect">
                <a:avLst/>
              </a:prstGeom>
              <a:blipFill>
                <a:blip r:embed="rId3"/>
                <a:stretch>
                  <a:fillRect b="-2174"/>
                </a:stretch>
              </a:blipFill>
            </p:spPr>
            <p:txBody>
              <a:bodyPr/>
              <a:lstStyle/>
              <a:p>
                <a:r>
                  <a:rPr lang="fr-FR">
                    <a:noFill/>
                  </a:rPr>
                  <a:t> </a:t>
                </a:r>
              </a:p>
            </p:txBody>
          </p:sp>
        </mc:Fallback>
      </mc:AlternateContent>
      <p:sp>
        <p:nvSpPr>
          <p:cNvPr id="10" name="Espace réservé de la date 2">
            <a:extLst>
              <a:ext uri="{FF2B5EF4-FFF2-40B4-BE49-F238E27FC236}">
                <a16:creationId xmlns:a16="http://schemas.microsoft.com/office/drawing/2014/main" id="{7C63100F-9B13-410A-B550-03333484AE41}"/>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1" name="Espace réservé du numéro de diapositive 4">
            <a:extLst>
              <a:ext uri="{FF2B5EF4-FFF2-40B4-BE49-F238E27FC236}">
                <a16:creationId xmlns:a16="http://schemas.microsoft.com/office/drawing/2014/main" id="{FFAB44E8-4532-4DFB-87B2-D30BB6062B23}"/>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20</a:t>
            </a:fld>
            <a:endParaRPr lang="fr-FR" dirty="0">
              <a:solidFill>
                <a:prstClr val="white"/>
              </a:solidFill>
              <a:latin typeface="Arial"/>
            </a:endParaRPr>
          </a:p>
        </p:txBody>
      </p:sp>
      <p:sp>
        <p:nvSpPr>
          <p:cNvPr id="12" name="ZoneTexte 11">
            <a:extLst>
              <a:ext uri="{FF2B5EF4-FFF2-40B4-BE49-F238E27FC236}">
                <a16:creationId xmlns:a16="http://schemas.microsoft.com/office/drawing/2014/main" id="{3DB90857-6053-4AF5-AB24-08DB4D6665FD}"/>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3" name="ZoneTexte 12">
            <a:extLst>
              <a:ext uri="{FF2B5EF4-FFF2-40B4-BE49-F238E27FC236}">
                <a16:creationId xmlns:a16="http://schemas.microsoft.com/office/drawing/2014/main" id="{CF460BEF-16DF-461C-B87C-07EEA5ACB889}"/>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426710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ZoneTexte 49">
            <a:extLst>
              <a:ext uri="{FF2B5EF4-FFF2-40B4-BE49-F238E27FC236}">
                <a16:creationId xmlns:a16="http://schemas.microsoft.com/office/drawing/2014/main" id="{C010BB50-AEFF-40AF-A3CE-8B0FB5841FEA}"/>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52" name="ZoneTexte 51">
            <a:extLst>
              <a:ext uri="{FF2B5EF4-FFF2-40B4-BE49-F238E27FC236}">
                <a16:creationId xmlns:a16="http://schemas.microsoft.com/office/drawing/2014/main" id="{CC9E33B6-2481-4638-B7B5-953DAF2C444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4" name="ZoneTexte 3"/>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5" name="ZoneTexte 4"/>
          <p:cNvSpPr txBox="1"/>
          <p:nvPr/>
        </p:nvSpPr>
        <p:spPr>
          <a:xfrm>
            <a:off x="1959440" y="550977"/>
            <a:ext cx="7821628" cy="400110"/>
          </a:xfrm>
          <a:prstGeom prst="rect">
            <a:avLst/>
          </a:prstGeom>
          <a:noFill/>
        </p:spPr>
        <p:txBody>
          <a:bodyPr wrap="none" rtlCol="0">
            <a:spAutoFit/>
          </a:bodyPr>
          <a:lstStyle/>
          <a:p>
            <a:r>
              <a:rPr lang="en-US" sz="2000" b="1" dirty="0" err="1">
                <a:solidFill>
                  <a:schemeClr val="tx2"/>
                </a:solidFill>
              </a:rPr>
              <a:t>Traitement</a:t>
            </a:r>
            <a:r>
              <a:rPr lang="en-US" sz="2000" b="1" dirty="0">
                <a:solidFill>
                  <a:schemeClr val="tx2"/>
                </a:solidFill>
              </a:rPr>
              <a:t> des </a:t>
            </a:r>
            <a:r>
              <a:rPr lang="en-US" sz="2000" b="1" dirty="0" err="1">
                <a:solidFill>
                  <a:schemeClr val="tx2"/>
                </a:solidFill>
              </a:rPr>
              <a:t>données</a:t>
            </a:r>
            <a:r>
              <a:rPr lang="en-US" sz="2000" b="1" dirty="0">
                <a:solidFill>
                  <a:schemeClr val="tx2"/>
                </a:solidFill>
              </a:rPr>
              <a:t> : </a:t>
            </a:r>
            <a:r>
              <a:rPr lang="en-US" sz="2000" b="1" dirty="0" err="1">
                <a:solidFill>
                  <a:schemeClr val="tx2"/>
                </a:solidFill>
              </a:rPr>
              <a:t>Récupération</a:t>
            </a:r>
            <a:r>
              <a:rPr lang="en-US" sz="2000" b="1" dirty="0">
                <a:solidFill>
                  <a:schemeClr val="tx2"/>
                </a:solidFill>
              </a:rPr>
              <a:t> de la phase </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logicielle</a:t>
            </a:r>
            <a:endParaRPr lang="en-US" sz="2000" b="1" dirty="0">
              <a:solidFill>
                <a:schemeClr val="tx2"/>
              </a:solidFill>
            </a:endParaRPr>
          </a:p>
        </p:txBody>
      </p:sp>
      <p:sp>
        <p:nvSpPr>
          <p:cNvPr id="8" name="ZoneTexte 7"/>
          <p:cNvSpPr txBox="1"/>
          <p:nvPr/>
        </p:nvSpPr>
        <p:spPr>
          <a:xfrm>
            <a:off x="5456" y="1282246"/>
            <a:ext cx="5011372" cy="369332"/>
          </a:xfrm>
          <a:prstGeom prst="rect">
            <a:avLst/>
          </a:prstGeom>
          <a:noFill/>
        </p:spPr>
        <p:txBody>
          <a:bodyPr wrap="none" rtlCol="0">
            <a:spAutoFit/>
          </a:bodyPr>
          <a:lstStyle/>
          <a:p>
            <a:pPr marL="285750" indent="-285750">
              <a:buFont typeface="Arial" panose="020B0604020202020204" pitchFamily="34" charset="0"/>
              <a:buChar char="•"/>
            </a:pPr>
            <a:r>
              <a:rPr lang="fr-FR" b="1" dirty="0">
                <a:solidFill>
                  <a:srgbClr val="FF0000"/>
                </a:solidFill>
                <a:sym typeface="Symbol" panose="05050102010706020507" pitchFamily="18" charset="2"/>
              </a:rPr>
              <a:t>Transformée de Hilbert (déphaseur /2) </a:t>
            </a:r>
            <a:r>
              <a:rPr lang="fr-FR" dirty="0">
                <a:solidFill>
                  <a:srgbClr val="FF0000"/>
                </a:solidFill>
                <a:sym typeface="Symbol" panose="05050102010706020507" pitchFamily="18" charset="2"/>
              </a:rPr>
              <a:t>:  </a:t>
            </a:r>
            <a:endParaRPr lang="fr-FR" dirty="0">
              <a:solidFill>
                <a:srgbClr val="FF0000"/>
              </a:solidFill>
            </a:endParaRPr>
          </a:p>
        </p:txBody>
      </p:sp>
      <mc:AlternateContent xmlns:mc="http://schemas.openxmlformats.org/markup-compatibility/2006" xmlns:a14="http://schemas.microsoft.com/office/drawing/2010/main">
        <mc:Choice Requires="a14">
          <p:sp>
            <p:nvSpPr>
              <p:cNvPr id="9" name="Rectangle 8"/>
              <p:cNvSpPr/>
              <p:nvPr/>
            </p:nvSpPr>
            <p:spPr>
              <a:xfrm>
                <a:off x="4896956" y="1262010"/>
                <a:ext cx="3641574" cy="394788"/>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𝑰</m:t>
                          </m:r>
                        </m:e>
                        <m:sub>
                          <m:r>
                            <a:rPr lang="fr-FR" b="1" i="1">
                              <a:solidFill>
                                <a:srgbClr val="FF0000"/>
                              </a:solidFill>
                              <a:latin typeface="Cambria Math" panose="02040503050406030204" pitchFamily="18" charset="0"/>
                            </a:rPr>
                            <m:t>𝒂𝒏𝒂𝒍𝒚𝒕𝒊𝒒𝒖𝒆</m:t>
                          </m:r>
                        </m:sub>
                      </m:sSub>
                      <m:d>
                        <m:dPr>
                          <m:ctrlPr>
                            <a:rPr lang="fr-FR" b="1" i="1" smtClean="0">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rPr>
                            <m:t>𝒕</m:t>
                          </m:r>
                        </m:e>
                      </m:d>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𝑰</m:t>
                      </m:r>
                      <m:d>
                        <m:dPr>
                          <m:ctrlPr>
                            <a:rPr lang="fr-FR" b="1" i="1" smtClean="0">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rPr>
                            <m:t>𝒕</m:t>
                          </m:r>
                        </m:e>
                      </m:d>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𝒋</m:t>
                      </m:r>
                      <m:r>
                        <a:rPr lang="fr-FR" b="1" i="1" smtClean="0">
                          <a:solidFill>
                            <a:srgbClr val="FF0000"/>
                          </a:solidFill>
                          <a:latin typeface="Cambria Math" panose="02040503050406030204" pitchFamily="18" charset="0"/>
                        </a:rPr>
                        <m:t> </m:t>
                      </m:r>
                      <m:r>
                        <a:rPr lang="fr-FR" b="1" i="1" smtClean="0">
                          <a:solidFill>
                            <a:srgbClr val="FF0000"/>
                          </a:solidFill>
                          <a:latin typeface="Cambria Math" panose="02040503050406030204" pitchFamily="18" charset="0"/>
                          <a:ea typeface="Cambria Math" panose="02040503050406030204" pitchFamily="18" charset="0"/>
                        </a:rPr>
                        <m:t>𝓣𝓗</m:t>
                      </m:r>
                      <m:d>
                        <m:dPr>
                          <m:begChr m:val="{"/>
                          <m:endChr m:val="}"/>
                          <m:ctrlPr>
                            <a:rPr lang="fr-FR" b="1" i="1" smtClean="0">
                              <a:solidFill>
                                <a:srgbClr val="FF0000"/>
                              </a:solidFill>
                              <a:latin typeface="Cambria Math" panose="02040503050406030204" pitchFamily="18" charset="0"/>
                              <a:ea typeface="Cambria Math" panose="02040503050406030204" pitchFamily="18" charset="0"/>
                            </a:rPr>
                          </m:ctrlPr>
                        </m:dPr>
                        <m:e>
                          <m:r>
                            <a:rPr lang="fr-FR" b="1" i="1" smtClean="0">
                              <a:solidFill>
                                <a:srgbClr val="FF0000"/>
                              </a:solidFill>
                              <a:latin typeface="Cambria Math" panose="02040503050406030204" pitchFamily="18" charset="0"/>
                              <a:ea typeface="Cambria Math" panose="02040503050406030204" pitchFamily="18" charset="0"/>
                            </a:rPr>
                            <m:t>𝑰</m:t>
                          </m:r>
                          <m:r>
                            <a:rPr lang="fr-FR" b="1" i="1" smtClean="0">
                              <a:solidFill>
                                <a:srgbClr val="FF0000"/>
                              </a:solidFill>
                              <a:latin typeface="Cambria Math" panose="02040503050406030204" pitchFamily="18" charset="0"/>
                              <a:ea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𝒕</m:t>
                          </m:r>
                          <m:r>
                            <a:rPr lang="fr-FR" b="1" i="1" smtClean="0">
                              <a:solidFill>
                                <a:srgbClr val="FF0000"/>
                              </a:solidFill>
                              <a:latin typeface="Cambria Math" panose="02040503050406030204" pitchFamily="18" charset="0"/>
                              <a:ea typeface="Cambria Math" panose="02040503050406030204" pitchFamily="18" charset="0"/>
                            </a:rPr>
                            <m:t>)</m:t>
                          </m:r>
                        </m:e>
                      </m:d>
                    </m:oMath>
                  </m:oMathPara>
                </a14:m>
                <a:endParaRPr lang="fr-FR" b="1" dirty="0">
                  <a:solidFill>
                    <a:srgbClr val="FF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4896956" y="1262010"/>
                <a:ext cx="3641574" cy="394788"/>
              </a:xfrm>
              <a:prstGeom prst="rect">
                <a:avLst/>
              </a:prstGeom>
              <a:blipFill>
                <a:blip r:embed="rId2"/>
                <a:stretch>
                  <a:fillRect b="-7463"/>
                </a:stretch>
              </a:blipFill>
              <a:ln>
                <a:solidFill>
                  <a:srgbClr val="FF0000"/>
                </a:solidFill>
              </a:ln>
            </p:spPr>
            <p:txBody>
              <a:bodyPr/>
              <a:lstStyle/>
              <a:p>
                <a:r>
                  <a:rPr lang="fr-FR">
                    <a:noFill/>
                  </a:rPr>
                  <a:t> </a:t>
                </a:r>
              </a:p>
            </p:txBody>
          </p:sp>
        </mc:Fallback>
      </mc:AlternateContent>
      <p:sp>
        <p:nvSpPr>
          <p:cNvPr id="10" name="Rectangle 9"/>
          <p:cNvSpPr/>
          <p:nvPr/>
        </p:nvSpPr>
        <p:spPr>
          <a:xfrm>
            <a:off x="5456" y="2366839"/>
            <a:ext cx="3256084" cy="369332"/>
          </a:xfrm>
          <a:prstGeom prst="rect">
            <a:avLst/>
          </a:prstGeom>
        </p:spPr>
        <p:txBody>
          <a:bodyPr wrap="none">
            <a:spAutoFit/>
          </a:bodyPr>
          <a:lstStyle/>
          <a:p>
            <a:pPr marL="285750" indent="-285750">
              <a:buFont typeface="Arial" panose="020B0604020202020204" pitchFamily="34" charset="0"/>
              <a:buChar char="•"/>
            </a:pPr>
            <a:r>
              <a:rPr lang="fr-FR" b="1" dirty="0">
                <a:solidFill>
                  <a:srgbClr val="FF0000"/>
                </a:solidFill>
                <a:sym typeface="Symbol" panose="05050102010706020507" pitchFamily="18" charset="2"/>
              </a:rPr>
              <a:t>Transformée de Fourier : </a:t>
            </a:r>
          </a:p>
        </p:txBody>
      </p:sp>
      <mc:AlternateContent xmlns:mc="http://schemas.openxmlformats.org/markup-compatibility/2006" xmlns:a14="http://schemas.microsoft.com/office/drawing/2010/main">
        <mc:Choice Requires="a14">
          <p:sp>
            <p:nvSpPr>
              <p:cNvPr id="11" name="ZoneTexte 10"/>
              <p:cNvSpPr txBox="1"/>
              <p:nvPr/>
            </p:nvSpPr>
            <p:spPr>
              <a:xfrm>
                <a:off x="4943670" y="2423497"/>
                <a:ext cx="5707588" cy="1036374"/>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𝑰</m:t>
                          </m:r>
                        </m:e>
                        <m:sub>
                          <m:r>
                            <a:rPr lang="fr-FR" b="1" i="1">
                              <a:solidFill>
                                <a:srgbClr val="FF0000"/>
                              </a:solidFill>
                              <a:latin typeface="Cambria Math" panose="02040503050406030204" pitchFamily="18" charset="0"/>
                            </a:rPr>
                            <m:t>𝒂𝒏𝒂𝒍𝒚𝒕𝒊𝒒𝒖𝒆</m:t>
                          </m:r>
                        </m:sub>
                      </m:sSub>
                      <m:d>
                        <m:dPr>
                          <m:ctrlPr>
                            <a:rPr lang="fr-FR" b="1" i="1">
                              <a:solidFill>
                                <a:srgbClr val="FF0000"/>
                              </a:solidFill>
                              <a:latin typeface="Cambria Math" panose="02040503050406030204" pitchFamily="18" charset="0"/>
                            </a:rPr>
                          </m:ctrlPr>
                        </m:dPr>
                        <m:e>
                          <m:r>
                            <a:rPr lang="fr-FR" b="1" i="1">
                              <a:solidFill>
                                <a:srgbClr val="FF0000"/>
                              </a:solidFill>
                              <a:latin typeface="Cambria Math" panose="02040503050406030204" pitchFamily="18" charset="0"/>
                            </a:rPr>
                            <m:t>𝒕</m:t>
                          </m:r>
                        </m:e>
                      </m:d>
                      <m:r>
                        <a:rPr lang="fr-FR" b="1" i="1" smtClean="0">
                          <a:solidFill>
                            <a:srgbClr val="FF0000"/>
                          </a:solidFill>
                          <a:latin typeface="Cambria Math" panose="02040503050406030204" pitchFamily="18" charset="0"/>
                        </a:rPr>
                        <m:t>=</m:t>
                      </m:r>
                      <m:sSup>
                        <m:sSupPr>
                          <m:ctrlPr>
                            <a:rPr lang="fr-FR" b="1" i="1" smtClean="0">
                              <a:solidFill>
                                <a:srgbClr val="FF0000"/>
                              </a:solidFill>
                              <a:latin typeface="Cambria Math" panose="02040503050406030204" pitchFamily="18" charset="0"/>
                            </a:rPr>
                          </m:ctrlPr>
                        </m:sSupPr>
                        <m:e>
                          <m:r>
                            <a:rPr lang="fr-FR" b="1" i="1" smtClean="0">
                              <a:solidFill>
                                <a:srgbClr val="FF0000"/>
                              </a:solidFill>
                              <a:latin typeface="Cambria Math" panose="02040503050406030204" pitchFamily="18" charset="0"/>
                            </a:rPr>
                            <m:t>𝑻𝑭</m:t>
                          </m:r>
                        </m:e>
                        <m:sup>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𝟏</m:t>
                          </m:r>
                        </m:sup>
                      </m:sSup>
                      <m:d>
                        <m:dPr>
                          <m:begChr m:val="{"/>
                          <m:endChr m:val="}"/>
                          <m:ctrlPr>
                            <a:rPr lang="fr-FR" b="1" i="1" smtClean="0">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rPr>
                            <m:t>𝟐</m:t>
                          </m:r>
                          <m:r>
                            <a:rPr lang="fr-FR" b="1" i="1">
                              <a:solidFill>
                                <a:srgbClr val="FF0000"/>
                              </a:solidFill>
                              <a:latin typeface="Cambria Math" panose="02040503050406030204" pitchFamily="18" charset="0"/>
                            </a:rPr>
                            <m:t> </m:t>
                          </m:r>
                          <m:limLow>
                            <m:limLowPr>
                              <m:ctrlPr>
                                <a:rPr lang="fr-FR" b="1" i="1" smtClean="0">
                                  <a:solidFill>
                                    <a:srgbClr val="FF0000"/>
                                  </a:solidFill>
                                  <a:latin typeface="Cambria Math" panose="02040503050406030204" pitchFamily="18" charset="0"/>
                                </a:rPr>
                              </m:ctrlPr>
                            </m:limLowPr>
                            <m:e>
                              <m:groupChr>
                                <m:groupChrPr>
                                  <m:chr m:val="⏟"/>
                                  <m:ctrlPr>
                                    <a:rPr lang="fr-FR" b="1" i="1" smtClean="0">
                                      <a:solidFill>
                                        <a:srgbClr val="FF0000"/>
                                      </a:solidFill>
                                      <a:latin typeface="Cambria Math" panose="02040503050406030204" pitchFamily="18" charset="0"/>
                                    </a:rPr>
                                  </m:ctrlPr>
                                </m:groupChrPr>
                                <m:e>
                                  <m:r>
                                    <a:rPr lang="fr-FR" b="1" i="1" smtClean="0">
                                      <a:solidFill>
                                        <a:srgbClr val="FF0000"/>
                                      </a:solidFill>
                                      <a:latin typeface="Cambria Math" panose="02040503050406030204" pitchFamily="18" charset="0"/>
                                    </a:rPr>
                                    <m:t>𝑯</m:t>
                                  </m:r>
                                  <m:d>
                                    <m:dPr>
                                      <m:ctrlPr>
                                        <a:rPr lang="fr-FR" b="1" i="1">
                                          <a:solidFill>
                                            <a:srgbClr val="FF0000"/>
                                          </a:solidFill>
                                          <a:latin typeface="Cambria Math" panose="02040503050406030204" pitchFamily="18" charset="0"/>
                                        </a:rPr>
                                      </m:ctrlPr>
                                    </m:dPr>
                                    <m:e>
                                      <m:r>
                                        <a:rPr lang="fr-FR" b="1" i="1" smtClean="0">
                                          <a:solidFill>
                                            <a:srgbClr val="FF0000"/>
                                          </a:solidFill>
                                          <a:latin typeface="Cambria Math" panose="02040503050406030204" pitchFamily="18" charset="0"/>
                                          <a:ea typeface="Cambria Math" panose="02040503050406030204" pitchFamily="18" charset="0"/>
                                        </a:rPr>
                                        <m:t>𝝎</m:t>
                                      </m:r>
                                    </m:e>
                                  </m:d>
                                </m:e>
                              </m:groupChr>
                            </m:e>
                            <m:lim>
                              <m:eqArr>
                                <m:eqArrPr>
                                  <m:ctrlPr>
                                    <a:rPr lang="fr-FR" i="1" smtClean="0">
                                      <a:solidFill>
                                        <a:srgbClr val="FF0000"/>
                                      </a:solidFill>
                                      <a:latin typeface="Cambria Math" panose="02040503050406030204" pitchFamily="18" charset="0"/>
                                    </a:rPr>
                                  </m:ctrlPr>
                                </m:eqArrPr>
                                <m:e>
                                  <m:r>
                                    <a:rPr lang="fr-FR" b="0" i="1" smtClean="0">
                                      <a:solidFill>
                                        <a:srgbClr val="FF0000"/>
                                      </a:solidFill>
                                      <a:latin typeface="Cambria Math" panose="02040503050406030204" pitchFamily="18" charset="0"/>
                                    </a:rPr>
                                    <m:t>𝑆𝑢𝑝𝑝𝑟𝑒𝑠𝑠𝑖𝑜𝑛</m:t>
                                  </m:r>
                                </m:e>
                                <m:e>
                                  <m:r>
                                    <a:rPr lang="fr-FR" b="0" i="1" smtClean="0">
                                      <a:solidFill>
                                        <a:srgbClr val="FF0000"/>
                                      </a:solidFill>
                                      <a:latin typeface="Cambria Math" panose="02040503050406030204" pitchFamily="18" charset="0"/>
                                    </a:rPr>
                                    <m:t>𝑑𝑒</m:t>
                                  </m:r>
                                  <m:r>
                                    <a:rPr lang="fr-FR" b="0" i="1" smtClean="0">
                                      <a:solidFill>
                                        <a:srgbClr val="FF0000"/>
                                      </a:solidFill>
                                      <a:latin typeface="Cambria Math" panose="02040503050406030204" pitchFamily="18" charset="0"/>
                                    </a:rPr>
                                    <m:t> </m:t>
                                  </m:r>
                                  <m:r>
                                    <a:rPr lang="fr-FR" b="0" i="1" smtClean="0">
                                      <a:solidFill>
                                        <a:srgbClr val="FF0000"/>
                                      </a:solidFill>
                                      <a:latin typeface="Cambria Math" panose="02040503050406030204" pitchFamily="18" charset="0"/>
                                    </a:rPr>
                                    <m:t>𝑓𝑟</m:t>
                                  </m:r>
                                  <m:r>
                                    <a:rPr lang="fr-FR" b="0" i="1" smtClean="0">
                                      <a:solidFill>
                                        <a:srgbClr val="FF0000"/>
                                      </a:solidFill>
                                      <a:latin typeface="Cambria Math" panose="02040503050406030204" pitchFamily="18" charset="0"/>
                                    </a:rPr>
                                    <m:t>é</m:t>
                                  </m:r>
                                  <m:r>
                                    <a:rPr lang="fr-FR" b="0" i="1" smtClean="0">
                                      <a:solidFill>
                                        <a:srgbClr val="FF0000"/>
                                      </a:solidFill>
                                      <a:latin typeface="Cambria Math" panose="02040503050406030204" pitchFamily="18" charset="0"/>
                                    </a:rPr>
                                    <m:t>𝑞𝑢𝑒𝑛𝑐𝑒𝑠</m:t>
                                  </m:r>
                                </m:e>
                                <m:e>
                                  <m:r>
                                    <a:rPr lang="fr-FR" b="0" i="1" smtClean="0">
                                      <a:solidFill>
                                        <a:srgbClr val="FF0000"/>
                                      </a:solidFill>
                                      <a:latin typeface="Cambria Math" panose="02040503050406030204" pitchFamily="18" charset="0"/>
                                    </a:rPr>
                                    <m:t>𝑛</m:t>
                                  </m:r>
                                  <m:r>
                                    <a:rPr lang="fr-FR" b="0" i="1" smtClean="0">
                                      <a:solidFill>
                                        <a:srgbClr val="FF0000"/>
                                      </a:solidFill>
                                      <a:latin typeface="Cambria Math" panose="02040503050406030204" pitchFamily="18" charset="0"/>
                                    </a:rPr>
                                    <m:t>é</m:t>
                                  </m:r>
                                  <m:r>
                                    <a:rPr lang="fr-FR" b="0" i="1" smtClean="0">
                                      <a:solidFill>
                                        <a:srgbClr val="FF0000"/>
                                      </a:solidFill>
                                      <a:latin typeface="Cambria Math" panose="02040503050406030204" pitchFamily="18" charset="0"/>
                                    </a:rPr>
                                    <m:t>𝑔𝑎𝑡𝑖𝑣𝑒𝑠</m:t>
                                  </m:r>
                                </m:e>
                              </m:eqArr>
                            </m:lim>
                          </m:limLow>
                          <m:limLow>
                            <m:limLowPr>
                              <m:ctrlPr>
                                <a:rPr lang="fr-FR" b="1" i="1" smtClean="0">
                                  <a:solidFill>
                                    <a:srgbClr val="FF0000"/>
                                  </a:solidFill>
                                  <a:latin typeface="Cambria Math" panose="02040503050406030204" pitchFamily="18" charset="0"/>
                                </a:rPr>
                              </m:ctrlPr>
                            </m:limLowPr>
                            <m:e>
                              <m:groupChr>
                                <m:groupChrPr>
                                  <m:chr m:val="⏟"/>
                                  <m:ctrlPr>
                                    <a:rPr lang="fr-FR" b="1" i="1" smtClean="0">
                                      <a:solidFill>
                                        <a:srgbClr val="FF0000"/>
                                      </a:solidFill>
                                      <a:latin typeface="Cambria Math" panose="02040503050406030204" pitchFamily="18" charset="0"/>
                                    </a:rPr>
                                  </m:ctrlPr>
                                </m:groupChrPr>
                                <m:e>
                                  <m:r>
                                    <a:rPr lang="fr-FR" b="1" i="1">
                                      <a:solidFill>
                                        <a:srgbClr val="FF0000"/>
                                      </a:solidFill>
                                      <a:latin typeface="Cambria Math" panose="02040503050406030204" pitchFamily="18" charset="0"/>
                                    </a:rPr>
                                    <m:t>𝑻𝑭</m:t>
                                  </m:r>
                                  <m:d>
                                    <m:dPr>
                                      <m:begChr m:val="{"/>
                                      <m:endChr m:val="}"/>
                                      <m:ctrlPr>
                                        <a:rPr lang="fr-FR" b="1" i="1">
                                          <a:solidFill>
                                            <a:srgbClr val="FF0000"/>
                                          </a:solidFill>
                                          <a:latin typeface="Cambria Math" panose="02040503050406030204" pitchFamily="18" charset="0"/>
                                        </a:rPr>
                                      </m:ctrlPr>
                                    </m:dPr>
                                    <m:e>
                                      <m:limLow>
                                        <m:limLowPr>
                                          <m:ctrlPr>
                                            <a:rPr lang="fr-FR" b="1" i="1" smtClean="0">
                                              <a:solidFill>
                                                <a:srgbClr val="FF0000"/>
                                              </a:solidFill>
                                              <a:latin typeface="Cambria Math" panose="02040503050406030204" pitchFamily="18" charset="0"/>
                                            </a:rPr>
                                          </m:ctrlPr>
                                        </m:limLowPr>
                                        <m:e>
                                          <m:groupChr>
                                            <m:groupChrPr>
                                              <m:chr m:val="⏟"/>
                                              <m:ctrlPr>
                                                <a:rPr lang="fr-FR" b="1" i="1" smtClean="0">
                                                  <a:solidFill>
                                                    <a:srgbClr val="FF0000"/>
                                                  </a:solidFill>
                                                  <a:latin typeface="Cambria Math" panose="02040503050406030204" pitchFamily="18" charset="0"/>
                                                </a:rPr>
                                              </m:ctrlPr>
                                            </m:groupChrPr>
                                            <m:e>
                                              <m:r>
                                                <a:rPr lang="fr-FR" b="1" i="1">
                                                  <a:solidFill>
                                                    <a:srgbClr val="FF0000"/>
                                                  </a:solidFill>
                                                  <a:latin typeface="Cambria Math" panose="02040503050406030204" pitchFamily="18" charset="0"/>
                                                </a:rPr>
                                                <m:t>𝑰</m:t>
                                              </m:r>
                                              <m:r>
                                                <a:rPr lang="fr-FR" b="1" i="1">
                                                  <a:solidFill>
                                                    <a:srgbClr val="FF0000"/>
                                                  </a:solidFill>
                                                  <a:latin typeface="Cambria Math" panose="02040503050406030204" pitchFamily="18" charset="0"/>
                                                </a:rPr>
                                                <m:t>(</m:t>
                                              </m:r>
                                              <m:r>
                                                <a:rPr lang="fr-FR" b="1" i="1">
                                                  <a:solidFill>
                                                    <a:srgbClr val="FF0000"/>
                                                  </a:solidFill>
                                                  <a:latin typeface="Cambria Math" panose="02040503050406030204" pitchFamily="18" charset="0"/>
                                                </a:rPr>
                                                <m:t>𝒕</m:t>
                                              </m:r>
                                              <m:r>
                                                <a:rPr lang="fr-FR" b="1" i="1">
                                                  <a:solidFill>
                                                    <a:srgbClr val="FF0000"/>
                                                  </a:solidFill>
                                                  <a:latin typeface="Cambria Math" panose="02040503050406030204" pitchFamily="18" charset="0"/>
                                                </a:rPr>
                                                <m:t>)</m:t>
                                              </m:r>
                                            </m:e>
                                          </m:groupChr>
                                        </m:e>
                                        <m:lim>
                                          <m:r>
                                            <a:rPr lang="fr-FR" b="0" i="1" smtClean="0">
                                              <a:solidFill>
                                                <a:srgbClr val="FF0000"/>
                                              </a:solidFill>
                                              <a:latin typeface="Cambria Math" panose="02040503050406030204" pitchFamily="18" charset="0"/>
                                            </a:rPr>
                                            <m:t>𝑆𝑖𝑔</m:t>
                                          </m:r>
                                          <m:r>
                                            <a:rPr lang="fr-FR" b="0" i="1" smtClean="0">
                                              <a:solidFill>
                                                <a:srgbClr val="FF0000"/>
                                              </a:solidFill>
                                              <a:latin typeface="Cambria Math" panose="02040503050406030204" pitchFamily="18" charset="0"/>
                                            </a:rPr>
                                            <m:t>. </m:t>
                                          </m:r>
                                          <m:r>
                                            <a:rPr lang="fr-FR" b="0" i="1" smtClean="0">
                                              <a:solidFill>
                                                <a:srgbClr val="FF0000"/>
                                              </a:solidFill>
                                              <a:latin typeface="Cambria Math" panose="02040503050406030204" pitchFamily="18" charset="0"/>
                                            </a:rPr>
                                            <m:t>𝑟</m:t>
                                          </m:r>
                                          <m:r>
                                            <a:rPr lang="fr-FR" b="0" i="1" smtClean="0">
                                              <a:solidFill>
                                                <a:srgbClr val="FF0000"/>
                                              </a:solidFill>
                                              <a:latin typeface="Cambria Math" panose="02040503050406030204" pitchFamily="18" charset="0"/>
                                            </a:rPr>
                                            <m:t>é</m:t>
                                          </m:r>
                                          <m:r>
                                            <a:rPr lang="fr-FR" b="0" i="1" smtClean="0">
                                              <a:solidFill>
                                                <a:srgbClr val="FF0000"/>
                                              </a:solidFill>
                                              <a:latin typeface="Cambria Math" panose="02040503050406030204" pitchFamily="18" charset="0"/>
                                            </a:rPr>
                                            <m:t>𝑒𝑙</m:t>
                                          </m:r>
                                        </m:lim>
                                      </m:limLow>
                                    </m:e>
                                  </m:d>
                                </m:e>
                              </m:groupChr>
                            </m:e>
                            <m:lim>
                              <m:r>
                                <a:rPr lang="fr-FR" b="0" i="1" smtClean="0">
                                  <a:solidFill>
                                    <a:srgbClr val="FF0000"/>
                                  </a:solidFill>
                                  <a:latin typeface="Cambria Math" panose="02040503050406030204" pitchFamily="18" charset="0"/>
                                </a:rPr>
                                <m:t>𝑆𝑝𝑒𝑐𝑡𝑟𝑒</m:t>
                              </m:r>
                              <m:r>
                                <a:rPr lang="fr-FR" b="0" i="1" smtClean="0">
                                  <a:solidFill>
                                    <a:srgbClr val="FF0000"/>
                                  </a:solidFill>
                                  <a:latin typeface="Cambria Math" panose="02040503050406030204" pitchFamily="18" charset="0"/>
                                </a:rPr>
                                <m:t> </m:t>
                              </m:r>
                              <m:r>
                                <a:rPr lang="fr-FR" b="0" i="1" smtClean="0">
                                  <a:solidFill>
                                    <a:srgbClr val="FF0000"/>
                                  </a:solidFill>
                                  <a:latin typeface="Cambria Math" panose="02040503050406030204" pitchFamily="18" charset="0"/>
                                </a:rPr>
                                <m:t>𝑐𝑜𝑚𝑝𝑙𝑒𝑥𝑒</m:t>
                              </m:r>
                            </m:lim>
                          </m:limLow>
                        </m:e>
                      </m:d>
                    </m:oMath>
                  </m:oMathPara>
                </a14:m>
                <a:endParaRPr lang="fr-FR" b="1" dirty="0">
                  <a:solidFill>
                    <a:srgbClr val="FF0000"/>
                  </a:solidFill>
                </a:endParaRPr>
              </a:p>
            </p:txBody>
          </p:sp>
        </mc:Choice>
        <mc:Fallback xmlns="">
          <p:sp>
            <p:nvSpPr>
              <p:cNvPr id="11" name="ZoneTexte 10"/>
              <p:cNvSpPr txBox="1">
                <a:spLocks noRot="1" noChangeAspect="1" noMove="1" noResize="1" noEditPoints="1" noAdjustHandles="1" noChangeArrowheads="1" noChangeShapeType="1" noTextEdit="1"/>
              </p:cNvSpPr>
              <p:nvPr/>
            </p:nvSpPr>
            <p:spPr>
              <a:xfrm>
                <a:off x="4943670" y="2423497"/>
                <a:ext cx="5707588" cy="1036374"/>
              </a:xfrm>
              <a:prstGeom prst="rect">
                <a:avLst/>
              </a:prstGeom>
              <a:blipFill>
                <a:blip r:embed="rId3"/>
                <a:stretch>
                  <a:fillRect r="-7676" b="-1744"/>
                </a:stretch>
              </a:blipFill>
              <a:ln>
                <a:solidFill>
                  <a:srgbClr val="FF0000"/>
                </a:solidFill>
              </a:ln>
            </p:spPr>
            <p:txBody>
              <a:bodyPr/>
              <a:lstStyle/>
              <a:p>
                <a:r>
                  <a:rPr lang="fr-FR">
                    <a:noFill/>
                  </a:rPr>
                  <a:t> </a:t>
                </a:r>
              </a:p>
            </p:txBody>
          </p:sp>
        </mc:Fallback>
      </mc:AlternateContent>
      <p:sp>
        <p:nvSpPr>
          <p:cNvPr id="12" name="Rectangle 11"/>
          <p:cNvSpPr/>
          <p:nvPr/>
        </p:nvSpPr>
        <p:spPr>
          <a:xfrm>
            <a:off x="0" y="4443950"/>
            <a:ext cx="3666453" cy="369332"/>
          </a:xfrm>
          <a:prstGeom prst="rect">
            <a:avLst/>
          </a:prstGeom>
        </p:spPr>
        <p:txBody>
          <a:bodyPr wrap="none">
            <a:spAutoFit/>
          </a:bodyPr>
          <a:lstStyle/>
          <a:p>
            <a:pPr marL="285750" indent="-285750">
              <a:buFont typeface="Arial" panose="020B0604020202020204" pitchFamily="34" charset="0"/>
              <a:buChar char="•"/>
            </a:pPr>
            <a:r>
              <a:rPr lang="fr-FR" b="1" dirty="0">
                <a:solidFill>
                  <a:srgbClr val="FF0000"/>
                </a:solidFill>
                <a:sym typeface="Symbol" panose="05050102010706020507" pitchFamily="18" charset="2"/>
              </a:rPr>
              <a:t>Formules Trigonométriques: </a:t>
            </a:r>
          </a:p>
        </p:txBody>
      </p:sp>
      <mc:AlternateContent xmlns:mc="http://schemas.openxmlformats.org/markup-compatibility/2006" xmlns:a14="http://schemas.microsoft.com/office/drawing/2010/main">
        <mc:Choice Requires="a14">
          <p:sp>
            <p:nvSpPr>
              <p:cNvPr id="13" name="Rectangle 12"/>
              <p:cNvSpPr/>
              <p:nvPr/>
            </p:nvSpPr>
            <p:spPr>
              <a:xfrm>
                <a:off x="-272024" y="4763648"/>
                <a:ext cx="6606252" cy="4681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𝐼</m:t>
                          </m:r>
                        </m:e>
                        <m:sub>
                          <m:r>
                            <a:rPr lang="fr-FR" sz="1200" i="0">
                              <a:latin typeface="Cambria Math" panose="02040503050406030204" pitchFamily="18" charset="0"/>
                            </a:rPr>
                            <m:t> </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b="1" i="0" smtClean="0">
                          <a:solidFill>
                            <a:srgbClr val="FF0000"/>
                          </a:solidFill>
                          <a:latin typeface="Cambria Math" panose="02040503050406030204" pitchFamily="18" charset="0"/>
                        </a:rPr>
                        <m:t>×</m:t>
                      </m:r>
                      <m:r>
                        <a:rPr lang="fr-FR" sz="1200" b="1" i="1">
                          <a:solidFill>
                            <a:srgbClr val="FF0000"/>
                          </a:solidFill>
                          <a:latin typeface="Cambria Math" panose="02040503050406030204" pitchFamily="18" charset="0"/>
                        </a:rPr>
                        <m:t>𝒄𝒐𝒔</m:t>
                      </m:r>
                      <m:d>
                        <m:dPr>
                          <m:begChr m:val="{"/>
                          <m:endChr m:val="}"/>
                          <m:ctrlPr>
                            <a:rPr lang="fr-FR" sz="1200" b="1" i="1">
                              <a:solidFill>
                                <a:srgbClr val="FF0000"/>
                              </a:solidFill>
                              <a:latin typeface="Cambria Math" panose="02040503050406030204" pitchFamily="18" charset="0"/>
                            </a:rPr>
                          </m:ctrlPr>
                        </m:dPr>
                        <m:e>
                          <m:sSub>
                            <m:sSubPr>
                              <m:ctrlPr>
                                <a:rPr lang="fr-FR" sz="1200" b="1" i="1">
                                  <a:solidFill>
                                    <a:srgbClr val="FF0000"/>
                                  </a:solidFill>
                                  <a:latin typeface="Cambria Math" panose="02040503050406030204" pitchFamily="18" charset="0"/>
                                </a:rPr>
                              </m:ctrlPr>
                            </m:sSubPr>
                            <m:e>
                              <m:r>
                                <a:rPr lang="fr-FR" sz="1200" b="1" i="1">
                                  <a:solidFill>
                                    <a:srgbClr val="FF0000"/>
                                  </a:solidFill>
                                  <a:latin typeface="Cambria Math" panose="02040503050406030204" pitchFamily="18" charset="0"/>
                                </a:rPr>
                                <m:t>𝝎</m:t>
                              </m:r>
                            </m:e>
                            <m:sub>
                              <m:r>
                                <a:rPr lang="fr-FR" sz="1200" b="1" i="1">
                                  <a:solidFill>
                                    <a:srgbClr val="FF0000"/>
                                  </a:solidFill>
                                  <a:latin typeface="Cambria Math" panose="02040503050406030204" pitchFamily="18" charset="0"/>
                                </a:rPr>
                                <m:t>𝑰𝑭</m:t>
                              </m:r>
                            </m:sub>
                          </m:sSub>
                          <m:r>
                            <a:rPr lang="fr-FR" sz="1200" b="1" i="1">
                              <a:solidFill>
                                <a:srgbClr val="FF0000"/>
                              </a:solidFill>
                              <a:latin typeface="Cambria Math" panose="02040503050406030204" pitchFamily="18" charset="0"/>
                            </a:rPr>
                            <m:t>𝒕</m:t>
                          </m:r>
                        </m:e>
                      </m:d>
                      <m:r>
                        <a:rPr lang="fr-FR" sz="1200" i="0">
                          <a:latin typeface="Cambria Math" panose="02040503050406030204" pitchFamily="18" charset="0"/>
                        </a:rPr>
                        <m:t>=</m:t>
                      </m:r>
                      <m:r>
                        <a:rPr lang="fr-FR" sz="1200" i="1">
                          <a:latin typeface="Cambria Math" panose="02040503050406030204" pitchFamily="18" charset="0"/>
                        </a:rPr>
                        <m:t>𝑅</m:t>
                      </m:r>
                      <m:r>
                        <a:rPr lang="fr-FR" sz="1200" i="0">
                          <a:latin typeface="Cambria Math" panose="02040503050406030204" pitchFamily="18" charset="0"/>
                        </a:rPr>
                        <m:t> </m:t>
                      </m:r>
                      <m:rad>
                        <m:radPr>
                          <m:degHide m:val="on"/>
                          <m:ctrlPr>
                            <a:rPr lang="fr-FR" sz="1200" i="1">
                              <a:latin typeface="Cambria Math" panose="02040503050406030204" pitchFamily="18" charset="0"/>
                            </a:rPr>
                          </m:ctrlPr>
                        </m:radPr>
                        <m:deg/>
                        <m:e>
                          <m:sSub>
                            <m:sSubPr>
                              <m:ctrlPr>
                                <a:rPr lang="fr-FR" sz="1200" i="1">
                                  <a:latin typeface="Cambria Math" panose="02040503050406030204" pitchFamily="18" charset="0"/>
                                </a:rPr>
                              </m:ctrlPr>
                            </m:sSubPr>
                            <m:e>
                              <m:r>
                                <a:rPr lang="fr-FR" sz="1200" i="1">
                                  <a:latin typeface="Cambria Math" panose="02040503050406030204" pitchFamily="18" charset="0"/>
                                </a:rPr>
                                <m:t>𝑃</m:t>
                              </m:r>
                            </m:e>
                            <m:sub>
                              <m:r>
                                <a:rPr lang="fr-FR" sz="1200" i="1">
                                  <a:latin typeface="Cambria Math" panose="02040503050406030204" pitchFamily="18" charset="0"/>
                                </a:rPr>
                                <m:t>𝑠𝑖𝑔</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sSub>
                            <m:sSubPr>
                              <m:ctrlPr>
                                <a:rPr lang="fr-FR" sz="1200" i="1">
                                  <a:latin typeface="Cambria Math" panose="02040503050406030204" pitchFamily="18" charset="0"/>
                                </a:rPr>
                              </m:ctrlPr>
                            </m:sSubPr>
                            <m:e>
                              <m:r>
                                <a:rPr lang="fr-FR" sz="1200" i="1">
                                  <a:latin typeface="Cambria Math" panose="02040503050406030204" pitchFamily="18" charset="0"/>
                                </a:rPr>
                                <m:t>𝑃</m:t>
                              </m:r>
                            </m:e>
                            <m:sub>
                              <m:r>
                                <a:rPr lang="fr-FR" sz="1200" i="1">
                                  <a:latin typeface="Cambria Math" panose="02040503050406030204" pitchFamily="18" charset="0"/>
                                </a:rPr>
                                <m:t>𝐿𝑂</m:t>
                              </m:r>
                            </m:sub>
                          </m:sSub>
                        </m:e>
                      </m:rad>
                      <m:r>
                        <a:rPr lang="fr-FR" sz="1200" i="0">
                          <a:latin typeface="Cambria Math" panose="02040503050406030204" pitchFamily="18" charset="0"/>
                        </a:rPr>
                        <m:t>(</m:t>
                      </m:r>
                      <m:r>
                        <a:rPr lang="fr-FR" sz="1200" i="1">
                          <a:latin typeface="Cambria Math" panose="02040503050406030204" pitchFamily="18" charset="0"/>
                        </a:rPr>
                        <m:t>𝑐𝑜𝑠</m:t>
                      </m:r>
                      <m:d>
                        <m:dPr>
                          <m:begChr m:val="{"/>
                          <m:endChr m:val="}"/>
                          <m:ctrlPr>
                            <a:rPr lang="fr-FR" sz="1200" i="1">
                              <a:latin typeface="Cambria Math" panose="02040503050406030204" pitchFamily="18" charset="0"/>
                            </a:rPr>
                          </m:ctrlPr>
                        </m:dPr>
                        <m:e>
                          <m:r>
                            <a:rPr lang="fr-FR" sz="1200" i="0">
                              <a:latin typeface="Cambria Math" panose="02040503050406030204" pitchFamily="18" charset="0"/>
                            </a:rPr>
                            <m:t>2</m:t>
                          </m:r>
                          <m:sSub>
                            <m:sSubPr>
                              <m:ctrlPr>
                                <a:rPr lang="fr-FR" sz="1200" i="1">
                                  <a:latin typeface="Cambria Math" panose="02040503050406030204" pitchFamily="18" charset="0"/>
                                </a:rPr>
                              </m:ctrlPr>
                            </m:sSubPr>
                            <m:e>
                              <m:r>
                                <a:rPr lang="fr-FR" sz="1200" i="1">
                                  <a:latin typeface="Cambria Math" panose="02040503050406030204" pitchFamily="18" charset="0"/>
                                </a:rPr>
                                <m:t>𝜔</m:t>
                              </m:r>
                            </m:e>
                            <m:sub>
                              <m:r>
                                <a:rPr lang="fr-FR" sz="1200" i="1">
                                  <a:latin typeface="Cambria Math" panose="02040503050406030204" pitchFamily="18" charset="0"/>
                                </a:rPr>
                                <m:t>𝐼𝐹</m:t>
                              </m:r>
                            </m:sub>
                          </m:sSub>
                          <m:r>
                            <a:rPr lang="fr-FR" sz="1200" i="1">
                              <a:latin typeface="Cambria Math" panose="02040503050406030204" pitchFamily="18" charset="0"/>
                            </a:rPr>
                            <m:t>𝑡</m:t>
                          </m:r>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𝑠</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𝑛</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e>
                      </m:d>
                      <m:r>
                        <a:rPr lang="fr-FR" sz="1200" i="0">
                          <a:latin typeface="Cambria Math" panose="02040503050406030204" pitchFamily="18" charset="0"/>
                        </a:rPr>
                        <m:t>+ </m:t>
                      </m:r>
                      <m:r>
                        <a:rPr lang="fr-FR" sz="1200" i="1">
                          <a:latin typeface="Cambria Math" panose="02040503050406030204" pitchFamily="18" charset="0"/>
                        </a:rPr>
                        <m:t>𝑐𝑜𝑠</m:t>
                      </m:r>
                      <m:d>
                        <m:dPr>
                          <m:begChr m:val="{"/>
                          <m:endChr m:val="}"/>
                          <m:ctrlPr>
                            <a:rPr lang="fr-FR" sz="1200" i="1">
                              <a:latin typeface="Cambria Math" panose="02040503050406030204" pitchFamily="18" charset="0"/>
                            </a:rPr>
                          </m:ctrlPr>
                        </m:dPr>
                        <m:e>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𝑠</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𝑛</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e>
                      </m:d>
                    </m:oMath>
                  </m:oMathPara>
                </a14:m>
                <a:endParaRPr lang="fr-FR" sz="1200" dirty="0"/>
              </a:p>
            </p:txBody>
          </p:sp>
        </mc:Choice>
        <mc:Fallback xmlns="">
          <p:sp>
            <p:nvSpPr>
              <p:cNvPr id="13" name="Rectangle 12"/>
              <p:cNvSpPr>
                <a:spLocks noRot="1" noChangeAspect="1" noMove="1" noResize="1" noEditPoints="1" noAdjustHandles="1" noChangeArrowheads="1" noChangeShapeType="1" noTextEdit="1"/>
              </p:cNvSpPr>
              <p:nvPr/>
            </p:nvSpPr>
            <p:spPr>
              <a:xfrm>
                <a:off x="-272024" y="4763648"/>
                <a:ext cx="6606252" cy="468141"/>
              </a:xfrm>
              <a:prstGeom prst="rect">
                <a:avLst/>
              </a:prstGeom>
              <a:blipFill>
                <a:blip r:embed="rId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456" y="5076531"/>
                <a:ext cx="6051292" cy="4681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200" i="1">
                              <a:latin typeface="Cambria Math" panose="02040503050406030204" pitchFamily="18" charset="0"/>
                            </a:rPr>
                          </m:ctrlPr>
                        </m:sSubPr>
                        <m:e>
                          <m:r>
                            <a:rPr lang="fr-FR" sz="1200" i="1">
                              <a:latin typeface="Cambria Math" panose="02040503050406030204" pitchFamily="18" charset="0"/>
                            </a:rPr>
                            <m:t>𝐼</m:t>
                          </m:r>
                        </m:e>
                        <m:sub>
                          <m:r>
                            <a:rPr lang="fr-FR" sz="1200" i="0">
                              <a:latin typeface="Cambria Math" panose="02040503050406030204" pitchFamily="18" charset="0"/>
                            </a:rPr>
                            <m:t> </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b="1" i="0" smtClean="0">
                          <a:solidFill>
                            <a:srgbClr val="FF0000"/>
                          </a:solidFill>
                          <a:latin typeface="Cambria Math" panose="02040503050406030204" pitchFamily="18" charset="0"/>
                        </a:rPr>
                        <m:t>×</m:t>
                      </m:r>
                      <m:r>
                        <a:rPr lang="fr-FR" sz="1200" b="1" i="1">
                          <a:solidFill>
                            <a:srgbClr val="FF0000"/>
                          </a:solidFill>
                          <a:latin typeface="Cambria Math" panose="02040503050406030204" pitchFamily="18" charset="0"/>
                        </a:rPr>
                        <m:t>𝒔𝒊𝒏</m:t>
                      </m:r>
                      <m:d>
                        <m:dPr>
                          <m:begChr m:val="{"/>
                          <m:endChr m:val="}"/>
                          <m:ctrlPr>
                            <a:rPr lang="fr-FR" sz="1200" b="1" i="1">
                              <a:solidFill>
                                <a:srgbClr val="FF0000"/>
                              </a:solidFill>
                              <a:latin typeface="Cambria Math" panose="02040503050406030204" pitchFamily="18" charset="0"/>
                            </a:rPr>
                          </m:ctrlPr>
                        </m:dPr>
                        <m:e>
                          <m:sSub>
                            <m:sSubPr>
                              <m:ctrlPr>
                                <a:rPr lang="fr-FR" sz="1200" b="1" i="1">
                                  <a:solidFill>
                                    <a:srgbClr val="FF0000"/>
                                  </a:solidFill>
                                  <a:latin typeface="Cambria Math" panose="02040503050406030204" pitchFamily="18" charset="0"/>
                                </a:rPr>
                              </m:ctrlPr>
                            </m:sSubPr>
                            <m:e>
                              <m:r>
                                <a:rPr lang="fr-FR" sz="1200" b="1" i="1">
                                  <a:solidFill>
                                    <a:srgbClr val="FF0000"/>
                                  </a:solidFill>
                                  <a:latin typeface="Cambria Math" panose="02040503050406030204" pitchFamily="18" charset="0"/>
                                </a:rPr>
                                <m:t>𝝎</m:t>
                              </m:r>
                            </m:e>
                            <m:sub>
                              <m:r>
                                <a:rPr lang="fr-FR" sz="1200" b="1" i="1">
                                  <a:solidFill>
                                    <a:srgbClr val="FF0000"/>
                                  </a:solidFill>
                                  <a:latin typeface="Cambria Math" panose="02040503050406030204" pitchFamily="18" charset="0"/>
                                </a:rPr>
                                <m:t>𝑰𝑭</m:t>
                              </m:r>
                            </m:sub>
                          </m:sSub>
                          <m:r>
                            <a:rPr lang="fr-FR" sz="1200" b="1" i="1">
                              <a:solidFill>
                                <a:srgbClr val="FF0000"/>
                              </a:solidFill>
                              <a:latin typeface="Cambria Math" panose="02040503050406030204" pitchFamily="18" charset="0"/>
                            </a:rPr>
                            <m:t>𝒕</m:t>
                          </m:r>
                        </m:e>
                      </m:d>
                      <m:r>
                        <a:rPr lang="fr-FR" sz="1200" i="0">
                          <a:latin typeface="Cambria Math" panose="02040503050406030204" pitchFamily="18" charset="0"/>
                        </a:rPr>
                        <m:t>=</m:t>
                      </m:r>
                      <m:r>
                        <a:rPr lang="fr-FR" sz="1200" i="1">
                          <a:latin typeface="Cambria Math" panose="02040503050406030204" pitchFamily="18" charset="0"/>
                        </a:rPr>
                        <m:t>𝑅</m:t>
                      </m:r>
                      <m:r>
                        <a:rPr lang="fr-FR" sz="1200" i="0">
                          <a:latin typeface="Cambria Math" panose="02040503050406030204" pitchFamily="18" charset="0"/>
                        </a:rPr>
                        <m:t> </m:t>
                      </m:r>
                      <m:rad>
                        <m:radPr>
                          <m:degHide m:val="on"/>
                          <m:ctrlPr>
                            <a:rPr lang="fr-FR" sz="1200" i="1">
                              <a:latin typeface="Cambria Math" panose="02040503050406030204" pitchFamily="18" charset="0"/>
                            </a:rPr>
                          </m:ctrlPr>
                        </m:radPr>
                        <m:deg/>
                        <m:e>
                          <m:sSub>
                            <m:sSubPr>
                              <m:ctrlPr>
                                <a:rPr lang="fr-FR" sz="1200" i="1">
                                  <a:latin typeface="Cambria Math" panose="02040503050406030204" pitchFamily="18" charset="0"/>
                                </a:rPr>
                              </m:ctrlPr>
                            </m:sSubPr>
                            <m:e>
                              <m:r>
                                <a:rPr lang="fr-FR" sz="1200" i="1">
                                  <a:latin typeface="Cambria Math" panose="02040503050406030204" pitchFamily="18" charset="0"/>
                                </a:rPr>
                                <m:t>𝑃</m:t>
                              </m:r>
                            </m:e>
                            <m:sub>
                              <m:r>
                                <a:rPr lang="fr-FR" sz="1200" i="1">
                                  <a:latin typeface="Cambria Math" panose="02040503050406030204" pitchFamily="18" charset="0"/>
                                </a:rPr>
                                <m:t>𝑠𝑖𝑔</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sSub>
                            <m:sSubPr>
                              <m:ctrlPr>
                                <a:rPr lang="fr-FR" sz="1200" i="1">
                                  <a:latin typeface="Cambria Math" panose="02040503050406030204" pitchFamily="18" charset="0"/>
                                </a:rPr>
                              </m:ctrlPr>
                            </m:sSubPr>
                            <m:e>
                              <m:r>
                                <a:rPr lang="fr-FR" sz="1200" i="1">
                                  <a:latin typeface="Cambria Math" panose="02040503050406030204" pitchFamily="18" charset="0"/>
                                </a:rPr>
                                <m:t>𝑃</m:t>
                              </m:r>
                            </m:e>
                            <m:sub>
                              <m:r>
                                <a:rPr lang="fr-FR" sz="1200" i="1">
                                  <a:latin typeface="Cambria Math" panose="02040503050406030204" pitchFamily="18" charset="0"/>
                                </a:rPr>
                                <m:t>𝐿𝑂</m:t>
                              </m:r>
                            </m:sub>
                          </m:sSub>
                        </m:e>
                      </m:rad>
                      <m:r>
                        <a:rPr lang="fr-FR" sz="1200" i="0">
                          <a:latin typeface="Cambria Math" panose="02040503050406030204" pitchFamily="18" charset="0"/>
                        </a:rPr>
                        <m:t>(</m:t>
                      </m:r>
                      <m:r>
                        <a:rPr lang="fr-FR" sz="1200" i="1">
                          <a:latin typeface="Cambria Math" panose="02040503050406030204" pitchFamily="18" charset="0"/>
                        </a:rPr>
                        <m:t>𝑠𝑖𝑛</m:t>
                      </m:r>
                      <m:d>
                        <m:dPr>
                          <m:begChr m:val="{"/>
                          <m:endChr m:val="}"/>
                          <m:ctrlPr>
                            <a:rPr lang="fr-FR" sz="1200" i="1">
                              <a:latin typeface="Cambria Math" panose="02040503050406030204" pitchFamily="18" charset="0"/>
                            </a:rPr>
                          </m:ctrlPr>
                        </m:dPr>
                        <m:e>
                          <m:r>
                            <a:rPr lang="fr-FR" sz="1200" i="0">
                              <a:latin typeface="Cambria Math" panose="02040503050406030204" pitchFamily="18" charset="0"/>
                            </a:rPr>
                            <m:t>2</m:t>
                          </m:r>
                          <m:sSub>
                            <m:sSubPr>
                              <m:ctrlPr>
                                <a:rPr lang="fr-FR" sz="1200" i="1">
                                  <a:latin typeface="Cambria Math" panose="02040503050406030204" pitchFamily="18" charset="0"/>
                                </a:rPr>
                              </m:ctrlPr>
                            </m:sSubPr>
                            <m:e>
                              <m:r>
                                <a:rPr lang="fr-FR" sz="1200" i="1">
                                  <a:latin typeface="Cambria Math" panose="02040503050406030204" pitchFamily="18" charset="0"/>
                                </a:rPr>
                                <m:t>𝜔</m:t>
                              </m:r>
                            </m:e>
                            <m:sub>
                              <m:r>
                                <a:rPr lang="fr-FR" sz="1200" i="1">
                                  <a:latin typeface="Cambria Math" panose="02040503050406030204" pitchFamily="18" charset="0"/>
                                </a:rPr>
                                <m:t>𝐼𝐹</m:t>
                              </m:r>
                            </m:sub>
                          </m:sSub>
                          <m:r>
                            <a:rPr lang="fr-FR" sz="1200" i="1">
                              <a:latin typeface="Cambria Math" panose="02040503050406030204" pitchFamily="18" charset="0"/>
                            </a:rPr>
                            <m:t>𝑡</m:t>
                          </m:r>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𝑠</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𝑛</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e>
                      </m:d>
                      <m:r>
                        <a:rPr lang="fr-FR" sz="1200" i="0">
                          <a:latin typeface="Cambria Math" panose="02040503050406030204" pitchFamily="18" charset="0"/>
                        </a:rPr>
                        <m:t>− </m:t>
                      </m:r>
                      <m:r>
                        <a:rPr lang="fr-FR" sz="1200" i="1">
                          <a:latin typeface="Cambria Math" panose="02040503050406030204" pitchFamily="18" charset="0"/>
                        </a:rPr>
                        <m:t>𝑠𝑖𝑛</m:t>
                      </m:r>
                      <m:d>
                        <m:dPr>
                          <m:begChr m:val="{"/>
                          <m:endChr m:val="}"/>
                          <m:ctrlPr>
                            <a:rPr lang="fr-FR" sz="1200" i="1">
                              <a:latin typeface="Cambria Math" panose="02040503050406030204" pitchFamily="18" charset="0"/>
                            </a:rPr>
                          </m:ctrlPr>
                        </m:dPr>
                        <m:e>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𝑠</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r>
                            <a:rPr lang="fr-FR" sz="1200" i="0">
                              <a:latin typeface="Cambria Math" panose="02040503050406030204" pitchFamily="18" charset="0"/>
                            </a:rPr>
                            <m:t>+</m:t>
                          </m:r>
                          <m:sSub>
                            <m:sSubPr>
                              <m:ctrlPr>
                                <a:rPr lang="fr-FR" sz="1200" i="1">
                                  <a:latin typeface="Cambria Math" panose="02040503050406030204" pitchFamily="18" charset="0"/>
                                </a:rPr>
                              </m:ctrlPr>
                            </m:sSubPr>
                            <m:e>
                              <m:r>
                                <a:rPr lang="fr-FR" sz="1200" i="1">
                                  <a:latin typeface="Cambria Math" panose="02040503050406030204" pitchFamily="18" charset="0"/>
                                </a:rPr>
                                <m:t>𝜃</m:t>
                              </m:r>
                            </m:e>
                            <m:sub>
                              <m:r>
                                <a:rPr lang="fr-FR" sz="1200" i="1">
                                  <a:latin typeface="Cambria Math" panose="02040503050406030204" pitchFamily="18" charset="0"/>
                                </a:rPr>
                                <m:t>𝑛</m:t>
                              </m:r>
                            </m:sub>
                          </m:sSub>
                          <m:d>
                            <m:dPr>
                              <m:ctrlPr>
                                <a:rPr lang="fr-FR" sz="1200" i="1">
                                  <a:latin typeface="Cambria Math" panose="02040503050406030204" pitchFamily="18" charset="0"/>
                                </a:rPr>
                              </m:ctrlPr>
                            </m:dPr>
                            <m:e>
                              <m:r>
                                <a:rPr lang="fr-FR" sz="1200" i="1">
                                  <a:latin typeface="Cambria Math" panose="02040503050406030204" pitchFamily="18" charset="0"/>
                                </a:rPr>
                                <m:t>𝑡</m:t>
                              </m:r>
                            </m:e>
                          </m:d>
                        </m:e>
                      </m:d>
                    </m:oMath>
                  </m:oMathPara>
                </a14:m>
                <a:endParaRPr lang="fr-FR" sz="1200" dirty="0"/>
              </a:p>
            </p:txBody>
          </p:sp>
        </mc:Choice>
        <mc:Fallback xmlns="">
          <p:sp>
            <p:nvSpPr>
              <p:cNvPr id="14" name="Rectangle 13"/>
              <p:cNvSpPr>
                <a:spLocks noRot="1" noChangeAspect="1" noMove="1" noResize="1" noEditPoints="1" noAdjustHandles="1" noChangeArrowheads="1" noChangeShapeType="1" noTextEdit="1"/>
              </p:cNvSpPr>
              <p:nvPr/>
            </p:nvSpPr>
            <p:spPr>
              <a:xfrm>
                <a:off x="5456" y="5076531"/>
                <a:ext cx="6051292" cy="468141"/>
              </a:xfrm>
              <a:prstGeom prst="rect">
                <a:avLst/>
              </a:prstGeom>
              <a:blipFill>
                <a:blip r:embed="rId5"/>
                <a:stretch>
                  <a:fillRect/>
                </a:stretch>
              </a:blipFill>
            </p:spPr>
            <p:txBody>
              <a:bodyPr/>
              <a:lstStyle/>
              <a:p>
                <a:r>
                  <a:rPr lang="fr-FR">
                    <a:noFill/>
                  </a:rPr>
                  <a:t> </a:t>
                </a:r>
              </a:p>
            </p:txBody>
          </p:sp>
        </mc:Fallback>
      </mc:AlternateContent>
      <p:grpSp>
        <p:nvGrpSpPr>
          <p:cNvPr id="99" name="Groupe 98"/>
          <p:cNvGrpSpPr/>
          <p:nvPr/>
        </p:nvGrpSpPr>
        <p:grpSpPr>
          <a:xfrm>
            <a:off x="164054" y="5492078"/>
            <a:ext cx="7463954" cy="952190"/>
            <a:chOff x="164054" y="5492078"/>
            <a:chExt cx="7463954" cy="952190"/>
          </a:xfrm>
        </p:grpSpPr>
        <p:sp>
          <p:nvSpPr>
            <p:cNvPr id="15" name="Flèche droite 14"/>
            <p:cNvSpPr/>
            <p:nvPr/>
          </p:nvSpPr>
          <p:spPr>
            <a:xfrm>
              <a:off x="164054" y="5492078"/>
              <a:ext cx="1243383" cy="91786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a:t>Filtrage Passe-Bas</a:t>
              </a:r>
            </a:p>
          </p:txBody>
        </p:sp>
        <mc:AlternateContent xmlns:mc="http://schemas.openxmlformats.org/markup-compatibility/2006" xmlns:a14="http://schemas.microsoft.com/office/drawing/2010/main">
          <mc:Choice Requires="a14">
            <p:sp>
              <p:nvSpPr>
                <p:cNvPr id="16" name="Rectangle 15"/>
                <p:cNvSpPr/>
                <p:nvPr/>
              </p:nvSpPr>
              <p:spPr>
                <a:xfrm>
                  <a:off x="1413630" y="5572925"/>
                  <a:ext cx="3154646" cy="530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400" i="1">
                            <a:latin typeface="Cambria Math" panose="02040503050406030204" pitchFamily="18" charset="0"/>
                          </a:rPr>
                          <m:t>𝐼</m:t>
                        </m:r>
                        <m:r>
                          <a:rPr lang="fr-FR" sz="1400" i="0">
                            <a:latin typeface="Cambria Math" panose="02040503050406030204" pitchFamily="18" charset="0"/>
                          </a:rPr>
                          <m:t>=</m:t>
                        </m:r>
                        <m:r>
                          <a:rPr lang="fr-FR" sz="1400" i="1">
                            <a:latin typeface="Cambria Math" panose="02040503050406030204" pitchFamily="18" charset="0"/>
                          </a:rPr>
                          <m:t>𝑅</m:t>
                        </m:r>
                        <m:r>
                          <a:rPr lang="fr-FR" sz="1400" i="0">
                            <a:latin typeface="Cambria Math" panose="02040503050406030204" pitchFamily="18" charset="0"/>
                          </a:rPr>
                          <m:t> </m:t>
                        </m:r>
                        <m:rad>
                          <m:radPr>
                            <m:degHide m:val="on"/>
                            <m:ctrlPr>
                              <a:rPr lang="fr-FR" sz="1400" i="1">
                                <a:latin typeface="Cambria Math" panose="02040503050406030204" pitchFamily="18" charset="0"/>
                              </a:rPr>
                            </m:ctrlPr>
                          </m:radPr>
                          <m:deg/>
                          <m:e>
                            <m:sSub>
                              <m:sSubPr>
                                <m:ctrlPr>
                                  <a:rPr lang="fr-FR" sz="1400" i="1">
                                    <a:latin typeface="Cambria Math" panose="02040503050406030204" pitchFamily="18" charset="0"/>
                                  </a:rPr>
                                </m:ctrlPr>
                              </m:sSubPr>
                              <m:e>
                                <m:r>
                                  <a:rPr lang="fr-FR" sz="1400" i="1">
                                    <a:latin typeface="Cambria Math" panose="02040503050406030204" pitchFamily="18" charset="0"/>
                                  </a:rPr>
                                  <m:t>𝑃</m:t>
                                </m:r>
                              </m:e>
                              <m:sub>
                                <m:r>
                                  <a:rPr lang="fr-FR" sz="1400" i="1">
                                    <a:latin typeface="Cambria Math" panose="02040503050406030204" pitchFamily="18" charset="0"/>
                                  </a:rPr>
                                  <m:t>𝑠𝑖𝑔</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sSub>
                              <m:sSubPr>
                                <m:ctrlPr>
                                  <a:rPr lang="fr-FR" sz="1400" i="1">
                                    <a:latin typeface="Cambria Math" panose="02040503050406030204" pitchFamily="18" charset="0"/>
                                  </a:rPr>
                                </m:ctrlPr>
                              </m:sSubPr>
                              <m:e>
                                <m:r>
                                  <a:rPr lang="fr-FR" sz="1400" i="1">
                                    <a:latin typeface="Cambria Math" panose="02040503050406030204" pitchFamily="18" charset="0"/>
                                  </a:rPr>
                                  <m:t>𝑃</m:t>
                                </m:r>
                              </m:e>
                              <m:sub>
                                <m:r>
                                  <a:rPr lang="fr-FR" sz="1400" i="1">
                                    <a:latin typeface="Cambria Math" panose="02040503050406030204" pitchFamily="18" charset="0"/>
                                  </a:rPr>
                                  <m:t>𝐿𝑂</m:t>
                                </m:r>
                              </m:sub>
                            </m:sSub>
                          </m:e>
                        </m:rad>
                        <m:r>
                          <a:rPr lang="fr-FR" sz="1400" i="0">
                            <a:latin typeface="Cambria Math" panose="02040503050406030204" pitchFamily="18" charset="0"/>
                          </a:rPr>
                          <m:t>( </m:t>
                        </m:r>
                        <m:r>
                          <a:rPr lang="fr-FR" sz="1400" i="1">
                            <a:latin typeface="Cambria Math" panose="02040503050406030204" pitchFamily="18" charset="0"/>
                          </a:rPr>
                          <m:t>𝑐𝑜𝑠</m:t>
                        </m:r>
                        <m:d>
                          <m:dPr>
                            <m:begChr m:val="{"/>
                            <m:endChr m:val="}"/>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fr-FR" sz="1400" i="1">
                                    <a:latin typeface="Cambria Math" panose="02040503050406030204" pitchFamily="18" charset="0"/>
                                  </a:rPr>
                                  <m:t>𝜃</m:t>
                                </m:r>
                              </m:e>
                              <m:sub>
                                <m:r>
                                  <a:rPr lang="fr-FR" sz="1400" i="1">
                                    <a:latin typeface="Cambria Math" panose="02040503050406030204" pitchFamily="18" charset="0"/>
                                  </a:rPr>
                                  <m:t>𝑠</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r>
                              <a:rPr lang="fr-FR" sz="1400" i="0">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𝜃</m:t>
                                </m:r>
                              </m:e>
                              <m:sub>
                                <m:r>
                                  <a:rPr lang="fr-FR" sz="1400" i="1">
                                    <a:latin typeface="Cambria Math" panose="02040503050406030204" pitchFamily="18" charset="0"/>
                                  </a:rPr>
                                  <m:t>𝑛</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e>
                        </m:d>
                      </m:oMath>
                    </m:oMathPara>
                  </a14:m>
                  <a:endParaRPr lang="fr-FR" sz="1400" dirty="0"/>
                </a:p>
              </p:txBody>
            </p:sp>
          </mc:Choice>
          <mc:Fallback xmlns="">
            <p:sp>
              <p:nvSpPr>
                <p:cNvPr id="16" name="Rectangle 15"/>
                <p:cNvSpPr>
                  <a:spLocks noRot="1" noChangeAspect="1" noMove="1" noResize="1" noEditPoints="1" noAdjustHandles="1" noChangeArrowheads="1" noChangeShapeType="1" noTextEdit="1"/>
                </p:cNvSpPr>
                <p:nvPr/>
              </p:nvSpPr>
              <p:spPr>
                <a:xfrm>
                  <a:off x="1413630" y="5572925"/>
                  <a:ext cx="3154646" cy="530723"/>
                </a:xfrm>
                <a:prstGeom prst="rect">
                  <a:avLst/>
                </a:prstGeom>
                <a:blipFill>
                  <a:blip r:embed="rId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413630" y="5913545"/>
                  <a:ext cx="3362011" cy="530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400" i="1">
                            <a:latin typeface="Cambria Math" panose="02040503050406030204" pitchFamily="18" charset="0"/>
                          </a:rPr>
                          <m:t>𝑄</m:t>
                        </m:r>
                        <m:r>
                          <a:rPr lang="fr-FR" sz="1400" i="0">
                            <a:latin typeface="Cambria Math" panose="02040503050406030204" pitchFamily="18" charset="0"/>
                          </a:rPr>
                          <m:t>= −</m:t>
                        </m:r>
                        <m:r>
                          <a:rPr lang="fr-FR" sz="1400" i="1">
                            <a:latin typeface="Cambria Math" panose="02040503050406030204" pitchFamily="18" charset="0"/>
                          </a:rPr>
                          <m:t>𝑅</m:t>
                        </m:r>
                        <m:r>
                          <a:rPr lang="fr-FR" sz="1400" i="0">
                            <a:latin typeface="Cambria Math" panose="02040503050406030204" pitchFamily="18" charset="0"/>
                          </a:rPr>
                          <m:t> </m:t>
                        </m:r>
                        <m:rad>
                          <m:radPr>
                            <m:degHide m:val="on"/>
                            <m:ctrlPr>
                              <a:rPr lang="fr-FR" sz="1400" i="1">
                                <a:latin typeface="Cambria Math" panose="02040503050406030204" pitchFamily="18" charset="0"/>
                              </a:rPr>
                            </m:ctrlPr>
                          </m:radPr>
                          <m:deg/>
                          <m:e>
                            <m:sSub>
                              <m:sSubPr>
                                <m:ctrlPr>
                                  <a:rPr lang="fr-FR" sz="1400" i="1">
                                    <a:latin typeface="Cambria Math" panose="02040503050406030204" pitchFamily="18" charset="0"/>
                                  </a:rPr>
                                </m:ctrlPr>
                              </m:sSubPr>
                              <m:e>
                                <m:r>
                                  <a:rPr lang="fr-FR" sz="1400" i="1">
                                    <a:latin typeface="Cambria Math" panose="02040503050406030204" pitchFamily="18" charset="0"/>
                                  </a:rPr>
                                  <m:t>𝑃</m:t>
                                </m:r>
                              </m:e>
                              <m:sub>
                                <m:r>
                                  <a:rPr lang="fr-FR" sz="1400" i="1">
                                    <a:latin typeface="Cambria Math" panose="02040503050406030204" pitchFamily="18" charset="0"/>
                                  </a:rPr>
                                  <m:t>𝑠𝑖𝑔</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sSub>
                              <m:sSubPr>
                                <m:ctrlPr>
                                  <a:rPr lang="fr-FR" sz="1400" i="1">
                                    <a:latin typeface="Cambria Math" panose="02040503050406030204" pitchFamily="18" charset="0"/>
                                  </a:rPr>
                                </m:ctrlPr>
                              </m:sSubPr>
                              <m:e>
                                <m:r>
                                  <a:rPr lang="fr-FR" sz="1400" i="1">
                                    <a:latin typeface="Cambria Math" panose="02040503050406030204" pitchFamily="18" charset="0"/>
                                  </a:rPr>
                                  <m:t>𝑃</m:t>
                                </m:r>
                              </m:e>
                              <m:sub>
                                <m:r>
                                  <a:rPr lang="fr-FR" sz="1400" i="1">
                                    <a:latin typeface="Cambria Math" panose="02040503050406030204" pitchFamily="18" charset="0"/>
                                  </a:rPr>
                                  <m:t>𝐿𝑂</m:t>
                                </m:r>
                              </m:sub>
                            </m:sSub>
                          </m:e>
                        </m:rad>
                        <m:r>
                          <a:rPr lang="fr-FR" sz="1400" i="0">
                            <a:latin typeface="Cambria Math" panose="02040503050406030204" pitchFamily="18" charset="0"/>
                          </a:rPr>
                          <m:t>( </m:t>
                        </m:r>
                        <m:r>
                          <a:rPr lang="fr-FR" sz="1400" i="1">
                            <a:latin typeface="Cambria Math" panose="02040503050406030204" pitchFamily="18" charset="0"/>
                          </a:rPr>
                          <m:t>𝑠𝑖𝑛</m:t>
                        </m:r>
                        <m:d>
                          <m:dPr>
                            <m:begChr m:val="{"/>
                            <m:endChr m:val="}"/>
                            <m:ctrlPr>
                              <a:rPr lang="fr-FR" sz="1400" i="1">
                                <a:latin typeface="Cambria Math" panose="02040503050406030204" pitchFamily="18" charset="0"/>
                              </a:rPr>
                            </m:ctrlPr>
                          </m:dPr>
                          <m:e>
                            <m:sSub>
                              <m:sSubPr>
                                <m:ctrlPr>
                                  <a:rPr lang="fr-FR" sz="1400" i="1">
                                    <a:latin typeface="Cambria Math" panose="02040503050406030204" pitchFamily="18" charset="0"/>
                                  </a:rPr>
                                </m:ctrlPr>
                              </m:sSubPr>
                              <m:e>
                                <m:r>
                                  <a:rPr lang="fr-FR" sz="1400" i="1">
                                    <a:latin typeface="Cambria Math" panose="02040503050406030204" pitchFamily="18" charset="0"/>
                                  </a:rPr>
                                  <m:t>𝜃</m:t>
                                </m:r>
                              </m:e>
                              <m:sub>
                                <m:r>
                                  <a:rPr lang="fr-FR" sz="1400" i="1">
                                    <a:latin typeface="Cambria Math" panose="02040503050406030204" pitchFamily="18" charset="0"/>
                                  </a:rPr>
                                  <m:t>𝑠</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r>
                              <a:rPr lang="fr-FR" sz="1400" i="0">
                                <a:latin typeface="Cambria Math" panose="02040503050406030204" pitchFamily="18" charset="0"/>
                              </a:rPr>
                              <m:t>+</m:t>
                            </m:r>
                            <m:sSub>
                              <m:sSubPr>
                                <m:ctrlPr>
                                  <a:rPr lang="fr-FR" sz="1400" i="1">
                                    <a:latin typeface="Cambria Math" panose="02040503050406030204" pitchFamily="18" charset="0"/>
                                  </a:rPr>
                                </m:ctrlPr>
                              </m:sSubPr>
                              <m:e>
                                <m:r>
                                  <a:rPr lang="fr-FR" sz="1400" i="1">
                                    <a:latin typeface="Cambria Math" panose="02040503050406030204" pitchFamily="18" charset="0"/>
                                  </a:rPr>
                                  <m:t>𝜃</m:t>
                                </m:r>
                              </m:e>
                              <m:sub>
                                <m:r>
                                  <a:rPr lang="fr-FR" sz="1400" i="1">
                                    <a:latin typeface="Cambria Math" panose="02040503050406030204" pitchFamily="18" charset="0"/>
                                  </a:rPr>
                                  <m:t>𝑛</m:t>
                                </m:r>
                              </m:sub>
                            </m:sSub>
                            <m:d>
                              <m:dPr>
                                <m:ctrlPr>
                                  <a:rPr lang="fr-FR" sz="1400" i="1">
                                    <a:latin typeface="Cambria Math" panose="02040503050406030204" pitchFamily="18" charset="0"/>
                                  </a:rPr>
                                </m:ctrlPr>
                              </m:dPr>
                              <m:e>
                                <m:r>
                                  <a:rPr lang="fr-FR" sz="1400" i="1">
                                    <a:latin typeface="Cambria Math" panose="02040503050406030204" pitchFamily="18" charset="0"/>
                                  </a:rPr>
                                  <m:t>𝑡</m:t>
                                </m:r>
                              </m:e>
                            </m:d>
                          </m:e>
                        </m:d>
                      </m:oMath>
                    </m:oMathPara>
                  </a14:m>
                  <a:endParaRPr lang="fr-FR" sz="1400" dirty="0"/>
                </a:p>
              </p:txBody>
            </p:sp>
          </mc:Choice>
          <mc:Fallback xmlns="">
            <p:sp>
              <p:nvSpPr>
                <p:cNvPr id="17" name="Rectangle 16"/>
                <p:cNvSpPr>
                  <a:spLocks noRot="1" noChangeAspect="1" noMove="1" noResize="1" noEditPoints="1" noAdjustHandles="1" noChangeArrowheads="1" noChangeShapeType="1" noTextEdit="1"/>
                </p:cNvSpPr>
                <p:nvPr/>
              </p:nvSpPr>
              <p:spPr>
                <a:xfrm>
                  <a:off x="1413630" y="5913545"/>
                  <a:ext cx="3362011" cy="530723"/>
                </a:xfrm>
                <a:prstGeom prst="rect">
                  <a:avLst/>
                </a:prstGeom>
                <a:blipFill>
                  <a:blip r:embed="rId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5126233" y="5753757"/>
                  <a:ext cx="2501775" cy="394788"/>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rPr>
                              <m:t>𝑰</m:t>
                            </m:r>
                          </m:e>
                          <m:sub>
                            <m:r>
                              <a:rPr lang="fr-FR" b="1" i="1">
                                <a:solidFill>
                                  <a:srgbClr val="FF0000"/>
                                </a:solidFill>
                                <a:latin typeface="Cambria Math" panose="02040503050406030204" pitchFamily="18" charset="0"/>
                              </a:rPr>
                              <m:t>𝒂𝒏𝒂𝒍𝒚𝒕𝒊𝒒𝒖𝒆</m:t>
                            </m:r>
                          </m:sub>
                        </m:sSub>
                        <m:d>
                          <m:dPr>
                            <m:ctrlPr>
                              <a:rPr lang="fr-FR" b="1" i="1">
                                <a:solidFill>
                                  <a:srgbClr val="FF0000"/>
                                </a:solidFill>
                                <a:latin typeface="Cambria Math" panose="02040503050406030204" pitchFamily="18" charset="0"/>
                              </a:rPr>
                            </m:ctrlPr>
                          </m:dPr>
                          <m:e>
                            <m:r>
                              <a:rPr lang="fr-FR" b="1" i="1">
                                <a:solidFill>
                                  <a:srgbClr val="FF0000"/>
                                </a:solidFill>
                                <a:latin typeface="Cambria Math" panose="02040503050406030204" pitchFamily="18" charset="0"/>
                              </a:rPr>
                              <m:t>𝒕</m:t>
                            </m:r>
                          </m:e>
                        </m:d>
                        <m:r>
                          <a:rPr lang="fr-FR" b="1" i="1">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𝑰</m:t>
                        </m:r>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𝒋𝑸</m:t>
                        </m:r>
                      </m:oMath>
                    </m:oMathPara>
                  </a14:m>
                  <a:endParaRPr lang="fr-FR" dirty="0">
                    <a:solidFill>
                      <a:srgbClr val="FF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5126233" y="5753757"/>
                  <a:ext cx="2501775" cy="394788"/>
                </a:xfrm>
                <a:prstGeom prst="rect">
                  <a:avLst/>
                </a:prstGeom>
                <a:blipFill>
                  <a:blip r:embed="rId8"/>
                  <a:stretch>
                    <a:fillRect b="-7463"/>
                  </a:stretch>
                </a:blipFill>
                <a:ln>
                  <a:solidFill>
                    <a:srgbClr val="FF0000"/>
                  </a:solidFill>
                </a:ln>
              </p:spPr>
              <p:txBody>
                <a:bodyPr/>
                <a:lstStyle/>
                <a:p>
                  <a:r>
                    <a:rPr lang="fr-FR">
                      <a:noFill/>
                    </a:rPr>
                    <a:t> </a:t>
                  </a:r>
                </a:p>
              </p:txBody>
            </p:sp>
          </mc:Fallback>
        </mc:AlternateContent>
        <p:sp>
          <p:nvSpPr>
            <p:cNvPr id="19" name="Flèche droite 18"/>
            <p:cNvSpPr/>
            <p:nvPr/>
          </p:nvSpPr>
          <p:spPr>
            <a:xfrm>
              <a:off x="4637008" y="5816743"/>
              <a:ext cx="362061" cy="3528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0" name="ZoneTexte 19"/>
          <p:cNvSpPr txBox="1"/>
          <p:nvPr/>
        </p:nvSpPr>
        <p:spPr>
          <a:xfrm>
            <a:off x="8743924" y="1216219"/>
            <a:ext cx="3448076" cy="584775"/>
          </a:xfrm>
          <a:prstGeom prst="rect">
            <a:avLst/>
          </a:prstGeom>
          <a:solidFill>
            <a:srgbClr val="CCFF99"/>
          </a:solidFill>
        </p:spPr>
        <p:txBody>
          <a:bodyPr wrap="square" rtlCol="0">
            <a:spAutoFit/>
          </a:bodyPr>
          <a:lstStyle/>
          <a:p>
            <a:r>
              <a:rPr lang="fr-FR" sz="1600" b="1" dirty="0">
                <a:solidFill>
                  <a:srgbClr val="FF0000"/>
                </a:solidFill>
              </a:rPr>
              <a:t>⚠  </a:t>
            </a:r>
            <a:r>
              <a:rPr lang="fr-FR" sz="1600" b="1" i="1" dirty="0">
                <a:solidFill>
                  <a:srgbClr val="FF0000"/>
                </a:solidFill>
                <a:sym typeface="Symbol" panose="05050102010706020507" pitchFamily="18" charset="2"/>
              </a:rPr>
              <a:t></a:t>
            </a:r>
            <a:r>
              <a:rPr lang="fr-FR" sz="1600" b="1" dirty="0">
                <a:solidFill>
                  <a:srgbClr val="FF0000"/>
                </a:solidFill>
              </a:rPr>
              <a:t> doit rester dans un quadrant trigo, sinon indétermination sur </a:t>
            </a:r>
            <a:r>
              <a:rPr lang="fr-FR" sz="1600" b="1" i="1" dirty="0">
                <a:solidFill>
                  <a:srgbClr val="FF0000"/>
                </a:solidFill>
                <a:sym typeface="Symbol" panose="05050102010706020507" pitchFamily="18" charset="2"/>
              </a:rPr>
              <a:t></a:t>
            </a:r>
            <a:endParaRPr lang="fr-FR" sz="1600" b="1" i="1" dirty="0">
              <a:solidFill>
                <a:srgbClr val="FF0000"/>
              </a:solidFill>
            </a:endParaRPr>
          </a:p>
        </p:txBody>
      </p:sp>
      <p:sp>
        <p:nvSpPr>
          <p:cNvPr id="58" name="Rectangle 57"/>
          <p:cNvSpPr/>
          <p:nvPr/>
        </p:nvSpPr>
        <p:spPr>
          <a:xfrm>
            <a:off x="3599903" y="1898414"/>
            <a:ext cx="8592097" cy="276999"/>
          </a:xfrm>
          <a:prstGeom prst="rect">
            <a:avLst/>
          </a:prstGeom>
        </p:spPr>
        <p:txBody>
          <a:bodyPr wrap="square">
            <a:spAutoFit/>
          </a:bodyPr>
          <a:lstStyle/>
          <a:p>
            <a:r>
              <a:rPr lang="fr-FR" sz="1200" i="1" dirty="0" err="1"/>
              <a:t>Jialin</a:t>
            </a:r>
            <a:r>
              <a:rPr lang="fr-FR" sz="1200" i="1" dirty="0"/>
              <a:t> Jiang et al., «</a:t>
            </a:r>
            <a:r>
              <a:rPr lang="fr-FR" sz="1200" i="1" dirty="0" err="1"/>
              <a:t>Coherent</a:t>
            </a:r>
            <a:r>
              <a:rPr lang="fr-FR" sz="1200" i="1" dirty="0"/>
              <a:t> </a:t>
            </a:r>
            <a:r>
              <a:rPr lang="fr-FR" sz="1200" i="1" dirty="0" err="1"/>
              <a:t>Kramers-Kronig</a:t>
            </a:r>
            <a:r>
              <a:rPr lang="fr-FR" sz="1200" i="1" dirty="0"/>
              <a:t> </a:t>
            </a:r>
            <a:r>
              <a:rPr lang="fr-FR" sz="1200" i="1" dirty="0" err="1"/>
              <a:t>Receiver</a:t>
            </a:r>
            <a:r>
              <a:rPr lang="fr-FR" sz="1200" i="1" dirty="0"/>
              <a:t> for </a:t>
            </a:r>
            <a:r>
              <a:rPr lang="el-GR" sz="1200" i="1" dirty="0"/>
              <a:t>Φ-</a:t>
            </a:r>
            <a:r>
              <a:rPr lang="fr-FR" sz="1200" i="1" dirty="0"/>
              <a:t>OTDR »,  J. of Light. Tech, vol. 37, no. 18, Sept.15, 2019, 4799</a:t>
            </a:r>
          </a:p>
        </p:txBody>
      </p:sp>
      <p:sp>
        <p:nvSpPr>
          <p:cNvPr id="81" name="ZoneTexte 80"/>
          <p:cNvSpPr txBox="1"/>
          <p:nvPr/>
        </p:nvSpPr>
        <p:spPr>
          <a:xfrm>
            <a:off x="5904153" y="4623718"/>
            <a:ext cx="4187826" cy="1077218"/>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sz="1600" b="1" dirty="0">
                <a:solidFill>
                  <a:srgbClr val="00B050"/>
                </a:solidFill>
              </a:rPr>
              <a:t>Rapide, simple et économique</a:t>
            </a:r>
            <a:endParaRPr lang="fr-FR" sz="1600" b="1" dirty="0">
              <a:solidFill>
                <a:srgbClr val="FF0000"/>
              </a:solidFill>
            </a:endParaRPr>
          </a:p>
          <a:p>
            <a:pPr marL="285750" indent="-285750">
              <a:buFont typeface="Symbol" panose="05050102010706020507" pitchFamily="18" charset="2"/>
              <a:buChar char="´"/>
            </a:pPr>
            <a:r>
              <a:rPr lang="fr-FR" sz="1600" b="1" dirty="0">
                <a:solidFill>
                  <a:srgbClr val="FF0000"/>
                </a:solidFill>
              </a:rPr>
              <a:t>On </a:t>
            </a:r>
            <a:r>
              <a:rPr lang="fr-FR" sz="1600" b="1" dirty="0" err="1">
                <a:solidFill>
                  <a:srgbClr val="FF0000"/>
                </a:solidFill>
              </a:rPr>
              <a:t>re-crée</a:t>
            </a:r>
            <a:r>
              <a:rPr lang="fr-FR" sz="1600" b="1" dirty="0">
                <a:solidFill>
                  <a:srgbClr val="FF0000"/>
                </a:solidFill>
              </a:rPr>
              <a:t> le sinus aux endroits où le cosinus est petit (</a:t>
            </a:r>
            <a:r>
              <a:rPr lang="fr-FR" sz="1600" b="1" i="1" dirty="0">
                <a:solidFill>
                  <a:srgbClr val="FF0000"/>
                </a:solidFill>
              </a:rPr>
              <a:t>I(t)</a:t>
            </a:r>
            <a:r>
              <a:rPr lang="fr-FR" sz="1600" b="1" dirty="0">
                <a:solidFill>
                  <a:srgbClr val="FF0000"/>
                </a:solidFill>
              </a:rPr>
              <a:t> proche de 0!)  </a:t>
            </a:r>
            <a:r>
              <a:rPr lang="fr-FR" sz="1600" b="1" dirty="0">
                <a:solidFill>
                  <a:srgbClr val="FF0000"/>
                </a:solidFill>
                <a:sym typeface="Wingdings" panose="05000000000000000000" pitchFamily="2" charset="2"/>
              </a:rPr>
              <a:t>	Bruit</a:t>
            </a:r>
          </a:p>
        </p:txBody>
      </p:sp>
      <p:grpSp>
        <p:nvGrpSpPr>
          <p:cNvPr id="98" name="Groupe 97"/>
          <p:cNvGrpSpPr/>
          <p:nvPr/>
        </p:nvGrpSpPr>
        <p:grpSpPr>
          <a:xfrm>
            <a:off x="3668489" y="3560283"/>
            <a:ext cx="2648554" cy="463133"/>
            <a:chOff x="3668489" y="3560283"/>
            <a:chExt cx="2648554" cy="463133"/>
          </a:xfrm>
        </p:grpSpPr>
        <p:sp>
          <p:nvSpPr>
            <p:cNvPr id="92" name="Line 6"/>
            <p:cNvSpPr>
              <a:spLocks noChangeShapeType="1"/>
            </p:cNvSpPr>
            <p:nvPr/>
          </p:nvSpPr>
          <p:spPr bwMode="auto">
            <a:xfrm>
              <a:off x="3668489" y="3846649"/>
              <a:ext cx="920085"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 name="Text Box 8"/>
            <p:cNvSpPr txBox="1">
              <a:spLocks noChangeArrowheads="1"/>
            </p:cNvSpPr>
            <p:nvPr/>
          </p:nvSpPr>
          <p:spPr bwMode="auto">
            <a:xfrm>
              <a:off x="3903382" y="3560283"/>
              <a:ext cx="554960" cy="338554"/>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rPr>
                <a:t>TF</a:t>
              </a:r>
              <a:r>
                <a:rPr kumimoji="0" lang="fr-FR" sz="1600" b="0" i="0" u="none" strike="noStrike" kern="0" cap="none" spc="0" normalizeH="0" baseline="30000" noProof="0" dirty="0">
                  <a:ln>
                    <a:noFill/>
                  </a:ln>
                  <a:solidFill>
                    <a:sysClr val="windowText" lastClr="000000"/>
                  </a:solidFill>
                  <a:effectLst/>
                  <a:uLnTx/>
                  <a:uFillTx/>
                </a:rPr>
                <a:t>-1</a:t>
              </a:r>
            </a:p>
          </p:txBody>
        </p:sp>
        <mc:AlternateContent xmlns:mc="http://schemas.openxmlformats.org/markup-compatibility/2006" xmlns:a14="http://schemas.microsoft.com/office/drawing/2010/main">
          <mc:Choice Requires="a14">
            <p:sp>
              <p:nvSpPr>
                <p:cNvPr id="94" name="ZoneTexte 93"/>
                <p:cNvSpPr txBox="1"/>
                <p:nvPr/>
              </p:nvSpPr>
              <p:spPr>
                <a:xfrm>
                  <a:off x="4767901" y="3632155"/>
                  <a:ext cx="1549142" cy="3912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fr-FR" b="0" i="1" smtClean="0">
                                <a:latin typeface="Cambria Math" panose="02040503050406030204" pitchFamily="18" charset="0"/>
                              </a:rPr>
                              <m:t>𝐼</m:t>
                            </m:r>
                          </m:e>
                          <m:sub>
                            <m:r>
                              <a:rPr lang="fr-FR" b="0" i="1" smtClean="0">
                                <a:latin typeface="Cambria Math" panose="02040503050406030204" pitchFamily="18" charset="0"/>
                              </a:rPr>
                              <m:t>𝑎𝑛𝑎𝑙𝑦𝑡𝑖𝑞𝑢𝑒</m:t>
                            </m:r>
                          </m:sub>
                        </m:sSub>
                        <m:r>
                          <a:rPr lang="fr-FR" b="0" i="1" smtClean="0">
                            <a:latin typeface="Cambria Math" panose="02040503050406030204" pitchFamily="18" charset="0"/>
                          </a:rPr>
                          <m:t>(</m:t>
                        </m:r>
                        <m:r>
                          <a:rPr lang="fr-FR" b="0" i="1" smtClean="0">
                            <a:latin typeface="Cambria Math" panose="02040503050406030204" pitchFamily="18" charset="0"/>
                          </a:rPr>
                          <m:t>𝑡</m:t>
                        </m:r>
                        <m:r>
                          <a:rPr lang="fr-FR" b="0" i="1" smtClean="0">
                            <a:latin typeface="Cambria Math" panose="02040503050406030204" pitchFamily="18" charset="0"/>
                          </a:rPr>
                          <m:t>)</m:t>
                        </m:r>
                      </m:oMath>
                    </m:oMathPara>
                  </a14:m>
                  <a:endParaRPr lang="fr-FR" dirty="0"/>
                </a:p>
              </p:txBody>
            </p:sp>
          </mc:Choice>
          <mc:Fallback xmlns="">
            <p:sp>
              <p:nvSpPr>
                <p:cNvPr id="94" name="ZoneTexte 93"/>
                <p:cNvSpPr txBox="1">
                  <a:spLocks noRot="1" noChangeAspect="1" noMove="1" noResize="1" noEditPoints="1" noAdjustHandles="1" noChangeArrowheads="1" noChangeShapeType="1" noTextEdit="1"/>
                </p:cNvSpPr>
                <p:nvPr/>
              </p:nvSpPr>
              <p:spPr>
                <a:xfrm>
                  <a:off x="4767901" y="3632155"/>
                  <a:ext cx="1549142" cy="391261"/>
                </a:xfrm>
                <a:prstGeom prst="rect">
                  <a:avLst/>
                </a:prstGeom>
                <a:blipFill>
                  <a:blip r:embed="rId9"/>
                  <a:stretch>
                    <a:fillRect b="-7813"/>
                  </a:stretch>
                </a:blipFill>
              </p:spPr>
              <p:txBody>
                <a:bodyPr/>
                <a:lstStyle/>
                <a:p>
                  <a:r>
                    <a:rPr lang="fr-FR">
                      <a:noFill/>
                    </a:rPr>
                    <a:t> </a:t>
                  </a:r>
                </a:p>
              </p:txBody>
            </p:sp>
          </mc:Fallback>
        </mc:AlternateContent>
      </p:grpSp>
      <p:grpSp>
        <p:nvGrpSpPr>
          <p:cNvPr id="97" name="Groupe 96"/>
          <p:cNvGrpSpPr/>
          <p:nvPr/>
        </p:nvGrpSpPr>
        <p:grpSpPr>
          <a:xfrm>
            <a:off x="-52070" y="3110495"/>
            <a:ext cx="3645893" cy="1119729"/>
            <a:chOff x="-52070" y="3110495"/>
            <a:chExt cx="3645893" cy="1119729"/>
          </a:xfrm>
        </p:grpSpPr>
        <p:sp>
          <p:nvSpPr>
            <p:cNvPr id="82" name="Line 6"/>
            <p:cNvSpPr>
              <a:spLocks noChangeShapeType="1"/>
            </p:cNvSpPr>
            <p:nvPr/>
          </p:nvSpPr>
          <p:spPr bwMode="auto">
            <a:xfrm>
              <a:off x="811418" y="3834838"/>
              <a:ext cx="848367" cy="6803"/>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83" name="Text Box 8"/>
            <p:cNvSpPr txBox="1">
              <a:spLocks noChangeArrowheads="1"/>
            </p:cNvSpPr>
            <p:nvPr/>
          </p:nvSpPr>
          <p:spPr bwMode="auto">
            <a:xfrm>
              <a:off x="991809" y="3560283"/>
              <a:ext cx="431800" cy="196763"/>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rPr>
                <a:t>TF</a:t>
              </a:r>
            </a:p>
          </p:txBody>
        </p:sp>
        <p:sp>
          <p:nvSpPr>
            <p:cNvPr id="84" name="Line 9"/>
            <p:cNvSpPr>
              <a:spLocks noChangeShapeType="1"/>
            </p:cNvSpPr>
            <p:nvPr/>
          </p:nvSpPr>
          <p:spPr bwMode="auto">
            <a:xfrm>
              <a:off x="2147427" y="3948644"/>
              <a:ext cx="1260763" cy="0"/>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85" name="Line 10"/>
            <p:cNvSpPr>
              <a:spLocks noChangeShapeType="1"/>
            </p:cNvSpPr>
            <p:nvPr/>
          </p:nvSpPr>
          <p:spPr bwMode="auto">
            <a:xfrm flipV="1">
              <a:off x="2757655" y="3414042"/>
              <a:ext cx="0" cy="534602"/>
            </a:xfrm>
            <a:prstGeom prst="line">
              <a:avLst/>
            </a:prstGeom>
            <a:noFill/>
            <a:ln w="9525">
              <a:solidFill>
                <a:srgbClr val="000000"/>
              </a:solid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86" name="Text Box 11"/>
            <p:cNvSpPr txBox="1">
              <a:spLocks noChangeArrowheads="1"/>
            </p:cNvSpPr>
            <p:nvPr/>
          </p:nvSpPr>
          <p:spPr bwMode="auto">
            <a:xfrm>
              <a:off x="2608430" y="3962566"/>
              <a:ext cx="311150" cy="196763"/>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a:ln>
                    <a:noFill/>
                  </a:ln>
                  <a:solidFill>
                    <a:sysClr val="windowText" lastClr="000000"/>
                  </a:solidFill>
                  <a:effectLst/>
                  <a:uLnTx/>
                  <a:uFillTx/>
                </a:rPr>
                <a:t>0</a:t>
              </a:r>
            </a:p>
          </p:txBody>
        </p:sp>
        <p:sp>
          <p:nvSpPr>
            <p:cNvPr id="87" name="Text Box 12"/>
            <p:cNvSpPr txBox="1">
              <a:spLocks noChangeArrowheads="1"/>
            </p:cNvSpPr>
            <p:nvPr/>
          </p:nvSpPr>
          <p:spPr bwMode="auto">
            <a:xfrm>
              <a:off x="3301755" y="3891670"/>
              <a:ext cx="292068" cy="338554"/>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ysClr val="windowText" lastClr="000000"/>
                  </a:solidFill>
                  <a:effectLst/>
                  <a:uLnTx/>
                  <a:uFillTx/>
                  <a:sym typeface="Symbol" pitchFamily="18" charset="2"/>
                </a:rPr>
                <a:t></a:t>
              </a:r>
            </a:p>
          </p:txBody>
        </p:sp>
        <mc:AlternateContent xmlns:mc="http://schemas.openxmlformats.org/markup-compatibility/2006" xmlns:a14="http://schemas.microsoft.com/office/drawing/2010/main">
          <mc:Choice Requires="a14">
            <p:sp>
              <p:nvSpPr>
                <p:cNvPr id="88" name="Text Box 70"/>
                <p:cNvSpPr txBox="1">
                  <a:spLocks noChangeArrowheads="1"/>
                </p:cNvSpPr>
                <p:nvPr/>
              </p:nvSpPr>
              <p:spPr bwMode="auto">
                <a:xfrm>
                  <a:off x="2719901" y="3130204"/>
                  <a:ext cx="691215" cy="378758"/>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fr-FR" sz="1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Symbol" pitchFamily="18" charset="2"/>
                              </a:rPr>
                            </m:ctrlPr>
                          </m:accPr>
                          <m:e>
                            <m:r>
                              <a:rPr kumimoji="0" lang="fr-FR" sz="1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Symbol" pitchFamily="18" charset="2"/>
                              </a:rPr>
                              <m:t>𝑆</m:t>
                            </m:r>
                          </m:e>
                        </m:acc>
                        <m:r>
                          <a:rPr kumimoji="0" lang="fr-FR" sz="1800" b="0" i="1" u="none" strike="noStrike" kern="0" cap="none" spc="0" normalizeH="0" baseline="0" noProof="0" smtClean="0">
                            <a:ln>
                              <a:noFill/>
                            </a:ln>
                            <a:solidFill>
                              <a:sysClr val="windowText" lastClr="000000"/>
                            </a:solidFill>
                            <a:effectLst/>
                            <a:uLnTx/>
                            <a:uFillTx/>
                            <a:latin typeface="Cambria Math" panose="02040503050406030204" pitchFamily="18" charset="0"/>
                            <a:sym typeface="Symbol" pitchFamily="18" charset="2"/>
                          </a:rPr>
                          <m:t>(</m:t>
                        </m:r>
                        <m:r>
                          <a:rPr kumimoji="0" lang="fr-FR"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Symbol" pitchFamily="18" charset="2"/>
                          </a:rPr>
                          <m:t>𝜈</m:t>
                        </m:r>
                        <m:r>
                          <a:rPr kumimoji="0" lang="fr-FR" sz="18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sym typeface="Symbol" pitchFamily="18" charset="2"/>
                          </a:rPr>
                          <m:t>)</m:t>
                        </m:r>
                      </m:oMath>
                    </m:oMathPara>
                  </a14:m>
                  <a:endParaRPr kumimoji="0" lang="fr-FR" sz="1800" b="0" i="0" u="none" strike="noStrike" kern="0" cap="none" spc="0" normalizeH="0" baseline="0" noProof="0" dirty="0">
                    <a:ln>
                      <a:noFill/>
                    </a:ln>
                    <a:solidFill>
                      <a:sysClr val="windowText" lastClr="000000"/>
                    </a:solidFill>
                    <a:effectLst/>
                    <a:uLnTx/>
                    <a:uFillTx/>
                    <a:sym typeface="Symbol" pitchFamily="18" charset="2"/>
                  </a:endParaRPr>
                </a:p>
              </p:txBody>
            </p:sp>
          </mc:Choice>
          <mc:Fallback xmlns="">
            <p:sp>
              <p:nvSpPr>
                <p:cNvPr id="88" name="Text Box 70"/>
                <p:cNvSpPr txBox="1">
                  <a:spLocks noRot="1" noChangeAspect="1" noMove="1" noResize="1" noEditPoints="1" noAdjustHandles="1" noChangeArrowheads="1" noChangeShapeType="1" noTextEdit="1"/>
                </p:cNvSpPr>
                <p:nvPr/>
              </p:nvSpPr>
              <p:spPr bwMode="auto">
                <a:xfrm>
                  <a:off x="2719901" y="3130204"/>
                  <a:ext cx="691215" cy="378758"/>
                </a:xfrm>
                <a:prstGeom prst="rect">
                  <a:avLst/>
                </a:prstGeom>
                <a:blipFill>
                  <a:blip r:embed="rId10"/>
                  <a:stretch>
                    <a:fillRect t="-6349" b="-14286"/>
                  </a:stretch>
                </a:blipFill>
                <a:ln w="9525">
                  <a:noFill/>
                  <a:miter lim="800000"/>
                  <a:headEnd/>
                  <a:tailEnd/>
                </a:ln>
              </p:spPr>
              <p:txBody>
                <a:bodyPr/>
                <a:lstStyle/>
                <a:p>
                  <a:r>
                    <a:rPr lang="fr-FR">
                      <a:noFill/>
                    </a:rPr>
                    <a:t> </a:t>
                  </a:r>
                </a:p>
              </p:txBody>
            </p:sp>
          </mc:Fallback>
        </mc:AlternateContent>
        <p:sp>
          <p:nvSpPr>
            <p:cNvPr id="89" name="ZoneTexte 88"/>
            <p:cNvSpPr txBox="1"/>
            <p:nvPr/>
          </p:nvSpPr>
          <p:spPr>
            <a:xfrm>
              <a:off x="1679416" y="3110495"/>
              <a:ext cx="990977" cy="523220"/>
            </a:xfrm>
            <a:prstGeom prst="rect">
              <a:avLst/>
            </a:prstGeom>
            <a:noFill/>
          </p:spPr>
          <p:txBody>
            <a:bodyPr wrap="none" rtlCol="0">
              <a:spAutoFit/>
            </a:bodyPr>
            <a:lstStyle/>
            <a:p>
              <a:r>
                <a:rPr lang="fr-FR" sz="1400" dirty="0"/>
                <a:t>Spectre</a:t>
              </a:r>
            </a:p>
            <a:p>
              <a:r>
                <a:rPr lang="fr-FR" sz="1400" dirty="0"/>
                <a:t>Complexe</a:t>
              </a:r>
            </a:p>
          </p:txBody>
        </p:sp>
        <mc:AlternateContent xmlns:mc="http://schemas.openxmlformats.org/markup-compatibility/2006" xmlns:a14="http://schemas.microsoft.com/office/drawing/2010/main">
          <mc:Choice Requires="a14">
            <p:sp>
              <p:nvSpPr>
                <p:cNvPr id="90" name="ZoneTexte 89"/>
                <p:cNvSpPr txBox="1"/>
                <p:nvPr/>
              </p:nvSpPr>
              <p:spPr>
                <a:xfrm>
                  <a:off x="-52070" y="3692132"/>
                  <a:ext cx="90409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𝐼</m:t>
                        </m:r>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oMath>
                    </m:oMathPara>
                  </a14:m>
                  <a:endParaRPr lang="fr-FR"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fr-FR" sz="1200" b="1" i="1" smtClean="0">
                            <a:latin typeface="Cambria Math" panose="02040503050406030204" pitchFamily="18" charset="0"/>
                          </a:rPr>
                          <m:t> </m:t>
                        </m:r>
                        <m:r>
                          <a:rPr lang="fr-FR" sz="1200" b="1" i="1" smtClean="0">
                            <a:latin typeface="Cambria Math" panose="02040503050406030204" pitchFamily="18" charset="0"/>
                          </a:rPr>
                          <m:t>𝒔𝒊𝒈𝒏𝒂𝒍</m:t>
                        </m:r>
                        <m:r>
                          <a:rPr lang="fr-FR" sz="1200" b="1" i="1" smtClean="0">
                            <a:latin typeface="Cambria Math" panose="02040503050406030204" pitchFamily="18" charset="0"/>
                          </a:rPr>
                          <m:t> </m:t>
                        </m:r>
                        <m:r>
                          <a:rPr lang="fr-FR" sz="1200" b="1" i="1" smtClean="0">
                            <a:latin typeface="Cambria Math" panose="02040503050406030204" pitchFamily="18" charset="0"/>
                          </a:rPr>
                          <m:t>𝒓</m:t>
                        </m:r>
                        <m:r>
                          <a:rPr lang="fr-FR" sz="1200" b="1" i="1" smtClean="0">
                            <a:latin typeface="Cambria Math" panose="02040503050406030204" pitchFamily="18" charset="0"/>
                          </a:rPr>
                          <m:t>é</m:t>
                        </m:r>
                        <m:r>
                          <a:rPr lang="fr-FR" sz="1200" b="1" i="1" smtClean="0">
                            <a:latin typeface="Cambria Math" panose="02040503050406030204" pitchFamily="18" charset="0"/>
                          </a:rPr>
                          <m:t>𝒆𝒍</m:t>
                        </m:r>
                      </m:oMath>
                    </m:oMathPara>
                  </a14:m>
                  <a:endParaRPr lang="fr-FR" sz="1600" b="1" dirty="0"/>
                </a:p>
              </p:txBody>
            </p:sp>
          </mc:Choice>
          <mc:Fallback xmlns="">
            <p:sp>
              <p:nvSpPr>
                <p:cNvPr id="90" name="ZoneTexte 89"/>
                <p:cNvSpPr txBox="1">
                  <a:spLocks noRot="1" noChangeAspect="1" noMove="1" noResize="1" noEditPoints="1" noAdjustHandles="1" noChangeArrowheads="1" noChangeShapeType="1" noTextEdit="1"/>
                </p:cNvSpPr>
                <p:nvPr/>
              </p:nvSpPr>
              <p:spPr>
                <a:xfrm>
                  <a:off x="-52070" y="3692132"/>
                  <a:ext cx="904094" cy="430887"/>
                </a:xfrm>
                <a:prstGeom prst="rect">
                  <a:avLst/>
                </a:prstGeom>
                <a:blipFill>
                  <a:blip r:embed="rId11"/>
                  <a:stretch>
                    <a:fillRect l="-1342" r="-3356" b="-15714"/>
                  </a:stretch>
                </a:blipFill>
              </p:spPr>
              <p:txBody>
                <a:bodyPr/>
                <a:lstStyle/>
                <a:p>
                  <a:r>
                    <a:rPr lang="fr-FR">
                      <a:noFill/>
                    </a:rPr>
                    <a:t> </a:t>
                  </a:r>
                </a:p>
              </p:txBody>
            </p:sp>
          </mc:Fallback>
        </mc:AlternateContent>
        <p:sp>
          <p:nvSpPr>
            <p:cNvPr id="95" name="Forme libre 94"/>
            <p:cNvSpPr/>
            <p:nvPr/>
          </p:nvSpPr>
          <p:spPr>
            <a:xfrm>
              <a:off x="2244412" y="3653684"/>
              <a:ext cx="249962" cy="308713"/>
            </a:xfrm>
            <a:custGeom>
              <a:avLst/>
              <a:gdLst>
                <a:gd name="connsiteX0" fmla="*/ 0 w 249962"/>
                <a:gd name="connsiteY0" fmla="*/ 294859 h 308713"/>
                <a:gd name="connsiteX1" fmla="*/ 55418 w 249962"/>
                <a:gd name="connsiteY1" fmla="*/ 184022 h 308713"/>
                <a:gd name="connsiteX2" fmla="*/ 69273 w 249962"/>
                <a:gd name="connsiteY2" fmla="*/ 87041 h 308713"/>
                <a:gd name="connsiteX3" fmla="*/ 110836 w 249962"/>
                <a:gd name="connsiteY3" fmla="*/ 73186 h 308713"/>
                <a:gd name="connsiteX4" fmla="*/ 124691 w 249962"/>
                <a:gd name="connsiteY4" fmla="*/ 3913 h 308713"/>
                <a:gd name="connsiteX5" fmla="*/ 166255 w 249962"/>
                <a:gd name="connsiteY5" fmla="*/ 17768 h 308713"/>
                <a:gd name="connsiteX6" fmla="*/ 180109 w 249962"/>
                <a:gd name="connsiteY6" fmla="*/ 87041 h 308713"/>
                <a:gd name="connsiteX7" fmla="*/ 221673 w 249962"/>
                <a:gd name="connsiteY7" fmla="*/ 170168 h 308713"/>
                <a:gd name="connsiteX8" fmla="*/ 249382 w 249962"/>
                <a:gd name="connsiteY8" fmla="*/ 281004 h 308713"/>
                <a:gd name="connsiteX9" fmla="*/ 249382 w 249962"/>
                <a:gd name="connsiteY9" fmla="*/ 308713 h 30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962" h="308713">
                  <a:moveTo>
                    <a:pt x="0" y="294859"/>
                  </a:moveTo>
                  <a:cubicBezTo>
                    <a:pt x="24332" y="254307"/>
                    <a:pt x="46469" y="228765"/>
                    <a:pt x="55418" y="184022"/>
                  </a:cubicBezTo>
                  <a:cubicBezTo>
                    <a:pt x="61822" y="152001"/>
                    <a:pt x="54669" y="116249"/>
                    <a:pt x="69273" y="87041"/>
                  </a:cubicBezTo>
                  <a:cubicBezTo>
                    <a:pt x="75804" y="73979"/>
                    <a:pt x="96982" y="77804"/>
                    <a:pt x="110836" y="73186"/>
                  </a:cubicBezTo>
                  <a:cubicBezTo>
                    <a:pt x="115454" y="50095"/>
                    <a:pt x="108040" y="20564"/>
                    <a:pt x="124691" y="3913"/>
                  </a:cubicBezTo>
                  <a:cubicBezTo>
                    <a:pt x="135018" y="-6414"/>
                    <a:pt x="158154" y="5617"/>
                    <a:pt x="166255" y="17768"/>
                  </a:cubicBezTo>
                  <a:cubicBezTo>
                    <a:pt x="179317" y="37361"/>
                    <a:pt x="174398" y="64196"/>
                    <a:pt x="180109" y="87041"/>
                  </a:cubicBezTo>
                  <a:cubicBezTo>
                    <a:pt x="191580" y="132926"/>
                    <a:pt x="194585" y="129536"/>
                    <a:pt x="221673" y="170168"/>
                  </a:cubicBezTo>
                  <a:cubicBezTo>
                    <a:pt x="237789" y="218517"/>
                    <a:pt x="241023" y="222491"/>
                    <a:pt x="249382" y="281004"/>
                  </a:cubicBezTo>
                  <a:cubicBezTo>
                    <a:pt x="250688" y="290147"/>
                    <a:pt x="249382" y="299477"/>
                    <a:pt x="249382" y="308713"/>
                  </a:cubicBezTo>
                </a:path>
              </a:pathLst>
            </a:cu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6" name="Forme libre 95"/>
            <p:cNvSpPr/>
            <p:nvPr/>
          </p:nvSpPr>
          <p:spPr>
            <a:xfrm flipH="1">
              <a:off x="3000573" y="3656442"/>
              <a:ext cx="249962" cy="308713"/>
            </a:xfrm>
            <a:custGeom>
              <a:avLst/>
              <a:gdLst>
                <a:gd name="connsiteX0" fmla="*/ 0 w 249962"/>
                <a:gd name="connsiteY0" fmla="*/ 294859 h 308713"/>
                <a:gd name="connsiteX1" fmla="*/ 55418 w 249962"/>
                <a:gd name="connsiteY1" fmla="*/ 184022 h 308713"/>
                <a:gd name="connsiteX2" fmla="*/ 69273 w 249962"/>
                <a:gd name="connsiteY2" fmla="*/ 87041 h 308713"/>
                <a:gd name="connsiteX3" fmla="*/ 110836 w 249962"/>
                <a:gd name="connsiteY3" fmla="*/ 73186 h 308713"/>
                <a:gd name="connsiteX4" fmla="*/ 124691 w 249962"/>
                <a:gd name="connsiteY4" fmla="*/ 3913 h 308713"/>
                <a:gd name="connsiteX5" fmla="*/ 166255 w 249962"/>
                <a:gd name="connsiteY5" fmla="*/ 17768 h 308713"/>
                <a:gd name="connsiteX6" fmla="*/ 180109 w 249962"/>
                <a:gd name="connsiteY6" fmla="*/ 87041 h 308713"/>
                <a:gd name="connsiteX7" fmla="*/ 221673 w 249962"/>
                <a:gd name="connsiteY7" fmla="*/ 170168 h 308713"/>
                <a:gd name="connsiteX8" fmla="*/ 249382 w 249962"/>
                <a:gd name="connsiteY8" fmla="*/ 281004 h 308713"/>
                <a:gd name="connsiteX9" fmla="*/ 249382 w 249962"/>
                <a:gd name="connsiteY9" fmla="*/ 308713 h 30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962" h="308713">
                  <a:moveTo>
                    <a:pt x="0" y="294859"/>
                  </a:moveTo>
                  <a:cubicBezTo>
                    <a:pt x="24332" y="254307"/>
                    <a:pt x="46469" y="228765"/>
                    <a:pt x="55418" y="184022"/>
                  </a:cubicBezTo>
                  <a:cubicBezTo>
                    <a:pt x="61822" y="152001"/>
                    <a:pt x="54669" y="116249"/>
                    <a:pt x="69273" y="87041"/>
                  </a:cubicBezTo>
                  <a:cubicBezTo>
                    <a:pt x="75804" y="73979"/>
                    <a:pt x="96982" y="77804"/>
                    <a:pt x="110836" y="73186"/>
                  </a:cubicBezTo>
                  <a:cubicBezTo>
                    <a:pt x="115454" y="50095"/>
                    <a:pt x="108040" y="20564"/>
                    <a:pt x="124691" y="3913"/>
                  </a:cubicBezTo>
                  <a:cubicBezTo>
                    <a:pt x="135018" y="-6414"/>
                    <a:pt x="158154" y="5617"/>
                    <a:pt x="166255" y="17768"/>
                  </a:cubicBezTo>
                  <a:cubicBezTo>
                    <a:pt x="179317" y="37361"/>
                    <a:pt x="174398" y="64196"/>
                    <a:pt x="180109" y="87041"/>
                  </a:cubicBezTo>
                  <a:cubicBezTo>
                    <a:pt x="191580" y="132926"/>
                    <a:pt x="194585" y="129536"/>
                    <a:pt x="221673" y="170168"/>
                  </a:cubicBezTo>
                  <a:cubicBezTo>
                    <a:pt x="237789" y="218517"/>
                    <a:pt x="241023" y="222491"/>
                    <a:pt x="249382" y="281004"/>
                  </a:cubicBezTo>
                  <a:cubicBezTo>
                    <a:pt x="250688" y="290147"/>
                    <a:pt x="249382" y="299477"/>
                    <a:pt x="249382" y="308713"/>
                  </a:cubicBezTo>
                </a:path>
              </a:pathLst>
            </a:cu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1" name="Multiplication 90"/>
          <p:cNvSpPr/>
          <p:nvPr/>
        </p:nvSpPr>
        <p:spPr>
          <a:xfrm>
            <a:off x="1834562" y="3342399"/>
            <a:ext cx="1078748" cy="1022315"/>
          </a:xfrm>
          <a:prstGeom prst="mathMultiply">
            <a:avLst>
              <a:gd name="adj1" fmla="val 3630"/>
            </a:avLst>
          </a:prstGeom>
          <a:solidFill>
            <a:srgbClr val="FF0000"/>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7" name="ZoneTexte 46"/>
          <p:cNvSpPr txBox="1"/>
          <p:nvPr/>
        </p:nvSpPr>
        <p:spPr>
          <a:xfrm>
            <a:off x="6474102" y="3542952"/>
            <a:ext cx="5688869" cy="907941"/>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sz="1600" b="1" dirty="0">
                <a:solidFill>
                  <a:srgbClr val="00B050"/>
                </a:solidFill>
              </a:rPr>
              <a:t>Possibilité de filtrage et réduction du fading cohérent</a:t>
            </a:r>
          </a:p>
          <a:p>
            <a:r>
              <a:rPr lang="fr-FR" sz="1600" b="1" dirty="0">
                <a:solidFill>
                  <a:srgbClr val="00B050"/>
                </a:solidFill>
              </a:rPr>
              <a:t> </a:t>
            </a:r>
            <a:r>
              <a:rPr lang="en-US" sz="1050" dirty="0"/>
              <a:t>Y. Wu, Z. Wang, J. </a:t>
            </a:r>
            <a:r>
              <a:rPr lang="en-US" sz="1050" dirty="0" err="1"/>
              <a:t>Xiong</a:t>
            </a:r>
            <a:r>
              <a:rPr lang="en-US" sz="1050" dirty="0"/>
              <a:t>, J. Jiang, S. Lin and Y. Chen, "Interference Fading Elimination With Single Rectangular Pulse in  Φ -OTDR," in Journal of </a:t>
            </a:r>
            <a:r>
              <a:rPr lang="en-US" sz="1050" dirty="0" err="1"/>
              <a:t>Lightwave</a:t>
            </a:r>
            <a:r>
              <a:rPr lang="en-US" sz="1050" dirty="0"/>
              <a:t> Technology, vol. 37, no. 13, pp. 3381-3387, 1 July1, 2019</a:t>
            </a:r>
            <a:endParaRPr lang="fr-FR" sz="1600" dirty="0"/>
          </a:p>
        </p:txBody>
      </p:sp>
      <p:grpSp>
        <p:nvGrpSpPr>
          <p:cNvPr id="28" name="Groupe 27"/>
          <p:cNvGrpSpPr/>
          <p:nvPr/>
        </p:nvGrpSpPr>
        <p:grpSpPr>
          <a:xfrm>
            <a:off x="7779945" y="4230224"/>
            <a:ext cx="4383026" cy="2620423"/>
            <a:chOff x="7779946" y="4208614"/>
            <a:chExt cx="4383026" cy="2620423"/>
          </a:xfrm>
        </p:grpSpPr>
        <p:sp>
          <p:nvSpPr>
            <p:cNvPr id="102" name="ZoneTexte 101"/>
            <p:cNvSpPr txBox="1"/>
            <p:nvPr/>
          </p:nvSpPr>
          <p:spPr>
            <a:xfrm>
              <a:off x="7779946" y="5857361"/>
              <a:ext cx="4383026" cy="923330"/>
            </a:xfrm>
            <a:prstGeom prst="rect">
              <a:avLst/>
            </a:prstGeom>
            <a:solidFill>
              <a:schemeClr val="bg1"/>
            </a:solidFill>
          </p:spPr>
          <p:txBody>
            <a:bodyPr wrap="square" rtlCol="0">
              <a:spAutoFit/>
            </a:bodyPr>
            <a:lstStyle/>
            <a:p>
              <a:r>
                <a:rPr lang="fr-FR" dirty="0"/>
                <a:t>Remarque : réalisable Electroniquement en prélevant le cosinus depuis le signal </a:t>
              </a:r>
              <a:r>
                <a:rPr lang="fr-FR" dirty="0" err="1"/>
                <a:t>Acousto</a:t>
              </a:r>
              <a:r>
                <a:rPr lang="fr-FR" dirty="0"/>
                <a:t> Optique</a:t>
              </a:r>
            </a:p>
          </p:txBody>
        </p:sp>
        <p:grpSp>
          <p:nvGrpSpPr>
            <p:cNvPr id="25" name="Groupe 24"/>
            <p:cNvGrpSpPr/>
            <p:nvPr/>
          </p:nvGrpSpPr>
          <p:grpSpPr>
            <a:xfrm>
              <a:off x="10189482" y="4208614"/>
              <a:ext cx="1863465" cy="1587265"/>
              <a:chOff x="10189482" y="4179586"/>
              <a:chExt cx="1863465" cy="1587265"/>
            </a:xfrm>
          </p:grpSpPr>
          <p:pic>
            <p:nvPicPr>
              <p:cNvPr id="3" name="Image 2"/>
              <p:cNvPicPr>
                <a:picLocks noChangeAspect="1"/>
              </p:cNvPicPr>
              <p:nvPr/>
            </p:nvPicPr>
            <p:blipFill>
              <a:blip r:embed="rId12"/>
              <a:stretch>
                <a:fillRect/>
              </a:stretch>
            </p:blipFill>
            <p:spPr>
              <a:xfrm>
                <a:off x="10189482" y="4386211"/>
                <a:ext cx="1863465" cy="1380640"/>
              </a:xfrm>
              <a:prstGeom prst="rect">
                <a:avLst/>
              </a:prstGeom>
            </p:spPr>
          </p:pic>
          <p:sp>
            <p:nvSpPr>
              <p:cNvPr id="6" name="ZoneTexte 5"/>
              <p:cNvSpPr txBox="1"/>
              <p:nvPr/>
            </p:nvSpPr>
            <p:spPr>
              <a:xfrm>
                <a:off x="10416295" y="5132554"/>
                <a:ext cx="543739" cy="276999"/>
              </a:xfrm>
              <a:prstGeom prst="rect">
                <a:avLst/>
              </a:prstGeom>
              <a:solidFill>
                <a:schemeClr val="bg1"/>
              </a:solidFill>
            </p:spPr>
            <p:txBody>
              <a:bodyPr wrap="none" rtlCol="0">
                <a:spAutoFit/>
              </a:bodyPr>
              <a:lstStyle/>
              <a:p>
                <a:r>
                  <a:rPr lang="fr-FR" sz="1200" b="1" dirty="0">
                    <a:solidFill>
                      <a:srgbClr val="FF0000"/>
                    </a:solidFill>
                  </a:rPr>
                  <a:t>AOM</a:t>
                </a:r>
              </a:p>
            </p:txBody>
          </p:sp>
          <p:pic>
            <p:nvPicPr>
              <p:cNvPr id="21" name="Image 20"/>
              <p:cNvPicPr>
                <a:picLocks noChangeAspect="1"/>
              </p:cNvPicPr>
              <p:nvPr/>
            </p:nvPicPr>
            <p:blipFill rotWithShape="1">
              <a:blip r:embed="rId13"/>
              <a:srcRect l="33292" t="2820" r="8233" b="33306"/>
              <a:stretch/>
            </p:blipFill>
            <p:spPr>
              <a:xfrm>
                <a:off x="11306628" y="4179586"/>
                <a:ext cx="203200" cy="319314"/>
              </a:xfrm>
              <a:prstGeom prst="rect">
                <a:avLst/>
              </a:prstGeom>
            </p:spPr>
          </p:pic>
          <p:pic>
            <p:nvPicPr>
              <p:cNvPr id="24" name="Image 23"/>
              <p:cNvPicPr>
                <a:picLocks noChangeAspect="1"/>
              </p:cNvPicPr>
              <p:nvPr/>
            </p:nvPicPr>
            <p:blipFill rotWithShape="1">
              <a:blip r:embed="rId14"/>
              <a:srcRect l="31699" t="7701" r="21923" b="27636"/>
              <a:stretch/>
            </p:blipFill>
            <p:spPr>
              <a:xfrm>
                <a:off x="11335658" y="5283201"/>
                <a:ext cx="217714" cy="319314"/>
              </a:xfrm>
              <a:prstGeom prst="rect">
                <a:avLst/>
              </a:prstGeom>
            </p:spPr>
          </p:pic>
        </p:grpSp>
        <p:sp>
          <p:nvSpPr>
            <p:cNvPr id="51" name="Forme libre 50"/>
            <p:cNvSpPr/>
            <p:nvPr/>
          </p:nvSpPr>
          <p:spPr>
            <a:xfrm>
              <a:off x="7779946" y="4215710"/>
              <a:ext cx="4383026" cy="2613327"/>
            </a:xfrm>
            <a:custGeom>
              <a:avLst/>
              <a:gdLst>
                <a:gd name="connsiteX0" fmla="*/ 2380508 w 4383026"/>
                <a:gd name="connsiteY0" fmla="*/ 0 h 2613327"/>
                <a:gd name="connsiteX1" fmla="*/ 4383026 w 4383026"/>
                <a:gd name="connsiteY1" fmla="*/ 0 h 2613327"/>
                <a:gd name="connsiteX2" fmla="*/ 4383026 w 4383026"/>
                <a:gd name="connsiteY2" fmla="*/ 1536627 h 2613327"/>
                <a:gd name="connsiteX3" fmla="*/ 4383026 w 4383026"/>
                <a:gd name="connsiteY3" fmla="*/ 1608062 h 2613327"/>
                <a:gd name="connsiteX4" fmla="*/ 4383026 w 4383026"/>
                <a:gd name="connsiteY4" fmla="*/ 2613327 h 2613327"/>
                <a:gd name="connsiteX5" fmla="*/ 0 w 4383026"/>
                <a:gd name="connsiteY5" fmla="*/ 2613327 h 2613327"/>
                <a:gd name="connsiteX6" fmla="*/ 0 w 4383026"/>
                <a:gd name="connsiteY6" fmla="*/ 1536627 h 2613327"/>
                <a:gd name="connsiteX7" fmla="*/ 2380508 w 4383026"/>
                <a:gd name="connsiteY7" fmla="*/ 1536627 h 261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026" h="2613327">
                  <a:moveTo>
                    <a:pt x="2380508" y="0"/>
                  </a:moveTo>
                  <a:lnTo>
                    <a:pt x="4383026" y="0"/>
                  </a:lnTo>
                  <a:lnTo>
                    <a:pt x="4383026" y="1536627"/>
                  </a:lnTo>
                  <a:lnTo>
                    <a:pt x="4383026" y="1608062"/>
                  </a:lnTo>
                  <a:lnTo>
                    <a:pt x="4383026" y="2613327"/>
                  </a:lnTo>
                  <a:lnTo>
                    <a:pt x="0" y="2613327"/>
                  </a:lnTo>
                  <a:lnTo>
                    <a:pt x="0" y="1536627"/>
                  </a:lnTo>
                  <a:lnTo>
                    <a:pt x="2380508" y="1536627"/>
                  </a:lnTo>
                  <a:close/>
                </a:path>
              </a:pathLst>
            </a:cu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48" name="Espace réservé de la date 2">
            <a:extLst>
              <a:ext uri="{FF2B5EF4-FFF2-40B4-BE49-F238E27FC236}">
                <a16:creationId xmlns:a16="http://schemas.microsoft.com/office/drawing/2014/main" id="{290FD250-C47A-4C86-9E8C-5CA093F3729F}"/>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49" name="Espace réservé du numéro de diapositive 4">
            <a:extLst>
              <a:ext uri="{FF2B5EF4-FFF2-40B4-BE49-F238E27FC236}">
                <a16:creationId xmlns:a16="http://schemas.microsoft.com/office/drawing/2014/main" id="{CC01002C-D86F-4ED1-BB40-6763CE9C4135}"/>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21</a:t>
            </a:fld>
            <a:endParaRPr lang="fr-FR" dirty="0">
              <a:solidFill>
                <a:prstClr val="white"/>
              </a:solidFill>
              <a:latin typeface="Arial"/>
            </a:endParaRPr>
          </a:p>
        </p:txBody>
      </p:sp>
    </p:spTree>
    <p:extLst>
      <p:ext uri="{BB962C8B-B14F-4D97-AF65-F5344CB8AC3E}">
        <p14:creationId xmlns:p14="http://schemas.microsoft.com/office/powerpoint/2010/main" val="130461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nodeType="after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wipe(left)">
                                      <p:cBhvr>
                                        <p:cTn id="26" dur="500"/>
                                        <p:tgtEl>
                                          <p:spTgt spid="98"/>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9"/>
                                        </p:tgtEl>
                                        <p:attrNameLst>
                                          <p:attrName>style.visibility</p:attrName>
                                        </p:attrNameLst>
                                      </p:cBhvr>
                                      <p:to>
                                        <p:strVal val="visible"/>
                                      </p:to>
                                    </p:set>
                                    <p:animEffect transition="in" filter="wipe(left)">
                                      <p:cBhvr>
                                        <p:cTn id="41" dur="500"/>
                                        <p:tgtEl>
                                          <p:spTgt spid="9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8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P spid="14" grpId="0"/>
      <p:bldP spid="20" grpId="0" animBg="1"/>
      <p:bldP spid="58" grpId="0"/>
      <p:bldP spid="81" grpId="0" animBg="1"/>
      <p:bldP spid="91"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e 4"/>
          <p:cNvGrpSpPr/>
          <p:nvPr/>
        </p:nvGrpSpPr>
        <p:grpSpPr>
          <a:xfrm>
            <a:off x="4817762" y="1979884"/>
            <a:ext cx="537933" cy="537273"/>
            <a:chOff x="5284643" y="1838148"/>
            <a:chExt cx="537933" cy="537273"/>
          </a:xfrm>
          <a:solidFill>
            <a:schemeClr val="bg1"/>
          </a:solidFill>
        </p:grpSpPr>
        <p:sp>
          <p:nvSpPr>
            <p:cNvPr id="6" name="Ellipse 5"/>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Arc 6"/>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 name="Ellipse 7"/>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a:endCxn id="6"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a:stCxn id="16" idx="2"/>
            <a:endCxn id="17" idx="0"/>
          </p:cNvCxnSpPr>
          <p:nvPr/>
        </p:nvCxnSpPr>
        <p:spPr>
          <a:xfrm>
            <a:off x="2527180"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à coins arrondis 15"/>
          <p:cNvSpPr/>
          <p:nvPr/>
        </p:nvSpPr>
        <p:spPr>
          <a:xfrm>
            <a:off x="1880675"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d’impulsions</a:t>
            </a:r>
          </a:p>
        </p:txBody>
      </p:sp>
      <p:sp>
        <p:nvSpPr>
          <p:cNvPr id="17" name="Rectangle à coins arrondis 16"/>
          <p:cNvSpPr/>
          <p:nvPr/>
        </p:nvSpPr>
        <p:spPr>
          <a:xfrm>
            <a:off x="2172777"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8" name="ZoneTexte 17"/>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19" name="Forme libre 18"/>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3" name="Connecteur droit 22"/>
          <p:cNvCxnSpPr>
            <a:stCxn id="22"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24" name="Rectangle à coins arrondis 23"/>
          <p:cNvSpPr/>
          <p:nvPr/>
        </p:nvSpPr>
        <p:spPr>
          <a:xfrm>
            <a:off x="79193" y="1949616"/>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cxnSp>
        <p:nvCxnSpPr>
          <p:cNvPr id="26" name="Connecteur droit 25"/>
          <p:cNvCxnSpPr/>
          <p:nvPr/>
        </p:nvCxnSpPr>
        <p:spPr>
          <a:xfrm flipH="1">
            <a:off x="1235075" y="2246811"/>
            <a:ext cx="10600" cy="183611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flipH="1" flipV="1">
            <a:off x="5059648" y="2539392"/>
            <a:ext cx="4308" cy="54902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Rectangle à coins arrondis 58"/>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nvGrpSpPr>
          <p:cNvPr id="60" name="Groupe 59"/>
          <p:cNvGrpSpPr/>
          <p:nvPr/>
        </p:nvGrpSpPr>
        <p:grpSpPr>
          <a:xfrm>
            <a:off x="3680976" y="1454873"/>
            <a:ext cx="1625766" cy="773077"/>
            <a:chOff x="3222184" y="1457315"/>
            <a:chExt cx="1625766" cy="773077"/>
          </a:xfrm>
        </p:grpSpPr>
        <p:sp>
          <p:nvSpPr>
            <p:cNvPr id="61" name="Forme libre 60"/>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2" name="Connecteur droit avec flèche 61"/>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ZoneTexte 62"/>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64" name="Groupe 63"/>
          <p:cNvGrpSpPr/>
          <p:nvPr/>
        </p:nvGrpSpPr>
        <p:grpSpPr>
          <a:xfrm>
            <a:off x="2989773" y="2021397"/>
            <a:ext cx="1493024" cy="730829"/>
            <a:chOff x="2989773" y="2021397"/>
            <a:chExt cx="1493024" cy="730829"/>
          </a:xfrm>
        </p:grpSpPr>
        <p:sp>
          <p:nvSpPr>
            <p:cNvPr id="65" name="Rectangle à coins arrondis 64"/>
            <p:cNvSpPr/>
            <p:nvPr/>
          </p:nvSpPr>
          <p:spPr>
            <a:xfrm>
              <a:off x="2989773" y="2087276"/>
              <a:ext cx="689735" cy="314180"/>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66" name="Groupe 65"/>
            <p:cNvGrpSpPr/>
            <p:nvPr/>
          </p:nvGrpSpPr>
          <p:grpSpPr>
            <a:xfrm>
              <a:off x="3797709" y="2021397"/>
              <a:ext cx="519060" cy="445939"/>
              <a:chOff x="3435278" y="4732988"/>
              <a:chExt cx="519060" cy="445939"/>
            </a:xfrm>
          </p:grpSpPr>
          <p:sp>
            <p:nvSpPr>
              <p:cNvPr id="68" name="Rectangle à coins arrondis 67"/>
              <p:cNvSpPr/>
              <p:nvPr/>
            </p:nvSpPr>
            <p:spPr>
              <a:xfrm>
                <a:off x="3435278" y="4732988"/>
                <a:ext cx="519060" cy="445939"/>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69" name="Forme libre 68"/>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67" name="ZoneTexte 66"/>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p:sp>
        <p:nvSpPr>
          <p:cNvPr id="70" name="Rectangle à coins arrondis 69"/>
          <p:cNvSpPr/>
          <p:nvPr/>
        </p:nvSpPr>
        <p:spPr>
          <a:xfrm>
            <a:off x="1403389" y="2079720"/>
            <a:ext cx="638406" cy="314180"/>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AOM</a:t>
            </a:r>
          </a:p>
        </p:txBody>
      </p:sp>
      <p:sp>
        <p:nvSpPr>
          <p:cNvPr id="113" name="ZoneTexte 112"/>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114" name="ZoneTexte 113"/>
          <p:cNvSpPr txBox="1"/>
          <p:nvPr/>
        </p:nvSpPr>
        <p:spPr>
          <a:xfrm>
            <a:off x="1959440" y="466312"/>
            <a:ext cx="9379491" cy="707886"/>
          </a:xfrm>
          <a:prstGeom prst="rect">
            <a:avLst/>
          </a:prstGeom>
          <a:noFill/>
        </p:spPr>
        <p:txBody>
          <a:bodyPr wrap="none" rtlCol="0">
            <a:spAutoFit/>
          </a:bodyPr>
          <a:lstStyle/>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Détéction</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Cohérente</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Hétérodyne</a:t>
            </a:r>
            <a:r>
              <a:rPr lang="en-US" sz="2000" b="1" dirty="0">
                <a:solidFill>
                  <a:schemeClr val="tx2"/>
                </a:solidFill>
                <a:sym typeface="Symbol" panose="05050102010706020507" pitchFamily="18" charset="2"/>
              </a:rPr>
              <a:t> à </a:t>
            </a:r>
            <a:r>
              <a:rPr lang="en-US" sz="2000" b="1" dirty="0" err="1">
                <a:solidFill>
                  <a:schemeClr val="tx2"/>
                </a:solidFill>
                <a:sym typeface="Symbol" panose="05050102010706020507" pitchFamily="18" charset="2"/>
              </a:rPr>
              <a:t>diversité</a:t>
            </a:r>
            <a:r>
              <a:rPr lang="en-US" sz="2000" b="1" dirty="0">
                <a:solidFill>
                  <a:schemeClr val="tx2"/>
                </a:solidFill>
                <a:sym typeface="Symbol" panose="05050102010706020507" pitchFamily="18" charset="2"/>
              </a:rPr>
              <a:t> de phase (Hybrid 90°)</a:t>
            </a:r>
          </a:p>
          <a:p>
            <a:r>
              <a:rPr lang="en-US" sz="2000" b="1" dirty="0">
                <a:solidFill>
                  <a:schemeClr val="tx2"/>
                </a:solidFill>
                <a:sym typeface="Symbol" panose="05050102010706020507" pitchFamily="18" charset="2"/>
              </a:rPr>
              <a:t>	 </a:t>
            </a:r>
            <a:r>
              <a:rPr lang="en-US" sz="2000" b="1" dirty="0" err="1">
                <a:solidFill>
                  <a:schemeClr val="tx2"/>
                </a:solidFill>
              </a:rPr>
              <a:t>Récupération</a:t>
            </a:r>
            <a:r>
              <a:rPr lang="en-US" sz="2000" b="1" dirty="0">
                <a:solidFill>
                  <a:schemeClr val="tx2"/>
                </a:solidFill>
              </a:rPr>
              <a:t> de la phase </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matérielle</a:t>
            </a:r>
            <a:endParaRPr lang="en-US" sz="2000" b="1" dirty="0">
              <a:solidFill>
                <a:schemeClr val="tx2"/>
              </a:solidFill>
            </a:endParaRPr>
          </a:p>
        </p:txBody>
      </p:sp>
      <p:grpSp>
        <p:nvGrpSpPr>
          <p:cNvPr id="109" name="Groupe 108"/>
          <p:cNvGrpSpPr/>
          <p:nvPr/>
        </p:nvGrpSpPr>
        <p:grpSpPr>
          <a:xfrm>
            <a:off x="5224733" y="2606301"/>
            <a:ext cx="4942595" cy="1985105"/>
            <a:chOff x="4815098" y="2580615"/>
            <a:chExt cx="4942595" cy="1985105"/>
          </a:xfrm>
        </p:grpSpPr>
        <mc:AlternateContent xmlns:mc="http://schemas.openxmlformats.org/markup-compatibility/2006" xmlns:a14="http://schemas.microsoft.com/office/drawing/2010/main">
          <mc:Choice Requires="a14">
            <p:sp>
              <p:nvSpPr>
                <p:cNvPr id="110" name="ZoneTexte 109"/>
                <p:cNvSpPr txBox="1"/>
                <p:nvPr/>
              </p:nvSpPr>
              <p:spPr>
                <a:xfrm>
                  <a:off x="7686907" y="2580615"/>
                  <a:ext cx="572208" cy="43088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r>
                              <a:rPr lang="fr-FR" b="1" i="1" smtClean="0">
                                <a:solidFill>
                                  <a:srgbClr val="FF0000"/>
                                </a:solidFill>
                                <a:latin typeface="Cambria Math" panose="02040503050406030204" pitchFamily="18" charset="0"/>
                              </a:rPr>
                              <m:t>𝑰</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110" name="ZoneTexte 109"/>
                <p:cNvSpPr txBox="1">
                  <a:spLocks noRot="1" noChangeAspect="1" noMove="1" noResize="1" noEditPoints="1" noAdjustHandles="1" noChangeArrowheads="1" noChangeShapeType="1" noTextEdit="1"/>
                </p:cNvSpPr>
                <p:nvPr/>
              </p:nvSpPr>
              <p:spPr>
                <a:xfrm>
                  <a:off x="7686907" y="2580615"/>
                  <a:ext cx="572208" cy="430887"/>
                </a:xfrm>
                <a:prstGeom prst="rect">
                  <a:avLst/>
                </a:prstGeom>
                <a:blipFill>
                  <a:blip r:embed="rId2"/>
                  <a:stretch>
                    <a:fillRect/>
                  </a:stretch>
                </a:blipFill>
                <a:ln>
                  <a:noFill/>
                </a:ln>
              </p:spPr>
              <p:txBody>
                <a:bodyPr/>
                <a:lstStyle/>
                <a:p>
                  <a:r>
                    <a:rPr lang="fr-FR">
                      <a:noFill/>
                    </a:rPr>
                    <a:t> </a:t>
                  </a:r>
                </a:p>
              </p:txBody>
            </p:sp>
          </mc:Fallback>
        </mc:AlternateContent>
        <p:grpSp>
          <p:nvGrpSpPr>
            <p:cNvPr id="117" name="Groupe 116"/>
            <p:cNvGrpSpPr/>
            <p:nvPr/>
          </p:nvGrpSpPr>
          <p:grpSpPr>
            <a:xfrm>
              <a:off x="6220299" y="2592285"/>
              <a:ext cx="1256690" cy="940892"/>
              <a:chOff x="5059648" y="2792230"/>
              <a:chExt cx="1256690" cy="940892"/>
            </a:xfrm>
          </p:grpSpPr>
          <p:grpSp>
            <p:nvGrpSpPr>
              <p:cNvPr id="157" name="Groupe 156"/>
              <p:cNvGrpSpPr/>
              <p:nvPr/>
            </p:nvGrpSpPr>
            <p:grpSpPr>
              <a:xfrm>
                <a:off x="5316747" y="2792230"/>
                <a:ext cx="999591" cy="940892"/>
                <a:chOff x="5358613" y="3406963"/>
                <a:chExt cx="999591" cy="940892"/>
              </a:xfrm>
            </p:grpSpPr>
            <p:sp>
              <p:nvSpPr>
                <p:cNvPr id="161" name="Rectangle à coins arrondis 160"/>
                <p:cNvSpPr/>
                <p:nvPr/>
              </p:nvSpPr>
              <p:spPr>
                <a:xfrm>
                  <a:off x="5358613" y="3406963"/>
                  <a:ext cx="999591" cy="940892"/>
                </a:xfrm>
                <a:prstGeom prst="roundRect">
                  <a:avLst/>
                </a:prstGeom>
                <a:no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162" name="Connecteur droit 161"/>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3" name="Connecteur droit 162"/>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64" name="Groupe 163"/>
                <p:cNvGrpSpPr/>
                <p:nvPr/>
              </p:nvGrpSpPr>
              <p:grpSpPr>
                <a:xfrm>
                  <a:off x="5954428" y="3431438"/>
                  <a:ext cx="354708" cy="878779"/>
                  <a:chOff x="5954428" y="3431438"/>
                  <a:chExt cx="354708" cy="878779"/>
                </a:xfrm>
              </p:grpSpPr>
              <p:grpSp>
                <p:nvGrpSpPr>
                  <p:cNvPr id="165" name="Groupe 164"/>
                  <p:cNvGrpSpPr/>
                  <p:nvPr/>
                </p:nvGrpSpPr>
                <p:grpSpPr>
                  <a:xfrm>
                    <a:off x="5954428" y="3613002"/>
                    <a:ext cx="304486" cy="555456"/>
                    <a:chOff x="5555457" y="3741829"/>
                    <a:chExt cx="304486" cy="555456"/>
                  </a:xfrm>
                </p:grpSpPr>
                <p:grpSp>
                  <p:nvGrpSpPr>
                    <p:cNvPr id="168" name="Groupe 167"/>
                    <p:cNvGrpSpPr/>
                    <p:nvPr/>
                  </p:nvGrpSpPr>
                  <p:grpSpPr>
                    <a:xfrm>
                      <a:off x="5635302" y="3791034"/>
                      <a:ext cx="194708" cy="247418"/>
                      <a:chOff x="1201757" y="3933825"/>
                      <a:chExt cx="376518" cy="524905"/>
                    </a:xfrm>
                  </p:grpSpPr>
                  <p:sp>
                    <p:nvSpPr>
                      <p:cNvPr id="178" name="Triangle isocèle 177"/>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79" name="Connecteur droit 178"/>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0" name="Connecteur droit 179"/>
                      <p:cNvCxnSpPr>
                        <a:stCxn id="178" idx="3"/>
                        <a:endCxn id="175"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9" name="Rectangle à coins arrondis 168"/>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70" name="Groupe 169"/>
                    <p:cNvGrpSpPr/>
                    <p:nvPr/>
                  </p:nvGrpSpPr>
                  <p:grpSpPr>
                    <a:xfrm>
                      <a:off x="5634156" y="4038452"/>
                      <a:ext cx="194708" cy="224748"/>
                      <a:chOff x="1192549" y="3933825"/>
                      <a:chExt cx="376518" cy="476810"/>
                    </a:xfrm>
                  </p:grpSpPr>
                  <p:sp>
                    <p:nvSpPr>
                      <p:cNvPr id="175" name="Triangle isocèle 174"/>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76" name="Connecteur droit 175"/>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7" name="Connecteur droit 176"/>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71" name="Connecteur droit avec flèche 170"/>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2" name="Connecteur droit avec flèche 171"/>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3" name="Connecteur droit avec flèche 172"/>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74" name="Connecteur droit avec flèche 173"/>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66" name="ZoneTexte 165"/>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43" name="ZoneTexte 42"/>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3"/>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7" name="ZoneTexte 166"/>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44" name="ZoneTexte 43"/>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4"/>
                        <a:stretch>
                          <a:fillRect l="-8772" r="-14035" b="-40741"/>
                        </a:stretch>
                      </a:blipFill>
                    </p:spPr>
                    <p:txBody>
                      <a:bodyPr/>
                      <a:lstStyle/>
                      <a:p>
                        <a:r>
                          <a:rPr lang="fr-FR">
                            <a:noFill/>
                          </a:rPr>
                          <a:t> </a:t>
                        </a:r>
                      </a:p>
                    </p:txBody>
                  </p:sp>
                </mc:Fallback>
              </mc:AlternateContent>
            </p:grpSp>
          </p:grpSp>
          <p:sp>
            <p:nvSpPr>
              <p:cNvPr id="158" name="Rectangle à coins arrondis 157"/>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59" name="Connecteur droit 158"/>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0" name="Connecteur droit 159"/>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18" name="Connecteur droit 117"/>
            <p:cNvCxnSpPr>
              <a:stCxn id="161" idx="3"/>
            </p:cNvCxnSpPr>
            <p:nvPr/>
          </p:nvCxnSpPr>
          <p:spPr>
            <a:xfrm>
              <a:off x="7476989" y="3062731"/>
              <a:ext cx="2127263"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9" name="ZoneTexte 118"/>
                <p:cNvSpPr txBox="1"/>
                <p:nvPr/>
              </p:nvSpPr>
              <p:spPr>
                <a:xfrm>
                  <a:off x="7696705" y="3714902"/>
                  <a:ext cx="621902" cy="43088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r>
                              <a:rPr lang="fr-FR" b="1" i="1" smtClean="0">
                                <a:solidFill>
                                  <a:srgbClr val="FF0000"/>
                                </a:solidFill>
                                <a:latin typeface="Cambria Math" panose="02040503050406030204" pitchFamily="18" charset="0"/>
                              </a:rPr>
                              <m:t>𝑸</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119" name="ZoneTexte 118"/>
                <p:cNvSpPr txBox="1">
                  <a:spLocks noRot="1" noChangeAspect="1" noMove="1" noResize="1" noEditPoints="1" noAdjustHandles="1" noChangeArrowheads="1" noChangeShapeType="1" noTextEdit="1"/>
                </p:cNvSpPr>
                <p:nvPr/>
              </p:nvSpPr>
              <p:spPr>
                <a:xfrm>
                  <a:off x="7696705" y="3714902"/>
                  <a:ext cx="621902" cy="430887"/>
                </a:xfrm>
                <a:prstGeom prst="rect">
                  <a:avLst/>
                </a:prstGeom>
                <a:blipFill>
                  <a:blip r:embed="rId5"/>
                  <a:stretch>
                    <a:fillRect/>
                  </a:stretch>
                </a:blipFill>
                <a:ln>
                  <a:noFill/>
                </a:ln>
              </p:spPr>
              <p:txBody>
                <a:bodyPr/>
                <a:lstStyle/>
                <a:p>
                  <a:r>
                    <a:rPr lang="fr-FR">
                      <a:noFill/>
                    </a:rPr>
                    <a:t> </a:t>
                  </a:r>
                </a:p>
              </p:txBody>
            </p:sp>
          </mc:Fallback>
        </mc:AlternateContent>
        <p:cxnSp>
          <p:nvCxnSpPr>
            <p:cNvPr id="120" name="Connecteur droit 119"/>
            <p:cNvCxnSpPr/>
            <p:nvPr/>
          </p:nvCxnSpPr>
          <p:spPr>
            <a:xfrm>
              <a:off x="7493279" y="4147908"/>
              <a:ext cx="907771" cy="1545"/>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Connecteur droit 120"/>
            <p:cNvCxnSpPr/>
            <p:nvPr/>
          </p:nvCxnSpPr>
          <p:spPr>
            <a:xfrm>
              <a:off x="8401050" y="3353780"/>
              <a:ext cx="1356643"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Connecteur droit 121"/>
            <p:cNvCxnSpPr/>
            <p:nvPr/>
          </p:nvCxnSpPr>
          <p:spPr>
            <a:xfrm>
              <a:off x="8400931" y="3353780"/>
              <a:ext cx="0" cy="808155"/>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123" name="Groupe 122"/>
            <p:cNvGrpSpPr/>
            <p:nvPr/>
          </p:nvGrpSpPr>
          <p:grpSpPr>
            <a:xfrm>
              <a:off x="6644365" y="2932977"/>
              <a:ext cx="348578" cy="1299814"/>
              <a:chOff x="6644365" y="2920277"/>
              <a:chExt cx="348578" cy="1299814"/>
            </a:xfrm>
          </p:grpSpPr>
          <p:sp>
            <p:nvSpPr>
              <p:cNvPr id="153" name="ZoneTexte 152"/>
              <p:cNvSpPr txBox="1"/>
              <p:nvPr/>
            </p:nvSpPr>
            <p:spPr>
              <a:xfrm>
                <a:off x="6733545" y="2920277"/>
                <a:ext cx="258404" cy="184666"/>
              </a:xfrm>
              <a:prstGeom prst="rect">
                <a:avLst/>
              </a:prstGeom>
              <a:noFill/>
            </p:spPr>
            <p:txBody>
              <a:bodyPr wrap="none" rtlCol="0">
                <a:spAutoFit/>
              </a:bodyPr>
              <a:lstStyle/>
              <a:p>
                <a:r>
                  <a:rPr lang="fr-FR" sz="600" b="1" dirty="0"/>
                  <a:t>0°</a:t>
                </a:r>
              </a:p>
            </p:txBody>
          </p:sp>
          <p:sp>
            <p:nvSpPr>
              <p:cNvPr id="154" name="ZoneTexte 153"/>
              <p:cNvSpPr txBox="1"/>
              <p:nvPr/>
            </p:nvSpPr>
            <p:spPr>
              <a:xfrm>
                <a:off x="6647977" y="3007856"/>
                <a:ext cx="344966" cy="184666"/>
              </a:xfrm>
              <a:prstGeom prst="rect">
                <a:avLst/>
              </a:prstGeom>
              <a:noFill/>
            </p:spPr>
            <p:txBody>
              <a:bodyPr wrap="none" rtlCol="0">
                <a:spAutoFit/>
              </a:bodyPr>
              <a:lstStyle/>
              <a:p>
                <a:r>
                  <a:rPr lang="fr-FR" sz="600" b="1" dirty="0"/>
                  <a:t>180°</a:t>
                </a:r>
              </a:p>
            </p:txBody>
          </p:sp>
          <p:sp>
            <p:nvSpPr>
              <p:cNvPr id="155" name="ZoneTexte 154"/>
              <p:cNvSpPr txBox="1"/>
              <p:nvPr/>
            </p:nvSpPr>
            <p:spPr>
              <a:xfrm>
                <a:off x="6729933" y="3947846"/>
                <a:ext cx="258404" cy="184666"/>
              </a:xfrm>
              <a:prstGeom prst="rect">
                <a:avLst/>
              </a:prstGeom>
              <a:noFill/>
            </p:spPr>
            <p:txBody>
              <a:bodyPr wrap="none" rtlCol="0">
                <a:spAutoFit/>
              </a:bodyPr>
              <a:lstStyle/>
              <a:p>
                <a:r>
                  <a:rPr lang="fr-FR" sz="600" b="1" dirty="0"/>
                  <a:t>0°</a:t>
                </a:r>
              </a:p>
            </p:txBody>
          </p:sp>
          <p:sp>
            <p:nvSpPr>
              <p:cNvPr id="156" name="ZoneTexte 155"/>
              <p:cNvSpPr txBox="1"/>
              <p:nvPr/>
            </p:nvSpPr>
            <p:spPr>
              <a:xfrm>
                <a:off x="6644365" y="4035425"/>
                <a:ext cx="344966" cy="184666"/>
              </a:xfrm>
              <a:prstGeom prst="rect">
                <a:avLst/>
              </a:prstGeom>
              <a:noFill/>
            </p:spPr>
            <p:txBody>
              <a:bodyPr wrap="none" rtlCol="0">
                <a:spAutoFit/>
              </a:bodyPr>
              <a:lstStyle/>
              <a:p>
                <a:r>
                  <a:rPr lang="fr-FR" sz="600" b="1" dirty="0"/>
                  <a:t>180°</a:t>
                </a:r>
              </a:p>
            </p:txBody>
          </p:sp>
        </p:grpSp>
        <p:grpSp>
          <p:nvGrpSpPr>
            <p:cNvPr id="124" name="Groupe 123"/>
            <p:cNvGrpSpPr/>
            <p:nvPr/>
          </p:nvGrpSpPr>
          <p:grpSpPr>
            <a:xfrm>
              <a:off x="4815098" y="2637279"/>
              <a:ext cx="2661891" cy="1928441"/>
              <a:chOff x="4815098" y="2637279"/>
              <a:chExt cx="2661891" cy="1928441"/>
            </a:xfrm>
          </p:grpSpPr>
          <p:grpSp>
            <p:nvGrpSpPr>
              <p:cNvPr id="125" name="Groupe 124"/>
              <p:cNvGrpSpPr/>
              <p:nvPr/>
            </p:nvGrpSpPr>
            <p:grpSpPr>
              <a:xfrm>
                <a:off x="4829799" y="2637279"/>
                <a:ext cx="2647190" cy="1928441"/>
                <a:chOff x="4829799" y="2637279"/>
                <a:chExt cx="2647190" cy="1928441"/>
              </a:xfrm>
            </p:grpSpPr>
            <p:grpSp>
              <p:nvGrpSpPr>
                <p:cNvPr id="127" name="Groupe 126"/>
                <p:cNvGrpSpPr/>
                <p:nvPr/>
              </p:nvGrpSpPr>
              <p:grpSpPr>
                <a:xfrm>
                  <a:off x="6220299" y="3624828"/>
                  <a:ext cx="1256690" cy="940892"/>
                  <a:chOff x="5059648" y="2792230"/>
                  <a:chExt cx="1256690" cy="940892"/>
                </a:xfrm>
              </p:grpSpPr>
              <p:grpSp>
                <p:nvGrpSpPr>
                  <p:cNvPr id="129" name="Groupe 128"/>
                  <p:cNvGrpSpPr/>
                  <p:nvPr/>
                </p:nvGrpSpPr>
                <p:grpSpPr>
                  <a:xfrm>
                    <a:off x="5316747" y="2792230"/>
                    <a:ext cx="999591" cy="940892"/>
                    <a:chOff x="5358613" y="3406963"/>
                    <a:chExt cx="999591" cy="940892"/>
                  </a:xfrm>
                </p:grpSpPr>
                <p:sp>
                  <p:nvSpPr>
                    <p:cNvPr id="133" name="Rectangle à coins arrondis 132"/>
                    <p:cNvSpPr/>
                    <p:nvPr/>
                  </p:nvSpPr>
                  <p:spPr>
                    <a:xfrm>
                      <a:off x="5358613" y="3406963"/>
                      <a:ext cx="999591" cy="940892"/>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134" name="Connecteur droit 133"/>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5" name="Connecteur droit 134"/>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36" name="Groupe 135"/>
                    <p:cNvGrpSpPr/>
                    <p:nvPr/>
                  </p:nvGrpSpPr>
                  <p:grpSpPr>
                    <a:xfrm>
                      <a:off x="5954428" y="3431438"/>
                      <a:ext cx="354708" cy="878779"/>
                      <a:chOff x="5954428" y="3431438"/>
                      <a:chExt cx="354708" cy="878779"/>
                    </a:xfrm>
                  </p:grpSpPr>
                  <p:grpSp>
                    <p:nvGrpSpPr>
                      <p:cNvPr id="137" name="Groupe 136"/>
                      <p:cNvGrpSpPr/>
                      <p:nvPr/>
                    </p:nvGrpSpPr>
                    <p:grpSpPr>
                      <a:xfrm>
                        <a:off x="5954428" y="3613002"/>
                        <a:ext cx="304486" cy="555456"/>
                        <a:chOff x="5555457" y="3741829"/>
                        <a:chExt cx="304486" cy="555456"/>
                      </a:xfrm>
                    </p:grpSpPr>
                    <p:grpSp>
                      <p:nvGrpSpPr>
                        <p:cNvPr id="140" name="Groupe 139"/>
                        <p:cNvGrpSpPr/>
                        <p:nvPr/>
                      </p:nvGrpSpPr>
                      <p:grpSpPr>
                        <a:xfrm>
                          <a:off x="5635302" y="3791034"/>
                          <a:ext cx="194708" cy="247418"/>
                          <a:chOff x="1201757" y="3933825"/>
                          <a:chExt cx="376518" cy="524905"/>
                        </a:xfrm>
                      </p:grpSpPr>
                      <p:sp>
                        <p:nvSpPr>
                          <p:cNvPr id="150" name="Triangle isocèle 149"/>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51" name="Connecteur droit 150"/>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2" name="Connecteur droit 151"/>
                          <p:cNvCxnSpPr>
                            <a:stCxn id="150" idx="3"/>
                            <a:endCxn id="147"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41" name="Rectangle à coins arrondis 140"/>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42" name="Groupe 141"/>
                        <p:cNvGrpSpPr/>
                        <p:nvPr/>
                      </p:nvGrpSpPr>
                      <p:grpSpPr>
                        <a:xfrm>
                          <a:off x="5634156" y="4038452"/>
                          <a:ext cx="194708" cy="224748"/>
                          <a:chOff x="1192549" y="3933825"/>
                          <a:chExt cx="376518" cy="476810"/>
                        </a:xfrm>
                      </p:grpSpPr>
                      <p:sp>
                        <p:nvSpPr>
                          <p:cNvPr id="147" name="Triangle isocèle 146"/>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48" name="Connecteur droit 147"/>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9" name="Connecteur droit 148"/>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43" name="Connecteur droit avec flèche 142"/>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44" name="Connecteur droit avec flèche 143"/>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45" name="Connecteur droit avec flèche 144"/>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46" name="Connecteur droit avec flèche 145"/>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38" name="ZoneTexte 137"/>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𝟑</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38" name="ZoneTexte 137"/>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6"/>
                            <a:stretch>
                              <a:fillRect l="-8772" r="-14035"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9" name="ZoneTexte 138"/>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𝟒</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39" name="ZoneTexte 138"/>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7"/>
                            <a:stretch>
                              <a:fillRect l="-8929" r="-16071" b="-35714"/>
                            </a:stretch>
                          </a:blipFill>
                        </p:spPr>
                        <p:txBody>
                          <a:bodyPr/>
                          <a:lstStyle/>
                          <a:p>
                            <a:r>
                              <a:rPr lang="fr-FR">
                                <a:noFill/>
                              </a:rPr>
                              <a:t> </a:t>
                            </a:r>
                          </a:p>
                        </p:txBody>
                      </p:sp>
                    </mc:Fallback>
                  </mc:AlternateContent>
                </p:grpSp>
              </p:grpSp>
              <p:sp>
                <p:nvSpPr>
                  <p:cNvPr id="130" name="Rectangle à coins arrondis 129"/>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31" name="Connecteur droit 130"/>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2" name="Connecteur droit 131"/>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28" name="Rectangle à coins arrondis 127"/>
                <p:cNvSpPr/>
                <p:nvPr/>
              </p:nvSpPr>
              <p:spPr>
                <a:xfrm>
                  <a:off x="4829799" y="2637279"/>
                  <a:ext cx="1523447" cy="189080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126" name="ZoneTexte 125"/>
              <p:cNvSpPr txBox="1"/>
              <p:nvPr/>
            </p:nvSpPr>
            <p:spPr>
              <a:xfrm>
                <a:off x="4815098" y="3298702"/>
                <a:ext cx="1596912" cy="400110"/>
              </a:xfrm>
              <a:prstGeom prst="rect">
                <a:avLst/>
              </a:prstGeom>
              <a:noFill/>
            </p:spPr>
            <p:txBody>
              <a:bodyPr wrap="none" rtlCol="0">
                <a:spAutoFit/>
              </a:bodyPr>
              <a:lstStyle/>
              <a:p>
                <a:pPr algn="ctr"/>
                <a:r>
                  <a:rPr lang="fr-FR" sz="2000" b="1" dirty="0" err="1"/>
                  <a:t>Hybrid</a:t>
                </a:r>
                <a:r>
                  <a:rPr lang="fr-FR" sz="2000" b="1" dirty="0"/>
                  <a:t>   90°</a:t>
                </a:r>
              </a:p>
            </p:txBody>
          </p:sp>
        </p:grpSp>
      </p:grpSp>
      <p:grpSp>
        <p:nvGrpSpPr>
          <p:cNvPr id="181" name="Groupe 180"/>
          <p:cNvGrpSpPr/>
          <p:nvPr/>
        </p:nvGrpSpPr>
        <p:grpSpPr>
          <a:xfrm>
            <a:off x="5339984" y="2830696"/>
            <a:ext cx="1592223" cy="1580546"/>
            <a:chOff x="2977878" y="4405903"/>
            <a:chExt cx="1592223" cy="1580546"/>
          </a:xfrm>
        </p:grpSpPr>
        <p:sp>
          <p:nvSpPr>
            <p:cNvPr id="182" name="Rectangle à coins arrondis 181"/>
            <p:cNvSpPr/>
            <p:nvPr/>
          </p:nvSpPr>
          <p:spPr>
            <a:xfrm>
              <a:off x="2978178" y="454577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800" b="1"/>
            </a:p>
          </p:txBody>
        </p:sp>
        <p:sp>
          <p:nvSpPr>
            <p:cNvPr id="183" name="Rectangle à coins arrondis 182"/>
            <p:cNvSpPr/>
            <p:nvPr/>
          </p:nvSpPr>
          <p:spPr>
            <a:xfrm>
              <a:off x="2977878" y="5594189"/>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84" name="Connecteur droit 183"/>
            <p:cNvCxnSpPr/>
            <p:nvPr/>
          </p:nvCxnSpPr>
          <p:spPr>
            <a:xfrm flipH="1">
              <a:off x="3368675" y="4592720"/>
              <a:ext cx="1038225" cy="0"/>
            </a:xfrm>
            <a:prstGeom prst="line">
              <a:avLst/>
            </a:prstGeom>
            <a:ln w="28575">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85" name="Forme libre 184"/>
            <p:cNvSpPr/>
            <p:nvPr/>
          </p:nvSpPr>
          <p:spPr>
            <a:xfrm flipV="1">
              <a:off x="3371850" y="4707483"/>
              <a:ext cx="1050925" cy="936625"/>
            </a:xfrm>
            <a:custGeom>
              <a:avLst/>
              <a:gdLst>
                <a:gd name="connsiteX0" fmla="*/ 0 w 1050925"/>
                <a:gd name="connsiteY0" fmla="*/ 0 h 936625"/>
                <a:gd name="connsiteX1" fmla="*/ 95250 w 1050925"/>
                <a:gd name="connsiteY1" fmla="*/ 0 h 936625"/>
                <a:gd name="connsiteX2" fmla="*/ 781050 w 1050925"/>
                <a:gd name="connsiteY2" fmla="*/ 933450 h 936625"/>
                <a:gd name="connsiteX3" fmla="*/ 1050925 w 1050925"/>
                <a:gd name="connsiteY3" fmla="*/ 936625 h 936625"/>
              </a:gdLst>
              <a:ahLst/>
              <a:cxnLst>
                <a:cxn ang="0">
                  <a:pos x="connsiteX0" y="connsiteY0"/>
                </a:cxn>
                <a:cxn ang="0">
                  <a:pos x="connsiteX1" y="connsiteY1"/>
                </a:cxn>
                <a:cxn ang="0">
                  <a:pos x="connsiteX2" y="connsiteY2"/>
                </a:cxn>
                <a:cxn ang="0">
                  <a:pos x="connsiteX3" y="connsiteY3"/>
                </a:cxn>
              </a:cxnLst>
              <a:rect l="l" t="t" r="r" b="b"/>
              <a:pathLst>
                <a:path w="1050925" h="936625">
                  <a:moveTo>
                    <a:pt x="0" y="0"/>
                  </a:moveTo>
                  <a:lnTo>
                    <a:pt x="95250" y="0"/>
                  </a:lnTo>
                  <a:lnTo>
                    <a:pt x="781050" y="933450"/>
                  </a:lnTo>
                  <a:lnTo>
                    <a:pt x="1050925" y="936625"/>
                  </a:lnTo>
                </a:path>
              </a:pathLst>
            </a:custGeom>
            <a:noFill/>
            <a:ln w="28575">
              <a:solidFill>
                <a:srgbClr val="FE504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6" name="Connecteur droit 185"/>
            <p:cNvCxnSpPr/>
            <p:nvPr/>
          </p:nvCxnSpPr>
          <p:spPr>
            <a:xfrm flipH="1">
              <a:off x="3363912" y="5745708"/>
              <a:ext cx="1028965" cy="0"/>
            </a:xfrm>
            <a:prstGeom prst="line">
              <a:avLst/>
            </a:prstGeom>
            <a:ln w="28575">
              <a:solidFill>
                <a:srgbClr val="FE504C"/>
              </a:solidFill>
            </a:ln>
            <a:effectLst/>
          </p:spPr>
          <p:style>
            <a:lnRef idx="2">
              <a:schemeClr val="accent1"/>
            </a:lnRef>
            <a:fillRef idx="0">
              <a:schemeClr val="accent1"/>
            </a:fillRef>
            <a:effectRef idx="1">
              <a:schemeClr val="accent1"/>
            </a:effectRef>
            <a:fontRef idx="minor">
              <a:schemeClr val="tx1"/>
            </a:fontRef>
          </p:style>
        </p:cxnSp>
        <p:sp>
          <p:nvSpPr>
            <p:cNvPr id="187" name="ZoneTexte 186"/>
            <p:cNvSpPr txBox="1"/>
            <p:nvPr/>
          </p:nvSpPr>
          <p:spPr>
            <a:xfrm>
              <a:off x="3672210" y="5582284"/>
              <a:ext cx="431528" cy="307777"/>
            </a:xfrm>
            <a:prstGeom prst="rect">
              <a:avLst/>
            </a:prstGeom>
            <a:solidFill>
              <a:schemeClr val="accent3">
                <a:lumMod val="60000"/>
                <a:lumOff val="40000"/>
              </a:schemeClr>
            </a:solidFill>
            <a:ln w="28575">
              <a:solidFill>
                <a:schemeClr val="tx1"/>
              </a:solidFill>
            </a:ln>
          </p:spPr>
          <p:txBody>
            <a:bodyPr wrap="none" rtlCol="0">
              <a:spAutoFit/>
            </a:bodyPr>
            <a:lstStyle/>
            <a:p>
              <a:r>
                <a:rPr lang="fr-FR" sz="1400" b="1" dirty="0">
                  <a:sym typeface="Symbol" panose="05050102010706020507" pitchFamily="18" charset="2"/>
                </a:rPr>
                <a:t>/2</a:t>
              </a:r>
              <a:endParaRPr lang="fr-FR" sz="1400" b="1" dirty="0"/>
            </a:p>
          </p:txBody>
        </p:sp>
        <p:sp>
          <p:nvSpPr>
            <p:cNvPr id="188" name="Forme libre 187"/>
            <p:cNvSpPr/>
            <p:nvPr/>
          </p:nvSpPr>
          <p:spPr>
            <a:xfrm>
              <a:off x="3365500" y="4691608"/>
              <a:ext cx="1050925" cy="936625"/>
            </a:xfrm>
            <a:custGeom>
              <a:avLst/>
              <a:gdLst>
                <a:gd name="connsiteX0" fmla="*/ 0 w 1050925"/>
                <a:gd name="connsiteY0" fmla="*/ 0 h 936625"/>
                <a:gd name="connsiteX1" fmla="*/ 95250 w 1050925"/>
                <a:gd name="connsiteY1" fmla="*/ 0 h 936625"/>
                <a:gd name="connsiteX2" fmla="*/ 781050 w 1050925"/>
                <a:gd name="connsiteY2" fmla="*/ 933450 h 936625"/>
                <a:gd name="connsiteX3" fmla="*/ 1050925 w 1050925"/>
                <a:gd name="connsiteY3" fmla="*/ 936625 h 936625"/>
              </a:gdLst>
              <a:ahLst/>
              <a:cxnLst>
                <a:cxn ang="0">
                  <a:pos x="connsiteX0" y="connsiteY0"/>
                </a:cxn>
                <a:cxn ang="0">
                  <a:pos x="connsiteX1" y="connsiteY1"/>
                </a:cxn>
                <a:cxn ang="0">
                  <a:pos x="connsiteX2" y="connsiteY2"/>
                </a:cxn>
                <a:cxn ang="0">
                  <a:pos x="connsiteX3" y="connsiteY3"/>
                </a:cxn>
              </a:cxnLst>
              <a:rect l="l" t="t" r="r" b="b"/>
              <a:pathLst>
                <a:path w="1050925" h="936625">
                  <a:moveTo>
                    <a:pt x="0" y="0"/>
                  </a:moveTo>
                  <a:lnTo>
                    <a:pt x="95250" y="0"/>
                  </a:lnTo>
                  <a:lnTo>
                    <a:pt x="781050" y="933450"/>
                  </a:lnTo>
                  <a:lnTo>
                    <a:pt x="1050925" y="936625"/>
                  </a:lnTo>
                </a:path>
              </a:pathLst>
            </a:custGeom>
            <a:noFill/>
            <a:ln w="28575">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9" name="ZoneTexte 188"/>
            <p:cNvSpPr txBox="1"/>
            <p:nvPr/>
          </p:nvSpPr>
          <p:spPr>
            <a:xfrm>
              <a:off x="3174566" y="4511323"/>
              <a:ext cx="258404" cy="184666"/>
            </a:xfrm>
            <a:prstGeom prst="rect">
              <a:avLst/>
            </a:prstGeom>
            <a:noFill/>
          </p:spPr>
          <p:txBody>
            <a:bodyPr wrap="none" rtlCol="0">
              <a:spAutoFit/>
            </a:bodyPr>
            <a:lstStyle/>
            <a:p>
              <a:r>
                <a:rPr lang="fr-FR" sz="600" b="1" dirty="0"/>
                <a:t>0°</a:t>
              </a:r>
            </a:p>
          </p:txBody>
        </p:sp>
        <p:sp>
          <p:nvSpPr>
            <p:cNvPr id="190" name="ZoneTexte 189"/>
            <p:cNvSpPr txBox="1"/>
            <p:nvPr/>
          </p:nvSpPr>
          <p:spPr>
            <a:xfrm>
              <a:off x="3088998" y="4598902"/>
              <a:ext cx="344966" cy="184666"/>
            </a:xfrm>
            <a:prstGeom prst="rect">
              <a:avLst/>
            </a:prstGeom>
            <a:noFill/>
          </p:spPr>
          <p:txBody>
            <a:bodyPr wrap="none" rtlCol="0">
              <a:spAutoFit/>
            </a:bodyPr>
            <a:lstStyle/>
            <a:p>
              <a:r>
                <a:rPr lang="fr-FR" sz="600" b="1" dirty="0"/>
                <a:t>180°</a:t>
              </a:r>
            </a:p>
          </p:txBody>
        </p:sp>
        <p:sp>
          <p:nvSpPr>
            <p:cNvPr id="191" name="ZoneTexte 190"/>
            <p:cNvSpPr txBox="1"/>
            <p:nvPr/>
          </p:nvSpPr>
          <p:spPr>
            <a:xfrm>
              <a:off x="3161024" y="5565796"/>
              <a:ext cx="258404" cy="184666"/>
            </a:xfrm>
            <a:prstGeom prst="rect">
              <a:avLst/>
            </a:prstGeom>
            <a:noFill/>
          </p:spPr>
          <p:txBody>
            <a:bodyPr wrap="none" rtlCol="0">
              <a:spAutoFit/>
            </a:bodyPr>
            <a:lstStyle/>
            <a:p>
              <a:r>
                <a:rPr lang="fr-FR" sz="600" b="1" dirty="0"/>
                <a:t>0°</a:t>
              </a:r>
            </a:p>
          </p:txBody>
        </p:sp>
        <p:sp>
          <p:nvSpPr>
            <p:cNvPr id="192" name="ZoneTexte 191"/>
            <p:cNvSpPr txBox="1"/>
            <p:nvPr/>
          </p:nvSpPr>
          <p:spPr>
            <a:xfrm>
              <a:off x="3075456" y="5653375"/>
              <a:ext cx="344966" cy="184666"/>
            </a:xfrm>
            <a:prstGeom prst="rect">
              <a:avLst/>
            </a:prstGeom>
            <a:noFill/>
          </p:spPr>
          <p:txBody>
            <a:bodyPr wrap="none" rtlCol="0">
              <a:spAutoFit/>
            </a:bodyPr>
            <a:lstStyle/>
            <a:p>
              <a:r>
                <a:rPr lang="fr-FR" sz="600" b="1" dirty="0"/>
                <a:t>180°</a:t>
              </a:r>
            </a:p>
          </p:txBody>
        </p:sp>
        <mc:AlternateContent xmlns:mc="http://schemas.openxmlformats.org/markup-compatibility/2006" xmlns:a14="http://schemas.microsoft.com/office/drawing/2010/main">
          <mc:Choice Requires="a14">
            <p:sp>
              <p:nvSpPr>
                <p:cNvPr id="193" name="Rectangle 192"/>
                <p:cNvSpPr/>
                <p:nvPr/>
              </p:nvSpPr>
              <p:spPr>
                <a:xfrm>
                  <a:off x="3346500" y="4405903"/>
                  <a:ext cx="361509"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000" b="1" i="1">
                                <a:latin typeface="Cambria Math" panose="02040503050406030204" pitchFamily="18" charset="0"/>
                              </a:rPr>
                            </m:ctrlPr>
                          </m:sSubPr>
                          <m:e>
                            <m:r>
                              <a:rPr lang="fr-FR" sz="1000" b="1" i="1">
                                <a:latin typeface="Cambria Math" panose="02040503050406030204" pitchFamily="18" charset="0"/>
                              </a:rPr>
                              <m:t>𝑬</m:t>
                            </m:r>
                          </m:e>
                          <m:sub>
                            <m:r>
                              <a:rPr lang="fr-FR" sz="1000" b="1" i="1">
                                <a:latin typeface="Cambria Math" panose="02040503050406030204" pitchFamily="18" charset="0"/>
                              </a:rPr>
                              <m:t>𝑺</m:t>
                            </m:r>
                          </m:sub>
                        </m:sSub>
                      </m:oMath>
                    </m:oMathPara>
                  </a14:m>
                  <a:endParaRPr lang="fr-FR" sz="1000" dirty="0"/>
                </a:p>
              </p:txBody>
            </p:sp>
          </mc:Choice>
          <mc:Fallback xmlns="">
            <p:sp>
              <p:nvSpPr>
                <p:cNvPr id="193" name="Rectangle 192"/>
                <p:cNvSpPr>
                  <a:spLocks noRot="1" noChangeAspect="1" noMove="1" noResize="1" noEditPoints="1" noAdjustHandles="1" noChangeArrowheads="1" noChangeShapeType="1" noTextEdit="1"/>
                </p:cNvSpPr>
                <p:nvPr/>
              </p:nvSpPr>
              <p:spPr>
                <a:xfrm>
                  <a:off x="3346500" y="4405903"/>
                  <a:ext cx="361509" cy="246221"/>
                </a:xfrm>
                <a:prstGeom prst="rect">
                  <a:avLst/>
                </a:prstGeom>
                <a:blipFill>
                  <a:blip r:embed="rId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4" name="Rectangle 193"/>
                <p:cNvSpPr/>
                <p:nvPr/>
              </p:nvSpPr>
              <p:spPr>
                <a:xfrm>
                  <a:off x="3266804" y="4609921"/>
                  <a:ext cx="457689"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000" b="1" i="1" smtClean="0">
                                <a:latin typeface="Cambria Math" panose="02040503050406030204" pitchFamily="18" charset="0"/>
                              </a:rPr>
                            </m:ctrlPr>
                          </m:sSubPr>
                          <m:e>
                            <m:r>
                              <a:rPr lang="fr-FR" sz="1000" b="1" i="1" smtClean="0">
                                <a:solidFill>
                                  <a:srgbClr val="FF0000"/>
                                </a:solidFill>
                                <a:latin typeface="Cambria Math" panose="02040503050406030204" pitchFamily="18" charset="0"/>
                              </a:rPr>
                              <m:t>−</m:t>
                            </m:r>
                            <m:r>
                              <a:rPr lang="fr-FR" sz="1000" b="1" i="1">
                                <a:latin typeface="Cambria Math" panose="02040503050406030204" pitchFamily="18" charset="0"/>
                              </a:rPr>
                              <m:t>𝑬</m:t>
                            </m:r>
                          </m:e>
                          <m:sub>
                            <m:r>
                              <a:rPr lang="fr-FR" sz="1000" b="1" i="1">
                                <a:latin typeface="Cambria Math" panose="02040503050406030204" pitchFamily="18" charset="0"/>
                              </a:rPr>
                              <m:t>𝑺</m:t>
                            </m:r>
                          </m:sub>
                        </m:sSub>
                      </m:oMath>
                    </m:oMathPara>
                  </a14:m>
                  <a:endParaRPr lang="fr-FR" sz="1000" dirty="0"/>
                </a:p>
              </p:txBody>
            </p:sp>
          </mc:Choice>
          <mc:Fallback xmlns="">
            <p:sp>
              <p:nvSpPr>
                <p:cNvPr id="194" name="Rectangle 193"/>
                <p:cNvSpPr>
                  <a:spLocks noRot="1" noChangeAspect="1" noMove="1" noResize="1" noEditPoints="1" noAdjustHandles="1" noChangeArrowheads="1" noChangeShapeType="1" noTextEdit="1"/>
                </p:cNvSpPr>
                <p:nvPr/>
              </p:nvSpPr>
              <p:spPr>
                <a:xfrm>
                  <a:off x="3266804" y="4609921"/>
                  <a:ext cx="457689" cy="246221"/>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5" name="Rectangle 194"/>
                <p:cNvSpPr/>
                <p:nvPr/>
              </p:nvSpPr>
              <p:spPr>
                <a:xfrm>
                  <a:off x="3333790" y="5396510"/>
                  <a:ext cx="430439"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000" b="1" i="1" smtClean="0">
                                <a:latin typeface="Cambria Math" panose="02040503050406030204" pitchFamily="18" charset="0"/>
                              </a:rPr>
                            </m:ctrlPr>
                          </m:sSubPr>
                          <m:e>
                            <m:r>
                              <a:rPr lang="fr-FR" sz="1000" b="1" i="1">
                                <a:latin typeface="Cambria Math" panose="02040503050406030204" pitchFamily="18" charset="0"/>
                              </a:rPr>
                              <m:t>𝑬</m:t>
                            </m:r>
                          </m:e>
                          <m:sub>
                            <m:r>
                              <a:rPr lang="fr-FR" sz="1000" b="1" i="1" smtClean="0">
                                <a:latin typeface="Cambria Math" panose="02040503050406030204" pitchFamily="18" charset="0"/>
                              </a:rPr>
                              <m:t>𝑶𝑳</m:t>
                            </m:r>
                          </m:sub>
                        </m:sSub>
                      </m:oMath>
                    </m:oMathPara>
                  </a14:m>
                  <a:endParaRPr lang="fr-FR" sz="1000" dirty="0"/>
                </a:p>
              </p:txBody>
            </p:sp>
          </mc:Choice>
          <mc:Fallback xmlns="">
            <p:sp>
              <p:nvSpPr>
                <p:cNvPr id="195" name="Rectangle 194"/>
                <p:cNvSpPr>
                  <a:spLocks noRot="1" noChangeAspect="1" noMove="1" noResize="1" noEditPoints="1" noAdjustHandles="1" noChangeArrowheads="1" noChangeShapeType="1" noTextEdit="1"/>
                </p:cNvSpPr>
                <p:nvPr/>
              </p:nvSpPr>
              <p:spPr>
                <a:xfrm>
                  <a:off x="3333790" y="5396510"/>
                  <a:ext cx="430439" cy="246221"/>
                </a:xfrm>
                <a:prstGeom prst="rect">
                  <a:avLst/>
                </a:prstGeom>
                <a:blipFill>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6" name="Rectangle 195"/>
                <p:cNvSpPr/>
                <p:nvPr/>
              </p:nvSpPr>
              <p:spPr>
                <a:xfrm>
                  <a:off x="3995392" y="5706093"/>
                  <a:ext cx="574709"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000" b="1" i="1" smtClean="0">
                                <a:latin typeface="Cambria Math" panose="02040503050406030204" pitchFamily="18" charset="0"/>
                              </a:rPr>
                            </m:ctrlPr>
                          </m:sSubPr>
                          <m:e>
                            <m:r>
                              <a:rPr lang="fr-FR" sz="1000" b="1" i="1" smtClean="0">
                                <a:solidFill>
                                  <a:srgbClr val="FF0000"/>
                                </a:solidFill>
                                <a:latin typeface="Cambria Math" panose="02040503050406030204" pitchFamily="18" charset="0"/>
                              </a:rPr>
                              <m:t>−</m:t>
                            </m:r>
                            <m:r>
                              <a:rPr lang="fr-FR" sz="1000" b="1" i="1" smtClean="0">
                                <a:solidFill>
                                  <a:srgbClr val="FF0000"/>
                                </a:solidFill>
                                <a:latin typeface="Cambria Math" panose="02040503050406030204" pitchFamily="18" charset="0"/>
                              </a:rPr>
                              <m:t>𝒊𝑬</m:t>
                            </m:r>
                          </m:e>
                          <m:sub>
                            <m:r>
                              <a:rPr lang="fr-FR" sz="1000" b="1" i="1" smtClean="0">
                                <a:latin typeface="Cambria Math" panose="02040503050406030204" pitchFamily="18" charset="0"/>
                              </a:rPr>
                              <m:t>𝑶𝑳</m:t>
                            </m:r>
                          </m:sub>
                        </m:sSub>
                      </m:oMath>
                    </m:oMathPara>
                  </a14:m>
                  <a:endParaRPr lang="fr-FR" sz="1000" dirty="0"/>
                </a:p>
              </p:txBody>
            </p:sp>
          </mc:Choice>
          <mc:Fallback xmlns="">
            <p:sp>
              <p:nvSpPr>
                <p:cNvPr id="196" name="Rectangle 195"/>
                <p:cNvSpPr>
                  <a:spLocks noRot="1" noChangeAspect="1" noMove="1" noResize="1" noEditPoints="1" noAdjustHandles="1" noChangeArrowheads="1" noChangeShapeType="1" noTextEdit="1"/>
                </p:cNvSpPr>
                <p:nvPr/>
              </p:nvSpPr>
              <p:spPr>
                <a:xfrm>
                  <a:off x="3995392" y="5706093"/>
                  <a:ext cx="574709" cy="246221"/>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7" name="Rectangle 196"/>
                <p:cNvSpPr/>
                <p:nvPr/>
              </p:nvSpPr>
              <p:spPr>
                <a:xfrm>
                  <a:off x="3254094" y="5740228"/>
                  <a:ext cx="526619" cy="24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000" b="1" i="1" smtClean="0">
                                <a:latin typeface="Cambria Math" panose="02040503050406030204" pitchFamily="18" charset="0"/>
                              </a:rPr>
                            </m:ctrlPr>
                          </m:sSubPr>
                          <m:e>
                            <m:r>
                              <a:rPr lang="fr-FR" sz="1000" b="1" i="1" smtClean="0">
                                <a:solidFill>
                                  <a:srgbClr val="FF0000"/>
                                </a:solidFill>
                                <a:latin typeface="Cambria Math" panose="02040503050406030204" pitchFamily="18" charset="0"/>
                              </a:rPr>
                              <m:t>−</m:t>
                            </m:r>
                            <m:r>
                              <a:rPr lang="fr-FR" sz="1000" b="1" i="1">
                                <a:latin typeface="Cambria Math" panose="02040503050406030204" pitchFamily="18" charset="0"/>
                              </a:rPr>
                              <m:t>𝑬</m:t>
                            </m:r>
                          </m:e>
                          <m:sub>
                            <m:r>
                              <a:rPr lang="fr-FR" sz="1000" b="1" i="1" smtClean="0">
                                <a:latin typeface="Cambria Math" panose="02040503050406030204" pitchFamily="18" charset="0"/>
                              </a:rPr>
                              <m:t>𝑶𝑳</m:t>
                            </m:r>
                          </m:sub>
                        </m:sSub>
                      </m:oMath>
                    </m:oMathPara>
                  </a14:m>
                  <a:endParaRPr lang="fr-FR" sz="1000" dirty="0"/>
                </a:p>
              </p:txBody>
            </p:sp>
          </mc:Choice>
          <mc:Fallback xmlns="">
            <p:sp>
              <p:nvSpPr>
                <p:cNvPr id="197" name="Rectangle 196"/>
                <p:cNvSpPr>
                  <a:spLocks noRot="1" noChangeAspect="1" noMove="1" noResize="1" noEditPoints="1" noAdjustHandles="1" noChangeArrowheads="1" noChangeShapeType="1" noTextEdit="1"/>
                </p:cNvSpPr>
                <p:nvPr/>
              </p:nvSpPr>
              <p:spPr>
                <a:xfrm>
                  <a:off x="3254094" y="5740228"/>
                  <a:ext cx="526619" cy="246221"/>
                </a:xfrm>
                <a:prstGeom prst="rect">
                  <a:avLst/>
                </a:prstGeom>
                <a:blipFill>
                  <a:blip r:embed="rId12"/>
                  <a:stretch>
                    <a:fillRect/>
                  </a:stretch>
                </a:blipFill>
              </p:spPr>
              <p:txBody>
                <a:bodyPr/>
                <a:lstStyle/>
                <a:p>
                  <a:r>
                    <a:rPr lang="fr-FR">
                      <a:noFill/>
                    </a:rPr>
                    <a:t> </a:t>
                  </a:r>
                </a:p>
              </p:txBody>
            </p:sp>
          </mc:Fallback>
        </mc:AlternateContent>
      </p:grpSp>
      <p:cxnSp>
        <p:nvCxnSpPr>
          <p:cNvPr id="100" name="Connecteur droit 99"/>
          <p:cNvCxnSpPr>
            <a:stCxn id="182" idx="1"/>
          </p:cNvCxnSpPr>
          <p:nvPr/>
        </p:nvCxnSpPr>
        <p:spPr>
          <a:xfrm flipH="1" flipV="1">
            <a:off x="5065625" y="3072041"/>
            <a:ext cx="274659"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1235075" y="4075565"/>
            <a:ext cx="4092818" cy="113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208" name="Groupe 207"/>
          <p:cNvGrpSpPr/>
          <p:nvPr/>
        </p:nvGrpSpPr>
        <p:grpSpPr>
          <a:xfrm>
            <a:off x="79193" y="4323256"/>
            <a:ext cx="1832809" cy="1978525"/>
            <a:chOff x="79193" y="4323256"/>
            <a:chExt cx="1832809" cy="1978525"/>
          </a:xfrm>
        </p:grpSpPr>
        <mc:AlternateContent xmlns:mc="http://schemas.openxmlformats.org/markup-compatibility/2006" xmlns:a14="http://schemas.microsoft.com/office/drawing/2010/main">
          <mc:Choice Requires="a14">
            <p:sp>
              <p:nvSpPr>
                <p:cNvPr id="198" name="ZoneTexte 197"/>
                <p:cNvSpPr txBox="1"/>
                <p:nvPr/>
              </p:nvSpPr>
              <p:spPr>
                <a:xfrm>
                  <a:off x="112374" y="4323256"/>
                  <a:ext cx="1696811"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𝑬</m:t>
                            </m:r>
                          </m:e>
                          <m:sub>
                            <m:r>
                              <a:rPr lang="fr-FR" sz="1600" b="1" i="1" smtClean="0">
                                <a:latin typeface="Cambria Math" panose="02040503050406030204" pitchFamily="18" charset="0"/>
                              </a:rPr>
                              <m:t>𝟏</m:t>
                            </m:r>
                          </m:sub>
                        </m:sSub>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𝟏</m:t>
                            </m:r>
                          </m:num>
                          <m:den>
                            <m:r>
                              <a:rPr lang="fr-FR" sz="1600" b="1" i="1" smtClean="0">
                                <a:latin typeface="Cambria Math" panose="02040503050406030204" pitchFamily="18" charset="0"/>
                              </a:rPr>
                              <m:t>𝟐</m:t>
                            </m:r>
                          </m:den>
                        </m:f>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a:latin typeface="Cambria Math" panose="02040503050406030204" pitchFamily="18" charset="0"/>
                                  </a:rPr>
                                  <m:t>𝑺</m:t>
                                </m:r>
                              </m:sub>
                            </m:sSub>
                            <m:r>
                              <a:rPr lang="fr-FR" sz="1600" b="1" i="1" smtClean="0">
                                <a:solidFill>
                                  <a:srgbClr val="FF0000"/>
                                </a:solidFill>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smtClean="0">
                                    <a:latin typeface="Cambria Math" panose="02040503050406030204" pitchFamily="18" charset="0"/>
                                  </a:rPr>
                                  <m:t>𝑶𝑳</m:t>
                                </m:r>
                              </m:sub>
                            </m:sSub>
                          </m:e>
                        </m:d>
                      </m:oMath>
                    </m:oMathPara>
                  </a14:m>
                  <a:endParaRPr lang="fr-FR" sz="1600" b="1" dirty="0"/>
                </a:p>
              </p:txBody>
            </p:sp>
          </mc:Choice>
          <mc:Fallback xmlns="">
            <p:sp>
              <p:nvSpPr>
                <p:cNvPr id="198" name="ZoneTexte 197"/>
                <p:cNvSpPr txBox="1">
                  <a:spLocks noRot="1" noChangeAspect="1" noMove="1" noResize="1" noEditPoints="1" noAdjustHandles="1" noChangeArrowheads="1" noChangeShapeType="1" noTextEdit="1"/>
                </p:cNvSpPr>
                <p:nvPr/>
              </p:nvSpPr>
              <p:spPr>
                <a:xfrm>
                  <a:off x="112374" y="4323256"/>
                  <a:ext cx="1696811" cy="461024"/>
                </a:xfrm>
                <a:prstGeom prst="rect">
                  <a:avLst/>
                </a:prstGeom>
                <a:blipFill>
                  <a:blip r:embed="rId1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9" name="ZoneTexte 198"/>
                <p:cNvSpPr txBox="1"/>
                <p:nvPr/>
              </p:nvSpPr>
              <p:spPr>
                <a:xfrm>
                  <a:off x="112374" y="4821544"/>
                  <a:ext cx="1696811"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𝑬</m:t>
                            </m:r>
                          </m:e>
                          <m:sub>
                            <m:r>
                              <a:rPr lang="fr-FR" sz="1600" b="1" i="1" smtClean="0">
                                <a:latin typeface="Cambria Math" panose="02040503050406030204" pitchFamily="18" charset="0"/>
                              </a:rPr>
                              <m:t>𝟐</m:t>
                            </m:r>
                          </m:sub>
                        </m:sSub>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𝟏</m:t>
                            </m:r>
                          </m:num>
                          <m:den>
                            <m:r>
                              <a:rPr lang="fr-FR" sz="1600" b="1" i="1" smtClean="0">
                                <a:latin typeface="Cambria Math" panose="02040503050406030204" pitchFamily="18" charset="0"/>
                              </a:rPr>
                              <m:t>𝟐</m:t>
                            </m:r>
                          </m:den>
                        </m:f>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a:latin typeface="Cambria Math" panose="02040503050406030204" pitchFamily="18" charset="0"/>
                                  </a:rPr>
                                  <m:t>𝑺</m:t>
                                </m:r>
                              </m:sub>
                            </m:sSub>
                            <m:r>
                              <a:rPr lang="fr-FR" sz="1600" b="1" i="1" smtClean="0">
                                <a:solidFill>
                                  <a:srgbClr val="FF0000"/>
                                </a:solidFill>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smtClean="0">
                                    <a:latin typeface="Cambria Math" panose="02040503050406030204" pitchFamily="18" charset="0"/>
                                  </a:rPr>
                                  <m:t>𝑶𝑳</m:t>
                                </m:r>
                              </m:sub>
                            </m:sSub>
                          </m:e>
                        </m:d>
                      </m:oMath>
                    </m:oMathPara>
                  </a14:m>
                  <a:endParaRPr lang="fr-FR" sz="1600" b="1" dirty="0"/>
                </a:p>
              </p:txBody>
            </p:sp>
          </mc:Choice>
          <mc:Fallback xmlns="">
            <p:sp>
              <p:nvSpPr>
                <p:cNvPr id="199" name="ZoneTexte 198"/>
                <p:cNvSpPr txBox="1">
                  <a:spLocks noRot="1" noChangeAspect="1" noMove="1" noResize="1" noEditPoints="1" noAdjustHandles="1" noChangeArrowheads="1" noChangeShapeType="1" noTextEdit="1"/>
                </p:cNvSpPr>
                <p:nvPr/>
              </p:nvSpPr>
              <p:spPr>
                <a:xfrm>
                  <a:off x="112374" y="4821544"/>
                  <a:ext cx="1696811" cy="461024"/>
                </a:xfrm>
                <a:prstGeom prst="rect">
                  <a:avLst/>
                </a:prstGeom>
                <a:blipFill>
                  <a:blip r:embed="rId14"/>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0" name="ZoneTexte 199"/>
                <p:cNvSpPr txBox="1"/>
                <p:nvPr/>
              </p:nvSpPr>
              <p:spPr>
                <a:xfrm>
                  <a:off x="93363" y="5331150"/>
                  <a:ext cx="1818639"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𝑬</m:t>
                            </m:r>
                          </m:e>
                          <m:sub>
                            <m:r>
                              <a:rPr lang="fr-FR" sz="1600" b="1" i="1" smtClean="0">
                                <a:latin typeface="Cambria Math" panose="02040503050406030204" pitchFamily="18" charset="0"/>
                              </a:rPr>
                              <m:t>𝟑</m:t>
                            </m:r>
                          </m:sub>
                        </m:sSub>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𝟏</m:t>
                            </m:r>
                          </m:num>
                          <m:den>
                            <m:r>
                              <a:rPr lang="fr-FR" sz="1600" b="1" i="1" smtClean="0">
                                <a:latin typeface="Cambria Math" panose="02040503050406030204" pitchFamily="18" charset="0"/>
                              </a:rPr>
                              <m:t>𝟐</m:t>
                            </m:r>
                          </m:den>
                        </m:f>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a:latin typeface="Cambria Math" panose="02040503050406030204" pitchFamily="18" charset="0"/>
                                  </a:rPr>
                                  <m:t>𝑺</m:t>
                                </m:r>
                              </m:sub>
                            </m:sSub>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𝒊</m:t>
                            </m:r>
                            <m:r>
                              <a:rPr lang="fr-FR" sz="1600" b="1" i="1" smtClean="0">
                                <a:latin typeface="Cambria Math" panose="02040503050406030204" pitchFamily="18" charset="0"/>
                              </a:rPr>
                              <m:t> </m:t>
                            </m:r>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smtClean="0">
                                    <a:latin typeface="Cambria Math" panose="02040503050406030204" pitchFamily="18" charset="0"/>
                                  </a:rPr>
                                  <m:t>𝑶𝑳</m:t>
                                </m:r>
                              </m:sub>
                            </m:sSub>
                          </m:e>
                        </m:d>
                      </m:oMath>
                    </m:oMathPara>
                  </a14:m>
                  <a:endParaRPr lang="fr-FR" sz="1600" b="1" dirty="0"/>
                </a:p>
              </p:txBody>
            </p:sp>
          </mc:Choice>
          <mc:Fallback xmlns="">
            <p:sp>
              <p:nvSpPr>
                <p:cNvPr id="200" name="ZoneTexte 199"/>
                <p:cNvSpPr txBox="1">
                  <a:spLocks noRot="1" noChangeAspect="1" noMove="1" noResize="1" noEditPoints="1" noAdjustHandles="1" noChangeArrowheads="1" noChangeShapeType="1" noTextEdit="1"/>
                </p:cNvSpPr>
                <p:nvPr/>
              </p:nvSpPr>
              <p:spPr>
                <a:xfrm>
                  <a:off x="93363" y="5331150"/>
                  <a:ext cx="1818639" cy="461024"/>
                </a:xfrm>
                <a:prstGeom prst="rect">
                  <a:avLst/>
                </a:prstGeom>
                <a:blipFill>
                  <a:blip r:embed="rId15"/>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1" name="ZoneTexte 200"/>
                <p:cNvSpPr txBox="1"/>
                <p:nvPr/>
              </p:nvSpPr>
              <p:spPr>
                <a:xfrm>
                  <a:off x="79193" y="5840757"/>
                  <a:ext cx="1818639"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𝑬</m:t>
                            </m:r>
                          </m:e>
                          <m:sub>
                            <m:r>
                              <a:rPr lang="fr-FR" sz="1600" b="1" i="1" smtClean="0">
                                <a:latin typeface="Cambria Math" panose="02040503050406030204" pitchFamily="18" charset="0"/>
                              </a:rPr>
                              <m:t>𝟒</m:t>
                            </m:r>
                          </m:sub>
                        </m:sSub>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𝟏</m:t>
                            </m:r>
                          </m:num>
                          <m:den>
                            <m:r>
                              <a:rPr lang="fr-FR" sz="1600" b="1" i="1" smtClean="0">
                                <a:latin typeface="Cambria Math" panose="02040503050406030204" pitchFamily="18" charset="0"/>
                              </a:rPr>
                              <m:t>𝟐</m:t>
                            </m:r>
                          </m:den>
                        </m:f>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a:latin typeface="Cambria Math" panose="02040503050406030204" pitchFamily="18" charset="0"/>
                                  </a:rPr>
                                  <m:t>𝑺</m:t>
                                </m:r>
                              </m:sub>
                            </m:sSub>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𝒊</m:t>
                            </m:r>
                            <m:r>
                              <a:rPr lang="fr-FR" sz="1600" b="1" i="1" smtClean="0">
                                <a:latin typeface="Cambria Math" panose="02040503050406030204" pitchFamily="18" charset="0"/>
                              </a:rPr>
                              <m:t> </m:t>
                            </m:r>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smtClean="0">
                                    <a:latin typeface="Cambria Math" panose="02040503050406030204" pitchFamily="18" charset="0"/>
                                  </a:rPr>
                                  <m:t>𝑶𝑳</m:t>
                                </m:r>
                              </m:sub>
                            </m:sSub>
                          </m:e>
                        </m:d>
                      </m:oMath>
                    </m:oMathPara>
                  </a14:m>
                  <a:endParaRPr lang="fr-FR" sz="1600" b="1" dirty="0"/>
                </a:p>
              </p:txBody>
            </p:sp>
          </mc:Choice>
          <mc:Fallback xmlns="">
            <p:sp>
              <p:nvSpPr>
                <p:cNvPr id="201" name="ZoneTexte 200"/>
                <p:cNvSpPr txBox="1">
                  <a:spLocks noRot="1" noChangeAspect="1" noMove="1" noResize="1" noEditPoints="1" noAdjustHandles="1" noChangeArrowheads="1" noChangeShapeType="1" noTextEdit="1"/>
                </p:cNvSpPr>
                <p:nvPr/>
              </p:nvSpPr>
              <p:spPr>
                <a:xfrm>
                  <a:off x="79193" y="5840757"/>
                  <a:ext cx="1818639" cy="461024"/>
                </a:xfrm>
                <a:prstGeom prst="rect">
                  <a:avLst/>
                </a:prstGeom>
                <a:blipFill>
                  <a:blip r:embed="rId16"/>
                  <a:stretch>
                    <a:fillRect/>
                  </a:stretch>
                </a:blipFill>
              </p:spPr>
              <p:txBody>
                <a:bodyPr/>
                <a:lstStyle/>
                <a:p>
                  <a:r>
                    <a:rPr lang="fr-FR">
                      <a:noFill/>
                    </a:rPr>
                    <a:t> </a:t>
                  </a:r>
                </a:p>
              </p:txBody>
            </p:sp>
          </mc:Fallback>
        </mc:AlternateContent>
      </p:grpSp>
      <p:sp>
        <p:nvSpPr>
          <p:cNvPr id="22" name="Rectangle à coins arrondis 21"/>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grpSp>
        <p:nvGrpSpPr>
          <p:cNvPr id="210" name="Groupe 209"/>
          <p:cNvGrpSpPr/>
          <p:nvPr/>
        </p:nvGrpSpPr>
        <p:grpSpPr>
          <a:xfrm>
            <a:off x="2026618" y="4386670"/>
            <a:ext cx="10134587" cy="1932995"/>
            <a:chOff x="2026618" y="4386670"/>
            <a:chExt cx="10134587" cy="1932995"/>
          </a:xfrm>
        </p:grpSpPr>
        <p:sp>
          <p:nvSpPr>
            <p:cNvPr id="204" name="Accolade ouvrante 203"/>
            <p:cNvSpPr/>
            <p:nvPr/>
          </p:nvSpPr>
          <p:spPr>
            <a:xfrm flipH="1">
              <a:off x="2026618" y="4386670"/>
              <a:ext cx="292318" cy="919908"/>
            </a:xfrm>
            <a:prstGeom prst="leftBrac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5" name="Accolade ouvrante 204"/>
            <p:cNvSpPr/>
            <p:nvPr/>
          </p:nvSpPr>
          <p:spPr>
            <a:xfrm flipH="1">
              <a:off x="2026618" y="5399757"/>
              <a:ext cx="292318" cy="919908"/>
            </a:xfrm>
            <a:prstGeom prst="leftBrac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nvGrpSpPr>
            <p:cNvPr id="209" name="Groupe 208"/>
            <p:cNvGrpSpPr/>
            <p:nvPr/>
          </p:nvGrpSpPr>
          <p:grpSpPr>
            <a:xfrm>
              <a:off x="2476788" y="4625175"/>
              <a:ext cx="9684417" cy="1692771"/>
              <a:chOff x="2476788" y="4625175"/>
              <a:chExt cx="9684417" cy="1692771"/>
            </a:xfrm>
          </p:grpSpPr>
          <mc:AlternateContent xmlns:mc="http://schemas.openxmlformats.org/markup-compatibility/2006" xmlns:a14="http://schemas.microsoft.com/office/drawing/2010/main">
            <mc:Choice Requires="a14">
              <p:sp>
                <p:nvSpPr>
                  <p:cNvPr id="202" name="ZoneTexte 201"/>
                  <p:cNvSpPr txBox="1"/>
                  <p:nvPr/>
                </p:nvSpPr>
                <p:spPr>
                  <a:xfrm>
                    <a:off x="2491274" y="4676015"/>
                    <a:ext cx="3290260" cy="298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𝑰</m:t>
                              </m:r>
                            </m:e>
                            <m:sub>
                              <m:r>
                                <a:rPr lang="fr-FR" sz="1600" b="1" i="1" smtClean="0">
                                  <a:latin typeface="Cambria Math" panose="02040503050406030204" pitchFamily="18" charset="0"/>
                                </a:rPr>
                                <m:t>𝑰</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𝟏</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𝟐</m:t>
                              </m:r>
                            </m:sub>
                          </m:sSub>
                          <m:r>
                            <a:rPr lang="fr-FR" sz="1600" b="1" i="1">
                              <a:latin typeface="Cambria Math" panose="02040503050406030204" pitchFamily="18" charset="0"/>
                              <a:ea typeface="Cambria Math" panose="02040503050406030204" pitchFamily="18" charset="0"/>
                            </a:rPr>
                            <m:t>∝</m:t>
                          </m:r>
                          <m:rad>
                            <m:radPr>
                              <m:degHide m:val="on"/>
                              <m:ctrlPr>
                                <a:rPr lang="fr-FR" sz="1600" b="1" i="1" smtClean="0">
                                  <a:latin typeface="Cambria Math" panose="02040503050406030204" pitchFamily="18" charset="0"/>
                                  <a:ea typeface="Cambria Math" panose="02040503050406030204" pitchFamily="18" charset="0"/>
                                </a:rPr>
                              </m:ctrlPr>
                            </m:radPr>
                            <m:deg/>
                            <m:e>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𝑺</m:t>
                                  </m:r>
                                </m:sub>
                              </m:sSub>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𝑶𝑳</m:t>
                                  </m:r>
                                </m:sub>
                              </m:sSub>
                            </m:e>
                          </m:rad>
                          <m:r>
                            <a:rPr lang="fr-FR" sz="1600" b="1" i="1" smtClean="0">
                              <a:latin typeface="Cambria Math" panose="02040503050406030204" pitchFamily="18" charset="0"/>
                              <a:ea typeface="Cambria Math" panose="02040503050406030204" pitchFamily="18" charset="0"/>
                            </a:rPr>
                            <m:t>𝒄𝒐𝒔</m:t>
                          </m:r>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a:latin typeface="Cambria Math" panose="02040503050406030204" pitchFamily="18" charset="0"/>
                                    </a:rPr>
                                    <m:t>𝑺</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rPr>
                                    <m:t>𝑶𝑳</m:t>
                                  </m:r>
                                </m:sub>
                              </m:sSub>
                            </m:e>
                          </m:d>
                        </m:oMath>
                      </m:oMathPara>
                    </a14:m>
                    <a:endParaRPr lang="fr-FR" sz="1600" b="1" dirty="0"/>
                  </a:p>
                </p:txBody>
              </p:sp>
            </mc:Choice>
            <mc:Fallback xmlns="">
              <p:sp>
                <p:nvSpPr>
                  <p:cNvPr id="202" name="ZoneTexte 201"/>
                  <p:cNvSpPr txBox="1">
                    <a:spLocks noRot="1" noChangeAspect="1" noMove="1" noResize="1" noEditPoints="1" noAdjustHandles="1" noChangeArrowheads="1" noChangeShapeType="1" noTextEdit="1"/>
                  </p:cNvSpPr>
                  <p:nvPr/>
                </p:nvSpPr>
                <p:spPr>
                  <a:xfrm>
                    <a:off x="2491274" y="4676015"/>
                    <a:ext cx="3290260" cy="298159"/>
                  </a:xfrm>
                  <a:prstGeom prst="rect">
                    <a:avLst/>
                  </a:prstGeom>
                  <a:blipFill>
                    <a:blip r:embed="rId17"/>
                    <a:stretch>
                      <a:fillRect l="-928" b="-1020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3" name="ZoneTexte 202"/>
                  <p:cNvSpPr txBox="1"/>
                  <p:nvPr/>
                </p:nvSpPr>
                <p:spPr>
                  <a:xfrm>
                    <a:off x="2476788" y="5682913"/>
                    <a:ext cx="3320717" cy="3008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𝑰</m:t>
                              </m:r>
                            </m:e>
                            <m:sub>
                              <m:r>
                                <a:rPr lang="fr-FR" sz="1600" b="1" i="1" smtClean="0">
                                  <a:latin typeface="Cambria Math" panose="02040503050406030204" pitchFamily="18" charset="0"/>
                                </a:rPr>
                                <m:t>𝑸</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𝟑</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𝟒</m:t>
                              </m:r>
                            </m:sub>
                          </m:sSub>
                          <m:r>
                            <a:rPr lang="fr-FR" sz="1600" b="1" i="1">
                              <a:latin typeface="Cambria Math" panose="02040503050406030204" pitchFamily="18" charset="0"/>
                              <a:ea typeface="Cambria Math" panose="02040503050406030204" pitchFamily="18" charset="0"/>
                            </a:rPr>
                            <m:t>∝</m:t>
                          </m:r>
                          <m:rad>
                            <m:radPr>
                              <m:degHide m:val="on"/>
                              <m:ctrlPr>
                                <a:rPr lang="fr-FR" sz="1600" b="1" i="1" smtClean="0">
                                  <a:latin typeface="Cambria Math" panose="02040503050406030204" pitchFamily="18" charset="0"/>
                                  <a:ea typeface="Cambria Math" panose="02040503050406030204" pitchFamily="18" charset="0"/>
                                </a:rPr>
                              </m:ctrlPr>
                            </m:radPr>
                            <m:deg/>
                            <m:e>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𝑺</m:t>
                                  </m:r>
                                </m:sub>
                              </m:sSub>
                              <m:sSub>
                                <m:sSubPr>
                                  <m:ctrlPr>
                                    <a:rPr lang="fr-FR" sz="1600" b="1" i="1">
                                      <a:latin typeface="Cambria Math" panose="02040503050406030204" pitchFamily="18" charset="0"/>
                                    </a:rPr>
                                  </m:ctrlPr>
                                </m:sSubPr>
                                <m:e>
                                  <m:r>
                                    <a:rPr lang="fr-FR" sz="1600" b="1" i="1">
                                      <a:latin typeface="Cambria Math" panose="02040503050406030204" pitchFamily="18" charset="0"/>
                                    </a:rPr>
                                    <m:t>𝑰</m:t>
                                  </m:r>
                                </m:e>
                                <m:sub>
                                  <m:r>
                                    <a:rPr lang="fr-FR" sz="1600" b="1" i="1" smtClean="0">
                                      <a:latin typeface="Cambria Math" panose="02040503050406030204" pitchFamily="18" charset="0"/>
                                    </a:rPr>
                                    <m:t>𝑶𝑳</m:t>
                                  </m:r>
                                </m:sub>
                              </m:sSub>
                            </m:e>
                          </m:rad>
                          <m:r>
                            <a:rPr lang="fr-FR" sz="1600" b="1" i="1" smtClean="0">
                              <a:latin typeface="Cambria Math" panose="02040503050406030204" pitchFamily="18" charset="0"/>
                              <a:ea typeface="Cambria Math" panose="02040503050406030204" pitchFamily="18" charset="0"/>
                            </a:rPr>
                            <m:t>𝒔𝒊𝒏</m:t>
                          </m:r>
                          <m:d>
                            <m:dPr>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a:latin typeface="Cambria Math" panose="02040503050406030204" pitchFamily="18" charset="0"/>
                                    </a:rPr>
                                    <m:t>𝑺</m:t>
                                  </m:r>
                                </m:sub>
                              </m:sSub>
                              <m:r>
                                <a:rPr lang="fr-FR" sz="1600" b="1" i="1" smtClean="0">
                                  <a:latin typeface="Cambria Math" panose="02040503050406030204" pitchFamily="18" charset="0"/>
                                </a:rPr>
                                <m:t>−</m:t>
                              </m:r>
                              <m:sSub>
                                <m:sSubPr>
                                  <m:ctrlPr>
                                    <a:rPr lang="fr-FR" sz="1600" b="1" i="1">
                                      <a:latin typeface="Cambria Math" panose="02040503050406030204" pitchFamily="18" charset="0"/>
                                    </a:rPr>
                                  </m:ctrlPr>
                                </m:sSubPr>
                                <m:e>
                                  <m:r>
                                    <a:rPr lang="fr-FR" sz="1600" b="1" i="1" smtClean="0">
                                      <a:latin typeface="Cambria Math" panose="02040503050406030204" pitchFamily="18" charset="0"/>
                                      <a:ea typeface="Cambria Math" panose="02040503050406030204" pitchFamily="18" charset="0"/>
                                    </a:rPr>
                                    <m:t>𝜽</m:t>
                                  </m:r>
                                </m:e>
                                <m:sub>
                                  <m:r>
                                    <a:rPr lang="fr-FR" sz="1600" b="1" i="1" smtClean="0">
                                      <a:latin typeface="Cambria Math" panose="02040503050406030204" pitchFamily="18" charset="0"/>
                                    </a:rPr>
                                    <m:t>𝑶𝑳</m:t>
                                  </m:r>
                                </m:sub>
                              </m:sSub>
                            </m:e>
                          </m:d>
                        </m:oMath>
                      </m:oMathPara>
                    </a14:m>
                    <a:endParaRPr lang="fr-FR" sz="1050" b="1" dirty="0"/>
                  </a:p>
                </p:txBody>
              </p:sp>
            </mc:Choice>
            <mc:Fallback xmlns="">
              <p:sp>
                <p:nvSpPr>
                  <p:cNvPr id="203" name="ZoneTexte 202"/>
                  <p:cNvSpPr txBox="1">
                    <a:spLocks noRot="1" noChangeAspect="1" noMove="1" noResize="1" noEditPoints="1" noAdjustHandles="1" noChangeArrowheads="1" noChangeShapeType="1" noTextEdit="1"/>
                  </p:cNvSpPr>
                  <p:nvPr/>
                </p:nvSpPr>
                <p:spPr>
                  <a:xfrm>
                    <a:off x="2476788" y="5682913"/>
                    <a:ext cx="3320717" cy="300852"/>
                  </a:xfrm>
                  <a:prstGeom prst="rect">
                    <a:avLst/>
                  </a:prstGeom>
                  <a:blipFill>
                    <a:blip r:embed="rId18"/>
                    <a:stretch>
                      <a:fillRect l="-734" b="-2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6" name="ZoneTexte 205"/>
                  <p:cNvSpPr txBox="1"/>
                  <p:nvPr/>
                </p:nvSpPr>
                <p:spPr>
                  <a:xfrm>
                    <a:off x="2933536" y="5115756"/>
                    <a:ext cx="4930389" cy="446532"/>
                  </a:xfrm>
                  <a:prstGeom prst="rect">
                    <a:avLst/>
                  </a:prstGeom>
                  <a:noFill/>
                  <a:ln>
                    <a:solidFill>
                      <a:srgbClr val="FE504C"/>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solidFill>
                                    <a:srgbClr val="FF0000"/>
                                  </a:solidFill>
                                  <a:latin typeface="Cambria Math" panose="02040503050406030204" pitchFamily="18" charset="0"/>
                                </a:rPr>
                              </m:ctrlPr>
                            </m:sSubPr>
                            <m:e>
                              <m:r>
                                <a:rPr lang="fr-FR" sz="1600" b="1" i="1" smtClean="0">
                                  <a:solidFill>
                                    <a:srgbClr val="FF0000"/>
                                  </a:solidFill>
                                  <a:latin typeface="Cambria Math" panose="02040503050406030204" pitchFamily="18" charset="0"/>
                                </a:rPr>
                                <m:t>𝑰</m:t>
                              </m:r>
                            </m:e>
                            <m:sub>
                              <m:eqArr>
                                <m:eqArrPr>
                                  <m:ctrlPr>
                                    <a:rPr lang="fr-FR" sz="1600" b="1" i="1" smtClean="0">
                                      <a:solidFill>
                                        <a:srgbClr val="FF0000"/>
                                      </a:solidFill>
                                      <a:latin typeface="Cambria Math" panose="02040503050406030204" pitchFamily="18" charset="0"/>
                                    </a:rPr>
                                  </m:ctrlPr>
                                </m:eqArrPr>
                                <m:e>
                                  <m:r>
                                    <a:rPr lang="fr-FR" sz="1600" b="1" i="1" smtClean="0">
                                      <a:solidFill>
                                        <a:srgbClr val="FF0000"/>
                                      </a:solidFill>
                                      <a:latin typeface="Cambria Math" panose="02040503050406030204" pitchFamily="18" charset="0"/>
                                    </a:rPr>
                                    <m:t>𝑫𝒆𝒕</m:t>
                                  </m:r>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𝑪𝒐𝒉</m:t>
                                  </m:r>
                                  <m:r>
                                    <a:rPr lang="fr-FR" sz="1600" b="1" i="1" smtClean="0">
                                      <a:solidFill>
                                        <a:srgbClr val="FF0000"/>
                                      </a:solidFill>
                                      <a:latin typeface="Cambria Math" panose="02040503050406030204" pitchFamily="18" charset="0"/>
                                    </a:rPr>
                                    <m:t>. </m:t>
                                  </m:r>
                                  <m:r>
                                    <a:rPr lang="fr-FR" sz="1600" b="1" i="1" smtClean="0">
                                      <a:solidFill>
                                        <a:srgbClr val="FF0000"/>
                                      </a:solidFill>
                                      <a:latin typeface="Cambria Math" panose="02040503050406030204" pitchFamily="18" charset="0"/>
                                    </a:rPr>
                                    <m:t>𝑯</m:t>
                                  </m:r>
                                  <m:r>
                                    <a:rPr lang="fr-FR" sz="1600" b="1" i="1" smtClean="0">
                                      <a:solidFill>
                                        <a:srgbClr val="FF0000"/>
                                      </a:solidFill>
                                      <a:latin typeface="Cambria Math" panose="02040503050406030204" pitchFamily="18" charset="0"/>
                                    </a:rPr>
                                    <m:t>é</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é</m:t>
                                  </m:r>
                                  <m:r>
                                    <a:rPr lang="fr-FR" sz="1600" b="1" i="1" smtClean="0">
                                      <a:solidFill>
                                        <a:srgbClr val="FF0000"/>
                                      </a:solidFill>
                                      <a:latin typeface="Cambria Math" panose="02040503050406030204" pitchFamily="18" charset="0"/>
                                    </a:rPr>
                                    <m:t>𝒓𝒐𝒅𝒚𝒏𝒆</m:t>
                                  </m:r>
                                </m:e>
                                <m:e>
                                  <m:r>
                                    <a:rPr lang="fr-FR" sz="1600" b="1" i="1" smtClean="0">
                                      <a:solidFill>
                                        <a:srgbClr val="FF0000"/>
                                      </a:solidFill>
                                      <a:latin typeface="Cambria Math" panose="02040503050406030204" pitchFamily="18" charset="0"/>
                                    </a:rPr>
                                    <m:t>𝑫𝒊𝒗𝒆𝒓𝒔𝒊𝒕</m:t>
                                  </m:r>
                                  <m:r>
                                    <a:rPr lang="fr-FR" sz="1600" b="1" i="1" smtClean="0">
                                      <a:solidFill>
                                        <a:srgbClr val="FF0000"/>
                                      </a:solidFill>
                                      <a:latin typeface="Cambria Math" panose="02040503050406030204" pitchFamily="18" charset="0"/>
                                    </a:rPr>
                                    <m:t>é </m:t>
                                  </m:r>
                                  <m:r>
                                    <a:rPr lang="fr-FR" sz="1600" b="1" i="1" smtClean="0">
                                      <a:solidFill>
                                        <a:srgbClr val="FF0000"/>
                                      </a:solidFill>
                                      <a:latin typeface="Cambria Math" panose="02040503050406030204" pitchFamily="18" charset="0"/>
                                    </a:rPr>
                                    <m:t>𝑷𝒉𝒂𝒔𝒆</m:t>
                                  </m:r>
                                  <m:r>
                                    <a:rPr lang="fr-FR" sz="1600" b="1" i="1" smtClean="0">
                                      <a:solidFill>
                                        <a:srgbClr val="FF0000"/>
                                      </a:solidFill>
                                      <a:latin typeface="Cambria Math" panose="02040503050406030204" pitchFamily="18" charset="0"/>
                                    </a:rPr>
                                    <m:t> </m:t>
                                  </m:r>
                                </m:e>
                              </m:eqArr>
                            </m:sub>
                          </m:sSub>
                          <m:d>
                            <m:dPr>
                              <m:ctrlPr>
                                <a:rPr lang="fr-FR" sz="1600" b="1" i="1" smtClean="0">
                                  <a:solidFill>
                                    <a:srgbClr val="FF0000"/>
                                  </a:solidFill>
                                  <a:latin typeface="Cambria Math" panose="02040503050406030204" pitchFamily="18" charset="0"/>
                                </a:rPr>
                              </m:ctrlPr>
                            </m:dPr>
                            <m:e>
                              <m:r>
                                <a:rPr lang="fr-FR" sz="1600" b="1" i="1" smtClean="0">
                                  <a:solidFill>
                                    <a:srgbClr val="FF0000"/>
                                  </a:solidFill>
                                  <a:latin typeface="Cambria Math" panose="02040503050406030204" pitchFamily="18" charset="0"/>
                                </a:rPr>
                                <m:t>𝒕</m:t>
                              </m:r>
                            </m:e>
                          </m:d>
                          <m:r>
                            <a:rPr lang="fr-FR" sz="1600" b="1" i="1" smtClean="0">
                              <a:solidFill>
                                <a:srgbClr val="FF0000"/>
                              </a:solidFill>
                              <a:latin typeface="Cambria Math" panose="02040503050406030204" pitchFamily="18" charset="0"/>
                            </a:rPr>
                            <m:t>=</m:t>
                          </m:r>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𝑰</m:t>
                              </m:r>
                            </m:sub>
                          </m:sSub>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𝒋</m:t>
                          </m:r>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𝑸</m:t>
                              </m:r>
                            </m:sub>
                          </m:sSub>
                          <m:r>
                            <a:rPr lang="fr-FR" sz="1600" b="1" i="1">
                              <a:solidFill>
                                <a:srgbClr val="FF0000"/>
                              </a:solidFill>
                              <a:latin typeface="Cambria Math" panose="02040503050406030204" pitchFamily="18" charset="0"/>
                              <a:ea typeface="Cambria Math" panose="02040503050406030204" pitchFamily="18" charset="0"/>
                            </a:rPr>
                            <m:t>∝</m:t>
                          </m:r>
                          <m:rad>
                            <m:radPr>
                              <m:degHide m:val="on"/>
                              <m:ctrlPr>
                                <a:rPr lang="fr-FR" sz="1600" b="1" i="1" smtClean="0">
                                  <a:solidFill>
                                    <a:srgbClr val="FF0000"/>
                                  </a:solidFill>
                                  <a:latin typeface="Cambria Math" panose="02040503050406030204" pitchFamily="18" charset="0"/>
                                  <a:ea typeface="Cambria Math" panose="02040503050406030204" pitchFamily="18" charset="0"/>
                                </a:rPr>
                              </m:ctrlPr>
                            </m:radPr>
                            <m:deg/>
                            <m:e>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𝑺</m:t>
                                  </m:r>
                                </m:sub>
                              </m:sSub>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𝑶𝑳</m:t>
                                  </m:r>
                                </m:sub>
                              </m:sSub>
                            </m:e>
                          </m:rad>
                          <m:sSup>
                            <m:sSupPr>
                              <m:ctrlPr>
                                <a:rPr lang="fr-FR" sz="1600" b="1" i="1" smtClean="0">
                                  <a:solidFill>
                                    <a:srgbClr val="FF0000"/>
                                  </a:solidFill>
                                  <a:latin typeface="Cambria Math" panose="02040503050406030204" pitchFamily="18" charset="0"/>
                                  <a:ea typeface="Cambria Math" panose="02040503050406030204" pitchFamily="18" charset="0"/>
                                </a:rPr>
                              </m:ctrlPr>
                            </m:sSupPr>
                            <m:e>
                              <m:r>
                                <a:rPr lang="fr-FR" sz="1600" b="1" i="1" smtClean="0">
                                  <a:solidFill>
                                    <a:srgbClr val="FF0000"/>
                                  </a:solidFill>
                                  <a:latin typeface="Cambria Math" panose="02040503050406030204" pitchFamily="18" charset="0"/>
                                  <a:ea typeface="Cambria Math" panose="02040503050406030204" pitchFamily="18" charset="0"/>
                                </a:rPr>
                                <m:t>𝒆</m:t>
                              </m:r>
                            </m:e>
                            <m:sup>
                              <m:r>
                                <a:rPr lang="fr-FR" sz="1600" b="1" i="1" smtClean="0">
                                  <a:solidFill>
                                    <a:srgbClr val="FF0000"/>
                                  </a:solidFill>
                                  <a:latin typeface="Cambria Math" panose="02040503050406030204" pitchFamily="18" charset="0"/>
                                  <a:ea typeface="Cambria Math" panose="02040503050406030204" pitchFamily="18" charset="0"/>
                                </a:rPr>
                                <m:t>𝒋</m:t>
                              </m:r>
                              <m:d>
                                <m:dPr>
                                  <m:ctrlPr>
                                    <a:rPr lang="fr-FR" sz="1600" b="1" i="1">
                                      <a:solidFill>
                                        <a:srgbClr val="FF0000"/>
                                      </a:solidFill>
                                      <a:latin typeface="Cambria Math" panose="02040503050406030204" pitchFamily="18" charset="0"/>
                                    </a:rPr>
                                  </m:ctrlPr>
                                </m:dPr>
                                <m:e>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𝜽</m:t>
                                      </m:r>
                                    </m:e>
                                    <m:sub>
                                      <m:r>
                                        <a:rPr lang="fr-FR" sz="1600" b="1" i="1">
                                          <a:solidFill>
                                            <a:srgbClr val="FF0000"/>
                                          </a:solidFill>
                                          <a:latin typeface="Cambria Math" panose="02040503050406030204" pitchFamily="18" charset="0"/>
                                        </a:rPr>
                                        <m:t>𝑺</m:t>
                                      </m:r>
                                    </m:sub>
                                  </m:sSub>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sSub>
                                    <m:sSubPr>
                                      <m:ctrlPr>
                                        <a:rPr lang="fr-FR" sz="1600" b="1" i="1">
                                          <a:solidFill>
                                            <a:srgbClr val="FF0000"/>
                                          </a:solidFill>
                                          <a:latin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𝜽</m:t>
                                      </m:r>
                                    </m:e>
                                    <m:sub>
                                      <m:r>
                                        <a:rPr lang="fr-FR" sz="1600" b="1" i="1">
                                          <a:solidFill>
                                            <a:srgbClr val="FF0000"/>
                                          </a:solidFill>
                                          <a:latin typeface="Cambria Math" panose="02040503050406030204" pitchFamily="18" charset="0"/>
                                        </a:rPr>
                                        <m:t>𝑶𝑳</m:t>
                                      </m:r>
                                    </m:sub>
                                  </m:sSub>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e>
                              </m:d>
                            </m:sup>
                          </m:sSup>
                        </m:oMath>
                      </m:oMathPara>
                    </a14:m>
                    <a:endParaRPr lang="fr-FR" sz="1600" b="1" dirty="0">
                      <a:solidFill>
                        <a:srgbClr val="FF0000"/>
                      </a:solidFill>
                    </a:endParaRPr>
                  </a:p>
                </p:txBody>
              </p:sp>
            </mc:Choice>
            <mc:Fallback xmlns="">
              <p:sp>
                <p:nvSpPr>
                  <p:cNvPr id="206" name="ZoneTexte 205"/>
                  <p:cNvSpPr txBox="1">
                    <a:spLocks noRot="1" noChangeAspect="1" noMove="1" noResize="1" noEditPoints="1" noAdjustHandles="1" noChangeArrowheads="1" noChangeShapeType="1" noTextEdit="1"/>
                  </p:cNvSpPr>
                  <p:nvPr/>
                </p:nvSpPr>
                <p:spPr>
                  <a:xfrm>
                    <a:off x="2933536" y="5115756"/>
                    <a:ext cx="4930389" cy="446532"/>
                  </a:xfrm>
                  <a:prstGeom prst="rect">
                    <a:avLst/>
                  </a:prstGeom>
                  <a:blipFill>
                    <a:blip r:embed="rId19"/>
                    <a:stretch>
                      <a:fillRect l="-123" b="-10667"/>
                    </a:stretch>
                  </a:blipFill>
                  <a:ln>
                    <a:solidFill>
                      <a:srgbClr val="FE504C"/>
                    </a:solidFill>
                  </a:ln>
                </p:spPr>
                <p:txBody>
                  <a:bodyPr/>
                  <a:lstStyle/>
                  <a:p>
                    <a:r>
                      <a:rPr lang="fr-FR">
                        <a:noFill/>
                      </a:rPr>
                      <a:t> </a:t>
                    </a:r>
                  </a:p>
                </p:txBody>
              </p:sp>
            </mc:Fallback>
          </mc:AlternateContent>
          <p:sp>
            <p:nvSpPr>
              <p:cNvPr id="207" name="ZoneTexte 206"/>
              <p:cNvSpPr txBox="1"/>
              <p:nvPr/>
            </p:nvSpPr>
            <p:spPr>
              <a:xfrm>
                <a:off x="7973379" y="4625175"/>
                <a:ext cx="4187826" cy="1692771"/>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b="1" dirty="0">
                    <a:solidFill>
                      <a:srgbClr val="00B050"/>
                    </a:solidFill>
                  </a:rPr>
                  <a:t>On retrouve </a:t>
                </a:r>
                <a:r>
                  <a:rPr lang="fr-FR" b="1" i="1" dirty="0">
                    <a:solidFill>
                      <a:srgbClr val="00B050"/>
                    </a:solidFill>
                    <a:sym typeface="Symbol" panose="05050102010706020507" pitchFamily="18" charset="2"/>
                  </a:rPr>
                  <a:t></a:t>
                </a:r>
                <a:r>
                  <a:rPr lang="fr-FR" b="1" dirty="0">
                    <a:solidFill>
                      <a:srgbClr val="00B050"/>
                    </a:solidFill>
                    <a:sym typeface="Symbol" panose="05050102010706020507" pitchFamily="18" charset="2"/>
                  </a:rPr>
                  <a:t> entièrement</a:t>
                </a:r>
                <a:endParaRPr lang="fr-FR" b="1" dirty="0">
                  <a:solidFill>
                    <a:srgbClr val="00B050"/>
                  </a:solidFill>
                </a:endParaRPr>
              </a:p>
              <a:p>
                <a:pPr marL="285750" indent="-285750">
                  <a:buFont typeface="Symbol" panose="05050102010706020507" pitchFamily="18" charset="2"/>
                  <a:buChar char="´"/>
                </a:pPr>
                <a:r>
                  <a:rPr lang="fr-FR" b="1" dirty="0">
                    <a:solidFill>
                      <a:srgbClr val="FF0000"/>
                    </a:solidFill>
                    <a:sym typeface="Wingdings" panose="05000000000000000000" pitchFamily="2" charset="2"/>
                  </a:rPr>
                  <a:t>Coût du matériel </a:t>
                </a:r>
                <a:r>
                  <a:rPr lang="fr-FR" b="1" dirty="0">
                    <a:solidFill>
                      <a:srgbClr val="FF0000"/>
                    </a:solidFill>
                  </a:rPr>
                  <a:t>↗</a:t>
                </a:r>
                <a:r>
                  <a:rPr lang="fr-FR" b="1" dirty="0">
                    <a:solidFill>
                      <a:srgbClr val="FF0000"/>
                    </a:solidFill>
                    <a:sym typeface="Symbol" panose="05050102010706020507" pitchFamily="18" charset="2"/>
                  </a:rPr>
                  <a:t> </a:t>
                </a:r>
                <a:r>
                  <a:rPr lang="fr-FR" b="1" dirty="0">
                    <a:solidFill>
                      <a:srgbClr val="FF0000"/>
                    </a:solidFill>
                    <a:sym typeface="Wingdings" panose="05000000000000000000" pitchFamily="2" charset="2"/>
                  </a:rPr>
                  <a:t>: </a:t>
                </a:r>
                <a:r>
                  <a:rPr lang="fr-FR" sz="1400" b="1" dirty="0">
                    <a:solidFill>
                      <a:srgbClr val="FF0000"/>
                    </a:solidFill>
                    <a:sym typeface="Wingdings" panose="05000000000000000000" pitchFamily="2" charset="2"/>
                  </a:rPr>
                  <a:t>4 détecteurs, carte d’acquisition 2 entrées synchrones, BP du détecteur et de l’électronique</a:t>
                </a:r>
                <a:r>
                  <a:rPr lang="fr-FR" sz="1400" b="1" dirty="0">
                    <a:solidFill>
                      <a:srgbClr val="FF0000"/>
                    </a:solidFill>
                  </a:rPr>
                  <a:t> ↗</a:t>
                </a:r>
                <a:endParaRPr lang="fr-FR" sz="1400" b="1" dirty="0">
                  <a:solidFill>
                    <a:srgbClr val="FF0000"/>
                  </a:solidFill>
                  <a:sym typeface="Wingdings" panose="05000000000000000000" pitchFamily="2" charset="2"/>
                </a:endParaRPr>
              </a:p>
              <a:p>
                <a:pPr marL="285750" indent="-285750">
                  <a:buFont typeface="Symbol" panose="05050102010706020507" pitchFamily="18" charset="2"/>
                  <a:buChar char="´"/>
                </a:pPr>
                <a:r>
                  <a:rPr lang="fr-FR" b="1" dirty="0">
                    <a:solidFill>
                      <a:srgbClr val="FF0000"/>
                    </a:solidFill>
                    <a:sym typeface="Wingdings" panose="05000000000000000000" pitchFamily="2" charset="2"/>
                  </a:rPr>
                  <a:t>Quantité de données</a:t>
                </a:r>
                <a:r>
                  <a:rPr lang="fr-FR" b="1" dirty="0">
                    <a:solidFill>
                      <a:srgbClr val="FF0000"/>
                    </a:solidFill>
                  </a:rPr>
                  <a:t> ↗</a:t>
                </a:r>
                <a:endParaRPr lang="fr-FR" b="1" dirty="0">
                  <a:solidFill>
                    <a:srgbClr val="FF0000"/>
                  </a:solidFill>
                  <a:sym typeface="Wingdings" panose="05000000000000000000" pitchFamily="2" charset="2"/>
                </a:endParaRPr>
              </a:p>
              <a:p>
                <a:pPr marL="285750" indent="-285750">
                  <a:buFont typeface="Symbol" panose="05050102010706020507" pitchFamily="18" charset="2"/>
                  <a:buChar char="´"/>
                </a:pPr>
                <a:r>
                  <a:rPr lang="fr-FR" b="1" dirty="0">
                    <a:solidFill>
                      <a:srgbClr val="FF0000"/>
                    </a:solidFill>
                    <a:sym typeface="Wingdings" panose="05000000000000000000" pitchFamily="2" charset="2"/>
                  </a:rPr>
                  <a:t>Subsiste le fading de polarisation</a:t>
                </a:r>
              </a:p>
            </p:txBody>
          </p:sp>
        </p:grpSp>
      </p:grpSp>
      <p:grpSp>
        <p:nvGrpSpPr>
          <p:cNvPr id="235" name="Groupe 234"/>
          <p:cNvGrpSpPr/>
          <p:nvPr/>
        </p:nvGrpSpPr>
        <p:grpSpPr>
          <a:xfrm>
            <a:off x="3800287" y="3000832"/>
            <a:ext cx="1153297" cy="461665"/>
            <a:chOff x="3800287" y="3000832"/>
            <a:chExt cx="1153297" cy="461665"/>
          </a:xfrm>
        </p:grpSpPr>
        <p:grpSp>
          <p:nvGrpSpPr>
            <p:cNvPr id="218" name="Groupe 217"/>
            <p:cNvGrpSpPr/>
            <p:nvPr/>
          </p:nvGrpSpPr>
          <p:grpSpPr>
            <a:xfrm>
              <a:off x="4593584" y="3035694"/>
              <a:ext cx="360000" cy="360000"/>
              <a:chOff x="9986577" y="1624219"/>
              <a:chExt cx="579372" cy="579372"/>
            </a:xfrm>
          </p:grpSpPr>
          <p:sp>
            <p:nvSpPr>
              <p:cNvPr id="217" name="Ellipse 216"/>
              <p:cNvSpPr/>
              <p:nvPr/>
            </p:nvSpPr>
            <p:spPr>
              <a:xfrm>
                <a:off x="9986577" y="1628775"/>
                <a:ext cx="579372" cy="574816"/>
              </a:xfrm>
              <a:prstGeom prst="ellipse">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216" name="Groupe 215"/>
              <p:cNvGrpSpPr/>
              <p:nvPr/>
            </p:nvGrpSpPr>
            <p:grpSpPr>
              <a:xfrm>
                <a:off x="9986577" y="1624219"/>
                <a:ext cx="579372" cy="579372"/>
                <a:chOff x="9986577" y="1641049"/>
                <a:chExt cx="579372" cy="579372"/>
              </a:xfrm>
            </p:grpSpPr>
            <p:cxnSp>
              <p:nvCxnSpPr>
                <p:cNvPr id="212" name="Connecteur droit avec flèche 211"/>
                <p:cNvCxnSpPr/>
                <p:nvPr/>
              </p:nvCxnSpPr>
              <p:spPr>
                <a:xfrm>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3" name="Connecteur droit avec flèche 212"/>
                <p:cNvCxnSpPr/>
                <p:nvPr/>
              </p:nvCxnSpPr>
              <p:spPr>
                <a:xfrm rot="162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4" name="Connecteur droit avec flèche 213"/>
                <p:cNvCxnSpPr/>
                <p:nvPr/>
              </p:nvCxnSpPr>
              <p:spPr>
                <a:xfrm rot="27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5" name="Connecteur droit avec flèche 214"/>
                <p:cNvCxnSpPr/>
                <p:nvPr/>
              </p:nvCxnSpPr>
              <p:spPr>
                <a:xfrm rot="18900000" flipH="1">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sp>
          <p:nvSpPr>
            <p:cNvPr id="220" name="ZoneTexte 219"/>
            <p:cNvSpPr txBox="1"/>
            <p:nvPr/>
          </p:nvSpPr>
          <p:spPr>
            <a:xfrm>
              <a:off x="3800287" y="3000832"/>
              <a:ext cx="800220" cy="461665"/>
            </a:xfrm>
            <a:prstGeom prst="rect">
              <a:avLst/>
            </a:prstGeom>
            <a:noFill/>
          </p:spPr>
          <p:txBody>
            <a:bodyPr wrap="none" rtlCol="0">
              <a:spAutoFit/>
            </a:bodyPr>
            <a:lstStyle/>
            <a:p>
              <a:pPr algn="r"/>
              <a:r>
                <a:rPr lang="fr-FR" sz="1200" b="1" dirty="0" err="1">
                  <a:solidFill>
                    <a:schemeClr val="accent2">
                      <a:lumMod val="60000"/>
                      <a:lumOff val="40000"/>
                    </a:schemeClr>
                  </a:solidFill>
                </a:rPr>
                <a:t>Random</a:t>
              </a:r>
              <a:endParaRPr lang="fr-FR" sz="1200" b="1" dirty="0">
                <a:solidFill>
                  <a:schemeClr val="accent2">
                    <a:lumMod val="60000"/>
                    <a:lumOff val="40000"/>
                  </a:schemeClr>
                </a:solidFill>
              </a:endParaRPr>
            </a:p>
            <a:p>
              <a:pPr algn="r"/>
              <a:r>
                <a:rPr lang="fr-FR" sz="1200" b="1" dirty="0">
                  <a:solidFill>
                    <a:schemeClr val="accent2">
                      <a:lumMod val="60000"/>
                      <a:lumOff val="40000"/>
                    </a:schemeClr>
                  </a:solidFill>
                </a:rPr>
                <a:t>Pol.</a:t>
              </a:r>
            </a:p>
          </p:txBody>
        </p:sp>
      </p:grpSp>
      <p:grpSp>
        <p:nvGrpSpPr>
          <p:cNvPr id="236" name="Groupe 235"/>
          <p:cNvGrpSpPr/>
          <p:nvPr/>
        </p:nvGrpSpPr>
        <p:grpSpPr>
          <a:xfrm>
            <a:off x="3790899" y="3624530"/>
            <a:ext cx="1153297" cy="461665"/>
            <a:chOff x="3790899" y="3624530"/>
            <a:chExt cx="1153297" cy="461665"/>
          </a:xfrm>
        </p:grpSpPr>
        <p:grpSp>
          <p:nvGrpSpPr>
            <p:cNvPr id="221" name="Groupe 220"/>
            <p:cNvGrpSpPr/>
            <p:nvPr/>
          </p:nvGrpSpPr>
          <p:grpSpPr>
            <a:xfrm>
              <a:off x="4584196" y="3659392"/>
              <a:ext cx="360000" cy="360000"/>
              <a:chOff x="9986577" y="1624219"/>
              <a:chExt cx="579372" cy="579372"/>
            </a:xfrm>
          </p:grpSpPr>
          <p:sp>
            <p:nvSpPr>
              <p:cNvPr id="222" name="Ellipse 221"/>
              <p:cNvSpPr/>
              <p:nvPr/>
            </p:nvSpPr>
            <p:spPr>
              <a:xfrm>
                <a:off x="9986577" y="1628775"/>
                <a:ext cx="579372" cy="574816"/>
              </a:xfrm>
              <a:prstGeom prst="ellipse">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223" name="Groupe 222"/>
              <p:cNvGrpSpPr/>
              <p:nvPr/>
            </p:nvGrpSpPr>
            <p:grpSpPr>
              <a:xfrm>
                <a:off x="9986577" y="1624219"/>
                <a:ext cx="579372" cy="579372"/>
                <a:chOff x="9986577" y="1641049"/>
                <a:chExt cx="579372" cy="579372"/>
              </a:xfrm>
            </p:grpSpPr>
            <p:cxnSp>
              <p:nvCxnSpPr>
                <p:cNvPr id="224" name="Connecteur droit avec flèche 223"/>
                <p:cNvCxnSpPr/>
                <p:nvPr/>
              </p:nvCxnSpPr>
              <p:spPr>
                <a:xfrm>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5" name="Connecteur droit avec flèche 224"/>
                <p:cNvCxnSpPr/>
                <p:nvPr/>
              </p:nvCxnSpPr>
              <p:spPr>
                <a:xfrm rot="162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6" name="Connecteur droit avec flèche 225"/>
                <p:cNvCxnSpPr/>
                <p:nvPr/>
              </p:nvCxnSpPr>
              <p:spPr>
                <a:xfrm rot="27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7" name="Connecteur droit avec flèche 226"/>
                <p:cNvCxnSpPr/>
                <p:nvPr/>
              </p:nvCxnSpPr>
              <p:spPr>
                <a:xfrm rot="18900000" flipH="1">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sp>
          <p:nvSpPr>
            <p:cNvPr id="228" name="ZoneTexte 227"/>
            <p:cNvSpPr txBox="1"/>
            <p:nvPr/>
          </p:nvSpPr>
          <p:spPr>
            <a:xfrm>
              <a:off x="3790899" y="3624530"/>
              <a:ext cx="800220" cy="461665"/>
            </a:xfrm>
            <a:prstGeom prst="rect">
              <a:avLst/>
            </a:prstGeom>
            <a:noFill/>
          </p:spPr>
          <p:txBody>
            <a:bodyPr wrap="none" rtlCol="0">
              <a:spAutoFit/>
            </a:bodyPr>
            <a:lstStyle/>
            <a:p>
              <a:pPr algn="r"/>
              <a:r>
                <a:rPr lang="fr-FR" sz="1200" b="1" dirty="0" err="1">
                  <a:solidFill>
                    <a:schemeClr val="accent2">
                      <a:lumMod val="60000"/>
                      <a:lumOff val="40000"/>
                    </a:schemeClr>
                  </a:solidFill>
                </a:rPr>
                <a:t>Random</a:t>
              </a:r>
              <a:endParaRPr lang="fr-FR" sz="1200" b="1" dirty="0">
                <a:solidFill>
                  <a:schemeClr val="accent2">
                    <a:lumMod val="60000"/>
                    <a:lumOff val="40000"/>
                  </a:schemeClr>
                </a:solidFill>
              </a:endParaRPr>
            </a:p>
            <a:p>
              <a:pPr algn="r"/>
              <a:r>
                <a:rPr lang="fr-FR" sz="1200" b="1" dirty="0">
                  <a:solidFill>
                    <a:schemeClr val="accent2">
                      <a:lumMod val="60000"/>
                      <a:lumOff val="40000"/>
                    </a:schemeClr>
                  </a:solidFill>
                </a:rPr>
                <a:t>Pol.</a:t>
              </a:r>
            </a:p>
          </p:txBody>
        </p:sp>
      </p:grpSp>
      <p:sp>
        <p:nvSpPr>
          <p:cNvPr id="29" name="ZoneTexte 28"/>
          <p:cNvSpPr txBox="1"/>
          <p:nvPr/>
        </p:nvSpPr>
        <p:spPr>
          <a:xfrm>
            <a:off x="5206622" y="2687321"/>
            <a:ext cx="572593" cy="307777"/>
          </a:xfrm>
          <a:prstGeom prst="rect">
            <a:avLst/>
          </a:prstGeom>
          <a:noFill/>
        </p:spPr>
        <p:txBody>
          <a:bodyPr wrap="none" rtlCol="0">
            <a:spAutoFit/>
          </a:bodyPr>
          <a:lstStyle/>
          <a:p>
            <a:r>
              <a:rPr lang="fr-FR" sz="1400" b="1" dirty="0" err="1">
                <a:solidFill>
                  <a:srgbClr val="0070C0"/>
                </a:solidFill>
              </a:rPr>
              <a:t>Sign</a:t>
            </a:r>
            <a:endParaRPr lang="fr-FR" sz="1400" b="1" dirty="0">
              <a:solidFill>
                <a:srgbClr val="0070C0"/>
              </a:solidFill>
            </a:endParaRPr>
          </a:p>
        </p:txBody>
      </p:sp>
      <p:sp>
        <p:nvSpPr>
          <p:cNvPr id="28" name="ZoneTexte 27"/>
          <p:cNvSpPr txBox="1"/>
          <p:nvPr/>
        </p:nvSpPr>
        <p:spPr>
          <a:xfrm>
            <a:off x="5328216" y="4207255"/>
            <a:ext cx="433132" cy="307777"/>
          </a:xfrm>
          <a:prstGeom prst="rect">
            <a:avLst/>
          </a:prstGeom>
          <a:noFill/>
        </p:spPr>
        <p:txBody>
          <a:bodyPr wrap="none" rtlCol="0">
            <a:spAutoFit/>
          </a:bodyPr>
          <a:lstStyle/>
          <a:p>
            <a:r>
              <a:rPr lang="fr-FR" sz="1400" b="1" dirty="0">
                <a:solidFill>
                  <a:srgbClr val="0070C0"/>
                </a:solidFill>
              </a:rPr>
              <a:t>OL</a:t>
            </a:r>
          </a:p>
        </p:txBody>
      </p:sp>
      <p:grpSp>
        <p:nvGrpSpPr>
          <p:cNvPr id="234" name="Groupe 233"/>
          <p:cNvGrpSpPr/>
          <p:nvPr/>
        </p:nvGrpSpPr>
        <p:grpSpPr>
          <a:xfrm>
            <a:off x="2091450" y="3574597"/>
            <a:ext cx="1434560" cy="491105"/>
            <a:chOff x="2091450" y="3574597"/>
            <a:chExt cx="1434560" cy="491105"/>
          </a:xfrm>
        </p:grpSpPr>
        <p:sp>
          <p:nvSpPr>
            <p:cNvPr id="229" name="Ellipse 228"/>
            <p:cNvSpPr/>
            <p:nvPr/>
          </p:nvSpPr>
          <p:spPr>
            <a:xfrm>
              <a:off x="2635624" y="3839392"/>
              <a:ext cx="246826" cy="2263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30" name="Ellipse 229"/>
            <p:cNvSpPr/>
            <p:nvPr/>
          </p:nvSpPr>
          <p:spPr>
            <a:xfrm>
              <a:off x="2882153" y="3839392"/>
              <a:ext cx="246826" cy="2263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31" name="Ellipse 230"/>
            <p:cNvSpPr/>
            <p:nvPr/>
          </p:nvSpPr>
          <p:spPr>
            <a:xfrm>
              <a:off x="2389097" y="3839392"/>
              <a:ext cx="246826" cy="2263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33" name="ZoneTexte 232"/>
            <p:cNvSpPr txBox="1"/>
            <p:nvPr/>
          </p:nvSpPr>
          <p:spPr>
            <a:xfrm>
              <a:off x="2091450" y="3574597"/>
              <a:ext cx="1434560" cy="276999"/>
            </a:xfrm>
            <a:prstGeom prst="rect">
              <a:avLst/>
            </a:prstGeom>
            <a:noFill/>
          </p:spPr>
          <p:txBody>
            <a:bodyPr wrap="none" rtlCol="0">
              <a:spAutoFit/>
            </a:bodyPr>
            <a:lstStyle/>
            <a:p>
              <a:r>
                <a:rPr lang="fr-FR" sz="1200" b="1" dirty="0"/>
                <a:t>Contrôleur Polar.</a:t>
              </a:r>
            </a:p>
          </p:txBody>
        </p:sp>
      </p:grpSp>
      <p:sp>
        <p:nvSpPr>
          <p:cNvPr id="211" name="Espace réservé de la date 2">
            <a:extLst>
              <a:ext uri="{FF2B5EF4-FFF2-40B4-BE49-F238E27FC236}">
                <a16:creationId xmlns:a16="http://schemas.microsoft.com/office/drawing/2014/main" id="{CC4BC6AA-AF59-4352-BF97-296EE35629D4}"/>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9" name="Espace réservé du numéro de diapositive 4">
            <a:extLst>
              <a:ext uri="{FF2B5EF4-FFF2-40B4-BE49-F238E27FC236}">
                <a16:creationId xmlns:a16="http://schemas.microsoft.com/office/drawing/2014/main" id="{D1D7FE03-C98C-4917-82CE-600CBE3496EE}"/>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22</a:t>
            </a:fld>
            <a:endParaRPr lang="fr-FR" dirty="0">
              <a:solidFill>
                <a:prstClr val="white"/>
              </a:solidFill>
              <a:latin typeface="Arial"/>
            </a:endParaRPr>
          </a:p>
        </p:txBody>
      </p:sp>
      <p:sp>
        <p:nvSpPr>
          <p:cNvPr id="232" name="ZoneTexte 231">
            <a:extLst>
              <a:ext uri="{FF2B5EF4-FFF2-40B4-BE49-F238E27FC236}">
                <a16:creationId xmlns:a16="http://schemas.microsoft.com/office/drawing/2014/main" id="{F9E195F7-C53B-4976-9707-7D7B912AC37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37" name="ZoneTexte 236">
            <a:extLst>
              <a:ext uri="{FF2B5EF4-FFF2-40B4-BE49-F238E27FC236}">
                <a16:creationId xmlns:a16="http://schemas.microsoft.com/office/drawing/2014/main" id="{A3DC2305-524B-467F-8065-10609555AABE}"/>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7359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0"/>
                                        </p:tgtEl>
                                        <p:attrNameLst>
                                          <p:attrName>style.visibility</p:attrName>
                                        </p:attrNameLst>
                                      </p:cBhvr>
                                      <p:to>
                                        <p:strVal val="visible"/>
                                      </p:to>
                                    </p:set>
                                    <p:animEffect transition="in" filter="wipe(left)">
                                      <p:cBhvr>
                                        <p:cTn id="27"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0024BF2C-D1ED-49D4-B3BA-AD81431FC0B6}"/>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31" name="ZoneTexte 30">
            <a:extLst>
              <a:ext uri="{FF2B5EF4-FFF2-40B4-BE49-F238E27FC236}">
                <a16:creationId xmlns:a16="http://schemas.microsoft.com/office/drawing/2014/main" id="{2410F749-9B0F-4C94-8917-D6CDCD8D6A6C}"/>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17" name="Rectangle 16"/>
          <p:cNvSpPr/>
          <p:nvPr/>
        </p:nvSpPr>
        <p:spPr>
          <a:xfrm>
            <a:off x="-1" y="1165874"/>
            <a:ext cx="12192001" cy="646331"/>
          </a:xfrm>
          <a:prstGeom prst="rect">
            <a:avLst/>
          </a:prstGeom>
        </p:spPr>
        <p:txBody>
          <a:bodyPr wrap="square">
            <a:spAutoFit/>
          </a:bodyPr>
          <a:lstStyle/>
          <a:p>
            <a:pPr marL="285750" indent="-285750">
              <a:buFont typeface="Wingdings" panose="05000000000000000000" pitchFamily="2" charset="2"/>
              <a:buChar char="Ø"/>
            </a:pPr>
            <a:r>
              <a:rPr lang="en-US" b="1" dirty="0" err="1">
                <a:solidFill>
                  <a:srgbClr val="FF0000"/>
                </a:solidFill>
              </a:rPr>
              <a:t>Effet</a:t>
            </a:r>
            <a:r>
              <a:rPr lang="en-US" b="1" dirty="0">
                <a:solidFill>
                  <a:srgbClr val="FF0000"/>
                </a:solidFill>
              </a:rPr>
              <a:t> </a:t>
            </a:r>
            <a:r>
              <a:rPr lang="en-US" b="1" dirty="0" err="1">
                <a:solidFill>
                  <a:srgbClr val="FF0000"/>
                </a:solidFill>
              </a:rPr>
              <a:t>aléatoire</a:t>
            </a:r>
            <a:r>
              <a:rPr lang="en-US" dirty="0"/>
              <a:t>: </a:t>
            </a:r>
            <a:r>
              <a:rPr lang="fr-FR" b="1" dirty="0">
                <a:solidFill>
                  <a:srgbClr val="FF0000"/>
                </a:solidFill>
              </a:rPr>
              <a:t>↗</a:t>
            </a:r>
            <a:r>
              <a:rPr lang="en-US" dirty="0"/>
              <a:t> la </a:t>
            </a:r>
            <a:r>
              <a:rPr lang="en-US" dirty="0" err="1"/>
              <a:t>largeur</a:t>
            </a:r>
            <a:r>
              <a:rPr lang="en-US" dirty="0"/>
              <a:t> </a:t>
            </a:r>
            <a:r>
              <a:rPr lang="en-US" dirty="0" err="1"/>
              <a:t>spectrale</a:t>
            </a:r>
            <a:r>
              <a:rPr lang="en-US" dirty="0"/>
              <a:t> de </a:t>
            </a:r>
            <a:r>
              <a:rPr lang="en-US" dirty="0" err="1"/>
              <a:t>l’impulsion</a:t>
            </a:r>
            <a:r>
              <a:rPr lang="en-US" dirty="0"/>
              <a:t> </a:t>
            </a:r>
            <a:r>
              <a:rPr lang="en-US" dirty="0" err="1"/>
              <a:t>moyenne</a:t>
            </a:r>
            <a:r>
              <a:rPr lang="en-US" dirty="0"/>
              <a:t> les interferences et </a:t>
            </a:r>
            <a:r>
              <a:rPr lang="en-US" dirty="0" err="1"/>
              <a:t>réduit</a:t>
            </a:r>
            <a:r>
              <a:rPr lang="en-US" dirty="0"/>
              <a:t> le fading </a:t>
            </a:r>
            <a:r>
              <a:rPr lang="en-US" dirty="0" err="1"/>
              <a:t>cohérent</a:t>
            </a:r>
            <a:endParaRPr lang="en-US" dirty="0"/>
          </a:p>
          <a:p>
            <a:r>
              <a:rPr lang="en-US" dirty="0"/>
              <a:t>		</a:t>
            </a:r>
            <a:r>
              <a:rPr lang="en-US" dirty="0">
                <a:sym typeface="Wingdings" panose="05000000000000000000" pitchFamily="2" charset="2"/>
              </a:rPr>
              <a:t> </a:t>
            </a:r>
            <a:r>
              <a:rPr lang="en-US" b="1" dirty="0">
                <a:solidFill>
                  <a:srgbClr val="FF0000"/>
                </a:solidFill>
                <a:sym typeface="Wingdings" panose="05000000000000000000" pitchFamily="2" charset="2"/>
              </a:rPr>
              <a:t>Absent avec OTDR </a:t>
            </a:r>
            <a:r>
              <a:rPr lang="en-US" b="1" dirty="0" err="1">
                <a:solidFill>
                  <a:srgbClr val="FF0000"/>
                </a:solidFill>
                <a:sym typeface="Wingdings" panose="05000000000000000000" pitchFamily="2" charset="2"/>
              </a:rPr>
              <a:t>classique</a:t>
            </a:r>
            <a:r>
              <a:rPr lang="en-US" b="1" dirty="0">
                <a:solidFill>
                  <a:srgbClr val="FF0000"/>
                </a:solidFill>
                <a:sym typeface="Wingdings" panose="05000000000000000000" pitchFamily="2" charset="2"/>
              </a:rPr>
              <a:t> </a:t>
            </a:r>
            <a:r>
              <a:rPr lang="en-US" dirty="0">
                <a:sym typeface="Wingdings" panose="05000000000000000000" pitchFamily="2" charset="2"/>
              </a:rPr>
              <a:t>vu </a:t>
            </a:r>
            <a:r>
              <a:rPr lang="en-US" dirty="0" err="1">
                <a:sym typeface="Wingdings" panose="05000000000000000000" pitchFamily="2" charset="2"/>
              </a:rPr>
              <a:t>précédemment</a:t>
            </a:r>
            <a:r>
              <a:rPr lang="en-US" dirty="0">
                <a:sym typeface="Wingdings" panose="05000000000000000000" pitchFamily="2" charset="2"/>
              </a:rPr>
              <a:t> </a:t>
            </a:r>
            <a:r>
              <a:rPr lang="en-US" dirty="0" err="1">
                <a:sym typeface="Wingdings" panose="05000000000000000000" pitchFamily="2" charset="2"/>
              </a:rPr>
              <a:t>mais</a:t>
            </a:r>
            <a:r>
              <a:rPr lang="en-US" dirty="0">
                <a:sym typeface="Wingdings" panose="05000000000000000000" pitchFamily="2" charset="2"/>
              </a:rPr>
              <a:t> </a:t>
            </a:r>
            <a:r>
              <a:rPr lang="en-US" dirty="0" err="1">
                <a:sym typeface="Wingdings" panose="05000000000000000000" pitchFamily="2" charset="2"/>
              </a:rPr>
              <a:t>perte</a:t>
            </a:r>
            <a:r>
              <a:rPr lang="en-US" dirty="0">
                <a:sym typeface="Wingdings" panose="05000000000000000000" pitchFamily="2" charset="2"/>
              </a:rPr>
              <a:t> de </a:t>
            </a:r>
            <a:r>
              <a:rPr lang="en-US" dirty="0" err="1">
                <a:sym typeface="Wingdings" panose="05000000000000000000" pitchFamily="2" charset="2"/>
              </a:rPr>
              <a:t>l’information</a:t>
            </a:r>
            <a:r>
              <a:rPr lang="en-US" dirty="0">
                <a:sym typeface="Wingdings" panose="05000000000000000000" pitchFamily="2" charset="2"/>
              </a:rPr>
              <a:t> sur la phase</a:t>
            </a:r>
            <a:endParaRPr lang="en-US" dirty="0"/>
          </a:p>
        </p:txBody>
      </p:sp>
      <p:sp>
        <p:nvSpPr>
          <p:cNvPr id="18" name="ZoneTexte 17"/>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19" name="ZoneTexte 18"/>
          <p:cNvSpPr txBox="1"/>
          <p:nvPr/>
        </p:nvSpPr>
        <p:spPr>
          <a:xfrm>
            <a:off x="1959440" y="550977"/>
            <a:ext cx="4828566" cy="400110"/>
          </a:xfrm>
          <a:prstGeom prst="rect">
            <a:avLst/>
          </a:prstGeom>
          <a:noFill/>
        </p:spPr>
        <p:txBody>
          <a:bodyPr wrap="none" rtlCol="0">
            <a:spAutoFit/>
          </a:bodyPr>
          <a:lstStyle/>
          <a:p>
            <a:r>
              <a:rPr lang="en-US" sz="2000" b="1" dirty="0">
                <a:solidFill>
                  <a:schemeClr val="tx2"/>
                </a:solidFill>
              </a:rPr>
              <a:t>Coherent Fading : </a:t>
            </a:r>
            <a:r>
              <a:rPr lang="en-US" sz="2000" b="1" dirty="0" err="1">
                <a:solidFill>
                  <a:schemeClr val="tx2"/>
                </a:solidFill>
              </a:rPr>
              <a:t>Quelques</a:t>
            </a:r>
            <a:r>
              <a:rPr lang="en-US" sz="2000" b="1" dirty="0">
                <a:solidFill>
                  <a:schemeClr val="tx2"/>
                </a:solidFill>
              </a:rPr>
              <a:t> solutions</a:t>
            </a:r>
          </a:p>
        </p:txBody>
      </p:sp>
      <p:grpSp>
        <p:nvGrpSpPr>
          <p:cNvPr id="22" name="Groupe 21"/>
          <p:cNvGrpSpPr/>
          <p:nvPr/>
        </p:nvGrpSpPr>
        <p:grpSpPr>
          <a:xfrm>
            <a:off x="0" y="1748930"/>
            <a:ext cx="11121215" cy="2485487"/>
            <a:chOff x="0" y="1950635"/>
            <a:chExt cx="11782610" cy="3141471"/>
          </a:xfrm>
        </p:grpSpPr>
        <p:pic>
          <p:nvPicPr>
            <p:cNvPr id="10" name="Image 9">
              <a:extLst>
                <a:ext uri="{FF2B5EF4-FFF2-40B4-BE49-F238E27FC236}">
                  <a16:creationId xmlns:a16="http://schemas.microsoft.com/office/drawing/2014/main" id="{AB914F09-F8A2-4626-812D-B733E9E6B096}"/>
                </a:ext>
              </a:extLst>
            </p:cNvPr>
            <p:cNvPicPr>
              <a:picLocks noChangeAspect="1"/>
            </p:cNvPicPr>
            <p:nvPr/>
          </p:nvPicPr>
          <p:blipFill rotWithShape="1">
            <a:blip r:embed="rId2"/>
            <a:srcRect t="-1" b="4331"/>
            <a:stretch/>
          </p:blipFill>
          <p:spPr>
            <a:xfrm>
              <a:off x="7090300" y="2661069"/>
              <a:ext cx="4394310" cy="2343600"/>
            </a:xfrm>
            <a:prstGeom prst="rect">
              <a:avLst/>
            </a:prstGeom>
          </p:spPr>
        </p:pic>
        <p:sp>
          <p:nvSpPr>
            <p:cNvPr id="13" name="ZoneTexte 12">
              <a:extLst>
                <a:ext uri="{FF2B5EF4-FFF2-40B4-BE49-F238E27FC236}">
                  <a16:creationId xmlns:a16="http://schemas.microsoft.com/office/drawing/2014/main" id="{E419A088-EEE3-4D39-B36D-E6F8FFE6D4D1}"/>
                </a:ext>
              </a:extLst>
            </p:cNvPr>
            <p:cNvSpPr txBox="1"/>
            <p:nvPr/>
          </p:nvSpPr>
          <p:spPr>
            <a:xfrm>
              <a:off x="0" y="1950635"/>
              <a:ext cx="11036300" cy="369332"/>
            </a:xfrm>
            <a:prstGeom prst="rect">
              <a:avLst/>
            </a:prstGeom>
            <a:noFill/>
          </p:spPr>
          <p:txBody>
            <a:bodyPr wrap="square" rtlCol="0">
              <a:spAutoFit/>
            </a:bodyPr>
            <a:lstStyle/>
            <a:p>
              <a:pPr marL="285750" indent="-285750">
                <a:buFont typeface="Wingdings" panose="05000000000000000000" pitchFamily="2" charset="2"/>
                <a:buChar char="Ø"/>
              </a:pPr>
              <a:r>
                <a:rPr lang="en-US" b="1" dirty="0" err="1">
                  <a:solidFill>
                    <a:srgbClr val="FF0000"/>
                  </a:solidFill>
                </a:rPr>
                <a:t>Effet</a:t>
              </a:r>
              <a:r>
                <a:rPr lang="en-US" b="1" dirty="0">
                  <a:solidFill>
                    <a:srgbClr val="FF0000"/>
                  </a:solidFill>
                </a:rPr>
                <a:t> </a:t>
              </a:r>
              <a:r>
                <a:rPr lang="en-US" b="1" dirty="0" err="1">
                  <a:solidFill>
                    <a:srgbClr val="FF0000"/>
                  </a:solidFill>
                </a:rPr>
                <a:t>interférométrique</a:t>
              </a:r>
              <a:r>
                <a:rPr lang="en-US" b="1" dirty="0">
                  <a:solidFill>
                    <a:srgbClr val="FF0000"/>
                  </a:solidFill>
                </a:rPr>
                <a:t> </a:t>
              </a:r>
              <a:r>
                <a:rPr lang="en-US" dirty="0"/>
                <a:t>: </a:t>
              </a:r>
              <a:r>
                <a:rPr lang="en-US" dirty="0" err="1"/>
                <a:t>dépend</a:t>
              </a:r>
              <a:r>
                <a:rPr lang="en-US" dirty="0"/>
                <a:t> de la </a:t>
              </a:r>
              <a:r>
                <a:rPr lang="en-US" dirty="0" err="1"/>
                <a:t>fréquence</a:t>
              </a:r>
              <a:r>
                <a:rPr lang="en-US" dirty="0"/>
                <a:t> de la source </a:t>
              </a:r>
            </a:p>
          </p:txBody>
        </p:sp>
        <p:pic>
          <p:nvPicPr>
            <p:cNvPr id="14" name="Image 13">
              <a:extLst>
                <a:ext uri="{FF2B5EF4-FFF2-40B4-BE49-F238E27FC236}">
                  <a16:creationId xmlns:a16="http://schemas.microsoft.com/office/drawing/2014/main" id="{0C74D21F-0C7F-4A38-8FDA-E3DEC0CBEE87}"/>
                </a:ext>
              </a:extLst>
            </p:cNvPr>
            <p:cNvPicPr>
              <a:picLocks noChangeAspect="1"/>
            </p:cNvPicPr>
            <p:nvPr/>
          </p:nvPicPr>
          <p:blipFill rotWithShape="1">
            <a:blip r:embed="rId3"/>
            <a:srcRect b="3460"/>
            <a:stretch/>
          </p:blipFill>
          <p:spPr>
            <a:xfrm>
              <a:off x="664584" y="2749141"/>
              <a:ext cx="4409610" cy="2342965"/>
            </a:xfrm>
            <a:prstGeom prst="rect">
              <a:avLst/>
            </a:prstGeom>
          </p:spPr>
        </p:pic>
        <p:sp>
          <p:nvSpPr>
            <p:cNvPr id="20" name="ZoneTexte 19"/>
            <p:cNvSpPr txBox="1"/>
            <p:nvPr/>
          </p:nvSpPr>
          <p:spPr>
            <a:xfrm>
              <a:off x="9533435" y="2668351"/>
              <a:ext cx="1951175" cy="276999"/>
            </a:xfrm>
            <a:prstGeom prst="rect">
              <a:avLst/>
            </a:prstGeom>
            <a:noFill/>
          </p:spPr>
          <p:txBody>
            <a:bodyPr wrap="none" rtlCol="0">
              <a:spAutoFit/>
            </a:bodyPr>
            <a:lstStyle/>
            <a:p>
              <a:r>
                <a:rPr lang="fr-FR" sz="1200" b="1" dirty="0">
                  <a:solidFill>
                    <a:srgbClr val="00B050"/>
                  </a:solidFill>
                  <a:sym typeface="Wingdings" panose="05000000000000000000" pitchFamily="2" charset="2"/>
                </a:rPr>
                <a:t> brouillage de franges</a:t>
              </a:r>
              <a:endParaRPr lang="fr-FR" sz="1200" b="1" dirty="0">
                <a:solidFill>
                  <a:srgbClr val="00B050"/>
                </a:solidFill>
              </a:endParaRPr>
            </a:p>
          </p:txBody>
        </p:sp>
        <p:sp>
          <p:nvSpPr>
            <p:cNvPr id="4" name="ZoneTexte 3"/>
            <p:cNvSpPr txBox="1"/>
            <p:nvPr/>
          </p:nvSpPr>
          <p:spPr>
            <a:xfrm>
              <a:off x="624244" y="2386943"/>
              <a:ext cx="4270721" cy="338554"/>
            </a:xfrm>
            <a:prstGeom prst="rect">
              <a:avLst/>
            </a:prstGeom>
            <a:noFill/>
          </p:spPr>
          <p:txBody>
            <a:bodyPr wrap="none" rtlCol="0">
              <a:spAutoFit/>
            </a:bodyPr>
            <a:lstStyle/>
            <a:p>
              <a:r>
                <a:rPr lang="fr-FR" sz="1600" b="1" dirty="0"/>
                <a:t>Enregistrement multiples à fréquence </a:t>
              </a:r>
              <a:r>
                <a:rPr lang="fr-FR" sz="1600" b="1" dirty="0">
                  <a:solidFill>
                    <a:srgbClr val="FF0000"/>
                  </a:solidFill>
                </a:rPr>
                <a:t>fixe</a:t>
              </a:r>
            </a:p>
          </p:txBody>
        </p:sp>
        <p:sp>
          <p:nvSpPr>
            <p:cNvPr id="15" name="ZoneTexte 14"/>
            <p:cNvSpPr txBox="1"/>
            <p:nvPr/>
          </p:nvSpPr>
          <p:spPr>
            <a:xfrm>
              <a:off x="7090300" y="2386943"/>
              <a:ext cx="4692310" cy="338554"/>
            </a:xfrm>
            <a:prstGeom prst="rect">
              <a:avLst/>
            </a:prstGeom>
            <a:noFill/>
          </p:spPr>
          <p:txBody>
            <a:bodyPr wrap="none" rtlCol="0">
              <a:spAutoFit/>
            </a:bodyPr>
            <a:lstStyle/>
            <a:p>
              <a:r>
                <a:rPr lang="fr-FR" sz="1600" b="1" dirty="0"/>
                <a:t>Enregistrement multiples à fréquence </a:t>
              </a:r>
              <a:r>
                <a:rPr lang="fr-FR" sz="1600" b="1" dirty="0">
                  <a:solidFill>
                    <a:srgbClr val="FF0000"/>
                  </a:solidFill>
                </a:rPr>
                <a:t>variable</a:t>
              </a:r>
            </a:p>
          </p:txBody>
        </p:sp>
      </p:grpSp>
      <p:grpSp>
        <p:nvGrpSpPr>
          <p:cNvPr id="23" name="Groupe 22"/>
          <p:cNvGrpSpPr/>
          <p:nvPr/>
        </p:nvGrpSpPr>
        <p:grpSpPr>
          <a:xfrm>
            <a:off x="-92257" y="4154723"/>
            <a:ext cx="12240351" cy="1276898"/>
            <a:chOff x="-282972" y="5317161"/>
            <a:chExt cx="12240351" cy="1276898"/>
          </a:xfrm>
        </p:grpSpPr>
        <p:sp>
          <p:nvSpPr>
            <p:cNvPr id="7" name="Rectangle 6"/>
            <p:cNvSpPr/>
            <p:nvPr/>
          </p:nvSpPr>
          <p:spPr>
            <a:xfrm>
              <a:off x="-282972" y="6340143"/>
              <a:ext cx="8574087" cy="253916"/>
            </a:xfrm>
            <a:prstGeom prst="rect">
              <a:avLst/>
            </a:prstGeom>
          </p:spPr>
          <p:txBody>
            <a:bodyPr wrap="square">
              <a:spAutoFit/>
            </a:bodyPr>
            <a:lstStyle/>
            <a:p>
              <a:r>
                <a:rPr lang="fr-FR" sz="1050" i="1" dirty="0"/>
                <a:t>M. D. </a:t>
              </a:r>
              <a:r>
                <a:rPr lang="fr-FR" sz="1050" i="1" dirty="0" err="1"/>
                <a:t>Mermelstein</a:t>
              </a:r>
              <a:r>
                <a:rPr lang="fr-FR" sz="1050" i="1" dirty="0"/>
                <a:t> et al. "Rayleigh </a:t>
              </a:r>
              <a:r>
                <a:rPr lang="fr-FR" sz="1050" i="1" dirty="0" err="1"/>
                <a:t>scattering</a:t>
              </a:r>
              <a:r>
                <a:rPr lang="fr-FR" sz="1050" i="1" dirty="0"/>
                <a:t> </a:t>
              </a:r>
              <a:r>
                <a:rPr lang="fr-FR" sz="1050" i="1" dirty="0" err="1"/>
                <a:t>optical</a:t>
              </a:r>
              <a:r>
                <a:rPr lang="fr-FR" sz="1050" i="1" dirty="0"/>
                <a:t> </a:t>
              </a:r>
              <a:r>
                <a:rPr lang="fr-FR" sz="1050" i="1" dirty="0" err="1"/>
                <a:t>frequency</a:t>
              </a:r>
              <a:r>
                <a:rPr lang="fr-FR" sz="1050" i="1" dirty="0"/>
                <a:t> </a:t>
              </a:r>
              <a:r>
                <a:rPr lang="fr-FR" sz="1050" i="1" dirty="0" err="1"/>
                <a:t>correlation</a:t>
              </a:r>
              <a:r>
                <a:rPr lang="fr-FR" sz="1050" i="1" dirty="0"/>
                <a:t> in a single-mode </a:t>
              </a:r>
              <a:r>
                <a:rPr lang="fr-FR" sz="1050" i="1" dirty="0" err="1"/>
                <a:t>optical</a:t>
              </a:r>
              <a:r>
                <a:rPr lang="fr-FR" sz="1050" i="1" dirty="0"/>
                <a:t> </a:t>
              </a:r>
              <a:r>
                <a:rPr lang="fr-FR" sz="1050" i="1" dirty="0" err="1"/>
                <a:t>fiber</a:t>
              </a:r>
              <a:r>
                <a:rPr lang="fr-FR" sz="1050" i="1" dirty="0"/>
                <a:t>," </a:t>
              </a:r>
              <a:r>
                <a:rPr lang="fr-FR" sz="1050" i="1" dirty="0" err="1"/>
                <a:t>Opt</a:t>
              </a:r>
              <a:r>
                <a:rPr lang="fr-FR" sz="1050" i="1" dirty="0"/>
                <a:t>. </a:t>
              </a:r>
              <a:r>
                <a:rPr lang="fr-FR" sz="1050" i="1" dirty="0" err="1"/>
                <a:t>Lett</a:t>
              </a:r>
              <a:r>
                <a:rPr lang="fr-FR" sz="1050" i="1" dirty="0"/>
                <a:t>. 26, 58-60 (2001)</a:t>
              </a:r>
            </a:p>
          </p:txBody>
        </p:sp>
        <mc:AlternateContent xmlns:mc="http://schemas.openxmlformats.org/markup-compatibility/2006" xmlns:a14="http://schemas.microsoft.com/office/drawing/2010/main">
          <mc:Choice Requires="a14">
            <p:sp>
              <p:nvSpPr>
                <p:cNvPr id="8" name="ZoneTexte 7"/>
                <p:cNvSpPr txBox="1"/>
                <p:nvPr/>
              </p:nvSpPr>
              <p:spPr>
                <a:xfrm>
                  <a:off x="14890" y="5430093"/>
                  <a:ext cx="6370014" cy="548483"/>
                </a:xfrm>
                <a:prstGeom prst="rect">
                  <a:avLst/>
                </a:prstGeom>
                <a:solidFill>
                  <a:srgbClr val="CCFF99"/>
                </a:solidFill>
              </p:spPr>
              <p:txBody>
                <a:bodyPr wrap="none" rtlCol="0">
                  <a:spAutoFit/>
                </a:bodyPr>
                <a:lstStyle/>
                <a:p>
                  <a:r>
                    <a:rPr lang="fr-FR" dirty="0"/>
                    <a:t>      Traces statistiquement indépendantes </a:t>
                  </a:r>
                  <a:r>
                    <a:rPr lang="fr-FR" dirty="0" err="1"/>
                    <a:t>ssi</a:t>
                  </a:r>
                  <a:r>
                    <a:rPr lang="fr-FR" dirty="0"/>
                    <a:t> </a:t>
                  </a:r>
                  <a14:m>
                    <m:oMath xmlns:m="http://schemas.openxmlformats.org/officeDocument/2006/math">
                      <m:r>
                        <a:rPr lang="fr-FR" i="1" smtClean="0">
                          <a:latin typeface="Cambria Math" panose="02040503050406030204" pitchFamily="18" charset="0"/>
                          <a:ea typeface="Cambria Math" panose="02040503050406030204" pitchFamily="18" charset="0"/>
                        </a:rPr>
                        <m:t>∆</m:t>
                      </m:r>
                      <m:r>
                        <a:rPr lang="fr-FR" i="1" smtClean="0">
                          <a:latin typeface="Cambria Math" panose="02040503050406030204" pitchFamily="18" charset="0"/>
                          <a:ea typeface="Cambria Math" panose="02040503050406030204" pitchFamily="18" charset="0"/>
                        </a:rPr>
                        <m:t>𝜈</m:t>
                      </m:r>
                      <m:r>
                        <a:rPr lang="fr-FR" b="0" i="1" smtClean="0">
                          <a:latin typeface="Cambria Math" panose="02040503050406030204" pitchFamily="18" charset="0"/>
                          <a:ea typeface="Cambria Math" panose="02040503050406030204" pitchFamily="18" charset="0"/>
                        </a:rPr>
                        <m:t>&gt;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1</m:t>
                          </m:r>
                        </m:num>
                        <m:den>
                          <m:r>
                            <m:rPr>
                              <m:sty m:val="p"/>
                            </m:rPr>
                            <a:rPr lang="el-GR" b="0" i="1" smtClean="0">
                              <a:latin typeface="Cambria Math" panose="02040503050406030204" pitchFamily="18" charset="0"/>
                              <a:ea typeface="Cambria Math" panose="02040503050406030204" pitchFamily="18" charset="0"/>
                            </a:rPr>
                            <m:t>Δ</m:t>
                          </m:r>
                          <m:sSub>
                            <m:sSubPr>
                              <m:ctrlPr>
                                <a:rPr lang="el-G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𝑡</m:t>
                              </m:r>
                            </m:e>
                            <m:sub>
                              <m:r>
                                <a:rPr lang="fr-FR" b="0" i="1" smtClean="0">
                                  <a:latin typeface="Cambria Math" panose="02040503050406030204" pitchFamily="18" charset="0"/>
                                  <a:ea typeface="Cambria Math" panose="02040503050406030204" pitchFamily="18" charset="0"/>
                                </a:rPr>
                                <m:t>𝐼𝑚𝑝𝑢𝑙𝑠𝑖𝑜𝑛</m:t>
                              </m:r>
                            </m:sub>
                          </m:sSub>
                        </m:den>
                      </m:f>
                    </m:oMath>
                  </a14:m>
                  <a:endParaRPr lang="fr-FR" dirty="0"/>
                </a:p>
              </p:txBody>
            </p:sp>
          </mc:Choice>
          <mc:Fallback xmlns="">
            <p:sp>
              <p:nvSpPr>
                <p:cNvPr id="8" name="ZoneTexte 7"/>
                <p:cNvSpPr txBox="1">
                  <a:spLocks noRot="1" noChangeAspect="1" noMove="1" noResize="1" noEditPoints="1" noAdjustHandles="1" noChangeArrowheads="1" noChangeShapeType="1" noTextEdit="1"/>
                </p:cNvSpPr>
                <p:nvPr/>
              </p:nvSpPr>
              <p:spPr>
                <a:xfrm>
                  <a:off x="14890" y="5430093"/>
                  <a:ext cx="6370014" cy="548483"/>
                </a:xfrm>
                <a:prstGeom prst="rect">
                  <a:avLst/>
                </a:prstGeom>
                <a:blipFill>
                  <a:blip r:embed="rId4"/>
                  <a:stretch>
                    <a:fillRect b="-444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11113" y="5985733"/>
                  <a:ext cx="6378477" cy="324384"/>
                </a:xfrm>
                <a:prstGeom prst="rect">
                  <a:avLst/>
                </a:prstGeom>
                <a:solidFill>
                  <a:srgbClr val="CCFF99"/>
                </a:solidFill>
              </p:spPr>
              <p:txBody>
                <a:bodyPr wrap="none" rtlCol="0">
                  <a:spAutoFit/>
                </a:bodyPr>
                <a:lstStyle/>
                <a:p>
                  <a:r>
                    <a:rPr lang="fr-FR" sz="1400" dirty="0"/>
                    <a:t>Ex : </a:t>
                  </a:r>
                  <a14:m>
                    <m:oMath xmlns:m="http://schemas.openxmlformats.org/officeDocument/2006/math">
                      <m:r>
                        <m:rPr>
                          <m:sty m:val="p"/>
                        </m:rPr>
                        <a:rPr lang="el-GR" sz="1400" i="1">
                          <a:latin typeface="Cambria Math" panose="02040503050406030204" pitchFamily="18" charset="0"/>
                          <a:ea typeface="Cambria Math" panose="02040503050406030204" pitchFamily="18" charset="0"/>
                        </a:rPr>
                        <m:t>Δ</m:t>
                      </m:r>
                      <m:sSub>
                        <m:sSubPr>
                          <m:ctrlPr>
                            <a:rPr lang="el-G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𝑡</m:t>
                          </m:r>
                        </m:e>
                        <m:sub>
                          <m:r>
                            <a:rPr lang="fr-FR" sz="1400" i="1">
                              <a:latin typeface="Cambria Math" panose="02040503050406030204" pitchFamily="18" charset="0"/>
                              <a:ea typeface="Cambria Math" panose="02040503050406030204" pitchFamily="18" charset="0"/>
                            </a:rPr>
                            <m:t>𝐼𝑚𝑝𝑢𝑙𝑠𝑖𝑜𝑛</m:t>
                          </m:r>
                        </m:sub>
                      </m:sSub>
                    </m:oMath>
                  </a14:m>
                  <a:r>
                    <a:rPr lang="fr-FR" sz="1400" dirty="0"/>
                    <a:t>=100ns (</a:t>
                  </a:r>
                  <a14:m>
                    <m:oMath xmlns:m="http://schemas.openxmlformats.org/officeDocument/2006/math">
                      <m:r>
                        <m:rPr>
                          <m:sty m:val="p"/>
                        </m:rPr>
                        <a:rPr lang="el-GR" sz="1400" i="1">
                          <a:latin typeface="Cambria Math" panose="02040503050406030204" pitchFamily="18" charset="0"/>
                          <a:ea typeface="Cambria Math" panose="02040503050406030204" pitchFamily="18" charset="0"/>
                        </a:rPr>
                        <m:t>Δ</m:t>
                      </m:r>
                      <m:sSub>
                        <m:sSubPr>
                          <m:ctrlPr>
                            <a:rPr lang="el-GR" sz="1400" i="1">
                              <a:latin typeface="Cambria Math" panose="02040503050406030204" pitchFamily="18" charset="0"/>
                              <a:ea typeface="Cambria Math" panose="02040503050406030204" pitchFamily="18" charset="0"/>
                            </a:rPr>
                          </m:ctrlPr>
                        </m:sSubPr>
                        <m:e>
                          <m:r>
                            <a:rPr lang="fr-FR" sz="1400" b="0" i="1" smtClean="0">
                              <a:latin typeface="Cambria Math" panose="02040503050406030204" pitchFamily="18" charset="0"/>
                              <a:ea typeface="Cambria Math" panose="02040503050406030204" pitchFamily="18" charset="0"/>
                            </a:rPr>
                            <m:t>𝐿</m:t>
                          </m:r>
                        </m:e>
                        <m:sub>
                          <m:r>
                            <a:rPr lang="fr-FR" sz="1400" i="1">
                              <a:latin typeface="Cambria Math" panose="02040503050406030204" pitchFamily="18" charset="0"/>
                              <a:ea typeface="Cambria Math" panose="02040503050406030204" pitchFamily="18" charset="0"/>
                            </a:rPr>
                            <m:t>𝐼𝑚𝑝𝑢𝑙𝑠𝑖𝑜𝑛</m:t>
                          </m:r>
                        </m:sub>
                      </m:sSub>
                      <m:r>
                        <a:rPr lang="fr-FR" sz="1400" b="0" i="1" smtClean="0">
                          <a:latin typeface="Cambria Math" panose="02040503050406030204" pitchFamily="18" charset="0"/>
                          <a:ea typeface="Cambria Math" panose="02040503050406030204" pitchFamily="18" charset="0"/>
                        </a:rPr>
                        <m:t>=10</m:t>
                      </m:r>
                      <m:r>
                        <a:rPr lang="fr-FR" sz="1400" b="0" i="1" smtClean="0">
                          <a:latin typeface="Cambria Math" panose="02040503050406030204" pitchFamily="18" charset="0"/>
                          <a:ea typeface="Cambria Math" panose="02040503050406030204" pitchFamily="18" charset="0"/>
                        </a:rPr>
                        <m:t>𝑚</m:t>
                      </m:r>
                      <m:r>
                        <a:rPr lang="fr-FR" sz="1400" b="0" i="1" smtClean="0">
                          <a:latin typeface="Cambria Math" panose="02040503050406030204" pitchFamily="18" charset="0"/>
                          <a:ea typeface="Cambria Math" panose="02040503050406030204" pitchFamily="18" charset="0"/>
                        </a:rPr>
                        <m:t>)</m:t>
                      </m:r>
                    </m:oMath>
                  </a14:m>
                  <a:r>
                    <a:rPr lang="fr-FR" sz="1400" dirty="0">
                      <a:sym typeface="Wingdings" panose="05000000000000000000" pitchFamily="2" charset="2"/>
                    </a:rPr>
                    <a:t></a:t>
                  </a:r>
                  <a:r>
                    <a:rPr lang="fr-FR" sz="1400" dirty="0">
                      <a:ea typeface="Cambria Math" panose="02040503050406030204" pitchFamily="18" charset="0"/>
                    </a:rPr>
                    <a:t> </a:t>
                  </a:r>
                  <a14:m>
                    <m:oMath xmlns:m="http://schemas.openxmlformats.org/officeDocument/2006/math">
                      <m:r>
                        <a:rPr lang="fr-FR" sz="1400" i="1">
                          <a:latin typeface="Cambria Math" panose="02040503050406030204" pitchFamily="18" charset="0"/>
                          <a:ea typeface="Cambria Math" panose="02040503050406030204" pitchFamily="18" charset="0"/>
                        </a:rPr>
                        <m:t>∆</m:t>
                      </m:r>
                      <m:r>
                        <a:rPr lang="fr-FR" sz="1400" i="1">
                          <a:latin typeface="Cambria Math" panose="02040503050406030204" pitchFamily="18" charset="0"/>
                          <a:ea typeface="Cambria Math" panose="02040503050406030204" pitchFamily="18" charset="0"/>
                        </a:rPr>
                        <m:t>𝜈</m:t>
                      </m:r>
                    </m:oMath>
                  </a14:m>
                  <a:r>
                    <a:rPr lang="fr-FR" sz="1400" dirty="0">
                      <a:sym typeface="Wingdings" panose="05000000000000000000" pitchFamily="2" charset="2"/>
                    </a:rPr>
                    <a:t>=10MHz                                </a:t>
                  </a:r>
                  <a:r>
                    <a:rPr lang="fr-FR" sz="1400" dirty="0"/>
                    <a:t> </a:t>
                  </a:r>
                </a:p>
              </p:txBody>
            </p:sp>
          </mc:Choice>
          <mc:Fallback xmlns="">
            <p:sp>
              <p:nvSpPr>
                <p:cNvPr id="9" name="ZoneTexte 8"/>
                <p:cNvSpPr txBox="1">
                  <a:spLocks noRot="1" noChangeAspect="1" noMove="1" noResize="1" noEditPoints="1" noAdjustHandles="1" noChangeArrowheads="1" noChangeShapeType="1" noTextEdit="1"/>
                </p:cNvSpPr>
                <p:nvPr/>
              </p:nvSpPr>
              <p:spPr>
                <a:xfrm>
                  <a:off x="11113" y="5985733"/>
                  <a:ext cx="6378477" cy="324384"/>
                </a:xfrm>
                <a:prstGeom prst="rect">
                  <a:avLst/>
                </a:prstGeom>
                <a:blipFill>
                  <a:blip r:embed="rId5"/>
                  <a:stretch>
                    <a:fillRect l="-287" t="-3774" b="-13208"/>
                  </a:stretch>
                </a:blipFill>
              </p:spPr>
              <p:txBody>
                <a:bodyPr/>
                <a:lstStyle/>
                <a:p>
                  <a:r>
                    <a:rPr lang="fr-FR">
                      <a:noFill/>
                    </a:rPr>
                    <a:t> </a:t>
                  </a:r>
                </a:p>
              </p:txBody>
            </p:sp>
          </mc:Fallback>
        </mc:AlternateContent>
        <p:sp>
          <p:nvSpPr>
            <p:cNvPr id="16" name="Flèche droite 15"/>
            <p:cNvSpPr/>
            <p:nvPr/>
          </p:nvSpPr>
          <p:spPr>
            <a:xfrm>
              <a:off x="6746224" y="5668872"/>
              <a:ext cx="471076" cy="540946"/>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1" name="Flèche à angle droit 20"/>
            <p:cNvSpPr/>
            <p:nvPr/>
          </p:nvSpPr>
          <p:spPr>
            <a:xfrm rot="5400000">
              <a:off x="112218" y="5504265"/>
              <a:ext cx="211231" cy="261044"/>
            </a:xfrm>
            <a:prstGeom prst="bentUp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5" name="Rectangle 4"/>
            <p:cNvSpPr/>
            <p:nvPr/>
          </p:nvSpPr>
          <p:spPr>
            <a:xfrm>
              <a:off x="7931479" y="5317161"/>
              <a:ext cx="4025900" cy="1200329"/>
            </a:xfrm>
            <a:prstGeom prst="rect">
              <a:avLst/>
            </a:prstGeom>
            <a:solidFill>
              <a:srgbClr val="CCFF99"/>
            </a:solidFill>
          </p:spPr>
          <p:txBody>
            <a:bodyPr wrap="square">
              <a:spAutoFit/>
            </a:bodyPr>
            <a:lstStyle/>
            <a:p>
              <a:r>
                <a:rPr lang="en-US" b="1" dirty="0">
                  <a:sym typeface="Wingdings" panose="05000000000000000000" pitchFamily="2" charset="2"/>
                </a:rPr>
                <a:t>Source multi-</a:t>
              </a:r>
              <a:r>
                <a:rPr lang="en-US" b="1" dirty="0" err="1">
                  <a:sym typeface="Wingdings" panose="05000000000000000000" pitchFamily="2" charset="2"/>
                </a:rPr>
                <a:t>longueur</a:t>
              </a:r>
              <a:r>
                <a:rPr lang="en-US" b="1" dirty="0">
                  <a:sym typeface="Wingdings" panose="05000000000000000000" pitchFamily="2" charset="2"/>
                </a:rPr>
                <a:t> </a:t>
              </a:r>
              <a:r>
                <a:rPr lang="en-US" b="1" dirty="0" err="1">
                  <a:sym typeface="Wingdings" panose="05000000000000000000" pitchFamily="2" charset="2"/>
                </a:rPr>
                <a:t>d’onde</a:t>
              </a:r>
              <a:r>
                <a:rPr lang="en-US" b="1" dirty="0">
                  <a:sym typeface="Wingdings" panose="05000000000000000000" pitchFamily="2" charset="2"/>
                </a:rPr>
                <a:t>, </a:t>
              </a:r>
              <a:r>
                <a:rPr lang="en-US" b="1" dirty="0" err="1">
                  <a:sym typeface="Wingdings" panose="05000000000000000000" pitchFamily="2" charset="2"/>
                </a:rPr>
                <a:t>balayage</a:t>
              </a:r>
              <a:r>
                <a:rPr lang="en-US" b="1" dirty="0">
                  <a:sym typeface="Wingdings" panose="05000000000000000000" pitchFamily="2" charset="2"/>
                </a:rPr>
                <a:t> </a:t>
              </a:r>
              <a:r>
                <a:rPr lang="en-US" b="1" dirty="0" err="1">
                  <a:sym typeface="Wingdings" panose="05000000000000000000" pitchFamily="2" charset="2"/>
                </a:rPr>
                <a:t>en</a:t>
              </a:r>
              <a:r>
                <a:rPr lang="en-US" b="1" dirty="0">
                  <a:sym typeface="Wingdings" panose="05000000000000000000" pitchFamily="2" charset="2"/>
                </a:rPr>
                <a:t> </a:t>
              </a:r>
              <a:r>
                <a:rPr lang="en-US" b="1" dirty="0" err="1">
                  <a:sym typeface="Wingdings" panose="05000000000000000000" pitchFamily="2" charset="2"/>
                </a:rPr>
                <a:t>fréquence</a:t>
              </a:r>
              <a:r>
                <a:rPr lang="en-US" b="1" dirty="0">
                  <a:sym typeface="Wingdings" panose="05000000000000000000" pitchFamily="2" charset="2"/>
                </a:rPr>
                <a:t> de la source, </a:t>
              </a:r>
              <a:r>
                <a:rPr lang="en-US" b="1" dirty="0" err="1">
                  <a:sym typeface="Wingdings" panose="05000000000000000000" pitchFamily="2" charset="2"/>
                </a:rPr>
                <a:t>Traitement</a:t>
              </a:r>
              <a:r>
                <a:rPr lang="en-US" b="1" dirty="0">
                  <a:sym typeface="Wingdings" panose="05000000000000000000" pitchFamily="2" charset="2"/>
                </a:rPr>
                <a:t> du signal, etc.</a:t>
              </a:r>
            </a:p>
            <a:p>
              <a:pPr marL="285750" indent="-285750">
                <a:buFont typeface="Symbol" panose="05050102010706020507" pitchFamily="18" charset="2"/>
                <a:buChar char="´"/>
              </a:pPr>
              <a:r>
                <a:rPr lang="en-US" b="1" dirty="0" err="1">
                  <a:solidFill>
                    <a:srgbClr val="FF0000"/>
                  </a:solidFill>
                </a:rPr>
                <a:t>Allongement</a:t>
              </a:r>
              <a:r>
                <a:rPr lang="en-US" b="1" dirty="0">
                  <a:solidFill>
                    <a:srgbClr val="FF0000"/>
                  </a:solidFill>
                </a:rPr>
                <a:t> temps de </a:t>
              </a:r>
              <a:r>
                <a:rPr lang="en-US" b="1" dirty="0" err="1">
                  <a:solidFill>
                    <a:srgbClr val="FF0000"/>
                  </a:solidFill>
                </a:rPr>
                <a:t>mesure</a:t>
              </a:r>
              <a:endParaRPr lang="en-US" b="1" dirty="0">
                <a:solidFill>
                  <a:srgbClr val="FF0000"/>
                </a:solidFill>
              </a:endParaRPr>
            </a:p>
          </p:txBody>
        </p:sp>
      </p:grpSp>
      <p:sp>
        <p:nvSpPr>
          <p:cNvPr id="26" name="ZoneTexte 25"/>
          <p:cNvSpPr txBox="1"/>
          <p:nvPr/>
        </p:nvSpPr>
        <p:spPr>
          <a:xfrm>
            <a:off x="3123019" y="2359178"/>
            <a:ext cx="2143536" cy="276999"/>
          </a:xfrm>
          <a:prstGeom prst="rect">
            <a:avLst/>
          </a:prstGeom>
          <a:noFill/>
        </p:spPr>
        <p:txBody>
          <a:bodyPr wrap="none" rtlCol="0">
            <a:spAutoFit/>
          </a:bodyPr>
          <a:lstStyle/>
          <a:p>
            <a:r>
              <a:rPr lang="fr-FR" sz="1200" b="1" dirty="0">
                <a:solidFill>
                  <a:srgbClr val="00B050"/>
                </a:solidFill>
                <a:sym typeface="Wingdings" panose="05000000000000000000" pitchFamily="2" charset="2"/>
              </a:rPr>
              <a:t> Répétable à court terme</a:t>
            </a:r>
            <a:endParaRPr lang="fr-FR" sz="1200" b="1" dirty="0">
              <a:solidFill>
                <a:srgbClr val="00B050"/>
              </a:solidFill>
            </a:endParaRPr>
          </a:p>
        </p:txBody>
      </p:sp>
      <p:sp>
        <p:nvSpPr>
          <p:cNvPr id="27" name="ZoneTexte 26">
            <a:extLst>
              <a:ext uri="{FF2B5EF4-FFF2-40B4-BE49-F238E27FC236}">
                <a16:creationId xmlns:a16="http://schemas.microsoft.com/office/drawing/2014/main" id="{E419A088-EEE3-4D39-B36D-E6F8FFE6D4D1}"/>
              </a:ext>
            </a:extLst>
          </p:cNvPr>
          <p:cNvSpPr txBox="1"/>
          <p:nvPr/>
        </p:nvSpPr>
        <p:spPr>
          <a:xfrm>
            <a:off x="-2" y="5451892"/>
            <a:ext cx="12148095" cy="1107996"/>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US" b="1" dirty="0">
                <a:solidFill>
                  <a:srgbClr val="FF0000"/>
                </a:solidFill>
              </a:rPr>
              <a:t>Il </a:t>
            </a:r>
            <a:r>
              <a:rPr lang="en-US" b="1" dirty="0" err="1">
                <a:solidFill>
                  <a:srgbClr val="FF0000"/>
                </a:solidFill>
              </a:rPr>
              <a:t>existe</a:t>
            </a:r>
            <a:r>
              <a:rPr lang="en-US" b="1" dirty="0">
                <a:solidFill>
                  <a:srgbClr val="FF0000"/>
                </a:solidFill>
              </a:rPr>
              <a:t> </a:t>
            </a:r>
            <a:r>
              <a:rPr lang="en-US" b="1" dirty="0" err="1">
                <a:solidFill>
                  <a:srgbClr val="FF0000"/>
                </a:solidFill>
              </a:rPr>
              <a:t>également</a:t>
            </a:r>
            <a:r>
              <a:rPr lang="en-US" b="1" dirty="0">
                <a:solidFill>
                  <a:srgbClr val="FF0000"/>
                </a:solidFill>
              </a:rPr>
              <a:t> des </a:t>
            </a:r>
            <a:r>
              <a:rPr lang="en-US" b="1" dirty="0" err="1">
                <a:solidFill>
                  <a:srgbClr val="FF0000"/>
                </a:solidFill>
              </a:rPr>
              <a:t>methodes</a:t>
            </a:r>
            <a:r>
              <a:rPr lang="en-US" b="1" dirty="0">
                <a:solidFill>
                  <a:srgbClr val="FF0000"/>
                </a:solidFill>
              </a:rPr>
              <a:t> </a:t>
            </a:r>
            <a:r>
              <a:rPr lang="en-US" b="1" dirty="0" err="1">
                <a:solidFill>
                  <a:srgbClr val="FF0000"/>
                </a:solidFill>
              </a:rPr>
              <a:t>numériques</a:t>
            </a:r>
            <a:r>
              <a:rPr lang="en-US" b="1" dirty="0">
                <a:solidFill>
                  <a:srgbClr val="FF0000"/>
                </a:solidFill>
              </a:rPr>
              <a:t> de </a:t>
            </a:r>
            <a:r>
              <a:rPr lang="en-US" b="1" dirty="0" err="1">
                <a:solidFill>
                  <a:srgbClr val="FF0000"/>
                </a:solidFill>
              </a:rPr>
              <a:t>filtrage</a:t>
            </a:r>
            <a:r>
              <a:rPr lang="en-US" b="1" dirty="0">
                <a:solidFill>
                  <a:srgbClr val="FF0000"/>
                </a:solidFill>
              </a:rPr>
              <a:t> pour </a:t>
            </a:r>
            <a:r>
              <a:rPr lang="en-US" b="1" dirty="0" err="1">
                <a:solidFill>
                  <a:srgbClr val="FF0000"/>
                </a:solidFill>
              </a:rPr>
              <a:t>diminuer</a:t>
            </a:r>
            <a:r>
              <a:rPr lang="en-US" b="1" dirty="0">
                <a:solidFill>
                  <a:srgbClr val="FF0000"/>
                </a:solidFill>
              </a:rPr>
              <a:t> le fading coherent</a:t>
            </a:r>
          </a:p>
          <a:p>
            <a:pPr lvl="1"/>
            <a:r>
              <a:rPr lang="fr-FR" dirty="0">
                <a:sym typeface="Wingdings" panose="05000000000000000000" pitchFamily="2" charset="2"/>
              </a:rPr>
              <a:t> </a:t>
            </a:r>
            <a:r>
              <a:rPr lang="fr-FR" dirty="0"/>
              <a:t>Filtrage			</a:t>
            </a:r>
            <a:r>
              <a:rPr lang="fr-FR" dirty="0">
                <a:sym typeface="Wingdings" panose="05000000000000000000" pitchFamily="2" charset="2"/>
              </a:rPr>
              <a:t> </a:t>
            </a:r>
            <a:r>
              <a:rPr lang="fr-FR" dirty="0" err="1">
                <a:sym typeface="Wingdings" panose="05000000000000000000" pitchFamily="2" charset="2"/>
              </a:rPr>
              <a:t>Débruitage</a:t>
            </a:r>
            <a:r>
              <a:rPr lang="fr-FR" dirty="0">
                <a:sym typeface="Wingdings" panose="05000000000000000000" pitchFamily="2" charset="2"/>
              </a:rPr>
              <a:t> par Ondelettes</a:t>
            </a:r>
            <a:r>
              <a:rPr lang="fr-FR" dirty="0"/>
              <a:t>			</a:t>
            </a:r>
          </a:p>
          <a:p>
            <a:pPr marL="742950" lvl="1" indent="-285750">
              <a:buFont typeface="Wingdings" panose="05000000000000000000" pitchFamily="2" charset="2"/>
              <a:buChar char="à"/>
            </a:pPr>
            <a:r>
              <a:rPr lang="fr-FR" dirty="0"/>
              <a:t>Intégrale de Fourier. 	</a:t>
            </a:r>
            <a:r>
              <a:rPr lang="fr-FR" dirty="0">
                <a:sym typeface="Wingdings" panose="05000000000000000000" pitchFamily="2" charset="2"/>
              </a:rPr>
              <a:t> SERM (</a:t>
            </a:r>
            <a:r>
              <a:rPr lang="fr-FR" sz="1050" dirty="0" err="1">
                <a:sym typeface="Wingdings" panose="05000000000000000000" pitchFamily="2" charset="2"/>
              </a:rPr>
              <a:t>spectrum</a:t>
            </a:r>
            <a:r>
              <a:rPr lang="fr-FR" sz="1050" dirty="0">
                <a:sym typeface="Wingdings" panose="05000000000000000000" pitchFamily="2" charset="2"/>
              </a:rPr>
              <a:t> Extraction and Remix (Wu et al., « </a:t>
            </a:r>
            <a:r>
              <a:rPr lang="fr-FR" sz="1050" dirty="0" err="1">
                <a:sym typeface="Wingdings" panose="05000000000000000000" pitchFamily="2" charset="2"/>
              </a:rPr>
              <a:t>Interference</a:t>
            </a:r>
            <a:r>
              <a:rPr lang="fr-FR" sz="1050" dirty="0">
                <a:sym typeface="Wingdings" panose="05000000000000000000" pitchFamily="2" charset="2"/>
              </a:rPr>
              <a:t> fading </a:t>
            </a:r>
            <a:r>
              <a:rPr lang="fr-FR" sz="1050" dirty="0" err="1">
                <a:sym typeface="Wingdings" panose="05000000000000000000" pitchFamily="2" charset="2"/>
              </a:rPr>
              <a:t>elimination</a:t>
            </a:r>
            <a:r>
              <a:rPr lang="fr-FR" sz="1050" dirty="0">
                <a:sym typeface="Wingdings" panose="05000000000000000000" pitchFamily="2" charset="2"/>
              </a:rPr>
              <a:t> </a:t>
            </a:r>
            <a:r>
              <a:rPr lang="fr-FR" sz="1050" dirty="0" err="1">
                <a:sym typeface="Wingdings" panose="05000000000000000000" pitchFamily="2" charset="2"/>
              </a:rPr>
              <a:t>with</a:t>
            </a:r>
            <a:r>
              <a:rPr lang="fr-FR" sz="1050" dirty="0">
                <a:sym typeface="Wingdings" panose="05000000000000000000" pitchFamily="2" charset="2"/>
              </a:rPr>
              <a:t> single </a:t>
            </a:r>
            <a:r>
              <a:rPr lang="fr-FR" sz="1050" dirty="0" err="1">
                <a:sym typeface="Wingdings" panose="05000000000000000000" pitchFamily="2" charset="2"/>
              </a:rPr>
              <a:t>rectangular</a:t>
            </a:r>
            <a:r>
              <a:rPr lang="fr-FR" sz="1050" dirty="0">
                <a:sym typeface="Wingdings" panose="05000000000000000000" pitchFamily="2" charset="2"/>
              </a:rPr>
              <a:t> pulse in </a:t>
            </a:r>
            <a:r>
              <a:rPr lang="fr-FR" sz="1050" dirty="0">
                <a:sym typeface="Symbol" panose="05050102010706020507" pitchFamily="18" charset="2"/>
              </a:rPr>
              <a:t>OTDR », JLT</a:t>
            </a:r>
          </a:p>
          <a:p>
            <a:pPr lvl="1"/>
            <a:r>
              <a:rPr lang="fr-FR" sz="1050" dirty="0">
                <a:sym typeface="Symbol" panose="05050102010706020507" pitchFamily="18" charset="2"/>
              </a:rPr>
              <a:t>						 Vol.37 no. 13 July 2019 »</a:t>
            </a:r>
            <a:endParaRPr lang="en-US" sz="1050" dirty="0"/>
          </a:p>
        </p:txBody>
      </p:sp>
      <p:sp>
        <p:nvSpPr>
          <p:cNvPr id="28" name="Espace réservé de la date 2">
            <a:extLst>
              <a:ext uri="{FF2B5EF4-FFF2-40B4-BE49-F238E27FC236}">
                <a16:creationId xmlns:a16="http://schemas.microsoft.com/office/drawing/2014/main" id="{A733381A-4085-4E73-8CC9-F39AE917B347}"/>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9" name="Espace réservé du numéro de diapositive 4">
            <a:extLst>
              <a:ext uri="{FF2B5EF4-FFF2-40B4-BE49-F238E27FC236}">
                <a16:creationId xmlns:a16="http://schemas.microsoft.com/office/drawing/2014/main" id="{E458B3FB-3807-41EA-AC6B-CEC1D3623E1C}"/>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23</a:t>
            </a:fld>
            <a:endParaRPr lang="fr-FR" dirty="0">
              <a:solidFill>
                <a:prstClr val="white"/>
              </a:solidFill>
              <a:latin typeface="Arial"/>
            </a:endParaRPr>
          </a:p>
        </p:txBody>
      </p:sp>
    </p:spTree>
    <p:extLst>
      <p:ext uri="{BB962C8B-B14F-4D97-AF65-F5344CB8AC3E}">
        <p14:creationId xmlns:p14="http://schemas.microsoft.com/office/powerpoint/2010/main" val="17598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7" name="ZoneTexte 6"/>
          <p:cNvSpPr txBox="1"/>
          <p:nvPr/>
        </p:nvSpPr>
        <p:spPr>
          <a:xfrm>
            <a:off x="1959440" y="550977"/>
            <a:ext cx="2549096" cy="400110"/>
          </a:xfrm>
          <a:prstGeom prst="rect">
            <a:avLst/>
          </a:prstGeom>
          <a:noFill/>
        </p:spPr>
        <p:txBody>
          <a:bodyPr wrap="none" rtlCol="0">
            <a:spAutoFit/>
          </a:bodyPr>
          <a:lstStyle/>
          <a:p>
            <a:r>
              <a:rPr lang="en-US" sz="2000" b="1" dirty="0">
                <a:solidFill>
                  <a:schemeClr val="tx2"/>
                </a:solidFill>
              </a:rPr>
              <a:t>Polarization Fading</a:t>
            </a:r>
          </a:p>
        </p:txBody>
      </p:sp>
      <p:sp>
        <p:nvSpPr>
          <p:cNvPr id="8" name="Rectangle 7"/>
          <p:cNvSpPr/>
          <p:nvPr/>
        </p:nvSpPr>
        <p:spPr>
          <a:xfrm>
            <a:off x="0" y="5993264"/>
            <a:ext cx="12039600" cy="415498"/>
          </a:xfrm>
          <a:prstGeom prst="rect">
            <a:avLst/>
          </a:prstGeom>
        </p:spPr>
        <p:txBody>
          <a:bodyPr wrap="square">
            <a:spAutoFit/>
          </a:bodyPr>
          <a:lstStyle/>
          <a:p>
            <a:r>
              <a:rPr lang="fr-FR" sz="1050" i="1" dirty="0">
                <a:solidFill>
                  <a:srgbClr val="2E414F"/>
                </a:solidFill>
                <a:latin typeface="+mj-lt"/>
              </a:rPr>
              <a:t>Yang, </a:t>
            </a:r>
            <a:r>
              <a:rPr lang="fr-FR" sz="1050" i="1" dirty="0" err="1">
                <a:solidFill>
                  <a:srgbClr val="2E414F"/>
                </a:solidFill>
                <a:latin typeface="+mj-lt"/>
              </a:rPr>
              <a:t>Guangyao</a:t>
            </a:r>
            <a:r>
              <a:rPr lang="fr-FR" sz="1050" i="1" dirty="0">
                <a:solidFill>
                  <a:srgbClr val="2E414F"/>
                </a:solidFill>
                <a:latin typeface="+mj-lt"/>
              </a:rPr>
              <a:t> et al. “</a:t>
            </a:r>
            <a:r>
              <a:rPr lang="fr-FR" sz="1050" i="1" dirty="0" err="1">
                <a:solidFill>
                  <a:srgbClr val="2E414F"/>
                </a:solidFill>
                <a:latin typeface="+mj-lt"/>
              </a:rPr>
              <a:t>Polarization</a:t>
            </a:r>
            <a:r>
              <a:rPr lang="fr-FR" sz="1050" i="1" dirty="0">
                <a:solidFill>
                  <a:srgbClr val="2E414F"/>
                </a:solidFill>
                <a:latin typeface="+mj-lt"/>
              </a:rPr>
              <a:t> fading </a:t>
            </a:r>
            <a:r>
              <a:rPr lang="fr-FR" sz="1050" i="1" dirty="0" err="1">
                <a:solidFill>
                  <a:srgbClr val="2E414F"/>
                </a:solidFill>
                <a:latin typeface="+mj-lt"/>
              </a:rPr>
              <a:t>elimination</a:t>
            </a:r>
            <a:r>
              <a:rPr lang="fr-FR" sz="1050" i="1" dirty="0">
                <a:solidFill>
                  <a:srgbClr val="2E414F"/>
                </a:solidFill>
                <a:latin typeface="+mj-lt"/>
              </a:rPr>
              <a:t> in phase-</a:t>
            </a:r>
            <a:r>
              <a:rPr lang="fr-FR" sz="1050" i="1" dirty="0" err="1">
                <a:solidFill>
                  <a:srgbClr val="2E414F"/>
                </a:solidFill>
                <a:latin typeface="+mj-lt"/>
              </a:rPr>
              <a:t>extracted</a:t>
            </a:r>
            <a:r>
              <a:rPr lang="fr-FR" sz="1050" i="1" dirty="0">
                <a:solidFill>
                  <a:srgbClr val="2E414F"/>
                </a:solidFill>
                <a:latin typeface="+mj-lt"/>
              </a:rPr>
              <a:t> OTDR for </a:t>
            </a:r>
            <a:r>
              <a:rPr lang="fr-FR" sz="1050" i="1" dirty="0" err="1">
                <a:solidFill>
                  <a:srgbClr val="2E414F"/>
                </a:solidFill>
                <a:latin typeface="+mj-lt"/>
              </a:rPr>
              <a:t>distributed</a:t>
            </a:r>
            <a:r>
              <a:rPr lang="fr-FR" sz="1050" i="1" dirty="0">
                <a:solidFill>
                  <a:srgbClr val="2E414F"/>
                </a:solidFill>
                <a:latin typeface="+mj-lt"/>
              </a:rPr>
              <a:t> </a:t>
            </a:r>
            <a:r>
              <a:rPr lang="fr-FR" sz="1050" i="1" dirty="0" err="1">
                <a:solidFill>
                  <a:srgbClr val="2E414F"/>
                </a:solidFill>
                <a:latin typeface="+mj-lt"/>
              </a:rPr>
              <a:t>fiber-optic</a:t>
            </a:r>
            <a:r>
              <a:rPr lang="fr-FR" sz="1050" i="1" dirty="0">
                <a:solidFill>
                  <a:srgbClr val="2E414F"/>
                </a:solidFill>
                <a:latin typeface="+mj-lt"/>
              </a:rPr>
              <a:t> vibration </a:t>
            </a:r>
            <a:r>
              <a:rPr lang="fr-FR" sz="1050" i="1" dirty="0" err="1">
                <a:solidFill>
                  <a:srgbClr val="2E414F"/>
                </a:solidFill>
                <a:latin typeface="+mj-lt"/>
              </a:rPr>
              <a:t>sensing</a:t>
            </a:r>
            <a:r>
              <a:rPr lang="fr-FR" sz="1050" i="1" dirty="0">
                <a:solidFill>
                  <a:srgbClr val="2E414F"/>
                </a:solidFill>
                <a:latin typeface="+mj-lt"/>
              </a:rPr>
              <a:t>.” 2016 21st </a:t>
            </a:r>
            <a:r>
              <a:rPr lang="fr-FR" sz="1050" i="1" dirty="0" err="1">
                <a:solidFill>
                  <a:srgbClr val="2E414F"/>
                </a:solidFill>
                <a:latin typeface="+mj-lt"/>
              </a:rPr>
              <a:t>OptoElectronics</a:t>
            </a:r>
            <a:r>
              <a:rPr lang="fr-FR" sz="1050" i="1" dirty="0">
                <a:solidFill>
                  <a:srgbClr val="2E414F"/>
                </a:solidFill>
                <a:latin typeface="+mj-lt"/>
              </a:rPr>
              <a:t> and Communications </a:t>
            </a:r>
            <a:r>
              <a:rPr lang="fr-FR" sz="1050" i="1" dirty="0" err="1">
                <a:solidFill>
                  <a:srgbClr val="2E414F"/>
                </a:solidFill>
                <a:latin typeface="+mj-lt"/>
              </a:rPr>
              <a:t>Conference</a:t>
            </a:r>
            <a:r>
              <a:rPr lang="fr-FR" sz="1050" i="1" dirty="0">
                <a:solidFill>
                  <a:srgbClr val="2E414F"/>
                </a:solidFill>
                <a:latin typeface="+mj-lt"/>
              </a:rPr>
              <a:t> (OECC) </a:t>
            </a:r>
            <a:r>
              <a:rPr lang="fr-FR" sz="1050" i="1" dirty="0" err="1">
                <a:solidFill>
                  <a:srgbClr val="2E414F"/>
                </a:solidFill>
                <a:latin typeface="+mj-lt"/>
              </a:rPr>
              <a:t>held</a:t>
            </a:r>
            <a:r>
              <a:rPr lang="fr-FR" sz="1050" i="1" dirty="0">
                <a:solidFill>
                  <a:srgbClr val="2E414F"/>
                </a:solidFill>
                <a:latin typeface="+mj-lt"/>
              </a:rPr>
              <a:t> </a:t>
            </a:r>
            <a:r>
              <a:rPr lang="fr-FR" sz="1050" i="1" dirty="0" err="1">
                <a:solidFill>
                  <a:srgbClr val="2E414F"/>
                </a:solidFill>
                <a:latin typeface="+mj-lt"/>
              </a:rPr>
              <a:t>jointly</a:t>
            </a:r>
            <a:r>
              <a:rPr lang="fr-FR" sz="1050" i="1" dirty="0">
                <a:solidFill>
                  <a:srgbClr val="2E414F"/>
                </a:solidFill>
                <a:latin typeface="+mj-lt"/>
              </a:rPr>
              <a:t> </a:t>
            </a:r>
            <a:r>
              <a:rPr lang="fr-FR" sz="1050" i="1" dirty="0" err="1">
                <a:solidFill>
                  <a:srgbClr val="2E414F"/>
                </a:solidFill>
                <a:latin typeface="+mj-lt"/>
              </a:rPr>
              <a:t>with</a:t>
            </a:r>
            <a:r>
              <a:rPr lang="fr-FR" sz="1050" i="1" dirty="0">
                <a:solidFill>
                  <a:srgbClr val="2E414F"/>
                </a:solidFill>
                <a:latin typeface="+mj-lt"/>
              </a:rPr>
              <a:t> 2016 International </a:t>
            </a:r>
            <a:r>
              <a:rPr lang="fr-FR" sz="1050" i="1" dirty="0" err="1">
                <a:solidFill>
                  <a:srgbClr val="2E414F"/>
                </a:solidFill>
                <a:latin typeface="+mj-lt"/>
              </a:rPr>
              <a:t>Conference</a:t>
            </a:r>
            <a:r>
              <a:rPr lang="fr-FR" sz="1050" i="1" dirty="0">
                <a:solidFill>
                  <a:srgbClr val="2E414F"/>
                </a:solidFill>
                <a:latin typeface="+mj-lt"/>
              </a:rPr>
              <a:t> on </a:t>
            </a:r>
            <a:r>
              <a:rPr lang="fr-FR" sz="1050" i="1" dirty="0" err="1">
                <a:solidFill>
                  <a:srgbClr val="2E414F"/>
                </a:solidFill>
                <a:latin typeface="+mj-lt"/>
              </a:rPr>
              <a:t>Photonics</a:t>
            </a:r>
            <a:r>
              <a:rPr lang="fr-FR" sz="1050" i="1" dirty="0">
                <a:solidFill>
                  <a:srgbClr val="2E414F"/>
                </a:solidFill>
                <a:latin typeface="+mj-lt"/>
              </a:rPr>
              <a:t> in </a:t>
            </a:r>
            <a:r>
              <a:rPr lang="fr-FR" sz="1050" i="1" dirty="0" err="1">
                <a:solidFill>
                  <a:srgbClr val="2E414F"/>
                </a:solidFill>
                <a:latin typeface="+mj-lt"/>
              </a:rPr>
              <a:t>Switching</a:t>
            </a:r>
            <a:r>
              <a:rPr lang="fr-FR" sz="1050" i="1" dirty="0">
                <a:solidFill>
                  <a:srgbClr val="2E414F"/>
                </a:solidFill>
                <a:latin typeface="+mj-lt"/>
              </a:rPr>
              <a:t> (PS) (2016): 1-3.</a:t>
            </a:r>
            <a:endParaRPr lang="fr-FR" sz="1050" i="1" dirty="0">
              <a:latin typeface="+mj-lt"/>
            </a:endParaRPr>
          </a:p>
        </p:txBody>
      </p:sp>
      <p:pic>
        <p:nvPicPr>
          <p:cNvPr id="9" name="Image 8"/>
          <p:cNvPicPr>
            <a:picLocks noChangeAspect="1"/>
          </p:cNvPicPr>
          <p:nvPr/>
        </p:nvPicPr>
        <p:blipFill rotWithShape="1">
          <a:blip r:embed="rId2"/>
          <a:srcRect r="33670"/>
          <a:stretch/>
        </p:blipFill>
        <p:spPr>
          <a:xfrm>
            <a:off x="3193291" y="2119196"/>
            <a:ext cx="4504266" cy="3915007"/>
          </a:xfrm>
          <a:prstGeom prst="rect">
            <a:avLst/>
          </a:prstGeom>
        </p:spPr>
      </p:pic>
      <mc:AlternateContent xmlns:mc="http://schemas.openxmlformats.org/markup-compatibility/2006" xmlns:a14="http://schemas.microsoft.com/office/drawing/2010/main">
        <mc:Choice Requires="a14">
          <p:sp>
            <p:nvSpPr>
              <p:cNvPr id="10" name="ZoneTexte 9"/>
              <p:cNvSpPr txBox="1"/>
              <p:nvPr/>
            </p:nvSpPr>
            <p:spPr>
              <a:xfrm>
                <a:off x="246756" y="1314050"/>
                <a:ext cx="10958321" cy="775084"/>
              </a:xfrm>
              <a:prstGeom prst="rect">
                <a:avLst/>
              </a:prstGeom>
              <a:noFill/>
            </p:spPr>
            <p:txBody>
              <a:bodyPr wrap="none" rtlCol="0">
                <a:spAutoFit/>
              </a:bodyPr>
              <a:lstStyle/>
              <a:p>
                <a:r>
                  <a:rPr lang="fr-FR" b="1" dirty="0"/>
                  <a:t>Si </a:t>
                </a:r>
                <a14:m>
                  <m:oMath xmlns:m="http://schemas.openxmlformats.org/officeDocument/2006/math">
                    <m:sSub>
                      <m:sSubPr>
                        <m:ctrlPr>
                          <a:rPr lang="fr-FR" b="1" i="1" smtClean="0">
                            <a:latin typeface="Cambria Math" panose="02040503050406030204" pitchFamily="18" charset="0"/>
                          </a:rPr>
                        </m:ctrlPr>
                      </m:sSubPr>
                      <m:e>
                        <m:acc>
                          <m:accPr>
                            <m:chr m:val="⃗"/>
                            <m:ctrlPr>
                              <a:rPr lang="fr-FR" b="1" i="1">
                                <a:latin typeface="Cambria Math" panose="02040503050406030204" pitchFamily="18" charset="0"/>
                              </a:rPr>
                            </m:ctrlPr>
                          </m:accPr>
                          <m:e>
                            <m:r>
                              <a:rPr lang="fr-FR" b="1" i="1">
                                <a:latin typeface="Cambria Math" panose="02040503050406030204" pitchFamily="18" charset="0"/>
                              </a:rPr>
                              <m:t>𝑬</m:t>
                            </m:r>
                          </m:e>
                        </m:acc>
                      </m:e>
                      <m:sub>
                        <m:r>
                          <a:rPr lang="fr-FR" b="1" i="1" smtClean="0">
                            <a:latin typeface="Cambria Math" panose="02040503050406030204" pitchFamily="18" charset="0"/>
                          </a:rPr>
                          <m:t>𝑺𝒊𝒈𝒏𝒂𝒍</m:t>
                        </m:r>
                      </m:sub>
                    </m:sSub>
                  </m:oMath>
                </a14:m>
                <a:r>
                  <a:rPr lang="fr-FR" b="1" dirty="0"/>
                  <a:t> </a:t>
                </a:r>
                <a:r>
                  <a:rPr lang="fr-FR" b="1" dirty="0">
                    <a:sym typeface="Symbol" panose="05050102010706020507" pitchFamily="18" charset="2"/>
                  </a:rPr>
                  <a:t> </a:t>
                </a:r>
                <a14:m>
                  <m:oMath xmlns:m="http://schemas.openxmlformats.org/officeDocument/2006/math">
                    <m:sSub>
                      <m:sSubPr>
                        <m:ctrlPr>
                          <a:rPr lang="fr-FR" b="1" i="1">
                            <a:latin typeface="Cambria Math" panose="02040503050406030204" pitchFamily="18" charset="0"/>
                          </a:rPr>
                        </m:ctrlPr>
                      </m:sSubPr>
                      <m:e>
                        <m:acc>
                          <m:accPr>
                            <m:chr m:val="⃗"/>
                            <m:ctrlPr>
                              <a:rPr lang="fr-FR" b="1" i="1">
                                <a:latin typeface="Cambria Math" panose="02040503050406030204" pitchFamily="18" charset="0"/>
                              </a:rPr>
                            </m:ctrlPr>
                          </m:accPr>
                          <m:e>
                            <m:r>
                              <a:rPr lang="fr-FR" b="1" i="1">
                                <a:latin typeface="Cambria Math" panose="02040503050406030204" pitchFamily="18" charset="0"/>
                              </a:rPr>
                              <m:t>𝑬</m:t>
                            </m:r>
                          </m:e>
                        </m:acc>
                      </m:e>
                      <m:sub>
                        <m:r>
                          <a:rPr lang="fr-FR" b="1" i="1" smtClean="0">
                            <a:latin typeface="Cambria Math" panose="02040503050406030204" pitchFamily="18" charset="0"/>
                          </a:rPr>
                          <m:t>𝑶𝑳</m:t>
                        </m:r>
                      </m:sub>
                    </m:sSub>
                  </m:oMath>
                </a14:m>
                <a:r>
                  <a:rPr lang="fr-FR" b="1" dirty="0">
                    <a:sym typeface="Symbol" panose="05050102010706020507" pitchFamily="18" charset="2"/>
                  </a:rPr>
                  <a:t>   </a:t>
                </a:r>
                <a:r>
                  <a:rPr lang="fr-FR" b="1" dirty="0">
                    <a:sym typeface="Wingdings" panose="05000000000000000000" pitchFamily="2" charset="2"/>
                  </a:rPr>
                  <a:t> Interférences nulles  </a:t>
                </a:r>
                <a:r>
                  <a:rPr lang="fr-FR" b="1" dirty="0" err="1">
                    <a:sym typeface="Wingdings" panose="05000000000000000000" pitchFamily="2" charset="2"/>
                  </a:rPr>
                  <a:t>Polarization</a:t>
                </a:r>
                <a:r>
                  <a:rPr lang="fr-FR" b="1" dirty="0">
                    <a:sym typeface="Wingdings" panose="05000000000000000000" pitchFamily="2" charset="2"/>
                  </a:rPr>
                  <a:t> Fading (effet similaire au </a:t>
                </a:r>
                <a:r>
                  <a:rPr lang="fr-FR" b="1" dirty="0" err="1">
                    <a:sym typeface="Wingdings" panose="05000000000000000000" pitchFamily="2" charset="2"/>
                  </a:rPr>
                  <a:t>Coherent</a:t>
                </a:r>
                <a:r>
                  <a:rPr lang="fr-FR" b="1" dirty="0">
                    <a:sym typeface="Wingdings" panose="05000000000000000000" pitchFamily="2" charset="2"/>
                  </a:rPr>
                  <a:t> Fading)</a:t>
                </a:r>
              </a:p>
              <a:p>
                <a:r>
                  <a:rPr lang="fr-FR" dirty="0">
                    <a:sym typeface="Wingdings" panose="05000000000000000000" pitchFamily="2" charset="2"/>
                  </a:rPr>
                  <a:t>Or, la </a:t>
                </a:r>
                <a:r>
                  <a:rPr lang="fr-FR" dirty="0" err="1">
                    <a:sym typeface="Wingdings" panose="05000000000000000000" pitchFamily="2" charset="2"/>
                  </a:rPr>
                  <a:t>polarization</a:t>
                </a:r>
                <a:r>
                  <a:rPr lang="fr-FR" dirty="0">
                    <a:sym typeface="Wingdings" panose="05000000000000000000" pitchFamily="2" charset="2"/>
                  </a:rPr>
                  <a:t> de </a:t>
                </a:r>
                <a:r>
                  <a:rPr lang="fr-FR" dirty="0">
                    <a:sym typeface="Symbol" panose="05050102010706020507" pitchFamily="18" charset="2"/>
                  </a:rPr>
                  <a:t> </a:t>
                </a:r>
                <a14:m>
                  <m:oMath xmlns:m="http://schemas.openxmlformats.org/officeDocument/2006/math">
                    <m:sSub>
                      <m:sSubPr>
                        <m:ctrlPr>
                          <a:rPr lang="fr-FR" i="1">
                            <a:latin typeface="Cambria Math" panose="02040503050406030204" pitchFamily="18" charset="0"/>
                          </a:rPr>
                        </m:ctrlPr>
                      </m:sSubPr>
                      <m:e>
                        <m:acc>
                          <m:accPr>
                            <m:chr m:val="⃗"/>
                            <m:ctrlPr>
                              <a:rPr lang="fr-FR" i="1">
                                <a:latin typeface="Cambria Math" panose="02040503050406030204" pitchFamily="18" charset="0"/>
                              </a:rPr>
                            </m:ctrlPr>
                          </m:accPr>
                          <m:e>
                            <m:r>
                              <a:rPr lang="fr-FR" i="1">
                                <a:latin typeface="Cambria Math" panose="02040503050406030204" pitchFamily="18" charset="0"/>
                              </a:rPr>
                              <m:t>𝐸</m:t>
                            </m:r>
                          </m:e>
                        </m:acc>
                      </m:e>
                      <m:sub>
                        <m:r>
                          <a:rPr lang="fr-FR" i="1">
                            <a:latin typeface="Cambria Math" panose="02040503050406030204" pitchFamily="18" charset="0"/>
                          </a:rPr>
                          <m:t>𝑆𝑖𝑔𝑛𝑎𝑙</m:t>
                        </m:r>
                      </m:sub>
                    </m:sSub>
                  </m:oMath>
                </a14:m>
                <a:r>
                  <a:rPr lang="fr-FR" dirty="0"/>
                  <a:t> est aléatoire!</a:t>
                </a:r>
              </a:p>
            </p:txBody>
          </p:sp>
        </mc:Choice>
        <mc:Fallback xmlns="">
          <p:sp>
            <p:nvSpPr>
              <p:cNvPr id="10" name="ZoneTexte 9"/>
              <p:cNvSpPr txBox="1">
                <a:spLocks noRot="1" noChangeAspect="1" noMove="1" noResize="1" noEditPoints="1" noAdjustHandles="1" noChangeArrowheads="1" noChangeShapeType="1" noTextEdit="1"/>
              </p:cNvSpPr>
              <p:nvPr/>
            </p:nvSpPr>
            <p:spPr>
              <a:xfrm>
                <a:off x="246756" y="1314050"/>
                <a:ext cx="10958321" cy="775084"/>
              </a:xfrm>
              <a:prstGeom prst="rect">
                <a:avLst/>
              </a:prstGeom>
              <a:blipFill>
                <a:blip r:embed="rId3"/>
                <a:stretch>
                  <a:fillRect l="-445" t="-787" b="-8661"/>
                </a:stretch>
              </a:blipFill>
            </p:spPr>
            <p:txBody>
              <a:bodyPr/>
              <a:lstStyle/>
              <a:p>
                <a:r>
                  <a:rPr lang="fr-FR">
                    <a:noFill/>
                  </a:rPr>
                  <a:t> </a:t>
                </a:r>
              </a:p>
            </p:txBody>
          </p:sp>
        </mc:Fallback>
      </mc:AlternateContent>
      <p:sp>
        <p:nvSpPr>
          <p:cNvPr id="11" name="Virage 10"/>
          <p:cNvSpPr/>
          <p:nvPr/>
        </p:nvSpPr>
        <p:spPr>
          <a:xfrm rot="10800000" flipH="1">
            <a:off x="472629" y="3159455"/>
            <a:ext cx="591444" cy="635000"/>
          </a:xfrm>
          <a:prstGeom prst="ben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2" name="ZoneTexte 11"/>
          <p:cNvSpPr txBox="1"/>
          <p:nvPr/>
        </p:nvSpPr>
        <p:spPr>
          <a:xfrm>
            <a:off x="1332442" y="2871635"/>
            <a:ext cx="1462901" cy="646331"/>
          </a:xfrm>
          <a:prstGeom prst="rect">
            <a:avLst/>
          </a:prstGeom>
          <a:noFill/>
        </p:spPr>
        <p:txBody>
          <a:bodyPr wrap="none" rtlCol="0">
            <a:spAutoFit/>
          </a:bodyPr>
          <a:lstStyle/>
          <a:p>
            <a:r>
              <a:rPr lang="fr-FR" dirty="0"/>
              <a:t>Intensité </a:t>
            </a:r>
          </a:p>
          <a:p>
            <a:r>
              <a:rPr lang="fr-FR" dirty="0"/>
              <a:t>rétrodiffusée</a:t>
            </a:r>
          </a:p>
        </p:txBody>
      </p:sp>
      <p:sp>
        <p:nvSpPr>
          <p:cNvPr id="13" name="ZoneTexte 12"/>
          <p:cNvSpPr txBox="1"/>
          <p:nvPr/>
        </p:nvSpPr>
        <p:spPr>
          <a:xfrm>
            <a:off x="1288134" y="4616450"/>
            <a:ext cx="1223412" cy="646331"/>
          </a:xfrm>
          <a:prstGeom prst="rect">
            <a:avLst/>
          </a:prstGeom>
          <a:noFill/>
        </p:spPr>
        <p:txBody>
          <a:bodyPr wrap="none" rtlCol="0">
            <a:spAutoFit/>
          </a:bodyPr>
          <a:lstStyle/>
          <a:p>
            <a:r>
              <a:rPr lang="fr-FR" dirty="0"/>
              <a:t>Phase</a:t>
            </a:r>
          </a:p>
          <a:p>
            <a:r>
              <a:rPr lang="fr-FR" dirty="0"/>
              <a:t>récupérée</a:t>
            </a:r>
          </a:p>
        </p:txBody>
      </p:sp>
      <p:sp>
        <p:nvSpPr>
          <p:cNvPr id="16" name="Espace réservé de la date 2">
            <a:extLst>
              <a:ext uri="{FF2B5EF4-FFF2-40B4-BE49-F238E27FC236}">
                <a16:creationId xmlns:a16="http://schemas.microsoft.com/office/drawing/2014/main" id="{CC2A6165-4D42-427C-A533-476BBAEAE036}"/>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7" name="Espace réservé du numéro de diapositive 4">
            <a:extLst>
              <a:ext uri="{FF2B5EF4-FFF2-40B4-BE49-F238E27FC236}">
                <a16:creationId xmlns:a16="http://schemas.microsoft.com/office/drawing/2014/main" id="{FB73CEDC-1886-4328-B489-68A192445A24}"/>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24</a:t>
            </a:fld>
            <a:endParaRPr lang="fr-FR" dirty="0">
              <a:solidFill>
                <a:prstClr val="white"/>
              </a:solidFill>
              <a:latin typeface="Arial"/>
            </a:endParaRPr>
          </a:p>
        </p:txBody>
      </p:sp>
      <p:sp>
        <p:nvSpPr>
          <p:cNvPr id="18" name="ZoneTexte 17">
            <a:extLst>
              <a:ext uri="{FF2B5EF4-FFF2-40B4-BE49-F238E27FC236}">
                <a16:creationId xmlns:a16="http://schemas.microsoft.com/office/drawing/2014/main" id="{E9BF5CE5-7112-4555-84F9-80071AEABD8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9" name="ZoneTexte 18">
            <a:extLst>
              <a:ext uri="{FF2B5EF4-FFF2-40B4-BE49-F238E27FC236}">
                <a16:creationId xmlns:a16="http://schemas.microsoft.com/office/drawing/2014/main" id="{32BCAE38-439A-44A5-96B8-3825C6850A41}"/>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15" name="ZoneTexte 14">
            <a:extLst>
              <a:ext uri="{FF2B5EF4-FFF2-40B4-BE49-F238E27FC236}">
                <a16:creationId xmlns:a16="http://schemas.microsoft.com/office/drawing/2014/main" id="{780440AC-4DC5-40F6-B596-E030666136BD}"/>
              </a:ext>
            </a:extLst>
          </p:cNvPr>
          <p:cNvSpPr txBox="1"/>
          <p:nvPr/>
        </p:nvSpPr>
        <p:spPr>
          <a:xfrm>
            <a:off x="8379302" y="2452097"/>
            <a:ext cx="3703760" cy="1815882"/>
          </a:xfrm>
          <a:prstGeom prst="rect">
            <a:avLst/>
          </a:prstGeom>
          <a:noFill/>
        </p:spPr>
        <p:txBody>
          <a:bodyPr wrap="square">
            <a:spAutoFit/>
          </a:bodyPr>
          <a:lstStyle/>
          <a:p>
            <a:r>
              <a:rPr lang="fr-FR" sz="1400" b="1" i="0" dirty="0">
                <a:solidFill>
                  <a:srgbClr val="202122"/>
                </a:solidFill>
                <a:effectLst/>
                <a:latin typeface="Arial" panose="020B0604020202020204" pitchFamily="34" charset="0"/>
              </a:rPr>
              <a:t>Remarque :</a:t>
            </a:r>
          </a:p>
          <a:p>
            <a:r>
              <a:rPr lang="fr-FR" sz="1400" b="0" i="0" dirty="0">
                <a:solidFill>
                  <a:srgbClr val="202122"/>
                </a:solidFill>
                <a:effectLst/>
                <a:latin typeface="Arial" panose="020B0604020202020204" pitchFamily="34" charset="0"/>
              </a:rPr>
              <a:t>On décompose la polarisation de la lumière en deux polarisations rectilignes orthogonales entre elles, notées </a:t>
            </a:r>
            <a:r>
              <a:rPr lang="fr-FR" sz="1400" b="0" i="1" dirty="0">
                <a:solidFill>
                  <a:srgbClr val="202122"/>
                </a:solidFill>
                <a:effectLst/>
                <a:latin typeface="Arial" panose="020B0604020202020204" pitchFamily="34" charset="0"/>
              </a:rPr>
              <a:t>s</a:t>
            </a:r>
            <a:r>
              <a:rPr lang="fr-FR" sz="1400" b="0" i="0" dirty="0">
                <a:solidFill>
                  <a:srgbClr val="202122"/>
                </a:solidFill>
                <a:effectLst/>
                <a:latin typeface="Arial" panose="020B0604020202020204" pitchFamily="34" charset="0"/>
              </a:rPr>
              <a:t> </a:t>
            </a:r>
            <a:r>
              <a:rPr lang="fr-FR" sz="1400" b="0" i="0" dirty="0">
                <a:solidFill>
                  <a:srgbClr val="474747"/>
                </a:solidFill>
                <a:effectLst/>
                <a:latin typeface="Google Sans"/>
              </a:rPr>
              <a:t> du mot allemand « </a:t>
            </a:r>
            <a:r>
              <a:rPr lang="fr-FR" sz="1400" b="0" i="0" dirty="0" err="1">
                <a:solidFill>
                  <a:srgbClr val="474747"/>
                </a:solidFill>
                <a:effectLst/>
                <a:latin typeface="Google Sans"/>
              </a:rPr>
              <a:t>senkrecht</a:t>
            </a:r>
            <a:r>
              <a:rPr lang="fr-FR" sz="1400" b="0" i="0" dirty="0">
                <a:solidFill>
                  <a:srgbClr val="474747"/>
                </a:solidFill>
                <a:effectLst/>
                <a:latin typeface="Google Sans"/>
              </a:rPr>
              <a:t> » </a:t>
            </a:r>
            <a:r>
              <a:rPr lang="fr-FR" sz="1400" b="0" i="0" dirty="0">
                <a:solidFill>
                  <a:srgbClr val="202122"/>
                </a:solidFill>
                <a:effectLst/>
                <a:latin typeface="Arial" panose="020B0604020202020204" pitchFamily="34" charset="0"/>
              </a:rPr>
              <a:t>et </a:t>
            </a:r>
            <a:r>
              <a:rPr lang="fr-FR" sz="1400" b="0" i="1" dirty="0">
                <a:solidFill>
                  <a:srgbClr val="202122"/>
                </a:solidFill>
                <a:effectLst/>
                <a:latin typeface="Arial" panose="020B0604020202020204" pitchFamily="34" charset="0"/>
              </a:rPr>
              <a:t>p</a:t>
            </a:r>
            <a:r>
              <a:rPr lang="fr-FR" sz="1400" b="0" i="0" dirty="0">
                <a:solidFill>
                  <a:srgbClr val="474747"/>
                </a:solidFill>
                <a:effectLst/>
                <a:latin typeface="Google Sans"/>
              </a:rPr>
              <a:t> du mot allemand « </a:t>
            </a:r>
            <a:r>
              <a:rPr lang="fr-FR" sz="1400" b="0" i="0" dirty="0" err="1">
                <a:solidFill>
                  <a:srgbClr val="474747"/>
                </a:solidFill>
                <a:effectLst/>
                <a:latin typeface="Google Sans"/>
              </a:rPr>
              <a:t>parallel</a:t>
            </a:r>
            <a:r>
              <a:rPr lang="fr-FR" sz="1400" b="0" i="0" dirty="0">
                <a:solidFill>
                  <a:srgbClr val="474747"/>
                </a:solidFill>
                <a:effectLst/>
                <a:latin typeface="Google Sans"/>
              </a:rPr>
              <a:t> »</a:t>
            </a:r>
            <a:r>
              <a:rPr lang="fr-FR" sz="1400" b="0" i="0" dirty="0">
                <a:solidFill>
                  <a:srgbClr val="202122"/>
                </a:solidFill>
                <a:effectLst/>
                <a:latin typeface="Arial" panose="020B0604020202020204" pitchFamily="34" charset="0"/>
              </a:rPr>
              <a:t>. La </a:t>
            </a:r>
            <a:r>
              <a:rPr lang="fr-FR" sz="1400" b="0" i="1" dirty="0">
                <a:solidFill>
                  <a:srgbClr val="202122"/>
                </a:solidFill>
                <a:effectLst/>
                <a:latin typeface="Arial" panose="020B0604020202020204" pitchFamily="34" charset="0"/>
              </a:rPr>
              <a:t>polarisation s</a:t>
            </a:r>
            <a:r>
              <a:rPr lang="fr-FR" sz="1400" b="0" i="0" dirty="0">
                <a:solidFill>
                  <a:srgbClr val="202122"/>
                </a:solidFill>
                <a:effectLst/>
                <a:latin typeface="Arial" panose="020B0604020202020204" pitchFamily="34" charset="0"/>
              </a:rPr>
              <a:t> est perpendiculaire au </a:t>
            </a:r>
            <a:r>
              <a:rPr lang="fr-FR" sz="1400" b="0" i="0" u="none" strike="noStrike" dirty="0">
                <a:effectLst/>
                <a:latin typeface="Arial" panose="020B0604020202020204" pitchFamily="34" charset="0"/>
              </a:rPr>
              <a:t>plan d'incidence</a:t>
            </a:r>
            <a:r>
              <a:rPr lang="fr-FR" sz="1400" b="0" i="0" dirty="0">
                <a:solidFill>
                  <a:srgbClr val="202122"/>
                </a:solidFill>
                <a:effectLst/>
                <a:latin typeface="Arial" panose="020B0604020202020204" pitchFamily="34" charset="0"/>
              </a:rPr>
              <a:t>, et la </a:t>
            </a:r>
            <a:r>
              <a:rPr lang="fr-FR" sz="1400" b="0" i="1" dirty="0">
                <a:solidFill>
                  <a:srgbClr val="202122"/>
                </a:solidFill>
                <a:effectLst/>
                <a:latin typeface="Arial" panose="020B0604020202020204" pitchFamily="34" charset="0"/>
              </a:rPr>
              <a:t>polarisation p</a:t>
            </a:r>
            <a:r>
              <a:rPr lang="fr-FR" sz="1400" b="0" i="0" dirty="0">
                <a:solidFill>
                  <a:srgbClr val="202122"/>
                </a:solidFill>
                <a:effectLst/>
                <a:latin typeface="Arial" panose="020B0604020202020204" pitchFamily="34" charset="0"/>
              </a:rPr>
              <a:t> est contenue dans ce plan.</a:t>
            </a:r>
            <a:endParaRPr lang="fr-FR" sz="1400" dirty="0"/>
          </a:p>
        </p:txBody>
      </p:sp>
    </p:spTree>
    <p:extLst>
      <p:ext uri="{BB962C8B-B14F-4D97-AF65-F5344CB8AC3E}">
        <p14:creationId xmlns:p14="http://schemas.microsoft.com/office/powerpoint/2010/main" val="1182453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ZoneTexte 215">
            <a:extLst>
              <a:ext uri="{FF2B5EF4-FFF2-40B4-BE49-F238E27FC236}">
                <a16:creationId xmlns:a16="http://schemas.microsoft.com/office/drawing/2014/main" id="{4CDB4EF8-0E14-468D-BA0A-033C05B1BF8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17" name="ZoneTexte 216">
            <a:extLst>
              <a:ext uri="{FF2B5EF4-FFF2-40B4-BE49-F238E27FC236}">
                <a16:creationId xmlns:a16="http://schemas.microsoft.com/office/drawing/2014/main" id="{CA8DD525-B915-4646-BC23-AB6B3BD581B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cxnSp>
        <p:nvCxnSpPr>
          <p:cNvPr id="221" name="Connecteur droit 220"/>
          <p:cNvCxnSpPr/>
          <p:nvPr/>
        </p:nvCxnSpPr>
        <p:spPr>
          <a:xfrm>
            <a:off x="1245675" y="2246811"/>
            <a:ext cx="0" cy="14629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2" name="Connecteur droit 221"/>
          <p:cNvCxnSpPr/>
          <p:nvPr/>
        </p:nvCxnSpPr>
        <p:spPr>
          <a:xfrm>
            <a:off x="1245675" y="3709749"/>
            <a:ext cx="4170121" cy="4553"/>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 name="Connecteur droit 3"/>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e 4"/>
          <p:cNvGrpSpPr/>
          <p:nvPr/>
        </p:nvGrpSpPr>
        <p:grpSpPr>
          <a:xfrm>
            <a:off x="4817762" y="1979884"/>
            <a:ext cx="537933" cy="537273"/>
            <a:chOff x="5284643" y="1838148"/>
            <a:chExt cx="537933" cy="537273"/>
          </a:xfrm>
          <a:solidFill>
            <a:schemeClr val="bg1"/>
          </a:solidFill>
        </p:grpSpPr>
        <p:sp>
          <p:nvSpPr>
            <p:cNvPr id="6" name="Ellipse 5"/>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Arc 6"/>
            <p:cNvSpPr/>
            <p:nvPr/>
          </p:nvSpPr>
          <p:spPr>
            <a:xfrm rot="16455088">
              <a:off x="5322078" y="1936062"/>
              <a:ext cx="399996" cy="336755"/>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8" name="Ellipse 7"/>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droit 13"/>
          <p:cNvCxnSpPr>
            <a:endCxn id="6"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a:stCxn id="16" idx="2"/>
            <a:endCxn id="17" idx="0"/>
          </p:cNvCxnSpPr>
          <p:nvPr/>
        </p:nvCxnSpPr>
        <p:spPr>
          <a:xfrm>
            <a:off x="2528588" y="1671850"/>
            <a:ext cx="434" cy="425102"/>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6" name="Rectangle à coins arrondis 15"/>
          <p:cNvSpPr/>
          <p:nvPr/>
        </p:nvSpPr>
        <p:spPr>
          <a:xfrm>
            <a:off x="1882083" y="1185255"/>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a:t>
            </a:r>
          </a:p>
        </p:txBody>
      </p:sp>
      <p:sp>
        <p:nvSpPr>
          <p:cNvPr id="17" name="Rectangle à coins arrondis 16"/>
          <p:cNvSpPr/>
          <p:nvPr/>
        </p:nvSpPr>
        <p:spPr>
          <a:xfrm>
            <a:off x="2174185" y="2096952"/>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EOM</a:t>
            </a:r>
            <a:endParaRPr lang="fr-FR" sz="1400" dirty="0">
              <a:solidFill>
                <a:schemeClr val="tx1"/>
              </a:solidFill>
            </a:endParaRPr>
          </a:p>
        </p:txBody>
      </p:sp>
      <p:sp>
        <p:nvSpPr>
          <p:cNvPr id="18" name="ZoneTexte 17"/>
          <p:cNvSpPr txBox="1"/>
          <p:nvPr/>
        </p:nvSpPr>
        <p:spPr>
          <a:xfrm>
            <a:off x="5184891" y="2388295"/>
            <a:ext cx="1050288" cy="307777"/>
          </a:xfrm>
          <a:prstGeom prst="rect">
            <a:avLst/>
          </a:prstGeom>
          <a:noFill/>
        </p:spPr>
        <p:txBody>
          <a:bodyPr wrap="none" rtlCol="0">
            <a:spAutoFit/>
          </a:bodyPr>
          <a:lstStyle/>
          <a:p>
            <a:r>
              <a:rPr lang="fr-FR" sz="1400" dirty="0"/>
              <a:t>Circulateur</a:t>
            </a:r>
          </a:p>
        </p:txBody>
      </p:sp>
      <p:sp>
        <p:nvSpPr>
          <p:cNvPr id="19" name="Forme libre 18"/>
          <p:cNvSpPr/>
          <p:nvPr/>
        </p:nvSpPr>
        <p:spPr>
          <a:xfrm rot="5400000">
            <a:off x="6326443"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p:nvSpPr>
        <p:spPr>
          <a:xfrm rot="5400000">
            <a:off x="6640207"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rot="5400000">
            <a:off x="7007759" y="22657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à coins arrondis 22"/>
          <p:cNvSpPr/>
          <p:nvPr/>
        </p:nvSpPr>
        <p:spPr>
          <a:xfrm>
            <a:off x="80601" y="1949808"/>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24" name="Groupe 23"/>
          <p:cNvGrpSpPr/>
          <p:nvPr/>
        </p:nvGrpSpPr>
        <p:grpSpPr>
          <a:xfrm>
            <a:off x="1245675" y="2246811"/>
            <a:ext cx="4170121" cy="1467491"/>
            <a:chOff x="1245675" y="2246811"/>
            <a:chExt cx="4170121" cy="1467491"/>
          </a:xfrm>
        </p:grpSpPr>
        <p:cxnSp>
          <p:nvCxnSpPr>
            <p:cNvPr id="25" name="Connecteur droit 24"/>
            <p:cNvCxnSpPr/>
            <p:nvPr/>
          </p:nvCxnSpPr>
          <p:spPr>
            <a:xfrm>
              <a:off x="1245675" y="2246811"/>
              <a:ext cx="0" cy="1462938"/>
            </a:xfrm>
            <a:prstGeom prst="line">
              <a:avLst/>
            </a:prstGeom>
            <a:ln>
              <a:solidFill>
                <a:schemeClr val="accent6">
                  <a:lumMod val="60000"/>
                  <a:lumOff val="4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endCxn id="167" idx="1"/>
            </p:cNvCxnSpPr>
            <p:nvPr/>
          </p:nvCxnSpPr>
          <p:spPr>
            <a:xfrm>
              <a:off x="1245675" y="3709749"/>
              <a:ext cx="4170121" cy="4553"/>
            </a:xfrm>
            <a:prstGeom prst="line">
              <a:avLst/>
            </a:prstGeom>
            <a:ln>
              <a:solidFill>
                <a:schemeClr val="accent6">
                  <a:lumMod val="60000"/>
                  <a:lumOff val="40000"/>
                </a:schemeClr>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 name="ZoneTexte 26"/>
          <p:cNvSpPr txBox="1"/>
          <p:nvPr/>
        </p:nvSpPr>
        <p:spPr>
          <a:xfrm>
            <a:off x="5004133" y="3728494"/>
            <a:ext cx="433132" cy="307777"/>
          </a:xfrm>
          <a:prstGeom prst="rect">
            <a:avLst/>
          </a:prstGeom>
          <a:noFill/>
        </p:spPr>
        <p:txBody>
          <a:bodyPr wrap="none" rtlCol="0">
            <a:spAutoFit/>
          </a:bodyPr>
          <a:lstStyle/>
          <a:p>
            <a:r>
              <a:rPr lang="fr-FR" sz="1400" b="1" dirty="0">
                <a:solidFill>
                  <a:srgbClr val="0070C0"/>
                </a:solidFill>
              </a:rPr>
              <a:t>OL</a:t>
            </a:r>
          </a:p>
        </p:txBody>
      </p:sp>
      <p:sp>
        <p:nvSpPr>
          <p:cNvPr id="28" name="ZoneTexte 27"/>
          <p:cNvSpPr txBox="1"/>
          <p:nvPr/>
        </p:nvSpPr>
        <p:spPr>
          <a:xfrm>
            <a:off x="4513966" y="2509713"/>
            <a:ext cx="572593" cy="307777"/>
          </a:xfrm>
          <a:prstGeom prst="rect">
            <a:avLst/>
          </a:prstGeom>
          <a:noFill/>
        </p:spPr>
        <p:txBody>
          <a:bodyPr wrap="none" rtlCol="0">
            <a:spAutoFit/>
          </a:bodyPr>
          <a:lstStyle/>
          <a:p>
            <a:r>
              <a:rPr lang="fr-FR" sz="1400" b="1" dirty="0" err="1">
                <a:solidFill>
                  <a:srgbClr val="0070C0"/>
                </a:solidFill>
              </a:rPr>
              <a:t>Sign</a:t>
            </a:r>
            <a:endParaRPr lang="fr-FR" sz="1400" b="1" dirty="0">
              <a:solidFill>
                <a:srgbClr val="0070C0"/>
              </a:solidFill>
            </a:endParaRPr>
          </a:p>
        </p:txBody>
      </p:sp>
      <p:cxnSp>
        <p:nvCxnSpPr>
          <p:cNvPr id="29" name="Connecteur droit 28"/>
          <p:cNvCxnSpPr/>
          <p:nvPr/>
        </p:nvCxnSpPr>
        <p:spPr>
          <a:xfrm flipV="1">
            <a:off x="5056460" y="2539391"/>
            <a:ext cx="3189" cy="59245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1" name="Groupe 30"/>
          <p:cNvGrpSpPr/>
          <p:nvPr/>
        </p:nvGrpSpPr>
        <p:grpSpPr>
          <a:xfrm>
            <a:off x="3680976" y="1454873"/>
            <a:ext cx="1625766" cy="773077"/>
            <a:chOff x="3222184" y="1457315"/>
            <a:chExt cx="1625766" cy="773077"/>
          </a:xfrm>
        </p:grpSpPr>
        <p:sp>
          <p:nvSpPr>
            <p:cNvPr id="32" name="Forme libre 31"/>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3" name="Connecteur droit avec flèche 32"/>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35" name="Groupe 34"/>
          <p:cNvGrpSpPr/>
          <p:nvPr/>
        </p:nvGrpSpPr>
        <p:grpSpPr>
          <a:xfrm>
            <a:off x="2991181" y="2022494"/>
            <a:ext cx="1493024" cy="730829"/>
            <a:chOff x="2989773" y="2021397"/>
            <a:chExt cx="1493024" cy="730829"/>
          </a:xfrm>
        </p:grpSpPr>
        <p:sp>
          <p:nvSpPr>
            <p:cNvPr id="36" name="Rectangle à coins arrondis 35"/>
            <p:cNvSpPr/>
            <p:nvPr/>
          </p:nvSpPr>
          <p:spPr>
            <a:xfrm>
              <a:off x="2989773" y="2087276"/>
              <a:ext cx="689735" cy="314180"/>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37" name="Groupe 36"/>
            <p:cNvGrpSpPr/>
            <p:nvPr/>
          </p:nvGrpSpPr>
          <p:grpSpPr>
            <a:xfrm>
              <a:off x="3797709" y="2021397"/>
              <a:ext cx="519060" cy="445939"/>
              <a:chOff x="3435278" y="4732988"/>
              <a:chExt cx="519060" cy="445939"/>
            </a:xfrm>
          </p:grpSpPr>
          <p:sp>
            <p:nvSpPr>
              <p:cNvPr id="39" name="Rectangle à coins arrondis 38"/>
              <p:cNvSpPr/>
              <p:nvPr/>
            </p:nvSpPr>
            <p:spPr>
              <a:xfrm>
                <a:off x="3435278" y="4732988"/>
                <a:ext cx="519060" cy="445939"/>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0" name="Forme libre 39"/>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8" name="ZoneTexte 37"/>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p:sp>
        <p:nvSpPr>
          <p:cNvPr id="41" name="Rectangle à coins arrondis 40"/>
          <p:cNvSpPr/>
          <p:nvPr/>
        </p:nvSpPr>
        <p:spPr>
          <a:xfrm>
            <a:off x="1404797" y="2079912"/>
            <a:ext cx="638406" cy="314180"/>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AOM</a:t>
            </a:r>
          </a:p>
        </p:txBody>
      </p:sp>
      <p:cxnSp>
        <p:nvCxnSpPr>
          <p:cNvPr id="42" name="Connecteur droit 41"/>
          <p:cNvCxnSpPr/>
          <p:nvPr/>
        </p:nvCxnSpPr>
        <p:spPr>
          <a:xfrm flipH="1" flipV="1">
            <a:off x="5071421" y="3123173"/>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e 2"/>
          <p:cNvGrpSpPr/>
          <p:nvPr/>
        </p:nvGrpSpPr>
        <p:grpSpPr>
          <a:xfrm>
            <a:off x="9664212" y="4192513"/>
            <a:ext cx="2527788" cy="561723"/>
            <a:chOff x="9604252" y="2950154"/>
            <a:chExt cx="2527788" cy="561723"/>
          </a:xfrm>
        </p:grpSpPr>
        <p:cxnSp>
          <p:nvCxnSpPr>
            <p:cNvPr id="22" name="Connecteur droit 21"/>
            <p:cNvCxnSpPr>
              <a:cxnSpLocks/>
              <a:stCxn id="103" idx="3"/>
            </p:cNvCxnSpPr>
            <p:nvPr/>
          </p:nvCxnSpPr>
          <p:spPr>
            <a:xfrm>
              <a:off x="10566286" y="32363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à coins arrondis 29"/>
            <p:cNvSpPr/>
            <p:nvPr/>
          </p:nvSpPr>
          <p:spPr>
            <a:xfrm>
              <a:off x="10763865" y="29501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sp>
          <p:nvSpPr>
            <p:cNvPr id="103" name="Rectangle à coins arrondis 102"/>
            <p:cNvSpPr/>
            <p:nvPr/>
          </p:nvSpPr>
          <p:spPr>
            <a:xfrm>
              <a:off x="9604252" y="29609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grpSp>
      <p:grpSp>
        <p:nvGrpSpPr>
          <p:cNvPr id="177" name="Groupe 176"/>
          <p:cNvGrpSpPr/>
          <p:nvPr/>
        </p:nvGrpSpPr>
        <p:grpSpPr>
          <a:xfrm>
            <a:off x="5415796" y="2844301"/>
            <a:ext cx="829915" cy="1137508"/>
            <a:chOff x="5415796" y="2844301"/>
            <a:chExt cx="829915" cy="1137508"/>
          </a:xfrm>
        </p:grpSpPr>
        <p:sp>
          <p:nvSpPr>
            <p:cNvPr id="164" name="Rectangle à coins arrondis 163"/>
            <p:cNvSpPr/>
            <p:nvPr/>
          </p:nvSpPr>
          <p:spPr>
            <a:xfrm>
              <a:off x="5415796" y="2880703"/>
              <a:ext cx="792430" cy="45301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sp>
          <p:nvSpPr>
            <p:cNvPr id="166" name="ZoneTexte 165"/>
            <p:cNvSpPr txBox="1"/>
            <p:nvPr/>
          </p:nvSpPr>
          <p:spPr>
            <a:xfrm>
              <a:off x="5469906" y="2940558"/>
              <a:ext cx="646331" cy="369332"/>
            </a:xfrm>
            <a:prstGeom prst="rect">
              <a:avLst/>
            </a:prstGeom>
            <a:solidFill>
              <a:schemeClr val="bg1"/>
            </a:solidFill>
          </p:spPr>
          <p:txBody>
            <a:bodyPr wrap="none" rtlCol="0">
              <a:spAutoFit/>
            </a:bodyPr>
            <a:lstStyle/>
            <a:p>
              <a:r>
                <a:rPr lang="fr-FR" dirty="0"/>
                <a:t>PBS</a:t>
              </a:r>
            </a:p>
          </p:txBody>
        </p:sp>
        <p:sp>
          <p:nvSpPr>
            <p:cNvPr id="167" name="Rectangle à coins arrondis 166"/>
            <p:cNvSpPr/>
            <p:nvPr/>
          </p:nvSpPr>
          <p:spPr>
            <a:xfrm>
              <a:off x="5415796" y="3487794"/>
              <a:ext cx="792430" cy="453015"/>
            </a:xfrm>
            <a:prstGeom prst="roundRect">
              <a:avLst/>
            </a:prstGeom>
            <a:solidFill>
              <a:schemeClr val="accent5">
                <a:lumMod val="20000"/>
                <a:lumOff val="80000"/>
              </a:schemeClr>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sp>
          <p:nvSpPr>
            <p:cNvPr id="171" name="ZoneTexte 170"/>
            <p:cNvSpPr txBox="1"/>
            <p:nvPr/>
          </p:nvSpPr>
          <p:spPr>
            <a:xfrm>
              <a:off x="5488636" y="3516382"/>
              <a:ext cx="646331" cy="369332"/>
            </a:xfrm>
            <a:prstGeom prst="rect">
              <a:avLst/>
            </a:prstGeom>
            <a:solidFill>
              <a:schemeClr val="bg1"/>
            </a:solidFill>
          </p:spPr>
          <p:txBody>
            <a:bodyPr wrap="none" rtlCol="0">
              <a:spAutoFit/>
            </a:bodyPr>
            <a:lstStyle/>
            <a:p>
              <a:r>
                <a:rPr lang="fr-FR" dirty="0"/>
                <a:t>PBS</a:t>
              </a:r>
            </a:p>
          </p:txBody>
        </p:sp>
        <p:sp>
          <p:nvSpPr>
            <p:cNvPr id="199" name="ZoneTexte 198"/>
            <p:cNvSpPr txBox="1"/>
            <p:nvPr/>
          </p:nvSpPr>
          <p:spPr>
            <a:xfrm>
              <a:off x="5961659" y="2844301"/>
              <a:ext cx="284052" cy="307777"/>
            </a:xfrm>
            <a:prstGeom prst="rect">
              <a:avLst/>
            </a:prstGeom>
            <a:noFill/>
          </p:spPr>
          <p:txBody>
            <a:bodyPr wrap="none" rtlCol="0">
              <a:spAutoFit/>
            </a:bodyPr>
            <a:lstStyle/>
            <a:p>
              <a:r>
                <a:rPr lang="fr-FR" sz="1400" b="1" dirty="0">
                  <a:solidFill>
                    <a:srgbClr val="0070C0"/>
                  </a:solidFill>
                </a:rPr>
                <a:t>//</a:t>
              </a:r>
            </a:p>
          </p:txBody>
        </p:sp>
        <p:sp>
          <p:nvSpPr>
            <p:cNvPr id="200" name="ZoneTexte 199"/>
            <p:cNvSpPr txBox="1"/>
            <p:nvPr/>
          </p:nvSpPr>
          <p:spPr>
            <a:xfrm>
              <a:off x="5927796" y="3064433"/>
              <a:ext cx="303288" cy="307777"/>
            </a:xfrm>
            <a:prstGeom prst="rect">
              <a:avLst/>
            </a:prstGeom>
            <a:noFill/>
          </p:spPr>
          <p:txBody>
            <a:bodyPr wrap="none" rtlCol="0">
              <a:spAutoFit/>
            </a:bodyPr>
            <a:lstStyle/>
            <a:p>
              <a:r>
                <a:rPr lang="fr-FR" sz="1400" b="1" dirty="0">
                  <a:solidFill>
                    <a:srgbClr val="0070C0"/>
                  </a:solidFill>
                  <a:sym typeface="Symbol" panose="05050102010706020507" pitchFamily="18" charset="2"/>
                </a:rPr>
                <a:t></a:t>
              </a:r>
              <a:endParaRPr lang="fr-FR" sz="1400" b="1" dirty="0">
                <a:solidFill>
                  <a:srgbClr val="0070C0"/>
                </a:solidFill>
              </a:endParaRPr>
            </a:p>
          </p:txBody>
        </p:sp>
        <p:sp>
          <p:nvSpPr>
            <p:cNvPr id="201" name="ZoneTexte 200"/>
            <p:cNvSpPr txBox="1"/>
            <p:nvPr/>
          </p:nvSpPr>
          <p:spPr>
            <a:xfrm>
              <a:off x="5944729" y="3453900"/>
              <a:ext cx="284052" cy="307777"/>
            </a:xfrm>
            <a:prstGeom prst="rect">
              <a:avLst/>
            </a:prstGeom>
            <a:noFill/>
          </p:spPr>
          <p:txBody>
            <a:bodyPr wrap="none" rtlCol="0">
              <a:spAutoFit/>
            </a:bodyPr>
            <a:lstStyle/>
            <a:p>
              <a:r>
                <a:rPr lang="fr-FR" sz="1400" b="1" dirty="0">
                  <a:solidFill>
                    <a:srgbClr val="0070C0"/>
                  </a:solidFill>
                </a:rPr>
                <a:t>//</a:t>
              </a:r>
            </a:p>
          </p:txBody>
        </p:sp>
        <p:sp>
          <p:nvSpPr>
            <p:cNvPr id="202" name="ZoneTexte 201"/>
            <p:cNvSpPr txBox="1"/>
            <p:nvPr/>
          </p:nvSpPr>
          <p:spPr>
            <a:xfrm>
              <a:off x="5910866" y="3674032"/>
              <a:ext cx="303288" cy="307777"/>
            </a:xfrm>
            <a:prstGeom prst="rect">
              <a:avLst/>
            </a:prstGeom>
            <a:noFill/>
          </p:spPr>
          <p:txBody>
            <a:bodyPr wrap="none" rtlCol="0">
              <a:spAutoFit/>
            </a:bodyPr>
            <a:lstStyle/>
            <a:p>
              <a:r>
                <a:rPr lang="fr-FR" sz="1400" b="1" dirty="0">
                  <a:solidFill>
                    <a:srgbClr val="0070C0"/>
                  </a:solidFill>
                  <a:sym typeface="Symbol" panose="05050102010706020507" pitchFamily="18" charset="2"/>
                </a:rPr>
                <a:t></a:t>
              </a:r>
              <a:endParaRPr lang="fr-FR" sz="1400" b="1" dirty="0">
                <a:solidFill>
                  <a:srgbClr val="0070C0"/>
                </a:solidFill>
              </a:endParaRPr>
            </a:p>
          </p:txBody>
        </p:sp>
      </p:grpSp>
      <p:sp>
        <p:nvSpPr>
          <p:cNvPr id="203" name="ZoneTexte 202"/>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204" name="ZoneTexte 203"/>
          <p:cNvSpPr txBox="1"/>
          <p:nvPr/>
        </p:nvSpPr>
        <p:spPr>
          <a:xfrm>
            <a:off x="1959440" y="449377"/>
            <a:ext cx="10346102" cy="707886"/>
          </a:xfrm>
          <a:prstGeom prst="rect">
            <a:avLst/>
          </a:prstGeom>
          <a:noFill/>
        </p:spPr>
        <p:txBody>
          <a:bodyPr wrap="none" rtlCol="0">
            <a:spAutoFit/>
          </a:bodyPr>
          <a:lstStyle/>
          <a:p>
            <a:r>
              <a:rPr lang="en-US" sz="2000" b="1" dirty="0" err="1">
                <a:solidFill>
                  <a:schemeClr val="tx2"/>
                </a:solidFill>
              </a:rPr>
              <a:t>Poarization</a:t>
            </a:r>
            <a:r>
              <a:rPr lang="en-US" sz="2000" b="1" dirty="0">
                <a:solidFill>
                  <a:schemeClr val="tx2"/>
                </a:solidFill>
              </a:rPr>
              <a:t> Fading : </a:t>
            </a:r>
            <a:r>
              <a:rPr lang="en-US" sz="2000" b="1" dirty="0" err="1">
                <a:solidFill>
                  <a:schemeClr val="tx2"/>
                </a:solidFill>
              </a:rPr>
              <a:t>Quelques</a:t>
            </a:r>
            <a:r>
              <a:rPr lang="en-US" sz="2000" b="1" dirty="0">
                <a:solidFill>
                  <a:schemeClr val="tx2"/>
                </a:solidFill>
              </a:rPr>
              <a:t> solutions</a:t>
            </a:r>
          </a:p>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Hétérodyne</a:t>
            </a:r>
            <a:r>
              <a:rPr lang="en-US" sz="2000" b="1" dirty="0">
                <a:solidFill>
                  <a:schemeClr val="tx2"/>
                </a:solidFill>
                <a:sym typeface="Symbol" panose="05050102010706020507" pitchFamily="18" charset="2"/>
              </a:rPr>
              <a:t> à </a:t>
            </a:r>
            <a:r>
              <a:rPr lang="en-US" sz="2000" b="1" dirty="0" err="1">
                <a:solidFill>
                  <a:schemeClr val="tx2"/>
                </a:solidFill>
                <a:sym typeface="Symbol" panose="05050102010706020507" pitchFamily="18" charset="2"/>
              </a:rPr>
              <a:t>diversité</a:t>
            </a:r>
            <a:r>
              <a:rPr lang="en-US" sz="2000" b="1" dirty="0">
                <a:solidFill>
                  <a:schemeClr val="tx2"/>
                </a:solidFill>
                <a:sym typeface="Symbol" panose="05050102010706020507" pitchFamily="18" charset="2"/>
              </a:rPr>
              <a:t> de phase &amp; </a:t>
            </a:r>
            <a:r>
              <a:rPr lang="en-US" sz="2000" b="1" dirty="0" err="1">
                <a:solidFill>
                  <a:schemeClr val="tx2"/>
                </a:solidFill>
                <a:sym typeface="Symbol" panose="05050102010706020507" pitchFamily="18" charset="2"/>
              </a:rPr>
              <a:t>Polarisation</a:t>
            </a:r>
            <a:r>
              <a:rPr lang="en-US" sz="2000" b="1" dirty="0">
                <a:solidFill>
                  <a:schemeClr val="tx2"/>
                </a:solidFill>
                <a:sym typeface="Symbol" panose="05050102010706020507" pitchFamily="18" charset="2"/>
              </a:rPr>
              <a:t> (Dual Hybrid 90°)</a:t>
            </a:r>
            <a:endParaRPr lang="en-US" sz="2000" b="1" dirty="0">
              <a:solidFill>
                <a:schemeClr val="tx2"/>
              </a:solidFill>
            </a:endParaRPr>
          </a:p>
        </p:txBody>
      </p:sp>
      <p:grpSp>
        <p:nvGrpSpPr>
          <p:cNvPr id="183" name="Groupe 182"/>
          <p:cNvGrpSpPr/>
          <p:nvPr/>
        </p:nvGrpSpPr>
        <p:grpSpPr>
          <a:xfrm>
            <a:off x="3826036" y="2799342"/>
            <a:ext cx="1153297" cy="461665"/>
            <a:chOff x="3800287" y="3000832"/>
            <a:chExt cx="1153297" cy="461665"/>
          </a:xfrm>
        </p:grpSpPr>
        <p:grpSp>
          <p:nvGrpSpPr>
            <p:cNvPr id="184" name="Groupe 183"/>
            <p:cNvGrpSpPr/>
            <p:nvPr/>
          </p:nvGrpSpPr>
          <p:grpSpPr>
            <a:xfrm>
              <a:off x="4593584" y="3035694"/>
              <a:ext cx="360000" cy="360000"/>
              <a:chOff x="9986577" y="1624219"/>
              <a:chExt cx="579372" cy="579372"/>
            </a:xfrm>
          </p:grpSpPr>
          <p:sp>
            <p:nvSpPr>
              <p:cNvPr id="190" name="Ellipse 189"/>
              <p:cNvSpPr/>
              <p:nvPr/>
            </p:nvSpPr>
            <p:spPr>
              <a:xfrm>
                <a:off x="9986577" y="1628775"/>
                <a:ext cx="579372" cy="574816"/>
              </a:xfrm>
              <a:prstGeom prst="ellipse">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191" name="Groupe 190"/>
              <p:cNvGrpSpPr/>
              <p:nvPr/>
            </p:nvGrpSpPr>
            <p:grpSpPr>
              <a:xfrm>
                <a:off x="9986577" y="1624219"/>
                <a:ext cx="579372" cy="579372"/>
                <a:chOff x="9986577" y="1641049"/>
                <a:chExt cx="579372" cy="579372"/>
              </a:xfrm>
            </p:grpSpPr>
            <p:cxnSp>
              <p:nvCxnSpPr>
                <p:cNvPr id="192" name="Connecteur droit avec flèche 191"/>
                <p:cNvCxnSpPr/>
                <p:nvPr/>
              </p:nvCxnSpPr>
              <p:spPr>
                <a:xfrm>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4" name="Connecteur droit avec flèche 193"/>
                <p:cNvCxnSpPr/>
                <p:nvPr/>
              </p:nvCxnSpPr>
              <p:spPr>
                <a:xfrm rot="162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5" name="Connecteur droit avec flèche 194"/>
                <p:cNvCxnSpPr/>
                <p:nvPr/>
              </p:nvCxnSpPr>
              <p:spPr>
                <a:xfrm rot="2700000">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96" name="Connecteur droit avec flèche 195"/>
                <p:cNvCxnSpPr/>
                <p:nvPr/>
              </p:nvCxnSpPr>
              <p:spPr>
                <a:xfrm rot="18900000" flipH="1">
                  <a:off x="10276263" y="164104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grpSp>
        <p:sp>
          <p:nvSpPr>
            <p:cNvPr id="189" name="ZoneTexte 188"/>
            <p:cNvSpPr txBox="1"/>
            <p:nvPr/>
          </p:nvSpPr>
          <p:spPr>
            <a:xfrm>
              <a:off x="3800287" y="3000832"/>
              <a:ext cx="800220" cy="461665"/>
            </a:xfrm>
            <a:prstGeom prst="rect">
              <a:avLst/>
            </a:prstGeom>
            <a:noFill/>
          </p:spPr>
          <p:txBody>
            <a:bodyPr wrap="none" rtlCol="0">
              <a:spAutoFit/>
            </a:bodyPr>
            <a:lstStyle/>
            <a:p>
              <a:pPr algn="r"/>
              <a:r>
                <a:rPr lang="fr-FR" sz="1200" b="1" dirty="0" err="1">
                  <a:solidFill>
                    <a:schemeClr val="accent2">
                      <a:lumMod val="60000"/>
                      <a:lumOff val="40000"/>
                    </a:schemeClr>
                  </a:solidFill>
                </a:rPr>
                <a:t>Random</a:t>
              </a:r>
              <a:endParaRPr lang="fr-FR" sz="1200" b="1" dirty="0">
                <a:solidFill>
                  <a:schemeClr val="accent2">
                    <a:lumMod val="60000"/>
                    <a:lumOff val="40000"/>
                  </a:schemeClr>
                </a:solidFill>
              </a:endParaRPr>
            </a:p>
            <a:p>
              <a:pPr algn="r"/>
              <a:r>
                <a:rPr lang="fr-FR" sz="1200" b="1" dirty="0">
                  <a:solidFill>
                    <a:schemeClr val="accent2">
                      <a:lumMod val="60000"/>
                      <a:lumOff val="40000"/>
                    </a:schemeClr>
                  </a:solidFill>
                </a:rPr>
                <a:t>Pol.</a:t>
              </a:r>
            </a:p>
          </p:txBody>
        </p:sp>
      </p:grpSp>
      <p:grpSp>
        <p:nvGrpSpPr>
          <p:cNvPr id="197" name="Groupe 196"/>
          <p:cNvGrpSpPr/>
          <p:nvPr/>
        </p:nvGrpSpPr>
        <p:grpSpPr>
          <a:xfrm>
            <a:off x="4029769" y="3261796"/>
            <a:ext cx="940097" cy="461665"/>
            <a:chOff x="4013487" y="3000832"/>
            <a:chExt cx="940097" cy="461665"/>
          </a:xfrm>
        </p:grpSpPr>
        <p:grpSp>
          <p:nvGrpSpPr>
            <p:cNvPr id="207" name="Groupe 206"/>
            <p:cNvGrpSpPr/>
            <p:nvPr/>
          </p:nvGrpSpPr>
          <p:grpSpPr>
            <a:xfrm>
              <a:off x="4593584" y="3038525"/>
              <a:ext cx="360000" cy="357169"/>
              <a:chOff x="9986577" y="1628775"/>
              <a:chExt cx="579372" cy="574816"/>
            </a:xfrm>
          </p:grpSpPr>
          <p:sp>
            <p:nvSpPr>
              <p:cNvPr id="209" name="Ellipse 208"/>
              <p:cNvSpPr/>
              <p:nvPr/>
            </p:nvSpPr>
            <p:spPr>
              <a:xfrm>
                <a:off x="9986577" y="1628775"/>
                <a:ext cx="579372" cy="574816"/>
              </a:xfrm>
              <a:prstGeom prst="ellipse">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cxnSp>
            <p:nvCxnSpPr>
              <p:cNvPr id="213" name="Connecteur droit avec flèche 212"/>
              <p:cNvCxnSpPr/>
              <p:nvPr/>
            </p:nvCxnSpPr>
            <p:spPr>
              <a:xfrm rot="2700000">
                <a:off x="10276263" y="1624219"/>
                <a:ext cx="0" cy="579372"/>
              </a:xfrm>
              <a:prstGeom prst="straightConnector1">
                <a:avLst/>
              </a:prstGeom>
              <a:ln w="19050">
                <a:solidFill>
                  <a:schemeClr val="accent2">
                    <a:lumMod val="60000"/>
                    <a:lumOff val="40000"/>
                  </a:schemeClr>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208" name="ZoneTexte 207"/>
            <p:cNvSpPr txBox="1"/>
            <p:nvPr/>
          </p:nvSpPr>
          <p:spPr>
            <a:xfrm>
              <a:off x="4013487" y="3000832"/>
              <a:ext cx="587020" cy="461665"/>
            </a:xfrm>
            <a:prstGeom prst="rect">
              <a:avLst/>
            </a:prstGeom>
            <a:noFill/>
          </p:spPr>
          <p:txBody>
            <a:bodyPr wrap="none" rtlCol="0">
              <a:spAutoFit/>
            </a:bodyPr>
            <a:lstStyle/>
            <a:p>
              <a:pPr algn="r"/>
              <a:r>
                <a:rPr lang="fr-FR" sz="1200" b="1" dirty="0" err="1">
                  <a:solidFill>
                    <a:schemeClr val="accent2">
                      <a:lumMod val="60000"/>
                      <a:lumOff val="40000"/>
                    </a:schemeClr>
                  </a:solidFill>
                </a:rPr>
                <a:t>Fixed</a:t>
              </a:r>
              <a:endParaRPr lang="fr-FR" sz="1200" b="1" dirty="0">
                <a:solidFill>
                  <a:schemeClr val="accent2">
                    <a:lumMod val="60000"/>
                    <a:lumOff val="40000"/>
                  </a:schemeClr>
                </a:solidFill>
              </a:endParaRPr>
            </a:p>
            <a:p>
              <a:pPr algn="r"/>
              <a:r>
                <a:rPr lang="fr-FR" sz="1200" b="1" dirty="0">
                  <a:solidFill>
                    <a:schemeClr val="accent2">
                      <a:lumMod val="60000"/>
                      <a:lumOff val="40000"/>
                    </a:schemeClr>
                  </a:solidFill>
                </a:rPr>
                <a:t>Pol.</a:t>
              </a:r>
            </a:p>
          </p:txBody>
        </p:sp>
      </p:grpSp>
      <p:sp>
        <p:nvSpPr>
          <p:cNvPr id="2" name="ZoneTexte 1"/>
          <p:cNvSpPr txBox="1"/>
          <p:nvPr/>
        </p:nvSpPr>
        <p:spPr>
          <a:xfrm>
            <a:off x="1526085" y="3431940"/>
            <a:ext cx="1556836" cy="523220"/>
          </a:xfrm>
          <a:prstGeom prst="rect">
            <a:avLst/>
          </a:prstGeom>
          <a:noFill/>
        </p:spPr>
        <p:txBody>
          <a:bodyPr wrap="none" rtlCol="0">
            <a:spAutoFit/>
          </a:bodyPr>
          <a:lstStyle/>
          <a:p>
            <a:pPr algn="ctr"/>
            <a:r>
              <a:rPr lang="fr-FR" sz="1400" b="1" dirty="0">
                <a:solidFill>
                  <a:schemeClr val="accent2">
                    <a:lumMod val="60000"/>
                    <a:lumOff val="40000"/>
                  </a:schemeClr>
                </a:solidFill>
              </a:rPr>
              <a:t>Fibre a maintien</a:t>
            </a:r>
          </a:p>
          <a:p>
            <a:pPr algn="ctr"/>
            <a:r>
              <a:rPr lang="fr-FR" sz="1400" b="1" dirty="0">
                <a:solidFill>
                  <a:schemeClr val="accent2">
                    <a:lumMod val="60000"/>
                    <a:lumOff val="40000"/>
                  </a:schemeClr>
                </a:solidFill>
              </a:rPr>
              <a:t>De polarisation</a:t>
            </a:r>
          </a:p>
        </p:txBody>
      </p:sp>
      <p:grpSp>
        <p:nvGrpSpPr>
          <p:cNvPr id="180" name="Groupe 179"/>
          <p:cNvGrpSpPr/>
          <p:nvPr/>
        </p:nvGrpSpPr>
        <p:grpSpPr>
          <a:xfrm>
            <a:off x="6197600" y="3183467"/>
            <a:ext cx="4165600" cy="3444838"/>
            <a:chOff x="6197600" y="3183467"/>
            <a:chExt cx="4165600" cy="3444838"/>
          </a:xfrm>
        </p:grpSpPr>
        <p:grpSp>
          <p:nvGrpSpPr>
            <p:cNvPr id="104" name="Groupe 103"/>
            <p:cNvGrpSpPr/>
            <p:nvPr/>
          </p:nvGrpSpPr>
          <p:grpSpPr>
            <a:xfrm>
              <a:off x="6906652" y="4654870"/>
              <a:ext cx="3456548" cy="1973435"/>
              <a:chOff x="5214896" y="2592285"/>
              <a:chExt cx="3456548" cy="1973435"/>
            </a:xfrm>
          </p:grpSpPr>
          <p:grpSp>
            <p:nvGrpSpPr>
              <p:cNvPr id="105" name="Groupe 104"/>
              <p:cNvGrpSpPr/>
              <p:nvPr/>
            </p:nvGrpSpPr>
            <p:grpSpPr>
              <a:xfrm>
                <a:off x="5214896" y="2592285"/>
                <a:ext cx="3456548" cy="1973435"/>
                <a:chOff x="6842319" y="4116104"/>
                <a:chExt cx="3456548" cy="1973435"/>
              </a:xfrm>
            </p:grpSpPr>
            <mc:AlternateContent xmlns:mc="http://schemas.openxmlformats.org/markup-compatibility/2006" xmlns:a14="http://schemas.microsoft.com/office/drawing/2010/main">
              <mc:Choice Requires="a14">
                <p:sp>
                  <p:nvSpPr>
                    <p:cNvPr id="108" name="ZoneTexte 107"/>
                    <p:cNvSpPr txBox="1"/>
                    <p:nvPr/>
                  </p:nvSpPr>
                  <p:spPr>
                    <a:xfrm>
                      <a:off x="9238659" y="4256233"/>
                      <a:ext cx="547137" cy="295850"/>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1600" b="1" i="1" smtClean="0">
                                    <a:solidFill>
                                      <a:srgbClr val="FF0000"/>
                                    </a:solidFill>
                                    <a:latin typeface="Cambria Math" panose="02040503050406030204" pitchFamily="18" charset="0"/>
                                  </a:rPr>
                                </m:ctrlPr>
                              </m:sSubSup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𝑰</m:t>
                                </m:r>
                              </m:sub>
                              <m:sup>
                                <m:r>
                                  <a:rPr lang="fr-FR" sz="1600" b="1" i="1">
                                    <a:solidFill>
                                      <a:srgbClr val="FF0000"/>
                                    </a:solidFill>
                                    <a:latin typeface="Cambria Math" panose="02040503050406030204" pitchFamily="18" charset="0"/>
                                    <a:sym typeface="Symbol" panose="05050102010706020507" pitchFamily="18" charset="2"/>
                                  </a:rPr>
                                  <m:t></m:t>
                                </m:r>
                              </m:sup>
                            </m:sSubSup>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oMath>
                        </m:oMathPara>
                      </a14:m>
                      <a:endParaRPr lang="fr-FR" sz="2400" b="1" dirty="0">
                        <a:solidFill>
                          <a:srgbClr val="FF0000"/>
                        </a:solidFill>
                      </a:endParaRPr>
                    </a:p>
                  </p:txBody>
                </p:sp>
              </mc:Choice>
              <mc:Fallback xmlns="">
                <p:sp>
                  <p:nvSpPr>
                    <p:cNvPr id="108" name="ZoneTexte 107"/>
                    <p:cNvSpPr txBox="1">
                      <a:spLocks noRot="1" noChangeAspect="1" noMove="1" noResize="1" noEditPoints="1" noAdjustHandles="1" noChangeArrowheads="1" noChangeShapeType="1" noTextEdit="1"/>
                    </p:cNvSpPr>
                    <p:nvPr/>
                  </p:nvSpPr>
                  <p:spPr>
                    <a:xfrm>
                      <a:off x="9238659" y="4256233"/>
                      <a:ext cx="547137" cy="295850"/>
                    </a:xfrm>
                    <a:prstGeom prst="rect">
                      <a:avLst/>
                    </a:prstGeom>
                    <a:blipFill>
                      <a:blip r:embed="rId2"/>
                      <a:stretch>
                        <a:fillRect l="-6667" t="-2083" r="-12222" b="-29167"/>
                      </a:stretch>
                    </a:blipFill>
                    <a:ln>
                      <a:noFill/>
                    </a:ln>
                  </p:spPr>
                  <p:txBody>
                    <a:bodyPr/>
                    <a:lstStyle/>
                    <a:p>
                      <a:r>
                        <a:rPr lang="fr-FR">
                          <a:noFill/>
                        </a:rPr>
                        <a:t> </a:t>
                      </a:r>
                    </a:p>
                  </p:txBody>
                </p:sp>
              </mc:Fallback>
            </mc:AlternateContent>
            <p:grpSp>
              <p:nvGrpSpPr>
                <p:cNvPr id="109" name="Groupe 108"/>
                <p:cNvGrpSpPr/>
                <p:nvPr/>
              </p:nvGrpSpPr>
              <p:grpSpPr>
                <a:xfrm>
                  <a:off x="7847722" y="4116104"/>
                  <a:ext cx="1256690" cy="940892"/>
                  <a:chOff x="5059648" y="2792230"/>
                  <a:chExt cx="1256690" cy="940892"/>
                </a:xfrm>
              </p:grpSpPr>
              <p:grpSp>
                <p:nvGrpSpPr>
                  <p:cNvPr id="140" name="Groupe 139"/>
                  <p:cNvGrpSpPr/>
                  <p:nvPr/>
                </p:nvGrpSpPr>
                <p:grpSpPr>
                  <a:xfrm>
                    <a:off x="5316747" y="2792230"/>
                    <a:ext cx="999591" cy="940892"/>
                    <a:chOff x="5358613" y="3406963"/>
                    <a:chExt cx="999591" cy="940892"/>
                  </a:xfrm>
                </p:grpSpPr>
                <p:sp>
                  <p:nvSpPr>
                    <p:cNvPr id="144" name="Rectangle à coins arrondis 143"/>
                    <p:cNvSpPr/>
                    <p:nvPr/>
                  </p:nvSpPr>
                  <p:spPr>
                    <a:xfrm>
                      <a:off x="5358613" y="3406963"/>
                      <a:ext cx="999591" cy="940892"/>
                    </a:xfrm>
                    <a:prstGeom prst="roundRect">
                      <a:avLst/>
                    </a:prstGeom>
                    <a:solidFill>
                      <a:schemeClr val="bg1"/>
                    </a:solid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145" name="Connecteur droit 144"/>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6" name="Connecteur droit 145"/>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47" name="Groupe 146"/>
                    <p:cNvGrpSpPr/>
                    <p:nvPr/>
                  </p:nvGrpSpPr>
                  <p:grpSpPr>
                    <a:xfrm>
                      <a:off x="5954428" y="3431438"/>
                      <a:ext cx="354708" cy="878779"/>
                      <a:chOff x="5954428" y="3431438"/>
                      <a:chExt cx="354708" cy="878779"/>
                    </a:xfrm>
                  </p:grpSpPr>
                  <p:grpSp>
                    <p:nvGrpSpPr>
                      <p:cNvPr id="148" name="Groupe 147"/>
                      <p:cNvGrpSpPr/>
                      <p:nvPr/>
                    </p:nvGrpSpPr>
                    <p:grpSpPr>
                      <a:xfrm>
                        <a:off x="5954428" y="3613002"/>
                        <a:ext cx="304486" cy="555456"/>
                        <a:chOff x="5555457" y="3741829"/>
                        <a:chExt cx="304486" cy="555456"/>
                      </a:xfrm>
                    </p:grpSpPr>
                    <p:grpSp>
                      <p:nvGrpSpPr>
                        <p:cNvPr id="151" name="Groupe 150"/>
                        <p:cNvGrpSpPr/>
                        <p:nvPr/>
                      </p:nvGrpSpPr>
                      <p:grpSpPr>
                        <a:xfrm>
                          <a:off x="5635302" y="3791034"/>
                          <a:ext cx="194708" cy="247418"/>
                          <a:chOff x="1201757" y="3933825"/>
                          <a:chExt cx="376518" cy="524905"/>
                        </a:xfrm>
                      </p:grpSpPr>
                      <p:sp>
                        <p:nvSpPr>
                          <p:cNvPr id="161" name="Triangle isocèle 160"/>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62" name="Connecteur droit 161"/>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3" name="Connecteur droit 162"/>
                          <p:cNvCxnSpPr>
                            <a:stCxn id="161" idx="3"/>
                            <a:endCxn id="158"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52" name="Rectangle à coins arrondis 151"/>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53" name="Groupe 152"/>
                        <p:cNvGrpSpPr/>
                        <p:nvPr/>
                      </p:nvGrpSpPr>
                      <p:grpSpPr>
                        <a:xfrm>
                          <a:off x="5634156" y="4038452"/>
                          <a:ext cx="194708" cy="224748"/>
                          <a:chOff x="1192549" y="3933825"/>
                          <a:chExt cx="376518" cy="476810"/>
                        </a:xfrm>
                      </p:grpSpPr>
                      <p:sp>
                        <p:nvSpPr>
                          <p:cNvPr id="158" name="Triangle isocèle 157"/>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59" name="Connecteur droit 158"/>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0" name="Connecteur droit 159"/>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54" name="Connecteur droit avec flèche 153"/>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5" name="Connecteur droit avec flèche 154"/>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6" name="Connecteur droit avec flèche 155"/>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57" name="Connecteur droit avec flèche 156"/>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49" name="ZoneTexte 148"/>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49" name="ZoneTexte 148"/>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5"/>
                            <a:stretch>
                              <a:fillRect l="-8929" r="-16071" b="-4074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0" name="ZoneTexte 149"/>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50" name="ZoneTexte 149"/>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4"/>
                            <a:stretch>
                              <a:fillRect l="-8929" r="-16071" b="-35714"/>
                            </a:stretch>
                          </a:blipFill>
                        </p:spPr>
                        <p:txBody>
                          <a:bodyPr/>
                          <a:lstStyle/>
                          <a:p>
                            <a:r>
                              <a:rPr lang="fr-FR">
                                <a:noFill/>
                              </a:rPr>
                              <a:t> </a:t>
                            </a:r>
                          </a:p>
                        </p:txBody>
                      </p:sp>
                    </mc:Fallback>
                  </mc:AlternateContent>
                </p:grpSp>
              </p:grpSp>
              <p:sp>
                <p:nvSpPr>
                  <p:cNvPr id="141" name="Rectangle à coins arrondis 140"/>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42" name="Connecteur droit 141"/>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3" name="Connecteur droit 142"/>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10" name="Connecteur droit 109"/>
                <p:cNvCxnSpPr>
                  <a:stCxn id="144" idx="3"/>
                </p:cNvCxnSpPr>
                <p:nvPr/>
              </p:nvCxnSpPr>
              <p:spPr>
                <a:xfrm>
                  <a:off x="9104412" y="4586550"/>
                  <a:ext cx="630085"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111" name="Groupe 110"/>
                <p:cNvGrpSpPr/>
                <p:nvPr/>
              </p:nvGrpSpPr>
              <p:grpSpPr>
                <a:xfrm>
                  <a:off x="7847722" y="5148647"/>
                  <a:ext cx="1256690" cy="940892"/>
                  <a:chOff x="5059648" y="2792230"/>
                  <a:chExt cx="1256690" cy="940892"/>
                </a:xfrm>
              </p:grpSpPr>
              <p:grpSp>
                <p:nvGrpSpPr>
                  <p:cNvPr id="116" name="Groupe 115"/>
                  <p:cNvGrpSpPr/>
                  <p:nvPr/>
                </p:nvGrpSpPr>
                <p:grpSpPr>
                  <a:xfrm>
                    <a:off x="5316747" y="2792230"/>
                    <a:ext cx="999591" cy="940892"/>
                    <a:chOff x="5358613" y="3406963"/>
                    <a:chExt cx="999591" cy="940892"/>
                  </a:xfrm>
                </p:grpSpPr>
                <p:sp>
                  <p:nvSpPr>
                    <p:cNvPr id="120" name="Rectangle à coins arrondis 119"/>
                    <p:cNvSpPr/>
                    <p:nvPr/>
                  </p:nvSpPr>
                  <p:spPr>
                    <a:xfrm>
                      <a:off x="5358613" y="3406963"/>
                      <a:ext cx="999591" cy="940892"/>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121" name="Connecteur droit 120"/>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2" name="Connecteur droit 121"/>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23" name="Groupe 122"/>
                    <p:cNvGrpSpPr/>
                    <p:nvPr/>
                  </p:nvGrpSpPr>
                  <p:grpSpPr>
                    <a:xfrm>
                      <a:off x="5954428" y="3431438"/>
                      <a:ext cx="354708" cy="878779"/>
                      <a:chOff x="5954428" y="3431438"/>
                      <a:chExt cx="354708" cy="878779"/>
                    </a:xfrm>
                  </p:grpSpPr>
                  <p:grpSp>
                    <p:nvGrpSpPr>
                      <p:cNvPr id="124" name="Groupe 123"/>
                      <p:cNvGrpSpPr/>
                      <p:nvPr/>
                    </p:nvGrpSpPr>
                    <p:grpSpPr>
                      <a:xfrm>
                        <a:off x="5954428" y="3613002"/>
                        <a:ext cx="304486" cy="555456"/>
                        <a:chOff x="5555457" y="3741829"/>
                        <a:chExt cx="304486" cy="555456"/>
                      </a:xfrm>
                    </p:grpSpPr>
                    <p:grpSp>
                      <p:nvGrpSpPr>
                        <p:cNvPr id="127" name="Groupe 126"/>
                        <p:cNvGrpSpPr/>
                        <p:nvPr/>
                      </p:nvGrpSpPr>
                      <p:grpSpPr>
                        <a:xfrm>
                          <a:off x="5635302" y="3791034"/>
                          <a:ext cx="194708" cy="247418"/>
                          <a:chOff x="1201757" y="3933825"/>
                          <a:chExt cx="376518" cy="524905"/>
                        </a:xfrm>
                      </p:grpSpPr>
                      <p:sp>
                        <p:nvSpPr>
                          <p:cNvPr id="137" name="Triangle isocèle 136"/>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38" name="Connecteur droit 137"/>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9" name="Connecteur droit 138"/>
                          <p:cNvCxnSpPr>
                            <a:stCxn id="137" idx="3"/>
                            <a:endCxn id="134"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28" name="Rectangle à coins arrondis 127"/>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29" name="Groupe 128"/>
                        <p:cNvGrpSpPr/>
                        <p:nvPr/>
                      </p:nvGrpSpPr>
                      <p:grpSpPr>
                        <a:xfrm>
                          <a:off x="5634156" y="4038452"/>
                          <a:ext cx="194708" cy="224748"/>
                          <a:chOff x="1192549" y="3933825"/>
                          <a:chExt cx="376518" cy="476810"/>
                        </a:xfrm>
                      </p:grpSpPr>
                      <p:sp>
                        <p:nvSpPr>
                          <p:cNvPr id="134" name="Triangle isocèle 133"/>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35" name="Connecteur droit 134"/>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6" name="Connecteur droit 135"/>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30" name="Connecteur droit avec flèche 129"/>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1" name="Connecteur droit avec flèche 130"/>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2" name="Connecteur droit avec flèche 131"/>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33" name="Connecteur droit avec flèche 132"/>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25" name="ZoneTexte 124"/>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𝟑</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25" name="ZoneTexte 124"/>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6"/>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6" name="ZoneTexte 125"/>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𝟒</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26" name="ZoneTexte 125"/>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7"/>
                            <a:stretch>
                              <a:fillRect l="-8929" r="-16071" b="-35714"/>
                            </a:stretch>
                          </a:blipFill>
                        </p:spPr>
                        <p:txBody>
                          <a:bodyPr/>
                          <a:lstStyle/>
                          <a:p>
                            <a:r>
                              <a:rPr lang="fr-FR">
                                <a:noFill/>
                              </a:rPr>
                              <a:t> </a:t>
                            </a:r>
                          </a:p>
                        </p:txBody>
                      </p:sp>
                    </mc:Fallback>
                  </mc:AlternateContent>
                </p:grpSp>
              </p:grpSp>
              <p:sp>
                <p:nvSpPr>
                  <p:cNvPr id="117" name="Rectangle à coins arrondis 116"/>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18" name="Connecteur droit 117"/>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9" name="Connecteur droit 118"/>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12" name="Rectangle à coins arrondis 111"/>
                <p:cNvSpPr/>
                <p:nvPr/>
              </p:nvSpPr>
              <p:spPr>
                <a:xfrm>
                  <a:off x="6877319" y="4225501"/>
                  <a:ext cx="1103350" cy="1650556"/>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13" name="ZoneTexte 112"/>
                <p:cNvSpPr txBox="1"/>
                <p:nvPr/>
              </p:nvSpPr>
              <p:spPr>
                <a:xfrm>
                  <a:off x="6842319" y="4679014"/>
                  <a:ext cx="1159293" cy="830997"/>
                </a:xfrm>
                <a:prstGeom prst="rect">
                  <a:avLst/>
                </a:prstGeom>
                <a:noFill/>
              </p:spPr>
              <p:txBody>
                <a:bodyPr wrap="none" rtlCol="0">
                  <a:spAutoFit/>
                </a:bodyPr>
                <a:lstStyle/>
                <a:p>
                  <a:pPr algn="ctr"/>
                  <a:r>
                    <a:rPr lang="fr-FR" sz="2400" b="1" dirty="0" err="1"/>
                    <a:t>Hybrid</a:t>
                  </a:r>
                  <a:endParaRPr lang="fr-FR" sz="2400" b="1" dirty="0"/>
                </a:p>
                <a:p>
                  <a:pPr algn="ctr"/>
                  <a:r>
                    <a:rPr lang="fr-FR" sz="2400" b="1" dirty="0"/>
                    <a:t>90°</a:t>
                  </a:r>
                </a:p>
              </p:txBody>
            </p:sp>
            <mc:AlternateContent xmlns:mc="http://schemas.openxmlformats.org/markup-compatibility/2006" xmlns:a14="http://schemas.microsoft.com/office/drawing/2010/main">
              <mc:Choice Requires="a14">
                <p:sp>
                  <p:nvSpPr>
                    <p:cNvPr id="114" name="ZoneTexte 113"/>
                    <p:cNvSpPr txBox="1"/>
                    <p:nvPr/>
                  </p:nvSpPr>
                  <p:spPr>
                    <a:xfrm>
                      <a:off x="9248532" y="5365199"/>
                      <a:ext cx="547137" cy="325025"/>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1600" b="1" i="1" smtClean="0">
                                    <a:solidFill>
                                      <a:srgbClr val="FF0000"/>
                                    </a:solidFill>
                                    <a:latin typeface="Cambria Math" panose="02040503050406030204" pitchFamily="18" charset="0"/>
                                  </a:rPr>
                                </m:ctrlPr>
                              </m:sSubSupPr>
                              <m:e>
                                <m:r>
                                  <a:rPr lang="fr-FR" sz="1600" b="1" i="1" smtClean="0">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𝑸</m:t>
                                </m:r>
                              </m:sub>
                              <m:sup>
                                <m:r>
                                  <a:rPr lang="fr-FR" sz="1600" b="1" i="1" smtClean="0">
                                    <a:solidFill>
                                      <a:srgbClr val="FF0000"/>
                                    </a:solidFill>
                                    <a:latin typeface="Cambria Math" panose="02040503050406030204" pitchFamily="18" charset="0"/>
                                    <a:sym typeface="Symbol" panose="05050102010706020507" pitchFamily="18" charset="2"/>
                                  </a:rPr>
                                  <m:t></m:t>
                                </m:r>
                              </m:sup>
                            </m:sSubSup>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oMath>
                        </m:oMathPara>
                      </a14:m>
                      <a:endParaRPr lang="fr-FR" sz="2400" b="1" dirty="0">
                        <a:solidFill>
                          <a:srgbClr val="FF0000"/>
                        </a:solidFill>
                      </a:endParaRPr>
                    </a:p>
                  </p:txBody>
                </p:sp>
              </mc:Choice>
              <mc:Fallback xmlns="">
                <p:sp>
                  <p:nvSpPr>
                    <p:cNvPr id="114" name="ZoneTexte 113"/>
                    <p:cNvSpPr txBox="1">
                      <a:spLocks noRot="1" noChangeAspect="1" noMove="1" noResize="1" noEditPoints="1" noAdjustHandles="1" noChangeArrowheads="1" noChangeShapeType="1" noTextEdit="1"/>
                    </p:cNvSpPr>
                    <p:nvPr/>
                  </p:nvSpPr>
                  <p:spPr>
                    <a:xfrm>
                      <a:off x="9248532" y="5365199"/>
                      <a:ext cx="547137" cy="325025"/>
                    </a:xfrm>
                    <a:prstGeom prst="rect">
                      <a:avLst/>
                    </a:prstGeom>
                    <a:blipFill>
                      <a:blip r:embed="rId8"/>
                      <a:stretch>
                        <a:fillRect l="-7865" t="-1852" r="-12360" b="-16667"/>
                      </a:stretch>
                    </a:blipFill>
                    <a:ln>
                      <a:noFill/>
                    </a:ln>
                  </p:spPr>
                  <p:txBody>
                    <a:bodyPr/>
                    <a:lstStyle/>
                    <a:p>
                      <a:r>
                        <a:rPr lang="fr-FR">
                          <a:noFill/>
                        </a:rPr>
                        <a:t> </a:t>
                      </a:r>
                    </a:p>
                  </p:txBody>
                </p:sp>
              </mc:Fallback>
            </mc:AlternateContent>
            <p:cxnSp>
              <p:nvCxnSpPr>
                <p:cNvPr id="115" name="Connecteur droit 114"/>
                <p:cNvCxnSpPr/>
                <p:nvPr/>
              </p:nvCxnSpPr>
              <p:spPr>
                <a:xfrm>
                  <a:off x="9120702" y="5671727"/>
                  <a:ext cx="1178165" cy="154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07" name="Connecteur droit 106"/>
              <p:cNvCxnSpPr/>
              <p:nvPr/>
            </p:nvCxnSpPr>
            <p:spPr>
              <a:xfrm>
                <a:off x="8671444" y="2701398"/>
                <a:ext cx="0" cy="1448489"/>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187" name="ZoneTexte 186"/>
            <p:cNvSpPr txBox="1"/>
            <p:nvPr/>
          </p:nvSpPr>
          <p:spPr>
            <a:xfrm>
              <a:off x="6907993" y="4943830"/>
              <a:ext cx="740908" cy="307777"/>
            </a:xfrm>
            <a:prstGeom prst="rect">
              <a:avLst/>
            </a:prstGeom>
            <a:noFill/>
          </p:spPr>
          <p:txBody>
            <a:bodyPr wrap="none" rtlCol="0">
              <a:spAutoFit/>
            </a:bodyPr>
            <a:lstStyle/>
            <a:p>
              <a:r>
                <a:rPr lang="fr-FR" sz="1400" b="1" dirty="0" err="1">
                  <a:solidFill>
                    <a:srgbClr val="0070C0"/>
                  </a:solidFill>
                  <a:sym typeface="Symbol" panose="05050102010706020507" pitchFamily="18" charset="2"/>
                </a:rPr>
                <a:t>Sign</a:t>
              </a:r>
              <a:r>
                <a:rPr lang="fr-FR" sz="1400" b="1" dirty="0">
                  <a:solidFill>
                    <a:srgbClr val="0070C0"/>
                  </a:solidFill>
                  <a:sym typeface="Symbol" panose="05050102010706020507" pitchFamily="18" charset="2"/>
                </a:rPr>
                <a:t> </a:t>
              </a:r>
              <a:endParaRPr lang="fr-FR" sz="1400" b="1" dirty="0">
                <a:solidFill>
                  <a:srgbClr val="0070C0"/>
                </a:solidFill>
              </a:endParaRPr>
            </a:p>
          </p:txBody>
        </p:sp>
        <p:sp>
          <p:nvSpPr>
            <p:cNvPr id="188" name="ZoneTexte 187"/>
            <p:cNvSpPr txBox="1"/>
            <p:nvPr/>
          </p:nvSpPr>
          <p:spPr>
            <a:xfrm>
              <a:off x="6907993" y="5876735"/>
              <a:ext cx="598177" cy="307777"/>
            </a:xfrm>
            <a:prstGeom prst="rect">
              <a:avLst/>
            </a:prstGeom>
            <a:noFill/>
          </p:spPr>
          <p:txBody>
            <a:bodyPr wrap="none" rtlCol="0">
              <a:spAutoFit/>
            </a:bodyPr>
            <a:lstStyle/>
            <a:p>
              <a:r>
                <a:rPr lang="fr-FR" sz="1400" b="1" dirty="0">
                  <a:solidFill>
                    <a:srgbClr val="0070C0"/>
                  </a:solidFill>
                </a:rPr>
                <a:t>OL </a:t>
              </a:r>
              <a:r>
                <a:rPr lang="fr-FR" sz="1400" b="1" dirty="0">
                  <a:solidFill>
                    <a:srgbClr val="0070C0"/>
                  </a:solidFill>
                  <a:sym typeface="Symbol" panose="05050102010706020507" pitchFamily="18" charset="2"/>
                </a:rPr>
                <a:t></a:t>
              </a:r>
              <a:endParaRPr lang="fr-FR" sz="1400" b="1" dirty="0">
                <a:solidFill>
                  <a:srgbClr val="0070C0"/>
                </a:solidFill>
              </a:endParaRPr>
            </a:p>
          </p:txBody>
        </p:sp>
        <p:sp>
          <p:nvSpPr>
            <p:cNvPr id="193" name="Forme libre 192"/>
            <p:cNvSpPr/>
            <p:nvPr/>
          </p:nvSpPr>
          <p:spPr>
            <a:xfrm>
              <a:off x="6197600" y="3183467"/>
              <a:ext cx="762000" cy="1998133"/>
            </a:xfrm>
            <a:custGeom>
              <a:avLst/>
              <a:gdLst>
                <a:gd name="connsiteX0" fmla="*/ 0 w 762000"/>
                <a:gd name="connsiteY0" fmla="*/ 0 h 1998133"/>
                <a:gd name="connsiteX1" fmla="*/ 304800 w 762000"/>
                <a:gd name="connsiteY1" fmla="*/ 16933 h 1998133"/>
                <a:gd name="connsiteX2" fmla="*/ 304800 w 762000"/>
                <a:gd name="connsiteY2" fmla="*/ 1998133 h 1998133"/>
                <a:gd name="connsiteX3" fmla="*/ 762000 w 762000"/>
                <a:gd name="connsiteY3" fmla="*/ 1998133 h 1998133"/>
                <a:gd name="connsiteX4" fmla="*/ 762000 w 762000"/>
                <a:gd name="connsiteY4" fmla="*/ 1998133 h 1998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0" h="1998133">
                  <a:moveTo>
                    <a:pt x="0" y="0"/>
                  </a:moveTo>
                  <a:lnTo>
                    <a:pt x="304800" y="16933"/>
                  </a:lnTo>
                  <a:lnTo>
                    <a:pt x="304800" y="1998133"/>
                  </a:lnTo>
                  <a:lnTo>
                    <a:pt x="762000" y="1998133"/>
                  </a:lnTo>
                  <a:lnTo>
                    <a:pt x="762000" y="1998133"/>
                  </a:lnTo>
                </a:path>
              </a:pathLst>
            </a:cu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8" name="Forme libre 197"/>
            <p:cNvSpPr/>
            <p:nvPr/>
          </p:nvSpPr>
          <p:spPr>
            <a:xfrm>
              <a:off x="6214533" y="3826933"/>
              <a:ext cx="728134" cy="2184400"/>
            </a:xfrm>
            <a:custGeom>
              <a:avLst/>
              <a:gdLst>
                <a:gd name="connsiteX0" fmla="*/ 0 w 728134"/>
                <a:gd name="connsiteY0" fmla="*/ 0 h 2184400"/>
                <a:gd name="connsiteX1" fmla="*/ 169334 w 728134"/>
                <a:gd name="connsiteY1" fmla="*/ 0 h 2184400"/>
                <a:gd name="connsiteX2" fmla="*/ 186267 w 728134"/>
                <a:gd name="connsiteY2" fmla="*/ 2184400 h 2184400"/>
                <a:gd name="connsiteX3" fmla="*/ 728134 w 728134"/>
                <a:gd name="connsiteY3" fmla="*/ 2184400 h 2184400"/>
              </a:gdLst>
              <a:ahLst/>
              <a:cxnLst>
                <a:cxn ang="0">
                  <a:pos x="connsiteX0" y="connsiteY0"/>
                </a:cxn>
                <a:cxn ang="0">
                  <a:pos x="connsiteX1" y="connsiteY1"/>
                </a:cxn>
                <a:cxn ang="0">
                  <a:pos x="connsiteX2" y="connsiteY2"/>
                </a:cxn>
                <a:cxn ang="0">
                  <a:pos x="connsiteX3" y="connsiteY3"/>
                </a:cxn>
              </a:cxnLst>
              <a:rect l="l" t="t" r="r" b="b"/>
              <a:pathLst>
                <a:path w="728134" h="2184400">
                  <a:moveTo>
                    <a:pt x="0" y="0"/>
                  </a:moveTo>
                  <a:lnTo>
                    <a:pt x="169334" y="0"/>
                  </a:lnTo>
                  <a:lnTo>
                    <a:pt x="186267" y="2184400"/>
                  </a:lnTo>
                  <a:lnTo>
                    <a:pt x="728134" y="2184400"/>
                  </a:lnTo>
                </a:path>
              </a:pathLst>
            </a:cu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9" name="Connecteur droit 218"/>
            <p:cNvCxnSpPr/>
            <p:nvPr/>
          </p:nvCxnSpPr>
          <p:spPr>
            <a:xfrm>
              <a:off x="9798830" y="4763983"/>
              <a:ext cx="0" cy="37465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9" name="Groupe 178"/>
          <p:cNvGrpSpPr/>
          <p:nvPr/>
        </p:nvGrpSpPr>
        <p:grpSpPr>
          <a:xfrm>
            <a:off x="6222535" y="2453532"/>
            <a:ext cx="4140665" cy="1973435"/>
            <a:chOff x="6222535" y="2453532"/>
            <a:chExt cx="4140665" cy="1973435"/>
          </a:xfrm>
        </p:grpSpPr>
        <p:grpSp>
          <p:nvGrpSpPr>
            <p:cNvPr id="43" name="Groupe 42"/>
            <p:cNvGrpSpPr/>
            <p:nvPr/>
          </p:nvGrpSpPr>
          <p:grpSpPr>
            <a:xfrm>
              <a:off x="6906649" y="2453532"/>
              <a:ext cx="3456551" cy="1973435"/>
              <a:chOff x="5214896" y="2592285"/>
              <a:chExt cx="3456551" cy="1973435"/>
            </a:xfrm>
          </p:grpSpPr>
          <p:grpSp>
            <p:nvGrpSpPr>
              <p:cNvPr id="44" name="Groupe 43"/>
              <p:cNvGrpSpPr/>
              <p:nvPr/>
            </p:nvGrpSpPr>
            <p:grpSpPr>
              <a:xfrm>
                <a:off x="5214896" y="2592285"/>
                <a:ext cx="3456551" cy="1973435"/>
                <a:chOff x="6842319" y="4116104"/>
                <a:chExt cx="3456551" cy="1973435"/>
              </a:xfrm>
            </p:grpSpPr>
            <mc:AlternateContent xmlns:mc="http://schemas.openxmlformats.org/markup-compatibility/2006" xmlns:a14="http://schemas.microsoft.com/office/drawing/2010/main">
              <mc:Choice Requires="a14">
                <p:sp>
                  <p:nvSpPr>
                    <p:cNvPr id="47" name="ZoneTexte 46"/>
                    <p:cNvSpPr txBox="1"/>
                    <p:nvPr/>
                  </p:nvSpPr>
                  <p:spPr>
                    <a:xfrm>
                      <a:off x="9240806" y="4211655"/>
                      <a:ext cx="559961" cy="30687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1600" b="1" i="1" smtClean="0">
                                    <a:solidFill>
                                      <a:srgbClr val="FF0000"/>
                                    </a:solidFill>
                                    <a:latin typeface="Cambria Math" panose="02040503050406030204" pitchFamily="18" charset="0"/>
                                  </a:rPr>
                                </m:ctrlPr>
                              </m:sSubSupPr>
                              <m:e>
                                <m:r>
                                  <a:rPr lang="fr-FR" sz="1600" b="1" i="1">
                                    <a:solidFill>
                                      <a:srgbClr val="FF0000"/>
                                    </a:solidFill>
                                    <a:latin typeface="Cambria Math" panose="02040503050406030204" pitchFamily="18" charset="0"/>
                                  </a:rPr>
                                  <m:t>𝑰</m:t>
                                </m:r>
                              </m:e>
                              <m:sub>
                                <m:r>
                                  <a:rPr lang="fr-FR" sz="1600" b="1" i="1" smtClean="0">
                                    <a:solidFill>
                                      <a:srgbClr val="FF0000"/>
                                    </a:solidFill>
                                    <a:latin typeface="Cambria Math" panose="02040503050406030204" pitchFamily="18" charset="0"/>
                                  </a:rPr>
                                  <m:t>𝑰</m:t>
                                </m:r>
                              </m:sub>
                              <m:sup>
                                <m:r>
                                  <a:rPr lang="fr-FR" sz="1600" b="1" i="1">
                                    <a:solidFill>
                                      <a:srgbClr val="FF0000"/>
                                    </a:solidFill>
                                    <a:latin typeface="Cambria Math" panose="02040503050406030204" pitchFamily="18" charset="0"/>
                                  </a:rPr>
                                  <m:t>//</m:t>
                                </m:r>
                              </m:sup>
                            </m:sSubSup>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oMath>
                        </m:oMathPara>
                      </a14:m>
                      <a:endParaRPr lang="fr-FR" sz="2400" b="1" dirty="0">
                        <a:solidFill>
                          <a:srgbClr val="FF0000"/>
                        </a:solidFill>
                      </a:endParaRPr>
                    </a:p>
                  </p:txBody>
                </p:sp>
              </mc:Choice>
              <mc:Fallback xmlns="">
                <p:sp>
                  <p:nvSpPr>
                    <p:cNvPr id="47" name="ZoneTexte 46"/>
                    <p:cNvSpPr txBox="1">
                      <a:spLocks noRot="1" noChangeAspect="1" noMove="1" noResize="1" noEditPoints="1" noAdjustHandles="1" noChangeArrowheads="1" noChangeShapeType="1" noTextEdit="1"/>
                    </p:cNvSpPr>
                    <p:nvPr/>
                  </p:nvSpPr>
                  <p:spPr>
                    <a:xfrm>
                      <a:off x="9240806" y="4211655"/>
                      <a:ext cx="559961" cy="306879"/>
                    </a:xfrm>
                    <a:prstGeom prst="rect">
                      <a:avLst/>
                    </a:prstGeom>
                    <a:blipFill>
                      <a:blip r:embed="rId9"/>
                      <a:stretch>
                        <a:fillRect l="-6522" t="-2000" r="-11957" b="-24000"/>
                      </a:stretch>
                    </a:blipFill>
                    <a:ln>
                      <a:noFill/>
                    </a:ln>
                  </p:spPr>
                  <p:txBody>
                    <a:bodyPr/>
                    <a:lstStyle/>
                    <a:p>
                      <a:r>
                        <a:rPr lang="fr-FR">
                          <a:noFill/>
                        </a:rPr>
                        <a:t> </a:t>
                      </a:r>
                    </a:p>
                  </p:txBody>
                </p:sp>
              </mc:Fallback>
            </mc:AlternateContent>
            <p:grpSp>
              <p:nvGrpSpPr>
                <p:cNvPr id="48" name="Groupe 47"/>
                <p:cNvGrpSpPr/>
                <p:nvPr/>
              </p:nvGrpSpPr>
              <p:grpSpPr>
                <a:xfrm>
                  <a:off x="7847722" y="4116104"/>
                  <a:ext cx="1256690" cy="940892"/>
                  <a:chOff x="5059648" y="2792230"/>
                  <a:chExt cx="1256690" cy="940892"/>
                </a:xfrm>
              </p:grpSpPr>
              <p:grpSp>
                <p:nvGrpSpPr>
                  <p:cNvPr id="79" name="Groupe 78"/>
                  <p:cNvGrpSpPr/>
                  <p:nvPr/>
                </p:nvGrpSpPr>
                <p:grpSpPr>
                  <a:xfrm>
                    <a:off x="5316747" y="2792230"/>
                    <a:ext cx="999591" cy="940892"/>
                    <a:chOff x="5358613" y="3406963"/>
                    <a:chExt cx="999591" cy="940892"/>
                  </a:xfrm>
                </p:grpSpPr>
                <p:sp>
                  <p:nvSpPr>
                    <p:cNvPr id="83" name="Rectangle à coins arrondis 82"/>
                    <p:cNvSpPr/>
                    <p:nvPr/>
                  </p:nvSpPr>
                  <p:spPr>
                    <a:xfrm>
                      <a:off x="5358613" y="3406963"/>
                      <a:ext cx="999591" cy="940892"/>
                    </a:xfrm>
                    <a:prstGeom prst="roundRect">
                      <a:avLst/>
                    </a:prstGeom>
                    <a:solidFill>
                      <a:schemeClr val="bg1"/>
                    </a:solid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84" name="Connecteur droit 83"/>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5" name="Connecteur droit 84"/>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86" name="Groupe 85"/>
                    <p:cNvGrpSpPr/>
                    <p:nvPr/>
                  </p:nvGrpSpPr>
                  <p:grpSpPr>
                    <a:xfrm>
                      <a:off x="5954428" y="3431438"/>
                      <a:ext cx="354708" cy="878779"/>
                      <a:chOff x="5954428" y="3431438"/>
                      <a:chExt cx="354708" cy="878779"/>
                    </a:xfrm>
                  </p:grpSpPr>
                  <p:grpSp>
                    <p:nvGrpSpPr>
                      <p:cNvPr id="87" name="Groupe 86"/>
                      <p:cNvGrpSpPr/>
                      <p:nvPr/>
                    </p:nvGrpSpPr>
                    <p:grpSpPr>
                      <a:xfrm>
                        <a:off x="5954428" y="3613002"/>
                        <a:ext cx="304486" cy="555456"/>
                        <a:chOff x="5555457" y="3741829"/>
                        <a:chExt cx="304486" cy="555456"/>
                      </a:xfrm>
                    </p:grpSpPr>
                    <p:grpSp>
                      <p:nvGrpSpPr>
                        <p:cNvPr id="90" name="Groupe 89"/>
                        <p:cNvGrpSpPr/>
                        <p:nvPr/>
                      </p:nvGrpSpPr>
                      <p:grpSpPr>
                        <a:xfrm>
                          <a:off x="5635302" y="3791034"/>
                          <a:ext cx="194708" cy="247418"/>
                          <a:chOff x="1201757" y="3933825"/>
                          <a:chExt cx="376518" cy="524905"/>
                        </a:xfrm>
                      </p:grpSpPr>
                      <p:sp>
                        <p:nvSpPr>
                          <p:cNvPr id="100" name="Triangle isocèle 99"/>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01" name="Connecteur droit 100"/>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2" name="Connecteur droit 101"/>
                          <p:cNvCxnSpPr>
                            <a:stCxn id="100" idx="3"/>
                            <a:endCxn id="97"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91" name="Rectangle à coins arrondis 90"/>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92" name="Groupe 91"/>
                        <p:cNvGrpSpPr/>
                        <p:nvPr/>
                      </p:nvGrpSpPr>
                      <p:grpSpPr>
                        <a:xfrm>
                          <a:off x="5634156" y="4038452"/>
                          <a:ext cx="194708" cy="224748"/>
                          <a:chOff x="1192549" y="3933825"/>
                          <a:chExt cx="376518" cy="476810"/>
                        </a:xfrm>
                      </p:grpSpPr>
                      <p:sp>
                        <p:nvSpPr>
                          <p:cNvPr id="97" name="Triangle isocèle 96"/>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98" name="Connecteur droit 97"/>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9" name="Connecteur droit 98"/>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93" name="Connecteur droit avec flèche 92"/>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4" name="Connecteur droit avec flèche 93"/>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5" name="Connecteur droit avec flèche 94"/>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96" name="Connecteur droit avec flèche 95"/>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88" name="ZoneTexte 87"/>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88" name="ZoneTexte 87"/>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3"/>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89" name="ZoneTexte 88"/>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89" name="ZoneTexte 88"/>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4"/>
                            <a:stretch>
                              <a:fillRect l="-8929" r="-16071" b="-35714"/>
                            </a:stretch>
                          </a:blipFill>
                        </p:spPr>
                        <p:txBody>
                          <a:bodyPr/>
                          <a:lstStyle/>
                          <a:p>
                            <a:r>
                              <a:rPr lang="fr-FR">
                                <a:noFill/>
                              </a:rPr>
                              <a:t> </a:t>
                            </a:r>
                          </a:p>
                        </p:txBody>
                      </p:sp>
                    </mc:Fallback>
                  </mc:AlternateContent>
                </p:grpSp>
              </p:grpSp>
              <p:sp>
                <p:nvSpPr>
                  <p:cNvPr id="80" name="Rectangle à coins arrondis 79"/>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81" name="Connecteur droit 80"/>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2" name="Connecteur droit 81"/>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49" name="Connecteur droit 48"/>
                <p:cNvCxnSpPr>
                  <a:stCxn id="83" idx="3"/>
                </p:cNvCxnSpPr>
                <p:nvPr/>
              </p:nvCxnSpPr>
              <p:spPr>
                <a:xfrm flipV="1">
                  <a:off x="9104412" y="4578546"/>
                  <a:ext cx="1194458" cy="800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50" name="Groupe 49"/>
                <p:cNvGrpSpPr/>
                <p:nvPr/>
              </p:nvGrpSpPr>
              <p:grpSpPr>
                <a:xfrm>
                  <a:off x="7847722" y="5148647"/>
                  <a:ext cx="1256690" cy="940892"/>
                  <a:chOff x="5059648" y="2792230"/>
                  <a:chExt cx="1256690" cy="940892"/>
                </a:xfrm>
              </p:grpSpPr>
              <p:grpSp>
                <p:nvGrpSpPr>
                  <p:cNvPr id="55" name="Groupe 54"/>
                  <p:cNvGrpSpPr/>
                  <p:nvPr/>
                </p:nvGrpSpPr>
                <p:grpSpPr>
                  <a:xfrm>
                    <a:off x="5316747" y="2792230"/>
                    <a:ext cx="999591" cy="940892"/>
                    <a:chOff x="5358613" y="3406963"/>
                    <a:chExt cx="999591" cy="940892"/>
                  </a:xfrm>
                </p:grpSpPr>
                <p:sp>
                  <p:nvSpPr>
                    <p:cNvPr id="59" name="Rectangle à coins arrondis 58"/>
                    <p:cNvSpPr/>
                    <p:nvPr/>
                  </p:nvSpPr>
                  <p:spPr>
                    <a:xfrm>
                      <a:off x="5358613" y="3406963"/>
                      <a:ext cx="999591" cy="940892"/>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60" name="Connecteur droit 59"/>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2" name="Groupe 61"/>
                    <p:cNvGrpSpPr/>
                    <p:nvPr/>
                  </p:nvGrpSpPr>
                  <p:grpSpPr>
                    <a:xfrm>
                      <a:off x="5954428" y="3431438"/>
                      <a:ext cx="354708" cy="878779"/>
                      <a:chOff x="5954428" y="3431438"/>
                      <a:chExt cx="354708" cy="878779"/>
                    </a:xfrm>
                  </p:grpSpPr>
                  <p:grpSp>
                    <p:nvGrpSpPr>
                      <p:cNvPr id="63" name="Groupe 62"/>
                      <p:cNvGrpSpPr/>
                      <p:nvPr/>
                    </p:nvGrpSpPr>
                    <p:grpSpPr>
                      <a:xfrm>
                        <a:off x="5954428" y="3613002"/>
                        <a:ext cx="304486" cy="555456"/>
                        <a:chOff x="5555457" y="3741829"/>
                        <a:chExt cx="304486" cy="555456"/>
                      </a:xfrm>
                    </p:grpSpPr>
                    <p:grpSp>
                      <p:nvGrpSpPr>
                        <p:cNvPr id="66" name="Groupe 65"/>
                        <p:cNvGrpSpPr/>
                        <p:nvPr/>
                      </p:nvGrpSpPr>
                      <p:grpSpPr>
                        <a:xfrm>
                          <a:off x="5635302" y="3791034"/>
                          <a:ext cx="194708" cy="247418"/>
                          <a:chOff x="1201757" y="3933825"/>
                          <a:chExt cx="376518" cy="524905"/>
                        </a:xfrm>
                      </p:grpSpPr>
                      <p:sp>
                        <p:nvSpPr>
                          <p:cNvPr id="76" name="Triangle isocèle 75"/>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77" name="Connecteur droit 76"/>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Connecteur droit 77"/>
                          <p:cNvCxnSpPr>
                            <a:stCxn id="76" idx="3"/>
                            <a:endCxn id="73"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7" name="Rectangle à coins arrondis 66"/>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68" name="Groupe 67"/>
                        <p:cNvGrpSpPr/>
                        <p:nvPr/>
                      </p:nvGrpSpPr>
                      <p:grpSpPr>
                        <a:xfrm>
                          <a:off x="5634156" y="4038452"/>
                          <a:ext cx="194708" cy="224748"/>
                          <a:chOff x="1192549" y="3933825"/>
                          <a:chExt cx="376518" cy="476810"/>
                        </a:xfrm>
                      </p:grpSpPr>
                      <p:sp>
                        <p:nvSpPr>
                          <p:cNvPr id="73" name="Triangle isocèle 72"/>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74" name="Connecteur droit 73"/>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Connecteur droit 74"/>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9" name="Connecteur droit avec flèche 68"/>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0" name="Connecteur droit avec flèche 69"/>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1" name="Connecteur droit avec flèche 70"/>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2" name="Connecteur droit avec flèche 71"/>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4" name="ZoneTexte 63"/>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𝟑</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64" name="ZoneTexte 63"/>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6"/>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65" name="ZoneTexte 64"/>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𝟒</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65" name="ZoneTexte 64"/>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7"/>
                            <a:stretch>
                              <a:fillRect l="-8929" r="-16071" b="-35714"/>
                            </a:stretch>
                          </a:blipFill>
                        </p:spPr>
                        <p:txBody>
                          <a:bodyPr/>
                          <a:lstStyle/>
                          <a:p>
                            <a:r>
                              <a:rPr lang="fr-FR">
                                <a:noFill/>
                              </a:rPr>
                              <a:t> </a:t>
                            </a:r>
                          </a:p>
                        </p:txBody>
                      </p:sp>
                    </mc:Fallback>
                  </mc:AlternateContent>
                </p:grpSp>
              </p:grpSp>
              <p:sp>
                <p:nvSpPr>
                  <p:cNvPr id="56" name="Rectangle à coins arrondis 55"/>
                  <p:cNvSpPr/>
                  <p:nvPr/>
                </p:nvSpPr>
                <p:spPr>
                  <a:xfrm>
                    <a:off x="5383079" y="3155641"/>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57" name="Connecteur droit 56"/>
                  <p:cNvCxnSpPr/>
                  <p:nvPr/>
                </p:nvCxnSpPr>
                <p:spPr>
                  <a:xfrm flipH="1" flipV="1">
                    <a:off x="5059648" y="3188538"/>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flipH="1">
                    <a:off x="5198027" y="3304976"/>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1" name="Rectangle à coins arrondis 50"/>
                <p:cNvSpPr/>
                <p:nvPr/>
              </p:nvSpPr>
              <p:spPr>
                <a:xfrm>
                  <a:off x="6877319" y="4225501"/>
                  <a:ext cx="1103350" cy="1650556"/>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52" name="ZoneTexte 51"/>
                <p:cNvSpPr txBox="1"/>
                <p:nvPr/>
              </p:nvSpPr>
              <p:spPr>
                <a:xfrm>
                  <a:off x="6842319" y="4679014"/>
                  <a:ext cx="1159293" cy="830997"/>
                </a:xfrm>
                <a:prstGeom prst="rect">
                  <a:avLst/>
                </a:prstGeom>
                <a:noFill/>
              </p:spPr>
              <p:txBody>
                <a:bodyPr wrap="none" rtlCol="0">
                  <a:spAutoFit/>
                </a:bodyPr>
                <a:lstStyle/>
                <a:p>
                  <a:pPr algn="ctr"/>
                  <a:r>
                    <a:rPr lang="fr-FR" sz="2400" b="1" dirty="0" err="1"/>
                    <a:t>Hybrid</a:t>
                  </a:r>
                  <a:endParaRPr lang="fr-FR" sz="2400" b="1" dirty="0"/>
                </a:p>
                <a:p>
                  <a:pPr algn="ctr"/>
                  <a:r>
                    <a:rPr lang="fr-FR" sz="2400" b="1" dirty="0"/>
                    <a:t>90°</a:t>
                  </a:r>
                </a:p>
              </p:txBody>
            </p:sp>
            <mc:AlternateContent xmlns:mc="http://schemas.openxmlformats.org/markup-compatibility/2006" xmlns:a14="http://schemas.microsoft.com/office/drawing/2010/main">
              <mc:Choice Requires="a14">
                <p:sp>
                  <p:nvSpPr>
                    <p:cNvPr id="53" name="ZoneTexte 52"/>
                    <p:cNvSpPr txBox="1"/>
                    <p:nvPr/>
                  </p:nvSpPr>
                  <p:spPr>
                    <a:xfrm>
                      <a:off x="9236266" y="5340266"/>
                      <a:ext cx="559961" cy="335476"/>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sz="1600" b="1" i="1" smtClean="0">
                                    <a:solidFill>
                                      <a:srgbClr val="FF0000"/>
                                    </a:solidFill>
                                    <a:latin typeface="Cambria Math" panose="02040503050406030204" pitchFamily="18" charset="0"/>
                                  </a:rPr>
                                </m:ctrlPr>
                              </m:sSubSupPr>
                              <m:e>
                                <m:r>
                                  <a:rPr lang="fr-FR" sz="1600" b="1" i="1">
                                    <a:solidFill>
                                      <a:srgbClr val="FF0000"/>
                                    </a:solidFill>
                                    <a:latin typeface="Cambria Math" panose="02040503050406030204" pitchFamily="18" charset="0"/>
                                  </a:rPr>
                                  <m:t>𝑰</m:t>
                                </m:r>
                              </m:e>
                              <m:sub>
                                <m:r>
                                  <a:rPr lang="fr-FR" sz="1600" b="1" i="1">
                                    <a:solidFill>
                                      <a:srgbClr val="FF0000"/>
                                    </a:solidFill>
                                    <a:latin typeface="Cambria Math" panose="02040503050406030204" pitchFamily="18" charset="0"/>
                                  </a:rPr>
                                  <m:t>𝑸</m:t>
                                </m:r>
                              </m:sub>
                              <m:sup>
                                <m:r>
                                  <a:rPr lang="fr-FR" sz="1600" b="1" i="1" smtClean="0">
                                    <a:solidFill>
                                      <a:srgbClr val="FF0000"/>
                                    </a:solidFill>
                                    <a:latin typeface="Cambria Math" panose="02040503050406030204" pitchFamily="18" charset="0"/>
                                  </a:rPr>
                                  <m:t>//</m:t>
                                </m:r>
                              </m:sup>
                            </m:sSubSup>
                            <m:r>
                              <a:rPr lang="fr-FR" sz="1600" b="1" i="1" smtClean="0">
                                <a:solidFill>
                                  <a:srgbClr val="FF0000"/>
                                </a:solidFill>
                                <a:latin typeface="Cambria Math" panose="02040503050406030204" pitchFamily="18" charset="0"/>
                              </a:rPr>
                              <m:t>(</m:t>
                            </m:r>
                            <m:r>
                              <a:rPr lang="fr-FR" sz="1600" b="1" i="1" smtClean="0">
                                <a:solidFill>
                                  <a:srgbClr val="FF0000"/>
                                </a:solidFill>
                                <a:latin typeface="Cambria Math" panose="02040503050406030204" pitchFamily="18" charset="0"/>
                              </a:rPr>
                              <m:t>𝒕</m:t>
                            </m:r>
                            <m:r>
                              <a:rPr lang="fr-FR" sz="1600" b="1" i="1" smtClean="0">
                                <a:solidFill>
                                  <a:srgbClr val="FF0000"/>
                                </a:solidFill>
                                <a:latin typeface="Cambria Math" panose="02040503050406030204" pitchFamily="18" charset="0"/>
                              </a:rPr>
                              <m:t>)</m:t>
                            </m:r>
                          </m:oMath>
                        </m:oMathPara>
                      </a14:m>
                      <a:endParaRPr lang="fr-FR" sz="2400" b="1" dirty="0">
                        <a:solidFill>
                          <a:srgbClr val="FF0000"/>
                        </a:solidFill>
                      </a:endParaRPr>
                    </a:p>
                  </p:txBody>
                </p:sp>
              </mc:Choice>
              <mc:Fallback xmlns="">
                <p:sp>
                  <p:nvSpPr>
                    <p:cNvPr id="53" name="ZoneTexte 52"/>
                    <p:cNvSpPr txBox="1">
                      <a:spLocks noRot="1" noChangeAspect="1" noMove="1" noResize="1" noEditPoints="1" noAdjustHandles="1" noChangeArrowheads="1" noChangeShapeType="1" noTextEdit="1"/>
                    </p:cNvSpPr>
                    <p:nvPr/>
                  </p:nvSpPr>
                  <p:spPr>
                    <a:xfrm>
                      <a:off x="9236266" y="5340266"/>
                      <a:ext cx="559961" cy="335476"/>
                    </a:xfrm>
                    <a:prstGeom prst="rect">
                      <a:avLst/>
                    </a:prstGeom>
                    <a:blipFill>
                      <a:blip r:embed="rId10"/>
                      <a:stretch>
                        <a:fillRect l="-7609" t="-1818" r="-10870" b="-18182"/>
                      </a:stretch>
                    </a:blipFill>
                    <a:ln>
                      <a:noFill/>
                    </a:ln>
                  </p:spPr>
                  <p:txBody>
                    <a:bodyPr/>
                    <a:lstStyle/>
                    <a:p>
                      <a:r>
                        <a:rPr lang="fr-FR">
                          <a:noFill/>
                        </a:rPr>
                        <a:t> </a:t>
                      </a:r>
                    </a:p>
                  </p:txBody>
                </p:sp>
              </mc:Fallback>
            </mc:AlternateContent>
            <p:cxnSp>
              <p:nvCxnSpPr>
                <p:cNvPr id="54" name="Connecteur droit 53"/>
                <p:cNvCxnSpPr/>
                <p:nvPr/>
              </p:nvCxnSpPr>
              <p:spPr>
                <a:xfrm>
                  <a:off x="9120702" y="5671727"/>
                  <a:ext cx="619368"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46" name="Connecteur droit 45"/>
              <p:cNvCxnSpPr/>
              <p:nvPr/>
            </p:nvCxnSpPr>
            <p:spPr>
              <a:xfrm>
                <a:off x="8112647" y="4161935"/>
                <a:ext cx="5357" cy="190303"/>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75" name="Connecteur droit 174"/>
            <p:cNvCxnSpPr/>
            <p:nvPr/>
          </p:nvCxnSpPr>
          <p:spPr>
            <a:xfrm>
              <a:off x="6235179" y="2960909"/>
              <a:ext cx="706470"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82" name="Connecteur droit 181"/>
            <p:cNvCxnSpPr/>
            <p:nvPr/>
          </p:nvCxnSpPr>
          <p:spPr>
            <a:xfrm>
              <a:off x="6222535" y="3644900"/>
              <a:ext cx="750567"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85" name="ZoneTexte 184"/>
            <p:cNvSpPr txBox="1"/>
            <p:nvPr/>
          </p:nvSpPr>
          <p:spPr>
            <a:xfrm>
              <a:off x="6942026" y="2776878"/>
              <a:ext cx="721672" cy="307777"/>
            </a:xfrm>
            <a:prstGeom prst="rect">
              <a:avLst/>
            </a:prstGeom>
            <a:noFill/>
          </p:spPr>
          <p:txBody>
            <a:bodyPr wrap="none" rtlCol="0">
              <a:spAutoFit/>
            </a:bodyPr>
            <a:lstStyle/>
            <a:p>
              <a:r>
                <a:rPr lang="fr-FR" sz="1400" b="1" dirty="0" err="1">
                  <a:solidFill>
                    <a:srgbClr val="0070C0"/>
                  </a:solidFill>
                </a:rPr>
                <a:t>Sign</a:t>
              </a:r>
              <a:r>
                <a:rPr lang="fr-FR" sz="1400" b="1" dirty="0">
                  <a:solidFill>
                    <a:srgbClr val="0070C0"/>
                  </a:solidFill>
                </a:rPr>
                <a:t> //</a:t>
              </a:r>
            </a:p>
          </p:txBody>
        </p:sp>
        <p:sp>
          <p:nvSpPr>
            <p:cNvPr id="186" name="ZoneTexte 185"/>
            <p:cNvSpPr txBox="1"/>
            <p:nvPr/>
          </p:nvSpPr>
          <p:spPr>
            <a:xfrm>
              <a:off x="6942026" y="3673643"/>
              <a:ext cx="578941" cy="307777"/>
            </a:xfrm>
            <a:prstGeom prst="rect">
              <a:avLst/>
            </a:prstGeom>
            <a:noFill/>
          </p:spPr>
          <p:txBody>
            <a:bodyPr wrap="none" rtlCol="0">
              <a:spAutoFit/>
            </a:bodyPr>
            <a:lstStyle/>
            <a:p>
              <a:r>
                <a:rPr lang="fr-FR" sz="1400" b="1" dirty="0">
                  <a:solidFill>
                    <a:srgbClr val="0070C0"/>
                  </a:solidFill>
                </a:rPr>
                <a:t>OL //</a:t>
              </a:r>
            </a:p>
          </p:txBody>
        </p:sp>
        <p:cxnSp>
          <p:nvCxnSpPr>
            <p:cNvPr id="220" name="Connecteur droit 219"/>
            <p:cNvCxnSpPr/>
            <p:nvPr/>
          </p:nvCxnSpPr>
          <p:spPr>
            <a:xfrm>
              <a:off x="10363200" y="2923978"/>
              <a:ext cx="0" cy="1290732"/>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1" name="Groupe 180"/>
          <p:cNvGrpSpPr/>
          <p:nvPr/>
        </p:nvGrpSpPr>
        <p:grpSpPr>
          <a:xfrm>
            <a:off x="6734172" y="2397154"/>
            <a:ext cx="2553291" cy="4294297"/>
            <a:chOff x="6734172" y="2397154"/>
            <a:chExt cx="2553291" cy="4294297"/>
          </a:xfrm>
        </p:grpSpPr>
        <p:sp>
          <p:nvSpPr>
            <p:cNvPr id="223" name="Rectangle à coins arrondis 222"/>
            <p:cNvSpPr/>
            <p:nvPr/>
          </p:nvSpPr>
          <p:spPr>
            <a:xfrm>
              <a:off x="6734172" y="2397154"/>
              <a:ext cx="2553291" cy="429429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sp>
          <p:nvSpPr>
            <p:cNvPr id="224" name="ZoneTexte 223"/>
            <p:cNvSpPr txBox="1"/>
            <p:nvPr/>
          </p:nvSpPr>
          <p:spPr>
            <a:xfrm>
              <a:off x="6780131" y="4324769"/>
              <a:ext cx="2461505" cy="461665"/>
            </a:xfrm>
            <a:prstGeom prst="rect">
              <a:avLst/>
            </a:prstGeom>
            <a:noFill/>
          </p:spPr>
          <p:txBody>
            <a:bodyPr wrap="square" rtlCol="0">
              <a:spAutoFit/>
            </a:bodyPr>
            <a:lstStyle/>
            <a:p>
              <a:pPr algn="ctr"/>
              <a:r>
                <a:rPr lang="fr-FR" sz="2400" b="1" dirty="0">
                  <a:solidFill>
                    <a:srgbClr val="FF0000"/>
                  </a:solidFill>
                </a:rPr>
                <a:t>Dual </a:t>
              </a:r>
              <a:r>
                <a:rPr lang="fr-FR" sz="2400" b="1" dirty="0" err="1">
                  <a:solidFill>
                    <a:srgbClr val="FF0000"/>
                  </a:solidFill>
                </a:rPr>
                <a:t>Hybrid</a:t>
              </a:r>
              <a:r>
                <a:rPr lang="fr-FR" sz="2400" b="1" dirty="0">
                  <a:solidFill>
                    <a:srgbClr val="FF0000"/>
                  </a:solidFill>
                </a:rPr>
                <a:t> 90°</a:t>
              </a:r>
            </a:p>
          </p:txBody>
        </p:sp>
      </p:grpSp>
      <p:sp>
        <p:nvSpPr>
          <p:cNvPr id="225" name="ZoneTexte 224"/>
          <p:cNvSpPr txBox="1"/>
          <p:nvPr/>
        </p:nvSpPr>
        <p:spPr>
          <a:xfrm>
            <a:off x="499736" y="4310156"/>
            <a:ext cx="4742941" cy="1415772"/>
          </a:xfrm>
          <a:prstGeom prst="rect">
            <a:avLst/>
          </a:prstGeom>
          <a:solidFill>
            <a:srgbClr val="CCFF99"/>
          </a:solidFill>
        </p:spPr>
        <p:txBody>
          <a:bodyPr wrap="square" rtlCol="0">
            <a:spAutoFit/>
          </a:bodyPr>
          <a:lstStyle/>
          <a:p>
            <a:pPr marL="285750" indent="-285750">
              <a:buFont typeface="Wingdings" panose="05000000000000000000" pitchFamily="2" charset="2"/>
              <a:buChar char="ü"/>
            </a:pPr>
            <a:r>
              <a:rPr lang="fr-FR" b="1" dirty="0">
                <a:solidFill>
                  <a:srgbClr val="00B050"/>
                </a:solidFill>
              </a:rPr>
              <a:t>On retrouve </a:t>
            </a:r>
            <a:r>
              <a:rPr lang="fr-FR" b="1" i="1" dirty="0">
                <a:solidFill>
                  <a:srgbClr val="00B050"/>
                </a:solidFill>
                <a:sym typeface="Symbol" panose="05050102010706020507" pitchFamily="18" charset="2"/>
              </a:rPr>
              <a:t></a:t>
            </a:r>
            <a:r>
              <a:rPr lang="fr-FR" b="1" dirty="0">
                <a:solidFill>
                  <a:srgbClr val="00B050"/>
                </a:solidFill>
                <a:sym typeface="Symbol" panose="05050102010706020507" pitchFamily="18" charset="2"/>
              </a:rPr>
              <a:t> entièrement</a:t>
            </a:r>
          </a:p>
          <a:p>
            <a:pPr marL="285750" indent="-285750">
              <a:buFont typeface="Wingdings" panose="05000000000000000000" pitchFamily="2" charset="2"/>
              <a:buChar char="ü"/>
            </a:pPr>
            <a:r>
              <a:rPr lang="fr-FR" b="1" dirty="0">
                <a:solidFill>
                  <a:srgbClr val="00B050"/>
                </a:solidFill>
                <a:sym typeface="Symbol" panose="05050102010706020507" pitchFamily="18" charset="2"/>
              </a:rPr>
              <a:t>Plus de Fading de polarisation</a:t>
            </a:r>
            <a:endParaRPr lang="fr-FR" b="1" dirty="0">
              <a:solidFill>
                <a:srgbClr val="00B050"/>
              </a:solidFill>
            </a:endParaRPr>
          </a:p>
          <a:p>
            <a:pPr marL="285750" indent="-285750">
              <a:buFont typeface="Symbol" panose="05050102010706020507" pitchFamily="18" charset="2"/>
              <a:buChar char="´"/>
            </a:pPr>
            <a:r>
              <a:rPr lang="fr-FR" b="1" dirty="0">
                <a:solidFill>
                  <a:srgbClr val="FF0000"/>
                </a:solidFill>
                <a:sym typeface="Wingdings" panose="05000000000000000000" pitchFamily="2" charset="2"/>
              </a:rPr>
              <a:t>Coût du matériel </a:t>
            </a:r>
            <a:r>
              <a:rPr lang="fr-FR" b="1" dirty="0">
                <a:solidFill>
                  <a:srgbClr val="FF0000"/>
                </a:solidFill>
              </a:rPr>
              <a:t>↗ ↗</a:t>
            </a:r>
            <a:r>
              <a:rPr lang="fr-FR" b="1" dirty="0">
                <a:solidFill>
                  <a:srgbClr val="FF0000"/>
                </a:solidFill>
                <a:sym typeface="Symbol" panose="05050102010706020507" pitchFamily="18" charset="2"/>
              </a:rPr>
              <a:t> </a:t>
            </a:r>
            <a:r>
              <a:rPr lang="fr-FR" b="1" dirty="0">
                <a:solidFill>
                  <a:srgbClr val="FF0000"/>
                </a:solidFill>
                <a:sym typeface="Wingdings" panose="05000000000000000000" pitchFamily="2" charset="2"/>
              </a:rPr>
              <a:t>: </a:t>
            </a:r>
            <a:r>
              <a:rPr lang="fr-FR" sz="1400" b="1" dirty="0">
                <a:solidFill>
                  <a:srgbClr val="FF0000"/>
                </a:solidFill>
                <a:sym typeface="Wingdings" panose="05000000000000000000" pitchFamily="2" charset="2"/>
              </a:rPr>
              <a:t>8 détecteurs, carte d’acquisition 4 entrées synchrones</a:t>
            </a:r>
          </a:p>
          <a:p>
            <a:pPr marL="285750" indent="-285750">
              <a:buFont typeface="Symbol" panose="05050102010706020507" pitchFamily="18" charset="2"/>
              <a:buChar char="´"/>
            </a:pPr>
            <a:r>
              <a:rPr lang="fr-FR" b="1" dirty="0">
                <a:solidFill>
                  <a:srgbClr val="FF0000"/>
                </a:solidFill>
                <a:sym typeface="Wingdings" panose="05000000000000000000" pitchFamily="2" charset="2"/>
              </a:rPr>
              <a:t>Quantité de données</a:t>
            </a:r>
            <a:r>
              <a:rPr lang="fr-FR" b="1" dirty="0">
                <a:solidFill>
                  <a:srgbClr val="FF0000"/>
                </a:solidFill>
              </a:rPr>
              <a:t> ↗ ↗</a:t>
            </a:r>
            <a:endParaRPr lang="fr-FR" b="1" dirty="0">
              <a:solidFill>
                <a:srgbClr val="FF0000"/>
              </a:solidFill>
              <a:sym typeface="Wingdings" panose="05000000000000000000" pitchFamily="2" charset="2"/>
            </a:endParaRPr>
          </a:p>
        </p:txBody>
      </p:sp>
      <p:sp>
        <p:nvSpPr>
          <p:cNvPr id="228" name="ZoneTexte 227"/>
          <p:cNvSpPr txBox="1"/>
          <p:nvPr/>
        </p:nvSpPr>
        <p:spPr>
          <a:xfrm>
            <a:off x="-24819" y="5781719"/>
            <a:ext cx="5957167" cy="646331"/>
          </a:xfrm>
          <a:prstGeom prst="rect">
            <a:avLst/>
          </a:prstGeom>
          <a:noFill/>
        </p:spPr>
        <p:txBody>
          <a:bodyPr wrap="square" rtlCol="0">
            <a:spAutoFit/>
          </a:bodyPr>
          <a:lstStyle/>
          <a:p>
            <a:r>
              <a:rPr lang="fr-FR" dirty="0"/>
              <a:t>Remarque : tous les précédents montages cohérents peuvent être adaptés en diversité de Polarisation</a:t>
            </a:r>
          </a:p>
        </p:txBody>
      </p:sp>
      <p:sp>
        <p:nvSpPr>
          <p:cNvPr id="214" name="Espace réservé de la date 2">
            <a:extLst>
              <a:ext uri="{FF2B5EF4-FFF2-40B4-BE49-F238E27FC236}">
                <a16:creationId xmlns:a16="http://schemas.microsoft.com/office/drawing/2014/main" id="{95BE239F-9703-4E6B-9227-4D085D7F3846}"/>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5" name="Espace réservé du numéro de diapositive 4">
            <a:extLst>
              <a:ext uri="{FF2B5EF4-FFF2-40B4-BE49-F238E27FC236}">
                <a16:creationId xmlns:a16="http://schemas.microsoft.com/office/drawing/2014/main" id="{5090C5B7-D61D-4E40-B3EE-7B787194E9A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25</a:t>
            </a:fld>
            <a:endParaRPr lang="fr-FR" dirty="0">
              <a:solidFill>
                <a:prstClr val="white"/>
              </a:solidFill>
              <a:latin typeface="Arial"/>
            </a:endParaRPr>
          </a:p>
        </p:txBody>
      </p:sp>
    </p:spTree>
    <p:extLst>
      <p:ext uri="{BB962C8B-B14F-4D97-AF65-F5344CB8AC3E}">
        <p14:creationId xmlns:p14="http://schemas.microsoft.com/office/powerpoint/2010/main" val="25577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9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66516"/>
          <a:stretch/>
        </p:blipFill>
        <p:spPr>
          <a:xfrm>
            <a:off x="8051800" y="1854072"/>
            <a:ext cx="2273791" cy="3915007"/>
          </a:xfrm>
          <a:prstGeom prst="rect">
            <a:avLst/>
          </a:prstGeom>
        </p:spPr>
      </p:pic>
      <p:sp>
        <p:nvSpPr>
          <p:cNvPr id="5" name="ZoneTexte 4"/>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6" name="ZoneTexte 5"/>
          <p:cNvSpPr txBox="1"/>
          <p:nvPr/>
        </p:nvSpPr>
        <p:spPr>
          <a:xfrm>
            <a:off x="1959440" y="449377"/>
            <a:ext cx="10346102" cy="707886"/>
          </a:xfrm>
          <a:prstGeom prst="rect">
            <a:avLst/>
          </a:prstGeom>
          <a:noFill/>
        </p:spPr>
        <p:txBody>
          <a:bodyPr wrap="none" rtlCol="0">
            <a:spAutoFit/>
          </a:bodyPr>
          <a:lstStyle/>
          <a:p>
            <a:r>
              <a:rPr lang="en-US" sz="2000" b="1" dirty="0" err="1">
                <a:solidFill>
                  <a:schemeClr val="tx2"/>
                </a:solidFill>
              </a:rPr>
              <a:t>Poarization</a:t>
            </a:r>
            <a:r>
              <a:rPr lang="en-US" sz="2000" b="1" dirty="0">
                <a:solidFill>
                  <a:schemeClr val="tx2"/>
                </a:solidFill>
              </a:rPr>
              <a:t> Fading : </a:t>
            </a:r>
            <a:r>
              <a:rPr lang="en-US" sz="2000" b="1" dirty="0" err="1">
                <a:solidFill>
                  <a:schemeClr val="tx2"/>
                </a:solidFill>
              </a:rPr>
              <a:t>Quelques</a:t>
            </a:r>
            <a:r>
              <a:rPr lang="en-US" sz="2000" b="1" dirty="0">
                <a:solidFill>
                  <a:schemeClr val="tx2"/>
                </a:solidFill>
              </a:rPr>
              <a:t> solutions</a:t>
            </a:r>
          </a:p>
          <a:p>
            <a:r>
              <a:rPr lang="en-US" sz="2000" b="1" dirty="0">
                <a:solidFill>
                  <a:schemeClr val="tx2"/>
                </a:solidFill>
                <a:sym typeface="Symbol" panose="05050102010706020507" pitchFamily="18" charset="2"/>
              </a:rPr>
              <a:t>-OTDR : </a:t>
            </a:r>
            <a:r>
              <a:rPr lang="en-US" sz="2000" b="1" dirty="0" err="1">
                <a:solidFill>
                  <a:schemeClr val="tx2"/>
                </a:solidFill>
                <a:sym typeface="Symbol" panose="05050102010706020507" pitchFamily="18" charset="2"/>
              </a:rPr>
              <a:t>Dét</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Coh</a:t>
            </a:r>
            <a:r>
              <a:rPr lang="en-US" sz="2000" b="1" dirty="0">
                <a:solidFill>
                  <a:schemeClr val="tx2"/>
                </a:solidFill>
                <a:sym typeface="Symbol" panose="05050102010706020507" pitchFamily="18" charset="2"/>
              </a:rPr>
              <a:t> </a:t>
            </a:r>
            <a:r>
              <a:rPr lang="en-US" sz="2000" b="1" dirty="0" err="1">
                <a:solidFill>
                  <a:schemeClr val="tx2"/>
                </a:solidFill>
                <a:sym typeface="Symbol" panose="05050102010706020507" pitchFamily="18" charset="2"/>
              </a:rPr>
              <a:t>Hétérodyne</a:t>
            </a:r>
            <a:r>
              <a:rPr lang="en-US" sz="2000" b="1" dirty="0">
                <a:solidFill>
                  <a:schemeClr val="tx2"/>
                </a:solidFill>
                <a:sym typeface="Symbol" panose="05050102010706020507" pitchFamily="18" charset="2"/>
              </a:rPr>
              <a:t> à </a:t>
            </a:r>
            <a:r>
              <a:rPr lang="en-US" sz="2000" b="1" dirty="0" err="1">
                <a:solidFill>
                  <a:schemeClr val="tx2"/>
                </a:solidFill>
                <a:sym typeface="Symbol" panose="05050102010706020507" pitchFamily="18" charset="2"/>
              </a:rPr>
              <a:t>diversité</a:t>
            </a:r>
            <a:r>
              <a:rPr lang="en-US" sz="2000" b="1" dirty="0">
                <a:solidFill>
                  <a:schemeClr val="tx2"/>
                </a:solidFill>
                <a:sym typeface="Symbol" panose="05050102010706020507" pitchFamily="18" charset="2"/>
              </a:rPr>
              <a:t> de phase &amp; </a:t>
            </a:r>
            <a:r>
              <a:rPr lang="en-US" sz="2000" b="1" dirty="0" err="1">
                <a:solidFill>
                  <a:schemeClr val="tx2"/>
                </a:solidFill>
                <a:sym typeface="Symbol" panose="05050102010706020507" pitchFamily="18" charset="2"/>
              </a:rPr>
              <a:t>Polarisation</a:t>
            </a:r>
            <a:r>
              <a:rPr lang="en-US" sz="2000" b="1" dirty="0">
                <a:solidFill>
                  <a:schemeClr val="tx2"/>
                </a:solidFill>
                <a:sym typeface="Symbol" panose="05050102010706020507" pitchFamily="18" charset="2"/>
              </a:rPr>
              <a:t> (Dual Hybrid 90°)</a:t>
            </a:r>
            <a:endParaRPr lang="en-US" sz="2000" b="1" dirty="0">
              <a:solidFill>
                <a:schemeClr val="tx2"/>
              </a:solidFill>
            </a:endParaRPr>
          </a:p>
        </p:txBody>
      </p:sp>
      <p:pic>
        <p:nvPicPr>
          <p:cNvPr id="7" name="Image 6"/>
          <p:cNvPicPr>
            <a:picLocks noChangeAspect="1"/>
          </p:cNvPicPr>
          <p:nvPr/>
        </p:nvPicPr>
        <p:blipFill rotWithShape="1">
          <a:blip r:embed="rId2"/>
          <a:srcRect r="33670"/>
          <a:stretch/>
        </p:blipFill>
        <p:spPr>
          <a:xfrm>
            <a:off x="1959440" y="1847722"/>
            <a:ext cx="4504266" cy="3915007"/>
          </a:xfrm>
          <a:prstGeom prst="rect">
            <a:avLst/>
          </a:prstGeom>
        </p:spPr>
      </p:pic>
      <p:sp>
        <p:nvSpPr>
          <p:cNvPr id="8" name="ZoneTexte 7"/>
          <p:cNvSpPr txBox="1"/>
          <p:nvPr/>
        </p:nvSpPr>
        <p:spPr>
          <a:xfrm>
            <a:off x="98591" y="2600161"/>
            <a:ext cx="1462901" cy="646331"/>
          </a:xfrm>
          <a:prstGeom prst="rect">
            <a:avLst/>
          </a:prstGeom>
          <a:noFill/>
        </p:spPr>
        <p:txBody>
          <a:bodyPr wrap="none" rtlCol="0">
            <a:spAutoFit/>
          </a:bodyPr>
          <a:lstStyle/>
          <a:p>
            <a:r>
              <a:rPr lang="fr-FR" dirty="0"/>
              <a:t>Intensité </a:t>
            </a:r>
          </a:p>
          <a:p>
            <a:r>
              <a:rPr lang="fr-FR" dirty="0"/>
              <a:t>rétrodiffusée</a:t>
            </a:r>
          </a:p>
        </p:txBody>
      </p:sp>
      <p:sp>
        <p:nvSpPr>
          <p:cNvPr id="9" name="ZoneTexte 8"/>
          <p:cNvSpPr txBox="1"/>
          <p:nvPr/>
        </p:nvSpPr>
        <p:spPr>
          <a:xfrm>
            <a:off x="54283" y="4344976"/>
            <a:ext cx="1223412" cy="646331"/>
          </a:xfrm>
          <a:prstGeom prst="rect">
            <a:avLst/>
          </a:prstGeom>
          <a:noFill/>
        </p:spPr>
        <p:txBody>
          <a:bodyPr wrap="none" rtlCol="0">
            <a:spAutoFit/>
          </a:bodyPr>
          <a:lstStyle/>
          <a:p>
            <a:r>
              <a:rPr lang="fr-FR" dirty="0"/>
              <a:t>Phase</a:t>
            </a:r>
          </a:p>
          <a:p>
            <a:r>
              <a:rPr lang="fr-FR" dirty="0"/>
              <a:t>récupérée</a:t>
            </a:r>
          </a:p>
        </p:txBody>
      </p:sp>
      <p:sp>
        <p:nvSpPr>
          <p:cNvPr id="10" name="ZoneTexte 9"/>
          <p:cNvSpPr txBox="1"/>
          <p:nvPr/>
        </p:nvSpPr>
        <p:spPr>
          <a:xfrm>
            <a:off x="2540000" y="1435100"/>
            <a:ext cx="3980577" cy="369332"/>
          </a:xfrm>
          <a:prstGeom prst="rect">
            <a:avLst/>
          </a:prstGeom>
          <a:noFill/>
        </p:spPr>
        <p:txBody>
          <a:bodyPr wrap="none" rtlCol="0">
            <a:spAutoFit/>
          </a:bodyPr>
          <a:lstStyle/>
          <a:p>
            <a:r>
              <a:rPr lang="fr-FR" b="1" dirty="0">
                <a:solidFill>
                  <a:srgbClr val="FF0000"/>
                </a:solidFill>
              </a:rPr>
              <a:t>DAS sans diversité de polarisation</a:t>
            </a:r>
          </a:p>
        </p:txBody>
      </p:sp>
      <p:sp>
        <p:nvSpPr>
          <p:cNvPr id="11" name="ZoneTexte 10"/>
          <p:cNvSpPr txBox="1"/>
          <p:nvPr/>
        </p:nvSpPr>
        <p:spPr>
          <a:xfrm>
            <a:off x="7615187" y="1434558"/>
            <a:ext cx="3967753" cy="369332"/>
          </a:xfrm>
          <a:prstGeom prst="rect">
            <a:avLst/>
          </a:prstGeom>
          <a:noFill/>
        </p:spPr>
        <p:txBody>
          <a:bodyPr wrap="none" rtlCol="0">
            <a:spAutoFit/>
          </a:bodyPr>
          <a:lstStyle/>
          <a:p>
            <a:r>
              <a:rPr lang="fr-FR" b="1" dirty="0">
                <a:solidFill>
                  <a:srgbClr val="00B050"/>
                </a:solidFill>
              </a:rPr>
              <a:t>DAS avec diversité de polarisation</a:t>
            </a:r>
          </a:p>
        </p:txBody>
      </p:sp>
      <p:sp>
        <p:nvSpPr>
          <p:cNvPr id="14" name="Espace réservé de la date 2">
            <a:extLst>
              <a:ext uri="{FF2B5EF4-FFF2-40B4-BE49-F238E27FC236}">
                <a16:creationId xmlns:a16="http://schemas.microsoft.com/office/drawing/2014/main" id="{599A81B7-C7B0-4027-8A69-B1C944D3B834}"/>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5" name="Espace réservé du numéro de diapositive 4">
            <a:extLst>
              <a:ext uri="{FF2B5EF4-FFF2-40B4-BE49-F238E27FC236}">
                <a16:creationId xmlns:a16="http://schemas.microsoft.com/office/drawing/2014/main" id="{97BA7C5E-DA4D-4AA8-9C5E-EA6D9A589B4F}"/>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26</a:t>
            </a:fld>
            <a:endParaRPr lang="fr-FR" dirty="0">
              <a:solidFill>
                <a:prstClr val="white"/>
              </a:solidFill>
              <a:latin typeface="Arial"/>
            </a:endParaRPr>
          </a:p>
        </p:txBody>
      </p:sp>
      <p:sp>
        <p:nvSpPr>
          <p:cNvPr id="16" name="ZoneTexte 15">
            <a:extLst>
              <a:ext uri="{FF2B5EF4-FFF2-40B4-BE49-F238E27FC236}">
                <a16:creationId xmlns:a16="http://schemas.microsoft.com/office/drawing/2014/main" id="{913C7ED1-A04A-4993-8606-15807F58197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7" name="ZoneTexte 16">
            <a:extLst>
              <a:ext uri="{FF2B5EF4-FFF2-40B4-BE49-F238E27FC236}">
                <a16:creationId xmlns:a16="http://schemas.microsoft.com/office/drawing/2014/main" id="{FCA8D17B-6C2E-40A3-B44F-F2D426366B5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296151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5" name="ZoneTexte 4"/>
          <p:cNvSpPr txBox="1"/>
          <p:nvPr/>
        </p:nvSpPr>
        <p:spPr>
          <a:xfrm>
            <a:off x="1959440" y="550977"/>
            <a:ext cx="5535746" cy="400110"/>
          </a:xfrm>
          <a:prstGeom prst="rect">
            <a:avLst/>
          </a:prstGeom>
          <a:noFill/>
        </p:spPr>
        <p:txBody>
          <a:bodyPr wrap="none" rtlCol="0">
            <a:spAutoFit/>
          </a:bodyPr>
          <a:lstStyle/>
          <a:p>
            <a:r>
              <a:rPr lang="en-US" sz="2000" b="1" dirty="0">
                <a:solidFill>
                  <a:schemeClr val="tx2"/>
                </a:solidFill>
              </a:rPr>
              <a:t>Trait. des </a:t>
            </a:r>
            <a:r>
              <a:rPr lang="en-US" sz="2000" b="1" dirty="0" err="1">
                <a:solidFill>
                  <a:schemeClr val="tx2"/>
                </a:solidFill>
              </a:rPr>
              <a:t>données</a:t>
            </a:r>
            <a:r>
              <a:rPr lang="en-US" sz="2000" b="1" dirty="0">
                <a:solidFill>
                  <a:schemeClr val="tx2"/>
                </a:solidFill>
              </a:rPr>
              <a:t> : du </a:t>
            </a:r>
            <a:r>
              <a:rPr lang="en-US" sz="2000" b="1" dirty="0">
                <a:solidFill>
                  <a:schemeClr val="tx2"/>
                </a:solidFill>
                <a:sym typeface="Symbol" panose="05050102010706020507" pitchFamily="18" charset="2"/>
              </a:rPr>
              <a:t>-OTDR au -OTDR</a:t>
            </a:r>
            <a:endParaRPr lang="en-US" sz="2000" b="1" dirty="0">
              <a:solidFill>
                <a:schemeClr val="tx2"/>
              </a:solidFill>
            </a:endParaRPr>
          </a:p>
        </p:txBody>
      </p:sp>
      <p:grpSp>
        <p:nvGrpSpPr>
          <p:cNvPr id="36" name="Groupe 35"/>
          <p:cNvGrpSpPr/>
          <p:nvPr/>
        </p:nvGrpSpPr>
        <p:grpSpPr>
          <a:xfrm>
            <a:off x="7567756" y="81964"/>
            <a:ext cx="4580700" cy="912665"/>
            <a:chOff x="2677754" y="951087"/>
            <a:chExt cx="6478125" cy="1101929"/>
          </a:xfrm>
          <a:noFill/>
        </p:grpSpPr>
        <p:sp>
          <p:nvSpPr>
            <p:cNvPr id="34" name="Rectangle à coins arrondis 33"/>
            <p:cNvSpPr/>
            <p:nvPr/>
          </p:nvSpPr>
          <p:spPr>
            <a:xfrm>
              <a:off x="2677754" y="951087"/>
              <a:ext cx="6478125" cy="1101929"/>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sp>
          <p:nvSpPr>
            <p:cNvPr id="21" name="ZoneTexte 20"/>
            <p:cNvSpPr txBox="1"/>
            <p:nvPr/>
          </p:nvSpPr>
          <p:spPr>
            <a:xfrm>
              <a:off x="4695375" y="1146632"/>
              <a:ext cx="768967" cy="371602"/>
            </a:xfrm>
            <a:prstGeom prst="rect">
              <a:avLst/>
            </a:prstGeom>
            <a:grpFill/>
          </p:spPr>
          <p:txBody>
            <a:bodyPr wrap="none" rtlCol="0">
              <a:spAutoFit/>
            </a:bodyPr>
            <a:lstStyle/>
            <a:p>
              <a:r>
                <a:rPr lang="fr-FR" sz="1400" b="1" dirty="0"/>
                <a:t>3km</a:t>
              </a:r>
            </a:p>
          </p:txBody>
        </p:sp>
        <p:sp>
          <p:nvSpPr>
            <p:cNvPr id="22" name="ZoneTexte 21"/>
            <p:cNvSpPr txBox="1"/>
            <p:nvPr/>
          </p:nvSpPr>
          <p:spPr>
            <a:xfrm>
              <a:off x="8332514" y="1113765"/>
              <a:ext cx="768967" cy="371602"/>
            </a:xfrm>
            <a:prstGeom prst="rect">
              <a:avLst/>
            </a:prstGeom>
            <a:grpFill/>
          </p:spPr>
          <p:txBody>
            <a:bodyPr wrap="none" rtlCol="0">
              <a:spAutoFit/>
            </a:bodyPr>
            <a:lstStyle/>
            <a:p>
              <a:r>
                <a:rPr lang="fr-FR" sz="1400" b="1" dirty="0"/>
                <a:t>5km</a:t>
              </a:r>
            </a:p>
          </p:txBody>
        </p:sp>
        <p:cxnSp>
          <p:nvCxnSpPr>
            <p:cNvPr id="26" name="Connecteur droit 25"/>
            <p:cNvCxnSpPr/>
            <p:nvPr/>
          </p:nvCxnSpPr>
          <p:spPr>
            <a:xfrm>
              <a:off x="3181859" y="1765781"/>
              <a:ext cx="2911851" cy="2859"/>
            </a:xfrm>
            <a:prstGeom prst="line">
              <a:avLst/>
            </a:prstGeom>
            <a:grpFill/>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7720269" y="1777436"/>
              <a:ext cx="994222" cy="2859"/>
            </a:xfrm>
            <a:prstGeom prst="line">
              <a:avLst/>
            </a:prstGeom>
            <a:grpFill/>
            <a:ln w="19050">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6871723" y="1072155"/>
              <a:ext cx="0" cy="523474"/>
            </a:xfrm>
            <a:prstGeom prst="straightConnector1">
              <a:avLst/>
            </a:prstGeom>
            <a:grpFill/>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6019567" y="1046790"/>
              <a:ext cx="1934205" cy="371602"/>
            </a:xfrm>
            <a:prstGeom prst="rect">
              <a:avLst/>
            </a:prstGeom>
            <a:solidFill>
              <a:schemeClr val="bg1"/>
            </a:solidFill>
            <a:ln>
              <a:solidFill>
                <a:schemeClr val="accent1"/>
              </a:solidFill>
            </a:ln>
          </p:spPr>
          <p:txBody>
            <a:bodyPr wrap="none" rtlCol="0">
              <a:spAutoFit/>
            </a:bodyPr>
            <a:lstStyle/>
            <a:p>
              <a:r>
                <a:rPr lang="fr-FR" sz="1400" dirty="0"/>
                <a:t>Synthétiseur </a:t>
              </a:r>
              <a:r>
                <a:rPr lang="fr-FR" sz="1400" dirty="0">
                  <a:sym typeface="Symbol" panose="05050102010706020507" pitchFamily="18" charset="2"/>
                </a:rPr>
                <a:t></a:t>
              </a:r>
              <a:endParaRPr lang="fr-FR" sz="1400" dirty="0"/>
            </a:p>
          </p:txBody>
        </p:sp>
        <p:sp>
          <p:nvSpPr>
            <p:cNvPr id="13" name="ZoneTexte 12"/>
            <p:cNvSpPr txBox="1"/>
            <p:nvPr/>
          </p:nvSpPr>
          <p:spPr>
            <a:xfrm>
              <a:off x="2808431" y="1595629"/>
              <a:ext cx="1707506" cy="371602"/>
            </a:xfrm>
            <a:prstGeom prst="rect">
              <a:avLst/>
            </a:prstGeom>
            <a:solidFill>
              <a:schemeClr val="bg1"/>
            </a:solidFill>
            <a:ln>
              <a:solidFill>
                <a:schemeClr val="accent1"/>
              </a:solidFill>
            </a:ln>
          </p:spPr>
          <p:txBody>
            <a:bodyPr wrap="none" rtlCol="0">
              <a:spAutoFit/>
            </a:bodyPr>
            <a:lstStyle/>
            <a:p>
              <a:r>
                <a:rPr lang="fr-FR" sz="1400" dirty="0"/>
                <a:t>Interrogateur</a:t>
              </a:r>
            </a:p>
          </p:txBody>
        </p:sp>
        <p:grpSp>
          <p:nvGrpSpPr>
            <p:cNvPr id="23" name="Groupe 22"/>
            <p:cNvGrpSpPr/>
            <p:nvPr/>
          </p:nvGrpSpPr>
          <p:grpSpPr>
            <a:xfrm>
              <a:off x="4688115" y="1451429"/>
              <a:ext cx="698561" cy="321809"/>
              <a:chOff x="5080000" y="1451429"/>
              <a:chExt cx="698561" cy="321809"/>
            </a:xfrm>
            <a:grpFill/>
          </p:grpSpPr>
          <p:sp>
            <p:nvSpPr>
              <p:cNvPr id="14" name="Ellipse 13"/>
              <p:cNvSpPr/>
              <p:nvPr/>
            </p:nvSpPr>
            <p:spPr>
              <a:xfrm>
                <a:off x="5080000"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sp>
            <p:nvSpPr>
              <p:cNvPr id="15" name="Ellipse 14"/>
              <p:cNvSpPr/>
              <p:nvPr/>
            </p:nvSpPr>
            <p:spPr>
              <a:xfrm>
                <a:off x="5232400"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sp>
            <p:nvSpPr>
              <p:cNvPr id="16" name="Ellipse 15"/>
              <p:cNvSpPr/>
              <p:nvPr/>
            </p:nvSpPr>
            <p:spPr>
              <a:xfrm>
                <a:off x="5384800"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grpSp>
        <p:grpSp>
          <p:nvGrpSpPr>
            <p:cNvPr id="24" name="Groupe 23"/>
            <p:cNvGrpSpPr/>
            <p:nvPr/>
          </p:nvGrpSpPr>
          <p:grpSpPr>
            <a:xfrm>
              <a:off x="8293573" y="1451429"/>
              <a:ext cx="698561" cy="321809"/>
              <a:chOff x="7959748" y="1451429"/>
              <a:chExt cx="698561" cy="321809"/>
            </a:xfrm>
            <a:grpFill/>
          </p:grpSpPr>
          <p:sp>
            <p:nvSpPr>
              <p:cNvPr id="17" name="Ellipse 16"/>
              <p:cNvSpPr/>
              <p:nvPr/>
            </p:nvSpPr>
            <p:spPr>
              <a:xfrm>
                <a:off x="7959748"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sp>
            <p:nvSpPr>
              <p:cNvPr id="18" name="Ellipse 17"/>
              <p:cNvSpPr/>
              <p:nvPr/>
            </p:nvSpPr>
            <p:spPr>
              <a:xfrm>
                <a:off x="8112148"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sp>
            <p:nvSpPr>
              <p:cNvPr id="19" name="Ellipse 18"/>
              <p:cNvSpPr/>
              <p:nvPr/>
            </p:nvSpPr>
            <p:spPr>
              <a:xfrm>
                <a:off x="8264548" y="1451429"/>
                <a:ext cx="393761" cy="321809"/>
              </a:xfrm>
              <a:prstGeom prst="ellipse">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100" b="1" dirty="0">
                  <a:solidFill>
                    <a:schemeClr val="tx1"/>
                  </a:solidFill>
                </a:endParaRPr>
              </a:p>
            </p:txBody>
          </p:sp>
        </p:grpSp>
        <p:sp>
          <p:nvSpPr>
            <p:cNvPr id="20" name="ZoneTexte 19"/>
            <p:cNvSpPr txBox="1"/>
            <p:nvPr/>
          </p:nvSpPr>
          <p:spPr>
            <a:xfrm>
              <a:off x="6054833" y="1598488"/>
              <a:ext cx="1850327" cy="371602"/>
            </a:xfrm>
            <a:prstGeom prst="rect">
              <a:avLst/>
            </a:prstGeom>
            <a:solidFill>
              <a:schemeClr val="bg1"/>
            </a:solidFill>
            <a:ln>
              <a:solidFill>
                <a:schemeClr val="accent1"/>
              </a:solidFill>
            </a:ln>
          </p:spPr>
          <p:txBody>
            <a:bodyPr wrap="none" rtlCol="0">
              <a:spAutoFit/>
            </a:bodyPr>
            <a:lstStyle/>
            <a:p>
              <a:r>
                <a:rPr lang="fr-FR" sz="1400" dirty="0" err="1"/>
                <a:t>Stretcher</a:t>
              </a:r>
              <a:r>
                <a:rPr lang="fr-FR" sz="1400" dirty="0"/>
                <a:t> 60m</a:t>
              </a:r>
            </a:p>
          </p:txBody>
        </p:sp>
      </p:grpSp>
      <p:grpSp>
        <p:nvGrpSpPr>
          <p:cNvPr id="63" name="Groupe 62"/>
          <p:cNvGrpSpPr/>
          <p:nvPr/>
        </p:nvGrpSpPr>
        <p:grpSpPr>
          <a:xfrm>
            <a:off x="36286" y="1067781"/>
            <a:ext cx="4659086" cy="2222053"/>
            <a:chOff x="36286" y="1067781"/>
            <a:chExt cx="4659086" cy="2222053"/>
          </a:xfrm>
          <a:noFill/>
        </p:grpSpPr>
        <p:sp>
          <p:nvSpPr>
            <p:cNvPr id="62" name="Rectangle à coins arrondis 61"/>
            <p:cNvSpPr/>
            <p:nvPr/>
          </p:nvSpPr>
          <p:spPr>
            <a:xfrm>
              <a:off x="36286" y="1585344"/>
              <a:ext cx="4659086" cy="1665971"/>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pic>
          <p:nvPicPr>
            <p:cNvPr id="2" name="Image 1"/>
            <p:cNvPicPr>
              <a:picLocks noChangeAspect="1"/>
            </p:cNvPicPr>
            <p:nvPr/>
          </p:nvPicPr>
          <p:blipFill rotWithShape="1">
            <a:blip r:embed="rId2"/>
            <a:srcRect l="3189" t="4726" r="6025" b="5289"/>
            <a:stretch/>
          </p:blipFill>
          <p:spPr>
            <a:xfrm>
              <a:off x="159657" y="1654629"/>
              <a:ext cx="3788229" cy="1436914"/>
            </a:xfrm>
            <a:prstGeom prst="rect">
              <a:avLst/>
            </a:prstGeom>
            <a:grpFill/>
          </p:spPr>
        </p:pic>
        <p:sp>
          <p:nvSpPr>
            <p:cNvPr id="3" name="ZoneTexte 2"/>
            <p:cNvSpPr txBox="1"/>
            <p:nvPr/>
          </p:nvSpPr>
          <p:spPr>
            <a:xfrm>
              <a:off x="174025" y="1067781"/>
              <a:ext cx="3794630" cy="553998"/>
            </a:xfrm>
            <a:prstGeom prst="rect">
              <a:avLst/>
            </a:prstGeom>
            <a:grpFill/>
          </p:spPr>
          <p:txBody>
            <a:bodyPr wrap="none" rtlCol="0">
              <a:spAutoFit/>
            </a:bodyPr>
            <a:lstStyle/>
            <a:p>
              <a:pPr algn="ctr"/>
              <a:r>
                <a:rPr lang="fr-FR" sz="1600" b="1" dirty="0"/>
                <a:t>1) Réponse Brute à </a:t>
              </a:r>
              <a:r>
                <a:rPr lang="fr-FR" sz="1600" b="1" dirty="0">
                  <a:solidFill>
                    <a:srgbClr val="FF0000"/>
                  </a:solidFill>
                </a:rPr>
                <a:t>1 impulsion</a:t>
              </a:r>
            </a:p>
            <a:p>
              <a:pPr algn="ctr"/>
              <a:r>
                <a:rPr lang="fr-FR" sz="1400" b="1" i="1" dirty="0" err="1"/>
                <a:t>f</a:t>
              </a:r>
              <a:r>
                <a:rPr lang="fr-FR" sz="1400" b="1" i="1" baseline="-25000" dirty="0" err="1"/>
                <a:t>impulsion</a:t>
              </a:r>
              <a:r>
                <a:rPr lang="fr-FR" sz="1400" b="1" i="1" dirty="0"/>
                <a:t> &lt; 13kHz   (8km*2 </a:t>
              </a:r>
              <a:r>
                <a:rPr lang="fr-FR" sz="1400" b="1" i="1" dirty="0">
                  <a:sym typeface="Wingdings" panose="05000000000000000000" pitchFamily="2" charset="2"/>
                </a:rPr>
                <a:t> 80µs~1/13kHz)</a:t>
              </a:r>
              <a:endParaRPr lang="fr-FR" sz="1400" b="1" i="1" dirty="0"/>
            </a:p>
          </p:txBody>
        </p:sp>
        <p:sp>
          <p:nvSpPr>
            <p:cNvPr id="39" name="ZoneTexte 38"/>
            <p:cNvSpPr txBox="1"/>
            <p:nvPr/>
          </p:nvSpPr>
          <p:spPr>
            <a:xfrm>
              <a:off x="1689226" y="3012835"/>
              <a:ext cx="1106393" cy="276999"/>
            </a:xfrm>
            <a:prstGeom prst="rect">
              <a:avLst/>
            </a:prstGeom>
            <a:grpFill/>
          </p:spPr>
          <p:txBody>
            <a:bodyPr wrap="none" rtlCol="0">
              <a:spAutoFit/>
            </a:bodyPr>
            <a:lstStyle/>
            <a:p>
              <a:r>
                <a:rPr lang="fr-FR" sz="1200" b="1" dirty="0"/>
                <a:t>Distance (m)</a:t>
              </a:r>
            </a:p>
          </p:txBody>
        </p:sp>
        <p:sp>
          <p:nvSpPr>
            <p:cNvPr id="42" name="ZoneTexte 41"/>
            <p:cNvSpPr txBox="1"/>
            <p:nvPr/>
          </p:nvSpPr>
          <p:spPr>
            <a:xfrm rot="16200000">
              <a:off x="-487152" y="2119896"/>
              <a:ext cx="1350050" cy="276999"/>
            </a:xfrm>
            <a:prstGeom prst="rect">
              <a:avLst/>
            </a:prstGeom>
            <a:grpFill/>
          </p:spPr>
          <p:txBody>
            <a:bodyPr wrap="none" rtlCol="0">
              <a:spAutoFit/>
            </a:bodyPr>
            <a:lstStyle/>
            <a:p>
              <a:r>
                <a:rPr lang="fr-FR" sz="1200" b="1" dirty="0"/>
                <a:t>Amplitude (</a:t>
              </a:r>
              <a:r>
                <a:rPr lang="fr-FR" sz="1200" b="1" dirty="0" err="1"/>
                <a:t>a.u</a:t>
              </a:r>
              <a:r>
                <a:rPr lang="fr-FR" sz="1200" b="1" dirty="0"/>
                <a:t>.)</a:t>
              </a:r>
            </a:p>
          </p:txBody>
        </p:sp>
      </p:grpSp>
      <p:grpSp>
        <p:nvGrpSpPr>
          <p:cNvPr id="65" name="Groupe 64"/>
          <p:cNvGrpSpPr/>
          <p:nvPr/>
        </p:nvGrpSpPr>
        <p:grpSpPr>
          <a:xfrm>
            <a:off x="42062" y="3337129"/>
            <a:ext cx="4659086" cy="2935388"/>
            <a:chOff x="42062" y="3337129"/>
            <a:chExt cx="4659086" cy="2935388"/>
          </a:xfrm>
        </p:grpSpPr>
        <p:grpSp>
          <p:nvGrpSpPr>
            <p:cNvPr id="40" name="Groupe 39"/>
            <p:cNvGrpSpPr/>
            <p:nvPr/>
          </p:nvGrpSpPr>
          <p:grpSpPr>
            <a:xfrm>
              <a:off x="569434" y="3337129"/>
              <a:ext cx="3454400" cy="629629"/>
              <a:chOff x="540406" y="3250045"/>
              <a:chExt cx="3454400" cy="629629"/>
            </a:xfrm>
          </p:grpSpPr>
          <p:sp>
            <p:nvSpPr>
              <p:cNvPr id="37" name="Flèche vers le bas 36"/>
              <p:cNvSpPr/>
              <p:nvPr/>
            </p:nvSpPr>
            <p:spPr>
              <a:xfrm>
                <a:off x="540406" y="3319074"/>
                <a:ext cx="3454400" cy="560600"/>
              </a:xfrm>
              <a:prstGeom prst="downArrow">
                <a:avLst>
                  <a:gd name="adj1" fmla="val 73529"/>
                  <a:gd name="adj2" fmla="val 50000"/>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1" name="ZoneTexte 10"/>
              <p:cNvSpPr txBox="1"/>
              <p:nvPr/>
            </p:nvSpPr>
            <p:spPr>
              <a:xfrm>
                <a:off x="1448694" y="3250045"/>
                <a:ext cx="1917513" cy="584775"/>
              </a:xfrm>
              <a:prstGeom prst="rect">
                <a:avLst/>
              </a:prstGeom>
              <a:noFill/>
            </p:spPr>
            <p:txBody>
              <a:bodyPr wrap="none" rtlCol="0">
                <a:spAutoFit/>
              </a:bodyPr>
              <a:lstStyle/>
              <a:p>
                <a:r>
                  <a:rPr lang="fr-FR" sz="1600" b="1" dirty="0"/>
                  <a:t>2) Réponse brute </a:t>
                </a:r>
              </a:p>
              <a:p>
                <a:r>
                  <a:rPr lang="fr-FR" sz="1600" b="1" dirty="0"/>
                  <a:t>à </a:t>
                </a:r>
                <a:r>
                  <a:rPr lang="fr-FR" sz="1600" b="1" dirty="0">
                    <a:solidFill>
                      <a:srgbClr val="FF0000"/>
                    </a:solidFill>
                  </a:rPr>
                  <a:t>N impulsions</a:t>
                </a:r>
              </a:p>
            </p:txBody>
          </p:sp>
        </p:grpSp>
        <p:grpSp>
          <p:nvGrpSpPr>
            <p:cNvPr id="64" name="Groupe 63"/>
            <p:cNvGrpSpPr/>
            <p:nvPr/>
          </p:nvGrpSpPr>
          <p:grpSpPr>
            <a:xfrm>
              <a:off x="42062" y="4019357"/>
              <a:ext cx="4659086" cy="2253160"/>
              <a:chOff x="42062" y="4077413"/>
              <a:chExt cx="4659086" cy="2253160"/>
            </a:xfrm>
          </p:grpSpPr>
          <p:sp>
            <p:nvSpPr>
              <p:cNvPr id="59" name="Rectangle à coins arrondis 58"/>
              <p:cNvSpPr/>
              <p:nvPr/>
            </p:nvSpPr>
            <p:spPr>
              <a:xfrm>
                <a:off x="42062" y="4077413"/>
                <a:ext cx="4659086" cy="2253159"/>
              </a:xfrm>
              <a:prstGeom prst="round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52" name="Groupe 51"/>
              <p:cNvGrpSpPr/>
              <p:nvPr/>
            </p:nvGrpSpPr>
            <p:grpSpPr>
              <a:xfrm>
                <a:off x="49372" y="4136569"/>
                <a:ext cx="4217829" cy="2194004"/>
                <a:chOff x="49372" y="4049485"/>
                <a:chExt cx="4217829" cy="2194004"/>
              </a:xfrm>
            </p:grpSpPr>
            <p:pic>
              <p:nvPicPr>
                <p:cNvPr id="9" name="Image 8"/>
                <p:cNvPicPr>
                  <a:picLocks noChangeAspect="1"/>
                </p:cNvPicPr>
                <p:nvPr/>
              </p:nvPicPr>
              <p:blipFill rotWithShape="1">
                <a:blip r:embed="rId3"/>
                <a:srcRect l="4896" t="5846" r="8789" b="5456"/>
                <a:stretch/>
              </p:blipFill>
              <p:spPr>
                <a:xfrm>
                  <a:off x="275771" y="4049485"/>
                  <a:ext cx="3991430" cy="1915885"/>
                </a:xfrm>
                <a:prstGeom prst="rect">
                  <a:avLst/>
                </a:prstGeom>
              </p:spPr>
            </p:pic>
            <p:sp>
              <p:nvSpPr>
                <p:cNvPr id="38" name="ZoneTexte 37"/>
                <p:cNvSpPr txBox="1"/>
                <p:nvPr/>
              </p:nvSpPr>
              <p:spPr>
                <a:xfrm>
                  <a:off x="1783565" y="5966490"/>
                  <a:ext cx="1106393" cy="276999"/>
                </a:xfrm>
                <a:prstGeom prst="rect">
                  <a:avLst/>
                </a:prstGeom>
                <a:noFill/>
              </p:spPr>
              <p:txBody>
                <a:bodyPr wrap="none" rtlCol="0">
                  <a:spAutoFit/>
                </a:bodyPr>
                <a:lstStyle/>
                <a:p>
                  <a:r>
                    <a:rPr lang="fr-FR" sz="1200" b="1" dirty="0"/>
                    <a:t>Distance (m)</a:t>
                  </a:r>
                </a:p>
              </p:txBody>
            </p:sp>
            <p:sp>
              <p:nvSpPr>
                <p:cNvPr id="41" name="ZoneTexte 40"/>
                <p:cNvSpPr txBox="1"/>
                <p:nvPr/>
              </p:nvSpPr>
              <p:spPr>
                <a:xfrm rot="16200000">
                  <a:off x="-261835" y="4788044"/>
                  <a:ext cx="899413" cy="276999"/>
                </a:xfrm>
                <a:prstGeom prst="rect">
                  <a:avLst/>
                </a:prstGeom>
                <a:noFill/>
              </p:spPr>
              <p:txBody>
                <a:bodyPr wrap="none" rtlCol="0">
                  <a:spAutoFit/>
                </a:bodyPr>
                <a:lstStyle/>
                <a:p>
                  <a:r>
                    <a:rPr lang="fr-FR" sz="1200" b="1" dirty="0"/>
                    <a:t>Temps (s)</a:t>
                  </a:r>
                </a:p>
              </p:txBody>
            </p:sp>
          </p:grpSp>
          <p:sp>
            <p:nvSpPr>
              <p:cNvPr id="53" name="ZoneTexte 52"/>
              <p:cNvSpPr txBox="1"/>
              <p:nvPr/>
            </p:nvSpPr>
            <p:spPr>
              <a:xfrm rot="16200000">
                <a:off x="3683574" y="4926661"/>
                <a:ext cx="1350050" cy="276999"/>
              </a:xfrm>
              <a:prstGeom prst="rect">
                <a:avLst/>
              </a:prstGeom>
              <a:noFill/>
            </p:spPr>
            <p:txBody>
              <a:bodyPr wrap="none" rtlCol="0">
                <a:spAutoFit/>
              </a:bodyPr>
              <a:lstStyle/>
              <a:p>
                <a:r>
                  <a:rPr lang="fr-FR" sz="1200" b="1" dirty="0"/>
                  <a:t>Amplitude (</a:t>
                </a:r>
                <a:r>
                  <a:rPr lang="fr-FR" sz="1200" b="1" dirty="0" err="1"/>
                  <a:t>a.u</a:t>
                </a:r>
                <a:r>
                  <a:rPr lang="fr-FR" sz="1200" b="1" dirty="0"/>
                  <a:t>.)</a:t>
                </a:r>
              </a:p>
            </p:txBody>
          </p:sp>
        </p:grpSp>
      </p:grpSp>
      <p:grpSp>
        <p:nvGrpSpPr>
          <p:cNvPr id="66" name="Groupe 65"/>
          <p:cNvGrpSpPr/>
          <p:nvPr/>
        </p:nvGrpSpPr>
        <p:grpSpPr>
          <a:xfrm>
            <a:off x="5254175" y="1011227"/>
            <a:ext cx="4659086" cy="2657066"/>
            <a:chOff x="5442857" y="1083797"/>
            <a:chExt cx="4659086" cy="2657066"/>
          </a:xfrm>
        </p:grpSpPr>
        <p:sp>
          <p:nvSpPr>
            <p:cNvPr id="56" name="Rectangle à coins arrondis 55"/>
            <p:cNvSpPr/>
            <p:nvPr/>
          </p:nvSpPr>
          <p:spPr>
            <a:xfrm>
              <a:off x="5442857" y="1583370"/>
              <a:ext cx="4659086" cy="2103088"/>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pic>
          <p:nvPicPr>
            <p:cNvPr id="10" name="Image 9"/>
            <p:cNvPicPr>
              <a:picLocks noChangeAspect="1"/>
            </p:cNvPicPr>
            <p:nvPr/>
          </p:nvPicPr>
          <p:blipFill rotWithShape="1">
            <a:blip r:embed="rId4"/>
            <a:srcRect l="5122" t="5733" r="7585" b="4897"/>
            <a:stretch/>
          </p:blipFill>
          <p:spPr>
            <a:xfrm>
              <a:off x="5805715" y="1596574"/>
              <a:ext cx="4020457" cy="1930401"/>
            </a:xfrm>
            <a:prstGeom prst="rect">
              <a:avLst/>
            </a:prstGeom>
          </p:spPr>
        </p:pic>
        <p:sp>
          <p:nvSpPr>
            <p:cNvPr id="47" name="Flèche vers le bas 46"/>
            <p:cNvSpPr/>
            <p:nvPr/>
          </p:nvSpPr>
          <p:spPr>
            <a:xfrm>
              <a:off x="5735484" y="1083797"/>
              <a:ext cx="4203081" cy="498513"/>
            </a:xfrm>
            <a:prstGeom prst="downArrow">
              <a:avLst>
                <a:gd name="adj1" fmla="val 73529"/>
                <a:gd name="adj2" fmla="val 50000"/>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8" name="ZoneTexte 47"/>
            <p:cNvSpPr txBox="1"/>
            <p:nvPr/>
          </p:nvSpPr>
          <p:spPr>
            <a:xfrm>
              <a:off x="6354966" y="1083797"/>
              <a:ext cx="3108348" cy="338554"/>
            </a:xfrm>
            <a:prstGeom prst="rect">
              <a:avLst/>
            </a:prstGeom>
            <a:noFill/>
          </p:spPr>
          <p:txBody>
            <a:bodyPr wrap="square" rtlCol="0">
              <a:spAutoFit/>
            </a:bodyPr>
            <a:lstStyle/>
            <a:p>
              <a:pPr algn="ctr"/>
              <a:r>
                <a:rPr lang="fr-FR" sz="1600" b="1" dirty="0"/>
                <a:t>3) Extraction de l</a:t>
              </a:r>
              <a:r>
                <a:rPr lang="fr-FR" sz="1600" b="1" dirty="0">
                  <a:solidFill>
                    <a:srgbClr val="FF0000"/>
                  </a:solidFill>
                </a:rPr>
                <a:t>’amplitude:</a:t>
              </a:r>
            </a:p>
          </p:txBody>
        </p:sp>
        <p:sp>
          <p:nvSpPr>
            <p:cNvPr id="51" name="ZoneTexte 50"/>
            <p:cNvSpPr txBox="1"/>
            <p:nvPr/>
          </p:nvSpPr>
          <p:spPr>
            <a:xfrm>
              <a:off x="7167287" y="3463864"/>
              <a:ext cx="1106393" cy="276999"/>
            </a:xfrm>
            <a:prstGeom prst="rect">
              <a:avLst/>
            </a:prstGeom>
            <a:noFill/>
          </p:spPr>
          <p:txBody>
            <a:bodyPr wrap="none" rtlCol="0">
              <a:spAutoFit/>
            </a:bodyPr>
            <a:lstStyle/>
            <a:p>
              <a:r>
                <a:rPr lang="fr-FR" sz="1200" b="1" dirty="0"/>
                <a:t>Distance (m)</a:t>
              </a:r>
            </a:p>
          </p:txBody>
        </p:sp>
        <p:sp>
          <p:nvSpPr>
            <p:cNvPr id="54" name="ZoneTexte 53"/>
            <p:cNvSpPr txBox="1"/>
            <p:nvPr/>
          </p:nvSpPr>
          <p:spPr>
            <a:xfrm rot="16200000">
              <a:off x="5253537" y="2272626"/>
              <a:ext cx="899413" cy="276999"/>
            </a:xfrm>
            <a:prstGeom prst="rect">
              <a:avLst/>
            </a:prstGeom>
            <a:noFill/>
          </p:spPr>
          <p:txBody>
            <a:bodyPr wrap="none" rtlCol="0">
              <a:spAutoFit/>
            </a:bodyPr>
            <a:lstStyle/>
            <a:p>
              <a:r>
                <a:rPr lang="fr-FR" sz="1200" b="1" dirty="0"/>
                <a:t>Temps (s)</a:t>
              </a:r>
            </a:p>
          </p:txBody>
        </p:sp>
        <p:sp>
          <p:nvSpPr>
            <p:cNvPr id="60" name="ZoneTexte 59"/>
            <p:cNvSpPr txBox="1"/>
            <p:nvPr/>
          </p:nvSpPr>
          <p:spPr>
            <a:xfrm rot="16200000">
              <a:off x="9183081" y="2318047"/>
              <a:ext cx="1350050" cy="276999"/>
            </a:xfrm>
            <a:prstGeom prst="rect">
              <a:avLst/>
            </a:prstGeom>
            <a:noFill/>
          </p:spPr>
          <p:txBody>
            <a:bodyPr wrap="none" rtlCol="0">
              <a:spAutoFit/>
            </a:bodyPr>
            <a:lstStyle/>
            <a:p>
              <a:r>
                <a:rPr lang="fr-FR" sz="1200" b="1" dirty="0"/>
                <a:t>Amplitude (</a:t>
              </a:r>
              <a:r>
                <a:rPr lang="fr-FR" sz="1200" b="1" dirty="0" err="1"/>
                <a:t>a.u</a:t>
              </a:r>
              <a:r>
                <a:rPr lang="fr-FR" sz="1200" b="1" dirty="0"/>
                <a:t>.)</a:t>
              </a:r>
            </a:p>
          </p:txBody>
        </p:sp>
      </p:grpSp>
      <p:grpSp>
        <p:nvGrpSpPr>
          <p:cNvPr id="73" name="Groupe 72"/>
          <p:cNvGrpSpPr/>
          <p:nvPr/>
        </p:nvGrpSpPr>
        <p:grpSpPr>
          <a:xfrm>
            <a:off x="5246921" y="3587516"/>
            <a:ext cx="4659086" cy="2845374"/>
            <a:chOff x="5435603" y="3660086"/>
            <a:chExt cx="4659086" cy="2845374"/>
          </a:xfrm>
        </p:grpSpPr>
        <p:grpSp>
          <p:nvGrpSpPr>
            <p:cNvPr id="69" name="Groupe 68"/>
            <p:cNvGrpSpPr/>
            <p:nvPr/>
          </p:nvGrpSpPr>
          <p:grpSpPr>
            <a:xfrm>
              <a:off x="5728230" y="3660086"/>
              <a:ext cx="4203081" cy="633926"/>
              <a:chOff x="5728230" y="3660086"/>
              <a:chExt cx="4203081" cy="633926"/>
            </a:xfrm>
          </p:grpSpPr>
          <p:sp>
            <p:nvSpPr>
              <p:cNvPr id="49" name="Flèche vers le bas 48"/>
              <p:cNvSpPr/>
              <p:nvPr/>
            </p:nvSpPr>
            <p:spPr>
              <a:xfrm>
                <a:off x="5728230" y="3732656"/>
                <a:ext cx="4203081" cy="561356"/>
              </a:xfrm>
              <a:prstGeom prst="downArrow">
                <a:avLst>
                  <a:gd name="adj1" fmla="val 73529"/>
                  <a:gd name="adj2" fmla="val 50000"/>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50" name="ZoneTexte 49"/>
              <p:cNvSpPr txBox="1"/>
              <p:nvPr/>
            </p:nvSpPr>
            <p:spPr>
              <a:xfrm>
                <a:off x="6476728" y="3660086"/>
                <a:ext cx="2761620" cy="553998"/>
              </a:xfrm>
              <a:prstGeom prst="rect">
                <a:avLst/>
              </a:prstGeom>
              <a:noFill/>
            </p:spPr>
            <p:txBody>
              <a:bodyPr wrap="square" rtlCol="0">
                <a:spAutoFit/>
              </a:bodyPr>
              <a:lstStyle/>
              <a:p>
                <a:pPr algn="ctr"/>
                <a:r>
                  <a:rPr lang="fr-FR" sz="1600" b="1" dirty="0"/>
                  <a:t>4) Filtrage Passe-Haut</a:t>
                </a:r>
              </a:p>
              <a:p>
                <a:pPr algn="ctr"/>
                <a:r>
                  <a:rPr lang="fr-FR" sz="1400" b="1" dirty="0">
                    <a:solidFill>
                      <a:srgbClr val="FF0000"/>
                    </a:solidFill>
                  </a:rPr>
                  <a:t>Pour chaque position</a:t>
                </a:r>
              </a:p>
            </p:txBody>
          </p:sp>
        </p:grpSp>
        <p:grpSp>
          <p:nvGrpSpPr>
            <p:cNvPr id="72" name="Groupe 71"/>
            <p:cNvGrpSpPr/>
            <p:nvPr/>
          </p:nvGrpSpPr>
          <p:grpSpPr>
            <a:xfrm>
              <a:off x="5435603" y="4333824"/>
              <a:ext cx="4659086" cy="2171636"/>
              <a:chOff x="5435603" y="4333824"/>
              <a:chExt cx="4659086" cy="2171636"/>
            </a:xfrm>
          </p:grpSpPr>
          <p:grpSp>
            <p:nvGrpSpPr>
              <p:cNvPr id="67" name="Groupe 66"/>
              <p:cNvGrpSpPr/>
              <p:nvPr/>
            </p:nvGrpSpPr>
            <p:grpSpPr>
              <a:xfrm>
                <a:off x="5435603" y="4333824"/>
                <a:ext cx="4659086" cy="2171636"/>
                <a:chOff x="5435603" y="4333824"/>
                <a:chExt cx="4659086" cy="2171636"/>
              </a:xfrm>
            </p:grpSpPr>
            <p:sp>
              <p:nvSpPr>
                <p:cNvPr id="57" name="Rectangle à coins arrondis 56"/>
                <p:cNvSpPr/>
                <p:nvPr/>
              </p:nvSpPr>
              <p:spPr>
                <a:xfrm>
                  <a:off x="5435603" y="4333824"/>
                  <a:ext cx="4659086" cy="2103088"/>
                </a:xfrm>
                <a:prstGeom prst="round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pic>
              <p:nvPicPr>
                <p:cNvPr id="12" name="Image 11"/>
                <p:cNvPicPr>
                  <a:picLocks noChangeAspect="1"/>
                </p:cNvPicPr>
                <p:nvPr/>
              </p:nvPicPr>
              <p:blipFill rotWithShape="1">
                <a:blip r:embed="rId5"/>
                <a:srcRect l="5064" t="6549" r="8071" b="5424"/>
                <a:stretch/>
              </p:blipFill>
              <p:spPr>
                <a:xfrm>
                  <a:off x="5791200" y="4383316"/>
                  <a:ext cx="4005943" cy="1901373"/>
                </a:xfrm>
                <a:prstGeom prst="rect">
                  <a:avLst/>
                </a:prstGeom>
              </p:spPr>
            </p:pic>
            <p:sp>
              <p:nvSpPr>
                <p:cNvPr id="55" name="ZoneTexte 54"/>
                <p:cNvSpPr txBox="1"/>
                <p:nvPr/>
              </p:nvSpPr>
              <p:spPr>
                <a:xfrm rot="16200000">
                  <a:off x="5253536" y="5126903"/>
                  <a:ext cx="899413" cy="276999"/>
                </a:xfrm>
                <a:prstGeom prst="rect">
                  <a:avLst/>
                </a:prstGeom>
                <a:noFill/>
              </p:spPr>
              <p:txBody>
                <a:bodyPr wrap="none" rtlCol="0">
                  <a:spAutoFit/>
                </a:bodyPr>
                <a:lstStyle/>
                <a:p>
                  <a:r>
                    <a:rPr lang="fr-FR" sz="1200" b="1" dirty="0"/>
                    <a:t>Temps (s)</a:t>
                  </a:r>
                </a:p>
              </p:txBody>
            </p:sp>
            <p:sp>
              <p:nvSpPr>
                <p:cNvPr id="58" name="ZoneTexte 57"/>
                <p:cNvSpPr txBox="1"/>
                <p:nvPr/>
              </p:nvSpPr>
              <p:spPr>
                <a:xfrm>
                  <a:off x="7157456" y="6228461"/>
                  <a:ext cx="1106393" cy="276999"/>
                </a:xfrm>
                <a:prstGeom prst="rect">
                  <a:avLst/>
                </a:prstGeom>
                <a:noFill/>
              </p:spPr>
              <p:txBody>
                <a:bodyPr wrap="none" rtlCol="0">
                  <a:spAutoFit/>
                </a:bodyPr>
                <a:lstStyle/>
                <a:p>
                  <a:r>
                    <a:rPr lang="fr-FR" sz="1200" b="1" dirty="0"/>
                    <a:t>Distance (m)</a:t>
                  </a:r>
                </a:p>
              </p:txBody>
            </p:sp>
            <p:sp>
              <p:nvSpPr>
                <p:cNvPr id="61" name="ZoneTexte 60"/>
                <p:cNvSpPr txBox="1"/>
                <p:nvPr/>
              </p:nvSpPr>
              <p:spPr>
                <a:xfrm rot="16200000">
                  <a:off x="9183081" y="5115983"/>
                  <a:ext cx="1350050" cy="276999"/>
                </a:xfrm>
                <a:prstGeom prst="rect">
                  <a:avLst/>
                </a:prstGeom>
                <a:noFill/>
              </p:spPr>
              <p:txBody>
                <a:bodyPr wrap="none" rtlCol="0">
                  <a:spAutoFit/>
                </a:bodyPr>
                <a:lstStyle/>
                <a:p>
                  <a:r>
                    <a:rPr lang="fr-FR" sz="1200" b="1" dirty="0"/>
                    <a:t>Amplitude (</a:t>
                  </a:r>
                  <a:r>
                    <a:rPr lang="fr-FR" sz="1200" b="1" dirty="0" err="1"/>
                    <a:t>a.u</a:t>
                  </a:r>
                  <a:r>
                    <a:rPr lang="fr-FR" sz="1200" b="1" dirty="0"/>
                    <a:t>.)</a:t>
                  </a:r>
                </a:p>
              </p:txBody>
            </p:sp>
          </p:grpSp>
          <p:sp>
            <p:nvSpPr>
              <p:cNvPr id="70" name="ZoneTexte 69"/>
              <p:cNvSpPr txBox="1"/>
              <p:nvPr/>
            </p:nvSpPr>
            <p:spPr>
              <a:xfrm>
                <a:off x="7567756" y="4620422"/>
                <a:ext cx="1120820" cy="369332"/>
              </a:xfrm>
              <a:prstGeom prst="rect">
                <a:avLst/>
              </a:prstGeom>
              <a:noFill/>
            </p:spPr>
            <p:txBody>
              <a:bodyPr wrap="none" rtlCol="0">
                <a:spAutoFit/>
              </a:bodyPr>
              <a:lstStyle/>
              <a:p>
                <a:r>
                  <a:rPr lang="fr-FR" dirty="0" err="1">
                    <a:solidFill>
                      <a:srgbClr val="FF0000"/>
                    </a:solidFill>
                  </a:rPr>
                  <a:t>Stretcher</a:t>
                </a:r>
                <a:endParaRPr lang="fr-FR" dirty="0">
                  <a:solidFill>
                    <a:srgbClr val="FF0000"/>
                  </a:solidFill>
                </a:endParaRPr>
              </a:p>
            </p:txBody>
          </p:sp>
          <p:sp>
            <p:nvSpPr>
              <p:cNvPr id="71" name="Arc 70"/>
              <p:cNvSpPr/>
              <p:nvPr/>
            </p:nvSpPr>
            <p:spPr>
              <a:xfrm rot="4918157">
                <a:off x="6910030" y="4432480"/>
                <a:ext cx="914400" cy="1301020"/>
              </a:xfrm>
              <a:prstGeom prst="arc">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grpSp>
      <p:sp>
        <p:nvSpPr>
          <p:cNvPr id="74" name="ZoneTexte 73"/>
          <p:cNvSpPr txBox="1"/>
          <p:nvPr/>
        </p:nvSpPr>
        <p:spPr>
          <a:xfrm>
            <a:off x="10035147" y="4455519"/>
            <a:ext cx="2156853" cy="1200329"/>
          </a:xfrm>
          <a:prstGeom prst="rect">
            <a:avLst/>
          </a:prstGeom>
          <a:noFill/>
        </p:spPr>
        <p:txBody>
          <a:bodyPr wrap="square" rtlCol="0">
            <a:spAutoFit/>
          </a:bodyPr>
          <a:lstStyle/>
          <a:p>
            <a:r>
              <a:rPr lang="fr-FR" b="1" dirty="0">
                <a:solidFill>
                  <a:srgbClr val="00B050"/>
                </a:solidFill>
                <a:sym typeface="Wingdings" panose="05000000000000000000" pitchFamily="2" charset="2"/>
              </a:rPr>
              <a:t> </a:t>
            </a:r>
            <a:r>
              <a:rPr lang="fr-FR" b="1" dirty="0">
                <a:solidFill>
                  <a:srgbClr val="00B050"/>
                </a:solidFill>
              </a:rPr>
              <a:t>L’amplitude permet de localiser les évènements !</a:t>
            </a:r>
          </a:p>
        </p:txBody>
      </p:sp>
      <p:sp>
        <p:nvSpPr>
          <p:cNvPr id="68" name="Espace réservé de la date 2">
            <a:extLst>
              <a:ext uri="{FF2B5EF4-FFF2-40B4-BE49-F238E27FC236}">
                <a16:creationId xmlns:a16="http://schemas.microsoft.com/office/drawing/2014/main" id="{66D322ED-71DF-4083-A925-5BA0E8B0C822}"/>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6" name="Espace réservé du numéro de diapositive 4">
            <a:extLst>
              <a:ext uri="{FF2B5EF4-FFF2-40B4-BE49-F238E27FC236}">
                <a16:creationId xmlns:a16="http://schemas.microsoft.com/office/drawing/2014/main" id="{314C3C39-1CC2-4A67-8CDA-31ECFA60E016}"/>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27</a:t>
            </a:fld>
            <a:endParaRPr lang="fr-FR" dirty="0">
              <a:solidFill>
                <a:prstClr val="white"/>
              </a:solidFill>
              <a:latin typeface="Arial"/>
            </a:endParaRPr>
          </a:p>
        </p:txBody>
      </p:sp>
      <p:sp>
        <p:nvSpPr>
          <p:cNvPr id="77" name="ZoneTexte 76">
            <a:extLst>
              <a:ext uri="{FF2B5EF4-FFF2-40B4-BE49-F238E27FC236}">
                <a16:creationId xmlns:a16="http://schemas.microsoft.com/office/drawing/2014/main" id="{0B5B1F37-EBA6-4992-BF75-B6DB0EC5D115}"/>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78" name="ZoneTexte 77">
            <a:extLst>
              <a:ext uri="{FF2B5EF4-FFF2-40B4-BE49-F238E27FC236}">
                <a16:creationId xmlns:a16="http://schemas.microsoft.com/office/drawing/2014/main" id="{29D5E454-A070-4A76-B246-C63A58428D32}"/>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46098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wipe(up)">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wipe(up)">
                                      <p:cBhvr>
                                        <p:cTn id="21" dur="500"/>
                                        <p:tgtEl>
                                          <p:spTgt spid="73"/>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ZoneTexte 72">
            <a:extLst>
              <a:ext uri="{FF2B5EF4-FFF2-40B4-BE49-F238E27FC236}">
                <a16:creationId xmlns:a16="http://schemas.microsoft.com/office/drawing/2014/main" id="{B41B13E1-C555-4E41-82E7-60CAB5345A20}"/>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83" name="ZoneTexte 82">
            <a:extLst>
              <a:ext uri="{FF2B5EF4-FFF2-40B4-BE49-F238E27FC236}">
                <a16:creationId xmlns:a16="http://schemas.microsoft.com/office/drawing/2014/main" id="{44716CFA-8518-4B5B-A23D-3736C8F77612}"/>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grpSp>
        <p:nvGrpSpPr>
          <p:cNvPr id="56" name="Groupe 55"/>
          <p:cNvGrpSpPr/>
          <p:nvPr/>
        </p:nvGrpSpPr>
        <p:grpSpPr>
          <a:xfrm>
            <a:off x="8163056" y="1197042"/>
            <a:ext cx="3973526" cy="3109246"/>
            <a:chOff x="8163056" y="1197042"/>
            <a:chExt cx="3973526" cy="3109246"/>
          </a:xfrm>
        </p:grpSpPr>
        <p:sp>
          <p:nvSpPr>
            <p:cNvPr id="8" name="ZoneTexte 7"/>
            <p:cNvSpPr txBox="1"/>
            <p:nvPr/>
          </p:nvSpPr>
          <p:spPr>
            <a:xfrm>
              <a:off x="9261856" y="1197042"/>
              <a:ext cx="2544286" cy="369332"/>
            </a:xfrm>
            <a:prstGeom prst="rect">
              <a:avLst/>
            </a:prstGeom>
            <a:noFill/>
          </p:spPr>
          <p:txBody>
            <a:bodyPr wrap="none" rtlCol="0">
              <a:spAutoFit/>
            </a:bodyPr>
            <a:lstStyle/>
            <a:p>
              <a:r>
                <a:rPr lang="fr-FR" b="1" dirty="0"/>
                <a:t>Phase « </a:t>
              </a:r>
              <a:r>
                <a:rPr lang="fr-FR" b="1" dirty="0" err="1"/>
                <a:t>unwrapped</a:t>
              </a:r>
              <a:r>
                <a:rPr lang="fr-FR" b="1" dirty="0"/>
                <a:t> »</a:t>
              </a:r>
            </a:p>
          </p:txBody>
        </p:sp>
        <p:grpSp>
          <p:nvGrpSpPr>
            <p:cNvPr id="55" name="Groupe 54"/>
            <p:cNvGrpSpPr/>
            <p:nvPr/>
          </p:nvGrpSpPr>
          <p:grpSpPr>
            <a:xfrm>
              <a:off x="8163056" y="1567382"/>
              <a:ext cx="3973526" cy="2738906"/>
              <a:chOff x="8163056" y="1567382"/>
              <a:chExt cx="3973526" cy="2738906"/>
            </a:xfrm>
          </p:grpSpPr>
          <p:grpSp>
            <p:nvGrpSpPr>
              <p:cNvPr id="47" name="Groupe 46"/>
              <p:cNvGrpSpPr/>
              <p:nvPr/>
            </p:nvGrpSpPr>
            <p:grpSpPr>
              <a:xfrm>
                <a:off x="8163056" y="1567382"/>
                <a:ext cx="3973526" cy="2519709"/>
                <a:chOff x="8163056" y="1567382"/>
                <a:chExt cx="3973526" cy="2519709"/>
              </a:xfrm>
            </p:grpSpPr>
            <p:pic>
              <p:nvPicPr>
                <p:cNvPr id="9" name="Image 8"/>
                <p:cNvPicPr>
                  <a:picLocks noChangeAspect="1"/>
                </p:cNvPicPr>
                <p:nvPr/>
              </p:nvPicPr>
              <p:blipFill rotWithShape="1">
                <a:blip r:embed="rId2"/>
                <a:srcRect l="4749" r="7231" b="4713"/>
                <a:stretch/>
              </p:blipFill>
              <p:spPr>
                <a:xfrm>
                  <a:off x="9033164" y="1567382"/>
                  <a:ext cx="3103418" cy="2519709"/>
                </a:xfrm>
                <a:prstGeom prst="rect">
                  <a:avLst/>
                </a:prstGeom>
              </p:spPr>
            </p:pic>
            <p:sp>
              <p:nvSpPr>
                <p:cNvPr id="46" name="Flèche droite 45"/>
                <p:cNvSpPr/>
                <p:nvPr/>
              </p:nvSpPr>
              <p:spPr>
                <a:xfrm>
                  <a:off x="8163056" y="2451911"/>
                  <a:ext cx="646710" cy="565103"/>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52" name="ZoneTexte 51"/>
              <p:cNvSpPr txBox="1"/>
              <p:nvPr/>
            </p:nvSpPr>
            <p:spPr>
              <a:xfrm>
                <a:off x="10031676" y="4029289"/>
                <a:ext cx="1106393" cy="276999"/>
              </a:xfrm>
              <a:prstGeom prst="rect">
                <a:avLst/>
              </a:prstGeom>
              <a:noFill/>
            </p:spPr>
            <p:txBody>
              <a:bodyPr wrap="none" rtlCol="0">
                <a:spAutoFit/>
              </a:bodyPr>
              <a:lstStyle/>
              <a:p>
                <a:r>
                  <a:rPr lang="fr-FR" sz="1200" b="1" dirty="0"/>
                  <a:t>Distance (m)</a:t>
                </a:r>
              </a:p>
            </p:txBody>
          </p:sp>
          <p:sp>
            <p:nvSpPr>
              <p:cNvPr id="54" name="ZoneTexte 53"/>
              <p:cNvSpPr txBox="1"/>
              <p:nvPr/>
            </p:nvSpPr>
            <p:spPr>
              <a:xfrm rot="16200000">
                <a:off x="8494565" y="2564218"/>
                <a:ext cx="899413" cy="276999"/>
              </a:xfrm>
              <a:prstGeom prst="rect">
                <a:avLst/>
              </a:prstGeom>
              <a:noFill/>
            </p:spPr>
            <p:txBody>
              <a:bodyPr wrap="none" rtlCol="0">
                <a:spAutoFit/>
              </a:bodyPr>
              <a:lstStyle/>
              <a:p>
                <a:r>
                  <a:rPr lang="fr-FR" sz="1200" b="1" dirty="0"/>
                  <a:t>Temps (s)</a:t>
                </a:r>
              </a:p>
            </p:txBody>
          </p:sp>
        </p:grpSp>
      </p:grpSp>
      <p:pic>
        <p:nvPicPr>
          <p:cNvPr id="5" name="Image 4"/>
          <p:cNvPicPr>
            <a:picLocks noChangeAspect="1"/>
          </p:cNvPicPr>
          <p:nvPr/>
        </p:nvPicPr>
        <p:blipFill rotWithShape="1">
          <a:blip r:embed="rId3"/>
          <a:srcRect l="5478" t="3376" r="8090" b="5282"/>
          <a:stretch/>
        </p:blipFill>
        <p:spPr>
          <a:xfrm>
            <a:off x="277092" y="1620982"/>
            <a:ext cx="3006436" cy="2382982"/>
          </a:xfrm>
          <a:prstGeom prst="rect">
            <a:avLst/>
          </a:prstGeom>
        </p:spPr>
      </p:pic>
      <p:grpSp>
        <p:nvGrpSpPr>
          <p:cNvPr id="45" name="Groupe 44"/>
          <p:cNvGrpSpPr/>
          <p:nvPr/>
        </p:nvGrpSpPr>
        <p:grpSpPr>
          <a:xfrm>
            <a:off x="3289581" y="1143362"/>
            <a:ext cx="4768609" cy="2081401"/>
            <a:chOff x="3635956" y="1155162"/>
            <a:chExt cx="4768609" cy="2731281"/>
          </a:xfrm>
        </p:grpSpPr>
        <p:sp>
          <p:nvSpPr>
            <p:cNvPr id="12" name="ZoneTexte 11"/>
            <p:cNvSpPr txBox="1"/>
            <p:nvPr/>
          </p:nvSpPr>
          <p:spPr>
            <a:xfrm>
              <a:off x="5021409" y="1155162"/>
              <a:ext cx="3339376" cy="646332"/>
            </a:xfrm>
            <a:prstGeom prst="rect">
              <a:avLst/>
            </a:prstGeom>
            <a:noFill/>
          </p:spPr>
          <p:txBody>
            <a:bodyPr wrap="none" rtlCol="0">
              <a:spAutoFit/>
            </a:bodyPr>
            <a:lstStyle/>
            <a:p>
              <a:r>
                <a:rPr lang="fr-FR" b="1" dirty="0">
                  <a:solidFill>
                    <a:srgbClr val="FF0000"/>
                  </a:solidFill>
                </a:rPr>
                <a:t>Besoin de dérouler la phase!</a:t>
              </a:r>
            </a:p>
            <a:p>
              <a:r>
                <a:rPr lang="fr-FR" b="1" dirty="0">
                  <a:solidFill>
                    <a:srgbClr val="FF0000"/>
                  </a:solidFill>
                  <a:sym typeface="Wingdings" panose="05000000000000000000" pitchFamily="2" charset="2"/>
                </a:rPr>
                <a:t> Fonction </a:t>
              </a:r>
              <a:r>
                <a:rPr lang="fr-FR" b="1" dirty="0" err="1">
                  <a:solidFill>
                    <a:srgbClr val="FF0000"/>
                  </a:solidFill>
                  <a:sym typeface="Wingdings" panose="05000000000000000000" pitchFamily="2" charset="2"/>
                </a:rPr>
                <a:t>Unwwrap</a:t>
              </a:r>
              <a:r>
                <a:rPr lang="fr-FR" b="1" dirty="0">
                  <a:solidFill>
                    <a:srgbClr val="FF0000"/>
                  </a:solidFill>
                  <a:sym typeface="Wingdings" panose="05000000000000000000" pitchFamily="2" charset="2"/>
                </a:rPr>
                <a:t>!</a:t>
              </a:r>
              <a:endParaRPr lang="fr-FR" b="1" dirty="0">
                <a:solidFill>
                  <a:srgbClr val="FF0000"/>
                </a:solidFill>
              </a:endParaRPr>
            </a:p>
          </p:txBody>
        </p:sp>
        <p:grpSp>
          <p:nvGrpSpPr>
            <p:cNvPr id="40" name="Groupe 39"/>
            <p:cNvGrpSpPr/>
            <p:nvPr/>
          </p:nvGrpSpPr>
          <p:grpSpPr>
            <a:xfrm>
              <a:off x="4330781" y="1985807"/>
              <a:ext cx="4073784" cy="1900636"/>
              <a:chOff x="7937581" y="2936695"/>
              <a:chExt cx="4073784" cy="1900636"/>
            </a:xfrm>
          </p:grpSpPr>
          <p:sp>
            <p:nvSpPr>
              <p:cNvPr id="14" name="Rectangle 13"/>
              <p:cNvSpPr/>
              <p:nvPr/>
            </p:nvSpPr>
            <p:spPr>
              <a:xfrm>
                <a:off x="8369077" y="2936695"/>
                <a:ext cx="3642288" cy="1617260"/>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cxnSp>
            <p:nvCxnSpPr>
              <p:cNvPr id="15" name="Connecteur droit 14"/>
              <p:cNvCxnSpPr>
                <a:stCxn id="14" idx="1"/>
                <a:endCxn id="14" idx="3"/>
              </p:cNvCxnSpPr>
              <p:nvPr/>
            </p:nvCxnSpPr>
            <p:spPr>
              <a:xfrm>
                <a:off x="8369077" y="3745325"/>
                <a:ext cx="3642288"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flipV="1">
                <a:off x="8369077" y="3596654"/>
                <a:ext cx="3639632" cy="0"/>
              </a:xfrm>
              <a:prstGeom prst="line">
                <a:avLst/>
              </a:prstGeom>
              <a:ln w="19050">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8371258" y="3901750"/>
                <a:ext cx="3640107" cy="0"/>
              </a:xfrm>
              <a:prstGeom prst="line">
                <a:avLst/>
              </a:prstGeom>
              <a:ln w="19050">
                <a:solidFill>
                  <a:srgbClr val="0070C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8" name="Groupe 17"/>
              <p:cNvGrpSpPr/>
              <p:nvPr/>
            </p:nvGrpSpPr>
            <p:grpSpPr>
              <a:xfrm>
                <a:off x="8369077" y="3597538"/>
                <a:ext cx="3642288" cy="305028"/>
                <a:chOff x="1490899" y="4751950"/>
                <a:chExt cx="7486259" cy="532085"/>
              </a:xfrm>
            </p:grpSpPr>
            <p:cxnSp>
              <p:nvCxnSpPr>
                <p:cNvPr id="25" name="Connecteur droit 24"/>
                <p:cNvCxnSpPr/>
                <p:nvPr/>
              </p:nvCxnSpPr>
              <p:spPr>
                <a:xfrm flipV="1">
                  <a:off x="1490899" y="4760913"/>
                  <a:ext cx="1494348" cy="514814"/>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V="1">
                  <a:off x="3001446" y="4765396"/>
                  <a:ext cx="1494348" cy="514814"/>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V="1">
                  <a:off x="4488610" y="4756431"/>
                  <a:ext cx="1494348" cy="514814"/>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5985710" y="4760914"/>
                  <a:ext cx="1494348" cy="514814"/>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V="1">
                  <a:off x="7482810" y="4751950"/>
                  <a:ext cx="1494348" cy="514814"/>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5982958" y="4751950"/>
                  <a:ext cx="0" cy="523777"/>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a:off x="7480058" y="4760258"/>
                  <a:ext cx="0" cy="523777"/>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4488368" y="4760258"/>
                  <a:ext cx="0" cy="523777"/>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a:off x="3002468" y="4760258"/>
                  <a:ext cx="0" cy="523777"/>
                </a:xfrm>
                <a:prstGeom prst="lin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cxnSp>
          </p:grpSp>
          <p:sp>
            <p:nvSpPr>
              <p:cNvPr id="19" name="ZoneTexte 18"/>
              <p:cNvSpPr txBox="1"/>
              <p:nvPr/>
            </p:nvSpPr>
            <p:spPr>
              <a:xfrm rot="16200000">
                <a:off x="7592133" y="3672786"/>
                <a:ext cx="952505" cy="261610"/>
              </a:xfrm>
              <a:prstGeom prst="rect">
                <a:avLst/>
              </a:prstGeom>
              <a:noFill/>
            </p:spPr>
            <p:txBody>
              <a:bodyPr wrap="none" rtlCol="0">
                <a:spAutoFit/>
              </a:bodyPr>
              <a:lstStyle/>
              <a:p>
                <a:r>
                  <a:rPr lang="fr-FR" sz="1100" b="1" dirty="0"/>
                  <a:t>Phase (rad)</a:t>
                </a:r>
              </a:p>
            </p:txBody>
          </p:sp>
          <p:sp>
            <p:nvSpPr>
              <p:cNvPr id="20" name="ZoneTexte 19"/>
              <p:cNvSpPr txBox="1"/>
              <p:nvPr/>
            </p:nvSpPr>
            <p:spPr>
              <a:xfrm>
                <a:off x="9716748" y="4575721"/>
                <a:ext cx="1146468" cy="261610"/>
              </a:xfrm>
              <a:prstGeom prst="rect">
                <a:avLst/>
              </a:prstGeom>
              <a:noFill/>
            </p:spPr>
            <p:txBody>
              <a:bodyPr wrap="none" rtlCol="0">
                <a:spAutoFit/>
              </a:bodyPr>
              <a:lstStyle/>
              <a:p>
                <a:r>
                  <a:rPr lang="fr-FR" sz="1050" b="1" dirty="0"/>
                  <a:t>Distance (</a:t>
                </a:r>
                <a:r>
                  <a:rPr lang="fr-FR" sz="1050" b="1" dirty="0" err="1"/>
                  <a:t>a.u</a:t>
                </a:r>
                <a:r>
                  <a:rPr lang="fr-FR" sz="1050" b="1" dirty="0"/>
                  <a:t>.)</a:t>
                </a:r>
              </a:p>
            </p:txBody>
          </p:sp>
          <p:sp>
            <p:nvSpPr>
              <p:cNvPr id="21" name="ZoneTexte 20"/>
              <p:cNvSpPr txBox="1"/>
              <p:nvPr/>
            </p:nvSpPr>
            <p:spPr>
              <a:xfrm>
                <a:off x="8095270" y="3653606"/>
                <a:ext cx="131181" cy="201113"/>
              </a:xfrm>
              <a:prstGeom prst="rect">
                <a:avLst/>
              </a:prstGeom>
              <a:noFill/>
            </p:spPr>
            <p:txBody>
              <a:bodyPr wrap="none" rtlCol="0">
                <a:spAutoFit/>
              </a:bodyPr>
              <a:lstStyle/>
              <a:p>
                <a:r>
                  <a:rPr lang="fr-FR" sz="1200" b="1" dirty="0"/>
                  <a:t>0</a:t>
                </a:r>
              </a:p>
            </p:txBody>
          </p:sp>
          <p:sp>
            <p:nvSpPr>
              <p:cNvPr id="22" name="ZoneTexte 21"/>
              <p:cNvSpPr txBox="1"/>
              <p:nvPr/>
            </p:nvSpPr>
            <p:spPr>
              <a:xfrm>
                <a:off x="8171470" y="3407954"/>
                <a:ext cx="131181" cy="201113"/>
              </a:xfrm>
              <a:prstGeom prst="rect">
                <a:avLst/>
              </a:prstGeom>
              <a:noFill/>
            </p:spPr>
            <p:txBody>
              <a:bodyPr wrap="none" rtlCol="0">
                <a:spAutoFit/>
              </a:bodyPr>
              <a:lstStyle/>
              <a:p>
                <a:r>
                  <a:rPr lang="fr-FR" sz="1200" b="1" dirty="0">
                    <a:solidFill>
                      <a:srgbClr val="0070C0"/>
                    </a:solidFill>
                    <a:sym typeface="Symbol" panose="05050102010706020507" pitchFamily="18" charset="2"/>
                  </a:rPr>
                  <a:t></a:t>
                </a:r>
                <a:endParaRPr lang="fr-FR" sz="1200" b="1" dirty="0">
                  <a:solidFill>
                    <a:srgbClr val="0070C0"/>
                  </a:solidFill>
                </a:endParaRPr>
              </a:p>
            </p:txBody>
          </p:sp>
          <p:sp>
            <p:nvSpPr>
              <p:cNvPr id="23" name="ZoneTexte 22"/>
              <p:cNvSpPr txBox="1"/>
              <p:nvPr/>
            </p:nvSpPr>
            <p:spPr>
              <a:xfrm>
                <a:off x="8108413" y="3744596"/>
                <a:ext cx="156138" cy="201113"/>
              </a:xfrm>
              <a:prstGeom prst="rect">
                <a:avLst/>
              </a:prstGeom>
              <a:noFill/>
            </p:spPr>
            <p:txBody>
              <a:bodyPr wrap="none" rtlCol="0">
                <a:spAutoFit/>
              </a:bodyPr>
              <a:lstStyle/>
              <a:p>
                <a:r>
                  <a:rPr lang="fr-FR" sz="1200" b="1" dirty="0">
                    <a:solidFill>
                      <a:srgbClr val="0070C0"/>
                    </a:solidFill>
                    <a:sym typeface="Symbol" panose="05050102010706020507" pitchFamily="18" charset="2"/>
                  </a:rPr>
                  <a:t>-</a:t>
                </a:r>
                <a:endParaRPr lang="fr-FR" sz="1200" b="1" dirty="0">
                  <a:solidFill>
                    <a:srgbClr val="0070C0"/>
                  </a:solidFill>
                </a:endParaRPr>
              </a:p>
            </p:txBody>
          </p:sp>
          <p:sp>
            <p:nvSpPr>
              <p:cNvPr id="24" name="ZoneTexte 23"/>
              <p:cNvSpPr txBox="1"/>
              <p:nvPr/>
            </p:nvSpPr>
            <p:spPr>
              <a:xfrm>
                <a:off x="10404698" y="4015565"/>
                <a:ext cx="806582" cy="201113"/>
              </a:xfrm>
              <a:prstGeom prst="rect">
                <a:avLst/>
              </a:prstGeom>
              <a:noFill/>
            </p:spPr>
            <p:txBody>
              <a:bodyPr wrap="none" rtlCol="0">
                <a:spAutoFit/>
              </a:bodyPr>
              <a:lstStyle/>
              <a:p>
                <a:r>
                  <a:rPr lang="fr-FR" sz="1200" b="1" dirty="0">
                    <a:solidFill>
                      <a:srgbClr val="0070C0"/>
                    </a:solidFill>
                    <a:sym typeface="Symbol" panose="05050102010706020507" pitchFamily="18" charset="2"/>
                  </a:rPr>
                  <a:t>(x) extraction brute</a:t>
                </a:r>
                <a:endParaRPr lang="fr-FR" sz="1200" b="1" dirty="0">
                  <a:solidFill>
                    <a:srgbClr val="0070C0"/>
                  </a:solidFill>
                </a:endParaRPr>
              </a:p>
            </p:txBody>
          </p:sp>
        </p:grpSp>
        <p:sp>
          <p:nvSpPr>
            <p:cNvPr id="42" name="Flèche droite 41"/>
            <p:cNvSpPr/>
            <p:nvPr/>
          </p:nvSpPr>
          <p:spPr>
            <a:xfrm>
              <a:off x="3635956" y="2658179"/>
              <a:ext cx="646710" cy="565103"/>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6" name="ZoneTexte 5"/>
          <p:cNvSpPr txBox="1"/>
          <p:nvPr/>
        </p:nvSpPr>
        <p:spPr>
          <a:xfrm>
            <a:off x="228630" y="1196637"/>
            <a:ext cx="3275256" cy="369332"/>
          </a:xfrm>
          <a:prstGeom prst="rect">
            <a:avLst/>
          </a:prstGeom>
          <a:noFill/>
        </p:spPr>
        <p:txBody>
          <a:bodyPr wrap="none" rtlCol="0">
            <a:spAutoFit/>
          </a:bodyPr>
          <a:lstStyle/>
          <a:p>
            <a:r>
              <a:rPr lang="fr-FR" b="1" dirty="0"/>
              <a:t>Phase brute sans traitement</a:t>
            </a:r>
          </a:p>
        </p:txBody>
      </p:sp>
      <p:grpSp>
        <p:nvGrpSpPr>
          <p:cNvPr id="41" name="Groupe 40"/>
          <p:cNvGrpSpPr/>
          <p:nvPr/>
        </p:nvGrpSpPr>
        <p:grpSpPr>
          <a:xfrm>
            <a:off x="4061948" y="1781107"/>
            <a:ext cx="3979731" cy="1235907"/>
            <a:chOff x="8028978" y="2933700"/>
            <a:chExt cx="3979731" cy="1621794"/>
          </a:xfrm>
        </p:grpSpPr>
        <p:cxnSp>
          <p:nvCxnSpPr>
            <p:cNvPr id="35" name="Connecteur droit 34"/>
            <p:cNvCxnSpPr/>
            <p:nvPr/>
          </p:nvCxnSpPr>
          <p:spPr>
            <a:xfrm flipV="1">
              <a:off x="8369077" y="3028903"/>
              <a:ext cx="3639632" cy="1447653"/>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8028978" y="4354381"/>
              <a:ext cx="197473" cy="201113"/>
            </a:xfrm>
            <a:prstGeom prst="rect">
              <a:avLst/>
            </a:prstGeom>
            <a:noFill/>
          </p:spPr>
          <p:txBody>
            <a:bodyPr wrap="none" rtlCol="0">
              <a:spAutoFit/>
            </a:bodyPr>
            <a:lstStyle/>
            <a:p>
              <a:r>
                <a:rPr lang="fr-FR" sz="1200" b="1" dirty="0">
                  <a:solidFill>
                    <a:srgbClr val="FF0000"/>
                  </a:solidFill>
                  <a:sym typeface="Symbol" panose="05050102010706020507" pitchFamily="18" charset="2"/>
                </a:rPr>
                <a:t>-5</a:t>
              </a:r>
              <a:endParaRPr lang="fr-FR" sz="1200" b="1" dirty="0">
                <a:solidFill>
                  <a:srgbClr val="FF0000"/>
                </a:solidFill>
              </a:endParaRPr>
            </a:p>
          </p:txBody>
        </p:sp>
        <p:sp>
          <p:nvSpPr>
            <p:cNvPr id="37" name="ZoneTexte 36"/>
            <p:cNvSpPr txBox="1"/>
            <p:nvPr/>
          </p:nvSpPr>
          <p:spPr>
            <a:xfrm>
              <a:off x="8028978" y="2933700"/>
              <a:ext cx="197473" cy="201113"/>
            </a:xfrm>
            <a:prstGeom prst="rect">
              <a:avLst/>
            </a:prstGeom>
            <a:noFill/>
          </p:spPr>
          <p:txBody>
            <a:bodyPr wrap="none" rtlCol="0">
              <a:spAutoFit/>
            </a:bodyPr>
            <a:lstStyle/>
            <a:p>
              <a:r>
                <a:rPr lang="fr-FR" sz="1200" b="1" dirty="0">
                  <a:solidFill>
                    <a:srgbClr val="FF0000"/>
                  </a:solidFill>
                  <a:sym typeface="Symbol" panose="05050102010706020507" pitchFamily="18" charset="2"/>
                </a:rPr>
                <a:t>-5</a:t>
              </a:r>
              <a:endParaRPr lang="fr-FR" sz="1200" b="1" dirty="0">
                <a:solidFill>
                  <a:srgbClr val="FF0000"/>
                </a:solidFill>
              </a:endParaRPr>
            </a:p>
          </p:txBody>
        </p:sp>
        <p:sp>
          <p:nvSpPr>
            <p:cNvPr id="38" name="ZoneTexte 37"/>
            <p:cNvSpPr txBox="1"/>
            <p:nvPr/>
          </p:nvSpPr>
          <p:spPr>
            <a:xfrm>
              <a:off x="10399741" y="4254758"/>
              <a:ext cx="649040" cy="201113"/>
            </a:xfrm>
            <a:prstGeom prst="rect">
              <a:avLst/>
            </a:prstGeom>
            <a:noFill/>
          </p:spPr>
          <p:txBody>
            <a:bodyPr wrap="none" rtlCol="0">
              <a:spAutoFit/>
            </a:bodyPr>
            <a:lstStyle/>
            <a:p>
              <a:r>
                <a:rPr lang="fr-FR" sz="1200" b="1" dirty="0">
                  <a:solidFill>
                    <a:srgbClr val="FF0000"/>
                  </a:solidFill>
                  <a:sym typeface="Symbol" panose="05050102010706020507" pitchFamily="18" charset="2"/>
                </a:rPr>
                <a:t>(x) </a:t>
              </a:r>
              <a:r>
                <a:rPr lang="fr-FR" sz="1200" b="1" dirty="0" err="1">
                  <a:solidFill>
                    <a:srgbClr val="FF0000"/>
                  </a:solidFill>
                  <a:sym typeface="Symbol" panose="05050102010706020507" pitchFamily="18" charset="2"/>
                </a:rPr>
                <a:t>Unwrapped</a:t>
              </a:r>
              <a:endParaRPr lang="fr-FR" sz="1200" b="1" dirty="0">
                <a:solidFill>
                  <a:srgbClr val="FF0000"/>
                </a:solidFill>
              </a:endParaRPr>
            </a:p>
          </p:txBody>
        </p:sp>
      </p:grpSp>
      <p:sp>
        <p:nvSpPr>
          <p:cNvPr id="44" name="ZoneTexte 43"/>
          <p:cNvSpPr txBox="1"/>
          <p:nvPr/>
        </p:nvSpPr>
        <p:spPr>
          <a:xfrm>
            <a:off x="739837" y="1731238"/>
            <a:ext cx="1952779" cy="830997"/>
          </a:xfrm>
          <a:prstGeom prst="rect">
            <a:avLst/>
          </a:prstGeom>
          <a:noFill/>
        </p:spPr>
        <p:txBody>
          <a:bodyPr wrap="none" rtlCol="0">
            <a:spAutoFit/>
          </a:bodyPr>
          <a:lstStyle/>
          <a:p>
            <a:pPr algn="ctr"/>
            <a:r>
              <a:rPr lang="fr-FR" sz="1600" b="1" dirty="0">
                <a:solidFill>
                  <a:srgbClr val="FF0000"/>
                </a:solidFill>
              </a:rPr>
              <a:t>⚠</a:t>
            </a:r>
          </a:p>
          <a:p>
            <a:pPr algn="ctr"/>
            <a:r>
              <a:rPr lang="fr-FR" sz="1600" b="1" dirty="0">
                <a:solidFill>
                  <a:srgbClr val="FF0000"/>
                </a:solidFill>
              </a:rPr>
              <a:t>Pb Phase extraite </a:t>
            </a:r>
          </a:p>
          <a:p>
            <a:pPr algn="ctr"/>
            <a:r>
              <a:rPr lang="fr-FR" sz="1600" b="1" dirty="0">
                <a:solidFill>
                  <a:srgbClr val="FF0000"/>
                </a:solidFill>
                <a:sym typeface="Symbol" panose="05050102010706020507" pitchFamily="18" charset="2"/>
              </a:rPr>
              <a:t> [-,] !!!</a:t>
            </a:r>
            <a:endParaRPr lang="fr-FR" sz="1600" b="1" dirty="0">
              <a:solidFill>
                <a:srgbClr val="FF0000"/>
              </a:solidFill>
            </a:endParaRPr>
          </a:p>
        </p:txBody>
      </p:sp>
      <p:sp>
        <p:nvSpPr>
          <p:cNvPr id="48" name="ZoneTexte 47"/>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49" name="ZoneTexte 48"/>
          <p:cNvSpPr txBox="1"/>
          <p:nvPr/>
        </p:nvSpPr>
        <p:spPr>
          <a:xfrm>
            <a:off x="1959440" y="550977"/>
            <a:ext cx="5535746" cy="400110"/>
          </a:xfrm>
          <a:prstGeom prst="rect">
            <a:avLst/>
          </a:prstGeom>
          <a:noFill/>
        </p:spPr>
        <p:txBody>
          <a:bodyPr wrap="none" rtlCol="0">
            <a:spAutoFit/>
          </a:bodyPr>
          <a:lstStyle/>
          <a:p>
            <a:r>
              <a:rPr lang="en-US" sz="2000" b="1" dirty="0">
                <a:solidFill>
                  <a:schemeClr val="tx2"/>
                </a:solidFill>
              </a:rPr>
              <a:t>Trait. des </a:t>
            </a:r>
            <a:r>
              <a:rPr lang="en-US" sz="2000" b="1" dirty="0" err="1">
                <a:solidFill>
                  <a:schemeClr val="tx2"/>
                </a:solidFill>
              </a:rPr>
              <a:t>données</a:t>
            </a:r>
            <a:r>
              <a:rPr lang="en-US" sz="2000" b="1" dirty="0">
                <a:solidFill>
                  <a:schemeClr val="tx2"/>
                </a:solidFill>
              </a:rPr>
              <a:t> : du </a:t>
            </a:r>
            <a:r>
              <a:rPr lang="en-US" sz="2000" b="1" dirty="0">
                <a:solidFill>
                  <a:schemeClr val="tx2"/>
                </a:solidFill>
                <a:sym typeface="Symbol" panose="05050102010706020507" pitchFamily="18" charset="2"/>
              </a:rPr>
              <a:t>-OTDR au -OTDR</a:t>
            </a:r>
            <a:endParaRPr lang="en-US" sz="2000" b="1" dirty="0">
              <a:solidFill>
                <a:schemeClr val="tx2"/>
              </a:solidFill>
            </a:endParaRPr>
          </a:p>
        </p:txBody>
      </p:sp>
      <p:sp>
        <p:nvSpPr>
          <p:cNvPr id="50" name="ZoneTexte 49"/>
          <p:cNvSpPr txBox="1"/>
          <p:nvPr/>
        </p:nvSpPr>
        <p:spPr>
          <a:xfrm>
            <a:off x="9293727" y="1722297"/>
            <a:ext cx="2444876" cy="1077218"/>
          </a:xfrm>
          <a:prstGeom prst="rect">
            <a:avLst/>
          </a:prstGeom>
          <a:noFill/>
        </p:spPr>
        <p:txBody>
          <a:bodyPr wrap="square" rtlCol="0">
            <a:spAutoFit/>
          </a:bodyPr>
          <a:lstStyle/>
          <a:p>
            <a:pPr algn="ctr"/>
            <a:r>
              <a:rPr lang="fr-FR" sz="1600" b="1" dirty="0">
                <a:solidFill>
                  <a:srgbClr val="FF0000"/>
                </a:solidFill>
              </a:rPr>
              <a:t>⚠</a:t>
            </a:r>
          </a:p>
          <a:p>
            <a:pPr algn="ctr"/>
            <a:r>
              <a:rPr lang="fr-FR" sz="1600" b="1" dirty="0">
                <a:solidFill>
                  <a:srgbClr val="FF0000"/>
                </a:solidFill>
              </a:rPr>
              <a:t>Pb cumul des variations de phase à partir d’un événement</a:t>
            </a:r>
          </a:p>
        </p:txBody>
      </p:sp>
      <p:sp>
        <p:nvSpPr>
          <p:cNvPr id="51" name="ZoneTexte 50"/>
          <p:cNvSpPr txBox="1"/>
          <p:nvPr/>
        </p:nvSpPr>
        <p:spPr>
          <a:xfrm>
            <a:off x="1163029" y="3963456"/>
            <a:ext cx="1106393" cy="276999"/>
          </a:xfrm>
          <a:prstGeom prst="rect">
            <a:avLst/>
          </a:prstGeom>
          <a:noFill/>
        </p:spPr>
        <p:txBody>
          <a:bodyPr wrap="none" rtlCol="0">
            <a:spAutoFit/>
          </a:bodyPr>
          <a:lstStyle/>
          <a:p>
            <a:r>
              <a:rPr lang="fr-FR" sz="1200" b="1" dirty="0"/>
              <a:t>Distance (m)</a:t>
            </a:r>
          </a:p>
        </p:txBody>
      </p:sp>
      <p:sp>
        <p:nvSpPr>
          <p:cNvPr id="53" name="ZoneTexte 52"/>
          <p:cNvSpPr txBox="1"/>
          <p:nvPr/>
        </p:nvSpPr>
        <p:spPr>
          <a:xfrm rot="16200000">
            <a:off x="-318042" y="2515858"/>
            <a:ext cx="899413" cy="276999"/>
          </a:xfrm>
          <a:prstGeom prst="rect">
            <a:avLst/>
          </a:prstGeom>
          <a:noFill/>
        </p:spPr>
        <p:txBody>
          <a:bodyPr wrap="none" rtlCol="0">
            <a:spAutoFit/>
          </a:bodyPr>
          <a:lstStyle/>
          <a:p>
            <a:r>
              <a:rPr lang="fr-FR" sz="1200" b="1" dirty="0"/>
              <a:t>Temps (s)</a:t>
            </a:r>
          </a:p>
        </p:txBody>
      </p:sp>
      <p:grpSp>
        <p:nvGrpSpPr>
          <p:cNvPr id="79" name="Groupe 78"/>
          <p:cNvGrpSpPr/>
          <p:nvPr/>
        </p:nvGrpSpPr>
        <p:grpSpPr>
          <a:xfrm>
            <a:off x="8671367" y="1767284"/>
            <a:ext cx="2379650" cy="2844054"/>
            <a:chOff x="8671367" y="1767284"/>
            <a:chExt cx="2379650" cy="2844054"/>
          </a:xfrm>
        </p:grpSpPr>
        <p:cxnSp>
          <p:nvCxnSpPr>
            <p:cNvPr id="60" name="Connecteur droit 59"/>
            <p:cNvCxnSpPr/>
            <p:nvPr/>
          </p:nvCxnSpPr>
          <p:spPr>
            <a:xfrm flipV="1">
              <a:off x="9655332" y="1776248"/>
              <a:ext cx="0" cy="2124948"/>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1" name="Connecteur droit 60"/>
            <p:cNvCxnSpPr/>
            <p:nvPr/>
          </p:nvCxnSpPr>
          <p:spPr>
            <a:xfrm flipV="1">
              <a:off x="9807732" y="1767284"/>
              <a:ext cx="0" cy="2124948"/>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a:off x="9350420" y="3417594"/>
              <a:ext cx="3240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a:off x="9798654" y="3422077"/>
              <a:ext cx="324000" cy="0"/>
            </a:xfrm>
            <a:prstGeom prst="straightConnector1">
              <a:avLst/>
            </a:prstGeom>
            <a:ln w="28575">
              <a:solidFill>
                <a:schemeClr val="tx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5" name="ZoneTexte 64"/>
            <p:cNvSpPr txBox="1"/>
            <p:nvPr/>
          </p:nvSpPr>
          <p:spPr>
            <a:xfrm>
              <a:off x="9960654" y="3071104"/>
              <a:ext cx="1090363" cy="369332"/>
            </a:xfrm>
            <a:prstGeom prst="rect">
              <a:avLst/>
            </a:prstGeom>
            <a:noFill/>
          </p:spPr>
          <p:txBody>
            <a:bodyPr wrap="none" rtlCol="0">
              <a:spAutoFit/>
            </a:bodyPr>
            <a:lstStyle/>
            <a:p>
              <a:r>
                <a:rPr lang="fr-FR" dirty="0">
                  <a:sym typeface="Symbol" panose="05050102010706020507" pitchFamily="18" charset="2"/>
                </a:rPr>
                <a:t>L=</a:t>
              </a:r>
              <a:r>
                <a:rPr lang="fr-FR" dirty="0" err="1">
                  <a:sym typeface="Symbol" panose="05050102010706020507" pitchFamily="18" charset="2"/>
                </a:rPr>
                <a:t>L</a:t>
              </a:r>
              <a:r>
                <a:rPr lang="fr-FR" baseline="-25000" dirty="0" err="1">
                  <a:sym typeface="Symbol" panose="05050102010706020507" pitchFamily="18" charset="2"/>
                </a:rPr>
                <a:t>jauge</a:t>
              </a:r>
              <a:endParaRPr lang="fr-FR" baseline="-25000" dirty="0"/>
            </a:p>
          </p:txBody>
        </p:sp>
        <p:cxnSp>
          <p:nvCxnSpPr>
            <p:cNvPr id="66" name="Connecteur droit avec flèche 65"/>
            <p:cNvCxnSpPr/>
            <p:nvPr/>
          </p:nvCxnSpPr>
          <p:spPr>
            <a:xfrm rot="16200000">
              <a:off x="9488101" y="4093629"/>
              <a:ext cx="3240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p:nvPr/>
          </p:nvCxnSpPr>
          <p:spPr>
            <a:xfrm rot="16200000">
              <a:off x="9640501" y="4084665"/>
              <a:ext cx="324000" cy="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ZoneTexte 67"/>
            <p:cNvSpPr txBox="1"/>
            <p:nvPr/>
          </p:nvSpPr>
          <p:spPr>
            <a:xfrm>
              <a:off x="9812041" y="4242006"/>
              <a:ext cx="397866" cy="369332"/>
            </a:xfrm>
            <a:prstGeom prst="rect">
              <a:avLst/>
            </a:prstGeom>
            <a:noFill/>
            <a:ln>
              <a:solidFill>
                <a:schemeClr val="tx1"/>
              </a:solidFill>
            </a:ln>
          </p:spPr>
          <p:txBody>
            <a:bodyPr wrap="none" rtlCol="0">
              <a:spAutoFit/>
            </a:bodyPr>
            <a:lstStyle/>
            <a:p>
              <a:r>
                <a:rPr lang="fr-FR" dirty="0"/>
                <a:t>L</a:t>
              </a:r>
              <a:r>
                <a:rPr lang="fr-FR" baseline="-25000" dirty="0"/>
                <a:t>n</a:t>
              </a:r>
            </a:p>
          </p:txBody>
        </p:sp>
        <p:sp>
          <p:nvSpPr>
            <p:cNvPr id="69" name="ZoneTexte 68"/>
            <p:cNvSpPr txBox="1"/>
            <p:nvPr/>
          </p:nvSpPr>
          <p:spPr>
            <a:xfrm>
              <a:off x="8671367" y="4239830"/>
              <a:ext cx="976549" cy="369332"/>
            </a:xfrm>
            <a:prstGeom prst="rect">
              <a:avLst/>
            </a:prstGeom>
            <a:noFill/>
            <a:ln>
              <a:solidFill>
                <a:schemeClr val="tx1"/>
              </a:solidFill>
            </a:ln>
          </p:spPr>
          <p:txBody>
            <a:bodyPr wrap="none" rtlCol="0">
              <a:spAutoFit/>
            </a:bodyPr>
            <a:lstStyle/>
            <a:p>
              <a:r>
                <a:rPr lang="fr-FR" dirty="0"/>
                <a:t>L</a:t>
              </a:r>
              <a:r>
                <a:rPr lang="fr-FR" baseline="-25000" dirty="0"/>
                <a:t>n</a:t>
              </a:r>
              <a:r>
                <a:rPr lang="fr-FR" dirty="0"/>
                <a:t>-</a:t>
              </a:r>
              <a:r>
                <a:rPr lang="fr-FR" dirty="0" err="1"/>
                <a:t>L</a:t>
              </a:r>
              <a:r>
                <a:rPr lang="fr-FR" baseline="-25000" dirty="0" err="1"/>
                <a:t>jauge</a:t>
              </a:r>
              <a:endParaRPr lang="fr-FR" baseline="-25000" dirty="0"/>
            </a:p>
          </p:txBody>
        </p:sp>
      </p:grpSp>
      <p:grpSp>
        <p:nvGrpSpPr>
          <p:cNvPr id="80" name="Groupe 79"/>
          <p:cNvGrpSpPr/>
          <p:nvPr/>
        </p:nvGrpSpPr>
        <p:grpSpPr>
          <a:xfrm>
            <a:off x="24088" y="3164294"/>
            <a:ext cx="8647279" cy="3606371"/>
            <a:chOff x="24088" y="3164294"/>
            <a:chExt cx="8647279" cy="3606371"/>
          </a:xfrm>
        </p:grpSpPr>
        <p:sp>
          <p:nvSpPr>
            <p:cNvPr id="57" name="Flèche droite 56"/>
            <p:cNvSpPr/>
            <p:nvPr/>
          </p:nvSpPr>
          <p:spPr>
            <a:xfrm>
              <a:off x="24088" y="5040416"/>
              <a:ext cx="646710" cy="565103"/>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58" name="Rectangle 57"/>
            <p:cNvSpPr/>
            <p:nvPr/>
          </p:nvSpPr>
          <p:spPr>
            <a:xfrm>
              <a:off x="670798" y="4671084"/>
              <a:ext cx="2833089" cy="1200329"/>
            </a:xfrm>
            <a:prstGeom prst="rect">
              <a:avLst/>
            </a:prstGeom>
          </p:spPr>
          <p:txBody>
            <a:bodyPr wrap="square">
              <a:spAutoFit/>
            </a:bodyPr>
            <a:lstStyle/>
            <a:p>
              <a:r>
                <a:rPr lang="en-US" b="1" dirty="0">
                  <a:solidFill>
                    <a:srgbClr val="FF0000"/>
                  </a:solidFill>
                  <a:sym typeface="Symbol" panose="05050102010706020507" pitchFamily="18" charset="2"/>
                </a:rPr>
                <a:t>-OTDR</a:t>
              </a:r>
            </a:p>
            <a:p>
              <a:pPr marL="285750" indent="-285750">
                <a:buFont typeface="Wingdings" panose="05000000000000000000" pitchFamily="2" charset="2"/>
                <a:buChar char="è"/>
              </a:pPr>
              <a:r>
                <a:rPr lang="en-US" b="1" dirty="0" err="1">
                  <a:solidFill>
                    <a:srgbClr val="FF0000"/>
                  </a:solidFill>
                  <a:sym typeface="Wingdings" panose="05000000000000000000" pitchFamily="2" charset="2"/>
                </a:rPr>
                <a:t>Mise</a:t>
              </a:r>
              <a:r>
                <a:rPr lang="en-US" b="1" dirty="0">
                  <a:solidFill>
                    <a:srgbClr val="FF0000"/>
                  </a:solidFill>
                  <a:sym typeface="Wingdings" panose="05000000000000000000" pitchFamily="2" charset="2"/>
                </a:rPr>
                <a:t> </a:t>
              </a:r>
              <a:r>
                <a:rPr lang="en-US" b="1" dirty="0" err="1">
                  <a:solidFill>
                    <a:srgbClr val="FF0000"/>
                  </a:solidFill>
                  <a:sym typeface="Wingdings" panose="05000000000000000000" pitchFamily="2" charset="2"/>
                </a:rPr>
                <a:t>en</a:t>
              </a:r>
              <a:r>
                <a:rPr lang="en-US" b="1" dirty="0">
                  <a:solidFill>
                    <a:srgbClr val="FF0000"/>
                  </a:solidFill>
                  <a:sym typeface="Wingdings" panose="05000000000000000000" pitchFamily="2" charset="2"/>
                </a:rPr>
                <a:t> evidence </a:t>
              </a:r>
              <a:r>
                <a:rPr lang="en-US" b="1" dirty="0" err="1">
                  <a:solidFill>
                    <a:srgbClr val="FF0000"/>
                  </a:solidFill>
                  <a:sym typeface="Wingdings" panose="05000000000000000000" pitchFamily="2" charset="2"/>
                </a:rPr>
                <a:t>uniquement</a:t>
              </a:r>
              <a:r>
                <a:rPr lang="en-US" b="1" dirty="0">
                  <a:solidFill>
                    <a:srgbClr val="FF0000"/>
                  </a:solidFill>
                  <a:sym typeface="Wingdings" panose="05000000000000000000" pitchFamily="2" charset="2"/>
                </a:rPr>
                <a:t> des variations de  phase :</a:t>
              </a:r>
            </a:p>
          </p:txBody>
        </p:sp>
        <mc:AlternateContent xmlns:mc="http://schemas.openxmlformats.org/markup-compatibility/2006" xmlns:a14="http://schemas.microsoft.com/office/drawing/2010/main">
          <mc:Choice Requires="a14">
            <p:sp>
              <p:nvSpPr>
                <p:cNvPr id="72" name="ZoneTexte 71"/>
                <p:cNvSpPr txBox="1"/>
                <p:nvPr/>
              </p:nvSpPr>
              <p:spPr>
                <a:xfrm>
                  <a:off x="780150" y="5838759"/>
                  <a:ext cx="2327560" cy="3310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1" i="1" smtClean="0">
                            <a:solidFill>
                              <a:srgbClr val="FF0000"/>
                            </a:solidFill>
                            <a:latin typeface="Cambria Math" panose="02040503050406030204" pitchFamily="18" charset="0"/>
                            <a:ea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𝝋</m:t>
                        </m:r>
                        <m:r>
                          <a:rPr lang="fr-FR" b="1" i="1" smtClean="0">
                            <a:solidFill>
                              <a:srgbClr val="FF0000"/>
                            </a:solidFill>
                            <a:latin typeface="Cambria Math" panose="02040503050406030204" pitchFamily="18" charset="0"/>
                            <a:ea typeface="Cambria Math" panose="02040503050406030204" pitchFamily="18" charset="0"/>
                          </a:rPr>
                          <m:t>=</m:t>
                        </m:r>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𝝋</m:t>
                            </m:r>
                          </m:e>
                          <m:sub>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𝑳</m:t>
                                </m:r>
                              </m:e>
                              <m:sub>
                                <m:r>
                                  <a:rPr lang="fr-FR" b="1" i="1" smtClean="0">
                                    <a:solidFill>
                                      <a:srgbClr val="FF0000"/>
                                    </a:solidFill>
                                    <a:latin typeface="Cambria Math" panose="02040503050406030204" pitchFamily="18" charset="0"/>
                                  </a:rPr>
                                  <m:t>𝒏</m:t>
                                </m:r>
                              </m:sub>
                            </m:sSub>
                          </m:sub>
                        </m:sSub>
                        <m:r>
                          <a:rPr lang="fr-FR" b="1" i="1" smtClean="0">
                            <a:solidFill>
                              <a:srgbClr val="FF0000"/>
                            </a:solidFill>
                            <a:latin typeface="Cambria Math" panose="02040503050406030204" pitchFamily="18" charset="0"/>
                          </a:rPr>
                          <m:t>−</m:t>
                        </m:r>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𝝋</m:t>
                            </m:r>
                          </m:e>
                          <m:sub>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𝑳</m:t>
                                </m:r>
                              </m:e>
                              <m:sub>
                                <m:r>
                                  <a:rPr lang="fr-FR" b="1" i="1" smtClean="0">
                                    <a:solidFill>
                                      <a:srgbClr val="FF0000"/>
                                    </a:solidFill>
                                    <a:latin typeface="Cambria Math" panose="02040503050406030204" pitchFamily="18" charset="0"/>
                                  </a:rPr>
                                  <m:t>𝒏</m:t>
                                </m:r>
                              </m:sub>
                            </m:sSub>
                            <m:r>
                              <a:rPr lang="fr-FR" b="1" i="1" smtClean="0">
                                <a:solidFill>
                                  <a:srgbClr val="FF0000"/>
                                </a:solidFill>
                                <a:latin typeface="Cambria Math" panose="02040503050406030204" pitchFamily="18" charset="0"/>
                              </a:rPr>
                              <m:t>−</m:t>
                            </m:r>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𝑳</m:t>
                                </m:r>
                              </m:e>
                              <m:sub>
                                <m:r>
                                  <a:rPr lang="fr-FR" b="1" i="1" smtClean="0">
                                    <a:solidFill>
                                      <a:srgbClr val="FF0000"/>
                                    </a:solidFill>
                                    <a:latin typeface="Cambria Math" panose="02040503050406030204" pitchFamily="18" charset="0"/>
                                  </a:rPr>
                                  <m:t>𝒋𝒂𝒖𝒈𝒆</m:t>
                                </m:r>
                              </m:sub>
                            </m:sSub>
                          </m:sub>
                        </m:sSub>
                      </m:oMath>
                    </m:oMathPara>
                  </a14:m>
                  <a:endParaRPr lang="fr-FR" b="1" dirty="0">
                    <a:solidFill>
                      <a:srgbClr val="FF0000"/>
                    </a:solidFill>
                  </a:endParaRPr>
                </a:p>
              </p:txBody>
            </p:sp>
          </mc:Choice>
          <mc:Fallback xmlns="">
            <p:sp>
              <p:nvSpPr>
                <p:cNvPr id="72" name="ZoneTexte 71"/>
                <p:cNvSpPr txBox="1">
                  <a:spLocks noRot="1" noChangeAspect="1" noMove="1" noResize="1" noEditPoints="1" noAdjustHandles="1" noChangeArrowheads="1" noChangeShapeType="1" noTextEdit="1"/>
                </p:cNvSpPr>
                <p:nvPr/>
              </p:nvSpPr>
              <p:spPr>
                <a:xfrm>
                  <a:off x="780150" y="5838759"/>
                  <a:ext cx="2327560" cy="331053"/>
                </a:xfrm>
                <a:prstGeom prst="rect">
                  <a:avLst/>
                </a:prstGeom>
                <a:blipFill>
                  <a:blip r:embed="rId4"/>
                  <a:stretch>
                    <a:fillRect l="-1832" r="-524" b="-22222"/>
                  </a:stretch>
                </a:blipFill>
              </p:spPr>
              <p:txBody>
                <a:bodyPr/>
                <a:lstStyle/>
                <a:p>
                  <a:r>
                    <a:rPr lang="fr-FR">
                      <a:noFill/>
                    </a:rPr>
                    <a:t> </a:t>
                  </a:r>
                </a:p>
              </p:txBody>
            </p:sp>
          </mc:Fallback>
        </mc:AlternateContent>
        <p:grpSp>
          <p:nvGrpSpPr>
            <p:cNvPr id="78" name="Groupe 77"/>
            <p:cNvGrpSpPr/>
            <p:nvPr/>
          </p:nvGrpSpPr>
          <p:grpSpPr>
            <a:xfrm>
              <a:off x="3936291" y="3164294"/>
              <a:ext cx="4735076" cy="3606371"/>
              <a:chOff x="3936291" y="3164294"/>
              <a:chExt cx="4735076" cy="3606371"/>
            </a:xfrm>
          </p:grpSpPr>
          <p:sp>
            <p:nvSpPr>
              <p:cNvPr id="76" name="Rectangle à coins arrondis 75"/>
              <p:cNvSpPr/>
              <p:nvPr/>
            </p:nvSpPr>
            <p:spPr>
              <a:xfrm>
                <a:off x="3936291" y="3224763"/>
                <a:ext cx="4735076" cy="3545902"/>
              </a:xfrm>
              <a:prstGeom prst="round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pic>
            <p:nvPicPr>
              <p:cNvPr id="43" name="Image 42"/>
              <p:cNvPicPr>
                <a:picLocks noChangeAspect="1"/>
              </p:cNvPicPr>
              <p:nvPr/>
            </p:nvPicPr>
            <p:blipFill rotWithShape="1">
              <a:blip r:embed="rId5"/>
              <a:srcRect l="5647" t="6988" r="7267" b="5472"/>
              <a:stretch/>
            </p:blipFill>
            <p:spPr>
              <a:xfrm>
                <a:off x="4248817" y="3473157"/>
                <a:ext cx="4193376" cy="3023730"/>
              </a:xfrm>
              <a:prstGeom prst="rect">
                <a:avLst/>
              </a:prstGeom>
            </p:spPr>
          </p:pic>
          <p:sp>
            <p:nvSpPr>
              <p:cNvPr id="74" name="ZoneTexte 73"/>
              <p:cNvSpPr txBox="1"/>
              <p:nvPr/>
            </p:nvSpPr>
            <p:spPr>
              <a:xfrm>
                <a:off x="5741666" y="6493666"/>
                <a:ext cx="1106393" cy="276999"/>
              </a:xfrm>
              <a:prstGeom prst="rect">
                <a:avLst/>
              </a:prstGeom>
              <a:noFill/>
            </p:spPr>
            <p:txBody>
              <a:bodyPr wrap="none" rtlCol="0">
                <a:spAutoFit/>
              </a:bodyPr>
              <a:lstStyle/>
              <a:p>
                <a:r>
                  <a:rPr lang="fr-FR" sz="1200" b="1" dirty="0"/>
                  <a:t>Distance (m)</a:t>
                </a:r>
              </a:p>
            </p:txBody>
          </p:sp>
          <p:sp>
            <p:nvSpPr>
              <p:cNvPr id="75" name="ZoneTexte 74"/>
              <p:cNvSpPr txBox="1"/>
              <p:nvPr/>
            </p:nvSpPr>
            <p:spPr>
              <a:xfrm rot="16200000">
                <a:off x="3645101" y="4604507"/>
                <a:ext cx="899413" cy="276999"/>
              </a:xfrm>
              <a:prstGeom prst="rect">
                <a:avLst/>
              </a:prstGeom>
              <a:noFill/>
            </p:spPr>
            <p:txBody>
              <a:bodyPr wrap="none" rtlCol="0">
                <a:spAutoFit/>
              </a:bodyPr>
              <a:lstStyle/>
              <a:p>
                <a:r>
                  <a:rPr lang="fr-FR" sz="1200" b="1" dirty="0"/>
                  <a:t>Temps (s)</a:t>
                </a:r>
              </a:p>
            </p:txBody>
          </p:sp>
          <p:sp>
            <p:nvSpPr>
              <p:cNvPr id="77" name="Rectangle 76"/>
              <p:cNvSpPr/>
              <p:nvPr/>
            </p:nvSpPr>
            <p:spPr>
              <a:xfrm>
                <a:off x="5630261" y="3164294"/>
                <a:ext cx="1176925" cy="369332"/>
              </a:xfrm>
              <a:prstGeom prst="rect">
                <a:avLst/>
              </a:prstGeom>
            </p:spPr>
            <p:txBody>
              <a:bodyPr wrap="none">
                <a:spAutoFit/>
              </a:bodyPr>
              <a:lstStyle/>
              <a:p>
                <a:r>
                  <a:rPr lang="en-US" b="1" dirty="0">
                    <a:solidFill>
                      <a:srgbClr val="FF0000"/>
                    </a:solidFill>
                    <a:sym typeface="Symbol" panose="05050102010706020507" pitchFamily="18" charset="2"/>
                  </a:rPr>
                  <a:t>-OTDR</a:t>
                </a:r>
              </a:p>
            </p:txBody>
          </p:sp>
        </p:grpSp>
      </p:grpSp>
      <p:sp>
        <p:nvSpPr>
          <p:cNvPr id="70" name="Espace réservé de la date 2">
            <a:extLst>
              <a:ext uri="{FF2B5EF4-FFF2-40B4-BE49-F238E27FC236}">
                <a16:creationId xmlns:a16="http://schemas.microsoft.com/office/drawing/2014/main" id="{B03B0A7A-8963-48FA-8BE2-2DF24FA43FCF}"/>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1" name="Espace réservé du numéro de diapositive 4">
            <a:extLst>
              <a:ext uri="{FF2B5EF4-FFF2-40B4-BE49-F238E27FC236}">
                <a16:creationId xmlns:a16="http://schemas.microsoft.com/office/drawing/2014/main" id="{21700488-33BE-4A81-87C0-33A7E8AE9BCE}"/>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28</a:t>
            </a:fld>
            <a:endParaRPr lang="fr-FR" dirty="0">
              <a:solidFill>
                <a:prstClr val="white"/>
              </a:solidFill>
              <a:latin typeface="Arial"/>
            </a:endParaRPr>
          </a:p>
        </p:txBody>
      </p:sp>
      <p:sp>
        <p:nvSpPr>
          <p:cNvPr id="2" name="ZoneTexte 1">
            <a:extLst>
              <a:ext uri="{FF2B5EF4-FFF2-40B4-BE49-F238E27FC236}">
                <a16:creationId xmlns:a16="http://schemas.microsoft.com/office/drawing/2014/main" id="{84A7B446-8DA6-4327-8C50-829B39FDDE39}"/>
              </a:ext>
            </a:extLst>
          </p:cNvPr>
          <p:cNvSpPr txBox="1"/>
          <p:nvPr/>
        </p:nvSpPr>
        <p:spPr>
          <a:xfrm>
            <a:off x="8944271" y="4835518"/>
            <a:ext cx="3247730" cy="1754326"/>
          </a:xfrm>
          <a:prstGeom prst="rect">
            <a:avLst/>
          </a:prstGeom>
          <a:solidFill>
            <a:schemeClr val="bg1"/>
          </a:solidFill>
        </p:spPr>
        <p:txBody>
          <a:bodyPr wrap="square" rtlCol="0">
            <a:spAutoFit/>
          </a:bodyPr>
          <a:lstStyle/>
          <a:p>
            <a:r>
              <a:rPr lang="fr-FR" b="1" dirty="0"/>
              <a:t>Remarque :</a:t>
            </a:r>
            <a:r>
              <a:rPr lang="fr-FR" dirty="0"/>
              <a:t> un filtre passe haut permet de supprimer l’accumulation régulière de phase lors de la propagation suivant z et de ne voir que les variations</a:t>
            </a:r>
          </a:p>
        </p:txBody>
      </p:sp>
    </p:spTree>
    <p:extLst>
      <p:ext uri="{BB962C8B-B14F-4D97-AF65-F5344CB8AC3E}">
        <p14:creationId xmlns:p14="http://schemas.microsoft.com/office/powerpoint/2010/main" val="10701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5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wipe(up)">
                                      <p:cBhvr>
                                        <p:cTn id="33" dur="500"/>
                                        <p:tgtEl>
                                          <p:spTgt spid="7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wipe(left)">
                                      <p:cBhvr>
                                        <p:cTn id="3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a16="http://schemas.microsoft.com/office/drawing/2014/main" id="{E84CE61E-18EB-43D1-A2E2-102DD82F8B60}"/>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3" name="ZoneTexte 22">
            <a:extLst>
              <a:ext uri="{FF2B5EF4-FFF2-40B4-BE49-F238E27FC236}">
                <a16:creationId xmlns:a16="http://schemas.microsoft.com/office/drawing/2014/main" id="{3BF0670E-F80B-4AAF-BC11-5074E88CE07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12" name="Espace réservé du pied de page 1"/>
          <p:cNvSpPr>
            <a:spLocks noGrp="1"/>
          </p:cNvSpPr>
          <p:nvPr>
            <p:ph type="ftr" sz="quarter" idx="11"/>
          </p:nvPr>
        </p:nvSpPr>
        <p:spPr/>
        <p:txBody>
          <a:bodyPr/>
          <a:lstStyle/>
          <a:p>
            <a:r>
              <a:rPr lang="fr-FR" dirty="0"/>
              <a:t>Télécom 203 : Les capteurs à fibre optique					R. Gabet</a:t>
            </a:r>
          </a:p>
        </p:txBody>
      </p:sp>
      <p:sp>
        <p:nvSpPr>
          <p:cNvPr id="19" name="Rectangle à coins arrondis 18"/>
          <p:cNvSpPr/>
          <p:nvPr/>
        </p:nvSpPr>
        <p:spPr>
          <a:xfrm>
            <a:off x="-7254" y="5377550"/>
            <a:ext cx="6850743" cy="1327924"/>
          </a:xfrm>
          <a:prstGeom prst="roundRect">
            <a:avLst/>
          </a:prstGeom>
          <a:solidFill>
            <a:schemeClr val="accent6">
              <a:lumMod val="20000"/>
              <a:lumOff val="80000"/>
            </a:schemeClr>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8" name="Rectangle à coins arrondis 17"/>
          <p:cNvSpPr/>
          <p:nvPr/>
        </p:nvSpPr>
        <p:spPr>
          <a:xfrm>
            <a:off x="6918496" y="3933227"/>
            <a:ext cx="5222708" cy="2772246"/>
          </a:xfrm>
          <a:prstGeom prst="roundRect">
            <a:avLst>
              <a:gd name="adj" fmla="val 6196"/>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7" name="Rectangle à coins arrondis 16"/>
          <p:cNvSpPr/>
          <p:nvPr/>
        </p:nvSpPr>
        <p:spPr>
          <a:xfrm>
            <a:off x="6925750" y="2648717"/>
            <a:ext cx="5222708" cy="1255626"/>
          </a:xfrm>
          <a:prstGeom prst="round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6" name="Rectangle à coins arrondis 15"/>
          <p:cNvSpPr/>
          <p:nvPr/>
        </p:nvSpPr>
        <p:spPr>
          <a:xfrm>
            <a:off x="6925750" y="1165883"/>
            <a:ext cx="5222708" cy="1446688"/>
          </a:xfrm>
          <a:prstGeom prst="round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4" name="Rectangle à coins arrondis 13"/>
          <p:cNvSpPr/>
          <p:nvPr/>
        </p:nvSpPr>
        <p:spPr>
          <a:xfrm>
            <a:off x="0" y="1165883"/>
            <a:ext cx="6850743" cy="1824060"/>
          </a:xfrm>
          <a:prstGeom prst="round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5" name="Rectangle à coins arrondis 14"/>
          <p:cNvSpPr/>
          <p:nvPr/>
        </p:nvSpPr>
        <p:spPr>
          <a:xfrm>
            <a:off x="0" y="3004456"/>
            <a:ext cx="6850743" cy="2336309"/>
          </a:xfrm>
          <a:prstGeom prst="round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 name="ZoneTexte 3"/>
          <p:cNvSpPr txBox="1"/>
          <p:nvPr/>
        </p:nvSpPr>
        <p:spPr>
          <a:xfrm>
            <a:off x="348356" y="-12584"/>
            <a:ext cx="942887" cy="523220"/>
          </a:xfrm>
          <a:prstGeom prst="rect">
            <a:avLst/>
          </a:prstGeom>
          <a:noFill/>
        </p:spPr>
        <p:txBody>
          <a:bodyPr wrap="none" rtlCol="0">
            <a:spAutoFit/>
          </a:bodyPr>
          <a:lstStyle/>
          <a:p>
            <a:r>
              <a:rPr lang="fr-FR" sz="2800" b="1" dirty="0">
                <a:solidFill>
                  <a:schemeClr val="tx2"/>
                </a:solidFill>
              </a:rPr>
              <a:t>Plan</a:t>
            </a:r>
          </a:p>
        </p:txBody>
      </p:sp>
      <p:sp>
        <p:nvSpPr>
          <p:cNvPr id="9" name="ZoneTexte 8"/>
          <p:cNvSpPr txBox="1"/>
          <p:nvPr/>
        </p:nvSpPr>
        <p:spPr>
          <a:xfrm>
            <a:off x="118549" y="1165883"/>
            <a:ext cx="6879127" cy="4308872"/>
          </a:xfrm>
          <a:prstGeom prst="rect">
            <a:avLst/>
          </a:prstGeom>
          <a:noFill/>
        </p:spPr>
        <p:txBody>
          <a:bodyPr wrap="none" rtlCol="0">
            <a:spAutoFit/>
          </a:bodyPr>
          <a:lstStyle/>
          <a:p>
            <a:pPr marL="342900" indent="-342900">
              <a:buAutoNum type="arabicPeriod"/>
            </a:pPr>
            <a:r>
              <a:rPr lang="fr-FR" b="1" dirty="0"/>
              <a:t>Introduction</a:t>
            </a:r>
          </a:p>
          <a:p>
            <a:pPr marL="449263" lvl="1" indent="-342900">
              <a:buAutoNum type="arabicPeriod"/>
            </a:pPr>
            <a:r>
              <a:rPr lang="fr-FR" sz="1400" dirty="0"/>
              <a:t>Contexte des capteurs à fibre</a:t>
            </a:r>
          </a:p>
          <a:p>
            <a:pPr marL="449263" lvl="1" indent="-342900">
              <a:buAutoNum type="arabicPeriod"/>
            </a:pPr>
            <a:r>
              <a:rPr lang="fr-FR" sz="1400" dirty="0"/>
              <a:t>Capteurs ponctuels / Distribués</a:t>
            </a:r>
          </a:p>
          <a:p>
            <a:pPr marL="449263" lvl="1" indent="-342900">
              <a:buAutoNum type="arabicPeriod"/>
            </a:pPr>
            <a:r>
              <a:rPr lang="fr-FR" sz="1400" dirty="0"/>
              <a:t>Principe de la réflectométrie à fibre optique</a:t>
            </a:r>
          </a:p>
          <a:p>
            <a:pPr marL="449263" lvl="1" indent="-342900">
              <a:buAutoNum type="arabicPeriod"/>
            </a:pPr>
            <a:r>
              <a:rPr lang="fr-FR" sz="1400" dirty="0"/>
              <a:t>Paramètres métrologiques</a:t>
            </a:r>
          </a:p>
          <a:p>
            <a:pPr marL="449263" lvl="1" indent="-342900">
              <a:buAutoNum type="arabicPeriod"/>
            </a:pPr>
            <a:r>
              <a:rPr lang="fr-FR" sz="1400" dirty="0"/>
              <a:t>Influence de la résolution spatiale</a:t>
            </a:r>
          </a:p>
          <a:p>
            <a:pPr marL="449263" lvl="1" indent="-342900">
              <a:buAutoNum type="arabicPeriod"/>
            </a:pPr>
            <a:r>
              <a:rPr lang="fr-FR" sz="1400" dirty="0"/>
              <a:t>Diffusion spontanée ou distribuée</a:t>
            </a:r>
          </a:p>
          <a:p>
            <a:pPr marL="449263" lvl="1" indent="-342900">
              <a:buAutoNum type="arabicPeriod"/>
            </a:pPr>
            <a:r>
              <a:rPr lang="fr-FR" sz="1400" dirty="0"/>
              <a:t>OTDR de base</a:t>
            </a:r>
          </a:p>
          <a:p>
            <a:pPr marL="106363" lvl="1"/>
            <a:endParaRPr lang="fr-FR" sz="500" dirty="0"/>
          </a:p>
          <a:p>
            <a:pPr marL="342900" indent="-342900">
              <a:buAutoNum type="arabicPeriod"/>
            </a:pPr>
            <a:r>
              <a:rPr lang="fr-FR" b="1" dirty="0"/>
              <a:t>DAS : </a:t>
            </a:r>
            <a:r>
              <a:rPr lang="fr-FR" b="1" dirty="0" err="1"/>
              <a:t>Distributed</a:t>
            </a:r>
            <a:r>
              <a:rPr lang="fr-FR" b="1" dirty="0"/>
              <a:t> </a:t>
            </a:r>
            <a:r>
              <a:rPr lang="fr-FR" b="1" dirty="0" err="1"/>
              <a:t>Acoustic</a:t>
            </a:r>
            <a:r>
              <a:rPr lang="fr-FR" b="1" dirty="0"/>
              <a:t> </a:t>
            </a:r>
            <a:r>
              <a:rPr lang="fr-FR" b="1" dirty="0" err="1"/>
              <a:t>Sensor</a:t>
            </a:r>
            <a:endParaRPr lang="fr-FR" b="1" dirty="0"/>
          </a:p>
          <a:p>
            <a:pPr marL="449263" lvl="1" indent="-342900">
              <a:buAutoNum type="arabicPeriod"/>
            </a:pPr>
            <a:r>
              <a:rPr lang="fr-FR" sz="1400" dirty="0">
                <a:sym typeface="Symbol" panose="05050102010706020507" pitchFamily="18" charset="2"/>
              </a:rPr>
              <a:t>-OTDR : </a:t>
            </a:r>
            <a:r>
              <a:rPr lang="fr-FR" sz="1400" b="1" dirty="0">
                <a:solidFill>
                  <a:srgbClr val="0070C0"/>
                </a:solidFill>
                <a:sym typeface="Symbol" panose="05050102010706020507" pitchFamily="18" charset="2"/>
              </a:rPr>
              <a:t>Détection directe</a:t>
            </a:r>
          </a:p>
          <a:p>
            <a:pPr marL="449263" lvl="1" indent="-342900">
              <a:buAutoNum type="arabicPeriod"/>
            </a:pPr>
            <a:r>
              <a:rPr lang="fr-FR" sz="1400" dirty="0">
                <a:sym typeface="Symbol" panose="05050102010706020507" pitchFamily="18" charset="2"/>
              </a:rPr>
              <a:t>-OTDR : Détection </a:t>
            </a:r>
            <a:r>
              <a:rPr lang="fr-FR" sz="1400" b="1" dirty="0">
                <a:solidFill>
                  <a:srgbClr val="0070C0"/>
                </a:solidFill>
                <a:sym typeface="Symbol" panose="05050102010706020507" pitchFamily="18" charset="2"/>
              </a:rPr>
              <a:t>Cohérente </a:t>
            </a:r>
            <a:r>
              <a:rPr lang="fr-FR" sz="1400" b="1" dirty="0" err="1">
                <a:solidFill>
                  <a:srgbClr val="0070C0"/>
                </a:solidFill>
                <a:sym typeface="Symbol" panose="05050102010706020507" pitchFamily="18" charset="2"/>
              </a:rPr>
              <a:t>Homodyne</a:t>
            </a:r>
            <a:r>
              <a:rPr lang="fr-FR" sz="1400" b="1" dirty="0">
                <a:solidFill>
                  <a:srgbClr val="0070C0"/>
                </a:solidFill>
                <a:sym typeface="Symbol" panose="05050102010706020507" pitchFamily="18" charset="2"/>
              </a:rPr>
              <a:t> </a:t>
            </a:r>
            <a:r>
              <a:rPr lang="fr-FR" sz="1400" dirty="0">
                <a:sym typeface="Symbol" panose="05050102010706020507" pitchFamily="18" charset="2"/>
              </a:rPr>
              <a:t>+ </a:t>
            </a:r>
            <a:r>
              <a:rPr lang="fr-FR" sz="1400" dirty="0" err="1">
                <a:sym typeface="Symbol" panose="05050102010706020507" pitchFamily="18" charset="2"/>
              </a:rPr>
              <a:t>Dét</a:t>
            </a:r>
            <a:r>
              <a:rPr lang="fr-FR" sz="1400" dirty="0">
                <a:sym typeface="Symbol" panose="05050102010706020507" pitchFamily="18" charset="2"/>
              </a:rPr>
              <a:t>. Directe</a:t>
            </a:r>
          </a:p>
          <a:p>
            <a:pPr marL="449263" lvl="1" indent="-342900">
              <a:buAutoNum type="arabicPeriod"/>
            </a:pPr>
            <a:r>
              <a:rPr lang="fr-FR" sz="1400" dirty="0">
                <a:sym typeface="Symbol" panose="05050102010706020507" pitchFamily="18" charset="2"/>
              </a:rPr>
              <a:t>-OTDR : Détection Cohérente </a:t>
            </a:r>
            <a:r>
              <a:rPr lang="fr-FR" sz="1400" dirty="0" err="1">
                <a:sym typeface="Symbol" panose="05050102010706020507" pitchFamily="18" charset="2"/>
              </a:rPr>
              <a:t>Homodyne</a:t>
            </a:r>
            <a:r>
              <a:rPr lang="fr-FR" sz="1400" dirty="0">
                <a:sym typeface="Symbol" panose="05050102010706020507" pitchFamily="18" charset="2"/>
              </a:rPr>
              <a:t> + </a:t>
            </a:r>
            <a:r>
              <a:rPr lang="fr-FR" sz="1400" b="1" dirty="0" err="1">
                <a:solidFill>
                  <a:srgbClr val="0070C0"/>
                </a:solidFill>
                <a:sym typeface="Symbol" panose="05050102010706020507" pitchFamily="18" charset="2"/>
              </a:rPr>
              <a:t>Dét</a:t>
            </a:r>
            <a:r>
              <a:rPr lang="fr-FR" sz="1400" b="1" dirty="0">
                <a:solidFill>
                  <a:srgbClr val="0070C0"/>
                </a:solidFill>
                <a:sym typeface="Symbol" panose="05050102010706020507" pitchFamily="18" charset="2"/>
              </a:rPr>
              <a:t>. Equilibrée (</a:t>
            </a:r>
            <a:r>
              <a:rPr lang="fr-FR" sz="1400" b="1" dirty="0" err="1">
                <a:solidFill>
                  <a:srgbClr val="0070C0"/>
                </a:solidFill>
                <a:sym typeface="Symbol" panose="05050102010706020507" pitchFamily="18" charset="2"/>
              </a:rPr>
              <a:t>Hybrid</a:t>
            </a:r>
            <a:r>
              <a:rPr lang="fr-FR" sz="1400" b="1" dirty="0">
                <a:solidFill>
                  <a:srgbClr val="0070C0"/>
                </a:solidFill>
                <a:sym typeface="Symbol" panose="05050102010706020507" pitchFamily="18" charset="2"/>
              </a:rPr>
              <a:t> 180°)</a:t>
            </a:r>
          </a:p>
          <a:p>
            <a:pPr marL="449263" lvl="1" indent="-342900">
              <a:buFontTx/>
              <a:buAutoNum type="arabicPeriod"/>
            </a:pPr>
            <a:r>
              <a:rPr lang="fr-FR" sz="1400" dirty="0">
                <a:sym typeface="Symbol" panose="05050102010706020507" pitchFamily="18" charset="2"/>
              </a:rPr>
              <a:t>-OTDR : Détection Cohérente </a:t>
            </a:r>
            <a:r>
              <a:rPr lang="fr-FR" sz="1400" b="1" dirty="0">
                <a:solidFill>
                  <a:srgbClr val="0070C0"/>
                </a:solidFill>
                <a:sym typeface="Symbol" panose="05050102010706020507" pitchFamily="18" charset="2"/>
              </a:rPr>
              <a:t>Hétérodyne</a:t>
            </a:r>
            <a:r>
              <a:rPr lang="fr-FR" sz="1400" dirty="0">
                <a:sym typeface="Symbol" panose="05050102010706020507" pitchFamily="18" charset="2"/>
              </a:rPr>
              <a:t> + </a:t>
            </a:r>
            <a:r>
              <a:rPr lang="fr-FR" sz="1400" dirty="0" err="1">
                <a:sym typeface="Symbol" panose="05050102010706020507" pitchFamily="18" charset="2"/>
              </a:rPr>
              <a:t>Dét</a:t>
            </a:r>
            <a:r>
              <a:rPr lang="fr-FR" sz="1400" dirty="0">
                <a:sym typeface="Symbol" panose="05050102010706020507" pitchFamily="18" charset="2"/>
              </a:rPr>
              <a:t>. Equilibrée (</a:t>
            </a:r>
            <a:r>
              <a:rPr lang="fr-FR" sz="1400" dirty="0" err="1">
                <a:sym typeface="Symbol" panose="05050102010706020507" pitchFamily="18" charset="2"/>
              </a:rPr>
              <a:t>Hybrid</a:t>
            </a:r>
            <a:r>
              <a:rPr lang="fr-FR" sz="1400" dirty="0">
                <a:sym typeface="Symbol" panose="05050102010706020507" pitchFamily="18" charset="2"/>
              </a:rPr>
              <a:t> 180°)</a:t>
            </a:r>
          </a:p>
          <a:p>
            <a:pPr marL="449263" lvl="1" indent="-342900">
              <a:buFontTx/>
              <a:buAutoNum type="arabicPeriod"/>
            </a:pPr>
            <a:r>
              <a:rPr lang="fr-FR" sz="1400" dirty="0">
                <a:sym typeface="Symbol" panose="05050102010706020507" pitchFamily="18" charset="2"/>
              </a:rPr>
              <a:t>Traitement des données : récupération de la phase </a:t>
            </a:r>
            <a:r>
              <a:rPr lang="fr-FR" sz="1400" b="1" dirty="0">
                <a:solidFill>
                  <a:srgbClr val="0070C0"/>
                </a:solidFill>
                <a:sym typeface="Symbol" panose="05050102010706020507" pitchFamily="18" charset="2"/>
              </a:rPr>
              <a:t>Logicielle</a:t>
            </a:r>
          </a:p>
          <a:p>
            <a:pPr marL="449263" lvl="1" indent="-342900">
              <a:buFontTx/>
              <a:buAutoNum type="arabicPeriod"/>
            </a:pPr>
            <a:r>
              <a:rPr lang="fr-FR" sz="1400" dirty="0">
                <a:sym typeface="Symbol" panose="05050102010706020507" pitchFamily="18" charset="2"/>
              </a:rPr>
              <a:t>-OTDR : Détection Cohérente Hétérodyne à </a:t>
            </a:r>
            <a:r>
              <a:rPr lang="fr-FR" sz="1400" b="1" dirty="0">
                <a:solidFill>
                  <a:srgbClr val="0070C0"/>
                </a:solidFill>
                <a:sym typeface="Symbol" panose="05050102010706020507" pitchFamily="18" charset="2"/>
              </a:rPr>
              <a:t>diversité de phase (</a:t>
            </a:r>
            <a:r>
              <a:rPr lang="fr-FR" sz="1400" b="1" dirty="0" err="1">
                <a:solidFill>
                  <a:srgbClr val="0070C0"/>
                </a:solidFill>
                <a:sym typeface="Symbol" panose="05050102010706020507" pitchFamily="18" charset="2"/>
              </a:rPr>
              <a:t>Hybrid</a:t>
            </a:r>
            <a:r>
              <a:rPr lang="fr-FR" sz="1400" b="1" dirty="0">
                <a:solidFill>
                  <a:srgbClr val="0070C0"/>
                </a:solidFill>
                <a:sym typeface="Symbol" panose="05050102010706020507" pitchFamily="18" charset="2"/>
              </a:rPr>
              <a:t> 90°)</a:t>
            </a:r>
          </a:p>
          <a:p>
            <a:pPr marL="449263" lvl="1" indent="-342900">
              <a:buFontTx/>
              <a:buAutoNum type="arabicPeriod"/>
            </a:pPr>
            <a:r>
              <a:rPr lang="fr-FR" sz="1400" dirty="0" err="1">
                <a:sym typeface="Symbol" panose="05050102010706020507" pitchFamily="18" charset="2"/>
              </a:rPr>
              <a:t>Coherent</a:t>
            </a:r>
            <a:r>
              <a:rPr lang="fr-FR" sz="1400" dirty="0">
                <a:sym typeface="Symbol" panose="05050102010706020507" pitchFamily="18" charset="2"/>
              </a:rPr>
              <a:t> Fading</a:t>
            </a:r>
          </a:p>
          <a:p>
            <a:pPr marL="449263" lvl="1" indent="-342900">
              <a:buFontTx/>
              <a:buAutoNum type="arabicPeriod"/>
            </a:pPr>
            <a:r>
              <a:rPr lang="fr-FR" sz="1400" dirty="0" err="1">
                <a:sym typeface="Symbol" panose="05050102010706020507" pitchFamily="18" charset="2"/>
              </a:rPr>
              <a:t>Polarization</a:t>
            </a:r>
            <a:r>
              <a:rPr lang="fr-FR" sz="1400" dirty="0">
                <a:sym typeface="Symbol" panose="05050102010706020507" pitchFamily="18" charset="2"/>
              </a:rPr>
              <a:t> Fading : </a:t>
            </a:r>
            <a:r>
              <a:rPr lang="fr-FR" sz="1400" b="1" dirty="0">
                <a:solidFill>
                  <a:srgbClr val="0070C0"/>
                </a:solidFill>
                <a:sym typeface="Symbol" panose="05050102010706020507" pitchFamily="18" charset="2"/>
              </a:rPr>
              <a:t>Dual </a:t>
            </a:r>
            <a:r>
              <a:rPr lang="fr-FR" sz="1400" b="1" dirty="0" err="1">
                <a:solidFill>
                  <a:srgbClr val="0070C0"/>
                </a:solidFill>
                <a:sym typeface="Symbol" panose="05050102010706020507" pitchFamily="18" charset="2"/>
              </a:rPr>
              <a:t>Hybrid</a:t>
            </a:r>
            <a:r>
              <a:rPr lang="fr-FR" sz="1400" b="1" dirty="0">
                <a:solidFill>
                  <a:srgbClr val="0070C0"/>
                </a:solidFill>
                <a:sym typeface="Symbol" panose="05050102010706020507" pitchFamily="18" charset="2"/>
              </a:rPr>
              <a:t> 90°</a:t>
            </a:r>
          </a:p>
          <a:p>
            <a:pPr marL="449263" lvl="1" indent="-342900">
              <a:buFontTx/>
              <a:buAutoNum type="arabicPeriod"/>
            </a:pPr>
            <a:r>
              <a:rPr lang="fr-FR" sz="1400" dirty="0">
                <a:sym typeface="Symbol" panose="05050102010706020507" pitchFamily="18" charset="2"/>
              </a:rPr>
              <a:t>Traitement des données : du -OTDR au </a:t>
            </a:r>
            <a:r>
              <a:rPr lang="fr-FR" sz="1400" b="1" dirty="0">
                <a:solidFill>
                  <a:srgbClr val="0070C0"/>
                </a:solidFill>
                <a:sym typeface="Symbol" panose="05050102010706020507" pitchFamily="18" charset="2"/>
              </a:rPr>
              <a:t>-OTDR </a:t>
            </a:r>
            <a:r>
              <a:rPr lang="fr-FR" sz="1400" dirty="0">
                <a:sym typeface="Symbol" panose="05050102010706020507" pitchFamily="18" charset="2"/>
              </a:rPr>
              <a:t>: </a:t>
            </a:r>
            <a:r>
              <a:rPr lang="fr-FR" sz="1400" b="1" dirty="0">
                <a:solidFill>
                  <a:srgbClr val="0070C0"/>
                </a:solidFill>
                <a:sym typeface="Symbol" panose="05050102010706020507" pitchFamily="18" charset="2"/>
              </a:rPr>
              <a:t>Longueur de jauge</a:t>
            </a:r>
            <a:endParaRPr lang="fr-FR" dirty="0"/>
          </a:p>
        </p:txBody>
      </p:sp>
      <p:sp>
        <p:nvSpPr>
          <p:cNvPr id="10" name="ZoneTexte 9"/>
          <p:cNvSpPr txBox="1"/>
          <p:nvPr/>
        </p:nvSpPr>
        <p:spPr>
          <a:xfrm>
            <a:off x="27812" y="5382034"/>
            <a:ext cx="6795118" cy="1323439"/>
          </a:xfrm>
          <a:prstGeom prst="rect">
            <a:avLst/>
          </a:prstGeom>
          <a:solidFill>
            <a:schemeClr val="bg1"/>
          </a:solidFill>
        </p:spPr>
        <p:txBody>
          <a:bodyPr wrap="square" rtlCol="0">
            <a:spAutoFit/>
          </a:bodyPr>
          <a:lstStyle/>
          <a:p>
            <a:r>
              <a:rPr lang="fr-FR" sz="1600" b="1" i="1" dirty="0"/>
              <a:t>Sources principales :</a:t>
            </a:r>
          </a:p>
          <a:p>
            <a:pPr marL="285750" indent="-285750">
              <a:buFontTx/>
              <a:buChar char="-"/>
            </a:pPr>
            <a:r>
              <a:rPr lang="en-US" sz="1600" b="1" i="1" dirty="0" err="1"/>
              <a:t>Hartog</a:t>
            </a:r>
            <a:r>
              <a:rPr lang="en-US" sz="1600" b="1" i="1" dirty="0"/>
              <a:t>, A.H. An Introduction to Distributed Optical </a:t>
            </a:r>
            <a:r>
              <a:rPr lang="en-US" sz="1600" b="1" i="1" dirty="0" err="1"/>
              <a:t>Fibre</a:t>
            </a:r>
            <a:r>
              <a:rPr lang="en-US" sz="1600" b="1" i="1" dirty="0"/>
              <a:t> Sensors, 1 ed.; CRC Press: 2017.</a:t>
            </a:r>
            <a:endParaRPr lang="fr-FR" sz="1600" b="1" i="1" dirty="0"/>
          </a:p>
          <a:p>
            <a:pPr marL="285750" indent="-285750">
              <a:buFontTx/>
              <a:buChar char="-"/>
            </a:pPr>
            <a:r>
              <a:rPr lang="fr-FR" sz="1600" b="1" i="1" dirty="0"/>
              <a:t>Travaux et soutenances de Thèse de </a:t>
            </a:r>
            <a:r>
              <a:rPr lang="fr-FR" sz="1600" b="1" i="1" dirty="0">
                <a:solidFill>
                  <a:srgbClr val="FF0000"/>
                </a:solidFill>
              </a:rPr>
              <a:t>V. </a:t>
            </a:r>
            <a:r>
              <a:rPr lang="fr-FR" sz="1600" b="1" i="1" dirty="0" err="1">
                <a:solidFill>
                  <a:srgbClr val="FF0000"/>
                </a:solidFill>
              </a:rPr>
              <a:t>Lanticq</a:t>
            </a:r>
            <a:r>
              <a:rPr lang="fr-FR" sz="1600" b="1" i="1" dirty="0">
                <a:solidFill>
                  <a:srgbClr val="FF0000"/>
                </a:solidFill>
              </a:rPr>
              <a:t> </a:t>
            </a:r>
            <a:r>
              <a:rPr lang="fr-FR" sz="1600" b="1" i="1" dirty="0"/>
              <a:t>&amp; </a:t>
            </a:r>
            <a:r>
              <a:rPr lang="fr-FR" sz="1600" b="1" i="1" dirty="0">
                <a:solidFill>
                  <a:srgbClr val="FF0000"/>
                </a:solidFill>
              </a:rPr>
              <a:t>P. Clément à TP</a:t>
            </a:r>
          </a:p>
          <a:p>
            <a:pPr marL="285750" indent="-285750">
              <a:buFontTx/>
              <a:buChar char="-"/>
            </a:pPr>
            <a:r>
              <a:rPr lang="fr-FR" sz="1600" b="1" i="1" dirty="0"/>
              <a:t>Travaux </a:t>
            </a:r>
            <a:r>
              <a:rPr lang="fr-FR" sz="1600" b="1" i="1" dirty="0" err="1"/>
              <a:t>Post-doctoraux</a:t>
            </a:r>
            <a:r>
              <a:rPr lang="fr-FR" sz="1600" b="1" i="1" dirty="0"/>
              <a:t> de </a:t>
            </a:r>
            <a:r>
              <a:rPr lang="fr-FR" sz="1600" b="1" i="1" dirty="0">
                <a:solidFill>
                  <a:srgbClr val="FF0000"/>
                </a:solidFill>
              </a:rPr>
              <a:t>A. Chedid à TP</a:t>
            </a:r>
          </a:p>
        </p:txBody>
      </p:sp>
      <p:sp>
        <p:nvSpPr>
          <p:cNvPr id="13" name="Rectangle 12"/>
          <p:cNvSpPr/>
          <p:nvPr/>
        </p:nvSpPr>
        <p:spPr>
          <a:xfrm>
            <a:off x="6969292" y="1165883"/>
            <a:ext cx="5036457" cy="5816977"/>
          </a:xfrm>
          <a:prstGeom prst="rect">
            <a:avLst/>
          </a:prstGeom>
        </p:spPr>
        <p:txBody>
          <a:bodyPr wrap="square">
            <a:spAutoFit/>
          </a:bodyPr>
          <a:lstStyle/>
          <a:p>
            <a:pPr marL="342900" indent="-342900">
              <a:buFont typeface="+mj-lt"/>
              <a:buAutoNum type="arabicPeriod" startAt="3"/>
            </a:pPr>
            <a:r>
              <a:rPr lang="fr-FR" b="1" dirty="0"/>
              <a:t>OFDR : Optical </a:t>
            </a:r>
            <a:r>
              <a:rPr lang="fr-FR" b="1" dirty="0" err="1"/>
              <a:t>Frequency</a:t>
            </a:r>
            <a:r>
              <a:rPr lang="fr-FR" b="1" dirty="0"/>
              <a:t> Domain </a:t>
            </a:r>
            <a:r>
              <a:rPr lang="fr-FR" b="1" dirty="0" err="1"/>
              <a:t>Reflectometry</a:t>
            </a:r>
            <a:endParaRPr lang="fr-FR" b="1" dirty="0"/>
          </a:p>
          <a:p>
            <a:pPr marL="342900" indent="-342900">
              <a:buFont typeface="+mj-lt"/>
              <a:buAutoNum type="arabicPeriod"/>
            </a:pPr>
            <a:r>
              <a:rPr lang="fr-FR" sz="1400" dirty="0"/>
              <a:t>Principe de la mesure</a:t>
            </a:r>
          </a:p>
          <a:p>
            <a:pPr marL="342900" indent="-342900">
              <a:buFont typeface="+mj-lt"/>
              <a:buAutoNum type="arabicPeriod"/>
            </a:pPr>
            <a:r>
              <a:rPr lang="fr-FR" sz="1400" dirty="0"/>
              <a:t>Principe mathématique</a:t>
            </a:r>
          </a:p>
          <a:p>
            <a:pPr marL="342900" indent="-342900">
              <a:buFont typeface="+mj-lt"/>
              <a:buAutoNum type="arabicPeriod"/>
            </a:pPr>
            <a:r>
              <a:rPr lang="fr-FR" sz="1400" dirty="0"/>
              <a:t>Performances et inconvénients (linéarité du balayage et cohérence du laser)</a:t>
            </a:r>
          </a:p>
          <a:p>
            <a:endParaRPr lang="fr-FR" sz="700" dirty="0"/>
          </a:p>
          <a:p>
            <a:pPr marL="342900" indent="-342900">
              <a:buFont typeface="+mj-lt"/>
              <a:buAutoNum type="arabicPeriod" startAt="4"/>
            </a:pPr>
            <a:r>
              <a:rPr lang="fr-FR" b="1" dirty="0"/>
              <a:t>Raman-OTDR : </a:t>
            </a:r>
            <a:r>
              <a:rPr lang="fr-FR" b="1" dirty="0" err="1"/>
              <a:t>Distributed</a:t>
            </a:r>
            <a:r>
              <a:rPr lang="fr-FR" b="1" dirty="0"/>
              <a:t> </a:t>
            </a:r>
            <a:r>
              <a:rPr lang="fr-FR" b="1" dirty="0" err="1"/>
              <a:t>Temp</a:t>
            </a:r>
            <a:r>
              <a:rPr lang="fr-FR" b="1" dirty="0"/>
              <a:t>. </a:t>
            </a:r>
            <a:r>
              <a:rPr lang="fr-FR" b="1" dirty="0" err="1"/>
              <a:t>Sensor</a:t>
            </a:r>
            <a:endParaRPr lang="fr-FR" b="1" dirty="0"/>
          </a:p>
          <a:p>
            <a:pPr marL="342900" indent="-342900">
              <a:buFont typeface="+mj-lt"/>
              <a:buAutoNum type="arabicPeriod"/>
            </a:pPr>
            <a:r>
              <a:rPr lang="fr-FR" sz="1400" dirty="0"/>
              <a:t>Principe de l’effet Raman </a:t>
            </a:r>
            <a:r>
              <a:rPr lang="fr-FR" sz="1400" i="1" dirty="0"/>
              <a:t>(vu part.2)</a:t>
            </a:r>
            <a:endParaRPr lang="fr-FR" sz="1400" dirty="0"/>
          </a:p>
          <a:p>
            <a:pPr marL="342900" indent="-342900">
              <a:buFont typeface="+mj-lt"/>
              <a:buAutoNum type="arabicPeriod"/>
            </a:pPr>
            <a:r>
              <a:rPr lang="fr-FR" sz="1400" dirty="0"/>
              <a:t>Sensibilité à la température</a:t>
            </a:r>
          </a:p>
          <a:p>
            <a:pPr marL="342900" indent="-342900">
              <a:buFont typeface="+mj-lt"/>
              <a:buAutoNum type="arabicPeriod"/>
            </a:pPr>
            <a:r>
              <a:rPr lang="fr-FR" sz="1400" dirty="0"/>
              <a:t>Montage élémentaire</a:t>
            </a:r>
          </a:p>
          <a:p>
            <a:pPr marL="342900" indent="-342900">
              <a:buFont typeface="+mj-lt"/>
              <a:buAutoNum type="arabicPeriod"/>
            </a:pPr>
            <a:r>
              <a:rPr lang="fr-FR" sz="1400" dirty="0"/>
              <a:t>Applications et performances</a:t>
            </a:r>
          </a:p>
          <a:p>
            <a:endParaRPr lang="fr-FR" sz="700" b="1" dirty="0"/>
          </a:p>
          <a:p>
            <a:endParaRPr lang="fr-FR" sz="200" b="1" dirty="0"/>
          </a:p>
          <a:p>
            <a:pPr marL="342900" indent="-342900">
              <a:buFont typeface="+mj-lt"/>
              <a:buAutoNum type="arabicPeriod" startAt="5"/>
            </a:pPr>
            <a:r>
              <a:rPr lang="fr-FR" b="1" dirty="0"/>
              <a:t>B-OTDR : Brillouin – OTDR</a:t>
            </a:r>
          </a:p>
          <a:p>
            <a:pPr marL="342900" indent="-342900">
              <a:buAutoNum type="arabicPeriod"/>
            </a:pPr>
            <a:r>
              <a:rPr lang="fr-FR" sz="1400" dirty="0"/>
              <a:t>La diffusion Brillouin Spontanée </a:t>
            </a:r>
            <a:r>
              <a:rPr lang="fr-FR" sz="1400" i="1" dirty="0"/>
              <a:t>(vu part.2)</a:t>
            </a:r>
          </a:p>
          <a:p>
            <a:pPr marL="342900" indent="-342900">
              <a:buAutoNum type="arabicPeriod"/>
            </a:pPr>
            <a:r>
              <a:rPr lang="fr-FR" sz="1400" dirty="0"/>
              <a:t>La diffusion Brillouin Stimulée </a:t>
            </a:r>
            <a:r>
              <a:rPr lang="fr-FR" sz="1400" i="1" dirty="0"/>
              <a:t>(vu part.2)</a:t>
            </a:r>
            <a:endParaRPr lang="fr-FR" sz="1400" dirty="0"/>
          </a:p>
          <a:p>
            <a:pPr marL="342900" indent="-342900">
              <a:buAutoNum type="arabicPeriod"/>
            </a:pPr>
            <a:r>
              <a:rPr lang="fr-FR" sz="1400" dirty="0"/>
              <a:t>Modélisation d’un spectre spontané</a:t>
            </a:r>
          </a:p>
          <a:p>
            <a:pPr marL="342900" indent="-342900">
              <a:buAutoNum type="arabicPeriod"/>
            </a:pPr>
            <a:r>
              <a:rPr lang="fr-FR" sz="1400" dirty="0"/>
              <a:t>Sensibilité à la Température et à la Déformation</a:t>
            </a:r>
          </a:p>
          <a:p>
            <a:pPr marL="342900" indent="-342900">
              <a:buAutoNum type="arabicPeriod"/>
            </a:pPr>
            <a:r>
              <a:rPr lang="fr-FR" sz="1400" dirty="0"/>
              <a:t>Performances</a:t>
            </a:r>
          </a:p>
          <a:p>
            <a:pPr marL="342900" indent="-342900">
              <a:buAutoNum type="arabicPeriod"/>
            </a:pPr>
            <a:r>
              <a:rPr lang="fr-FR" sz="1400" dirty="0"/>
              <a:t>BOTDR avec mélange Haute Fréquence Actif</a:t>
            </a:r>
          </a:p>
          <a:p>
            <a:pPr marL="342900" indent="-342900">
              <a:buAutoNum type="arabicPeriod"/>
            </a:pPr>
            <a:r>
              <a:rPr lang="fr-FR" sz="1400" dirty="0"/>
              <a:t>BOTDR nouvelle génération : Fibre de réf. active</a:t>
            </a:r>
          </a:p>
          <a:p>
            <a:pPr marL="342900" indent="-342900">
              <a:buAutoNum type="arabicPeriod"/>
            </a:pPr>
            <a:r>
              <a:rPr lang="fr-FR" sz="1400" dirty="0"/>
              <a:t>Traitement des données</a:t>
            </a:r>
          </a:p>
          <a:p>
            <a:pPr marL="342900" indent="-342900">
              <a:buAutoNum type="arabicPeriod"/>
            </a:pPr>
            <a:r>
              <a:rPr lang="fr-FR" sz="1400" dirty="0"/>
              <a:t>Performances de mesures</a:t>
            </a:r>
          </a:p>
          <a:p>
            <a:pPr marL="342900" indent="-342900">
              <a:buAutoNum type="arabicPeriod"/>
            </a:pPr>
            <a:r>
              <a:rPr lang="fr-FR" sz="1400" dirty="0"/>
              <a:t>Limitation de la portée</a:t>
            </a:r>
          </a:p>
          <a:p>
            <a:pPr marL="342900" indent="-342900">
              <a:buAutoNum type="arabicPeriod"/>
            </a:pPr>
            <a:r>
              <a:rPr lang="fr-FR" sz="1400" dirty="0"/>
              <a:t>Discrimination Température / Déformation</a:t>
            </a:r>
          </a:p>
          <a:p>
            <a:endParaRPr lang="fr-FR" dirty="0"/>
          </a:p>
        </p:txBody>
      </p:sp>
      <p:sp>
        <p:nvSpPr>
          <p:cNvPr id="20" name="Espace réservé de la date 2">
            <a:extLst>
              <a:ext uri="{FF2B5EF4-FFF2-40B4-BE49-F238E27FC236}">
                <a16:creationId xmlns:a16="http://schemas.microsoft.com/office/drawing/2014/main" id="{2A6FE13B-F15D-4968-9FEB-F8A8C28FFF9E}"/>
              </a:ext>
            </a:extLst>
          </p:cNvPr>
          <p:cNvSpPr txBox="1">
            <a:spLocks/>
          </p:cNvSpPr>
          <p:nvPr/>
        </p:nvSpPr>
        <p:spPr>
          <a:xfrm>
            <a:off x="719403" y="6456744"/>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00A9B4EA-DAAC-48B0-8F1C-CA3CEDF4C1A1}"/>
              </a:ext>
            </a:extLst>
          </p:cNvPr>
          <p:cNvSpPr txBox="1">
            <a:spLocks/>
          </p:cNvSpPr>
          <p:nvPr/>
        </p:nvSpPr>
        <p:spPr>
          <a:xfrm>
            <a:off x="8622" y="6456744"/>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2</a:t>
            </a:fld>
            <a:endParaRPr lang="fr-FR" dirty="0">
              <a:solidFill>
                <a:prstClr val="white"/>
              </a:solidFill>
              <a:latin typeface="Arial"/>
            </a:endParaRPr>
          </a:p>
        </p:txBody>
      </p:sp>
    </p:spTree>
    <p:extLst>
      <p:ext uri="{BB962C8B-B14F-4D97-AF65-F5344CB8AC3E}">
        <p14:creationId xmlns:p14="http://schemas.microsoft.com/office/powerpoint/2010/main" val="278027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15"/>
                                        </p:tgtEl>
                                        <p:attrNameLst>
                                          <p:attrName>style.color</p:attrName>
                                        </p:attrNameLst>
                                      </p:cBhvr>
                                      <p:by>
                                        <p:hsl h="0" s="-12549" l="-25098"/>
                                      </p:by>
                                    </p:animClr>
                                    <p:animClr clrSpc="hsl" dir="cw">
                                      <p:cBhvr>
                                        <p:cTn id="7" dur="500" fill="hold"/>
                                        <p:tgtEl>
                                          <p:spTgt spid="15"/>
                                        </p:tgtEl>
                                        <p:attrNameLst>
                                          <p:attrName>fillcolor</p:attrName>
                                        </p:attrNameLst>
                                      </p:cBhvr>
                                      <p:by>
                                        <p:hsl h="0" s="-12549" l="-25098"/>
                                      </p:by>
                                    </p:animClr>
                                    <p:animClr clrSpc="hsl" dir="cw">
                                      <p:cBhvr>
                                        <p:cTn id="8" dur="500" fill="hold"/>
                                        <p:tgtEl>
                                          <p:spTgt spid="15"/>
                                        </p:tgtEl>
                                        <p:attrNameLst>
                                          <p:attrName>stroke.color</p:attrName>
                                        </p:attrNameLst>
                                      </p:cBhvr>
                                      <p:by>
                                        <p:hsl h="0" s="-12549" l="-25098"/>
                                      </p:by>
                                    </p:animClr>
                                    <p:set>
                                      <p:cBhvr>
                                        <p:cTn id="9" dur="500" fill="hold"/>
                                        <p:tgtEl>
                                          <p:spTgt spid="15"/>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18"/>
                                        </p:tgtEl>
                                        <p:attrNameLst>
                                          <p:attrName>style.color</p:attrName>
                                        </p:attrNameLst>
                                      </p:cBhvr>
                                      <p:by>
                                        <p:hsl h="0" s="-12549" l="-25098"/>
                                      </p:by>
                                    </p:animClr>
                                    <p:animClr clrSpc="hsl" dir="cw">
                                      <p:cBhvr>
                                        <p:cTn id="12" dur="500" fill="hold"/>
                                        <p:tgtEl>
                                          <p:spTgt spid="18"/>
                                        </p:tgtEl>
                                        <p:attrNameLst>
                                          <p:attrName>fillcolor</p:attrName>
                                        </p:attrNameLst>
                                      </p:cBhvr>
                                      <p:by>
                                        <p:hsl h="0" s="-12549" l="-25098"/>
                                      </p:by>
                                    </p:animClr>
                                    <p:animClr clrSpc="hsl" dir="cw">
                                      <p:cBhvr>
                                        <p:cTn id="13" dur="500" fill="hold"/>
                                        <p:tgtEl>
                                          <p:spTgt spid="18"/>
                                        </p:tgtEl>
                                        <p:attrNameLst>
                                          <p:attrName>stroke.color</p:attrName>
                                        </p:attrNameLst>
                                      </p:cBhvr>
                                      <p:by>
                                        <p:hsl h="0" s="-12549" l="-25098"/>
                                      </p:by>
                                    </p:animClr>
                                    <p:set>
                                      <p:cBhvr>
                                        <p:cTn id="14" dur="500" fill="hold"/>
                                        <p:tgtEl>
                                          <p:spTgt spid="18"/>
                                        </p:tgtEl>
                                        <p:attrNameLst>
                                          <p:attrName>fill.type</p:attrName>
                                        </p:attrNameLst>
                                      </p:cBhvr>
                                      <p:to>
                                        <p:strVal val="solid"/>
                                      </p:to>
                                    </p:set>
                                  </p:childTnLst>
                                </p:cTn>
                              </p:par>
                              <p:par>
                                <p:cTn id="15" presetID="24" presetClass="emph" presetSubtype="0" fill="hold" grpId="0" nodeType="withEffect">
                                  <p:stCondLst>
                                    <p:cond delay="0"/>
                                  </p:stCondLst>
                                  <p:childTnLst>
                                    <p:animClr clrSpc="hsl" dir="cw">
                                      <p:cBhvr override="childStyle">
                                        <p:cTn id="16" dur="500" fill="hold"/>
                                        <p:tgtEl>
                                          <p:spTgt spid="14"/>
                                        </p:tgtEl>
                                        <p:attrNameLst>
                                          <p:attrName>style.color</p:attrName>
                                        </p:attrNameLst>
                                      </p:cBhvr>
                                      <p:by>
                                        <p:hsl h="0" s="-12549" l="-25098"/>
                                      </p:by>
                                    </p:animClr>
                                    <p:animClr clrSpc="hsl" dir="cw">
                                      <p:cBhvr>
                                        <p:cTn id="17" dur="500" fill="hold"/>
                                        <p:tgtEl>
                                          <p:spTgt spid="14"/>
                                        </p:tgtEl>
                                        <p:attrNameLst>
                                          <p:attrName>fillcolor</p:attrName>
                                        </p:attrNameLst>
                                      </p:cBhvr>
                                      <p:by>
                                        <p:hsl h="0" s="-12549" l="-25098"/>
                                      </p:by>
                                    </p:animClr>
                                    <p:animClr clrSpc="hsl" dir="cw">
                                      <p:cBhvr>
                                        <p:cTn id="18" dur="500" fill="hold"/>
                                        <p:tgtEl>
                                          <p:spTgt spid="14"/>
                                        </p:tgtEl>
                                        <p:attrNameLst>
                                          <p:attrName>stroke.color</p:attrName>
                                        </p:attrNameLst>
                                      </p:cBhvr>
                                      <p:by>
                                        <p:hsl h="0" s="-12549" l="-25098"/>
                                      </p:by>
                                    </p:animClr>
                                    <p:set>
                                      <p:cBhvr>
                                        <p:cTn id="19"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18E202F-6729-4205-9DBE-75B5E47FA8DF}"/>
              </a:ext>
            </a:extLst>
          </p:cNvPr>
          <p:cNvSpPr>
            <a:spLocks noGrp="1"/>
          </p:cNvSpPr>
          <p:nvPr>
            <p:ph type="dt" sz="half" idx="10"/>
          </p:nvPr>
        </p:nvSpPr>
        <p:spPr/>
        <p:txBody>
          <a:bodyPr/>
          <a:lstStyle/>
          <a:p>
            <a:fld id="{B8EF25F4-B268-42E8-A7A4-B8F206EF4EB7}" type="datetime1">
              <a:rPr lang="fr-FR" smtClean="0"/>
              <a:t>06/03/2025</a:t>
            </a:fld>
            <a:endParaRPr lang="fr-FR" dirty="0"/>
          </a:p>
        </p:txBody>
      </p:sp>
      <p:sp>
        <p:nvSpPr>
          <p:cNvPr id="3" name="Espace réservé du pied de page 2">
            <a:extLst>
              <a:ext uri="{FF2B5EF4-FFF2-40B4-BE49-F238E27FC236}">
                <a16:creationId xmlns:a16="http://schemas.microsoft.com/office/drawing/2014/main" id="{E8C011C5-E7FB-4EE3-A4BA-F6C53DC8C3FB}"/>
              </a:ext>
            </a:extLst>
          </p:cNvPr>
          <p:cNvSpPr>
            <a:spLocks noGrp="1"/>
          </p:cNvSpPr>
          <p:nvPr>
            <p:ph type="ftr" sz="quarter" idx="11"/>
          </p:nvPr>
        </p:nvSpPr>
        <p:spPr/>
        <p:txBody>
          <a:bodyPr/>
          <a:lstStyle/>
          <a:p>
            <a:r>
              <a:rPr lang="fr-FR"/>
              <a:t>Modèle de présentation Télécom Paris</a:t>
            </a:r>
            <a:endParaRPr lang="fr-FR" dirty="0"/>
          </a:p>
        </p:txBody>
      </p:sp>
      <p:sp>
        <p:nvSpPr>
          <p:cNvPr id="4" name="Espace réservé du numéro de diapositive 3">
            <a:extLst>
              <a:ext uri="{FF2B5EF4-FFF2-40B4-BE49-F238E27FC236}">
                <a16:creationId xmlns:a16="http://schemas.microsoft.com/office/drawing/2014/main" id="{0390032D-528D-44A6-9EFE-2D743B2A8B9D}"/>
              </a:ext>
            </a:extLst>
          </p:cNvPr>
          <p:cNvSpPr>
            <a:spLocks noGrp="1"/>
          </p:cNvSpPr>
          <p:nvPr>
            <p:ph type="sldNum" sz="quarter" idx="12"/>
          </p:nvPr>
        </p:nvSpPr>
        <p:spPr/>
        <p:txBody>
          <a:bodyPr/>
          <a:lstStyle/>
          <a:p>
            <a:fld id="{3A5F5595-61AE-4AA6-B423-33EDBD1DAE12}" type="slidenum">
              <a:rPr lang="fr-FR" smtClean="0"/>
              <a:pPr/>
              <a:t>29</a:t>
            </a:fld>
            <a:endParaRPr lang="fr-FR" dirty="0"/>
          </a:p>
        </p:txBody>
      </p:sp>
      <p:grpSp>
        <p:nvGrpSpPr>
          <p:cNvPr id="42" name="Groupe 41">
            <a:extLst>
              <a:ext uri="{FF2B5EF4-FFF2-40B4-BE49-F238E27FC236}">
                <a16:creationId xmlns:a16="http://schemas.microsoft.com/office/drawing/2014/main" id="{D1B41749-16A7-48E6-9842-22CF7488A361}"/>
              </a:ext>
            </a:extLst>
          </p:cNvPr>
          <p:cNvGrpSpPr/>
          <p:nvPr/>
        </p:nvGrpSpPr>
        <p:grpSpPr>
          <a:xfrm>
            <a:off x="2557507" y="2456247"/>
            <a:ext cx="398463" cy="2172098"/>
            <a:chOff x="3717925" y="1657350"/>
            <a:chExt cx="398463" cy="2172098"/>
          </a:xfrm>
        </p:grpSpPr>
        <p:sp>
          <p:nvSpPr>
            <p:cNvPr id="39" name="Forme libre : forme 38">
              <a:extLst>
                <a:ext uri="{FF2B5EF4-FFF2-40B4-BE49-F238E27FC236}">
                  <a16:creationId xmlns:a16="http://schemas.microsoft.com/office/drawing/2014/main" id="{61F73B7E-B39D-4C16-97A8-DCA01E6D9202}"/>
                </a:ext>
              </a:extLst>
            </p:cNvPr>
            <p:cNvSpPr/>
            <p:nvPr/>
          </p:nvSpPr>
          <p:spPr>
            <a:xfrm>
              <a:off x="3717925" y="1657350"/>
              <a:ext cx="396875" cy="1017588"/>
            </a:xfrm>
            <a:custGeom>
              <a:avLst/>
              <a:gdLst>
                <a:gd name="connsiteX0" fmla="*/ 0 w 396875"/>
                <a:gd name="connsiteY0" fmla="*/ 1017588 h 1017588"/>
                <a:gd name="connsiteX1" fmla="*/ 4763 w 396875"/>
                <a:gd name="connsiteY1" fmla="*/ 3175 h 1017588"/>
                <a:gd name="connsiteX2" fmla="*/ 396875 w 396875"/>
                <a:gd name="connsiteY2" fmla="*/ 0 h 1017588"/>
                <a:gd name="connsiteX3" fmla="*/ 395288 w 396875"/>
                <a:gd name="connsiteY3" fmla="*/ 1011238 h 1017588"/>
                <a:gd name="connsiteX4" fmla="*/ 395288 w 396875"/>
                <a:gd name="connsiteY4" fmla="*/ 1011238 h 101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75" h="1017588">
                  <a:moveTo>
                    <a:pt x="0" y="1017588"/>
                  </a:moveTo>
                  <a:cubicBezTo>
                    <a:pt x="1588" y="679450"/>
                    <a:pt x="3175" y="341313"/>
                    <a:pt x="4763" y="3175"/>
                  </a:cubicBezTo>
                  <a:lnTo>
                    <a:pt x="396875" y="0"/>
                  </a:lnTo>
                  <a:lnTo>
                    <a:pt x="395288" y="1011238"/>
                  </a:lnTo>
                  <a:lnTo>
                    <a:pt x="395288" y="1011238"/>
                  </a:lnTo>
                </a:path>
              </a:pathLst>
            </a:cu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40">
              <a:extLst>
                <a:ext uri="{FF2B5EF4-FFF2-40B4-BE49-F238E27FC236}">
                  <a16:creationId xmlns:a16="http://schemas.microsoft.com/office/drawing/2014/main" id="{FD9D82B7-AF07-46BC-96D9-14CB276A3928}"/>
                </a:ext>
              </a:extLst>
            </p:cNvPr>
            <p:cNvCxnSpPr>
              <a:cxnSpLocks/>
            </p:cNvCxnSpPr>
            <p:nvPr/>
          </p:nvCxnSpPr>
          <p:spPr>
            <a:xfrm>
              <a:off x="4116388" y="2675467"/>
              <a:ext cx="0" cy="115398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43" name="Forme libre : forme 42">
            <a:extLst>
              <a:ext uri="{FF2B5EF4-FFF2-40B4-BE49-F238E27FC236}">
                <a16:creationId xmlns:a16="http://schemas.microsoft.com/office/drawing/2014/main" id="{B73AC244-6FF3-4FE5-9F4A-41E1D3C97500}"/>
              </a:ext>
            </a:extLst>
          </p:cNvPr>
          <p:cNvSpPr/>
          <p:nvPr/>
        </p:nvSpPr>
        <p:spPr>
          <a:xfrm>
            <a:off x="1793228" y="2166521"/>
            <a:ext cx="4969565" cy="1304014"/>
          </a:xfrm>
          <a:custGeom>
            <a:avLst/>
            <a:gdLst>
              <a:gd name="connsiteX0" fmla="*/ 0 w 4969565"/>
              <a:gd name="connsiteY0" fmla="*/ 1304014 h 1304014"/>
              <a:gd name="connsiteX1" fmla="*/ 1152939 w 4969565"/>
              <a:gd name="connsiteY1" fmla="*/ 1288112 h 1304014"/>
              <a:gd name="connsiteX2" fmla="*/ 2727298 w 4969565"/>
              <a:gd name="connsiteY2" fmla="*/ 7952 h 1304014"/>
              <a:gd name="connsiteX3" fmla="*/ 4969565 w 4969565"/>
              <a:gd name="connsiteY3" fmla="*/ 0 h 1304014"/>
              <a:gd name="connsiteX4" fmla="*/ 4969565 w 4969565"/>
              <a:gd name="connsiteY4" fmla="*/ 0 h 130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9565" h="1304014">
                <a:moveTo>
                  <a:pt x="0" y="1304014"/>
                </a:moveTo>
                <a:lnTo>
                  <a:pt x="1152939" y="1288112"/>
                </a:lnTo>
                <a:lnTo>
                  <a:pt x="2727298" y="7952"/>
                </a:lnTo>
                <a:lnTo>
                  <a:pt x="4969565" y="0"/>
                </a:lnTo>
                <a:lnTo>
                  <a:pt x="496956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46" name="Connecteur droit avec flèche 45">
            <a:extLst>
              <a:ext uri="{FF2B5EF4-FFF2-40B4-BE49-F238E27FC236}">
                <a16:creationId xmlns:a16="http://schemas.microsoft.com/office/drawing/2014/main" id="{E863FCB6-BD8C-43B8-966B-9A7B4C39A6BD}"/>
              </a:ext>
            </a:extLst>
          </p:cNvPr>
          <p:cNvCxnSpPr>
            <a:cxnSpLocks/>
          </p:cNvCxnSpPr>
          <p:nvPr/>
        </p:nvCxnSpPr>
        <p:spPr>
          <a:xfrm>
            <a:off x="1700077" y="3470535"/>
            <a:ext cx="5625296" cy="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6FBFFD04-2AE8-431A-BEF5-881F35656626}"/>
              </a:ext>
            </a:extLst>
          </p:cNvPr>
          <p:cNvCxnSpPr/>
          <p:nvPr/>
        </p:nvCxnSpPr>
        <p:spPr>
          <a:xfrm>
            <a:off x="935934" y="4631645"/>
            <a:ext cx="63313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07E1F03C-4437-4F0B-A143-423BA9BF92A2}"/>
              </a:ext>
            </a:extLst>
          </p:cNvPr>
          <p:cNvCxnSpPr/>
          <p:nvPr/>
        </p:nvCxnSpPr>
        <p:spPr>
          <a:xfrm>
            <a:off x="1914209" y="4630117"/>
            <a:ext cx="103752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2893918A-2147-487A-9FB6-19D2C73CA3E7}"/>
              </a:ext>
            </a:extLst>
          </p:cNvPr>
          <p:cNvCxnSpPr/>
          <p:nvPr/>
        </p:nvCxnSpPr>
        <p:spPr>
          <a:xfrm flipV="1">
            <a:off x="2951731" y="4048510"/>
            <a:ext cx="398112" cy="57983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Connecteur droit 53">
            <a:extLst>
              <a:ext uri="{FF2B5EF4-FFF2-40B4-BE49-F238E27FC236}">
                <a16:creationId xmlns:a16="http://schemas.microsoft.com/office/drawing/2014/main" id="{EB79A775-D3A2-4605-A3C3-C4B48A7A70AD}"/>
              </a:ext>
            </a:extLst>
          </p:cNvPr>
          <p:cNvCxnSpPr/>
          <p:nvPr/>
        </p:nvCxnSpPr>
        <p:spPr>
          <a:xfrm>
            <a:off x="3349843" y="4048510"/>
            <a:ext cx="1149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FAE5EE5F-9DDA-4347-9324-72D019EE3ECE}"/>
              </a:ext>
            </a:extLst>
          </p:cNvPr>
          <p:cNvCxnSpPr/>
          <p:nvPr/>
        </p:nvCxnSpPr>
        <p:spPr>
          <a:xfrm>
            <a:off x="4499543" y="4048510"/>
            <a:ext cx="395288" cy="57983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FC1BAB95-0BF3-4502-A4DB-49CE44E11EDB}"/>
              </a:ext>
            </a:extLst>
          </p:cNvPr>
          <p:cNvCxnSpPr/>
          <p:nvPr/>
        </p:nvCxnSpPr>
        <p:spPr>
          <a:xfrm>
            <a:off x="4894831" y="4628345"/>
            <a:ext cx="152193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1" name="Groupe 60">
            <a:extLst>
              <a:ext uri="{FF2B5EF4-FFF2-40B4-BE49-F238E27FC236}">
                <a16:creationId xmlns:a16="http://schemas.microsoft.com/office/drawing/2014/main" id="{AF4D4255-8898-4E1E-862D-BE604F4842B3}"/>
              </a:ext>
            </a:extLst>
          </p:cNvPr>
          <p:cNvGrpSpPr/>
          <p:nvPr/>
        </p:nvGrpSpPr>
        <p:grpSpPr>
          <a:xfrm>
            <a:off x="2108104" y="2456247"/>
            <a:ext cx="856702" cy="2178698"/>
            <a:chOff x="3717925" y="1657350"/>
            <a:chExt cx="398463" cy="2178698"/>
          </a:xfrm>
        </p:grpSpPr>
        <p:sp>
          <p:nvSpPr>
            <p:cNvPr id="62" name="Forme libre : forme 61">
              <a:extLst>
                <a:ext uri="{FF2B5EF4-FFF2-40B4-BE49-F238E27FC236}">
                  <a16:creationId xmlns:a16="http://schemas.microsoft.com/office/drawing/2014/main" id="{830043A3-C2CC-4596-BA08-9412BA2F56A6}"/>
                </a:ext>
              </a:extLst>
            </p:cNvPr>
            <p:cNvSpPr/>
            <p:nvPr/>
          </p:nvSpPr>
          <p:spPr>
            <a:xfrm>
              <a:off x="3717925" y="1657350"/>
              <a:ext cx="396875" cy="1017588"/>
            </a:xfrm>
            <a:custGeom>
              <a:avLst/>
              <a:gdLst>
                <a:gd name="connsiteX0" fmla="*/ 0 w 396875"/>
                <a:gd name="connsiteY0" fmla="*/ 1017588 h 1017588"/>
                <a:gd name="connsiteX1" fmla="*/ 4763 w 396875"/>
                <a:gd name="connsiteY1" fmla="*/ 3175 h 1017588"/>
                <a:gd name="connsiteX2" fmla="*/ 396875 w 396875"/>
                <a:gd name="connsiteY2" fmla="*/ 0 h 1017588"/>
                <a:gd name="connsiteX3" fmla="*/ 395288 w 396875"/>
                <a:gd name="connsiteY3" fmla="*/ 1011238 h 1017588"/>
                <a:gd name="connsiteX4" fmla="*/ 395288 w 396875"/>
                <a:gd name="connsiteY4" fmla="*/ 1011238 h 1017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75" h="1017588">
                  <a:moveTo>
                    <a:pt x="0" y="1017588"/>
                  </a:moveTo>
                  <a:cubicBezTo>
                    <a:pt x="1588" y="679450"/>
                    <a:pt x="3175" y="341313"/>
                    <a:pt x="4763" y="3175"/>
                  </a:cubicBezTo>
                  <a:lnTo>
                    <a:pt x="396875" y="0"/>
                  </a:lnTo>
                  <a:lnTo>
                    <a:pt x="395288" y="1011238"/>
                  </a:lnTo>
                  <a:lnTo>
                    <a:pt x="395288" y="1011238"/>
                  </a:lnTo>
                </a:path>
              </a:pathLst>
            </a:custGeom>
            <a:no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Connecteur droit 62">
              <a:extLst>
                <a:ext uri="{FF2B5EF4-FFF2-40B4-BE49-F238E27FC236}">
                  <a16:creationId xmlns:a16="http://schemas.microsoft.com/office/drawing/2014/main" id="{43D58A97-DCCE-4179-B29D-7957E505FD2C}"/>
                </a:ext>
              </a:extLst>
            </p:cNvPr>
            <p:cNvCxnSpPr>
              <a:cxnSpLocks/>
            </p:cNvCxnSpPr>
            <p:nvPr/>
          </p:nvCxnSpPr>
          <p:spPr>
            <a:xfrm flipH="1">
              <a:off x="4114800" y="2675467"/>
              <a:ext cx="1588" cy="1160581"/>
            </a:xfrm>
            <a:prstGeom prst="line">
              <a:avLst/>
            </a:prstGeom>
            <a:ln>
              <a:solidFill>
                <a:srgbClr val="00B0F0"/>
              </a:solidFill>
              <a:prstDash val="dash"/>
            </a:ln>
          </p:spPr>
          <p:style>
            <a:lnRef idx="1">
              <a:schemeClr val="accent1"/>
            </a:lnRef>
            <a:fillRef idx="0">
              <a:schemeClr val="accent1"/>
            </a:fillRef>
            <a:effectRef idx="0">
              <a:schemeClr val="accent1"/>
            </a:effectRef>
            <a:fontRef idx="minor">
              <a:schemeClr val="tx1"/>
            </a:fontRef>
          </p:style>
        </p:cxnSp>
      </p:grpSp>
      <p:cxnSp>
        <p:nvCxnSpPr>
          <p:cNvPr id="66" name="Connecteur droit 65">
            <a:extLst>
              <a:ext uri="{FF2B5EF4-FFF2-40B4-BE49-F238E27FC236}">
                <a16:creationId xmlns:a16="http://schemas.microsoft.com/office/drawing/2014/main" id="{906F63BD-D4AF-450B-81B2-79D7242E178E}"/>
              </a:ext>
            </a:extLst>
          </p:cNvPr>
          <p:cNvCxnSpPr/>
          <p:nvPr/>
        </p:nvCxnSpPr>
        <p:spPr>
          <a:xfrm>
            <a:off x="1914209" y="4628345"/>
            <a:ext cx="103752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59134D17-79DD-4F37-B469-8FFDEE363CBE}"/>
              </a:ext>
            </a:extLst>
          </p:cNvPr>
          <p:cNvCxnSpPr/>
          <p:nvPr/>
        </p:nvCxnSpPr>
        <p:spPr>
          <a:xfrm flipV="1">
            <a:off x="2951731" y="3843039"/>
            <a:ext cx="853288" cy="78530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BAE266F6-386D-452B-92C1-18682B1412C0}"/>
              </a:ext>
            </a:extLst>
          </p:cNvPr>
          <p:cNvCxnSpPr/>
          <p:nvPr/>
        </p:nvCxnSpPr>
        <p:spPr>
          <a:xfrm flipV="1">
            <a:off x="3815331" y="3832610"/>
            <a:ext cx="692154" cy="796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2ABE449B-87C1-45D2-96BC-22060DD5FD25}"/>
              </a:ext>
            </a:extLst>
          </p:cNvPr>
          <p:cNvCxnSpPr/>
          <p:nvPr/>
        </p:nvCxnSpPr>
        <p:spPr>
          <a:xfrm>
            <a:off x="4499543" y="3832610"/>
            <a:ext cx="863600" cy="79903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F5BD0C30-927B-48AF-B975-50548E798151}"/>
              </a:ext>
            </a:extLst>
          </p:cNvPr>
          <p:cNvCxnSpPr/>
          <p:nvPr/>
        </p:nvCxnSpPr>
        <p:spPr>
          <a:xfrm>
            <a:off x="5363143" y="4628345"/>
            <a:ext cx="104708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7" name="ZoneTexte 76">
            <a:extLst>
              <a:ext uri="{FF2B5EF4-FFF2-40B4-BE49-F238E27FC236}">
                <a16:creationId xmlns:a16="http://schemas.microsoft.com/office/drawing/2014/main" id="{38A5B5F1-48C0-4871-8192-E966FE1CBE1B}"/>
              </a:ext>
            </a:extLst>
          </p:cNvPr>
          <p:cNvSpPr txBox="1"/>
          <p:nvPr/>
        </p:nvSpPr>
        <p:spPr>
          <a:xfrm>
            <a:off x="6717702" y="3490020"/>
            <a:ext cx="780983" cy="276999"/>
          </a:xfrm>
          <a:prstGeom prst="rect">
            <a:avLst/>
          </a:prstGeom>
          <a:noFill/>
        </p:spPr>
        <p:txBody>
          <a:bodyPr wrap="none" rtlCol="0">
            <a:spAutoFit/>
          </a:bodyPr>
          <a:lstStyle/>
          <a:p>
            <a:r>
              <a:rPr lang="fr-FR" sz="1200" dirty="0"/>
              <a:t>Distance</a:t>
            </a:r>
          </a:p>
        </p:txBody>
      </p:sp>
      <p:sp>
        <p:nvSpPr>
          <p:cNvPr id="78" name="ZoneTexte 77">
            <a:extLst>
              <a:ext uri="{FF2B5EF4-FFF2-40B4-BE49-F238E27FC236}">
                <a16:creationId xmlns:a16="http://schemas.microsoft.com/office/drawing/2014/main" id="{48F616FD-7F6E-45CF-A1C8-6AFA1358DAF3}"/>
              </a:ext>
            </a:extLst>
          </p:cNvPr>
          <p:cNvSpPr txBox="1"/>
          <p:nvPr/>
        </p:nvSpPr>
        <p:spPr>
          <a:xfrm>
            <a:off x="6719640" y="4597329"/>
            <a:ext cx="780983" cy="276999"/>
          </a:xfrm>
          <a:prstGeom prst="rect">
            <a:avLst/>
          </a:prstGeom>
          <a:noFill/>
        </p:spPr>
        <p:txBody>
          <a:bodyPr wrap="none" rtlCol="0">
            <a:spAutoFit/>
          </a:bodyPr>
          <a:lstStyle/>
          <a:p>
            <a:r>
              <a:rPr lang="fr-FR" sz="1200" dirty="0"/>
              <a:t>Distance</a:t>
            </a:r>
          </a:p>
        </p:txBody>
      </p:sp>
      <p:cxnSp>
        <p:nvCxnSpPr>
          <p:cNvPr id="81" name="Connecteur droit avec flèche 80">
            <a:extLst>
              <a:ext uri="{FF2B5EF4-FFF2-40B4-BE49-F238E27FC236}">
                <a16:creationId xmlns:a16="http://schemas.microsoft.com/office/drawing/2014/main" id="{37159B96-21FC-4A9E-992A-3CE9505C6F6C}"/>
              </a:ext>
            </a:extLst>
          </p:cNvPr>
          <p:cNvCxnSpPr/>
          <p:nvPr/>
        </p:nvCxnSpPr>
        <p:spPr>
          <a:xfrm flipV="1">
            <a:off x="1700077" y="2147036"/>
            <a:ext cx="0" cy="1325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145A5837-FB38-4A18-AC0E-7E491E6207FE}"/>
              </a:ext>
            </a:extLst>
          </p:cNvPr>
          <p:cNvCxnSpPr>
            <a:cxnSpLocks/>
          </p:cNvCxnSpPr>
          <p:nvPr/>
        </p:nvCxnSpPr>
        <p:spPr>
          <a:xfrm flipV="1">
            <a:off x="1700077" y="3566854"/>
            <a:ext cx="1932" cy="1030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DA1CAC10-14AA-4212-8B8A-068701DFBC15}"/>
              </a:ext>
            </a:extLst>
          </p:cNvPr>
          <p:cNvSpPr txBox="1"/>
          <p:nvPr/>
        </p:nvSpPr>
        <p:spPr>
          <a:xfrm>
            <a:off x="197920" y="3432993"/>
            <a:ext cx="1495147" cy="523220"/>
          </a:xfrm>
          <a:prstGeom prst="rect">
            <a:avLst/>
          </a:prstGeom>
          <a:noFill/>
        </p:spPr>
        <p:txBody>
          <a:bodyPr wrap="square">
            <a:spAutoFit/>
          </a:bodyPr>
          <a:lstStyle/>
          <a:p>
            <a:r>
              <a:rPr lang="fr-FR" sz="2800" dirty="0">
                <a:sym typeface="Symbol" panose="05050102010706020507" pitchFamily="18" charset="2"/>
              </a:rPr>
              <a:t></a:t>
            </a:r>
            <a:r>
              <a:rPr lang="fr-FR" sz="1200" dirty="0"/>
              <a:t>L</a:t>
            </a:r>
            <a:r>
              <a:rPr lang="fr-FR" sz="1200" baseline="-25000" dirty="0"/>
              <a:t>n </a:t>
            </a:r>
            <a:r>
              <a:rPr lang="fr-FR" sz="1200" dirty="0">
                <a:sym typeface="Symbol" panose="05050102010706020507" pitchFamily="18" charset="2"/>
              </a:rPr>
              <a:t>-</a:t>
            </a:r>
            <a:r>
              <a:rPr lang="fr-FR" sz="2800" dirty="0">
                <a:sym typeface="Symbol" panose="05050102010706020507" pitchFamily="18" charset="2"/>
              </a:rPr>
              <a:t></a:t>
            </a:r>
            <a:r>
              <a:rPr lang="fr-FR" sz="1200" dirty="0"/>
              <a:t>L</a:t>
            </a:r>
            <a:r>
              <a:rPr lang="fr-FR" sz="1200" baseline="-25000" dirty="0"/>
              <a:t>n</a:t>
            </a:r>
            <a:r>
              <a:rPr lang="fr-FR" sz="1200" dirty="0"/>
              <a:t>-</a:t>
            </a:r>
            <a:r>
              <a:rPr lang="fr-FR" sz="1200" dirty="0" err="1"/>
              <a:t>L</a:t>
            </a:r>
            <a:r>
              <a:rPr lang="fr-FR" sz="1200" baseline="-25000" dirty="0" err="1"/>
              <a:t>jauge</a:t>
            </a:r>
            <a:endParaRPr lang="fr-FR" sz="1200" dirty="0"/>
          </a:p>
        </p:txBody>
      </p:sp>
      <p:sp>
        <p:nvSpPr>
          <p:cNvPr id="87" name="ZoneTexte 86">
            <a:extLst>
              <a:ext uri="{FF2B5EF4-FFF2-40B4-BE49-F238E27FC236}">
                <a16:creationId xmlns:a16="http://schemas.microsoft.com/office/drawing/2014/main" id="{7C90C1C9-3578-47BC-9E79-A04367ACABE5}"/>
              </a:ext>
            </a:extLst>
          </p:cNvPr>
          <p:cNvSpPr txBox="1"/>
          <p:nvPr/>
        </p:nvSpPr>
        <p:spPr>
          <a:xfrm>
            <a:off x="820586" y="1996156"/>
            <a:ext cx="965632" cy="523220"/>
          </a:xfrm>
          <a:prstGeom prst="rect">
            <a:avLst/>
          </a:prstGeom>
          <a:noFill/>
        </p:spPr>
        <p:txBody>
          <a:bodyPr wrap="square">
            <a:spAutoFit/>
          </a:bodyPr>
          <a:lstStyle/>
          <a:p>
            <a:r>
              <a:rPr lang="fr-FR" sz="2800" dirty="0">
                <a:sym typeface="Symbol" panose="05050102010706020507" pitchFamily="18" charset="2"/>
              </a:rPr>
              <a:t></a:t>
            </a:r>
            <a:r>
              <a:rPr lang="fr-FR" sz="1200" dirty="0"/>
              <a:t>L</a:t>
            </a:r>
            <a:r>
              <a:rPr lang="fr-FR" sz="1200" baseline="-25000" dirty="0"/>
              <a:t>n </a:t>
            </a:r>
            <a:endParaRPr lang="fr-FR" sz="1200" dirty="0"/>
          </a:p>
        </p:txBody>
      </p:sp>
      <p:sp>
        <p:nvSpPr>
          <p:cNvPr id="88" name="ZoneTexte 87">
            <a:extLst>
              <a:ext uri="{FF2B5EF4-FFF2-40B4-BE49-F238E27FC236}">
                <a16:creationId xmlns:a16="http://schemas.microsoft.com/office/drawing/2014/main" id="{FCEB3019-6B8F-44A0-9E6F-162E946CDC81}"/>
              </a:ext>
            </a:extLst>
          </p:cNvPr>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89" name="ZoneTexte 88">
            <a:extLst>
              <a:ext uri="{FF2B5EF4-FFF2-40B4-BE49-F238E27FC236}">
                <a16:creationId xmlns:a16="http://schemas.microsoft.com/office/drawing/2014/main" id="{974ECE0B-084E-4013-B412-8561D6301AC8}"/>
              </a:ext>
            </a:extLst>
          </p:cNvPr>
          <p:cNvSpPr txBox="1"/>
          <p:nvPr/>
        </p:nvSpPr>
        <p:spPr>
          <a:xfrm>
            <a:off x="1959440" y="550977"/>
            <a:ext cx="7622600"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a:t>
            </a:r>
            <a:r>
              <a:rPr lang="en-US" sz="2000" b="1" dirty="0">
                <a:solidFill>
                  <a:schemeClr val="tx2"/>
                </a:solidFill>
              </a:rPr>
              <a:t> : Lien entre Longueur </a:t>
            </a:r>
            <a:r>
              <a:rPr lang="en-US" sz="2000" b="1" dirty="0" err="1">
                <a:solidFill>
                  <a:schemeClr val="tx2"/>
                </a:solidFill>
              </a:rPr>
              <a:t>jauge</a:t>
            </a:r>
            <a:r>
              <a:rPr lang="en-US" sz="2000" b="1" dirty="0">
                <a:solidFill>
                  <a:schemeClr val="tx2"/>
                </a:solidFill>
              </a:rPr>
              <a:t> et </a:t>
            </a:r>
            <a:r>
              <a:rPr lang="en-US" sz="2000" b="1" dirty="0" err="1">
                <a:solidFill>
                  <a:schemeClr val="tx2"/>
                </a:solidFill>
              </a:rPr>
              <a:t>Résolution</a:t>
            </a:r>
            <a:r>
              <a:rPr lang="en-US" sz="2000" b="1" dirty="0">
                <a:solidFill>
                  <a:schemeClr val="tx2"/>
                </a:solidFill>
              </a:rPr>
              <a:t> </a:t>
            </a:r>
            <a:r>
              <a:rPr lang="en-US" sz="2000" b="1" dirty="0" err="1">
                <a:solidFill>
                  <a:schemeClr val="tx2"/>
                </a:solidFill>
              </a:rPr>
              <a:t>Spatiale</a:t>
            </a:r>
            <a:r>
              <a:rPr lang="en-US" sz="2000" b="1" dirty="0">
                <a:solidFill>
                  <a:schemeClr val="tx2"/>
                </a:solidFill>
              </a:rPr>
              <a:t>  </a:t>
            </a:r>
          </a:p>
        </p:txBody>
      </p:sp>
      <p:sp>
        <p:nvSpPr>
          <p:cNvPr id="91" name="ZoneTexte 90">
            <a:extLst>
              <a:ext uri="{FF2B5EF4-FFF2-40B4-BE49-F238E27FC236}">
                <a16:creationId xmlns:a16="http://schemas.microsoft.com/office/drawing/2014/main" id="{7B982230-32EE-4596-B0EE-D7A16F29A577}"/>
              </a:ext>
            </a:extLst>
          </p:cNvPr>
          <p:cNvSpPr txBox="1"/>
          <p:nvPr/>
        </p:nvSpPr>
        <p:spPr>
          <a:xfrm>
            <a:off x="40350" y="1164889"/>
            <a:ext cx="12115817" cy="369332"/>
          </a:xfrm>
          <a:prstGeom prst="rect">
            <a:avLst/>
          </a:prstGeom>
          <a:solidFill>
            <a:srgbClr val="FFFF00"/>
          </a:solidFill>
          <a:ln w="38100">
            <a:solidFill>
              <a:srgbClr val="FFC000"/>
            </a:solidFill>
          </a:ln>
        </p:spPr>
        <p:txBody>
          <a:bodyPr wrap="none" rtlCol="0">
            <a:spAutoFit/>
          </a:bodyPr>
          <a:lstStyle/>
          <a:p>
            <a:r>
              <a:rPr lang="fr-FR" dirty="0"/>
              <a:t>Remarque : </a:t>
            </a:r>
            <a:r>
              <a:rPr lang="fr-FR" dirty="0" err="1"/>
              <a:t>L</a:t>
            </a:r>
            <a:r>
              <a:rPr lang="fr-FR" baseline="-25000" dirty="0" err="1"/>
              <a:t>jauge</a:t>
            </a:r>
            <a:r>
              <a:rPr lang="fr-FR" dirty="0"/>
              <a:t> &gt; </a:t>
            </a:r>
            <a:r>
              <a:rPr lang="fr-FR" dirty="0" err="1"/>
              <a:t>L</a:t>
            </a:r>
            <a:r>
              <a:rPr lang="fr-FR" baseline="-25000" dirty="0" err="1"/>
              <a:t>pulse</a:t>
            </a:r>
            <a:r>
              <a:rPr lang="fr-FR" dirty="0"/>
              <a:t>      sinon on soustrait des valeurs de phase intra-impulsion donc corrélées ! </a:t>
            </a:r>
            <a:r>
              <a:rPr lang="fr-FR" dirty="0">
                <a:sym typeface="Wingdings" panose="05000000000000000000" pitchFamily="2" charset="2"/>
              </a:rPr>
              <a:t> Non-linéarités</a:t>
            </a:r>
            <a:endParaRPr lang="fr-FR" dirty="0"/>
          </a:p>
        </p:txBody>
      </p:sp>
      <p:sp>
        <p:nvSpPr>
          <p:cNvPr id="92" name="ZoneTexte 91">
            <a:extLst>
              <a:ext uri="{FF2B5EF4-FFF2-40B4-BE49-F238E27FC236}">
                <a16:creationId xmlns:a16="http://schemas.microsoft.com/office/drawing/2014/main" id="{A9ECAC25-E49C-4E57-830B-7D7743A05941}"/>
              </a:ext>
            </a:extLst>
          </p:cNvPr>
          <p:cNvSpPr txBox="1"/>
          <p:nvPr/>
        </p:nvSpPr>
        <p:spPr>
          <a:xfrm>
            <a:off x="5239778" y="2169784"/>
            <a:ext cx="1774845" cy="369332"/>
          </a:xfrm>
          <a:prstGeom prst="rect">
            <a:avLst/>
          </a:prstGeom>
          <a:noFill/>
        </p:spPr>
        <p:txBody>
          <a:bodyPr wrap="none" rtlCol="0">
            <a:spAutoFit/>
          </a:bodyPr>
          <a:lstStyle/>
          <a:p>
            <a:r>
              <a:rPr lang="fr-FR" dirty="0"/>
              <a:t>Phase cumulée</a:t>
            </a:r>
          </a:p>
        </p:txBody>
      </p:sp>
      <p:grpSp>
        <p:nvGrpSpPr>
          <p:cNvPr id="97" name="Groupe 96">
            <a:extLst>
              <a:ext uri="{FF2B5EF4-FFF2-40B4-BE49-F238E27FC236}">
                <a16:creationId xmlns:a16="http://schemas.microsoft.com/office/drawing/2014/main" id="{159E3BD7-F4B6-4359-8C59-A685A83C5DAA}"/>
              </a:ext>
            </a:extLst>
          </p:cNvPr>
          <p:cNvGrpSpPr/>
          <p:nvPr/>
        </p:nvGrpSpPr>
        <p:grpSpPr>
          <a:xfrm>
            <a:off x="2534748" y="2061690"/>
            <a:ext cx="685465" cy="972023"/>
            <a:chOff x="3699405" y="2061690"/>
            <a:chExt cx="685465" cy="972023"/>
          </a:xfrm>
        </p:grpSpPr>
        <p:sp>
          <p:nvSpPr>
            <p:cNvPr id="94" name="ZoneTexte 93">
              <a:extLst>
                <a:ext uri="{FF2B5EF4-FFF2-40B4-BE49-F238E27FC236}">
                  <a16:creationId xmlns:a16="http://schemas.microsoft.com/office/drawing/2014/main" id="{3B5AE7A6-978B-4BE1-81B9-D86F5A5E26AA}"/>
                </a:ext>
              </a:extLst>
            </p:cNvPr>
            <p:cNvSpPr txBox="1"/>
            <p:nvPr/>
          </p:nvSpPr>
          <p:spPr>
            <a:xfrm>
              <a:off x="3699405" y="2061690"/>
              <a:ext cx="685465" cy="307777"/>
            </a:xfrm>
            <a:prstGeom prst="rect">
              <a:avLst/>
            </a:prstGeom>
            <a:noFill/>
          </p:spPr>
          <p:txBody>
            <a:bodyPr wrap="square">
              <a:spAutoFit/>
            </a:bodyPr>
            <a:lstStyle/>
            <a:p>
              <a:r>
                <a:rPr lang="fr-FR" sz="1400" dirty="0" err="1">
                  <a:solidFill>
                    <a:srgbClr val="00B050"/>
                  </a:solidFill>
                </a:rPr>
                <a:t>L</a:t>
              </a:r>
              <a:r>
                <a:rPr lang="fr-FR" sz="1400" baseline="-25000" dirty="0" err="1">
                  <a:solidFill>
                    <a:srgbClr val="00B050"/>
                  </a:solidFill>
                </a:rPr>
                <a:t>jauge</a:t>
              </a:r>
              <a:endParaRPr lang="fr-FR" sz="1400" dirty="0">
                <a:solidFill>
                  <a:srgbClr val="00B050"/>
                </a:solidFill>
              </a:endParaRPr>
            </a:p>
          </p:txBody>
        </p:sp>
        <p:cxnSp>
          <p:nvCxnSpPr>
            <p:cNvPr id="96" name="Connecteur droit avec flèche 95">
              <a:extLst>
                <a:ext uri="{FF2B5EF4-FFF2-40B4-BE49-F238E27FC236}">
                  <a16:creationId xmlns:a16="http://schemas.microsoft.com/office/drawing/2014/main" id="{244A2E85-E067-4DEA-9605-60D6350E5983}"/>
                </a:ext>
              </a:extLst>
            </p:cNvPr>
            <p:cNvCxnSpPr/>
            <p:nvPr/>
          </p:nvCxnSpPr>
          <p:spPr>
            <a:xfrm>
              <a:off x="3722164" y="3033713"/>
              <a:ext cx="394224" cy="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8" name="Groupe 97">
            <a:extLst>
              <a:ext uri="{FF2B5EF4-FFF2-40B4-BE49-F238E27FC236}">
                <a16:creationId xmlns:a16="http://schemas.microsoft.com/office/drawing/2014/main" id="{7B981A42-4D11-4E6D-A087-DC0BA3035489}"/>
              </a:ext>
            </a:extLst>
          </p:cNvPr>
          <p:cNvGrpSpPr/>
          <p:nvPr/>
        </p:nvGrpSpPr>
        <p:grpSpPr>
          <a:xfrm>
            <a:off x="4403946" y="4697549"/>
            <a:ext cx="685465" cy="307777"/>
            <a:chOff x="3643338" y="2995434"/>
            <a:chExt cx="685465" cy="307777"/>
          </a:xfrm>
        </p:grpSpPr>
        <p:sp>
          <p:nvSpPr>
            <p:cNvPr id="99" name="ZoneTexte 98">
              <a:extLst>
                <a:ext uri="{FF2B5EF4-FFF2-40B4-BE49-F238E27FC236}">
                  <a16:creationId xmlns:a16="http://schemas.microsoft.com/office/drawing/2014/main" id="{1F93E5A6-DC75-412A-B3DB-E403241FBD30}"/>
                </a:ext>
              </a:extLst>
            </p:cNvPr>
            <p:cNvSpPr txBox="1"/>
            <p:nvPr/>
          </p:nvSpPr>
          <p:spPr>
            <a:xfrm>
              <a:off x="3643338" y="2995434"/>
              <a:ext cx="685465" cy="307777"/>
            </a:xfrm>
            <a:prstGeom prst="rect">
              <a:avLst/>
            </a:prstGeom>
            <a:noFill/>
          </p:spPr>
          <p:txBody>
            <a:bodyPr wrap="square">
              <a:spAutoFit/>
            </a:bodyPr>
            <a:lstStyle/>
            <a:p>
              <a:r>
                <a:rPr lang="fr-FR" sz="1400" dirty="0" err="1">
                  <a:solidFill>
                    <a:srgbClr val="00B050"/>
                  </a:solidFill>
                </a:rPr>
                <a:t>L</a:t>
              </a:r>
              <a:r>
                <a:rPr lang="fr-FR" sz="1400" baseline="-25000" dirty="0" err="1">
                  <a:solidFill>
                    <a:srgbClr val="00B050"/>
                  </a:solidFill>
                </a:rPr>
                <a:t>jauge</a:t>
              </a:r>
              <a:endParaRPr lang="fr-FR" sz="1400" dirty="0">
                <a:solidFill>
                  <a:srgbClr val="00B050"/>
                </a:solidFill>
              </a:endParaRPr>
            </a:p>
          </p:txBody>
        </p:sp>
        <p:cxnSp>
          <p:nvCxnSpPr>
            <p:cNvPr id="100" name="Connecteur droit avec flèche 99">
              <a:extLst>
                <a:ext uri="{FF2B5EF4-FFF2-40B4-BE49-F238E27FC236}">
                  <a16:creationId xmlns:a16="http://schemas.microsoft.com/office/drawing/2014/main" id="{EEF349B6-A528-4B3B-A701-7311D90CD356}"/>
                </a:ext>
              </a:extLst>
            </p:cNvPr>
            <p:cNvCxnSpPr/>
            <p:nvPr/>
          </p:nvCxnSpPr>
          <p:spPr>
            <a:xfrm>
              <a:off x="3722164" y="3033713"/>
              <a:ext cx="394224" cy="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127A6A2C-0D36-4AD2-AE87-CED764DE3EB0}"/>
              </a:ext>
            </a:extLst>
          </p:cNvPr>
          <p:cNvGrpSpPr/>
          <p:nvPr/>
        </p:nvGrpSpPr>
        <p:grpSpPr>
          <a:xfrm>
            <a:off x="2062822" y="2062497"/>
            <a:ext cx="888909" cy="972023"/>
            <a:chOff x="3699405" y="2061690"/>
            <a:chExt cx="888909" cy="972023"/>
          </a:xfrm>
        </p:grpSpPr>
        <p:sp>
          <p:nvSpPr>
            <p:cNvPr id="102" name="ZoneTexte 101">
              <a:extLst>
                <a:ext uri="{FF2B5EF4-FFF2-40B4-BE49-F238E27FC236}">
                  <a16:creationId xmlns:a16="http://schemas.microsoft.com/office/drawing/2014/main" id="{73AB6C76-95DA-41E4-8748-999E163428F8}"/>
                </a:ext>
              </a:extLst>
            </p:cNvPr>
            <p:cNvSpPr txBox="1"/>
            <p:nvPr/>
          </p:nvSpPr>
          <p:spPr>
            <a:xfrm>
              <a:off x="3699405" y="2061690"/>
              <a:ext cx="685465" cy="307777"/>
            </a:xfrm>
            <a:prstGeom prst="rect">
              <a:avLst/>
            </a:prstGeom>
            <a:noFill/>
          </p:spPr>
          <p:txBody>
            <a:bodyPr wrap="square">
              <a:spAutoFit/>
            </a:bodyPr>
            <a:lstStyle/>
            <a:p>
              <a:r>
                <a:rPr lang="fr-FR" sz="1400" dirty="0" err="1">
                  <a:solidFill>
                    <a:srgbClr val="00B0F0"/>
                  </a:solidFill>
                </a:rPr>
                <a:t>L</a:t>
              </a:r>
              <a:r>
                <a:rPr lang="fr-FR" sz="1400" baseline="-25000" dirty="0" err="1">
                  <a:solidFill>
                    <a:srgbClr val="00B0F0"/>
                  </a:solidFill>
                </a:rPr>
                <a:t>jauge</a:t>
              </a:r>
              <a:endParaRPr lang="fr-FR" sz="1400" dirty="0">
                <a:solidFill>
                  <a:srgbClr val="00B0F0"/>
                </a:solidFill>
              </a:endParaRPr>
            </a:p>
          </p:txBody>
        </p:sp>
        <p:cxnSp>
          <p:nvCxnSpPr>
            <p:cNvPr id="103" name="Connecteur droit avec flèche 102">
              <a:extLst>
                <a:ext uri="{FF2B5EF4-FFF2-40B4-BE49-F238E27FC236}">
                  <a16:creationId xmlns:a16="http://schemas.microsoft.com/office/drawing/2014/main" id="{9256CBF1-7C25-4394-9BBB-09682B29A779}"/>
                </a:ext>
              </a:extLst>
            </p:cNvPr>
            <p:cNvCxnSpPr>
              <a:cxnSpLocks/>
            </p:cNvCxnSpPr>
            <p:nvPr/>
          </p:nvCxnSpPr>
          <p:spPr>
            <a:xfrm>
              <a:off x="3722164" y="3033713"/>
              <a:ext cx="866150" cy="0"/>
            </a:xfrm>
            <a:prstGeom prst="straightConnector1">
              <a:avLst/>
            </a:prstGeom>
            <a:ln>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05" name="Groupe 104">
            <a:extLst>
              <a:ext uri="{FF2B5EF4-FFF2-40B4-BE49-F238E27FC236}">
                <a16:creationId xmlns:a16="http://schemas.microsoft.com/office/drawing/2014/main" id="{B96654D0-B1A6-4CFD-B922-AD20EA81BBEA}"/>
              </a:ext>
            </a:extLst>
          </p:cNvPr>
          <p:cNvGrpSpPr/>
          <p:nvPr/>
        </p:nvGrpSpPr>
        <p:grpSpPr>
          <a:xfrm>
            <a:off x="4462884" y="5057457"/>
            <a:ext cx="866150" cy="307777"/>
            <a:chOff x="3722164" y="3033713"/>
            <a:chExt cx="866150" cy="307777"/>
          </a:xfrm>
        </p:grpSpPr>
        <p:sp>
          <p:nvSpPr>
            <p:cNvPr id="106" name="ZoneTexte 105">
              <a:extLst>
                <a:ext uri="{FF2B5EF4-FFF2-40B4-BE49-F238E27FC236}">
                  <a16:creationId xmlns:a16="http://schemas.microsoft.com/office/drawing/2014/main" id="{E62BCFCA-993A-4C03-A462-37CE3E9C0608}"/>
                </a:ext>
              </a:extLst>
            </p:cNvPr>
            <p:cNvSpPr txBox="1"/>
            <p:nvPr/>
          </p:nvSpPr>
          <p:spPr>
            <a:xfrm>
              <a:off x="3722164" y="3033713"/>
              <a:ext cx="685465" cy="307777"/>
            </a:xfrm>
            <a:prstGeom prst="rect">
              <a:avLst/>
            </a:prstGeom>
            <a:noFill/>
          </p:spPr>
          <p:txBody>
            <a:bodyPr wrap="square">
              <a:spAutoFit/>
            </a:bodyPr>
            <a:lstStyle/>
            <a:p>
              <a:r>
                <a:rPr lang="fr-FR" sz="1400" dirty="0" err="1">
                  <a:solidFill>
                    <a:srgbClr val="00B0F0"/>
                  </a:solidFill>
                </a:rPr>
                <a:t>L</a:t>
              </a:r>
              <a:r>
                <a:rPr lang="fr-FR" sz="1400" baseline="-25000" dirty="0" err="1">
                  <a:solidFill>
                    <a:srgbClr val="00B0F0"/>
                  </a:solidFill>
                </a:rPr>
                <a:t>jauge</a:t>
              </a:r>
              <a:endParaRPr lang="fr-FR" sz="1400" dirty="0">
                <a:solidFill>
                  <a:srgbClr val="00B0F0"/>
                </a:solidFill>
              </a:endParaRPr>
            </a:p>
          </p:txBody>
        </p:sp>
        <p:cxnSp>
          <p:nvCxnSpPr>
            <p:cNvPr id="107" name="Connecteur droit avec flèche 106">
              <a:extLst>
                <a:ext uri="{FF2B5EF4-FFF2-40B4-BE49-F238E27FC236}">
                  <a16:creationId xmlns:a16="http://schemas.microsoft.com/office/drawing/2014/main" id="{FA0AB3A4-3E98-4E66-857B-18D5B74E4528}"/>
                </a:ext>
              </a:extLst>
            </p:cNvPr>
            <p:cNvCxnSpPr>
              <a:cxnSpLocks/>
            </p:cNvCxnSpPr>
            <p:nvPr/>
          </p:nvCxnSpPr>
          <p:spPr>
            <a:xfrm>
              <a:off x="3722164" y="3033713"/>
              <a:ext cx="866150" cy="0"/>
            </a:xfrm>
            <a:prstGeom prst="straightConnector1">
              <a:avLst/>
            </a:prstGeom>
            <a:ln>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6" name="Groupe 115">
            <a:extLst>
              <a:ext uri="{FF2B5EF4-FFF2-40B4-BE49-F238E27FC236}">
                <a16:creationId xmlns:a16="http://schemas.microsoft.com/office/drawing/2014/main" id="{EF65BC30-7B31-41BA-AA05-BCD92CB1862A}"/>
              </a:ext>
            </a:extLst>
          </p:cNvPr>
          <p:cNvGrpSpPr/>
          <p:nvPr/>
        </p:nvGrpSpPr>
        <p:grpSpPr>
          <a:xfrm>
            <a:off x="7680960" y="3670561"/>
            <a:ext cx="4285304" cy="839678"/>
            <a:chOff x="7680960" y="3670561"/>
            <a:chExt cx="4285304" cy="839678"/>
          </a:xfrm>
        </p:grpSpPr>
        <p:sp>
          <p:nvSpPr>
            <p:cNvPr id="108" name="Flèche : droite 107">
              <a:extLst>
                <a:ext uri="{FF2B5EF4-FFF2-40B4-BE49-F238E27FC236}">
                  <a16:creationId xmlns:a16="http://schemas.microsoft.com/office/drawing/2014/main" id="{841BB54F-241F-4381-BC78-0A6B984D4263}"/>
                </a:ext>
              </a:extLst>
            </p:cNvPr>
            <p:cNvSpPr/>
            <p:nvPr/>
          </p:nvSpPr>
          <p:spPr>
            <a:xfrm>
              <a:off x="7680960" y="3956213"/>
              <a:ext cx="365760" cy="554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ZoneTexte 108">
              <a:extLst>
                <a:ext uri="{FF2B5EF4-FFF2-40B4-BE49-F238E27FC236}">
                  <a16:creationId xmlns:a16="http://schemas.microsoft.com/office/drawing/2014/main" id="{FF3E911E-EC63-4253-AC5D-68963526EF2D}"/>
                </a:ext>
              </a:extLst>
            </p:cNvPr>
            <p:cNvSpPr txBox="1"/>
            <p:nvPr/>
          </p:nvSpPr>
          <p:spPr>
            <a:xfrm>
              <a:off x="8647727" y="3670561"/>
              <a:ext cx="3318537" cy="707886"/>
            </a:xfrm>
            <a:prstGeom prst="rect">
              <a:avLst/>
            </a:prstGeom>
            <a:solidFill>
              <a:srgbClr val="FFFF00"/>
            </a:solidFill>
            <a:ln w="38100">
              <a:solidFill>
                <a:srgbClr val="FFC000"/>
              </a:solidFill>
            </a:ln>
          </p:spPr>
          <p:txBody>
            <a:bodyPr wrap="none" rtlCol="0">
              <a:spAutoFit/>
            </a:bodyPr>
            <a:lstStyle/>
            <a:p>
              <a:r>
                <a:rPr lang="fr-FR" sz="2000" b="1" dirty="0">
                  <a:solidFill>
                    <a:srgbClr val="FF0000"/>
                  </a:solidFill>
                </a:rPr>
                <a:t>(</a:t>
              </a:r>
              <a:r>
                <a:rPr lang="fr-FR" sz="2000" b="1" dirty="0" err="1">
                  <a:solidFill>
                    <a:srgbClr val="FF0000"/>
                  </a:solidFill>
                </a:rPr>
                <a:t>Rés</a:t>
              </a:r>
              <a:r>
                <a:rPr lang="fr-FR" sz="2000" b="1" baseline="-25000" dirty="0" err="1">
                  <a:solidFill>
                    <a:srgbClr val="FF0000"/>
                  </a:solidFill>
                </a:rPr>
                <a:t>spatiale</a:t>
              </a:r>
              <a:r>
                <a:rPr lang="fr-FR" sz="2000" b="1" dirty="0">
                  <a:solidFill>
                    <a:srgbClr val="FF0000"/>
                  </a:solidFill>
                </a:rPr>
                <a:t> finale = </a:t>
              </a:r>
              <a:r>
                <a:rPr lang="fr-FR" sz="2000" b="1" dirty="0" err="1">
                  <a:solidFill>
                    <a:srgbClr val="FF0000"/>
                  </a:solidFill>
                </a:rPr>
                <a:t>L</a:t>
              </a:r>
              <a:r>
                <a:rPr lang="fr-FR" sz="2000" b="1" baseline="-25000" dirty="0" err="1">
                  <a:solidFill>
                    <a:srgbClr val="FF0000"/>
                  </a:solidFill>
                </a:rPr>
                <a:t>jauge</a:t>
              </a:r>
              <a:r>
                <a:rPr lang="fr-FR" sz="2000" b="1" dirty="0">
                  <a:solidFill>
                    <a:srgbClr val="FF0000"/>
                  </a:solidFill>
                </a:rPr>
                <a:t> )</a:t>
              </a:r>
            </a:p>
            <a:p>
              <a:r>
                <a:rPr lang="fr-FR" sz="2000" b="1" dirty="0">
                  <a:solidFill>
                    <a:srgbClr val="FF0000"/>
                  </a:solidFill>
                </a:rPr>
                <a:t>&gt; (</a:t>
              </a:r>
              <a:r>
                <a:rPr lang="fr-FR" sz="2000" b="1" dirty="0" err="1">
                  <a:solidFill>
                    <a:srgbClr val="FF0000"/>
                  </a:solidFill>
                </a:rPr>
                <a:t>L</a:t>
              </a:r>
              <a:r>
                <a:rPr lang="fr-FR" sz="2000" b="1" baseline="-25000" dirty="0" err="1">
                  <a:solidFill>
                    <a:srgbClr val="FF0000"/>
                  </a:solidFill>
                </a:rPr>
                <a:t>pulse</a:t>
              </a:r>
              <a:r>
                <a:rPr lang="fr-FR" sz="2000" b="1" dirty="0">
                  <a:solidFill>
                    <a:srgbClr val="FF0000"/>
                  </a:solidFill>
                </a:rPr>
                <a:t>/2 = </a:t>
              </a:r>
              <a:r>
                <a:rPr lang="fr-FR" sz="2000" b="1" dirty="0" err="1">
                  <a:solidFill>
                    <a:srgbClr val="FF0000"/>
                  </a:solidFill>
                </a:rPr>
                <a:t>Rés</a:t>
              </a:r>
              <a:r>
                <a:rPr lang="fr-FR" sz="2000" b="1" dirty="0">
                  <a:solidFill>
                    <a:srgbClr val="FF0000"/>
                  </a:solidFill>
                </a:rPr>
                <a:t>. de base) </a:t>
              </a:r>
            </a:p>
          </p:txBody>
        </p:sp>
      </p:grpSp>
      <p:sp>
        <p:nvSpPr>
          <p:cNvPr id="115" name="ZoneTexte 114">
            <a:extLst>
              <a:ext uri="{FF2B5EF4-FFF2-40B4-BE49-F238E27FC236}">
                <a16:creationId xmlns:a16="http://schemas.microsoft.com/office/drawing/2014/main" id="{C62AD823-8D4E-4516-A346-F5CB6B8AE82F}"/>
              </a:ext>
            </a:extLst>
          </p:cNvPr>
          <p:cNvSpPr txBox="1"/>
          <p:nvPr/>
        </p:nvSpPr>
        <p:spPr>
          <a:xfrm>
            <a:off x="0" y="5353889"/>
            <a:ext cx="12192000" cy="923330"/>
          </a:xfrm>
          <a:prstGeom prst="rect">
            <a:avLst/>
          </a:prstGeom>
          <a:solidFill>
            <a:srgbClr val="FFFF00"/>
          </a:solidFill>
          <a:ln w="57150">
            <a:solidFill>
              <a:srgbClr val="FFC000"/>
            </a:solidFill>
          </a:ln>
        </p:spPr>
        <p:txBody>
          <a:bodyPr wrap="square">
            <a:spAutoFit/>
          </a:bodyPr>
          <a:lstStyle/>
          <a:p>
            <a:r>
              <a:rPr lang="fr-FR" b="1" dirty="0" err="1">
                <a:solidFill>
                  <a:srgbClr val="000000"/>
                </a:solidFill>
                <a:latin typeface="Arial" panose="020B0604020202020204" pitchFamily="34" charset="0"/>
              </a:rPr>
              <a:t>L</a:t>
            </a:r>
            <a:r>
              <a:rPr lang="fr-FR" b="1" baseline="-25000" dirty="0" err="1">
                <a:solidFill>
                  <a:srgbClr val="000000"/>
                </a:solidFill>
                <a:latin typeface="Arial" panose="020B0604020202020204" pitchFamily="34" charset="0"/>
              </a:rPr>
              <a:t>jauge</a:t>
            </a:r>
            <a:r>
              <a:rPr lang="fr-FR" dirty="0">
                <a:solidFill>
                  <a:srgbClr val="000000"/>
                </a:solidFill>
                <a:latin typeface="Arial" panose="020B0604020202020204" pitchFamily="34" charset="0"/>
              </a:rPr>
              <a:t> agit comme une </a:t>
            </a:r>
            <a:r>
              <a:rPr lang="fr-FR" b="1" dirty="0">
                <a:solidFill>
                  <a:srgbClr val="000000"/>
                </a:solidFill>
                <a:latin typeface="Arial" panose="020B0604020202020204" pitchFamily="34" charset="0"/>
              </a:rPr>
              <a:t>"fenêtre" d'observation</a:t>
            </a:r>
            <a:r>
              <a:rPr lang="fr-FR" dirty="0">
                <a:solidFill>
                  <a:srgbClr val="000000"/>
                </a:solidFill>
                <a:latin typeface="Arial" panose="020B0604020202020204" pitchFamily="34" charset="0"/>
              </a:rPr>
              <a:t>, un </a:t>
            </a:r>
            <a:r>
              <a:rPr lang="fr-FR" b="1" dirty="0">
                <a:solidFill>
                  <a:srgbClr val="000000"/>
                </a:solidFill>
                <a:latin typeface="Arial" panose="020B0604020202020204" pitchFamily="34" charset="0"/>
              </a:rPr>
              <a:t>filtre </a:t>
            </a:r>
            <a:r>
              <a:rPr lang="fr-FR" dirty="0">
                <a:solidFill>
                  <a:srgbClr val="000000"/>
                </a:solidFill>
                <a:latin typeface="Arial" panose="020B0604020202020204" pitchFamily="34" charset="0"/>
              </a:rPr>
              <a:t>ou une </a:t>
            </a:r>
            <a:r>
              <a:rPr lang="fr-FR" b="1" dirty="0">
                <a:solidFill>
                  <a:srgbClr val="000000"/>
                </a:solidFill>
                <a:latin typeface="Arial" panose="020B0604020202020204" pitchFamily="34" charset="0"/>
              </a:rPr>
              <a:t>moyenne</a:t>
            </a:r>
            <a:r>
              <a:rPr lang="fr-FR" dirty="0">
                <a:solidFill>
                  <a:srgbClr val="000000"/>
                </a:solidFill>
                <a:latin typeface="Arial" panose="020B0604020202020204" pitchFamily="34" charset="0"/>
              </a:rPr>
              <a:t> sur une certaine distance</a:t>
            </a:r>
            <a:endParaRPr lang="fr-FR" dirty="0"/>
          </a:p>
          <a:p>
            <a:pPr algn="l" rtl="0"/>
            <a:r>
              <a:rPr lang="fr-FR" b="0" i="0" u="none" strike="noStrike" dirty="0">
                <a:solidFill>
                  <a:srgbClr val="000000"/>
                </a:solidFill>
                <a:effectLst/>
                <a:latin typeface="Arial" panose="020B0604020202020204" pitchFamily="34" charset="0"/>
                <a:sym typeface="Wingdings" panose="05000000000000000000" pitchFamily="2" charset="2"/>
              </a:rPr>
              <a:t></a:t>
            </a:r>
            <a:r>
              <a:rPr lang="fr-FR" b="0" i="0" u="none" strike="noStrike" dirty="0">
                <a:solidFill>
                  <a:srgbClr val="000000"/>
                </a:solidFill>
                <a:effectLst/>
                <a:latin typeface="Arial" panose="020B0604020202020204" pitchFamily="34" charset="0"/>
              </a:rPr>
              <a:t>La </a:t>
            </a:r>
            <a:r>
              <a:rPr lang="fr-FR" b="1" i="0" u="none" strike="noStrike" dirty="0">
                <a:solidFill>
                  <a:srgbClr val="000000"/>
                </a:solidFill>
                <a:effectLst/>
                <a:latin typeface="Arial" panose="020B0604020202020204" pitchFamily="34" charset="0"/>
              </a:rPr>
              <a:t>largeur d’impulsion</a:t>
            </a:r>
            <a:r>
              <a:rPr lang="fr-FR" b="0" i="0" u="none" strike="noStrike" dirty="0">
                <a:solidFill>
                  <a:srgbClr val="000000"/>
                </a:solidFill>
                <a:effectLst/>
                <a:latin typeface="Arial" panose="020B0604020202020204" pitchFamily="34" charset="0"/>
              </a:rPr>
              <a:t> fixe la résolution spatiale théorique minimale.</a:t>
            </a:r>
          </a:p>
          <a:p>
            <a:pPr algn="l" rtl="0"/>
            <a:r>
              <a:rPr lang="fr-FR" b="0" i="0" u="none" strike="noStrike" dirty="0">
                <a:solidFill>
                  <a:srgbClr val="000000"/>
                </a:solidFill>
                <a:effectLst/>
                <a:latin typeface="Arial" panose="020B0604020202020204" pitchFamily="34" charset="0"/>
                <a:sym typeface="Wingdings" panose="05000000000000000000" pitchFamily="2" charset="2"/>
              </a:rPr>
              <a:t></a:t>
            </a:r>
            <a:r>
              <a:rPr lang="fr-FR" b="0" i="0" u="none" strike="noStrike" dirty="0">
                <a:solidFill>
                  <a:srgbClr val="000000"/>
                </a:solidFill>
                <a:effectLst/>
                <a:latin typeface="Arial" panose="020B0604020202020204" pitchFamily="34" charset="0"/>
              </a:rPr>
              <a:t>La </a:t>
            </a:r>
            <a:r>
              <a:rPr lang="fr-FR" b="1" i="0" u="none" strike="noStrike" dirty="0">
                <a:solidFill>
                  <a:srgbClr val="000000"/>
                </a:solidFill>
                <a:effectLst/>
                <a:latin typeface="Arial" panose="020B0604020202020204" pitchFamily="34" charset="0"/>
              </a:rPr>
              <a:t>longueur de jauge</a:t>
            </a:r>
            <a:r>
              <a:rPr lang="fr-FR" b="0" i="0" u="none" strike="noStrike" dirty="0">
                <a:solidFill>
                  <a:srgbClr val="000000"/>
                </a:solidFill>
                <a:effectLst/>
                <a:latin typeface="Arial" panose="020B0604020202020204" pitchFamily="34" charset="0"/>
              </a:rPr>
              <a:t> peut dégrader cette résolution si elle est plus grande que la résolution définie par l’impulsion.</a:t>
            </a:r>
          </a:p>
        </p:txBody>
      </p:sp>
      <p:cxnSp>
        <p:nvCxnSpPr>
          <p:cNvPr id="118" name="Connecteur droit avec flèche 117">
            <a:extLst>
              <a:ext uri="{FF2B5EF4-FFF2-40B4-BE49-F238E27FC236}">
                <a16:creationId xmlns:a16="http://schemas.microsoft.com/office/drawing/2014/main" id="{DC2F6AC0-B91A-42C0-9501-23B9DDA58FD8}"/>
              </a:ext>
            </a:extLst>
          </p:cNvPr>
          <p:cNvCxnSpPr>
            <a:cxnSpLocks/>
          </p:cNvCxnSpPr>
          <p:nvPr/>
        </p:nvCxnSpPr>
        <p:spPr>
          <a:xfrm>
            <a:off x="3004421" y="4752798"/>
            <a:ext cx="1442554" cy="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ZoneTexte 119">
            <a:extLst>
              <a:ext uri="{FF2B5EF4-FFF2-40B4-BE49-F238E27FC236}">
                <a16:creationId xmlns:a16="http://schemas.microsoft.com/office/drawing/2014/main" id="{9AFF82E0-6BA3-4CD2-A42E-F69777D204C2}"/>
              </a:ext>
            </a:extLst>
          </p:cNvPr>
          <p:cNvSpPr txBox="1"/>
          <p:nvPr/>
        </p:nvSpPr>
        <p:spPr>
          <a:xfrm>
            <a:off x="3182124" y="4738574"/>
            <a:ext cx="1418764" cy="369332"/>
          </a:xfrm>
          <a:prstGeom prst="rect">
            <a:avLst/>
          </a:prstGeom>
          <a:noFill/>
        </p:spPr>
        <p:txBody>
          <a:bodyPr wrap="square">
            <a:spAutoFit/>
          </a:bodyPr>
          <a:lstStyle/>
          <a:p>
            <a:r>
              <a:rPr lang="fr-FR" sz="1800" dirty="0" err="1"/>
              <a:t>L</a:t>
            </a:r>
            <a:r>
              <a:rPr lang="fr-FR" baseline="-25000" dirty="0" err="1"/>
              <a:t>perturbation</a:t>
            </a:r>
            <a:endParaRPr lang="fr-FR" sz="1800" dirty="0"/>
          </a:p>
        </p:txBody>
      </p:sp>
    </p:spTree>
    <p:extLst>
      <p:ext uri="{BB962C8B-B14F-4D97-AF65-F5344CB8AC3E}">
        <p14:creationId xmlns:p14="http://schemas.microsoft.com/office/powerpoint/2010/main" val="385135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1.66667E-6 4.81481E-6 L 0.03255 4.81481E-6 " pathEditMode="relative" rAng="0" ptsTypes="AA">
                                      <p:cBhvr>
                                        <p:cTn id="8" dur="2000" fill="hold"/>
                                        <p:tgtEl>
                                          <p:spTgt spid="42"/>
                                        </p:tgtEl>
                                        <p:attrNameLst>
                                          <p:attrName>ppt_x</p:attrName>
                                          <p:attrName>ppt_y</p:attrName>
                                        </p:attrNameLst>
                                      </p:cBhvr>
                                      <p:rCtr x="1628" y="0"/>
                                    </p:animMotion>
                                  </p:childTnLst>
                                </p:cTn>
                              </p:par>
                              <p:par>
                                <p:cTn id="9" presetID="2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20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03255 4.81481E-6 L 0.12682 -0.00093 " pathEditMode="relative" rAng="0" ptsTypes="AA">
                                      <p:cBhvr>
                                        <p:cTn id="15" dur="2000" fill="hold"/>
                                        <p:tgtEl>
                                          <p:spTgt spid="42"/>
                                        </p:tgtEl>
                                        <p:attrNameLst>
                                          <p:attrName>ppt_x</p:attrName>
                                          <p:attrName>ppt_y</p:attrName>
                                        </p:attrNameLst>
                                      </p:cBhvr>
                                      <p:rCtr x="4714" y="-46"/>
                                    </p:animMotion>
                                  </p:childTnLst>
                                </p:cTn>
                              </p:par>
                              <p:par>
                                <p:cTn id="16" presetID="22" presetClass="entr" presetSubtype="8"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20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12682 -0.00093 L 0.15925 -0.00093 " pathEditMode="relative" rAng="0" ptsTypes="AA">
                                      <p:cBhvr>
                                        <p:cTn id="22" dur="2000" fill="hold"/>
                                        <p:tgtEl>
                                          <p:spTgt spid="42"/>
                                        </p:tgtEl>
                                        <p:attrNameLst>
                                          <p:attrName>ppt_x</p:attrName>
                                          <p:attrName>ppt_y</p:attrName>
                                        </p:attrNameLst>
                                      </p:cBhvr>
                                      <p:rCtr x="1615" y="0"/>
                                    </p:animMotion>
                                  </p:childTnLst>
                                </p:cTn>
                              </p:par>
                              <p:par>
                                <p:cTn id="23" presetID="22" presetClass="entr" presetSubtype="8"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20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0.15925 -0.00093 L 0.28412 -0.00093 " pathEditMode="relative" rAng="0" ptsTypes="AA">
                                      <p:cBhvr>
                                        <p:cTn id="29" dur="2000" fill="hold"/>
                                        <p:tgtEl>
                                          <p:spTgt spid="42"/>
                                        </p:tgtEl>
                                        <p:attrNameLst>
                                          <p:attrName>ppt_x</p:attrName>
                                          <p:attrName>ppt_y</p:attrName>
                                        </p:attrNameLst>
                                      </p:cBhvr>
                                      <p:rCtr x="6237" y="0"/>
                                    </p:animMotion>
                                  </p:childTnLst>
                                </p:cTn>
                              </p:par>
                              <p:par>
                                <p:cTn id="30" presetID="22" presetClass="entr" presetSubtype="8" fill="hold"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left)">
                                      <p:cBhvr>
                                        <p:cTn id="32" dur="20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2.91667E-6 1.85185E-6 L 0.0711 1.85185E-6 " pathEditMode="relative" rAng="0" ptsTypes="AA">
                                      <p:cBhvr>
                                        <p:cTn id="52" dur="2000" fill="hold"/>
                                        <p:tgtEl>
                                          <p:spTgt spid="61"/>
                                        </p:tgtEl>
                                        <p:attrNameLst>
                                          <p:attrName>ppt_x</p:attrName>
                                          <p:attrName>ppt_y</p:attrName>
                                        </p:attrNameLst>
                                      </p:cBhvr>
                                      <p:rCtr x="3555" y="0"/>
                                    </p:animMotion>
                                  </p:childTnLst>
                                </p:cTn>
                              </p:par>
                              <p:par>
                                <p:cTn id="53" presetID="22" presetClass="entr" presetSubtype="8"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2000"/>
                                        <p:tgtEl>
                                          <p:spTgt spid="68"/>
                                        </p:tgtEl>
                                      </p:cBhvr>
                                    </p:animEffect>
                                  </p:childTnLst>
                                </p:cTn>
                              </p:par>
                            </p:childTnLst>
                          </p:cTn>
                        </p:par>
                      </p:childTnLst>
                    </p:cTn>
                  </p:par>
                  <p:par>
                    <p:cTn id="56" fill="hold">
                      <p:stCondLst>
                        <p:cond delay="indefinite"/>
                      </p:stCondLst>
                      <p:childTnLst>
                        <p:par>
                          <p:cTn id="57" fill="hold">
                            <p:stCondLst>
                              <p:cond delay="0"/>
                            </p:stCondLst>
                            <p:childTnLst>
                              <p:par>
                                <p:cTn id="58" presetID="63" presetClass="path" presetSubtype="0" accel="50000" decel="50000" fill="hold" nodeType="clickEffect">
                                  <p:stCondLst>
                                    <p:cond delay="0"/>
                                  </p:stCondLst>
                                  <p:childTnLst>
                                    <p:animMotion origin="layout" path="M 0.0711 1.85185E-6 L 0.12943 1.85185E-6 " pathEditMode="relative" rAng="0" ptsTypes="AA">
                                      <p:cBhvr>
                                        <p:cTn id="59" dur="2000" fill="hold"/>
                                        <p:tgtEl>
                                          <p:spTgt spid="61"/>
                                        </p:tgtEl>
                                        <p:attrNameLst>
                                          <p:attrName>ppt_x</p:attrName>
                                          <p:attrName>ppt_y</p:attrName>
                                        </p:attrNameLst>
                                      </p:cBhvr>
                                      <p:rCtr x="2917" y="0"/>
                                    </p:animMotion>
                                  </p:childTnLst>
                                </p:cTn>
                              </p:par>
                              <p:par>
                                <p:cTn id="60" presetID="22" presetClass="entr" presetSubtype="8" fill="hold" nodeType="with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2000"/>
                                        <p:tgtEl>
                                          <p:spTgt spid="70"/>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12943 1.85185E-6 L 0.19701 1.85185E-6 " pathEditMode="relative" rAng="0" ptsTypes="AA">
                                      <p:cBhvr>
                                        <p:cTn id="66" dur="2000" fill="hold"/>
                                        <p:tgtEl>
                                          <p:spTgt spid="61"/>
                                        </p:tgtEl>
                                        <p:attrNameLst>
                                          <p:attrName>ppt_x</p:attrName>
                                          <p:attrName>ppt_y</p:attrName>
                                        </p:attrNameLst>
                                      </p:cBhvr>
                                      <p:rCtr x="3372" y="0"/>
                                    </p:animMotion>
                                  </p:childTnLst>
                                </p:cTn>
                              </p:par>
                              <p:par>
                                <p:cTn id="67" presetID="22" presetClass="entr" presetSubtype="8" fill="hold" nodeType="withEffect">
                                  <p:stCondLst>
                                    <p:cond delay="0"/>
                                  </p:stCondLst>
                                  <p:childTnLst>
                                    <p:set>
                                      <p:cBhvr>
                                        <p:cTn id="68" dur="1" fill="hold">
                                          <p:stCondLst>
                                            <p:cond delay="0"/>
                                          </p:stCondLst>
                                        </p:cTn>
                                        <p:tgtEl>
                                          <p:spTgt spid="72"/>
                                        </p:tgtEl>
                                        <p:attrNameLst>
                                          <p:attrName>style.visibility</p:attrName>
                                        </p:attrNameLst>
                                      </p:cBhvr>
                                      <p:to>
                                        <p:strVal val="visible"/>
                                      </p:to>
                                    </p:set>
                                    <p:animEffect transition="in" filter="wipe(left)">
                                      <p:cBhvr>
                                        <p:cTn id="69" dur="2000"/>
                                        <p:tgtEl>
                                          <p:spTgt spid="72"/>
                                        </p:tgtEl>
                                      </p:cBhvr>
                                    </p:animEffec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nodeType="clickEffect">
                                  <p:stCondLst>
                                    <p:cond delay="0"/>
                                  </p:stCondLst>
                                  <p:childTnLst>
                                    <p:animMotion origin="layout" path="M 0.19701 1.85185E-6 L 0.30938 1.85185E-6 " pathEditMode="relative" rAng="0" ptsTypes="AA">
                                      <p:cBhvr>
                                        <p:cTn id="73" dur="2000" fill="hold"/>
                                        <p:tgtEl>
                                          <p:spTgt spid="61"/>
                                        </p:tgtEl>
                                        <p:attrNameLst>
                                          <p:attrName>ppt_x</p:attrName>
                                          <p:attrName>ppt_y</p:attrName>
                                        </p:attrNameLst>
                                      </p:cBhvr>
                                      <p:rCtr x="5612" y="0"/>
                                    </p:animMotion>
                                  </p:childTnLst>
                                </p:cTn>
                              </p:par>
                              <p:par>
                                <p:cTn id="74" presetID="22" presetClass="entr" presetSubtype="8" fill="hold"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wipe(left)">
                                      <p:cBhvr>
                                        <p:cTn id="76" dur="2000"/>
                                        <p:tgtEl>
                                          <p:spTgt spid="74"/>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1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378C1E-EC87-44BA-8D6E-296E9255813C}"/>
              </a:ext>
            </a:extLst>
          </p:cNvPr>
          <p:cNvSpPr>
            <a:spLocks noGrp="1"/>
          </p:cNvSpPr>
          <p:nvPr>
            <p:ph type="dt" sz="half" idx="10"/>
          </p:nvPr>
        </p:nvSpPr>
        <p:spPr/>
        <p:txBody>
          <a:bodyPr/>
          <a:lstStyle/>
          <a:p>
            <a:fld id="{B8EF25F4-B268-42E8-A7A4-B8F206EF4EB7}" type="datetime1">
              <a:rPr lang="fr-FR" smtClean="0"/>
              <a:t>06/03/2025</a:t>
            </a:fld>
            <a:endParaRPr lang="fr-FR" dirty="0"/>
          </a:p>
        </p:txBody>
      </p:sp>
      <p:sp>
        <p:nvSpPr>
          <p:cNvPr id="3" name="Espace réservé du pied de page 2">
            <a:extLst>
              <a:ext uri="{FF2B5EF4-FFF2-40B4-BE49-F238E27FC236}">
                <a16:creationId xmlns:a16="http://schemas.microsoft.com/office/drawing/2014/main" id="{5F023ADA-684E-4BA2-94B7-A210EB773D76}"/>
              </a:ext>
            </a:extLst>
          </p:cNvPr>
          <p:cNvSpPr>
            <a:spLocks noGrp="1"/>
          </p:cNvSpPr>
          <p:nvPr>
            <p:ph type="ftr" sz="quarter" idx="11"/>
          </p:nvPr>
        </p:nvSpPr>
        <p:spPr/>
        <p:txBody>
          <a:bodyPr/>
          <a:lstStyle/>
          <a:p>
            <a:r>
              <a:rPr lang="fr-FR"/>
              <a:t>Modèle de présentation Télécom Paris</a:t>
            </a:r>
            <a:endParaRPr lang="fr-FR" dirty="0"/>
          </a:p>
        </p:txBody>
      </p:sp>
      <p:sp>
        <p:nvSpPr>
          <p:cNvPr id="4" name="Espace réservé du numéro de diapositive 3">
            <a:extLst>
              <a:ext uri="{FF2B5EF4-FFF2-40B4-BE49-F238E27FC236}">
                <a16:creationId xmlns:a16="http://schemas.microsoft.com/office/drawing/2014/main" id="{9FCB1397-1F74-4F6C-8C74-48565FCA7DFD}"/>
              </a:ext>
            </a:extLst>
          </p:cNvPr>
          <p:cNvSpPr>
            <a:spLocks noGrp="1"/>
          </p:cNvSpPr>
          <p:nvPr>
            <p:ph type="sldNum" sz="quarter" idx="12"/>
          </p:nvPr>
        </p:nvSpPr>
        <p:spPr/>
        <p:txBody>
          <a:bodyPr/>
          <a:lstStyle/>
          <a:p>
            <a:fld id="{3A5F5595-61AE-4AA6-B423-33EDBD1DAE12}" type="slidenum">
              <a:rPr lang="fr-FR" smtClean="0"/>
              <a:pPr/>
              <a:t>30</a:t>
            </a:fld>
            <a:endParaRPr lang="fr-FR" dirty="0"/>
          </a:p>
        </p:txBody>
      </p:sp>
      <p:sp>
        <p:nvSpPr>
          <p:cNvPr id="8" name="ZoneTexte 7">
            <a:extLst>
              <a:ext uri="{FF2B5EF4-FFF2-40B4-BE49-F238E27FC236}">
                <a16:creationId xmlns:a16="http://schemas.microsoft.com/office/drawing/2014/main" id="{138814A4-96D3-4FCD-B361-2FCBFAB31855}"/>
              </a:ext>
            </a:extLst>
          </p:cNvPr>
          <p:cNvSpPr txBox="1"/>
          <p:nvPr/>
        </p:nvSpPr>
        <p:spPr>
          <a:xfrm>
            <a:off x="24520" y="1097687"/>
            <a:ext cx="12077700" cy="1077218"/>
          </a:xfrm>
          <a:prstGeom prst="rect">
            <a:avLst/>
          </a:prstGeom>
          <a:noFill/>
        </p:spPr>
        <p:txBody>
          <a:bodyPr wrap="square">
            <a:spAutoFit/>
          </a:bodyPr>
          <a:lstStyle/>
          <a:p>
            <a:r>
              <a:rPr lang="fr-FR" sz="1600" b="0" i="0" u="none" strike="noStrike" dirty="0">
                <a:solidFill>
                  <a:srgbClr val="000000"/>
                </a:solidFill>
                <a:effectLst/>
                <a:latin typeface="Arial" panose="020B0604020202020204" pitchFamily="34" charset="0"/>
              </a:rPr>
              <a:t>Dans un DAS, </a:t>
            </a:r>
            <a:r>
              <a:rPr lang="fr-FR" sz="1600" b="1" i="0" u="none" strike="noStrike" dirty="0">
                <a:solidFill>
                  <a:srgbClr val="FF0000"/>
                </a:solidFill>
                <a:effectLst/>
                <a:latin typeface="Arial" panose="020B0604020202020204" pitchFamily="34" charset="0"/>
              </a:rPr>
              <a:t>la déformation</a:t>
            </a:r>
            <a:r>
              <a:rPr lang="fr-FR" sz="1600" b="0" i="0" u="none" strike="noStrike" dirty="0">
                <a:solidFill>
                  <a:srgbClr val="000000"/>
                </a:solidFill>
                <a:effectLst/>
                <a:latin typeface="Arial" panose="020B0604020202020204" pitchFamily="34" charset="0"/>
              </a:rPr>
              <a:t> le long de la fibre optique provoque un </a:t>
            </a:r>
            <a:r>
              <a:rPr lang="fr-FR" sz="1600" b="1" i="0" u="none" strike="noStrike" dirty="0">
                <a:solidFill>
                  <a:srgbClr val="FF0000"/>
                </a:solidFill>
                <a:effectLst/>
                <a:latin typeface="Arial" panose="020B0604020202020204" pitchFamily="34" charset="0"/>
              </a:rPr>
              <a:t>déphasage</a:t>
            </a:r>
            <a:r>
              <a:rPr lang="fr-FR" sz="1600" b="0" i="0" u="none" strike="noStrike" dirty="0">
                <a:solidFill>
                  <a:srgbClr val="000000"/>
                </a:solidFill>
                <a:effectLst/>
                <a:latin typeface="Arial" panose="020B0604020202020204" pitchFamily="34" charset="0"/>
              </a:rPr>
              <a:t> du signal rétrodiffusé. </a:t>
            </a:r>
          </a:p>
          <a:p>
            <a:r>
              <a:rPr lang="fr-FR" sz="1600" b="0" i="0" u="none" strike="noStrike" dirty="0">
                <a:solidFill>
                  <a:srgbClr val="000000"/>
                </a:solidFill>
                <a:effectLst/>
                <a:latin typeface="Arial" panose="020B0604020202020204" pitchFamily="34" charset="0"/>
              </a:rPr>
              <a:t>Ce déphasage est mesuré en </a:t>
            </a:r>
            <a:r>
              <a:rPr lang="fr-FR" sz="1600" b="1" i="0" u="none" strike="noStrike" dirty="0">
                <a:solidFill>
                  <a:srgbClr val="FF0000"/>
                </a:solidFill>
                <a:effectLst/>
                <a:latin typeface="Arial" panose="020B0604020202020204" pitchFamily="34" charset="0"/>
              </a:rPr>
              <a:t>comparant les interférences intra-impulsion de la lumière rétrodiffusée sur une certaine distance</a:t>
            </a:r>
            <a:r>
              <a:rPr lang="fr-FR" sz="1600" b="1" dirty="0">
                <a:solidFill>
                  <a:srgbClr val="FF0000"/>
                </a:solidFill>
              </a:rPr>
              <a:t> </a:t>
            </a:r>
            <a:r>
              <a:rPr lang="fr-FR" sz="1600" b="1" dirty="0" err="1">
                <a:solidFill>
                  <a:srgbClr val="FF0000"/>
                </a:solidFill>
              </a:rPr>
              <a:t>L</a:t>
            </a:r>
            <a:r>
              <a:rPr lang="fr-FR" sz="1600" b="1" baseline="-25000" dirty="0" err="1">
                <a:solidFill>
                  <a:srgbClr val="FF0000"/>
                </a:solidFill>
              </a:rPr>
              <a:t>jauge</a:t>
            </a:r>
            <a:r>
              <a:rPr lang="fr-FR" sz="1600" b="1" baseline="-25000" dirty="0">
                <a:solidFill>
                  <a:srgbClr val="FF0000"/>
                </a:solidFill>
              </a:rPr>
              <a:t> </a:t>
            </a:r>
            <a:r>
              <a:rPr lang="fr-FR" sz="1600" b="1" i="0" u="none" strike="noStrike" dirty="0">
                <a:solidFill>
                  <a:srgbClr val="FF0000"/>
                </a:solidFill>
                <a:effectLst/>
                <a:latin typeface="Arial" panose="020B0604020202020204" pitchFamily="34" charset="0"/>
              </a:rPr>
              <a:t>. </a:t>
            </a:r>
          </a:p>
          <a:p>
            <a:r>
              <a:rPr lang="fr-FR" sz="1600" b="1" i="0" u="none" strike="noStrike" dirty="0">
                <a:solidFill>
                  <a:srgbClr val="FF0000"/>
                </a:solidFill>
                <a:effectLst/>
                <a:latin typeface="Arial" panose="020B0604020202020204" pitchFamily="34" charset="0"/>
              </a:rPr>
              <a:t>On souhaite une relation linéaire entre </a:t>
            </a:r>
            <a:r>
              <a:rPr lang="fr-FR" sz="1600" b="1" i="0" u="none" strike="noStrike" dirty="0">
                <a:solidFill>
                  <a:srgbClr val="FF0000"/>
                </a:solidFill>
                <a:effectLst/>
                <a:latin typeface="Arial" panose="020B0604020202020204" pitchFamily="34" charset="0"/>
                <a:sym typeface="Symbol" panose="05050102010706020507" pitchFamily="18" charset="2"/>
              </a:rPr>
              <a:t> et la déformation !</a:t>
            </a:r>
            <a:endParaRPr lang="fr-FR" sz="1600" b="1" dirty="0">
              <a:solidFill>
                <a:srgbClr val="FF0000"/>
              </a:solidFill>
            </a:endParaRPr>
          </a:p>
        </p:txBody>
      </p:sp>
      <p:sp>
        <p:nvSpPr>
          <p:cNvPr id="12" name="ZoneTexte 11">
            <a:extLst>
              <a:ext uri="{FF2B5EF4-FFF2-40B4-BE49-F238E27FC236}">
                <a16:creationId xmlns:a16="http://schemas.microsoft.com/office/drawing/2014/main" id="{980D7BEB-CAEC-4B1F-97FE-72392A0223E2}"/>
              </a:ext>
            </a:extLst>
          </p:cNvPr>
          <p:cNvSpPr txBox="1"/>
          <p:nvPr/>
        </p:nvSpPr>
        <p:spPr>
          <a:xfrm>
            <a:off x="123916" y="4702978"/>
            <a:ext cx="11430000" cy="1323439"/>
          </a:xfrm>
          <a:prstGeom prst="rect">
            <a:avLst/>
          </a:prstGeom>
          <a:solidFill>
            <a:srgbClr val="FFFF00"/>
          </a:solidFill>
          <a:ln w="38100">
            <a:solidFill>
              <a:srgbClr val="FFC000"/>
            </a:solidFill>
          </a:ln>
        </p:spPr>
        <p:txBody>
          <a:bodyPr wrap="square">
            <a:spAutoFit/>
          </a:bodyPr>
          <a:lstStyle/>
          <a:p>
            <a:pPr algn="l" rtl="0"/>
            <a:r>
              <a:rPr lang="fr-FR" sz="2000" b="0" i="0" u="none" strike="noStrike" dirty="0">
                <a:solidFill>
                  <a:srgbClr val="000000"/>
                </a:solidFill>
                <a:effectLst/>
                <a:latin typeface="Arial" panose="020B0604020202020204" pitchFamily="34" charset="0"/>
              </a:rPr>
              <a:t>En pratique, on prend</a:t>
            </a:r>
            <a:r>
              <a:rPr lang="fr-FR" sz="2000" b="1" dirty="0">
                <a:solidFill>
                  <a:srgbClr val="FF0000"/>
                </a:solidFill>
              </a:rPr>
              <a:t> </a:t>
            </a:r>
            <a:r>
              <a:rPr lang="fr-FR" sz="2000" b="1" dirty="0" err="1">
                <a:solidFill>
                  <a:srgbClr val="FF0000"/>
                </a:solidFill>
              </a:rPr>
              <a:t>L</a:t>
            </a:r>
            <a:r>
              <a:rPr lang="fr-FR" sz="2000" b="1" baseline="-25000" dirty="0" err="1">
                <a:solidFill>
                  <a:srgbClr val="FF0000"/>
                </a:solidFill>
              </a:rPr>
              <a:t>jauge</a:t>
            </a:r>
            <a:r>
              <a:rPr lang="fr-FR" sz="2000" b="1" i="0" u="none" strike="noStrike" dirty="0">
                <a:solidFill>
                  <a:srgbClr val="FF0000"/>
                </a:solidFill>
                <a:effectLst/>
                <a:latin typeface="Arial" panose="020B0604020202020204" pitchFamily="34" charset="0"/>
              </a:rPr>
              <a:t>, </a:t>
            </a:r>
            <a:r>
              <a:rPr lang="fr-FR" sz="2000" b="1" i="0" u="none" strike="noStrike" dirty="0">
                <a:solidFill>
                  <a:srgbClr val="FF0000"/>
                </a:solidFill>
                <a:effectLst/>
                <a:latin typeface="Arial" panose="020B0604020202020204" pitchFamily="34" charset="0"/>
                <a:sym typeface="Symbol" panose="05050102010706020507" pitchFamily="18" charset="2"/>
              </a:rPr>
              <a:t> 2</a:t>
            </a:r>
            <a:r>
              <a:rPr lang="fr-FR" sz="2000" b="1" dirty="0">
                <a:solidFill>
                  <a:srgbClr val="FF0000"/>
                </a:solidFill>
              </a:rPr>
              <a:t> </a:t>
            </a:r>
            <a:r>
              <a:rPr lang="fr-FR" sz="2000" b="1" dirty="0" err="1">
                <a:solidFill>
                  <a:srgbClr val="FF0000"/>
                </a:solidFill>
              </a:rPr>
              <a:t>L</a:t>
            </a:r>
            <a:r>
              <a:rPr lang="fr-FR" sz="2000" b="1" baseline="-25000" dirty="0" err="1">
                <a:solidFill>
                  <a:srgbClr val="FF0000"/>
                </a:solidFill>
              </a:rPr>
              <a:t>pulse</a:t>
            </a:r>
            <a:r>
              <a:rPr lang="fr-FR" sz="2000" b="1" baseline="-25000" dirty="0">
                <a:solidFill>
                  <a:srgbClr val="FF0000"/>
                </a:solidFill>
              </a:rPr>
              <a:t>  </a:t>
            </a:r>
            <a:endParaRPr lang="fr-FR" sz="2000" b="1" i="0" u="none" strike="noStrike" dirty="0">
              <a:solidFill>
                <a:srgbClr val="FF0000"/>
              </a:solidFill>
              <a:effectLst/>
              <a:latin typeface="Arial" panose="020B0604020202020204" pitchFamily="34" charset="0"/>
            </a:endParaRPr>
          </a:p>
          <a:p>
            <a:pPr algn="l" rtl="0"/>
            <a:r>
              <a:rPr lang="fr-FR" sz="2000" dirty="0">
                <a:solidFill>
                  <a:srgbClr val="000000"/>
                </a:solidFill>
                <a:latin typeface="Arial" panose="020B0604020202020204" pitchFamily="34" charset="0"/>
                <a:sym typeface="Wingdings" panose="05000000000000000000" pitchFamily="2" charset="2"/>
              </a:rPr>
              <a:t></a:t>
            </a:r>
            <a:r>
              <a:rPr lang="fr-FR" sz="2000" dirty="0">
                <a:solidFill>
                  <a:srgbClr val="000000"/>
                </a:solidFill>
                <a:latin typeface="Arial" panose="020B0604020202020204" pitchFamily="34" charset="0"/>
              </a:rPr>
              <a:t>l</a:t>
            </a:r>
            <a:r>
              <a:rPr lang="fr-FR" sz="2000" b="0" i="0" u="none" strike="noStrike" dirty="0">
                <a:solidFill>
                  <a:srgbClr val="000000"/>
                </a:solidFill>
                <a:effectLst/>
                <a:latin typeface="Arial" panose="020B0604020202020204" pitchFamily="34" charset="0"/>
              </a:rPr>
              <a:t>a zone d’intégration est suffisamment large pour que les </a:t>
            </a:r>
            <a:r>
              <a:rPr lang="fr-FR" sz="2000" b="1" i="0" u="none" strike="noStrike" dirty="0">
                <a:solidFill>
                  <a:srgbClr val="000000"/>
                </a:solidFill>
                <a:effectLst/>
                <a:latin typeface="Arial" panose="020B0604020202020204" pitchFamily="34" charset="0"/>
              </a:rPr>
              <a:t>contributions de l’impulsion soient bien séparées</a:t>
            </a:r>
          </a:p>
          <a:p>
            <a:pPr algn="l" rtl="0"/>
            <a:r>
              <a:rPr lang="fr-FR" sz="2000" b="1" dirty="0">
                <a:solidFill>
                  <a:srgbClr val="000000"/>
                </a:solidFill>
                <a:latin typeface="Arial" panose="020B0604020202020204" pitchFamily="34" charset="0"/>
                <a:sym typeface="Wingdings" panose="05000000000000000000" pitchFamily="2" charset="2"/>
              </a:rPr>
              <a:t></a:t>
            </a:r>
            <a:r>
              <a:rPr lang="fr-FR" sz="2000" b="1" dirty="0">
                <a:solidFill>
                  <a:srgbClr val="000000"/>
                </a:solidFill>
                <a:latin typeface="Arial" panose="020B0604020202020204" pitchFamily="34" charset="0"/>
              </a:rPr>
              <a:t>Relation linéaire entre </a:t>
            </a:r>
            <a:r>
              <a:rPr lang="fr-FR" sz="2000" b="1" i="0" u="none" strike="noStrike" dirty="0">
                <a:solidFill>
                  <a:srgbClr val="FF0000"/>
                </a:solidFill>
                <a:effectLst/>
                <a:latin typeface="Arial" panose="020B0604020202020204" pitchFamily="34" charset="0"/>
                <a:sym typeface="Symbol" panose="05050102010706020507" pitchFamily="18" charset="2"/>
              </a:rPr>
              <a:t> et la déformation </a:t>
            </a:r>
            <a:endParaRPr lang="fr-FR" sz="2000" b="0" i="0" u="none" strike="noStrike" dirty="0">
              <a:solidFill>
                <a:srgbClr val="000000"/>
              </a:solidFill>
              <a:effectLst/>
              <a:latin typeface="Arial" panose="020B0604020202020204" pitchFamily="34" charset="0"/>
            </a:endParaRPr>
          </a:p>
        </p:txBody>
      </p:sp>
      <p:grpSp>
        <p:nvGrpSpPr>
          <p:cNvPr id="48" name="Groupe 47">
            <a:extLst>
              <a:ext uri="{FF2B5EF4-FFF2-40B4-BE49-F238E27FC236}">
                <a16:creationId xmlns:a16="http://schemas.microsoft.com/office/drawing/2014/main" id="{8E9E2E95-C30B-4B6B-A1D6-02CFD3740D04}"/>
              </a:ext>
            </a:extLst>
          </p:cNvPr>
          <p:cNvGrpSpPr/>
          <p:nvPr/>
        </p:nvGrpSpPr>
        <p:grpSpPr>
          <a:xfrm>
            <a:off x="30527" y="2036713"/>
            <a:ext cx="11995357" cy="2654332"/>
            <a:chOff x="30527" y="2036713"/>
            <a:chExt cx="11995357" cy="2654332"/>
          </a:xfrm>
        </p:grpSpPr>
        <p:sp>
          <p:nvSpPr>
            <p:cNvPr id="10" name="ZoneTexte 9">
              <a:extLst>
                <a:ext uri="{FF2B5EF4-FFF2-40B4-BE49-F238E27FC236}">
                  <a16:creationId xmlns:a16="http://schemas.microsoft.com/office/drawing/2014/main" id="{0C57BF20-F1E0-40A9-8AD5-4A35B5502F97}"/>
                </a:ext>
              </a:extLst>
            </p:cNvPr>
            <p:cNvSpPr txBox="1"/>
            <p:nvPr/>
          </p:nvSpPr>
          <p:spPr>
            <a:xfrm>
              <a:off x="30527" y="2036713"/>
              <a:ext cx="11218334" cy="830997"/>
            </a:xfrm>
            <a:prstGeom prst="rect">
              <a:avLst/>
            </a:prstGeom>
            <a:noFill/>
          </p:spPr>
          <p:txBody>
            <a:bodyPr wrap="square">
              <a:spAutoFit/>
            </a:bodyPr>
            <a:lstStyle/>
            <a:p>
              <a:r>
                <a:rPr lang="fr-FR" sz="1600" b="0" i="0" dirty="0">
                  <a:solidFill>
                    <a:srgbClr val="000000"/>
                  </a:solidFill>
                  <a:effectLst/>
                  <a:latin typeface="Arial" panose="020B0604020202020204" pitchFamily="34" charset="0"/>
                </a:rPr>
                <a:t>Pour que la relation entre la déformation et le déphasage soit linéaire, il faut que le système puisse </a:t>
              </a:r>
              <a:r>
                <a:rPr lang="fr-FR" sz="1600" b="1" i="0" dirty="0">
                  <a:solidFill>
                    <a:srgbClr val="FF0000"/>
                  </a:solidFill>
                  <a:effectLst/>
                  <a:latin typeface="Arial" panose="020B0604020202020204" pitchFamily="34" charset="0"/>
                </a:rPr>
                <a:t>"moyenner" </a:t>
              </a:r>
              <a:r>
                <a:rPr lang="fr-FR" sz="1600" b="0" i="0" dirty="0">
                  <a:solidFill>
                    <a:srgbClr val="000000"/>
                  </a:solidFill>
                  <a:effectLst/>
                  <a:latin typeface="Arial" panose="020B0604020202020204" pitchFamily="34" charset="0"/>
                </a:rPr>
                <a:t>correctement </a:t>
              </a:r>
              <a:r>
                <a:rPr lang="fr-FR" sz="1600" b="1" i="0" dirty="0">
                  <a:solidFill>
                    <a:srgbClr val="FF0000"/>
                  </a:solidFill>
                  <a:effectLst/>
                  <a:latin typeface="Arial" panose="020B0604020202020204" pitchFamily="34" charset="0"/>
                </a:rPr>
                <a:t>les variations de phase sur la longueur de jauge</a:t>
              </a:r>
              <a:r>
                <a:rPr lang="fr-FR" sz="1600" b="0" i="0" dirty="0">
                  <a:solidFill>
                    <a:srgbClr val="000000"/>
                  </a:solidFill>
                  <a:effectLst/>
                  <a:latin typeface="Arial" panose="020B0604020202020204" pitchFamily="34" charset="0"/>
                </a:rPr>
                <a:t>, sans introduire de </a:t>
              </a:r>
              <a:r>
                <a:rPr lang="fr-FR" sz="1600" b="1" i="0" dirty="0">
                  <a:solidFill>
                    <a:srgbClr val="FF0000"/>
                  </a:solidFill>
                  <a:effectLst/>
                  <a:latin typeface="Arial" panose="020B0604020202020204" pitchFamily="34" charset="0"/>
                </a:rPr>
                <a:t>non-linéarités dues à des interférences ou des effets de bord</a:t>
              </a:r>
              <a:r>
                <a:rPr lang="fr-FR" sz="1600" b="0" i="0" dirty="0">
                  <a:solidFill>
                    <a:srgbClr val="000000"/>
                  </a:solidFill>
                  <a:effectLst/>
                  <a:latin typeface="Arial" panose="020B0604020202020204" pitchFamily="34" charset="0"/>
                </a:rPr>
                <a:t>.</a:t>
              </a:r>
              <a:endParaRPr lang="fr-FR" sz="1600" dirty="0"/>
            </a:p>
          </p:txBody>
        </p:sp>
        <p:sp>
          <p:nvSpPr>
            <p:cNvPr id="18" name="ZoneTexte 17">
              <a:extLst>
                <a:ext uri="{FF2B5EF4-FFF2-40B4-BE49-F238E27FC236}">
                  <a16:creationId xmlns:a16="http://schemas.microsoft.com/office/drawing/2014/main" id="{8153374F-DD1C-4D46-806B-D52968A1FA86}"/>
                </a:ext>
              </a:extLst>
            </p:cNvPr>
            <p:cNvSpPr txBox="1"/>
            <p:nvPr/>
          </p:nvSpPr>
          <p:spPr>
            <a:xfrm>
              <a:off x="6440380" y="2871930"/>
              <a:ext cx="5585504" cy="1815882"/>
            </a:xfrm>
            <a:prstGeom prst="rect">
              <a:avLst/>
            </a:prstGeom>
            <a:noFill/>
          </p:spPr>
          <p:txBody>
            <a:bodyPr wrap="square">
              <a:spAutoFit/>
            </a:bodyPr>
            <a:lstStyle/>
            <a:p>
              <a:r>
                <a:rPr lang="fr-FR" sz="1600" b="0" i="0" u="none" strike="noStrike" dirty="0">
                  <a:solidFill>
                    <a:srgbClr val="000000"/>
                  </a:solidFill>
                  <a:effectLst/>
                  <a:latin typeface="Arial" panose="020B0604020202020204" pitchFamily="34" charset="0"/>
                </a:rPr>
                <a:t>. Si </a:t>
              </a:r>
              <a:r>
                <a:rPr lang="fr-FR" sz="1600" b="1" dirty="0" err="1"/>
                <a:t>L</a:t>
              </a:r>
              <a:r>
                <a:rPr lang="fr-FR" sz="1600" b="1" baseline="-25000" dirty="0" err="1"/>
                <a:t>jauge</a:t>
              </a:r>
              <a:r>
                <a:rPr lang="fr-FR" sz="1600" b="1" dirty="0"/>
                <a:t> = L</a:t>
              </a:r>
              <a:r>
                <a:rPr lang="fr-FR" sz="1600" b="1" baseline="-25000" dirty="0"/>
                <a:t>m</a:t>
              </a:r>
              <a:r>
                <a:rPr lang="fr-FR" sz="1600" b="1" dirty="0"/>
                <a:t>-L</a:t>
              </a:r>
              <a:r>
                <a:rPr lang="fr-FR" sz="1600" b="1" baseline="-25000" dirty="0"/>
                <a:t>n</a:t>
              </a:r>
              <a:r>
                <a:rPr lang="fr-FR" sz="1600" b="1" dirty="0"/>
                <a:t> </a:t>
              </a:r>
              <a:r>
                <a:rPr lang="fr-FR" sz="1600" b="1" dirty="0">
                  <a:sym typeface="Symbol" panose="05050102010706020507" pitchFamily="18" charset="2"/>
                </a:rPr>
                <a:t></a:t>
              </a:r>
              <a:r>
                <a:rPr lang="fr-FR" sz="1600" b="1" dirty="0"/>
                <a:t> </a:t>
              </a:r>
              <a:r>
                <a:rPr lang="fr-FR" sz="1600" b="1" dirty="0" err="1"/>
                <a:t>L</a:t>
              </a:r>
              <a:r>
                <a:rPr lang="fr-FR" sz="1600" b="1" baseline="-25000" dirty="0" err="1"/>
                <a:t>pulse</a:t>
              </a:r>
              <a:r>
                <a:rPr lang="fr-FR" sz="1600" b="1" dirty="0"/>
                <a:t> </a:t>
              </a:r>
              <a:r>
                <a:rPr lang="fr-FR" sz="1600" b="0" i="0" u="none" strike="noStrike" dirty="0">
                  <a:solidFill>
                    <a:srgbClr val="000000"/>
                  </a:solidFill>
                  <a:effectLst/>
                  <a:latin typeface="Arial" panose="020B0604020202020204" pitchFamily="34" charset="0"/>
                </a:rPr>
                <a:t>, les signaux rétrodiffusés provenant des deux extrémités de la jauge se chevauchent partiellement. </a:t>
              </a:r>
            </a:p>
            <a:p>
              <a:r>
                <a:rPr lang="fr-FR" sz="1600" dirty="0">
                  <a:solidFill>
                    <a:srgbClr val="000000"/>
                  </a:solidFill>
                  <a:latin typeface="Arial" panose="020B0604020202020204" pitchFamily="34" charset="0"/>
                  <a:sym typeface="Wingdings" panose="05000000000000000000" pitchFamily="2" charset="2"/>
                </a:rPr>
                <a:t>I</a:t>
              </a:r>
              <a:r>
                <a:rPr lang="fr-FR" sz="1600" b="0" i="0" u="none" strike="noStrike" dirty="0">
                  <a:solidFill>
                    <a:srgbClr val="000000"/>
                  </a:solidFill>
                  <a:effectLst/>
                  <a:latin typeface="Arial" panose="020B0604020202020204" pitchFamily="34" charset="0"/>
                </a:rPr>
                <a:t>nterférences complexes </a:t>
              </a:r>
            </a:p>
            <a:p>
              <a:r>
                <a:rPr lang="fr-FR" sz="1600" dirty="0">
                  <a:solidFill>
                    <a:srgbClr val="000000"/>
                  </a:solidFill>
                  <a:latin typeface="Arial" panose="020B0604020202020204" pitchFamily="34" charset="0"/>
                  <a:sym typeface="Wingdings" panose="05000000000000000000" pitchFamily="2" charset="2"/>
                </a:rPr>
                <a:t></a:t>
              </a:r>
              <a:r>
                <a:rPr lang="fr-FR" sz="1600" dirty="0">
                  <a:solidFill>
                    <a:srgbClr val="000000"/>
                  </a:solidFill>
                  <a:latin typeface="Arial" panose="020B0604020202020204" pitchFamily="34" charset="0"/>
                </a:rPr>
                <a:t>La contribution de la partie commune n’est pas la </a:t>
              </a:r>
              <a:r>
                <a:rPr lang="fr-FR" sz="1600" dirty="0" err="1">
                  <a:solidFill>
                    <a:srgbClr val="000000"/>
                  </a:solidFill>
                  <a:latin typeface="Arial" panose="020B0604020202020204" pitchFamily="34" charset="0"/>
                </a:rPr>
                <a:t>meme</a:t>
              </a:r>
              <a:r>
                <a:rPr lang="fr-FR" sz="1600" dirty="0">
                  <a:solidFill>
                    <a:srgbClr val="000000"/>
                  </a:solidFill>
                  <a:latin typeface="Arial" panose="020B0604020202020204" pitchFamily="34" charset="0"/>
                </a:rPr>
                <a:t> pour chaque </a:t>
              </a:r>
              <a:r>
                <a:rPr lang="fr-FR" sz="1600" dirty="0" err="1">
                  <a:solidFill>
                    <a:srgbClr val="000000"/>
                  </a:solidFill>
                  <a:latin typeface="Arial" panose="020B0604020202020204" pitchFamily="34" charset="0"/>
                </a:rPr>
                <a:t>intérférences</a:t>
              </a:r>
              <a:r>
                <a:rPr lang="fr-FR" sz="1600" dirty="0">
                  <a:solidFill>
                    <a:srgbClr val="000000"/>
                  </a:solidFill>
                  <a:latin typeface="Arial" panose="020B0604020202020204" pitchFamily="34" charset="0"/>
                </a:rPr>
                <a:t> intra-impulsion</a:t>
              </a:r>
              <a:endParaRPr lang="fr-FR" sz="1600" b="0" i="0" u="none" strike="noStrike" dirty="0">
                <a:solidFill>
                  <a:srgbClr val="000000"/>
                </a:solidFill>
                <a:effectLst/>
                <a:latin typeface="Arial" panose="020B0604020202020204" pitchFamily="34" charset="0"/>
              </a:endParaRPr>
            </a:p>
            <a:p>
              <a:r>
                <a:rPr lang="fr-FR" sz="1600" dirty="0">
                  <a:solidFill>
                    <a:srgbClr val="000000"/>
                  </a:solidFill>
                  <a:latin typeface="Arial" panose="020B0604020202020204" pitchFamily="34" charset="0"/>
                  <a:sym typeface="Wingdings" panose="05000000000000000000" pitchFamily="2" charset="2"/>
                </a:rPr>
                <a:t></a:t>
              </a:r>
              <a:r>
                <a:rPr lang="fr-FR" sz="1600" b="0" i="0" u="none" strike="noStrike" dirty="0">
                  <a:solidFill>
                    <a:srgbClr val="000000"/>
                  </a:solidFill>
                  <a:effectLst/>
                  <a:latin typeface="Arial" panose="020B0604020202020204" pitchFamily="34" charset="0"/>
                </a:rPr>
                <a:t> </a:t>
              </a:r>
              <a:r>
                <a:rPr lang="fr-FR" sz="1600" dirty="0">
                  <a:solidFill>
                    <a:srgbClr val="000000"/>
                  </a:solidFill>
                  <a:latin typeface="Arial" panose="020B0604020202020204" pitchFamily="34" charset="0"/>
                </a:rPr>
                <a:t>N</a:t>
              </a:r>
              <a:r>
                <a:rPr lang="fr-FR" sz="1600" b="0" i="0" u="none" strike="noStrike" dirty="0">
                  <a:solidFill>
                    <a:srgbClr val="000000"/>
                  </a:solidFill>
                  <a:effectLst/>
                  <a:latin typeface="Arial" panose="020B0604020202020204" pitchFamily="34" charset="0"/>
                </a:rPr>
                <a:t>on-linéarités dans la mesure du déphasage.</a:t>
              </a:r>
              <a:endParaRPr lang="fr-FR" sz="1600" dirty="0"/>
            </a:p>
          </p:txBody>
        </p:sp>
        <p:grpSp>
          <p:nvGrpSpPr>
            <p:cNvPr id="42" name="Groupe 41">
              <a:extLst>
                <a:ext uri="{FF2B5EF4-FFF2-40B4-BE49-F238E27FC236}">
                  <a16:creationId xmlns:a16="http://schemas.microsoft.com/office/drawing/2014/main" id="{71FF3B74-6EDC-4342-B6EC-0EA271086C25}"/>
                </a:ext>
              </a:extLst>
            </p:cNvPr>
            <p:cNvGrpSpPr/>
            <p:nvPr/>
          </p:nvGrpSpPr>
          <p:grpSpPr>
            <a:xfrm>
              <a:off x="37713" y="2945703"/>
              <a:ext cx="6349160" cy="1745342"/>
              <a:chOff x="-16954" y="3673474"/>
              <a:chExt cx="6349160" cy="1745342"/>
            </a:xfrm>
          </p:grpSpPr>
          <p:grpSp>
            <p:nvGrpSpPr>
              <p:cNvPr id="19" name="Groupe 18">
                <a:extLst>
                  <a:ext uri="{FF2B5EF4-FFF2-40B4-BE49-F238E27FC236}">
                    <a16:creationId xmlns:a16="http://schemas.microsoft.com/office/drawing/2014/main" id="{2E5C72E4-B28C-490E-90BF-645C39152565}"/>
                  </a:ext>
                </a:extLst>
              </p:cNvPr>
              <p:cNvGrpSpPr/>
              <p:nvPr/>
            </p:nvGrpSpPr>
            <p:grpSpPr>
              <a:xfrm>
                <a:off x="168318" y="3673474"/>
                <a:ext cx="6163888" cy="1745342"/>
                <a:chOff x="1622267" y="1466504"/>
                <a:chExt cx="6163888" cy="1745342"/>
              </a:xfrm>
            </p:grpSpPr>
            <p:sp>
              <p:nvSpPr>
                <p:cNvPr id="20" name="ZoneTexte 19">
                  <a:extLst>
                    <a:ext uri="{FF2B5EF4-FFF2-40B4-BE49-F238E27FC236}">
                      <a16:creationId xmlns:a16="http://schemas.microsoft.com/office/drawing/2014/main" id="{F6A3B895-9B32-42F4-9442-642674415857}"/>
                    </a:ext>
                  </a:extLst>
                </p:cNvPr>
                <p:cNvSpPr txBox="1"/>
                <p:nvPr/>
              </p:nvSpPr>
              <p:spPr>
                <a:xfrm>
                  <a:off x="5184191" y="2772103"/>
                  <a:ext cx="316112" cy="261610"/>
                </a:xfrm>
                <a:prstGeom prst="rect">
                  <a:avLst/>
                </a:prstGeom>
                <a:noFill/>
              </p:spPr>
              <p:txBody>
                <a:bodyPr wrap="none" rtlCol="0">
                  <a:spAutoFit/>
                </a:bodyPr>
                <a:lstStyle/>
                <a:p>
                  <a:r>
                    <a:rPr lang="fr-FR" sz="1100" dirty="0"/>
                    <a:t>L</a:t>
                  </a:r>
                  <a:r>
                    <a:rPr lang="fr-FR" sz="1100" baseline="-25000" dirty="0"/>
                    <a:t>n</a:t>
                  </a:r>
                </a:p>
              </p:txBody>
            </p:sp>
            <p:sp>
              <p:nvSpPr>
                <p:cNvPr id="21" name="ZoneTexte 20">
                  <a:extLst>
                    <a:ext uri="{FF2B5EF4-FFF2-40B4-BE49-F238E27FC236}">
                      <a16:creationId xmlns:a16="http://schemas.microsoft.com/office/drawing/2014/main" id="{8613AF46-8263-46F6-ADF1-FE249649223D}"/>
                    </a:ext>
                  </a:extLst>
                </p:cNvPr>
                <p:cNvSpPr txBox="1"/>
                <p:nvPr/>
              </p:nvSpPr>
              <p:spPr>
                <a:xfrm>
                  <a:off x="5564253" y="2774749"/>
                  <a:ext cx="341760" cy="261610"/>
                </a:xfrm>
                <a:prstGeom prst="rect">
                  <a:avLst/>
                </a:prstGeom>
                <a:noFill/>
              </p:spPr>
              <p:txBody>
                <a:bodyPr wrap="none" rtlCol="0">
                  <a:spAutoFit/>
                </a:bodyPr>
                <a:lstStyle/>
                <a:p>
                  <a:r>
                    <a:rPr lang="fr-FR" sz="1100" dirty="0"/>
                    <a:t>L</a:t>
                  </a:r>
                  <a:r>
                    <a:rPr lang="fr-FR" sz="1100" baseline="-25000" dirty="0"/>
                    <a:t>m</a:t>
                  </a:r>
                </a:p>
              </p:txBody>
            </p:sp>
            <p:grpSp>
              <p:nvGrpSpPr>
                <p:cNvPr id="22" name="Groupe 21">
                  <a:extLst>
                    <a:ext uri="{FF2B5EF4-FFF2-40B4-BE49-F238E27FC236}">
                      <a16:creationId xmlns:a16="http://schemas.microsoft.com/office/drawing/2014/main" id="{DDB48454-25B2-4AEA-90E8-56397CAF82D2}"/>
                    </a:ext>
                  </a:extLst>
                </p:cNvPr>
                <p:cNvGrpSpPr/>
                <p:nvPr/>
              </p:nvGrpSpPr>
              <p:grpSpPr>
                <a:xfrm>
                  <a:off x="3175001" y="2065873"/>
                  <a:ext cx="3716688" cy="748938"/>
                  <a:chOff x="3744227" y="2044699"/>
                  <a:chExt cx="3147461" cy="770111"/>
                </a:xfrm>
              </p:grpSpPr>
              <p:grpSp>
                <p:nvGrpSpPr>
                  <p:cNvPr id="32" name="Groupe 31">
                    <a:extLst>
                      <a:ext uri="{FF2B5EF4-FFF2-40B4-BE49-F238E27FC236}">
                        <a16:creationId xmlns:a16="http://schemas.microsoft.com/office/drawing/2014/main" id="{435A22B7-ED14-4C97-98AB-8C4AE34D7EBE}"/>
                      </a:ext>
                    </a:extLst>
                  </p:cNvPr>
                  <p:cNvGrpSpPr/>
                  <p:nvPr/>
                </p:nvGrpSpPr>
                <p:grpSpPr>
                  <a:xfrm>
                    <a:off x="3744227" y="2044699"/>
                    <a:ext cx="3147461" cy="765877"/>
                    <a:chOff x="3744227" y="1347537"/>
                    <a:chExt cx="3147461" cy="1463040"/>
                  </a:xfrm>
                </p:grpSpPr>
                <p:sp>
                  <p:nvSpPr>
                    <p:cNvPr id="37" name="Rectangle 36">
                      <a:extLst>
                        <a:ext uri="{FF2B5EF4-FFF2-40B4-BE49-F238E27FC236}">
                          <a16:creationId xmlns:a16="http://schemas.microsoft.com/office/drawing/2014/main" id="{BEC6C36B-B626-419B-98C5-833C8F07FC98}"/>
                        </a:ext>
                      </a:extLst>
                    </p:cNvPr>
                    <p:cNvSpPr/>
                    <p:nvPr/>
                  </p:nvSpPr>
                  <p:spPr>
                    <a:xfrm>
                      <a:off x="3744227" y="1347537"/>
                      <a:ext cx="3147461" cy="1463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E28D7493-687A-454E-834D-0FF89636D2CE}"/>
                        </a:ext>
                      </a:extLst>
                    </p:cNvPr>
                    <p:cNvSpPr/>
                    <p:nvPr/>
                  </p:nvSpPr>
                  <p:spPr>
                    <a:xfrm>
                      <a:off x="5640910" y="1347537"/>
                      <a:ext cx="129115" cy="1463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3" name="Organigramme : Opération manuelle 32">
                    <a:extLst>
                      <a:ext uri="{FF2B5EF4-FFF2-40B4-BE49-F238E27FC236}">
                        <a16:creationId xmlns:a16="http://schemas.microsoft.com/office/drawing/2014/main" id="{7C1BFD20-E437-43A1-B667-DAE6CABAE2AB}"/>
                      </a:ext>
                    </a:extLst>
                  </p:cNvPr>
                  <p:cNvSpPr/>
                  <p:nvPr/>
                </p:nvSpPr>
                <p:spPr>
                  <a:xfrm rot="10800000">
                    <a:off x="5329760" y="2180166"/>
                    <a:ext cx="431799" cy="493183"/>
                  </a:xfrm>
                  <a:prstGeom prst="flowChartManualOperation">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Organigramme : Opération manuelle 33">
                    <a:extLst>
                      <a:ext uri="{FF2B5EF4-FFF2-40B4-BE49-F238E27FC236}">
                        <a16:creationId xmlns:a16="http://schemas.microsoft.com/office/drawing/2014/main" id="{A810CB04-596B-450D-A751-D69B9E6A2C51}"/>
                      </a:ext>
                    </a:extLst>
                  </p:cNvPr>
                  <p:cNvSpPr/>
                  <p:nvPr/>
                </p:nvSpPr>
                <p:spPr>
                  <a:xfrm rot="10800000">
                    <a:off x="5659967" y="2180167"/>
                    <a:ext cx="431800" cy="493183"/>
                  </a:xfrm>
                  <a:prstGeom prst="flowChartManualOperation">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4C47993E-D6BA-4F7C-AEF9-CCA3E0A53DB3}"/>
                      </a:ext>
                    </a:extLst>
                  </p:cNvPr>
                  <p:cNvCxnSpPr>
                    <a:cxnSpLocks/>
                  </p:cNvCxnSpPr>
                  <p:nvPr/>
                </p:nvCxnSpPr>
                <p:spPr>
                  <a:xfrm>
                    <a:off x="5545659" y="2184399"/>
                    <a:ext cx="0" cy="63041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5894FEEC-F978-433F-A476-76CC91D0722F}"/>
                      </a:ext>
                    </a:extLst>
                  </p:cNvPr>
                  <p:cNvCxnSpPr>
                    <a:cxnSpLocks/>
                  </p:cNvCxnSpPr>
                  <p:nvPr/>
                </p:nvCxnSpPr>
                <p:spPr>
                  <a:xfrm>
                    <a:off x="5875867" y="2184398"/>
                    <a:ext cx="0" cy="63041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3" name="Connecteur droit avec flèche 22">
                  <a:extLst>
                    <a:ext uri="{FF2B5EF4-FFF2-40B4-BE49-F238E27FC236}">
                      <a16:creationId xmlns:a16="http://schemas.microsoft.com/office/drawing/2014/main" id="{CFF14A70-28DA-4CCE-884A-1326A7911CB5}"/>
                    </a:ext>
                  </a:extLst>
                </p:cNvPr>
                <p:cNvCxnSpPr>
                  <a:cxnSpLocks/>
                </p:cNvCxnSpPr>
                <p:nvPr/>
              </p:nvCxnSpPr>
              <p:spPr>
                <a:xfrm>
                  <a:off x="5398416" y="2004080"/>
                  <a:ext cx="191172" cy="0"/>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C636BD3-AE48-4D35-98B8-9E955F5704D6}"/>
                    </a:ext>
                  </a:extLst>
                </p:cNvPr>
                <p:cNvSpPr txBox="1"/>
                <p:nvPr/>
              </p:nvSpPr>
              <p:spPr>
                <a:xfrm>
                  <a:off x="4125352" y="1544390"/>
                  <a:ext cx="2826415" cy="430887"/>
                </a:xfrm>
                <a:prstGeom prst="rect">
                  <a:avLst/>
                </a:prstGeom>
                <a:noFill/>
              </p:spPr>
              <p:txBody>
                <a:bodyPr wrap="none" rtlCol="0">
                  <a:spAutoFit/>
                </a:bodyPr>
                <a:lstStyle/>
                <a:p>
                  <a:pPr algn="ctr"/>
                  <a:r>
                    <a:rPr lang="fr-FR" sz="1100" dirty="0">
                      <a:solidFill>
                        <a:srgbClr val="00B050"/>
                      </a:solidFill>
                    </a:rPr>
                    <a:t>Variation de phase à une distance donnée</a:t>
                  </a:r>
                </a:p>
                <a:p>
                  <a:pPr algn="ctr"/>
                  <a:r>
                    <a:rPr lang="fr-FR" sz="1100" dirty="0" err="1">
                      <a:solidFill>
                        <a:srgbClr val="00B050"/>
                      </a:solidFill>
                    </a:rPr>
                    <a:t>Res</a:t>
                  </a:r>
                  <a:r>
                    <a:rPr lang="fr-FR" sz="1100" baseline="-25000" dirty="0" err="1">
                      <a:solidFill>
                        <a:srgbClr val="00B050"/>
                      </a:solidFill>
                    </a:rPr>
                    <a:t>spatiale</a:t>
                  </a:r>
                  <a:r>
                    <a:rPr lang="fr-FR" sz="1100" dirty="0">
                      <a:solidFill>
                        <a:srgbClr val="00B050"/>
                      </a:solidFill>
                    </a:rPr>
                    <a:t>=</a:t>
                  </a:r>
                  <a:r>
                    <a:rPr lang="fr-FR" sz="1100" dirty="0" err="1">
                      <a:solidFill>
                        <a:srgbClr val="00B050"/>
                      </a:solidFill>
                    </a:rPr>
                    <a:t>L</a:t>
                  </a:r>
                  <a:r>
                    <a:rPr lang="fr-FR" sz="1100" baseline="-25000" dirty="0" err="1">
                      <a:solidFill>
                        <a:srgbClr val="00B050"/>
                      </a:solidFill>
                    </a:rPr>
                    <a:t>pulse</a:t>
                  </a:r>
                  <a:r>
                    <a:rPr lang="fr-FR" sz="1100" dirty="0">
                      <a:solidFill>
                        <a:srgbClr val="00B050"/>
                      </a:solidFill>
                    </a:rPr>
                    <a:t>/2</a:t>
                  </a:r>
                </a:p>
              </p:txBody>
            </p:sp>
            <p:sp>
              <p:nvSpPr>
                <p:cNvPr id="25" name="Ellipse 24">
                  <a:extLst>
                    <a:ext uri="{FF2B5EF4-FFF2-40B4-BE49-F238E27FC236}">
                      <a16:creationId xmlns:a16="http://schemas.microsoft.com/office/drawing/2014/main" id="{44D588B5-C08B-41A7-9D53-F60D7B18C616}"/>
                    </a:ext>
                  </a:extLst>
                </p:cNvPr>
                <p:cNvSpPr/>
                <p:nvPr/>
              </p:nvSpPr>
              <p:spPr>
                <a:xfrm>
                  <a:off x="5312062" y="2085344"/>
                  <a:ext cx="371613" cy="648393"/>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 forme 25">
                  <a:extLst>
                    <a:ext uri="{FF2B5EF4-FFF2-40B4-BE49-F238E27FC236}">
                      <a16:creationId xmlns:a16="http://schemas.microsoft.com/office/drawing/2014/main" id="{56D325C3-120A-4988-A0E5-0C12CF1569E8}"/>
                    </a:ext>
                  </a:extLst>
                </p:cNvPr>
                <p:cNvSpPr/>
                <p:nvPr/>
              </p:nvSpPr>
              <p:spPr>
                <a:xfrm>
                  <a:off x="5720288" y="2140012"/>
                  <a:ext cx="2065867" cy="269528"/>
                </a:xfrm>
                <a:custGeom>
                  <a:avLst/>
                  <a:gdLst>
                    <a:gd name="connsiteX0" fmla="*/ 0 w 2065867"/>
                    <a:gd name="connsiteY0" fmla="*/ 269528 h 269528"/>
                    <a:gd name="connsiteX1" fmla="*/ 491067 w 2065867"/>
                    <a:gd name="connsiteY1" fmla="*/ 40928 h 269528"/>
                    <a:gd name="connsiteX2" fmla="*/ 1540933 w 2065867"/>
                    <a:gd name="connsiteY2" fmla="*/ 15528 h 269528"/>
                    <a:gd name="connsiteX3" fmla="*/ 2065867 w 2065867"/>
                    <a:gd name="connsiteY3" fmla="*/ 210261 h 269528"/>
                  </a:gdLst>
                  <a:ahLst/>
                  <a:cxnLst>
                    <a:cxn ang="0">
                      <a:pos x="connsiteX0" y="connsiteY0"/>
                    </a:cxn>
                    <a:cxn ang="0">
                      <a:pos x="connsiteX1" y="connsiteY1"/>
                    </a:cxn>
                    <a:cxn ang="0">
                      <a:pos x="connsiteX2" y="connsiteY2"/>
                    </a:cxn>
                    <a:cxn ang="0">
                      <a:pos x="connsiteX3" y="connsiteY3"/>
                    </a:cxn>
                  </a:cxnLst>
                  <a:rect l="l" t="t" r="r" b="b"/>
                  <a:pathLst>
                    <a:path w="2065867" h="269528">
                      <a:moveTo>
                        <a:pt x="0" y="269528"/>
                      </a:moveTo>
                      <a:cubicBezTo>
                        <a:pt x="117122" y="176394"/>
                        <a:pt x="234245" y="83261"/>
                        <a:pt x="491067" y="40928"/>
                      </a:cubicBezTo>
                      <a:cubicBezTo>
                        <a:pt x="747889" y="-1405"/>
                        <a:pt x="1278466" y="-12694"/>
                        <a:pt x="1540933" y="15528"/>
                      </a:cubicBezTo>
                      <a:cubicBezTo>
                        <a:pt x="1803400" y="43750"/>
                        <a:pt x="1934633" y="127005"/>
                        <a:pt x="2065867" y="210261"/>
                      </a:cubicBezTo>
                    </a:path>
                  </a:pathLst>
                </a:custGeom>
                <a:noFill/>
                <a:ln w="12700">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avec flèche 26">
                  <a:extLst>
                    <a:ext uri="{FF2B5EF4-FFF2-40B4-BE49-F238E27FC236}">
                      <a16:creationId xmlns:a16="http://schemas.microsoft.com/office/drawing/2014/main" id="{DFBE0EF9-F4B3-4640-90F9-6CC7138A4ED2}"/>
                    </a:ext>
                  </a:extLst>
                </p:cNvPr>
                <p:cNvCxnSpPr>
                  <a:cxnSpLocks/>
                </p:cNvCxnSpPr>
                <p:nvPr/>
              </p:nvCxnSpPr>
              <p:spPr>
                <a:xfrm>
                  <a:off x="6891689" y="2810693"/>
                  <a:ext cx="3465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10E7763-0E61-4662-9819-A25850F204B7}"/>
                    </a:ext>
                  </a:extLst>
                </p:cNvPr>
                <p:cNvSpPr txBox="1"/>
                <p:nvPr/>
              </p:nvSpPr>
              <p:spPr>
                <a:xfrm>
                  <a:off x="6465617" y="2842514"/>
                  <a:ext cx="1043876" cy="369332"/>
                </a:xfrm>
                <a:prstGeom prst="rect">
                  <a:avLst/>
                </a:prstGeom>
                <a:noFill/>
              </p:spPr>
              <p:txBody>
                <a:bodyPr wrap="none" rtlCol="0">
                  <a:spAutoFit/>
                </a:bodyPr>
                <a:lstStyle/>
                <a:p>
                  <a:r>
                    <a:rPr lang="fr-FR" dirty="0"/>
                    <a:t>distance</a:t>
                  </a:r>
                </a:p>
              </p:txBody>
            </p:sp>
            <p:sp>
              <p:nvSpPr>
                <p:cNvPr id="29" name="ZoneTexte 28">
                  <a:extLst>
                    <a:ext uri="{FF2B5EF4-FFF2-40B4-BE49-F238E27FC236}">
                      <a16:creationId xmlns:a16="http://schemas.microsoft.com/office/drawing/2014/main" id="{251BC0F2-9166-40D1-877D-84EDB0F65129}"/>
                    </a:ext>
                  </a:extLst>
                </p:cNvPr>
                <p:cNvSpPr txBox="1"/>
                <p:nvPr/>
              </p:nvSpPr>
              <p:spPr>
                <a:xfrm>
                  <a:off x="2267811" y="1877089"/>
                  <a:ext cx="864404" cy="369332"/>
                </a:xfrm>
                <a:prstGeom prst="rect">
                  <a:avLst/>
                </a:prstGeom>
                <a:noFill/>
              </p:spPr>
              <p:txBody>
                <a:bodyPr wrap="none" rtlCol="0">
                  <a:spAutoFit/>
                </a:bodyPr>
                <a:lstStyle/>
                <a:p>
                  <a:r>
                    <a:rPr lang="fr-FR" dirty="0"/>
                    <a:t>Temps</a:t>
                  </a:r>
                </a:p>
              </p:txBody>
            </p:sp>
            <p:cxnSp>
              <p:nvCxnSpPr>
                <p:cNvPr id="30" name="Connecteur droit avec flèche 29">
                  <a:extLst>
                    <a:ext uri="{FF2B5EF4-FFF2-40B4-BE49-F238E27FC236}">
                      <a16:creationId xmlns:a16="http://schemas.microsoft.com/office/drawing/2014/main" id="{8E10DDDD-1539-4A2A-8EC1-8C9B05FD5762}"/>
                    </a:ext>
                  </a:extLst>
                </p:cNvPr>
                <p:cNvCxnSpPr>
                  <a:cxnSpLocks/>
                </p:cNvCxnSpPr>
                <p:nvPr/>
              </p:nvCxnSpPr>
              <p:spPr>
                <a:xfrm flipV="1">
                  <a:off x="3188777" y="1840207"/>
                  <a:ext cx="0" cy="221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3E46CF16-DC5A-463F-BA51-ABDB162EFE19}"/>
                    </a:ext>
                  </a:extLst>
                </p:cNvPr>
                <p:cNvSpPr txBox="1"/>
                <p:nvPr/>
              </p:nvSpPr>
              <p:spPr>
                <a:xfrm>
                  <a:off x="1622267" y="1466504"/>
                  <a:ext cx="2518638" cy="276999"/>
                </a:xfrm>
                <a:prstGeom prst="rect">
                  <a:avLst/>
                </a:prstGeom>
                <a:noFill/>
              </p:spPr>
              <p:txBody>
                <a:bodyPr wrap="none" rtlCol="0">
                  <a:spAutoFit/>
                </a:bodyPr>
                <a:lstStyle/>
                <a:p>
                  <a:r>
                    <a:rPr lang="fr-FR" sz="1200" b="1" dirty="0"/>
                    <a:t>Cartographie de phase cumulée</a:t>
                  </a:r>
                </a:p>
              </p:txBody>
            </p:sp>
          </p:grpSp>
          <p:sp>
            <p:nvSpPr>
              <p:cNvPr id="40" name="ZoneTexte 39">
                <a:extLst>
                  <a:ext uri="{FF2B5EF4-FFF2-40B4-BE49-F238E27FC236}">
                    <a16:creationId xmlns:a16="http://schemas.microsoft.com/office/drawing/2014/main" id="{8D102CA1-4EAF-4408-A4A9-49B200335F87}"/>
                  </a:ext>
                </a:extLst>
              </p:cNvPr>
              <p:cNvSpPr txBox="1"/>
              <p:nvPr/>
            </p:nvSpPr>
            <p:spPr>
              <a:xfrm>
                <a:off x="-16954" y="4606715"/>
                <a:ext cx="3634420" cy="523220"/>
              </a:xfrm>
              <a:prstGeom prst="rect">
                <a:avLst/>
              </a:prstGeom>
              <a:noFill/>
            </p:spPr>
            <p:txBody>
              <a:bodyPr wrap="square">
                <a:spAutoFit/>
              </a:bodyPr>
              <a:lstStyle/>
              <a:p>
                <a:r>
                  <a:rPr lang="fr-FR" sz="1400" b="1" dirty="0" err="1">
                    <a:solidFill>
                      <a:srgbClr val="FF0000"/>
                    </a:solidFill>
                  </a:rPr>
                  <a:t>L</a:t>
                </a:r>
                <a:r>
                  <a:rPr lang="fr-FR" sz="1400" b="1" baseline="-25000" dirty="0" err="1">
                    <a:solidFill>
                      <a:srgbClr val="FF0000"/>
                    </a:solidFill>
                  </a:rPr>
                  <a:t>pulse</a:t>
                </a:r>
                <a:r>
                  <a:rPr lang="fr-FR" sz="1400" b="1" dirty="0">
                    <a:solidFill>
                      <a:srgbClr val="FF0000"/>
                    </a:solidFill>
                  </a:rPr>
                  <a:t> =</a:t>
                </a:r>
                <a:r>
                  <a:rPr lang="fr-FR" sz="1400" b="0" i="0" u="none" strike="noStrike" dirty="0">
                    <a:solidFill>
                      <a:srgbClr val="FF0000"/>
                    </a:solidFill>
                    <a:effectLst/>
                    <a:latin typeface="Arial" panose="020B0604020202020204" pitchFamily="34" charset="0"/>
                  </a:rPr>
                  <a:t> zone contribue à la rétrodiffusion pour un instant donné</a:t>
                </a:r>
                <a:r>
                  <a:rPr lang="fr-FR" sz="1400" b="1" dirty="0">
                    <a:solidFill>
                      <a:srgbClr val="FF0000"/>
                    </a:solidFill>
                  </a:rPr>
                  <a:t> </a:t>
                </a:r>
                <a:endParaRPr lang="fr-FR" sz="1400" dirty="0">
                  <a:solidFill>
                    <a:srgbClr val="FF0000"/>
                  </a:solidFill>
                </a:endParaRPr>
              </a:p>
            </p:txBody>
          </p:sp>
          <p:sp>
            <p:nvSpPr>
              <p:cNvPr id="41" name="Forme libre : forme 40">
                <a:extLst>
                  <a:ext uri="{FF2B5EF4-FFF2-40B4-BE49-F238E27FC236}">
                    <a16:creationId xmlns:a16="http://schemas.microsoft.com/office/drawing/2014/main" id="{E868E737-BF65-411C-8FFF-04A743D7A944}"/>
                  </a:ext>
                </a:extLst>
              </p:cNvPr>
              <p:cNvSpPr/>
              <p:nvPr/>
            </p:nvSpPr>
            <p:spPr>
              <a:xfrm>
                <a:off x="3338386" y="4619836"/>
                <a:ext cx="283319" cy="103877"/>
              </a:xfrm>
              <a:custGeom>
                <a:avLst/>
                <a:gdLst>
                  <a:gd name="connsiteX0" fmla="*/ 791852 w 791852"/>
                  <a:gd name="connsiteY0" fmla="*/ 0 h 320511"/>
                  <a:gd name="connsiteX1" fmla="*/ 0 w 791852"/>
                  <a:gd name="connsiteY1" fmla="*/ 320511 h 320511"/>
                  <a:gd name="connsiteX2" fmla="*/ 0 w 791852"/>
                  <a:gd name="connsiteY2" fmla="*/ 320511 h 320511"/>
                </a:gdLst>
                <a:ahLst/>
                <a:cxnLst>
                  <a:cxn ang="0">
                    <a:pos x="connsiteX0" y="connsiteY0"/>
                  </a:cxn>
                  <a:cxn ang="0">
                    <a:pos x="connsiteX1" y="connsiteY1"/>
                  </a:cxn>
                  <a:cxn ang="0">
                    <a:pos x="connsiteX2" y="connsiteY2"/>
                  </a:cxn>
                </a:cxnLst>
                <a:rect l="l" t="t" r="r" b="b"/>
                <a:pathLst>
                  <a:path w="791852" h="320511">
                    <a:moveTo>
                      <a:pt x="791852" y="0"/>
                    </a:moveTo>
                    <a:lnTo>
                      <a:pt x="0" y="320511"/>
                    </a:lnTo>
                    <a:lnTo>
                      <a:pt x="0" y="320511"/>
                    </a:lnTo>
                  </a:path>
                </a:pathLst>
              </a:custGeom>
              <a:noFill/>
              <a:ln w="9525">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46" name="ZoneTexte 45">
            <a:extLst>
              <a:ext uri="{FF2B5EF4-FFF2-40B4-BE49-F238E27FC236}">
                <a16:creationId xmlns:a16="http://schemas.microsoft.com/office/drawing/2014/main" id="{70914D3C-2D8C-4708-82BB-F3FAA8977211}"/>
              </a:ext>
            </a:extLst>
          </p:cNvPr>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47" name="ZoneTexte 46">
            <a:extLst>
              <a:ext uri="{FF2B5EF4-FFF2-40B4-BE49-F238E27FC236}">
                <a16:creationId xmlns:a16="http://schemas.microsoft.com/office/drawing/2014/main" id="{EE218C0C-116D-48C4-B735-19BFBCDB8653}"/>
              </a:ext>
            </a:extLst>
          </p:cNvPr>
          <p:cNvSpPr txBox="1"/>
          <p:nvPr/>
        </p:nvSpPr>
        <p:spPr>
          <a:xfrm>
            <a:off x="1959440" y="550977"/>
            <a:ext cx="8459367" cy="707886"/>
          </a:xfrm>
          <a:prstGeom prst="rect">
            <a:avLst/>
          </a:prstGeom>
          <a:noFill/>
        </p:spPr>
        <p:txBody>
          <a:bodyPr wrap="none" rtlCol="0">
            <a:spAutoFit/>
          </a:bodyPr>
          <a:lstStyle/>
          <a:p>
            <a:r>
              <a:rPr lang="en-US" sz="2000" b="1" dirty="0">
                <a:solidFill>
                  <a:schemeClr val="tx2"/>
                </a:solidFill>
                <a:sym typeface="Symbol" panose="05050102010706020507" pitchFamily="18" charset="2"/>
              </a:rPr>
              <a:t>-OTDR</a:t>
            </a:r>
            <a:r>
              <a:rPr lang="en-US" sz="2000" b="1" dirty="0">
                <a:solidFill>
                  <a:schemeClr val="tx2"/>
                </a:solidFill>
              </a:rPr>
              <a:t> : Impact de la longueur de </a:t>
            </a:r>
            <a:r>
              <a:rPr lang="en-US" sz="2000" b="1" dirty="0" err="1">
                <a:solidFill>
                  <a:schemeClr val="tx2"/>
                </a:solidFill>
              </a:rPr>
              <a:t>jauge</a:t>
            </a:r>
            <a:r>
              <a:rPr lang="en-US" sz="2000" b="1" dirty="0">
                <a:solidFill>
                  <a:schemeClr val="tx2"/>
                </a:solidFill>
              </a:rPr>
              <a:t> sur la </a:t>
            </a:r>
            <a:r>
              <a:rPr lang="en-US" sz="2000" b="1" dirty="0" err="1">
                <a:solidFill>
                  <a:schemeClr val="tx2"/>
                </a:solidFill>
              </a:rPr>
              <a:t>linéarite</a:t>
            </a:r>
            <a:r>
              <a:rPr lang="en-US" sz="2000" b="1" dirty="0">
                <a:solidFill>
                  <a:schemeClr val="tx2"/>
                </a:solidFill>
              </a:rPr>
              <a:t> entre </a:t>
            </a:r>
            <a:r>
              <a:rPr lang="en-US" sz="2000" b="1" dirty="0">
                <a:solidFill>
                  <a:schemeClr val="tx2"/>
                </a:solidFill>
                <a:sym typeface="Symbol" panose="05050102010706020507" pitchFamily="18" charset="2"/>
              </a:rPr>
              <a:t> et</a:t>
            </a:r>
            <a:r>
              <a:rPr lang="en-US" sz="2000" b="1" dirty="0">
                <a:solidFill>
                  <a:schemeClr val="tx2"/>
                </a:solidFill>
              </a:rPr>
              <a:t> </a:t>
            </a:r>
            <a:r>
              <a:rPr lang="en-US" sz="2000" b="1" dirty="0">
                <a:solidFill>
                  <a:schemeClr val="tx2"/>
                </a:solidFill>
                <a:sym typeface="Symbol" panose="05050102010706020507" pitchFamily="18" charset="2"/>
              </a:rPr>
              <a:t></a:t>
            </a:r>
            <a:endParaRPr lang="fr-FR" sz="2000" dirty="0"/>
          </a:p>
          <a:p>
            <a:endParaRPr lang="en-US" sz="2000" b="1" dirty="0">
              <a:solidFill>
                <a:schemeClr val="tx2"/>
              </a:solidFill>
            </a:endParaRPr>
          </a:p>
        </p:txBody>
      </p:sp>
      <p:sp>
        <p:nvSpPr>
          <p:cNvPr id="49" name="ZoneTexte 48">
            <a:extLst>
              <a:ext uri="{FF2B5EF4-FFF2-40B4-BE49-F238E27FC236}">
                <a16:creationId xmlns:a16="http://schemas.microsoft.com/office/drawing/2014/main" id="{15EAC541-665E-49A5-B327-A798F33AF0F6}"/>
              </a:ext>
            </a:extLst>
          </p:cNvPr>
          <p:cNvSpPr txBox="1"/>
          <p:nvPr/>
        </p:nvSpPr>
        <p:spPr>
          <a:xfrm>
            <a:off x="123916" y="6202460"/>
            <a:ext cx="11430000" cy="400110"/>
          </a:xfrm>
          <a:prstGeom prst="rect">
            <a:avLst/>
          </a:prstGeom>
          <a:solidFill>
            <a:srgbClr val="FFFF00"/>
          </a:solidFill>
          <a:ln w="38100">
            <a:solidFill>
              <a:srgbClr val="FFC000"/>
            </a:solidFill>
          </a:ln>
        </p:spPr>
        <p:txBody>
          <a:bodyPr wrap="square">
            <a:spAutoFit/>
          </a:bodyPr>
          <a:lstStyle/>
          <a:p>
            <a:pPr algn="l" rtl="0"/>
            <a:r>
              <a:rPr lang="fr-FR" sz="2000" b="0" i="0" u="none" strike="noStrike" dirty="0">
                <a:solidFill>
                  <a:srgbClr val="000000"/>
                </a:solidFill>
                <a:effectLst/>
                <a:latin typeface="Arial" panose="020B0604020202020204" pitchFamily="34" charset="0"/>
              </a:rPr>
              <a:t>Contrainte supplémentaire, le déphasage entre deux points d’échantillonnage spatial </a:t>
            </a:r>
            <a:r>
              <a:rPr lang="fr-FR" sz="2000" b="0" i="0" u="none" strike="noStrike" dirty="0">
                <a:solidFill>
                  <a:srgbClr val="000000"/>
                </a:solidFill>
                <a:effectLst/>
                <a:latin typeface="Arial" panose="020B0604020202020204" pitchFamily="34" charset="0"/>
                <a:sym typeface="Symbol" panose="05050102010706020507" pitchFamily="18" charset="2"/>
              </a:rPr>
              <a:t> 2</a:t>
            </a:r>
            <a:endParaRPr lang="fr-FR" sz="20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38868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p:cNvPicPr>
            <a:picLocks noChangeAspect="1"/>
          </p:cNvPicPr>
          <p:nvPr/>
        </p:nvPicPr>
        <p:blipFill>
          <a:blip r:embed="rId2"/>
          <a:stretch>
            <a:fillRect/>
          </a:stretch>
        </p:blipFill>
        <p:spPr>
          <a:xfrm>
            <a:off x="3751214" y="1148667"/>
            <a:ext cx="5221710" cy="3916283"/>
          </a:xfrm>
          <a:prstGeom prst="rect">
            <a:avLst/>
          </a:prstGeom>
        </p:spPr>
      </p:pic>
      <p:pic>
        <p:nvPicPr>
          <p:cNvPr id="31" name="Image 30"/>
          <p:cNvPicPr>
            <a:picLocks noChangeAspect="1"/>
          </p:cNvPicPr>
          <p:nvPr/>
        </p:nvPicPr>
        <p:blipFill rotWithShape="1">
          <a:blip r:embed="rId3"/>
          <a:srcRect r="49460"/>
          <a:stretch/>
        </p:blipFill>
        <p:spPr>
          <a:xfrm>
            <a:off x="132574" y="1637554"/>
            <a:ext cx="3456958" cy="2619569"/>
          </a:xfrm>
          <a:prstGeom prst="rect">
            <a:avLst/>
          </a:prstGeom>
        </p:spPr>
      </p:pic>
      <p:grpSp>
        <p:nvGrpSpPr>
          <p:cNvPr id="35" name="Groupe 34"/>
          <p:cNvGrpSpPr/>
          <p:nvPr/>
        </p:nvGrpSpPr>
        <p:grpSpPr>
          <a:xfrm>
            <a:off x="8401050" y="3998681"/>
            <a:ext cx="3853586" cy="2324100"/>
            <a:chOff x="6667500" y="4381500"/>
            <a:chExt cx="3853586" cy="2324100"/>
          </a:xfrm>
        </p:grpSpPr>
        <p:pic>
          <p:nvPicPr>
            <p:cNvPr id="36" name="Image 35"/>
            <p:cNvPicPr>
              <a:picLocks noChangeAspect="1"/>
            </p:cNvPicPr>
            <p:nvPr/>
          </p:nvPicPr>
          <p:blipFill rotWithShape="1">
            <a:blip r:embed="rId4"/>
            <a:srcRect l="2995" t="2363" r="8434"/>
            <a:stretch/>
          </p:blipFill>
          <p:spPr>
            <a:xfrm>
              <a:off x="6667500" y="4381500"/>
              <a:ext cx="3733800" cy="2324100"/>
            </a:xfrm>
            <a:prstGeom prst="rect">
              <a:avLst/>
            </a:prstGeom>
          </p:spPr>
        </p:pic>
        <p:cxnSp>
          <p:nvCxnSpPr>
            <p:cNvPr id="37" name="Connecteur droit avec flèche 36"/>
            <p:cNvCxnSpPr/>
            <p:nvPr/>
          </p:nvCxnSpPr>
          <p:spPr>
            <a:xfrm>
              <a:off x="8558783" y="5059521"/>
              <a:ext cx="269478" cy="1895"/>
            </a:xfrm>
            <a:prstGeom prst="straightConnector1">
              <a:avLst/>
            </a:prstGeom>
            <a:ln w="63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38" name="Groupe 37"/>
            <p:cNvGrpSpPr/>
            <p:nvPr/>
          </p:nvGrpSpPr>
          <p:grpSpPr>
            <a:xfrm>
              <a:off x="7716536" y="5644151"/>
              <a:ext cx="2081019" cy="430887"/>
              <a:chOff x="2487163" y="2202607"/>
              <a:chExt cx="6718288" cy="1847689"/>
            </a:xfrm>
          </p:grpSpPr>
          <p:cxnSp>
            <p:nvCxnSpPr>
              <p:cNvPr id="54" name="Connecteur droit avec flèche 53"/>
              <p:cNvCxnSpPr/>
              <p:nvPr/>
            </p:nvCxnSpPr>
            <p:spPr>
              <a:xfrm flipV="1">
                <a:off x="3730171" y="3929071"/>
                <a:ext cx="4572000" cy="0"/>
              </a:xfrm>
              <a:prstGeom prst="straightConnector1">
                <a:avLst/>
              </a:prstGeom>
              <a:ln w="190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5" name="ZoneTexte 54"/>
              <p:cNvSpPr txBox="1"/>
              <p:nvPr/>
            </p:nvSpPr>
            <p:spPr>
              <a:xfrm>
                <a:off x="2487163" y="2202607"/>
                <a:ext cx="6718288" cy="1847689"/>
              </a:xfrm>
              <a:prstGeom prst="rect">
                <a:avLst/>
              </a:prstGeom>
              <a:noFill/>
            </p:spPr>
            <p:txBody>
              <a:bodyPr wrap="none" rtlCol="0">
                <a:spAutoFit/>
              </a:bodyPr>
              <a:lstStyle/>
              <a:p>
                <a:pPr algn="ctr"/>
                <a:r>
                  <a:rPr lang="fr-FR" sz="1100" dirty="0"/>
                  <a:t>Largueur vraie de la perturbation</a:t>
                </a:r>
              </a:p>
              <a:p>
                <a:pPr algn="ctr"/>
                <a:r>
                  <a:rPr lang="fr-FR" sz="1100" dirty="0"/>
                  <a:t>60m</a:t>
                </a:r>
              </a:p>
            </p:txBody>
          </p:sp>
        </p:grpSp>
        <p:grpSp>
          <p:nvGrpSpPr>
            <p:cNvPr id="39" name="Groupe 38"/>
            <p:cNvGrpSpPr/>
            <p:nvPr/>
          </p:nvGrpSpPr>
          <p:grpSpPr>
            <a:xfrm>
              <a:off x="8547889" y="5144585"/>
              <a:ext cx="304009" cy="222684"/>
              <a:chOff x="4827655" y="2504139"/>
              <a:chExt cx="2311570" cy="954894"/>
            </a:xfrm>
          </p:grpSpPr>
          <p:grpSp>
            <p:nvGrpSpPr>
              <p:cNvPr id="45" name="Groupe 44"/>
              <p:cNvGrpSpPr/>
              <p:nvPr/>
            </p:nvGrpSpPr>
            <p:grpSpPr>
              <a:xfrm>
                <a:off x="4827655" y="2504145"/>
                <a:ext cx="721217" cy="954888"/>
                <a:chOff x="4827655" y="2504145"/>
                <a:chExt cx="721217" cy="954888"/>
              </a:xfrm>
            </p:grpSpPr>
            <p:sp>
              <p:nvSpPr>
                <p:cNvPr id="51" name="Arc 50"/>
                <p:cNvSpPr/>
                <p:nvPr/>
              </p:nvSpPr>
              <p:spPr>
                <a:xfrm rot="5400000">
                  <a:off x="4819129" y="3067246"/>
                  <a:ext cx="400313" cy="383262"/>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52" name="Arc 51"/>
                <p:cNvSpPr/>
                <p:nvPr/>
              </p:nvSpPr>
              <p:spPr>
                <a:xfrm rot="5400000" flipH="1" flipV="1">
                  <a:off x="5168630" y="2524215"/>
                  <a:ext cx="400312" cy="360172"/>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53" name="Connecteur droit 52"/>
                <p:cNvCxnSpPr>
                  <a:stCxn id="52" idx="0"/>
                </p:cNvCxnSpPr>
                <p:nvPr/>
              </p:nvCxnSpPr>
              <p:spPr>
                <a:xfrm flipH="1">
                  <a:off x="5187208" y="2704299"/>
                  <a:ext cx="1520" cy="564923"/>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46" name="Groupe 45"/>
              <p:cNvGrpSpPr/>
              <p:nvPr/>
            </p:nvGrpSpPr>
            <p:grpSpPr>
              <a:xfrm flipH="1">
                <a:off x="6417995" y="2504139"/>
                <a:ext cx="721230" cy="944691"/>
                <a:chOff x="4388923" y="2504138"/>
                <a:chExt cx="721230" cy="944691"/>
              </a:xfrm>
            </p:grpSpPr>
            <p:sp>
              <p:nvSpPr>
                <p:cNvPr id="48" name="Arc 47"/>
                <p:cNvSpPr/>
                <p:nvPr/>
              </p:nvSpPr>
              <p:spPr>
                <a:xfrm rot="5400000">
                  <a:off x="4368856" y="3068584"/>
                  <a:ext cx="400312" cy="360178"/>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49" name="Arc 48"/>
                <p:cNvSpPr/>
                <p:nvPr/>
              </p:nvSpPr>
              <p:spPr>
                <a:xfrm rot="5400000" flipH="1" flipV="1">
                  <a:off x="4718373" y="2512665"/>
                  <a:ext cx="400307" cy="383253"/>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50" name="Connecteur droit 49"/>
                <p:cNvCxnSpPr>
                  <a:cxnSpLocks/>
                  <a:stCxn id="49" idx="0"/>
                </p:cNvCxnSpPr>
                <p:nvPr/>
              </p:nvCxnSpPr>
              <p:spPr>
                <a:xfrm>
                  <a:off x="4726898" y="2704298"/>
                  <a:ext cx="21496" cy="564919"/>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47" name="Connecteur droit 46"/>
              <p:cNvCxnSpPr>
                <a:stCxn id="52" idx="2"/>
              </p:cNvCxnSpPr>
              <p:nvPr/>
            </p:nvCxnSpPr>
            <p:spPr>
              <a:xfrm>
                <a:off x="5368812" y="2504141"/>
                <a:ext cx="1235868"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40" name="ZoneTexte 39"/>
            <p:cNvSpPr txBox="1"/>
            <p:nvPr/>
          </p:nvSpPr>
          <p:spPr>
            <a:xfrm>
              <a:off x="7980754" y="4487331"/>
              <a:ext cx="1478290" cy="461665"/>
            </a:xfrm>
            <a:prstGeom prst="rect">
              <a:avLst/>
            </a:prstGeom>
            <a:noFill/>
          </p:spPr>
          <p:txBody>
            <a:bodyPr wrap="none" rtlCol="0">
              <a:spAutoFit/>
            </a:bodyPr>
            <a:lstStyle/>
            <a:p>
              <a:pPr algn="ctr"/>
              <a:r>
                <a:rPr lang="fr-FR" sz="1200" dirty="0"/>
                <a:t>Résolution spatiale</a:t>
              </a:r>
            </a:p>
            <a:p>
              <a:pPr algn="ctr"/>
              <a:r>
                <a:rPr lang="fr-FR" sz="1200" dirty="0"/>
                <a:t>10m = 100ns</a:t>
              </a:r>
            </a:p>
          </p:txBody>
        </p:sp>
        <p:grpSp>
          <p:nvGrpSpPr>
            <p:cNvPr id="41" name="Groupe 40"/>
            <p:cNvGrpSpPr/>
            <p:nvPr/>
          </p:nvGrpSpPr>
          <p:grpSpPr>
            <a:xfrm>
              <a:off x="9315307" y="4823419"/>
              <a:ext cx="1205779" cy="600164"/>
              <a:chOff x="7143607" y="4732291"/>
              <a:chExt cx="1205779" cy="600164"/>
            </a:xfrm>
          </p:grpSpPr>
          <p:cxnSp>
            <p:nvCxnSpPr>
              <p:cNvPr id="42" name="Connecteur droit avec flèche 41"/>
              <p:cNvCxnSpPr/>
              <p:nvPr/>
            </p:nvCxnSpPr>
            <p:spPr>
              <a:xfrm>
                <a:off x="7741444" y="5310620"/>
                <a:ext cx="173831" cy="0"/>
              </a:xfrm>
              <a:prstGeom prst="straightConnector1">
                <a:avLst/>
              </a:prstGeom>
              <a:ln>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7143607" y="4732291"/>
                <a:ext cx="1205779" cy="600164"/>
              </a:xfrm>
              <a:prstGeom prst="rect">
                <a:avLst/>
              </a:prstGeom>
              <a:noFill/>
            </p:spPr>
            <p:txBody>
              <a:bodyPr wrap="none" rtlCol="0">
                <a:spAutoFit/>
              </a:bodyPr>
              <a:lstStyle/>
              <a:p>
                <a:pPr algn="ctr"/>
                <a:r>
                  <a:rPr lang="fr-FR" sz="1100" dirty="0"/>
                  <a:t>Pas </a:t>
                </a:r>
              </a:p>
              <a:p>
                <a:pPr algn="ctr"/>
                <a:r>
                  <a:rPr lang="fr-FR" sz="1100" dirty="0"/>
                  <a:t>d’échantillonnage</a:t>
                </a:r>
              </a:p>
              <a:p>
                <a:pPr algn="ctr"/>
                <a:r>
                  <a:rPr lang="fr-FR" sz="1100" dirty="0"/>
                  <a:t>2,45m</a:t>
                </a:r>
              </a:p>
            </p:txBody>
          </p:sp>
          <p:cxnSp>
            <p:nvCxnSpPr>
              <p:cNvPr id="44" name="Connecteur droit avec flèche 43"/>
              <p:cNvCxnSpPr/>
              <p:nvPr/>
            </p:nvCxnSpPr>
            <p:spPr>
              <a:xfrm>
                <a:off x="7510463" y="5310620"/>
                <a:ext cx="173831" cy="0"/>
              </a:xfrm>
              <a:prstGeom prst="straightConnector1">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sp>
        <p:nvSpPr>
          <p:cNvPr id="56" name="Virage 55"/>
          <p:cNvSpPr/>
          <p:nvPr/>
        </p:nvSpPr>
        <p:spPr>
          <a:xfrm flipV="1">
            <a:off x="5675086" y="4855119"/>
            <a:ext cx="2606177" cy="1259929"/>
          </a:xfrm>
          <a:prstGeom prst="bentArrow">
            <a:avLst>
              <a:gd name="adj1" fmla="val 6873"/>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7" name="ZoneTexte 56"/>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58" name="ZoneTexte 57"/>
          <p:cNvSpPr txBox="1"/>
          <p:nvPr/>
        </p:nvSpPr>
        <p:spPr>
          <a:xfrm>
            <a:off x="1959440" y="550977"/>
            <a:ext cx="4791953" cy="400110"/>
          </a:xfrm>
          <a:prstGeom prst="rect">
            <a:avLst/>
          </a:prstGeom>
          <a:noFill/>
        </p:spPr>
        <p:txBody>
          <a:bodyPr wrap="none" rtlCol="0">
            <a:spAutoFit/>
          </a:bodyPr>
          <a:lstStyle/>
          <a:p>
            <a:r>
              <a:rPr lang="en-US" sz="2000" b="1" dirty="0">
                <a:solidFill>
                  <a:schemeClr val="tx2"/>
                </a:solidFill>
              </a:rPr>
              <a:t>Trait. Des </a:t>
            </a:r>
            <a:r>
              <a:rPr lang="en-US" sz="2000" b="1" dirty="0" err="1">
                <a:solidFill>
                  <a:schemeClr val="tx2"/>
                </a:solidFill>
              </a:rPr>
              <a:t>données</a:t>
            </a:r>
            <a:r>
              <a:rPr lang="en-US" sz="2000" b="1" dirty="0">
                <a:solidFill>
                  <a:schemeClr val="tx2"/>
                </a:solidFill>
              </a:rPr>
              <a:t> : </a:t>
            </a:r>
            <a:r>
              <a:rPr lang="en-US" sz="2000" b="1" dirty="0">
                <a:solidFill>
                  <a:schemeClr val="tx2"/>
                </a:solidFill>
                <a:sym typeface="Symbol" panose="05050102010706020507" pitchFamily="18" charset="2"/>
              </a:rPr>
              <a:t>-OTDR </a:t>
            </a:r>
            <a:r>
              <a:rPr lang="en-US" sz="2000" b="1" dirty="0" err="1">
                <a:solidFill>
                  <a:schemeClr val="tx2"/>
                </a:solidFill>
                <a:sym typeface="Symbol" panose="05050102010706020507" pitchFamily="18" charset="2"/>
              </a:rPr>
              <a:t>ou</a:t>
            </a:r>
            <a:r>
              <a:rPr lang="en-US" sz="2000" b="1" dirty="0">
                <a:solidFill>
                  <a:schemeClr val="tx2"/>
                </a:solidFill>
                <a:sym typeface="Symbol" panose="05050102010706020507" pitchFamily="18" charset="2"/>
              </a:rPr>
              <a:t> DAS</a:t>
            </a:r>
            <a:endParaRPr lang="en-US" sz="2000" b="1" dirty="0">
              <a:solidFill>
                <a:schemeClr val="tx2"/>
              </a:solidFill>
            </a:endParaRPr>
          </a:p>
        </p:txBody>
      </p:sp>
      <p:sp>
        <p:nvSpPr>
          <p:cNvPr id="2" name="ZoneTexte 1"/>
          <p:cNvSpPr txBox="1"/>
          <p:nvPr/>
        </p:nvSpPr>
        <p:spPr>
          <a:xfrm>
            <a:off x="550043" y="1248882"/>
            <a:ext cx="2775119" cy="369332"/>
          </a:xfrm>
          <a:prstGeom prst="rect">
            <a:avLst/>
          </a:prstGeom>
          <a:noFill/>
        </p:spPr>
        <p:txBody>
          <a:bodyPr wrap="none" rtlCol="0">
            <a:spAutoFit/>
          </a:bodyPr>
          <a:lstStyle/>
          <a:p>
            <a:r>
              <a:rPr lang="fr-FR" dirty="0"/>
              <a:t>Zoom traces horizontales</a:t>
            </a:r>
          </a:p>
        </p:txBody>
      </p:sp>
      <p:sp>
        <p:nvSpPr>
          <p:cNvPr id="59" name="ZoneTexte 58"/>
          <p:cNvSpPr txBox="1"/>
          <p:nvPr/>
        </p:nvSpPr>
        <p:spPr>
          <a:xfrm>
            <a:off x="9065888" y="3475733"/>
            <a:ext cx="2505814" cy="369332"/>
          </a:xfrm>
          <a:prstGeom prst="rect">
            <a:avLst/>
          </a:prstGeom>
          <a:noFill/>
        </p:spPr>
        <p:txBody>
          <a:bodyPr wrap="none" rtlCol="0">
            <a:spAutoFit/>
          </a:bodyPr>
          <a:lstStyle/>
          <a:p>
            <a:r>
              <a:rPr lang="fr-FR" dirty="0"/>
              <a:t>Zoom traces verticales</a:t>
            </a:r>
          </a:p>
        </p:txBody>
      </p:sp>
      <p:sp>
        <p:nvSpPr>
          <p:cNvPr id="3" name="Flèche droite 2"/>
          <p:cNvSpPr/>
          <p:nvPr/>
        </p:nvSpPr>
        <p:spPr>
          <a:xfrm>
            <a:off x="3589532" y="2322286"/>
            <a:ext cx="721211" cy="1451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chemeClr val="tx1"/>
              </a:solidFill>
            </a:endParaRPr>
          </a:p>
        </p:txBody>
      </p:sp>
      <p:sp>
        <p:nvSpPr>
          <p:cNvPr id="60" name="Espace réservé de la date 2">
            <a:extLst>
              <a:ext uri="{FF2B5EF4-FFF2-40B4-BE49-F238E27FC236}">
                <a16:creationId xmlns:a16="http://schemas.microsoft.com/office/drawing/2014/main" id="{9D201142-EF55-4F8A-A205-5DB854CE7BAF}"/>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61" name="Espace réservé du numéro de diapositive 4">
            <a:extLst>
              <a:ext uri="{FF2B5EF4-FFF2-40B4-BE49-F238E27FC236}">
                <a16:creationId xmlns:a16="http://schemas.microsoft.com/office/drawing/2014/main" id="{5D929903-2865-4872-82A4-C3FDE69243ED}"/>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31</a:t>
            </a:fld>
            <a:endParaRPr lang="fr-FR" dirty="0">
              <a:solidFill>
                <a:prstClr val="white"/>
              </a:solidFill>
              <a:latin typeface="Arial"/>
            </a:endParaRPr>
          </a:p>
        </p:txBody>
      </p:sp>
      <p:sp>
        <p:nvSpPr>
          <p:cNvPr id="62" name="ZoneTexte 61">
            <a:extLst>
              <a:ext uri="{FF2B5EF4-FFF2-40B4-BE49-F238E27FC236}">
                <a16:creationId xmlns:a16="http://schemas.microsoft.com/office/drawing/2014/main" id="{9817C330-1021-4FC8-AB5C-C67000F1A044}"/>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63" name="ZoneTexte 62">
            <a:extLst>
              <a:ext uri="{FF2B5EF4-FFF2-40B4-BE49-F238E27FC236}">
                <a16:creationId xmlns:a16="http://schemas.microsoft.com/office/drawing/2014/main" id="{68F17032-7F35-4895-8D5C-F9894F1E69E8}"/>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6125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0E249E-9D38-49DA-9D3C-6BC0FCA3FD92}"/>
              </a:ext>
            </a:extLst>
          </p:cNvPr>
          <p:cNvPicPr>
            <a:picLocks/>
          </p:cNvPicPr>
          <p:nvPr/>
        </p:nvPicPr>
        <p:blipFill rotWithShape="1">
          <a:blip r:embed="rId2">
            <a:extLst>
              <a:ext uri="{28A0092B-C50C-407E-A947-70E740481C1C}">
                <a14:useLocalDpi xmlns:a14="http://schemas.microsoft.com/office/drawing/2010/main" val="0"/>
              </a:ext>
            </a:extLst>
          </a:blip>
          <a:srcRect l="7786" t="3634" r="8343" b="4207"/>
          <a:stretch/>
        </p:blipFill>
        <p:spPr>
          <a:xfrm>
            <a:off x="13933" y="1206430"/>
            <a:ext cx="5777346" cy="4765964"/>
          </a:xfrm>
          <a:prstGeom prst="rect">
            <a:avLst/>
          </a:prstGeom>
        </p:spPr>
      </p:pic>
      <p:pic>
        <p:nvPicPr>
          <p:cNvPr id="12" name="Picture 11">
            <a:extLst>
              <a:ext uri="{FF2B5EF4-FFF2-40B4-BE49-F238E27FC236}">
                <a16:creationId xmlns:a16="http://schemas.microsoft.com/office/drawing/2014/main" id="{DAD2C070-0582-42FE-AB66-FD4AC8FD8936}"/>
              </a:ext>
            </a:extLst>
          </p:cNvPr>
          <p:cNvPicPr>
            <a:picLocks/>
          </p:cNvPicPr>
          <p:nvPr/>
        </p:nvPicPr>
        <p:blipFill rotWithShape="1">
          <a:blip r:embed="rId3">
            <a:extLst>
              <a:ext uri="{28A0092B-C50C-407E-A947-70E740481C1C}">
                <a14:useLocalDpi xmlns:a14="http://schemas.microsoft.com/office/drawing/2010/main" val="0"/>
              </a:ext>
            </a:extLst>
          </a:blip>
          <a:srcRect l="7201" t="4542" r="8466" b="4749"/>
          <a:stretch/>
        </p:blipFill>
        <p:spPr>
          <a:xfrm>
            <a:off x="5978481" y="1206430"/>
            <a:ext cx="5580529" cy="4854388"/>
          </a:xfrm>
          <a:prstGeom prst="rect">
            <a:avLst/>
          </a:prstGeom>
        </p:spPr>
      </p:pic>
      <p:sp>
        <p:nvSpPr>
          <p:cNvPr id="4" name="ZoneTexte 3"/>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5" name="ZoneTexte 4"/>
          <p:cNvSpPr txBox="1"/>
          <p:nvPr/>
        </p:nvSpPr>
        <p:spPr>
          <a:xfrm>
            <a:off x="1959440" y="550977"/>
            <a:ext cx="8659743"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Influence de la </a:t>
            </a:r>
            <a:r>
              <a:rPr lang="en-US" sz="2000" b="1" dirty="0" err="1">
                <a:solidFill>
                  <a:schemeClr val="tx2"/>
                </a:solidFill>
                <a:sym typeface="Symbol" panose="05050102010706020507" pitchFamily="18" charset="2"/>
              </a:rPr>
              <a:t>longueur</a:t>
            </a:r>
            <a:r>
              <a:rPr lang="en-US" sz="2000" b="1" dirty="0">
                <a:solidFill>
                  <a:schemeClr val="tx2"/>
                </a:solidFill>
                <a:sym typeface="Symbol" panose="05050102010706020507" pitchFamily="18" charset="2"/>
              </a:rPr>
              <a:t> de </a:t>
            </a:r>
            <a:r>
              <a:rPr lang="en-US" sz="2000" b="1" dirty="0" err="1">
                <a:solidFill>
                  <a:schemeClr val="tx2"/>
                </a:solidFill>
                <a:sym typeface="Symbol" panose="05050102010706020507" pitchFamily="18" charset="2"/>
              </a:rPr>
              <a:t>jauge</a:t>
            </a:r>
            <a:r>
              <a:rPr lang="en-US" sz="2000" b="1" dirty="0">
                <a:solidFill>
                  <a:schemeClr val="tx2"/>
                </a:solidFill>
                <a:sym typeface="Symbol" panose="05050102010706020507" pitchFamily="18" charset="2"/>
              </a:rPr>
              <a:t> sur la resolution </a:t>
            </a:r>
            <a:r>
              <a:rPr lang="en-US" sz="2000" b="1" dirty="0" err="1">
                <a:solidFill>
                  <a:schemeClr val="tx2"/>
                </a:solidFill>
                <a:sym typeface="Symbol" panose="05050102010706020507" pitchFamily="18" charset="2"/>
              </a:rPr>
              <a:t>spatiale</a:t>
            </a:r>
            <a:endParaRPr lang="en-US" sz="2000" b="1" dirty="0">
              <a:solidFill>
                <a:schemeClr val="tx2"/>
              </a:solidFill>
            </a:endParaRPr>
          </a:p>
        </p:txBody>
      </p:sp>
      <p:grpSp>
        <p:nvGrpSpPr>
          <p:cNvPr id="10" name="Groupe 9"/>
          <p:cNvGrpSpPr/>
          <p:nvPr/>
        </p:nvGrpSpPr>
        <p:grpSpPr>
          <a:xfrm>
            <a:off x="3714983" y="2316718"/>
            <a:ext cx="802810" cy="369332"/>
            <a:chOff x="1968965" y="2611993"/>
            <a:chExt cx="802810" cy="369332"/>
          </a:xfrm>
        </p:grpSpPr>
        <p:cxnSp>
          <p:nvCxnSpPr>
            <p:cNvPr id="3" name="Connecteur droit avec flèche 2"/>
            <p:cNvCxnSpPr/>
            <p:nvPr/>
          </p:nvCxnSpPr>
          <p:spPr>
            <a:xfrm>
              <a:off x="1968965" y="2981325"/>
              <a:ext cx="802810" cy="0"/>
            </a:xfrm>
            <a:prstGeom prst="straightConnector1">
              <a:avLst/>
            </a:prstGeom>
            <a:ln w="190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027167" y="2611993"/>
              <a:ext cx="728084" cy="369332"/>
            </a:xfrm>
            <a:prstGeom prst="rect">
              <a:avLst/>
            </a:prstGeom>
            <a:noFill/>
          </p:spPr>
          <p:txBody>
            <a:bodyPr wrap="none" rtlCol="0">
              <a:spAutoFit/>
            </a:bodyPr>
            <a:lstStyle/>
            <a:p>
              <a:r>
                <a:rPr lang="fr-FR" b="1" dirty="0" err="1">
                  <a:solidFill>
                    <a:srgbClr val="FF0000"/>
                  </a:solidFill>
                </a:rPr>
                <a:t>L</a:t>
              </a:r>
              <a:r>
                <a:rPr lang="fr-FR" b="1" baseline="-25000" dirty="0" err="1">
                  <a:solidFill>
                    <a:srgbClr val="FF0000"/>
                  </a:solidFill>
                </a:rPr>
                <a:t>jauge</a:t>
              </a:r>
              <a:endParaRPr lang="fr-FR" b="1" baseline="-25000" dirty="0">
                <a:solidFill>
                  <a:srgbClr val="FF0000"/>
                </a:solidFill>
              </a:endParaRPr>
            </a:p>
          </p:txBody>
        </p:sp>
      </p:grpSp>
      <p:cxnSp>
        <p:nvCxnSpPr>
          <p:cNvPr id="14" name="Connecteur droit avec flèche 13"/>
          <p:cNvCxnSpPr/>
          <p:nvPr/>
        </p:nvCxnSpPr>
        <p:spPr>
          <a:xfrm>
            <a:off x="1448033" y="2316718"/>
            <a:ext cx="2266950" cy="0"/>
          </a:xfrm>
          <a:prstGeom prst="straightConnector1">
            <a:avLst/>
          </a:prstGeom>
          <a:ln w="190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1777441" y="2039719"/>
            <a:ext cx="1608133" cy="276999"/>
          </a:xfrm>
          <a:prstGeom prst="rect">
            <a:avLst/>
          </a:prstGeom>
          <a:noFill/>
        </p:spPr>
        <p:txBody>
          <a:bodyPr wrap="none" rtlCol="0">
            <a:spAutoFit/>
          </a:bodyPr>
          <a:lstStyle/>
          <a:p>
            <a:r>
              <a:rPr lang="fr-FR" sz="1200" dirty="0">
                <a:solidFill>
                  <a:srgbClr val="FF0000"/>
                </a:solidFill>
              </a:rPr>
              <a:t>Zone de perturbation</a:t>
            </a:r>
          </a:p>
        </p:txBody>
      </p:sp>
      <p:sp>
        <p:nvSpPr>
          <p:cNvPr id="16" name="Forme libre 15"/>
          <p:cNvSpPr/>
          <p:nvPr/>
        </p:nvSpPr>
        <p:spPr>
          <a:xfrm>
            <a:off x="371475" y="2362200"/>
            <a:ext cx="5343525" cy="800100"/>
          </a:xfrm>
          <a:custGeom>
            <a:avLst/>
            <a:gdLst>
              <a:gd name="connsiteX0" fmla="*/ 0 w 5343525"/>
              <a:gd name="connsiteY0" fmla="*/ 790575 h 800100"/>
              <a:gd name="connsiteX1" fmla="*/ 1076325 w 5343525"/>
              <a:gd name="connsiteY1" fmla="*/ 790575 h 800100"/>
              <a:gd name="connsiteX2" fmla="*/ 3352800 w 5343525"/>
              <a:gd name="connsiteY2" fmla="*/ 0 h 800100"/>
              <a:gd name="connsiteX3" fmla="*/ 3362325 w 5343525"/>
              <a:gd name="connsiteY3" fmla="*/ 800100 h 800100"/>
              <a:gd name="connsiteX4" fmla="*/ 5343525 w 5343525"/>
              <a:gd name="connsiteY4" fmla="*/ 80010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25" h="800100">
                <a:moveTo>
                  <a:pt x="0" y="790575"/>
                </a:moveTo>
                <a:lnTo>
                  <a:pt x="1076325" y="790575"/>
                </a:lnTo>
                <a:lnTo>
                  <a:pt x="3352800" y="0"/>
                </a:lnTo>
                <a:lnTo>
                  <a:pt x="3362325" y="800100"/>
                </a:lnTo>
                <a:lnTo>
                  <a:pt x="5343525" y="800100"/>
                </a:ln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3" name="Groupe 32"/>
          <p:cNvGrpSpPr/>
          <p:nvPr/>
        </p:nvGrpSpPr>
        <p:grpSpPr>
          <a:xfrm>
            <a:off x="4159180" y="1738248"/>
            <a:ext cx="1478290" cy="879939"/>
            <a:chOff x="7504504" y="3523487"/>
            <a:chExt cx="1478290" cy="879939"/>
          </a:xfrm>
        </p:grpSpPr>
        <p:cxnSp>
          <p:nvCxnSpPr>
            <p:cNvPr id="21" name="Connecteur droit avec flèche 20"/>
            <p:cNvCxnSpPr/>
            <p:nvPr/>
          </p:nvCxnSpPr>
          <p:spPr>
            <a:xfrm>
              <a:off x="8082533" y="4095677"/>
              <a:ext cx="269478" cy="1895"/>
            </a:xfrm>
            <a:prstGeom prst="straightConnector1">
              <a:avLst/>
            </a:prstGeom>
            <a:ln w="6350">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22" name="Groupe 21"/>
            <p:cNvGrpSpPr/>
            <p:nvPr/>
          </p:nvGrpSpPr>
          <p:grpSpPr>
            <a:xfrm>
              <a:off x="8071640" y="4180742"/>
              <a:ext cx="304009" cy="222684"/>
              <a:chOff x="4827658" y="2504141"/>
              <a:chExt cx="2311567" cy="954894"/>
            </a:xfrm>
          </p:grpSpPr>
          <p:grpSp>
            <p:nvGrpSpPr>
              <p:cNvPr id="23" name="Groupe 22"/>
              <p:cNvGrpSpPr/>
              <p:nvPr/>
            </p:nvGrpSpPr>
            <p:grpSpPr>
              <a:xfrm>
                <a:off x="4827658" y="2504145"/>
                <a:ext cx="721214" cy="954890"/>
                <a:chOff x="4827658" y="2504145"/>
                <a:chExt cx="721214" cy="954890"/>
              </a:xfrm>
            </p:grpSpPr>
            <p:sp>
              <p:nvSpPr>
                <p:cNvPr id="29" name="Arc 28"/>
                <p:cNvSpPr/>
                <p:nvPr/>
              </p:nvSpPr>
              <p:spPr>
                <a:xfrm rot="5400000">
                  <a:off x="4807594" y="3078787"/>
                  <a:ext cx="400312" cy="360184"/>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30" name="Arc 29"/>
                <p:cNvSpPr/>
                <p:nvPr/>
              </p:nvSpPr>
              <p:spPr>
                <a:xfrm rot="5400000" flipH="1" flipV="1">
                  <a:off x="5168630" y="2524215"/>
                  <a:ext cx="400312" cy="360172"/>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31" name="Connecteur droit 30"/>
                <p:cNvCxnSpPr>
                  <a:stCxn id="30" idx="0"/>
                </p:cNvCxnSpPr>
                <p:nvPr/>
              </p:nvCxnSpPr>
              <p:spPr>
                <a:xfrm flipH="1">
                  <a:off x="5187208" y="2704299"/>
                  <a:ext cx="1520" cy="564923"/>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e 23"/>
              <p:cNvGrpSpPr/>
              <p:nvPr/>
            </p:nvGrpSpPr>
            <p:grpSpPr>
              <a:xfrm flipH="1">
                <a:off x="6417999" y="2504145"/>
                <a:ext cx="721226" cy="944685"/>
                <a:chOff x="4388923" y="2504144"/>
                <a:chExt cx="721226" cy="944685"/>
              </a:xfrm>
            </p:grpSpPr>
            <p:sp>
              <p:nvSpPr>
                <p:cNvPr id="26" name="Arc 25"/>
                <p:cNvSpPr/>
                <p:nvPr/>
              </p:nvSpPr>
              <p:spPr>
                <a:xfrm rot="5400000">
                  <a:off x="4368856" y="3068584"/>
                  <a:ext cx="400312" cy="360178"/>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sp>
              <p:nvSpPr>
                <p:cNvPr id="27" name="Arc 26"/>
                <p:cNvSpPr/>
                <p:nvPr/>
              </p:nvSpPr>
              <p:spPr>
                <a:xfrm rot="5400000" flipH="1" flipV="1">
                  <a:off x="4729908" y="2524210"/>
                  <a:ext cx="400307" cy="360175"/>
                </a:xfrm>
                <a:prstGeom prst="arc">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solidFill>
                      <a:srgbClr val="FF0000"/>
                    </a:solidFill>
                  </a:endParaRPr>
                </a:p>
              </p:txBody>
            </p:sp>
            <p:cxnSp>
              <p:nvCxnSpPr>
                <p:cNvPr id="28" name="Connecteur droit 27"/>
                <p:cNvCxnSpPr>
                  <a:stCxn id="27" idx="0"/>
                </p:cNvCxnSpPr>
                <p:nvPr/>
              </p:nvCxnSpPr>
              <p:spPr>
                <a:xfrm flipH="1">
                  <a:off x="4748396" y="2704295"/>
                  <a:ext cx="1520" cy="564927"/>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25" name="Connecteur droit 24"/>
              <p:cNvCxnSpPr>
                <a:stCxn id="30" idx="2"/>
              </p:cNvCxnSpPr>
              <p:nvPr/>
            </p:nvCxnSpPr>
            <p:spPr>
              <a:xfrm>
                <a:off x="5368812" y="2504141"/>
                <a:ext cx="1235868" cy="0"/>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2" name="ZoneTexte 31"/>
            <p:cNvSpPr txBox="1"/>
            <p:nvPr/>
          </p:nvSpPr>
          <p:spPr>
            <a:xfrm>
              <a:off x="7504504" y="3523487"/>
              <a:ext cx="1478290" cy="461665"/>
            </a:xfrm>
            <a:prstGeom prst="rect">
              <a:avLst/>
            </a:prstGeom>
            <a:noFill/>
          </p:spPr>
          <p:txBody>
            <a:bodyPr wrap="none" rtlCol="0">
              <a:spAutoFit/>
            </a:bodyPr>
            <a:lstStyle/>
            <a:p>
              <a:pPr algn="ctr"/>
              <a:r>
                <a:rPr lang="fr-FR" sz="1200" dirty="0"/>
                <a:t>Résolution spatiale</a:t>
              </a:r>
            </a:p>
            <a:p>
              <a:pPr algn="ctr"/>
              <a:r>
                <a:rPr lang="fr-FR" sz="1200" dirty="0"/>
                <a:t>10m = 100ns</a:t>
              </a:r>
            </a:p>
          </p:txBody>
        </p:sp>
      </p:grpSp>
      <p:grpSp>
        <p:nvGrpSpPr>
          <p:cNvPr id="34" name="Groupe 33"/>
          <p:cNvGrpSpPr/>
          <p:nvPr/>
        </p:nvGrpSpPr>
        <p:grpSpPr>
          <a:xfrm>
            <a:off x="9578412" y="2323385"/>
            <a:ext cx="1188000" cy="369332"/>
            <a:chOff x="1968965" y="2611993"/>
            <a:chExt cx="1188000" cy="369332"/>
          </a:xfrm>
        </p:grpSpPr>
        <p:cxnSp>
          <p:nvCxnSpPr>
            <p:cNvPr id="35" name="Connecteur droit avec flèche 34"/>
            <p:cNvCxnSpPr/>
            <p:nvPr/>
          </p:nvCxnSpPr>
          <p:spPr>
            <a:xfrm>
              <a:off x="1968965" y="2981325"/>
              <a:ext cx="1188000" cy="0"/>
            </a:xfrm>
            <a:prstGeom prst="straightConnector1">
              <a:avLst/>
            </a:prstGeom>
            <a:ln w="190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2027167" y="2611993"/>
              <a:ext cx="728084" cy="369332"/>
            </a:xfrm>
            <a:prstGeom prst="rect">
              <a:avLst/>
            </a:prstGeom>
            <a:noFill/>
          </p:spPr>
          <p:txBody>
            <a:bodyPr wrap="none" rtlCol="0">
              <a:spAutoFit/>
            </a:bodyPr>
            <a:lstStyle/>
            <a:p>
              <a:r>
                <a:rPr lang="fr-FR" b="1" dirty="0" err="1">
                  <a:solidFill>
                    <a:srgbClr val="FF0000"/>
                  </a:solidFill>
                </a:rPr>
                <a:t>L</a:t>
              </a:r>
              <a:r>
                <a:rPr lang="fr-FR" b="1" baseline="-25000" dirty="0" err="1">
                  <a:solidFill>
                    <a:srgbClr val="FF0000"/>
                  </a:solidFill>
                </a:rPr>
                <a:t>jauge</a:t>
              </a:r>
              <a:endParaRPr lang="fr-FR" b="1" baseline="-25000" dirty="0">
                <a:solidFill>
                  <a:srgbClr val="FF0000"/>
                </a:solidFill>
              </a:endParaRPr>
            </a:p>
          </p:txBody>
        </p:sp>
      </p:grpSp>
      <p:sp>
        <p:nvSpPr>
          <p:cNvPr id="37" name="ZoneTexte 36"/>
          <p:cNvSpPr txBox="1"/>
          <p:nvPr/>
        </p:nvSpPr>
        <p:spPr>
          <a:xfrm rot="5400000">
            <a:off x="5192453" y="2169496"/>
            <a:ext cx="1313180" cy="307777"/>
          </a:xfrm>
          <a:prstGeom prst="rect">
            <a:avLst/>
          </a:prstGeom>
          <a:noFill/>
        </p:spPr>
        <p:txBody>
          <a:bodyPr wrap="none" rtlCol="0">
            <a:spAutoFit/>
          </a:bodyPr>
          <a:lstStyle/>
          <a:p>
            <a:r>
              <a:rPr lang="fr-FR" sz="1400" b="1" dirty="0">
                <a:solidFill>
                  <a:srgbClr val="00B050"/>
                </a:solidFill>
              </a:rPr>
              <a:t>Amplitude </a:t>
            </a:r>
            <a:r>
              <a:rPr lang="fr-FR" sz="1400" b="1" dirty="0">
                <a:solidFill>
                  <a:srgbClr val="00B050"/>
                </a:solidFill>
                <a:sym typeface="Symbol" panose="05050102010706020507" pitchFamily="18" charset="2"/>
              </a:rPr>
              <a:t></a:t>
            </a:r>
            <a:endParaRPr lang="fr-FR" sz="1400" b="1" dirty="0">
              <a:solidFill>
                <a:srgbClr val="00B050"/>
              </a:solidFill>
            </a:endParaRPr>
          </a:p>
        </p:txBody>
      </p:sp>
      <p:sp>
        <p:nvSpPr>
          <p:cNvPr id="38" name="Flèche vers le bas 37"/>
          <p:cNvSpPr/>
          <p:nvPr/>
        </p:nvSpPr>
        <p:spPr>
          <a:xfrm rot="10800000">
            <a:off x="2420471" y="3563471"/>
            <a:ext cx="1169894" cy="255494"/>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39" name="Flèche vers le bas 38"/>
          <p:cNvSpPr/>
          <p:nvPr/>
        </p:nvSpPr>
        <p:spPr>
          <a:xfrm rot="10800000">
            <a:off x="8408518" y="3589412"/>
            <a:ext cx="1169894" cy="255494"/>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42" name="Groupe 41"/>
          <p:cNvGrpSpPr/>
          <p:nvPr/>
        </p:nvGrpSpPr>
        <p:grpSpPr>
          <a:xfrm>
            <a:off x="2018553" y="1071894"/>
            <a:ext cx="4561867" cy="914037"/>
            <a:chOff x="2018553" y="1071894"/>
            <a:chExt cx="4561867" cy="914037"/>
          </a:xfrm>
        </p:grpSpPr>
        <p:sp>
          <p:nvSpPr>
            <p:cNvPr id="40" name="Ellipse 39"/>
            <p:cNvSpPr/>
            <p:nvPr/>
          </p:nvSpPr>
          <p:spPr>
            <a:xfrm>
              <a:off x="2018553" y="1344706"/>
              <a:ext cx="1960705" cy="641225"/>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1" name="ZoneTexte 40"/>
            <p:cNvSpPr txBox="1"/>
            <p:nvPr/>
          </p:nvSpPr>
          <p:spPr>
            <a:xfrm>
              <a:off x="3582483" y="1071894"/>
              <a:ext cx="2997937" cy="307777"/>
            </a:xfrm>
            <a:prstGeom prst="rect">
              <a:avLst/>
            </a:prstGeom>
            <a:noFill/>
          </p:spPr>
          <p:txBody>
            <a:bodyPr wrap="none" rtlCol="0">
              <a:spAutoFit/>
            </a:bodyPr>
            <a:lstStyle/>
            <a:p>
              <a:r>
                <a:rPr lang="fr-FR" sz="1400" b="1" dirty="0">
                  <a:solidFill>
                    <a:srgbClr val="C00000"/>
                  </a:solidFill>
                </a:rPr>
                <a:t>Réponse légèrement non linéaire</a:t>
              </a:r>
            </a:p>
          </p:txBody>
        </p:sp>
      </p:grpSp>
      <p:grpSp>
        <p:nvGrpSpPr>
          <p:cNvPr id="43" name="Groupe 42"/>
          <p:cNvGrpSpPr/>
          <p:nvPr/>
        </p:nvGrpSpPr>
        <p:grpSpPr>
          <a:xfrm>
            <a:off x="8077041" y="933897"/>
            <a:ext cx="3986689" cy="944168"/>
            <a:chOff x="2018553" y="1041763"/>
            <a:chExt cx="3986689" cy="944168"/>
          </a:xfrm>
        </p:grpSpPr>
        <p:sp>
          <p:nvSpPr>
            <p:cNvPr id="44" name="Ellipse 43"/>
            <p:cNvSpPr/>
            <p:nvPr/>
          </p:nvSpPr>
          <p:spPr>
            <a:xfrm>
              <a:off x="2018553" y="1344706"/>
              <a:ext cx="1960705" cy="641225"/>
            </a:xfrm>
            <a:prstGeom prst="ellipse">
              <a:avLst/>
            </a:prstGeom>
            <a:noFill/>
            <a:ln w="28575">
              <a:solidFill>
                <a:srgbClr val="C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5" name="ZoneTexte 44"/>
            <p:cNvSpPr txBox="1"/>
            <p:nvPr/>
          </p:nvSpPr>
          <p:spPr>
            <a:xfrm>
              <a:off x="3052189" y="1041763"/>
              <a:ext cx="2953053" cy="307777"/>
            </a:xfrm>
            <a:prstGeom prst="rect">
              <a:avLst/>
            </a:prstGeom>
            <a:noFill/>
            <a:ln>
              <a:solidFill>
                <a:srgbClr val="C00000"/>
              </a:solidFill>
            </a:ln>
          </p:spPr>
          <p:txBody>
            <a:bodyPr wrap="none" rtlCol="0">
              <a:spAutoFit/>
            </a:bodyPr>
            <a:lstStyle/>
            <a:p>
              <a:r>
                <a:rPr lang="fr-FR" sz="1400" b="1" dirty="0">
                  <a:solidFill>
                    <a:srgbClr val="C00000"/>
                  </a:solidFill>
                </a:rPr>
                <a:t>La linéarité s’améliore si </a:t>
              </a:r>
              <a:r>
                <a:rPr lang="fr-FR" sz="1400" b="1" dirty="0" err="1">
                  <a:solidFill>
                    <a:srgbClr val="C00000"/>
                  </a:solidFill>
                </a:rPr>
                <a:t>L</a:t>
              </a:r>
              <a:r>
                <a:rPr lang="fr-FR" sz="1400" b="1" baseline="-25000" dirty="0" err="1">
                  <a:solidFill>
                    <a:srgbClr val="C00000"/>
                  </a:solidFill>
                </a:rPr>
                <a:t>jauge</a:t>
              </a:r>
              <a:r>
                <a:rPr lang="fr-FR" sz="1400" b="1" dirty="0">
                  <a:solidFill>
                    <a:srgbClr val="C00000"/>
                  </a:solidFill>
                </a:rPr>
                <a:t> ↗ </a:t>
              </a:r>
            </a:p>
          </p:txBody>
        </p:sp>
      </p:grpSp>
      <p:sp>
        <p:nvSpPr>
          <p:cNvPr id="46" name="Espace réservé de la date 2">
            <a:extLst>
              <a:ext uri="{FF2B5EF4-FFF2-40B4-BE49-F238E27FC236}">
                <a16:creationId xmlns:a16="http://schemas.microsoft.com/office/drawing/2014/main" id="{0628497C-4DF6-4B19-A478-E6DC6899F9A5}"/>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47" name="Espace réservé du numéro de diapositive 4">
            <a:extLst>
              <a:ext uri="{FF2B5EF4-FFF2-40B4-BE49-F238E27FC236}">
                <a16:creationId xmlns:a16="http://schemas.microsoft.com/office/drawing/2014/main" id="{ED6ADE2C-E632-4303-8C28-261E3045B3A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32</a:t>
            </a:fld>
            <a:endParaRPr lang="fr-FR" dirty="0">
              <a:solidFill>
                <a:prstClr val="white"/>
              </a:solidFill>
              <a:latin typeface="Arial"/>
            </a:endParaRPr>
          </a:p>
        </p:txBody>
      </p:sp>
      <p:sp>
        <p:nvSpPr>
          <p:cNvPr id="48" name="ZoneTexte 47">
            <a:extLst>
              <a:ext uri="{FF2B5EF4-FFF2-40B4-BE49-F238E27FC236}">
                <a16:creationId xmlns:a16="http://schemas.microsoft.com/office/drawing/2014/main" id="{D653CE7B-8152-4640-8A41-188DDA136FD9}"/>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49" name="ZoneTexte 48">
            <a:extLst>
              <a:ext uri="{FF2B5EF4-FFF2-40B4-BE49-F238E27FC236}">
                <a16:creationId xmlns:a16="http://schemas.microsoft.com/office/drawing/2014/main" id="{EF6525B9-41A4-47FB-BF9F-BB8D69A3EF3D}"/>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320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a16="http://schemas.microsoft.com/office/drawing/2014/main" id="{AE0EA79C-C99F-4248-A9FE-35206D2BE14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2" name="ZoneTexte 21">
            <a:extLst>
              <a:ext uri="{FF2B5EF4-FFF2-40B4-BE49-F238E27FC236}">
                <a16:creationId xmlns:a16="http://schemas.microsoft.com/office/drawing/2014/main" id="{B76896D2-E879-440B-9F21-2B87E17FBA87}"/>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pic>
        <p:nvPicPr>
          <p:cNvPr id="4" name="Picture 14">
            <a:extLst>
              <a:ext uri="{FF2B5EF4-FFF2-40B4-BE49-F238E27FC236}">
                <a16:creationId xmlns:a16="http://schemas.microsoft.com/office/drawing/2014/main" id="{EE754C28-2CC9-4428-B67C-D61E4A8C83A9}"/>
              </a:ext>
            </a:extLst>
          </p:cNvPr>
          <p:cNvPicPr>
            <a:picLocks/>
          </p:cNvPicPr>
          <p:nvPr/>
        </p:nvPicPr>
        <p:blipFill rotWithShape="1">
          <a:blip r:embed="rId2">
            <a:extLst>
              <a:ext uri="{28A0092B-C50C-407E-A947-70E740481C1C}">
                <a14:useLocalDpi xmlns:a14="http://schemas.microsoft.com/office/drawing/2010/main" val="0"/>
              </a:ext>
            </a:extLst>
          </a:blip>
          <a:srcRect l="6175" t="3737" r="5267" b="2698"/>
          <a:stretch/>
        </p:blipFill>
        <p:spPr>
          <a:xfrm>
            <a:off x="147338" y="1211058"/>
            <a:ext cx="5957047" cy="5244353"/>
          </a:xfrm>
          <a:prstGeom prst="rect">
            <a:avLst/>
          </a:prstGeom>
        </p:spPr>
      </p:pic>
      <p:pic>
        <p:nvPicPr>
          <p:cNvPr id="5" name="Picture 15">
            <a:extLst>
              <a:ext uri="{FF2B5EF4-FFF2-40B4-BE49-F238E27FC236}">
                <a16:creationId xmlns:a16="http://schemas.microsoft.com/office/drawing/2014/main" id="{2486B0EF-58B0-496E-A1F2-A0D4873E8FA8}"/>
              </a:ext>
            </a:extLst>
          </p:cNvPr>
          <p:cNvPicPr>
            <a:picLocks/>
          </p:cNvPicPr>
          <p:nvPr/>
        </p:nvPicPr>
        <p:blipFill rotWithShape="1">
          <a:blip r:embed="rId3">
            <a:extLst>
              <a:ext uri="{28A0092B-C50C-407E-A947-70E740481C1C}">
                <a14:useLocalDpi xmlns:a14="http://schemas.microsoft.com/office/drawing/2010/main" val="0"/>
              </a:ext>
            </a:extLst>
          </a:blip>
          <a:srcRect l="6272" t="4378" r="5560" b="3355"/>
          <a:stretch/>
        </p:blipFill>
        <p:spPr>
          <a:xfrm>
            <a:off x="6104384" y="1211057"/>
            <a:ext cx="6011751" cy="5242131"/>
          </a:xfrm>
          <a:prstGeom prst="rect">
            <a:avLst/>
          </a:prstGeom>
        </p:spPr>
      </p:pic>
      <p:grpSp>
        <p:nvGrpSpPr>
          <p:cNvPr id="9" name="Groupe 8"/>
          <p:cNvGrpSpPr/>
          <p:nvPr/>
        </p:nvGrpSpPr>
        <p:grpSpPr>
          <a:xfrm>
            <a:off x="3125861" y="2297888"/>
            <a:ext cx="1755421" cy="410387"/>
            <a:chOff x="2027167" y="3325453"/>
            <a:chExt cx="2376000" cy="410387"/>
          </a:xfrm>
        </p:grpSpPr>
        <p:cxnSp>
          <p:nvCxnSpPr>
            <p:cNvPr id="10" name="Connecteur droit avec flèche 9"/>
            <p:cNvCxnSpPr/>
            <p:nvPr/>
          </p:nvCxnSpPr>
          <p:spPr>
            <a:xfrm>
              <a:off x="2027167" y="3735840"/>
              <a:ext cx="2376000" cy="0"/>
            </a:xfrm>
            <a:prstGeom prst="straightConnector1">
              <a:avLst/>
            </a:prstGeom>
            <a:ln w="190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2639783" y="3325453"/>
              <a:ext cx="728084" cy="369332"/>
            </a:xfrm>
            <a:prstGeom prst="rect">
              <a:avLst/>
            </a:prstGeom>
            <a:noFill/>
          </p:spPr>
          <p:txBody>
            <a:bodyPr wrap="none" rtlCol="0">
              <a:spAutoFit/>
            </a:bodyPr>
            <a:lstStyle/>
            <a:p>
              <a:r>
                <a:rPr lang="fr-FR" b="1" dirty="0" err="1">
                  <a:solidFill>
                    <a:srgbClr val="FF0000"/>
                  </a:solidFill>
                </a:rPr>
                <a:t>L</a:t>
              </a:r>
              <a:r>
                <a:rPr lang="fr-FR" b="1" baseline="-25000" dirty="0" err="1">
                  <a:solidFill>
                    <a:srgbClr val="FF0000"/>
                  </a:solidFill>
                </a:rPr>
                <a:t>jauge</a:t>
              </a:r>
              <a:endParaRPr lang="fr-FR" b="1" baseline="-25000" dirty="0">
                <a:solidFill>
                  <a:srgbClr val="FF0000"/>
                </a:solidFill>
              </a:endParaRPr>
            </a:p>
          </p:txBody>
        </p:sp>
      </p:grpSp>
      <p:grpSp>
        <p:nvGrpSpPr>
          <p:cNvPr id="12" name="Groupe 11"/>
          <p:cNvGrpSpPr/>
          <p:nvPr/>
        </p:nvGrpSpPr>
        <p:grpSpPr>
          <a:xfrm>
            <a:off x="8657806" y="2277360"/>
            <a:ext cx="2005712" cy="410387"/>
            <a:chOff x="2027167" y="3325453"/>
            <a:chExt cx="2714774" cy="410387"/>
          </a:xfrm>
        </p:grpSpPr>
        <p:cxnSp>
          <p:nvCxnSpPr>
            <p:cNvPr id="13" name="Connecteur droit avec flèche 12"/>
            <p:cNvCxnSpPr/>
            <p:nvPr/>
          </p:nvCxnSpPr>
          <p:spPr>
            <a:xfrm>
              <a:off x="2027167" y="3735840"/>
              <a:ext cx="2714774" cy="0"/>
            </a:xfrm>
            <a:prstGeom prst="straightConnector1">
              <a:avLst/>
            </a:prstGeom>
            <a:ln w="19050">
              <a:solidFill>
                <a:srgbClr val="FF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2639783" y="3325453"/>
              <a:ext cx="728084" cy="369332"/>
            </a:xfrm>
            <a:prstGeom prst="rect">
              <a:avLst/>
            </a:prstGeom>
            <a:noFill/>
          </p:spPr>
          <p:txBody>
            <a:bodyPr wrap="none" rtlCol="0">
              <a:spAutoFit/>
            </a:bodyPr>
            <a:lstStyle/>
            <a:p>
              <a:r>
                <a:rPr lang="fr-FR" b="1" dirty="0" err="1">
                  <a:solidFill>
                    <a:srgbClr val="FF0000"/>
                  </a:solidFill>
                </a:rPr>
                <a:t>L</a:t>
              </a:r>
              <a:r>
                <a:rPr lang="fr-FR" b="1" baseline="-25000" dirty="0" err="1">
                  <a:solidFill>
                    <a:srgbClr val="FF0000"/>
                  </a:solidFill>
                </a:rPr>
                <a:t>jauge</a:t>
              </a:r>
              <a:endParaRPr lang="fr-FR" b="1" baseline="-25000" dirty="0">
                <a:solidFill>
                  <a:srgbClr val="FF0000"/>
                </a:solidFill>
              </a:endParaRPr>
            </a:p>
          </p:txBody>
        </p:sp>
      </p:grpSp>
      <p:sp>
        <p:nvSpPr>
          <p:cNvPr id="3" name="ZoneTexte 2"/>
          <p:cNvSpPr txBox="1"/>
          <p:nvPr/>
        </p:nvSpPr>
        <p:spPr>
          <a:xfrm>
            <a:off x="2499155" y="4751684"/>
            <a:ext cx="6611105" cy="2062103"/>
          </a:xfrm>
          <a:prstGeom prst="rect">
            <a:avLst/>
          </a:prstGeom>
          <a:solidFill>
            <a:schemeClr val="bg1"/>
          </a:solidFill>
          <a:ln w="38100">
            <a:solidFill>
              <a:srgbClr val="C00000"/>
            </a:solidFill>
          </a:ln>
        </p:spPr>
        <p:txBody>
          <a:bodyPr wrap="none" rtlCol="0">
            <a:spAutoFit/>
          </a:bodyPr>
          <a:lstStyle/>
          <a:p>
            <a:r>
              <a:rPr lang="fr-FR" sz="1600" dirty="0" err="1">
                <a:sym typeface="Wingdings" panose="05000000000000000000" pitchFamily="2" charset="2"/>
              </a:rPr>
              <a:t>L</a:t>
            </a:r>
            <a:r>
              <a:rPr lang="fr-FR" sz="1600" baseline="-25000" dirty="0" err="1">
                <a:sym typeface="Wingdings" panose="05000000000000000000" pitchFamily="2" charset="2"/>
              </a:rPr>
              <a:t>jauge</a:t>
            </a:r>
            <a:r>
              <a:rPr lang="fr-FR" sz="1600" dirty="0">
                <a:sym typeface="Wingdings" panose="05000000000000000000" pitchFamily="2" charset="2"/>
              </a:rPr>
              <a:t> influe sur la résolution finale au delà de la longueur de l’impulsion</a:t>
            </a:r>
          </a:p>
          <a:p>
            <a:pPr marL="285750" indent="-285750">
              <a:buFont typeface="Wingdings" panose="05000000000000000000" pitchFamily="2" charset="2"/>
              <a:buChar char="è"/>
            </a:pPr>
            <a:r>
              <a:rPr lang="fr-FR" sz="1600" dirty="0">
                <a:sym typeface="Wingdings" panose="05000000000000000000" pitchFamily="2" charset="2"/>
              </a:rPr>
              <a:t>Si </a:t>
            </a:r>
            <a:r>
              <a:rPr lang="fr-FR" sz="1600" dirty="0" err="1">
                <a:sym typeface="Wingdings" panose="05000000000000000000" pitchFamily="2" charset="2"/>
              </a:rPr>
              <a:t>L</a:t>
            </a:r>
            <a:r>
              <a:rPr lang="fr-FR" sz="1600" baseline="-25000" dirty="0" err="1">
                <a:sym typeface="Wingdings" panose="05000000000000000000" pitchFamily="2" charset="2"/>
              </a:rPr>
              <a:t>jauge</a:t>
            </a:r>
            <a:r>
              <a:rPr lang="fr-FR" sz="1600" dirty="0">
                <a:sym typeface="Wingdings" panose="05000000000000000000" pitchFamily="2" charset="2"/>
              </a:rPr>
              <a:t> &lt; </a:t>
            </a:r>
            <a:r>
              <a:rPr lang="fr-FR" sz="1600" dirty="0" err="1">
                <a:sym typeface="Wingdings" panose="05000000000000000000" pitchFamily="2" charset="2"/>
              </a:rPr>
              <a:t>L</a:t>
            </a:r>
            <a:r>
              <a:rPr lang="fr-FR" sz="1600" baseline="-25000" dirty="0" err="1">
                <a:sym typeface="Wingdings" panose="05000000000000000000" pitchFamily="2" charset="2"/>
              </a:rPr>
              <a:t>impulsion</a:t>
            </a:r>
            <a:r>
              <a:rPr lang="fr-FR" sz="1600" dirty="0">
                <a:sym typeface="Wingdings" panose="05000000000000000000" pitchFamily="2" charset="2"/>
              </a:rPr>
              <a:t> : </a:t>
            </a:r>
          </a:p>
          <a:p>
            <a:pPr marL="742950" lvl="1" indent="-285750">
              <a:buFont typeface="Symbol" panose="05050102010706020507" pitchFamily="18" charset="2"/>
              <a:buChar char="´"/>
            </a:pPr>
            <a:r>
              <a:rPr lang="fr-FR" sz="1600" b="1" dirty="0">
                <a:solidFill>
                  <a:srgbClr val="FF0000"/>
                </a:solidFill>
                <a:sym typeface="Wingdings" panose="05000000000000000000" pitchFamily="2" charset="2"/>
              </a:rPr>
              <a:t>Réponse non linéaire de </a:t>
            </a:r>
            <a:r>
              <a:rPr lang="fr-FR" sz="1600" b="1" dirty="0">
                <a:solidFill>
                  <a:srgbClr val="FF0000"/>
                </a:solidFill>
                <a:sym typeface="Symbol" panose="05050102010706020507" pitchFamily="18" charset="2"/>
              </a:rPr>
              <a:t> par rapport à la déformation </a:t>
            </a:r>
            <a:endParaRPr lang="fr-FR" sz="1600" b="1" dirty="0">
              <a:solidFill>
                <a:srgbClr val="FF0000"/>
              </a:solidFill>
              <a:sym typeface="Wingdings" panose="05000000000000000000" pitchFamily="2" charset="2"/>
            </a:endParaRPr>
          </a:p>
          <a:p>
            <a:pPr marL="285750" indent="-285750">
              <a:buFont typeface="Wingdings" panose="05000000000000000000" pitchFamily="2" charset="2"/>
              <a:buChar char="è"/>
            </a:pPr>
            <a:r>
              <a:rPr lang="fr-FR" sz="1600" dirty="0">
                <a:sym typeface="Wingdings" panose="05000000000000000000" pitchFamily="2" charset="2"/>
              </a:rPr>
              <a:t>Si </a:t>
            </a:r>
            <a:r>
              <a:rPr lang="fr-FR" sz="1600" dirty="0" err="1">
                <a:sym typeface="Wingdings" panose="05000000000000000000" pitchFamily="2" charset="2"/>
              </a:rPr>
              <a:t>L</a:t>
            </a:r>
            <a:r>
              <a:rPr lang="fr-FR" sz="1600" baseline="-25000" dirty="0" err="1">
                <a:sym typeface="Wingdings" panose="05000000000000000000" pitchFamily="2" charset="2"/>
              </a:rPr>
              <a:t>jauge</a:t>
            </a:r>
            <a:r>
              <a:rPr lang="fr-FR" sz="1600" dirty="0">
                <a:sym typeface="Wingdings" panose="05000000000000000000" pitchFamily="2" charset="2"/>
              </a:rPr>
              <a:t> &gt; </a:t>
            </a:r>
            <a:r>
              <a:rPr lang="fr-FR" sz="1600" dirty="0" err="1">
                <a:sym typeface="Wingdings" panose="05000000000000000000" pitchFamily="2" charset="2"/>
              </a:rPr>
              <a:t>L</a:t>
            </a:r>
            <a:r>
              <a:rPr lang="fr-FR" sz="1600" baseline="-25000" dirty="0" err="1">
                <a:sym typeface="Wingdings" panose="05000000000000000000" pitchFamily="2" charset="2"/>
              </a:rPr>
              <a:t>impulsion</a:t>
            </a:r>
            <a:r>
              <a:rPr lang="fr-FR" sz="1600" baseline="-25000" dirty="0">
                <a:sym typeface="Wingdings" panose="05000000000000000000" pitchFamily="2" charset="2"/>
              </a:rPr>
              <a:t> </a:t>
            </a:r>
            <a:r>
              <a:rPr lang="fr-FR" sz="1600" dirty="0">
                <a:sym typeface="Wingdings" panose="05000000000000000000" pitchFamily="2" charset="2"/>
              </a:rPr>
              <a:t>:</a:t>
            </a:r>
          </a:p>
          <a:p>
            <a:pPr marL="742950" lvl="1" indent="-285750">
              <a:buFont typeface="Symbol" panose="05050102010706020507" pitchFamily="18" charset="2"/>
              <a:buChar char="´"/>
            </a:pPr>
            <a:r>
              <a:rPr lang="fr-FR" sz="1600" b="1" dirty="0">
                <a:solidFill>
                  <a:srgbClr val="FF0000"/>
                </a:solidFill>
                <a:sym typeface="Wingdings" panose="05000000000000000000" pitchFamily="2" charset="2"/>
              </a:rPr>
              <a:t>La résolution spatiale se dégrade</a:t>
            </a:r>
          </a:p>
          <a:p>
            <a:pPr marL="742950" lvl="1" indent="-285750">
              <a:buFont typeface="Wingdings" panose="05000000000000000000" pitchFamily="2" charset="2"/>
              <a:buChar char="ü"/>
            </a:pPr>
            <a:r>
              <a:rPr lang="fr-FR" sz="1600" b="1" dirty="0">
                <a:solidFill>
                  <a:srgbClr val="00B050"/>
                </a:solidFill>
                <a:sym typeface="Wingdings" panose="05000000000000000000" pitchFamily="2" charset="2"/>
              </a:rPr>
              <a:t>La linéarité s’améliore </a:t>
            </a:r>
          </a:p>
          <a:p>
            <a:pPr marL="1200150" lvl="2" indent="-285750">
              <a:buFont typeface="Wingdings" panose="05000000000000000000" pitchFamily="2" charset="2"/>
              <a:buChar char="è"/>
            </a:pPr>
            <a:r>
              <a:rPr lang="fr-FR" sz="1600" b="1" dirty="0">
                <a:solidFill>
                  <a:srgbClr val="00B050"/>
                </a:solidFill>
                <a:sym typeface="Wingdings" panose="05000000000000000000" pitchFamily="2" charset="2"/>
              </a:rPr>
              <a:t>Compromis!</a:t>
            </a:r>
          </a:p>
          <a:p>
            <a:pPr marL="1200150" lvl="2" indent="-285750">
              <a:buFont typeface="Wingdings" panose="05000000000000000000" pitchFamily="2" charset="2"/>
              <a:buChar char="è"/>
            </a:pPr>
            <a:r>
              <a:rPr lang="fr-FR" sz="1600" b="1" dirty="0">
                <a:solidFill>
                  <a:srgbClr val="00B050"/>
                </a:solidFill>
                <a:sym typeface="Wingdings" panose="05000000000000000000" pitchFamily="2" charset="2"/>
              </a:rPr>
              <a:t>Optimum usuel : </a:t>
            </a:r>
            <a:r>
              <a:rPr lang="fr-FR" sz="1600" b="1" dirty="0" err="1">
                <a:solidFill>
                  <a:srgbClr val="00B050"/>
                </a:solidFill>
                <a:sym typeface="Wingdings" panose="05000000000000000000" pitchFamily="2" charset="2"/>
              </a:rPr>
              <a:t>L</a:t>
            </a:r>
            <a:r>
              <a:rPr lang="fr-FR" sz="1600" b="1" baseline="-25000" dirty="0" err="1">
                <a:solidFill>
                  <a:srgbClr val="00B050"/>
                </a:solidFill>
                <a:sym typeface="Wingdings" panose="05000000000000000000" pitchFamily="2" charset="2"/>
              </a:rPr>
              <a:t>jauge</a:t>
            </a:r>
            <a:r>
              <a:rPr lang="fr-FR" sz="1600" b="1" dirty="0">
                <a:solidFill>
                  <a:srgbClr val="00B050"/>
                </a:solidFill>
                <a:sym typeface="Wingdings" panose="05000000000000000000" pitchFamily="2" charset="2"/>
              </a:rPr>
              <a:t> = 2 </a:t>
            </a:r>
            <a:r>
              <a:rPr lang="fr-FR" sz="1600" b="1" dirty="0" err="1">
                <a:solidFill>
                  <a:srgbClr val="00B050"/>
                </a:solidFill>
                <a:sym typeface="Wingdings" panose="05000000000000000000" pitchFamily="2" charset="2"/>
              </a:rPr>
              <a:t>L</a:t>
            </a:r>
            <a:r>
              <a:rPr lang="fr-FR" sz="1600" b="1" baseline="-25000" dirty="0" err="1">
                <a:solidFill>
                  <a:srgbClr val="00B050"/>
                </a:solidFill>
                <a:sym typeface="Wingdings" panose="05000000000000000000" pitchFamily="2" charset="2"/>
              </a:rPr>
              <a:t>impulsion</a:t>
            </a:r>
            <a:r>
              <a:rPr lang="fr-FR" sz="1600" b="1" baseline="-25000" dirty="0">
                <a:solidFill>
                  <a:srgbClr val="00B050"/>
                </a:solidFill>
                <a:sym typeface="Wingdings" panose="05000000000000000000" pitchFamily="2" charset="2"/>
              </a:rPr>
              <a:t> </a:t>
            </a:r>
            <a:r>
              <a:rPr lang="fr-FR" sz="1200" b="1" i="1" dirty="0">
                <a:solidFill>
                  <a:srgbClr val="00B050"/>
                </a:solidFill>
                <a:sym typeface="Wingdings" panose="05000000000000000000" pitchFamily="2" charset="2"/>
              </a:rPr>
              <a:t> (Voir </a:t>
            </a:r>
            <a:r>
              <a:rPr lang="fr-FR" sz="1200" b="1" i="1" dirty="0" err="1">
                <a:solidFill>
                  <a:srgbClr val="00B050"/>
                </a:solidFill>
                <a:sym typeface="Wingdings" panose="05000000000000000000" pitchFamily="2" charset="2"/>
              </a:rPr>
              <a:t>Hartog</a:t>
            </a:r>
            <a:r>
              <a:rPr lang="fr-FR" sz="1200" b="1" i="1" dirty="0">
                <a:solidFill>
                  <a:srgbClr val="00B050"/>
                </a:solidFill>
                <a:sym typeface="Wingdings" panose="05000000000000000000" pitchFamily="2" charset="2"/>
              </a:rPr>
              <a:t> p266)</a:t>
            </a:r>
            <a:endParaRPr lang="fr-FR" sz="1600" b="1" i="1" dirty="0">
              <a:solidFill>
                <a:srgbClr val="00B050"/>
              </a:solidFill>
              <a:sym typeface="Wingdings" panose="05000000000000000000" pitchFamily="2" charset="2"/>
            </a:endParaRPr>
          </a:p>
        </p:txBody>
      </p:sp>
      <p:sp>
        <p:nvSpPr>
          <p:cNvPr id="15" name="Flèche vers le bas 14"/>
          <p:cNvSpPr/>
          <p:nvPr/>
        </p:nvSpPr>
        <p:spPr>
          <a:xfrm rot="10800000">
            <a:off x="8476339" y="3778334"/>
            <a:ext cx="1169894" cy="255494"/>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6" name="Flèche vers le bas 15"/>
          <p:cNvSpPr/>
          <p:nvPr/>
        </p:nvSpPr>
        <p:spPr>
          <a:xfrm rot="10800000">
            <a:off x="2677535" y="3778335"/>
            <a:ext cx="1169894" cy="255494"/>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7" name="ZoneTexte 16"/>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18" name="ZoneTexte 17"/>
          <p:cNvSpPr txBox="1"/>
          <p:nvPr/>
        </p:nvSpPr>
        <p:spPr>
          <a:xfrm>
            <a:off x="1959440" y="550977"/>
            <a:ext cx="8659743" cy="400110"/>
          </a:xfrm>
          <a:prstGeom prst="rect">
            <a:avLst/>
          </a:prstGeom>
          <a:noFill/>
        </p:spPr>
        <p:txBody>
          <a:bodyPr wrap="none" rtlCol="0">
            <a:spAutoFit/>
          </a:bodyPr>
          <a:lstStyle/>
          <a:p>
            <a:r>
              <a:rPr lang="en-US" sz="2000" b="1" dirty="0">
                <a:solidFill>
                  <a:schemeClr val="tx2"/>
                </a:solidFill>
                <a:sym typeface="Symbol" panose="05050102010706020507" pitchFamily="18" charset="2"/>
              </a:rPr>
              <a:t>-OTDR : Influence de la </a:t>
            </a:r>
            <a:r>
              <a:rPr lang="en-US" sz="2000" b="1" dirty="0" err="1">
                <a:solidFill>
                  <a:schemeClr val="tx2"/>
                </a:solidFill>
                <a:sym typeface="Symbol" panose="05050102010706020507" pitchFamily="18" charset="2"/>
              </a:rPr>
              <a:t>longueur</a:t>
            </a:r>
            <a:r>
              <a:rPr lang="en-US" sz="2000" b="1" dirty="0">
                <a:solidFill>
                  <a:schemeClr val="tx2"/>
                </a:solidFill>
                <a:sym typeface="Symbol" panose="05050102010706020507" pitchFamily="18" charset="2"/>
              </a:rPr>
              <a:t> de </a:t>
            </a:r>
            <a:r>
              <a:rPr lang="en-US" sz="2000" b="1" dirty="0" err="1">
                <a:solidFill>
                  <a:schemeClr val="tx2"/>
                </a:solidFill>
                <a:sym typeface="Symbol" panose="05050102010706020507" pitchFamily="18" charset="2"/>
              </a:rPr>
              <a:t>jauge</a:t>
            </a:r>
            <a:r>
              <a:rPr lang="en-US" sz="2000" b="1" dirty="0">
                <a:solidFill>
                  <a:schemeClr val="tx2"/>
                </a:solidFill>
                <a:sym typeface="Symbol" panose="05050102010706020507" pitchFamily="18" charset="2"/>
              </a:rPr>
              <a:t> sur la resolution </a:t>
            </a:r>
            <a:r>
              <a:rPr lang="en-US" sz="2000" b="1" dirty="0" err="1">
                <a:solidFill>
                  <a:schemeClr val="tx2"/>
                </a:solidFill>
                <a:sym typeface="Symbol" panose="05050102010706020507" pitchFamily="18" charset="2"/>
              </a:rPr>
              <a:t>spatiale</a:t>
            </a:r>
            <a:endParaRPr lang="en-US" sz="2000" b="1" dirty="0">
              <a:solidFill>
                <a:schemeClr val="tx2"/>
              </a:solidFill>
            </a:endParaRPr>
          </a:p>
        </p:txBody>
      </p:sp>
      <p:sp>
        <p:nvSpPr>
          <p:cNvPr id="19" name="Espace réservé de la date 2">
            <a:extLst>
              <a:ext uri="{FF2B5EF4-FFF2-40B4-BE49-F238E27FC236}">
                <a16:creationId xmlns:a16="http://schemas.microsoft.com/office/drawing/2014/main" id="{B34D67F5-A545-439A-B270-5056581F5491}"/>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0" name="Espace réservé du numéro de diapositive 4">
            <a:extLst>
              <a:ext uri="{FF2B5EF4-FFF2-40B4-BE49-F238E27FC236}">
                <a16:creationId xmlns:a16="http://schemas.microsoft.com/office/drawing/2014/main" id="{72E8384F-C2D2-4584-AC22-11316C37C345}"/>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33</a:t>
            </a:fld>
            <a:endParaRPr lang="fr-FR" dirty="0">
              <a:solidFill>
                <a:prstClr val="white"/>
              </a:solidFill>
              <a:latin typeface="Arial"/>
            </a:endParaRPr>
          </a:p>
        </p:txBody>
      </p:sp>
    </p:spTree>
    <p:extLst>
      <p:ext uri="{BB962C8B-B14F-4D97-AF65-F5344CB8AC3E}">
        <p14:creationId xmlns:p14="http://schemas.microsoft.com/office/powerpoint/2010/main" val="345858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8356" y="-12584"/>
            <a:ext cx="6482352" cy="523220"/>
          </a:xfrm>
          <a:prstGeom prst="rect">
            <a:avLst/>
          </a:prstGeom>
          <a:noFill/>
        </p:spPr>
        <p:txBody>
          <a:bodyPr wrap="none" rtlCol="0">
            <a:spAutoFit/>
          </a:bodyPr>
          <a:lstStyle/>
          <a:p>
            <a:r>
              <a:rPr lang="fr-FR" sz="2800" b="1" dirty="0">
                <a:solidFill>
                  <a:schemeClr val="tx2"/>
                </a:solidFill>
              </a:rPr>
              <a:t>2. DAS : </a:t>
            </a:r>
            <a:r>
              <a:rPr lang="fr-FR" sz="2800" b="1" dirty="0" err="1">
                <a:solidFill>
                  <a:schemeClr val="tx2"/>
                </a:solidFill>
              </a:rPr>
              <a:t>Distributed</a:t>
            </a:r>
            <a:r>
              <a:rPr lang="fr-FR" sz="2800" b="1" dirty="0">
                <a:solidFill>
                  <a:schemeClr val="tx2"/>
                </a:solidFill>
              </a:rPr>
              <a:t> </a:t>
            </a:r>
            <a:r>
              <a:rPr lang="fr-FR" sz="2800" b="1" dirty="0" err="1">
                <a:solidFill>
                  <a:schemeClr val="tx2"/>
                </a:solidFill>
              </a:rPr>
              <a:t>Acoustic</a:t>
            </a:r>
            <a:r>
              <a:rPr lang="fr-FR" sz="2800" b="1" dirty="0">
                <a:solidFill>
                  <a:schemeClr val="tx2"/>
                </a:solidFill>
              </a:rPr>
              <a:t> </a:t>
            </a:r>
            <a:r>
              <a:rPr lang="fr-FR" sz="2800" b="1" dirty="0" err="1">
                <a:solidFill>
                  <a:schemeClr val="tx2"/>
                </a:solidFill>
              </a:rPr>
              <a:t>Sensor</a:t>
            </a:r>
            <a:endParaRPr lang="fr-FR" sz="2800" b="1" dirty="0">
              <a:solidFill>
                <a:schemeClr val="tx2"/>
              </a:solidFill>
            </a:endParaRPr>
          </a:p>
        </p:txBody>
      </p:sp>
      <p:sp>
        <p:nvSpPr>
          <p:cNvPr id="5" name="ZoneTexte 4"/>
          <p:cNvSpPr txBox="1"/>
          <p:nvPr/>
        </p:nvSpPr>
        <p:spPr>
          <a:xfrm>
            <a:off x="1959440" y="550977"/>
            <a:ext cx="1582484" cy="400110"/>
          </a:xfrm>
          <a:prstGeom prst="rect">
            <a:avLst/>
          </a:prstGeom>
          <a:noFill/>
        </p:spPr>
        <p:txBody>
          <a:bodyPr wrap="none" rtlCol="0">
            <a:spAutoFit/>
          </a:bodyPr>
          <a:lstStyle/>
          <a:p>
            <a:r>
              <a:rPr lang="en-US" sz="2000" b="1" dirty="0">
                <a:solidFill>
                  <a:schemeClr val="tx2"/>
                </a:solidFill>
              </a:rPr>
              <a:t>Conclusion</a:t>
            </a:r>
          </a:p>
        </p:txBody>
      </p:sp>
      <p:sp>
        <p:nvSpPr>
          <p:cNvPr id="6" name="ZoneTexte 5"/>
          <p:cNvSpPr txBox="1"/>
          <p:nvPr/>
        </p:nvSpPr>
        <p:spPr>
          <a:xfrm>
            <a:off x="734291" y="1898073"/>
            <a:ext cx="6295313" cy="3139321"/>
          </a:xfrm>
          <a:prstGeom prst="rect">
            <a:avLst/>
          </a:prstGeom>
          <a:noFill/>
        </p:spPr>
        <p:txBody>
          <a:bodyPr wrap="none" rtlCol="0">
            <a:spAutoFit/>
          </a:bodyPr>
          <a:lstStyle/>
          <a:p>
            <a:r>
              <a:rPr lang="fr-FR" b="1" dirty="0"/>
              <a:t>Quelle est la configuration optimale?</a:t>
            </a:r>
          </a:p>
          <a:p>
            <a:r>
              <a:rPr lang="fr-FR" dirty="0"/>
              <a:t>	</a:t>
            </a:r>
            <a:r>
              <a:rPr lang="fr-FR" dirty="0">
                <a:sym typeface="Wingdings" panose="05000000000000000000" pitchFamily="2" charset="2"/>
              </a:rPr>
              <a:t> Aucune!</a:t>
            </a:r>
          </a:p>
          <a:p>
            <a:r>
              <a:rPr lang="fr-FR" dirty="0">
                <a:sym typeface="Wingdings" panose="05000000000000000000" pitchFamily="2" charset="2"/>
              </a:rPr>
              <a:t>	 Une histoire de compromis!</a:t>
            </a:r>
          </a:p>
          <a:p>
            <a:pPr marL="1657350" lvl="3" indent="-285750">
              <a:buFont typeface="Wingdings" panose="05000000000000000000" pitchFamily="2" charset="2"/>
              <a:buChar char="§"/>
            </a:pPr>
            <a:r>
              <a:rPr lang="fr-FR" dirty="0">
                <a:sym typeface="Wingdings" panose="05000000000000000000" pitchFamily="2" charset="2"/>
              </a:rPr>
              <a:t>Portée</a:t>
            </a:r>
          </a:p>
          <a:p>
            <a:pPr marL="1657350" lvl="3" indent="-285750">
              <a:buFont typeface="Wingdings" panose="05000000000000000000" pitchFamily="2" charset="2"/>
              <a:buChar char="§"/>
            </a:pPr>
            <a:r>
              <a:rPr lang="fr-FR" dirty="0">
                <a:sym typeface="Wingdings" panose="05000000000000000000" pitchFamily="2" charset="2"/>
              </a:rPr>
              <a:t>Résolution spatiale</a:t>
            </a:r>
          </a:p>
          <a:p>
            <a:pPr marL="1657350" lvl="3" indent="-285750">
              <a:buFont typeface="Wingdings" panose="05000000000000000000" pitchFamily="2" charset="2"/>
              <a:buChar char="§"/>
            </a:pPr>
            <a:r>
              <a:rPr lang="fr-FR" dirty="0">
                <a:sym typeface="Wingdings" panose="05000000000000000000" pitchFamily="2" charset="2"/>
              </a:rPr>
              <a:t>Fréquence de répétition</a:t>
            </a:r>
          </a:p>
          <a:p>
            <a:pPr marL="1657350" lvl="3" indent="-285750">
              <a:buFont typeface="Wingdings" panose="05000000000000000000" pitchFamily="2" charset="2"/>
              <a:buChar char="§"/>
            </a:pPr>
            <a:r>
              <a:rPr lang="fr-FR" dirty="0">
                <a:sym typeface="Wingdings" panose="05000000000000000000" pitchFamily="2" charset="2"/>
              </a:rPr>
              <a:t>Coût des équipements</a:t>
            </a:r>
          </a:p>
          <a:p>
            <a:pPr marL="1657350" lvl="3" indent="-285750">
              <a:buFont typeface="Wingdings" panose="05000000000000000000" pitchFamily="2" charset="2"/>
              <a:buChar char="§"/>
            </a:pPr>
            <a:r>
              <a:rPr lang="fr-FR" dirty="0">
                <a:sym typeface="Wingdings" panose="05000000000000000000" pitchFamily="2" charset="2"/>
              </a:rPr>
              <a:t>Complexité des équipements</a:t>
            </a:r>
          </a:p>
          <a:p>
            <a:pPr marL="1657350" lvl="3" indent="-285750">
              <a:buFont typeface="Wingdings" panose="05000000000000000000" pitchFamily="2" charset="2"/>
              <a:buChar char="§"/>
            </a:pPr>
            <a:r>
              <a:rPr lang="fr-FR" dirty="0">
                <a:sym typeface="Wingdings" panose="05000000000000000000" pitchFamily="2" charset="2"/>
              </a:rPr>
              <a:t>Quantité de données, rapidité de traitement</a:t>
            </a:r>
          </a:p>
          <a:p>
            <a:pPr marL="1657350" lvl="3" indent="-285750">
              <a:buFont typeface="Wingdings" panose="05000000000000000000" pitchFamily="2" charset="2"/>
              <a:buChar char="§"/>
            </a:pPr>
            <a:r>
              <a:rPr lang="fr-FR" dirty="0">
                <a:sym typeface="Wingdings" panose="05000000000000000000" pitchFamily="2" charset="2"/>
              </a:rPr>
              <a:t>Temps réel?</a:t>
            </a:r>
          </a:p>
          <a:p>
            <a:pPr lvl="3"/>
            <a:r>
              <a:rPr lang="fr-FR" b="1" dirty="0">
                <a:solidFill>
                  <a:srgbClr val="FF0000"/>
                </a:solidFill>
                <a:sym typeface="Wingdings" panose="05000000000000000000" pitchFamily="2" charset="2"/>
              </a:rPr>
              <a:t> Un application, une solution!</a:t>
            </a:r>
            <a:endParaRPr lang="fr-FR" b="1" dirty="0">
              <a:solidFill>
                <a:srgbClr val="FF0000"/>
              </a:solidFill>
            </a:endParaRPr>
          </a:p>
        </p:txBody>
      </p:sp>
      <p:sp>
        <p:nvSpPr>
          <p:cNvPr id="9" name="Espace réservé de la date 2">
            <a:extLst>
              <a:ext uri="{FF2B5EF4-FFF2-40B4-BE49-F238E27FC236}">
                <a16:creationId xmlns:a16="http://schemas.microsoft.com/office/drawing/2014/main" id="{567E2778-4E40-457A-926E-3466FD609B09}"/>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0" name="Espace réservé du numéro de diapositive 4">
            <a:extLst>
              <a:ext uri="{FF2B5EF4-FFF2-40B4-BE49-F238E27FC236}">
                <a16:creationId xmlns:a16="http://schemas.microsoft.com/office/drawing/2014/main" id="{882F426C-CE8F-4A87-AD74-1B8C3CE01DAD}"/>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34</a:t>
            </a:fld>
            <a:endParaRPr lang="fr-FR" dirty="0">
              <a:solidFill>
                <a:prstClr val="white"/>
              </a:solidFill>
              <a:latin typeface="Arial"/>
            </a:endParaRPr>
          </a:p>
        </p:txBody>
      </p:sp>
      <p:sp>
        <p:nvSpPr>
          <p:cNvPr id="11" name="ZoneTexte 10">
            <a:extLst>
              <a:ext uri="{FF2B5EF4-FFF2-40B4-BE49-F238E27FC236}">
                <a16:creationId xmlns:a16="http://schemas.microsoft.com/office/drawing/2014/main" id="{001325FC-EBDF-4BD5-8022-D061129E6D1B}"/>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2" name="ZoneTexte 11">
            <a:extLst>
              <a:ext uri="{FF2B5EF4-FFF2-40B4-BE49-F238E27FC236}">
                <a16:creationId xmlns:a16="http://schemas.microsoft.com/office/drawing/2014/main" id="{DB041274-E2DD-4603-ADAD-CCB87458E51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161945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501038" y="2350247"/>
            <a:ext cx="8680581" cy="2308324"/>
          </a:xfrm>
          <a:prstGeom prst="rect">
            <a:avLst/>
          </a:prstGeom>
          <a:noFill/>
        </p:spPr>
        <p:txBody>
          <a:bodyPr wrap="none" rtlCol="0">
            <a:spAutoFit/>
          </a:bodyPr>
          <a:lstStyle/>
          <a:p>
            <a:r>
              <a:rPr lang="fr-FR" sz="4800" b="1" dirty="0"/>
              <a:t>3. OFDR</a:t>
            </a:r>
          </a:p>
          <a:p>
            <a:r>
              <a:rPr lang="fr-FR" sz="4800" b="1" dirty="0"/>
              <a:t>« Optical </a:t>
            </a:r>
            <a:r>
              <a:rPr lang="fr-FR" sz="4800" b="1" dirty="0" err="1"/>
              <a:t>Frequency</a:t>
            </a:r>
            <a:r>
              <a:rPr lang="fr-FR" sz="4800" b="1" dirty="0"/>
              <a:t> Domain </a:t>
            </a:r>
          </a:p>
          <a:p>
            <a:r>
              <a:rPr lang="fr-FR" sz="4800" b="1" dirty="0" err="1"/>
              <a:t>Reflectometry</a:t>
            </a:r>
            <a:r>
              <a:rPr lang="fr-FR" sz="4800" b="1" dirty="0"/>
              <a:t> »</a:t>
            </a:r>
          </a:p>
        </p:txBody>
      </p:sp>
      <p:sp>
        <p:nvSpPr>
          <p:cNvPr id="7" name="Espace réservé de la date 2">
            <a:extLst>
              <a:ext uri="{FF2B5EF4-FFF2-40B4-BE49-F238E27FC236}">
                <a16:creationId xmlns:a16="http://schemas.microsoft.com/office/drawing/2014/main" id="{A0D7EB52-B71D-4DD0-AB22-ABFCCB75E340}"/>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8" name="Espace réservé du numéro de diapositive 4">
            <a:extLst>
              <a:ext uri="{FF2B5EF4-FFF2-40B4-BE49-F238E27FC236}">
                <a16:creationId xmlns:a16="http://schemas.microsoft.com/office/drawing/2014/main" id="{419C3EED-20F2-4D26-9BFF-36A0402F52B5}"/>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35</a:t>
            </a:fld>
            <a:endParaRPr lang="fr-FR" dirty="0">
              <a:solidFill>
                <a:prstClr val="white"/>
              </a:solidFill>
              <a:latin typeface="Arial"/>
            </a:endParaRPr>
          </a:p>
        </p:txBody>
      </p:sp>
      <p:sp>
        <p:nvSpPr>
          <p:cNvPr id="9" name="ZoneTexte 8">
            <a:extLst>
              <a:ext uri="{FF2B5EF4-FFF2-40B4-BE49-F238E27FC236}">
                <a16:creationId xmlns:a16="http://schemas.microsoft.com/office/drawing/2014/main" id="{F0DCA148-117C-43A0-950A-FD5653EB1375}"/>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0" name="ZoneTexte 9">
            <a:extLst>
              <a:ext uri="{FF2B5EF4-FFF2-40B4-BE49-F238E27FC236}">
                <a16:creationId xmlns:a16="http://schemas.microsoft.com/office/drawing/2014/main" id="{E1F374C8-9775-44B0-BB48-7F026FB5FE7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57774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ZoneTexte 152">
            <a:extLst>
              <a:ext uri="{FF2B5EF4-FFF2-40B4-BE49-F238E27FC236}">
                <a16:creationId xmlns:a16="http://schemas.microsoft.com/office/drawing/2014/main" id="{95AF7A8B-6571-4481-BE29-F5489BAD74AE}"/>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54" name="ZoneTexte 153">
            <a:extLst>
              <a:ext uri="{FF2B5EF4-FFF2-40B4-BE49-F238E27FC236}">
                <a16:creationId xmlns:a16="http://schemas.microsoft.com/office/drawing/2014/main" id="{BD307B02-3244-402B-A318-20F12A65E483}"/>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grpSp>
        <p:nvGrpSpPr>
          <p:cNvPr id="97" name="Groupe 96"/>
          <p:cNvGrpSpPr/>
          <p:nvPr/>
        </p:nvGrpSpPr>
        <p:grpSpPr>
          <a:xfrm>
            <a:off x="7386847" y="2347730"/>
            <a:ext cx="999591" cy="940892"/>
            <a:chOff x="5358613" y="3406963"/>
            <a:chExt cx="999591" cy="940892"/>
          </a:xfrm>
        </p:grpSpPr>
        <p:sp>
          <p:nvSpPr>
            <p:cNvPr id="98" name="Rectangle à coins arrondis 97"/>
            <p:cNvSpPr/>
            <p:nvPr/>
          </p:nvSpPr>
          <p:spPr>
            <a:xfrm>
              <a:off x="5358613" y="3406963"/>
              <a:ext cx="999591" cy="940892"/>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99" name="Connecteur droit 98"/>
            <p:cNvCxnSpPr/>
            <p:nvPr/>
          </p:nvCxnSpPr>
          <p:spPr>
            <a:xfrm flipV="1">
              <a:off x="5791990" y="382215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00" name="Connecteur droit 99"/>
            <p:cNvCxnSpPr/>
            <p:nvPr/>
          </p:nvCxnSpPr>
          <p:spPr>
            <a:xfrm flipV="1">
              <a:off x="5791990" y="3944070"/>
              <a:ext cx="162438" cy="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01" name="Groupe 100"/>
            <p:cNvGrpSpPr/>
            <p:nvPr/>
          </p:nvGrpSpPr>
          <p:grpSpPr>
            <a:xfrm>
              <a:off x="5954428" y="3431438"/>
              <a:ext cx="354708" cy="878779"/>
              <a:chOff x="5954428" y="3431438"/>
              <a:chExt cx="354708" cy="878779"/>
            </a:xfrm>
          </p:grpSpPr>
          <p:grpSp>
            <p:nvGrpSpPr>
              <p:cNvPr id="102" name="Groupe 101"/>
              <p:cNvGrpSpPr/>
              <p:nvPr/>
            </p:nvGrpSpPr>
            <p:grpSpPr>
              <a:xfrm>
                <a:off x="5954428" y="3613002"/>
                <a:ext cx="304486" cy="555456"/>
                <a:chOff x="5555457" y="3741829"/>
                <a:chExt cx="304486" cy="555456"/>
              </a:xfrm>
            </p:grpSpPr>
            <p:grpSp>
              <p:nvGrpSpPr>
                <p:cNvPr id="105" name="Groupe 104"/>
                <p:cNvGrpSpPr/>
                <p:nvPr/>
              </p:nvGrpSpPr>
              <p:grpSpPr>
                <a:xfrm>
                  <a:off x="5635302" y="3791034"/>
                  <a:ext cx="194708" cy="247418"/>
                  <a:chOff x="1201757" y="3933825"/>
                  <a:chExt cx="376518" cy="524905"/>
                </a:xfrm>
              </p:grpSpPr>
              <p:sp>
                <p:nvSpPr>
                  <p:cNvPr id="115" name="Triangle isocèle 114"/>
                  <p:cNvSpPr/>
                  <p:nvPr/>
                </p:nvSpPr>
                <p:spPr>
                  <a:xfrm>
                    <a:off x="1228653"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16" name="Connecteur droit 115"/>
                  <p:cNvCxnSpPr/>
                  <p:nvPr/>
                </p:nvCxnSpPr>
                <p:spPr>
                  <a:xfrm>
                    <a:off x="1201757"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7" name="Connecteur droit 116"/>
                  <p:cNvCxnSpPr>
                    <a:stCxn id="115" idx="3"/>
                    <a:endCxn id="112" idx="0"/>
                  </p:cNvCxnSpPr>
                  <p:nvPr/>
                </p:nvCxnSpPr>
                <p:spPr>
                  <a:xfrm>
                    <a:off x="1390019" y="4288076"/>
                    <a:ext cx="2388" cy="170654"/>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06" name="Rectangle à coins arrondis 105"/>
                <p:cNvSpPr/>
                <p:nvPr/>
              </p:nvSpPr>
              <p:spPr>
                <a:xfrm>
                  <a:off x="5555457" y="3741829"/>
                  <a:ext cx="304486" cy="55545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107" name="Groupe 106"/>
                <p:cNvGrpSpPr/>
                <p:nvPr/>
              </p:nvGrpSpPr>
              <p:grpSpPr>
                <a:xfrm>
                  <a:off x="5634156" y="4038452"/>
                  <a:ext cx="194708" cy="224748"/>
                  <a:chOff x="1192549" y="3933825"/>
                  <a:chExt cx="376518" cy="476810"/>
                </a:xfrm>
              </p:grpSpPr>
              <p:sp>
                <p:nvSpPr>
                  <p:cNvPr id="112" name="Triangle isocèle 111"/>
                  <p:cNvSpPr/>
                  <p:nvPr/>
                </p:nvSpPr>
                <p:spPr>
                  <a:xfrm>
                    <a:off x="1224049" y="3933825"/>
                    <a:ext cx="322731" cy="354251"/>
                  </a:xfrm>
                  <a:prstGeom prst="triangl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13" name="Connecteur droit 112"/>
                  <p:cNvCxnSpPr/>
                  <p:nvPr/>
                </p:nvCxnSpPr>
                <p:spPr>
                  <a:xfrm>
                    <a:off x="1192549" y="3933825"/>
                    <a:ext cx="376518"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Connecteur droit 113"/>
                  <p:cNvCxnSpPr/>
                  <p:nvPr/>
                </p:nvCxnSpPr>
                <p:spPr>
                  <a:xfrm>
                    <a:off x="1380809" y="4288076"/>
                    <a:ext cx="0" cy="12255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108" name="Connecteur droit avec flèche 107"/>
                <p:cNvCxnSpPr/>
                <p:nvPr/>
              </p:nvCxnSpPr>
              <p:spPr>
                <a:xfrm>
                  <a:off x="5582997" y="4060415"/>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09" name="Connecteur droit avec flèche 108"/>
                <p:cNvCxnSpPr/>
                <p:nvPr/>
              </p:nvCxnSpPr>
              <p:spPr>
                <a:xfrm>
                  <a:off x="5559500" y="4106856"/>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0" name="Connecteur droit avec flèche 109"/>
                <p:cNvCxnSpPr/>
                <p:nvPr/>
              </p:nvCxnSpPr>
              <p:spPr>
                <a:xfrm>
                  <a:off x="5582997" y="3811019"/>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111" name="Connecteur droit avec flèche 110"/>
                <p:cNvCxnSpPr/>
                <p:nvPr/>
              </p:nvCxnSpPr>
              <p:spPr>
                <a:xfrm>
                  <a:off x="5559500" y="3857460"/>
                  <a:ext cx="95086" cy="52617"/>
                </a:xfrm>
                <a:prstGeom prst="straightConnector1">
                  <a:avLst/>
                </a:prstGeom>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3" name="ZoneTexte 102"/>
                  <p:cNvSpPr txBox="1"/>
                  <p:nvPr/>
                </p:nvSpPr>
                <p:spPr>
                  <a:xfrm>
                    <a:off x="5965067" y="3431438"/>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15" name="ZoneTexte 114"/>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2"/>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04" name="ZoneTexte 103"/>
                  <p:cNvSpPr txBox="1"/>
                  <p:nvPr/>
                </p:nvSpPr>
                <p:spPr>
                  <a:xfrm>
                    <a:off x="5961447" y="4140940"/>
                    <a:ext cx="344069"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116" name="ZoneTexte 115"/>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3"/>
                    <a:stretch>
                      <a:fillRect l="-8772" r="-14035" b="-35714"/>
                    </a:stretch>
                  </a:blipFill>
                </p:spPr>
                <p:txBody>
                  <a:bodyPr/>
                  <a:lstStyle/>
                  <a:p>
                    <a:r>
                      <a:rPr lang="fr-FR">
                        <a:noFill/>
                      </a:rPr>
                      <a:t> </a:t>
                    </a:r>
                  </a:p>
                </p:txBody>
              </p:sp>
            </mc:Fallback>
          </mc:AlternateContent>
        </p:grpSp>
      </p:grpSp>
      <p:cxnSp>
        <p:nvCxnSpPr>
          <p:cNvPr id="118" name="Connecteur droit 117"/>
          <p:cNvCxnSpPr/>
          <p:nvPr/>
        </p:nvCxnSpPr>
        <p:spPr>
          <a:xfrm>
            <a:off x="7322774" y="18023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9" name="Groupe 118"/>
          <p:cNvGrpSpPr/>
          <p:nvPr/>
        </p:nvGrpSpPr>
        <p:grpSpPr>
          <a:xfrm>
            <a:off x="6887862" y="1535384"/>
            <a:ext cx="537933" cy="537273"/>
            <a:chOff x="5284643" y="1838148"/>
            <a:chExt cx="537933" cy="537273"/>
          </a:xfrm>
          <a:noFill/>
        </p:grpSpPr>
        <p:sp>
          <p:nvSpPr>
            <p:cNvPr id="120" name="Ellipse 119"/>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1" name="Arc 120"/>
            <p:cNvSpPr/>
            <p:nvPr/>
          </p:nvSpPr>
          <p:spPr>
            <a:xfrm rot="16455088">
              <a:off x="5353611" y="1906786"/>
              <a:ext cx="399996" cy="399996"/>
            </a:xfrm>
            <a:prstGeom prst="arc">
              <a:avLst>
                <a:gd name="adj1" fmla="val 16200000"/>
                <a:gd name="adj2" fmla="val 10559939"/>
              </a:avLst>
            </a:prstGeom>
            <a:grp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122" name="Ellipse 121"/>
          <p:cNvSpPr/>
          <p:nvPr/>
        </p:nvSpPr>
        <p:spPr>
          <a:xfrm>
            <a:off x="7941332"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3" name="Ellipse 122"/>
          <p:cNvSpPr/>
          <p:nvPr/>
        </p:nvSpPr>
        <p:spPr>
          <a:xfrm>
            <a:off x="8148415"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4" name="Ellipse 123"/>
          <p:cNvSpPr/>
          <p:nvPr/>
        </p:nvSpPr>
        <p:spPr>
          <a:xfrm>
            <a:off x="8355498"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5" name="Ellipse 124"/>
          <p:cNvSpPr/>
          <p:nvPr/>
        </p:nvSpPr>
        <p:spPr>
          <a:xfrm>
            <a:off x="8562581"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6" name="Ellipse 125"/>
          <p:cNvSpPr/>
          <p:nvPr/>
        </p:nvSpPr>
        <p:spPr>
          <a:xfrm>
            <a:off x="8976749"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7" name="Ellipse 126"/>
          <p:cNvSpPr/>
          <p:nvPr/>
        </p:nvSpPr>
        <p:spPr>
          <a:xfrm>
            <a:off x="8769664" y="13223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8" name="Connecteur droit 127"/>
          <p:cNvCxnSpPr/>
          <p:nvPr/>
        </p:nvCxnSpPr>
        <p:spPr>
          <a:xfrm>
            <a:off x="5030982" y="1802981"/>
            <a:ext cx="18568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2" name="ZoneTexte 131"/>
          <p:cNvSpPr txBox="1"/>
          <p:nvPr/>
        </p:nvSpPr>
        <p:spPr>
          <a:xfrm>
            <a:off x="7254991" y="1943795"/>
            <a:ext cx="1050288" cy="307777"/>
          </a:xfrm>
          <a:prstGeom prst="rect">
            <a:avLst/>
          </a:prstGeom>
          <a:noFill/>
        </p:spPr>
        <p:txBody>
          <a:bodyPr wrap="none" rtlCol="0">
            <a:spAutoFit/>
          </a:bodyPr>
          <a:lstStyle/>
          <a:p>
            <a:r>
              <a:rPr lang="fr-FR" sz="1400" dirty="0"/>
              <a:t>Circulateur</a:t>
            </a:r>
          </a:p>
        </p:txBody>
      </p:sp>
      <p:sp>
        <p:nvSpPr>
          <p:cNvPr id="133" name="Forme libre 132"/>
          <p:cNvSpPr/>
          <p:nvPr/>
        </p:nvSpPr>
        <p:spPr>
          <a:xfrm rot="5400000">
            <a:off x="8396543" y="18212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4" name="Forme libre 133"/>
          <p:cNvSpPr/>
          <p:nvPr/>
        </p:nvSpPr>
        <p:spPr>
          <a:xfrm rot="5400000">
            <a:off x="8710307" y="18212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5" name="Forme libre 134"/>
          <p:cNvSpPr/>
          <p:nvPr/>
        </p:nvSpPr>
        <p:spPr>
          <a:xfrm rot="5400000">
            <a:off x="9077859" y="1821280"/>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7" name="Connecteur droit 136"/>
          <p:cNvCxnSpPr>
            <a:stCxn id="136" idx="3"/>
          </p:cNvCxnSpPr>
          <p:nvPr/>
        </p:nvCxnSpPr>
        <p:spPr>
          <a:xfrm>
            <a:off x="10502786" y="2791893"/>
            <a:ext cx="257539" cy="1486"/>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138" name="Rectangle à coins arrondis 137"/>
          <p:cNvSpPr/>
          <p:nvPr/>
        </p:nvSpPr>
        <p:spPr>
          <a:xfrm>
            <a:off x="4319132" y="1458084"/>
            <a:ext cx="1024276" cy="61457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err="1">
                <a:solidFill>
                  <a:srgbClr val="FF0000"/>
                </a:solidFill>
              </a:rPr>
              <a:t>Tunable</a:t>
            </a:r>
            <a:endParaRPr lang="fr-FR" sz="1400" b="1" dirty="0">
              <a:solidFill>
                <a:srgbClr val="FF0000"/>
              </a:solidFill>
            </a:endParaRPr>
          </a:p>
          <a:p>
            <a:pPr algn="ctr"/>
            <a:r>
              <a:rPr lang="fr-FR" sz="1400" b="1" dirty="0">
                <a:solidFill>
                  <a:srgbClr val="FF0000"/>
                </a:solidFill>
              </a:rPr>
              <a:t>Laser</a:t>
            </a:r>
          </a:p>
        </p:txBody>
      </p:sp>
      <p:grpSp>
        <p:nvGrpSpPr>
          <p:cNvPr id="139" name="Groupe 138"/>
          <p:cNvGrpSpPr/>
          <p:nvPr/>
        </p:nvGrpSpPr>
        <p:grpSpPr>
          <a:xfrm>
            <a:off x="5751076" y="1802311"/>
            <a:ext cx="1543757" cy="1058526"/>
            <a:chOff x="3680976" y="2246811"/>
            <a:chExt cx="1543757" cy="1058526"/>
          </a:xfrm>
        </p:grpSpPr>
        <p:cxnSp>
          <p:nvCxnSpPr>
            <p:cNvPr id="140" name="Connecteur droit 139"/>
            <p:cNvCxnSpPr/>
            <p:nvPr/>
          </p:nvCxnSpPr>
          <p:spPr>
            <a:xfrm>
              <a:off x="3682051" y="2246811"/>
              <a:ext cx="0" cy="1058526"/>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1" name="Connecteur droit 140"/>
            <p:cNvCxnSpPr/>
            <p:nvPr/>
          </p:nvCxnSpPr>
          <p:spPr>
            <a:xfrm>
              <a:off x="3680976" y="3297657"/>
              <a:ext cx="154375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42" name="ZoneTexte 141"/>
          <p:cNvSpPr txBox="1"/>
          <p:nvPr/>
        </p:nvSpPr>
        <p:spPr>
          <a:xfrm>
            <a:off x="6414230" y="2557613"/>
            <a:ext cx="433132" cy="307777"/>
          </a:xfrm>
          <a:prstGeom prst="rect">
            <a:avLst/>
          </a:prstGeom>
          <a:noFill/>
        </p:spPr>
        <p:txBody>
          <a:bodyPr wrap="none" rtlCol="0">
            <a:spAutoFit/>
          </a:bodyPr>
          <a:lstStyle/>
          <a:p>
            <a:r>
              <a:rPr lang="fr-FR" sz="1400" b="1" dirty="0">
                <a:solidFill>
                  <a:srgbClr val="0070C0"/>
                </a:solidFill>
              </a:rPr>
              <a:t>OL</a:t>
            </a:r>
          </a:p>
        </p:txBody>
      </p:sp>
      <p:sp>
        <p:nvSpPr>
          <p:cNvPr id="143" name="ZoneTexte 142"/>
          <p:cNvSpPr txBox="1"/>
          <p:nvPr/>
        </p:nvSpPr>
        <p:spPr>
          <a:xfrm>
            <a:off x="6611432" y="2213792"/>
            <a:ext cx="572593" cy="307777"/>
          </a:xfrm>
          <a:prstGeom prst="rect">
            <a:avLst/>
          </a:prstGeom>
          <a:noFill/>
        </p:spPr>
        <p:txBody>
          <a:bodyPr wrap="none" rtlCol="0">
            <a:spAutoFit/>
          </a:bodyPr>
          <a:lstStyle/>
          <a:p>
            <a:r>
              <a:rPr lang="fr-FR" sz="1400" b="1" dirty="0" err="1">
                <a:solidFill>
                  <a:srgbClr val="0070C0"/>
                </a:solidFill>
              </a:rPr>
              <a:t>Sign</a:t>
            </a:r>
            <a:endParaRPr lang="fr-FR" sz="1400" b="1" dirty="0">
              <a:solidFill>
                <a:srgbClr val="0070C0"/>
              </a:solidFill>
            </a:endParaRPr>
          </a:p>
        </p:txBody>
      </p:sp>
      <p:grpSp>
        <p:nvGrpSpPr>
          <p:cNvPr id="144" name="Groupe 143"/>
          <p:cNvGrpSpPr/>
          <p:nvPr/>
        </p:nvGrpSpPr>
        <p:grpSpPr>
          <a:xfrm>
            <a:off x="7129748" y="2094890"/>
            <a:ext cx="3570617" cy="819206"/>
            <a:chOff x="4827687" y="3558253"/>
            <a:chExt cx="3570617" cy="819206"/>
          </a:xfrm>
        </p:grpSpPr>
        <p:cxnSp>
          <p:nvCxnSpPr>
            <p:cNvPr id="147" name="Connecteur droit 146"/>
            <p:cNvCxnSpPr>
              <a:stCxn id="98" idx="3"/>
              <a:endCxn id="152" idx="1"/>
            </p:cNvCxnSpPr>
            <p:nvPr/>
          </p:nvCxnSpPr>
          <p:spPr>
            <a:xfrm flipV="1">
              <a:off x="6084377" y="4244501"/>
              <a:ext cx="2313927" cy="37038"/>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45" name="Connecteur droit 144"/>
            <p:cNvCxnSpPr/>
            <p:nvPr/>
          </p:nvCxnSpPr>
          <p:spPr>
            <a:xfrm flipV="1">
              <a:off x="4827687" y="3558253"/>
              <a:ext cx="0" cy="655215"/>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46" name="Groupe 145"/>
            <p:cNvGrpSpPr/>
            <p:nvPr/>
          </p:nvGrpSpPr>
          <p:grpSpPr>
            <a:xfrm>
              <a:off x="4827687" y="3808208"/>
              <a:ext cx="2337274" cy="569251"/>
              <a:chOff x="5088357" y="3422957"/>
              <a:chExt cx="2337274" cy="569251"/>
            </a:xfrm>
          </p:grpSpPr>
          <p:sp>
            <p:nvSpPr>
              <p:cNvPr id="148" name="Rectangle à coins arrondis 147"/>
              <p:cNvSpPr/>
              <p:nvPr/>
            </p:nvSpPr>
            <p:spPr>
              <a:xfrm>
                <a:off x="5411788" y="3789253"/>
                <a:ext cx="380202" cy="202955"/>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149" name="Connecteur droit 148"/>
              <p:cNvCxnSpPr/>
              <p:nvPr/>
            </p:nvCxnSpPr>
            <p:spPr>
              <a:xfrm flipH="1" flipV="1">
                <a:off x="5088357" y="3822150"/>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0" name="ZoneTexte 149"/>
                  <p:cNvSpPr txBox="1"/>
                  <p:nvPr/>
                </p:nvSpPr>
                <p:spPr>
                  <a:xfrm>
                    <a:off x="6452672" y="3422957"/>
                    <a:ext cx="972959" cy="430887"/>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solidFill>
                                    <a:srgbClr val="FF0000"/>
                                  </a:solidFill>
                                  <a:latin typeface="Cambria Math" panose="02040503050406030204" pitchFamily="18" charset="0"/>
                                </a:rPr>
                              </m:ctrlPr>
                            </m:sSubPr>
                            <m:e>
                              <m:r>
                                <a:rPr lang="fr-FR" b="1" i="1" smtClean="0">
                                  <a:solidFill>
                                    <a:srgbClr val="FF0000"/>
                                  </a:solidFill>
                                  <a:latin typeface="Cambria Math" panose="02040503050406030204" pitchFamily="18" charset="0"/>
                                </a:rPr>
                                <m:t>𝑰</m:t>
                              </m:r>
                            </m:e>
                            <m:sub>
                              <m:r>
                                <a:rPr lang="fr-FR" b="1" i="1" smtClean="0">
                                  <a:solidFill>
                                    <a:srgbClr val="FF0000"/>
                                  </a:solidFill>
                                  <a:latin typeface="Cambria Math" panose="02040503050406030204" pitchFamily="18" charset="0"/>
                                </a:rPr>
                                <m:t>𝑶𝑭𝑫𝑹</m:t>
                              </m:r>
                            </m:sub>
                          </m:sSub>
                          <m:r>
                            <a:rPr lang="fr-FR" b="1" i="1" smtClean="0">
                              <a:solidFill>
                                <a:srgbClr val="FF0000"/>
                              </a:solidFill>
                              <a:latin typeface="Cambria Math" panose="02040503050406030204" pitchFamily="18" charset="0"/>
                            </a:rPr>
                            <m:t>(</m:t>
                          </m:r>
                          <m:r>
                            <a:rPr lang="fr-FR" b="1" i="1" smtClean="0">
                              <a:solidFill>
                                <a:srgbClr val="FF0000"/>
                              </a:solidFill>
                              <a:latin typeface="Cambria Math" panose="02040503050406030204" pitchFamily="18" charset="0"/>
                            </a:rPr>
                            <m:t>𝒕</m:t>
                          </m:r>
                          <m:r>
                            <a:rPr lang="fr-FR" b="1" i="1" smtClean="0">
                              <a:solidFill>
                                <a:srgbClr val="FF0000"/>
                              </a:solidFill>
                              <a:latin typeface="Cambria Math" panose="02040503050406030204" pitchFamily="18" charset="0"/>
                            </a:rPr>
                            <m:t>)</m:t>
                          </m:r>
                        </m:oMath>
                      </m:oMathPara>
                    </a14:m>
                    <a:endParaRPr lang="fr-FR" sz="2800" b="1" dirty="0">
                      <a:solidFill>
                        <a:srgbClr val="FF0000"/>
                      </a:solidFill>
                    </a:endParaRPr>
                  </a:p>
                </p:txBody>
              </p:sp>
            </mc:Choice>
            <mc:Fallback xmlns="">
              <p:sp>
                <p:nvSpPr>
                  <p:cNvPr id="150" name="ZoneTexte 149"/>
                  <p:cNvSpPr txBox="1">
                    <a:spLocks noRot="1" noChangeAspect="1" noMove="1" noResize="1" noEditPoints="1" noAdjustHandles="1" noChangeArrowheads="1" noChangeShapeType="1" noTextEdit="1"/>
                  </p:cNvSpPr>
                  <p:nvPr/>
                </p:nvSpPr>
                <p:spPr>
                  <a:xfrm>
                    <a:off x="6452672" y="3422957"/>
                    <a:ext cx="972959" cy="430887"/>
                  </a:xfrm>
                  <a:prstGeom prst="rect">
                    <a:avLst/>
                  </a:prstGeom>
                  <a:blipFill>
                    <a:blip r:embed="rId4"/>
                    <a:stretch>
                      <a:fillRect/>
                    </a:stretch>
                  </a:blipFill>
                  <a:ln>
                    <a:noFill/>
                  </a:ln>
                </p:spPr>
                <p:txBody>
                  <a:bodyPr/>
                  <a:lstStyle/>
                  <a:p>
                    <a:r>
                      <a:rPr lang="fr-FR">
                        <a:noFill/>
                      </a:rPr>
                      <a:t> </a:t>
                    </a:r>
                  </a:p>
                </p:txBody>
              </p:sp>
            </mc:Fallback>
          </mc:AlternateContent>
          <p:cxnSp>
            <p:nvCxnSpPr>
              <p:cNvPr id="151" name="Connecteur droit 150"/>
              <p:cNvCxnSpPr/>
              <p:nvPr/>
            </p:nvCxnSpPr>
            <p:spPr>
              <a:xfrm flipH="1">
                <a:off x="5226736" y="3938588"/>
                <a:ext cx="175527" cy="0"/>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
        <p:nvSpPr>
          <p:cNvPr id="152" name="Rectangle à coins arrondis 151"/>
          <p:cNvSpPr/>
          <p:nvPr/>
        </p:nvSpPr>
        <p:spPr>
          <a:xfrm>
            <a:off x="10700365" y="2505654"/>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sp>
        <p:nvSpPr>
          <p:cNvPr id="136" name="Rectangle à coins arrondis 135"/>
          <p:cNvSpPr/>
          <p:nvPr/>
        </p:nvSpPr>
        <p:spPr>
          <a:xfrm>
            <a:off x="9540752" y="2516409"/>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grpSp>
        <p:nvGrpSpPr>
          <p:cNvPr id="216" name="Groupe 215"/>
          <p:cNvGrpSpPr/>
          <p:nvPr/>
        </p:nvGrpSpPr>
        <p:grpSpPr>
          <a:xfrm>
            <a:off x="7450043" y="4324986"/>
            <a:ext cx="4127187" cy="923330"/>
            <a:chOff x="7450043" y="4324986"/>
            <a:chExt cx="4127187" cy="923330"/>
          </a:xfrm>
        </p:grpSpPr>
        <p:sp>
          <p:nvSpPr>
            <p:cNvPr id="208" name="ZoneTexte 207"/>
            <p:cNvSpPr txBox="1"/>
            <p:nvPr/>
          </p:nvSpPr>
          <p:spPr>
            <a:xfrm>
              <a:off x="7970452" y="4324986"/>
              <a:ext cx="3606778" cy="923330"/>
            </a:xfrm>
            <a:prstGeom prst="rect">
              <a:avLst/>
            </a:prstGeom>
            <a:noFill/>
          </p:spPr>
          <p:txBody>
            <a:bodyPr wrap="square" rtlCol="0">
              <a:spAutoFit/>
            </a:bodyPr>
            <a:lstStyle/>
            <a:p>
              <a:r>
                <a:rPr lang="fr-FR" dirty="0"/>
                <a:t>Sur un analyseur de spectre, </a:t>
              </a:r>
            </a:p>
            <a:p>
              <a:r>
                <a:rPr lang="fr-FR" b="1" dirty="0">
                  <a:solidFill>
                    <a:srgbClr val="FF0000"/>
                  </a:solidFill>
                </a:rPr>
                <a:t>chaque fréquence </a:t>
              </a:r>
              <a:r>
                <a:rPr lang="fr-FR" dirty="0"/>
                <a:t>correspond </a:t>
              </a:r>
            </a:p>
            <a:p>
              <a:r>
                <a:rPr lang="fr-FR" dirty="0"/>
                <a:t>à une </a:t>
              </a:r>
              <a:r>
                <a:rPr lang="fr-FR" b="1" dirty="0">
                  <a:solidFill>
                    <a:srgbClr val="FF0000"/>
                  </a:solidFill>
                </a:rPr>
                <a:t>distance donnée</a:t>
              </a:r>
              <a:r>
                <a:rPr lang="fr-FR" dirty="0"/>
                <a:t>!</a:t>
              </a:r>
            </a:p>
          </p:txBody>
        </p:sp>
        <p:sp>
          <p:nvSpPr>
            <p:cNvPr id="209" name="Flèche droite 208"/>
            <p:cNvSpPr/>
            <p:nvPr/>
          </p:nvSpPr>
          <p:spPr>
            <a:xfrm>
              <a:off x="7450043" y="4465475"/>
              <a:ext cx="443663" cy="428075"/>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213" name="ZoneTexte 212"/>
          <p:cNvSpPr txBox="1"/>
          <p:nvPr/>
        </p:nvSpPr>
        <p:spPr>
          <a:xfrm>
            <a:off x="348356" y="-12584"/>
            <a:ext cx="8973932" cy="523220"/>
          </a:xfrm>
          <a:prstGeom prst="rect">
            <a:avLst/>
          </a:prstGeom>
          <a:noFill/>
        </p:spPr>
        <p:txBody>
          <a:bodyPr wrap="none" rtlCol="0">
            <a:spAutoFit/>
          </a:bodyPr>
          <a:lstStyle/>
          <a:p>
            <a:r>
              <a:rPr lang="fr-FR" sz="2800" b="1" dirty="0">
                <a:solidFill>
                  <a:schemeClr val="tx2"/>
                </a:solidFill>
              </a:rPr>
              <a:t>3. OFDR : Optical </a:t>
            </a:r>
            <a:r>
              <a:rPr lang="fr-FR" sz="2800" b="1" dirty="0" err="1">
                <a:solidFill>
                  <a:schemeClr val="tx2"/>
                </a:solidFill>
              </a:rPr>
              <a:t>Frequency</a:t>
            </a:r>
            <a:r>
              <a:rPr lang="fr-FR" sz="2800" b="1" dirty="0">
                <a:solidFill>
                  <a:schemeClr val="tx2"/>
                </a:solidFill>
              </a:rPr>
              <a:t> Domain </a:t>
            </a:r>
            <a:r>
              <a:rPr lang="fr-FR" sz="2800" b="1" dirty="0" err="1">
                <a:solidFill>
                  <a:schemeClr val="tx2"/>
                </a:solidFill>
              </a:rPr>
              <a:t>Reflectometry</a:t>
            </a:r>
            <a:endParaRPr lang="fr-FR" sz="2800" b="1" dirty="0">
              <a:solidFill>
                <a:schemeClr val="tx2"/>
              </a:solidFill>
            </a:endParaRPr>
          </a:p>
        </p:txBody>
      </p:sp>
      <p:sp>
        <p:nvSpPr>
          <p:cNvPr id="214" name="ZoneTexte 213"/>
          <p:cNvSpPr txBox="1"/>
          <p:nvPr/>
        </p:nvSpPr>
        <p:spPr>
          <a:xfrm>
            <a:off x="1959440" y="550977"/>
            <a:ext cx="1196161" cy="400110"/>
          </a:xfrm>
          <a:prstGeom prst="rect">
            <a:avLst/>
          </a:prstGeom>
          <a:noFill/>
        </p:spPr>
        <p:txBody>
          <a:bodyPr wrap="none" rtlCol="0">
            <a:spAutoFit/>
          </a:bodyPr>
          <a:lstStyle/>
          <a:p>
            <a:r>
              <a:rPr lang="en-US" sz="2000" b="1" dirty="0">
                <a:solidFill>
                  <a:schemeClr val="tx2"/>
                </a:solidFill>
              </a:rPr>
              <a:t>Principe</a:t>
            </a:r>
          </a:p>
        </p:txBody>
      </p:sp>
      <p:grpSp>
        <p:nvGrpSpPr>
          <p:cNvPr id="8" name="Groupe 7"/>
          <p:cNvGrpSpPr/>
          <p:nvPr/>
        </p:nvGrpSpPr>
        <p:grpSpPr>
          <a:xfrm>
            <a:off x="129936" y="1151892"/>
            <a:ext cx="3593309" cy="2168341"/>
            <a:chOff x="129936" y="1151892"/>
            <a:chExt cx="3593309" cy="2168341"/>
          </a:xfrm>
        </p:grpSpPr>
        <p:grpSp>
          <p:nvGrpSpPr>
            <p:cNvPr id="215" name="Groupe 214"/>
            <p:cNvGrpSpPr/>
            <p:nvPr/>
          </p:nvGrpSpPr>
          <p:grpSpPr>
            <a:xfrm>
              <a:off x="129936" y="1151892"/>
              <a:ext cx="3593309" cy="2168341"/>
              <a:chOff x="600581" y="1151892"/>
              <a:chExt cx="3593309" cy="2168341"/>
            </a:xfrm>
          </p:grpSpPr>
          <p:sp>
            <p:nvSpPr>
              <p:cNvPr id="2" name="Rectangle 1"/>
              <p:cNvSpPr/>
              <p:nvPr/>
            </p:nvSpPr>
            <p:spPr>
              <a:xfrm>
                <a:off x="607934" y="1151892"/>
                <a:ext cx="3118611" cy="646331"/>
              </a:xfrm>
              <a:prstGeom prst="rect">
                <a:avLst/>
              </a:prstGeom>
            </p:spPr>
            <p:txBody>
              <a:bodyPr wrap="none">
                <a:spAutoFit/>
              </a:bodyPr>
              <a:lstStyle/>
              <a:p>
                <a:r>
                  <a:rPr lang="en-US" sz="1200" b="1" dirty="0">
                    <a:solidFill>
                      <a:srgbClr val="000000"/>
                    </a:solidFill>
                    <a:latin typeface="+mj-lt"/>
                  </a:rPr>
                  <a:t>FMCW Laser : </a:t>
                </a:r>
              </a:p>
              <a:p>
                <a:r>
                  <a:rPr lang="en-US" sz="1200" b="1" i="1" dirty="0">
                    <a:solidFill>
                      <a:srgbClr val="000000"/>
                    </a:solidFill>
                    <a:latin typeface="+mj-lt"/>
                  </a:rPr>
                  <a:t>Frequency Modulated </a:t>
                </a:r>
                <a:r>
                  <a:rPr lang="en-US" sz="1200" b="1" i="1" dirty="0">
                    <a:solidFill>
                      <a:srgbClr val="FF0000"/>
                    </a:solidFill>
                    <a:latin typeface="+mj-lt"/>
                  </a:rPr>
                  <a:t>Continuous</a:t>
                </a:r>
                <a:r>
                  <a:rPr lang="en-US" sz="1200" b="1" i="1" dirty="0">
                    <a:solidFill>
                      <a:srgbClr val="000000"/>
                    </a:solidFill>
                    <a:latin typeface="+mj-lt"/>
                  </a:rPr>
                  <a:t> Wave</a:t>
                </a:r>
              </a:p>
              <a:p>
                <a:r>
                  <a:rPr lang="en-US" sz="1200" b="1" i="1" dirty="0">
                    <a:solidFill>
                      <a:srgbClr val="000000"/>
                    </a:solidFill>
                    <a:latin typeface="+mj-lt"/>
                    <a:sym typeface="Wingdings" panose="05000000000000000000" pitchFamily="2" charset="2"/>
                  </a:rPr>
                  <a:t> Modulation </a:t>
                </a:r>
                <a:r>
                  <a:rPr lang="en-US" sz="1200" b="1" i="1" dirty="0" err="1">
                    <a:solidFill>
                      <a:srgbClr val="000000"/>
                    </a:solidFill>
                    <a:latin typeface="+mj-lt"/>
                    <a:sym typeface="Wingdings" panose="05000000000000000000" pitchFamily="2" charset="2"/>
                  </a:rPr>
                  <a:t>directe</a:t>
                </a:r>
                <a:r>
                  <a:rPr lang="en-US" sz="1200" b="1" i="1" dirty="0">
                    <a:solidFill>
                      <a:srgbClr val="000000"/>
                    </a:solidFill>
                    <a:latin typeface="+mj-lt"/>
                    <a:sym typeface="Wingdings" panose="05000000000000000000" pitchFamily="2" charset="2"/>
                  </a:rPr>
                  <a:t> </a:t>
                </a:r>
                <a:r>
                  <a:rPr lang="en-US" sz="1200" b="1" i="1" dirty="0" err="1">
                    <a:solidFill>
                      <a:srgbClr val="000000"/>
                    </a:solidFill>
                    <a:latin typeface="+mj-lt"/>
                    <a:sym typeface="Wingdings" panose="05000000000000000000" pitchFamily="2" charset="2"/>
                  </a:rPr>
                  <a:t>ou</a:t>
                </a:r>
                <a:r>
                  <a:rPr lang="en-US" sz="1200" b="1" i="1" dirty="0">
                    <a:solidFill>
                      <a:srgbClr val="000000"/>
                    </a:solidFill>
                    <a:latin typeface="+mj-lt"/>
                    <a:sym typeface="Wingdings" panose="05000000000000000000" pitchFamily="2" charset="2"/>
                  </a:rPr>
                  <a:t> </a:t>
                </a:r>
                <a:r>
                  <a:rPr lang="en-US" sz="1200" b="1" i="1" dirty="0" err="1">
                    <a:solidFill>
                      <a:srgbClr val="000000"/>
                    </a:solidFill>
                    <a:latin typeface="+mj-lt"/>
                    <a:sym typeface="Wingdings" panose="05000000000000000000" pitchFamily="2" charset="2"/>
                  </a:rPr>
                  <a:t>externe</a:t>
                </a:r>
                <a:r>
                  <a:rPr lang="en-US" sz="1200" b="1" i="1" dirty="0">
                    <a:solidFill>
                      <a:srgbClr val="000000"/>
                    </a:solidFill>
                    <a:latin typeface="+mj-lt"/>
                  </a:rPr>
                  <a:t> </a:t>
                </a:r>
                <a:endParaRPr lang="fr-FR" sz="1200" b="1" dirty="0">
                  <a:latin typeface="+mj-lt"/>
                </a:endParaRPr>
              </a:p>
            </p:txBody>
          </p:sp>
          <p:grpSp>
            <p:nvGrpSpPr>
              <p:cNvPr id="24" name="Groupe 23"/>
              <p:cNvGrpSpPr/>
              <p:nvPr/>
            </p:nvGrpSpPr>
            <p:grpSpPr>
              <a:xfrm>
                <a:off x="600581" y="1729362"/>
                <a:ext cx="2467931" cy="1590871"/>
                <a:chOff x="-209533" y="3722469"/>
                <a:chExt cx="2223679" cy="1453842"/>
              </a:xfrm>
            </p:grpSpPr>
            <p:cxnSp>
              <p:nvCxnSpPr>
                <p:cNvPr id="6" name="Connecteur droit avec flèche 5"/>
                <p:cNvCxnSpPr/>
                <p:nvPr/>
              </p:nvCxnSpPr>
              <p:spPr>
                <a:xfrm flipV="1">
                  <a:off x="227013" y="3956687"/>
                  <a:ext cx="0" cy="840738"/>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flipV="1">
                  <a:off x="227013" y="4789805"/>
                  <a:ext cx="1738947" cy="762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flipV="1">
                  <a:off x="227013" y="4149725"/>
                  <a:ext cx="828675" cy="64770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flipV="1">
                  <a:off x="1057593" y="4142105"/>
                  <a:ext cx="828675" cy="64770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227013" y="4149725"/>
                  <a:ext cx="1738947" cy="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209533" y="4311769"/>
                  <a:ext cx="364267" cy="281267"/>
                </a:xfrm>
                <a:prstGeom prst="rect">
                  <a:avLst/>
                </a:prstGeom>
                <a:noFill/>
              </p:spPr>
              <p:txBody>
                <a:bodyPr wrap="none" rtlCol="0">
                  <a:spAutoFit/>
                </a:bodyPr>
                <a:lstStyle/>
                <a:p>
                  <a:r>
                    <a:rPr lang="fr-FR" sz="1400" b="1" i="1" dirty="0">
                      <a:solidFill>
                        <a:srgbClr val="00B0F0"/>
                      </a:solidFill>
                      <a:sym typeface="Symbol" panose="05050102010706020507" pitchFamily="18" charset="2"/>
                    </a:rPr>
                    <a:t>F</a:t>
                  </a:r>
                  <a:endParaRPr lang="fr-FR" sz="1400" b="1" i="1" dirty="0">
                    <a:solidFill>
                      <a:srgbClr val="00B0F0"/>
                    </a:solidFill>
                  </a:endParaRPr>
                </a:p>
              </p:txBody>
            </p:sp>
            <p:sp>
              <p:nvSpPr>
                <p:cNvPr id="19" name="ZoneTexte 18"/>
                <p:cNvSpPr txBox="1"/>
                <p:nvPr/>
              </p:nvSpPr>
              <p:spPr>
                <a:xfrm>
                  <a:off x="119347" y="3722469"/>
                  <a:ext cx="201054" cy="239076"/>
                </a:xfrm>
                <a:prstGeom prst="rect">
                  <a:avLst/>
                </a:prstGeom>
                <a:noFill/>
              </p:spPr>
              <p:txBody>
                <a:bodyPr wrap="none" rtlCol="0">
                  <a:spAutoFit/>
                </a:bodyPr>
                <a:lstStyle/>
                <a:p>
                  <a:r>
                    <a:rPr lang="fr-FR" sz="1100" i="1" dirty="0">
                      <a:sym typeface="Symbol" panose="05050102010706020507" pitchFamily="18" charset="2"/>
                    </a:rPr>
                    <a:t>f</a:t>
                  </a:r>
                  <a:endParaRPr lang="fr-FR" sz="1100" i="1" dirty="0"/>
                </a:p>
              </p:txBody>
            </p:sp>
            <p:cxnSp>
              <p:nvCxnSpPr>
                <p:cNvPr id="20" name="Connecteur droit 19"/>
                <p:cNvCxnSpPr/>
                <p:nvPr/>
              </p:nvCxnSpPr>
              <p:spPr>
                <a:xfrm flipV="1">
                  <a:off x="1055690" y="4142105"/>
                  <a:ext cx="0" cy="647700"/>
                </a:xfrm>
                <a:prstGeom prst="line">
                  <a:avLst/>
                </a:prstGeom>
                <a:ln w="19050">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338613" y="4895044"/>
                  <a:ext cx="605473" cy="281267"/>
                </a:xfrm>
                <a:prstGeom prst="rect">
                  <a:avLst/>
                </a:prstGeom>
                <a:noFill/>
              </p:spPr>
              <p:txBody>
                <a:bodyPr wrap="none" rtlCol="0">
                  <a:spAutoFit/>
                </a:bodyPr>
                <a:lstStyle/>
                <a:p>
                  <a:r>
                    <a:rPr lang="fr-FR" sz="1400" b="1" i="1" dirty="0" err="1">
                      <a:solidFill>
                        <a:srgbClr val="7030A0"/>
                      </a:solidFill>
                      <a:sym typeface="Symbol" panose="05050102010706020507" pitchFamily="18" charset="2"/>
                    </a:rPr>
                    <a:t>Tmod</a:t>
                  </a:r>
                  <a:endParaRPr lang="fr-FR" sz="1400" b="1" i="1" dirty="0">
                    <a:solidFill>
                      <a:srgbClr val="7030A0"/>
                    </a:solidFill>
                  </a:endParaRPr>
                </a:p>
              </p:txBody>
            </p:sp>
            <p:sp>
              <p:nvSpPr>
                <p:cNvPr id="23" name="ZoneTexte 22"/>
                <p:cNvSpPr txBox="1"/>
                <p:nvPr/>
              </p:nvSpPr>
              <p:spPr>
                <a:xfrm>
                  <a:off x="1813092" y="4797425"/>
                  <a:ext cx="201054" cy="239076"/>
                </a:xfrm>
                <a:prstGeom prst="rect">
                  <a:avLst/>
                </a:prstGeom>
                <a:noFill/>
              </p:spPr>
              <p:txBody>
                <a:bodyPr wrap="none" rtlCol="0">
                  <a:spAutoFit/>
                </a:bodyPr>
                <a:lstStyle/>
                <a:p>
                  <a:r>
                    <a:rPr lang="fr-FR" sz="1100" i="1" dirty="0"/>
                    <a:t>t</a:t>
                  </a:r>
                </a:p>
              </p:txBody>
            </p:sp>
          </p:grpSp>
          <p:sp>
            <p:nvSpPr>
              <p:cNvPr id="187" name="Flèche droite 186"/>
              <p:cNvSpPr/>
              <p:nvPr/>
            </p:nvSpPr>
            <p:spPr>
              <a:xfrm flipH="1">
                <a:off x="3753891" y="1589745"/>
                <a:ext cx="439999" cy="354050"/>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mc:AlternateContent xmlns:mc="http://schemas.openxmlformats.org/markup-compatibility/2006" xmlns:a14="http://schemas.microsoft.com/office/drawing/2010/main">
            <mc:Choice Requires="a14">
              <p:sp>
                <p:nvSpPr>
                  <p:cNvPr id="196" name="ZoneTexte 195"/>
                  <p:cNvSpPr txBox="1"/>
                  <p:nvPr/>
                </p:nvSpPr>
                <p:spPr>
                  <a:xfrm>
                    <a:off x="3262270" y="2195723"/>
                    <a:ext cx="794898" cy="440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400" b="1" i="1" smtClean="0">
                              <a:solidFill>
                                <a:srgbClr val="FFC000"/>
                              </a:solidFill>
                              <a:latin typeface="Cambria Math" panose="02040503050406030204" pitchFamily="18" charset="0"/>
                              <a:ea typeface="Cambria Math" panose="02040503050406030204" pitchFamily="18" charset="0"/>
                            </a:rPr>
                            <m:t>𝜸</m:t>
                          </m:r>
                          <m:r>
                            <a:rPr lang="fr-FR" sz="1400" b="1" i="1" smtClean="0">
                              <a:solidFill>
                                <a:schemeClr val="tx1"/>
                              </a:solidFill>
                              <a:latin typeface="Cambria Math" panose="02040503050406030204" pitchFamily="18" charset="0"/>
                              <a:ea typeface="Cambria Math" panose="02040503050406030204" pitchFamily="18" charset="0"/>
                            </a:rPr>
                            <m:t>=</m:t>
                          </m:r>
                          <m:f>
                            <m:fPr>
                              <m:ctrlPr>
                                <a:rPr lang="fr-FR" sz="1400" b="1" i="1" smtClean="0">
                                  <a:solidFill>
                                    <a:schemeClr val="tx1"/>
                                  </a:solidFill>
                                  <a:latin typeface="Cambria Math" panose="02040503050406030204" pitchFamily="18" charset="0"/>
                                  <a:ea typeface="Cambria Math" panose="02040503050406030204" pitchFamily="18" charset="0"/>
                                </a:rPr>
                              </m:ctrlPr>
                            </m:fPr>
                            <m:num>
                              <m:r>
                                <a:rPr lang="fr-FR" sz="1400" b="1" i="1" smtClean="0">
                                  <a:solidFill>
                                    <a:srgbClr val="00B0F0"/>
                                  </a:solidFill>
                                  <a:latin typeface="Cambria Math" panose="02040503050406030204" pitchFamily="18" charset="0"/>
                                  <a:ea typeface="Cambria Math" panose="02040503050406030204" pitchFamily="18" charset="0"/>
                                </a:rPr>
                                <m:t>∆</m:t>
                              </m:r>
                              <m:r>
                                <a:rPr lang="fr-FR" sz="1400" b="1" i="1" smtClean="0">
                                  <a:solidFill>
                                    <a:srgbClr val="00B0F0"/>
                                  </a:solidFill>
                                  <a:latin typeface="Cambria Math" panose="02040503050406030204" pitchFamily="18" charset="0"/>
                                  <a:ea typeface="Cambria Math" panose="02040503050406030204" pitchFamily="18" charset="0"/>
                                </a:rPr>
                                <m:t>𝑭</m:t>
                              </m:r>
                            </m:num>
                            <m:den>
                              <m:sSub>
                                <m:sSubPr>
                                  <m:ctrlPr>
                                    <a:rPr lang="fr-FR" sz="1400" b="1" i="1" smtClean="0">
                                      <a:solidFill>
                                        <a:schemeClr val="tx1"/>
                                      </a:solidFill>
                                      <a:latin typeface="Cambria Math" panose="02040503050406030204" pitchFamily="18" charset="0"/>
                                      <a:ea typeface="Cambria Math" panose="02040503050406030204" pitchFamily="18" charset="0"/>
                                    </a:rPr>
                                  </m:ctrlPr>
                                </m:sSubPr>
                                <m:e>
                                  <m:r>
                                    <a:rPr lang="fr-FR" sz="1400" b="1" i="1" smtClean="0">
                                      <a:solidFill>
                                        <a:srgbClr val="7030A0"/>
                                      </a:solidFill>
                                      <a:latin typeface="Cambria Math" panose="02040503050406030204" pitchFamily="18" charset="0"/>
                                      <a:ea typeface="Cambria Math" panose="02040503050406030204" pitchFamily="18" charset="0"/>
                                    </a:rPr>
                                    <m:t>𝑻</m:t>
                                  </m:r>
                                </m:e>
                                <m:sub>
                                  <m:r>
                                    <a:rPr lang="fr-FR" sz="1400" b="1" i="1" smtClean="0">
                                      <a:solidFill>
                                        <a:srgbClr val="7030A0"/>
                                      </a:solidFill>
                                      <a:latin typeface="Cambria Math" panose="02040503050406030204" pitchFamily="18" charset="0"/>
                                      <a:ea typeface="Cambria Math" panose="02040503050406030204" pitchFamily="18" charset="0"/>
                                    </a:rPr>
                                    <m:t>𝒎𝒐𝒅</m:t>
                                  </m:r>
                                </m:sub>
                              </m:sSub>
                            </m:den>
                          </m:f>
                        </m:oMath>
                      </m:oMathPara>
                    </a14:m>
                    <a:endParaRPr lang="fr-FR" sz="1400" b="1" dirty="0">
                      <a:solidFill>
                        <a:srgbClr val="00B0F0"/>
                      </a:solidFill>
                    </a:endParaRPr>
                  </a:p>
                </p:txBody>
              </p:sp>
            </mc:Choice>
            <mc:Fallback xmlns="">
              <p:sp>
                <p:nvSpPr>
                  <p:cNvPr id="196" name="ZoneTexte 195"/>
                  <p:cNvSpPr txBox="1">
                    <a:spLocks noRot="1" noChangeAspect="1" noMove="1" noResize="1" noEditPoints="1" noAdjustHandles="1" noChangeArrowheads="1" noChangeShapeType="1" noTextEdit="1"/>
                  </p:cNvSpPr>
                  <p:nvPr/>
                </p:nvSpPr>
                <p:spPr>
                  <a:xfrm>
                    <a:off x="3262270" y="2195723"/>
                    <a:ext cx="794898" cy="440955"/>
                  </a:xfrm>
                  <a:prstGeom prst="rect">
                    <a:avLst/>
                  </a:prstGeom>
                  <a:blipFill>
                    <a:blip r:embed="rId5"/>
                    <a:stretch>
                      <a:fillRect l="-4615" r="-1538" b="-8219"/>
                    </a:stretch>
                  </a:blipFill>
                </p:spPr>
                <p:txBody>
                  <a:bodyPr/>
                  <a:lstStyle/>
                  <a:p>
                    <a:r>
                      <a:rPr lang="fr-FR">
                        <a:noFill/>
                      </a:rPr>
                      <a:t> </a:t>
                    </a:r>
                  </a:p>
                </p:txBody>
              </p:sp>
            </mc:Fallback>
          </mc:AlternateContent>
          <p:sp>
            <p:nvSpPr>
              <p:cNvPr id="197" name="Forme libre 196"/>
              <p:cNvSpPr/>
              <p:nvPr/>
            </p:nvSpPr>
            <p:spPr>
              <a:xfrm>
                <a:off x="1727200" y="2489200"/>
                <a:ext cx="1473200" cy="203342"/>
              </a:xfrm>
              <a:custGeom>
                <a:avLst/>
                <a:gdLst>
                  <a:gd name="connsiteX0" fmla="*/ 0 w 1473200"/>
                  <a:gd name="connsiteY0" fmla="*/ 0 h 203342"/>
                  <a:gd name="connsiteX1" fmla="*/ 825500 w 1473200"/>
                  <a:gd name="connsiteY1" fmla="*/ 203200 h 203342"/>
                  <a:gd name="connsiteX2" fmla="*/ 1473200 w 1473200"/>
                  <a:gd name="connsiteY2" fmla="*/ 25400 h 203342"/>
                </a:gdLst>
                <a:ahLst/>
                <a:cxnLst>
                  <a:cxn ang="0">
                    <a:pos x="connsiteX0" y="connsiteY0"/>
                  </a:cxn>
                  <a:cxn ang="0">
                    <a:pos x="connsiteX1" y="connsiteY1"/>
                  </a:cxn>
                  <a:cxn ang="0">
                    <a:pos x="connsiteX2" y="connsiteY2"/>
                  </a:cxn>
                </a:cxnLst>
                <a:rect l="l" t="t" r="r" b="b"/>
                <a:pathLst>
                  <a:path w="1473200" h="203342">
                    <a:moveTo>
                      <a:pt x="0" y="0"/>
                    </a:moveTo>
                    <a:cubicBezTo>
                      <a:pt x="289983" y="99483"/>
                      <a:pt x="579967" y="198967"/>
                      <a:pt x="825500" y="203200"/>
                    </a:cubicBezTo>
                    <a:cubicBezTo>
                      <a:pt x="1071033" y="207433"/>
                      <a:pt x="1272116" y="116416"/>
                      <a:pt x="1473200" y="25400"/>
                    </a:cubicBezTo>
                  </a:path>
                </a:pathLst>
              </a:custGeom>
              <a:noFill/>
              <a:ln w="9525">
                <a:solidFill>
                  <a:srgbClr val="00B0F0"/>
                </a:solidFill>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4" name="Connecteur droit avec flèche 3"/>
            <p:cNvCxnSpPr/>
            <p:nvPr/>
          </p:nvCxnSpPr>
          <p:spPr>
            <a:xfrm>
              <a:off x="645451" y="3036441"/>
              <a:ext cx="888680" cy="0"/>
            </a:xfrm>
            <a:prstGeom prst="straightConnector1">
              <a:avLst/>
            </a:prstGeom>
            <a:ln w="38100">
              <a:solidFill>
                <a:srgbClr val="7030A0"/>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9" name="Connecteur droit avec flèche 128"/>
            <p:cNvCxnSpPr/>
            <p:nvPr/>
          </p:nvCxnSpPr>
          <p:spPr>
            <a:xfrm flipH="1" flipV="1">
              <a:off x="513478" y="2194835"/>
              <a:ext cx="1890" cy="699641"/>
            </a:xfrm>
            <a:prstGeom prst="straightConnector1">
              <a:avLst/>
            </a:prstGeom>
            <a:ln w="38100">
              <a:solidFill>
                <a:srgbClr val="00B0F0"/>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grpSp>
      <p:grpSp>
        <p:nvGrpSpPr>
          <p:cNvPr id="12" name="Groupe 11"/>
          <p:cNvGrpSpPr/>
          <p:nvPr/>
        </p:nvGrpSpPr>
        <p:grpSpPr>
          <a:xfrm>
            <a:off x="2093834" y="3288622"/>
            <a:ext cx="5143142" cy="3520502"/>
            <a:chOff x="2093834" y="3288622"/>
            <a:chExt cx="5143142" cy="3520502"/>
          </a:xfrm>
        </p:grpSpPr>
        <p:grpSp>
          <p:nvGrpSpPr>
            <p:cNvPr id="210" name="Groupe 209"/>
            <p:cNvGrpSpPr/>
            <p:nvPr/>
          </p:nvGrpSpPr>
          <p:grpSpPr>
            <a:xfrm>
              <a:off x="2093834" y="3288622"/>
              <a:ext cx="5143142" cy="3520502"/>
              <a:chOff x="112634" y="3288622"/>
              <a:chExt cx="5143142" cy="3520502"/>
            </a:xfrm>
          </p:grpSpPr>
          <p:sp>
            <p:nvSpPr>
              <p:cNvPr id="188" name="Rectangle à coins arrondis 187"/>
              <p:cNvSpPr/>
              <p:nvPr/>
            </p:nvSpPr>
            <p:spPr>
              <a:xfrm>
                <a:off x="1003828" y="3288622"/>
                <a:ext cx="4251948" cy="3520502"/>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54" name="Groupe 53"/>
              <p:cNvGrpSpPr/>
              <p:nvPr/>
            </p:nvGrpSpPr>
            <p:grpSpPr>
              <a:xfrm>
                <a:off x="1003828" y="3464529"/>
                <a:ext cx="4079852" cy="3344595"/>
                <a:chOff x="8035948" y="2271978"/>
                <a:chExt cx="4079852" cy="3344595"/>
              </a:xfrm>
            </p:grpSpPr>
            <p:cxnSp>
              <p:nvCxnSpPr>
                <p:cNvPr id="26" name="Connecteur droit avec flèche 25"/>
                <p:cNvCxnSpPr/>
                <p:nvPr/>
              </p:nvCxnSpPr>
              <p:spPr>
                <a:xfrm flipV="1">
                  <a:off x="9046325" y="2819052"/>
                  <a:ext cx="0" cy="185308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V="1">
                  <a:off x="9046325" y="4655337"/>
                  <a:ext cx="3028446" cy="16795"/>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V="1">
                  <a:off x="9046325" y="2879179"/>
                  <a:ext cx="2155075" cy="1792954"/>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8483790" y="2812526"/>
                  <a:ext cx="434734" cy="338554"/>
                </a:xfrm>
                <a:prstGeom prst="rect">
                  <a:avLst/>
                </a:prstGeom>
                <a:noFill/>
              </p:spPr>
              <p:txBody>
                <a:bodyPr wrap="none" rtlCol="0">
                  <a:spAutoFit/>
                </a:bodyPr>
                <a:lstStyle/>
                <a:p>
                  <a:r>
                    <a:rPr lang="fr-FR" sz="1600" b="1" i="1" dirty="0">
                      <a:solidFill>
                        <a:srgbClr val="0070C0"/>
                      </a:solidFill>
                      <a:sym typeface="Symbol" panose="05050102010706020507" pitchFamily="18" charset="2"/>
                    </a:rPr>
                    <a:t>F</a:t>
                  </a:r>
                  <a:endParaRPr lang="fr-FR" sz="1600" b="1" i="1" dirty="0">
                    <a:solidFill>
                      <a:srgbClr val="0070C0"/>
                    </a:solidFill>
                  </a:endParaRPr>
                </a:p>
              </p:txBody>
            </p:sp>
            <p:sp>
              <p:nvSpPr>
                <p:cNvPr id="32" name="ZoneTexte 31"/>
                <p:cNvSpPr txBox="1"/>
                <p:nvPr/>
              </p:nvSpPr>
              <p:spPr>
                <a:xfrm>
                  <a:off x="8850695" y="2615205"/>
                  <a:ext cx="273077" cy="261610"/>
                </a:xfrm>
                <a:prstGeom prst="rect">
                  <a:avLst/>
                </a:prstGeom>
                <a:noFill/>
              </p:spPr>
              <p:txBody>
                <a:bodyPr wrap="square" rtlCol="0">
                  <a:spAutoFit/>
                </a:bodyPr>
                <a:lstStyle/>
                <a:p>
                  <a:r>
                    <a:rPr lang="fr-FR" sz="1100" b="1" i="1" dirty="0"/>
                    <a:t>f</a:t>
                  </a:r>
                </a:p>
              </p:txBody>
            </p:sp>
            <p:sp>
              <p:nvSpPr>
                <p:cNvPr id="34" name="ZoneTexte 33"/>
                <p:cNvSpPr txBox="1"/>
                <p:nvPr/>
              </p:nvSpPr>
              <p:spPr>
                <a:xfrm>
                  <a:off x="10901814" y="4645025"/>
                  <a:ext cx="601174" cy="261610"/>
                </a:xfrm>
                <a:prstGeom prst="rect">
                  <a:avLst/>
                </a:prstGeom>
                <a:noFill/>
              </p:spPr>
              <p:txBody>
                <a:bodyPr wrap="square" rtlCol="0">
                  <a:spAutoFit/>
                </a:bodyPr>
                <a:lstStyle/>
                <a:p>
                  <a:r>
                    <a:rPr lang="fr-FR" sz="1100" b="1" i="1" dirty="0" err="1">
                      <a:solidFill>
                        <a:srgbClr val="7030A0"/>
                      </a:solidFill>
                      <a:sym typeface="Symbol" panose="05050102010706020507" pitchFamily="18" charset="2"/>
                    </a:rPr>
                    <a:t>Tmod</a:t>
                  </a:r>
                  <a:endParaRPr lang="fr-FR" sz="1100" b="1" i="1" dirty="0">
                    <a:solidFill>
                      <a:srgbClr val="7030A0"/>
                    </a:solidFill>
                  </a:endParaRPr>
                </a:p>
              </p:txBody>
            </p:sp>
            <p:sp>
              <p:nvSpPr>
                <p:cNvPr id="35" name="ZoneTexte 34"/>
                <p:cNvSpPr txBox="1"/>
                <p:nvPr/>
              </p:nvSpPr>
              <p:spPr>
                <a:xfrm>
                  <a:off x="11808546" y="4672132"/>
                  <a:ext cx="231154" cy="261610"/>
                </a:xfrm>
                <a:prstGeom prst="rect">
                  <a:avLst/>
                </a:prstGeom>
                <a:noFill/>
              </p:spPr>
              <p:txBody>
                <a:bodyPr wrap="none" rtlCol="0">
                  <a:spAutoFit/>
                </a:bodyPr>
                <a:lstStyle/>
                <a:p>
                  <a:r>
                    <a:rPr lang="fr-FR" sz="1100" b="1" i="1" dirty="0">
                      <a:sym typeface="Symbol" panose="05050102010706020507" pitchFamily="18" charset="2"/>
                    </a:rPr>
                    <a:t>t</a:t>
                  </a:r>
                  <a:endParaRPr lang="fr-FR" sz="1100" b="1" i="1" dirty="0"/>
                </a:p>
              </p:txBody>
            </p:sp>
            <p:cxnSp>
              <p:nvCxnSpPr>
                <p:cNvPr id="39" name="Connecteur droit 38"/>
                <p:cNvCxnSpPr/>
                <p:nvPr/>
              </p:nvCxnSpPr>
              <p:spPr>
                <a:xfrm flipV="1">
                  <a:off x="9960725" y="2879179"/>
                  <a:ext cx="2155075" cy="1792954"/>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Connecteur droit 39"/>
                <p:cNvCxnSpPr/>
                <p:nvPr/>
              </p:nvCxnSpPr>
              <p:spPr>
                <a:xfrm flipH="1" flipV="1">
                  <a:off x="11195731" y="2883019"/>
                  <a:ext cx="0" cy="1780715"/>
                </a:xfrm>
                <a:prstGeom prst="line">
                  <a:avLst/>
                </a:prstGeom>
                <a:ln w="3175">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43" name="Connecteur droit avec flèche 42"/>
                <p:cNvCxnSpPr/>
                <p:nvPr/>
              </p:nvCxnSpPr>
              <p:spPr>
                <a:xfrm>
                  <a:off x="9046325" y="4797425"/>
                  <a:ext cx="914400" cy="0"/>
                </a:xfrm>
                <a:prstGeom prst="straightConnector1">
                  <a:avLst/>
                </a:prstGeom>
                <a:ln w="19050">
                  <a:solidFill>
                    <a:srgbClr val="00B050"/>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4" name="ZoneTexte 43"/>
                <p:cNvSpPr txBox="1"/>
                <p:nvPr/>
              </p:nvSpPr>
              <p:spPr>
                <a:xfrm>
                  <a:off x="8035948" y="4785576"/>
                  <a:ext cx="2945872" cy="830997"/>
                </a:xfrm>
                <a:prstGeom prst="rect">
                  <a:avLst/>
                </a:prstGeom>
                <a:noFill/>
              </p:spPr>
              <p:txBody>
                <a:bodyPr wrap="square" rtlCol="0">
                  <a:spAutoFit/>
                </a:bodyPr>
                <a:lstStyle/>
                <a:p>
                  <a:pPr algn="ctr"/>
                  <a:r>
                    <a:rPr lang="fr-FR" sz="1200" b="1" dirty="0">
                      <a:solidFill>
                        <a:srgbClr val="00B050"/>
                      </a:solidFill>
                      <a:sym typeface="Symbol" panose="05050102010706020507" pitchFamily="18" charset="2"/>
                    </a:rPr>
                    <a:t> </a:t>
                  </a:r>
                  <a:endParaRPr lang="fr-FR" sz="1200" dirty="0">
                    <a:solidFill>
                      <a:srgbClr val="00B050"/>
                    </a:solidFill>
                    <a:sym typeface="Symbol" panose="05050102010706020507" pitchFamily="18" charset="2"/>
                  </a:endParaRPr>
                </a:p>
                <a:p>
                  <a:pPr algn="ctr"/>
                  <a:r>
                    <a:rPr lang="fr-FR" sz="1200" dirty="0">
                      <a:solidFill>
                        <a:srgbClr val="00B050"/>
                      </a:solidFill>
                      <a:sym typeface="Symbol" panose="05050102010706020507" pitchFamily="18" charset="2"/>
                    </a:rPr>
                    <a:t>Différence Temps de parcours entre OL et </a:t>
                  </a:r>
                  <a:r>
                    <a:rPr lang="fr-FR" sz="1200" dirty="0" err="1">
                      <a:solidFill>
                        <a:srgbClr val="00B050"/>
                      </a:solidFill>
                      <a:sym typeface="Symbol" panose="05050102010706020507" pitchFamily="18" charset="2"/>
                    </a:rPr>
                    <a:t>Sign</a:t>
                  </a:r>
                  <a:endParaRPr lang="fr-FR" sz="1200" dirty="0">
                    <a:solidFill>
                      <a:srgbClr val="00B050"/>
                    </a:solidFill>
                    <a:sym typeface="Symbol" panose="05050102010706020507" pitchFamily="18" charset="2"/>
                  </a:endParaRPr>
                </a:p>
                <a:p>
                  <a:pPr algn="ctr"/>
                  <a:r>
                    <a:rPr lang="fr-FR" sz="1200" b="1" dirty="0">
                      <a:solidFill>
                        <a:srgbClr val="00B050"/>
                      </a:solidFill>
                    </a:rPr>
                    <a:t>= constante!</a:t>
                  </a:r>
                </a:p>
              </p:txBody>
            </p:sp>
            <p:cxnSp>
              <p:nvCxnSpPr>
                <p:cNvPr id="45" name="Connecteur droit avec flèche 44"/>
                <p:cNvCxnSpPr/>
                <p:nvPr/>
              </p:nvCxnSpPr>
              <p:spPr>
                <a:xfrm>
                  <a:off x="9960725" y="3954135"/>
                  <a:ext cx="0" cy="733641"/>
                </a:xfrm>
                <a:prstGeom prst="straightConnector1">
                  <a:avLst/>
                </a:prstGeom>
                <a:ln w="19050">
                  <a:solidFill>
                    <a:srgbClr val="00B050"/>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7" name="ZoneTexte 46"/>
                <p:cNvSpPr txBox="1"/>
                <p:nvPr/>
              </p:nvSpPr>
              <p:spPr>
                <a:xfrm>
                  <a:off x="8893104" y="2271978"/>
                  <a:ext cx="2775348" cy="646331"/>
                </a:xfrm>
                <a:prstGeom prst="rect">
                  <a:avLst/>
                </a:prstGeom>
                <a:noFill/>
              </p:spPr>
              <p:txBody>
                <a:bodyPr wrap="square" rtlCol="0">
                  <a:spAutoFit/>
                </a:bodyPr>
                <a:lstStyle/>
                <a:p>
                  <a:pPr algn="ctr"/>
                  <a:r>
                    <a:rPr lang="fr-FR" sz="1200" b="1" i="1" dirty="0" err="1">
                      <a:solidFill>
                        <a:srgbClr val="00B050"/>
                      </a:solidFill>
                      <a:sym typeface="Symbol" panose="05050102010706020507" pitchFamily="18" charset="2"/>
                    </a:rPr>
                    <a:t>f</a:t>
                  </a:r>
                  <a:r>
                    <a:rPr lang="fr-FR" sz="1200" b="1" i="1" baseline="-25000" dirty="0" err="1">
                      <a:solidFill>
                        <a:srgbClr val="00B050"/>
                      </a:solidFill>
                      <a:sym typeface="Symbol" panose="05050102010706020507" pitchFamily="18" charset="2"/>
                    </a:rPr>
                    <a:t>beat</a:t>
                  </a:r>
                  <a:r>
                    <a:rPr lang="fr-FR" sz="1200" b="1" dirty="0">
                      <a:solidFill>
                        <a:srgbClr val="00B050"/>
                      </a:solidFill>
                      <a:sym typeface="Symbol" panose="05050102010706020507" pitchFamily="18" charset="2"/>
                    </a:rPr>
                    <a:t> </a:t>
                  </a:r>
                  <a:r>
                    <a:rPr lang="fr-FR" sz="1200" dirty="0">
                      <a:solidFill>
                        <a:srgbClr val="00B050"/>
                      </a:solidFill>
                      <a:sym typeface="Symbol" panose="05050102010706020507" pitchFamily="18" charset="2"/>
                    </a:rPr>
                    <a:t>= </a:t>
                  </a:r>
                  <a:r>
                    <a:rPr lang="fr-FR" sz="1200" dirty="0" err="1">
                      <a:solidFill>
                        <a:srgbClr val="00B050"/>
                      </a:solidFill>
                      <a:sym typeface="Symbol" panose="05050102010706020507" pitchFamily="18" charset="2"/>
                    </a:rPr>
                    <a:t>Diff</a:t>
                  </a:r>
                  <a:r>
                    <a:rPr lang="fr-FR" sz="1200" dirty="0">
                      <a:solidFill>
                        <a:srgbClr val="00B050"/>
                      </a:solidFill>
                      <a:sym typeface="Symbol" panose="05050102010706020507" pitchFamily="18" charset="2"/>
                    </a:rPr>
                    <a:t>. fréquence entre OL et </a:t>
                  </a:r>
                  <a:r>
                    <a:rPr lang="fr-FR" sz="1200" dirty="0" err="1">
                      <a:solidFill>
                        <a:srgbClr val="00B050"/>
                      </a:solidFill>
                      <a:sym typeface="Symbol" panose="05050102010706020507" pitchFamily="18" charset="2"/>
                    </a:rPr>
                    <a:t>Sign</a:t>
                  </a:r>
                  <a:r>
                    <a:rPr lang="fr-FR" sz="1200" dirty="0">
                      <a:solidFill>
                        <a:srgbClr val="00B050"/>
                      </a:solidFill>
                      <a:sym typeface="Symbol" panose="05050102010706020507" pitchFamily="18" charset="2"/>
                    </a:rPr>
                    <a:t> sur le détecteur </a:t>
                  </a:r>
                  <a:r>
                    <a:rPr lang="fr-FR" sz="1200" b="1" dirty="0">
                      <a:solidFill>
                        <a:srgbClr val="00B050"/>
                      </a:solidFill>
                      <a:sym typeface="Symbol" panose="05050102010706020507" pitchFamily="18" charset="2"/>
                    </a:rPr>
                    <a:t>à z donné</a:t>
                  </a:r>
                  <a:endParaRPr lang="fr-FR" sz="1200" dirty="0">
                    <a:solidFill>
                      <a:srgbClr val="00B050"/>
                    </a:solidFill>
                    <a:sym typeface="Symbol" panose="05050102010706020507" pitchFamily="18" charset="2"/>
                  </a:endParaRPr>
                </a:p>
                <a:p>
                  <a:pPr algn="ctr"/>
                  <a:r>
                    <a:rPr lang="fr-FR" sz="1200" b="1" dirty="0">
                      <a:solidFill>
                        <a:srgbClr val="00B050"/>
                      </a:solidFill>
                    </a:rPr>
                    <a:t>= constante </a:t>
                  </a:r>
                  <a:r>
                    <a:rPr lang="fr-FR" sz="1200" dirty="0">
                      <a:solidFill>
                        <a:srgbClr val="00B050"/>
                      </a:solidFill>
                    </a:rPr>
                    <a:t>∀ l’instant</a:t>
                  </a:r>
                  <a:r>
                    <a:rPr lang="fr-FR" sz="1200" b="1" dirty="0">
                      <a:solidFill>
                        <a:srgbClr val="00B050"/>
                      </a:solidFill>
                    </a:rPr>
                    <a:t>!</a:t>
                  </a:r>
                </a:p>
              </p:txBody>
            </p:sp>
            <p:sp>
              <p:nvSpPr>
                <p:cNvPr id="50" name="Forme libre 49"/>
                <p:cNvSpPr/>
                <p:nvPr/>
              </p:nvSpPr>
              <p:spPr>
                <a:xfrm>
                  <a:off x="10033000" y="2908300"/>
                  <a:ext cx="419100" cy="1371600"/>
                </a:xfrm>
                <a:custGeom>
                  <a:avLst/>
                  <a:gdLst>
                    <a:gd name="connsiteX0" fmla="*/ 0 w 419100"/>
                    <a:gd name="connsiteY0" fmla="*/ 1371600 h 1371600"/>
                    <a:gd name="connsiteX1" fmla="*/ 342900 w 419100"/>
                    <a:gd name="connsiteY1" fmla="*/ 990600 h 1371600"/>
                    <a:gd name="connsiteX2" fmla="*/ 419100 w 419100"/>
                    <a:gd name="connsiteY2" fmla="*/ 0 h 1371600"/>
                  </a:gdLst>
                  <a:ahLst/>
                  <a:cxnLst>
                    <a:cxn ang="0">
                      <a:pos x="connsiteX0" y="connsiteY0"/>
                    </a:cxn>
                    <a:cxn ang="0">
                      <a:pos x="connsiteX1" y="connsiteY1"/>
                    </a:cxn>
                    <a:cxn ang="0">
                      <a:pos x="connsiteX2" y="connsiteY2"/>
                    </a:cxn>
                  </a:cxnLst>
                  <a:rect l="l" t="t" r="r" b="b"/>
                  <a:pathLst>
                    <a:path w="419100" h="1371600">
                      <a:moveTo>
                        <a:pt x="0" y="1371600"/>
                      </a:moveTo>
                      <a:cubicBezTo>
                        <a:pt x="136525" y="1295400"/>
                        <a:pt x="273050" y="1219200"/>
                        <a:pt x="342900" y="990600"/>
                      </a:cubicBezTo>
                      <a:cubicBezTo>
                        <a:pt x="412750" y="762000"/>
                        <a:pt x="415925" y="381000"/>
                        <a:pt x="419100" y="0"/>
                      </a:cubicBezTo>
                    </a:path>
                  </a:pathLst>
                </a:custGeom>
                <a:noFill/>
                <a:ln w="9525">
                  <a:solidFill>
                    <a:srgbClr val="00B050"/>
                  </a:solidFill>
                  <a:prstDash val="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ZoneTexte 50"/>
                <p:cNvSpPr txBox="1"/>
                <p:nvPr/>
              </p:nvSpPr>
              <p:spPr>
                <a:xfrm rot="19317861">
                  <a:off x="11177846" y="2580981"/>
                  <a:ext cx="433132" cy="307777"/>
                </a:xfrm>
                <a:prstGeom prst="rect">
                  <a:avLst/>
                </a:prstGeom>
                <a:noFill/>
              </p:spPr>
              <p:txBody>
                <a:bodyPr wrap="none" rtlCol="0">
                  <a:spAutoFit/>
                </a:bodyPr>
                <a:lstStyle/>
                <a:p>
                  <a:r>
                    <a:rPr lang="fr-FR" sz="1400" b="1" dirty="0">
                      <a:solidFill>
                        <a:srgbClr val="00B0F0"/>
                      </a:solidFill>
                    </a:rPr>
                    <a:t>OL</a:t>
                  </a:r>
                </a:p>
              </p:txBody>
            </p:sp>
            <p:sp>
              <p:nvSpPr>
                <p:cNvPr id="52" name="ZoneTexte 51"/>
                <p:cNvSpPr txBox="1"/>
                <p:nvPr/>
              </p:nvSpPr>
              <p:spPr>
                <a:xfrm rot="19317861">
                  <a:off x="11291879" y="2899049"/>
                  <a:ext cx="721672" cy="307777"/>
                </a:xfrm>
                <a:prstGeom prst="rect">
                  <a:avLst/>
                </a:prstGeom>
                <a:noFill/>
              </p:spPr>
              <p:txBody>
                <a:bodyPr wrap="none" rtlCol="0">
                  <a:spAutoFit/>
                </a:bodyPr>
                <a:lstStyle/>
                <a:p>
                  <a:r>
                    <a:rPr lang="fr-FR" sz="1400" b="1" dirty="0">
                      <a:solidFill>
                        <a:srgbClr val="FF0000"/>
                      </a:solidFill>
                    </a:rPr>
                    <a:t>Signal</a:t>
                  </a:r>
                </a:p>
              </p:txBody>
            </p:sp>
          </p:grpSp>
          <p:sp>
            <p:nvSpPr>
              <p:cNvPr id="189" name="Flèche droite 188"/>
              <p:cNvSpPr/>
              <p:nvPr/>
            </p:nvSpPr>
            <p:spPr>
              <a:xfrm>
                <a:off x="112634" y="4589026"/>
                <a:ext cx="681152" cy="557660"/>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cxnSp>
          <p:nvCxnSpPr>
            <p:cNvPr id="10" name="Connecteur droit 9"/>
            <p:cNvCxnSpPr/>
            <p:nvPr/>
          </p:nvCxnSpPr>
          <p:spPr>
            <a:xfrm>
              <a:off x="3954376" y="4131549"/>
              <a:ext cx="107181"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130" name="Espace réservé de la date 2">
            <a:extLst>
              <a:ext uri="{FF2B5EF4-FFF2-40B4-BE49-F238E27FC236}">
                <a16:creationId xmlns:a16="http://schemas.microsoft.com/office/drawing/2014/main" id="{A8E20872-723D-4AFF-8E01-77AF7AFB870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31" name="Espace réservé du numéro de diapositive 4">
            <a:extLst>
              <a:ext uri="{FF2B5EF4-FFF2-40B4-BE49-F238E27FC236}">
                <a16:creationId xmlns:a16="http://schemas.microsoft.com/office/drawing/2014/main" id="{25448DBA-2B70-4862-9899-B5BE75F8C556}"/>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36</a:t>
            </a:fld>
            <a:endParaRPr lang="fr-FR" dirty="0">
              <a:solidFill>
                <a:prstClr val="white"/>
              </a:solidFill>
              <a:latin typeface="Arial"/>
            </a:endParaRPr>
          </a:p>
        </p:txBody>
      </p:sp>
    </p:spTree>
    <p:extLst>
      <p:ext uri="{BB962C8B-B14F-4D97-AF65-F5344CB8AC3E}">
        <p14:creationId xmlns:p14="http://schemas.microsoft.com/office/powerpoint/2010/main" val="29556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e 41"/>
          <p:cNvGrpSpPr/>
          <p:nvPr/>
        </p:nvGrpSpPr>
        <p:grpSpPr>
          <a:xfrm>
            <a:off x="9476" y="1131100"/>
            <a:ext cx="12089146" cy="480966"/>
            <a:chOff x="9476" y="1131100"/>
            <a:chExt cx="12089146" cy="480966"/>
          </a:xfrm>
        </p:grpSpPr>
        <mc:AlternateContent xmlns:mc="http://schemas.openxmlformats.org/markup-compatibility/2006" xmlns:a14="http://schemas.microsoft.com/office/drawing/2010/main">
          <mc:Choice Requires="a14">
            <p:sp>
              <p:nvSpPr>
                <p:cNvPr id="17" name="ZoneTexte 16"/>
                <p:cNvSpPr txBox="1"/>
                <p:nvPr/>
              </p:nvSpPr>
              <p:spPr>
                <a:xfrm>
                  <a:off x="1055688" y="1131100"/>
                  <a:ext cx="3960315" cy="4809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𝐸</m:t>
                            </m:r>
                          </m:e>
                          <m:sub>
                            <m:r>
                              <a:rPr lang="fr-FR" sz="1600" b="0" i="1" smtClean="0">
                                <a:latin typeface="Cambria Math" panose="02040503050406030204" pitchFamily="18" charset="0"/>
                              </a:rPr>
                              <m:t>𝑙𝑎𝑠𝑒𝑟</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r>
                          <a:rPr lang="fr-FR" sz="1600" b="0" i="1" smtClean="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b="0" i="1" smtClean="0">
                                <a:latin typeface="Cambria Math" panose="02040503050406030204" pitchFamily="18" charset="0"/>
                              </a:rPr>
                              <m:t>0</m:t>
                            </m:r>
                          </m:sub>
                        </m:sSub>
                        <m:r>
                          <a:rPr lang="fr-FR" sz="1600" b="0" i="1" smtClean="0">
                            <a:latin typeface="Cambria Math" panose="02040503050406030204" pitchFamily="18" charset="0"/>
                          </a:rPr>
                          <m:t>𝑒𝑥𝑝</m:t>
                        </m:r>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𝑖</m:t>
                            </m:r>
                            <m:d>
                              <m:dPr>
                                <m:begChr m:val="{"/>
                                <m:endChr m:val="}"/>
                                <m:ctrlPr>
                                  <a:rPr lang="fr-FR" sz="1600" b="0" i="1" smtClean="0">
                                    <a:latin typeface="Cambria Math" panose="02040503050406030204" pitchFamily="18" charset="0"/>
                                  </a:rPr>
                                </m:ctrlPr>
                              </m:dPr>
                              <m:e>
                                <m:limLow>
                                  <m:limLowPr>
                                    <m:ctrlPr>
                                      <a:rPr lang="fr-FR" sz="1600" b="0" i="1" smtClean="0">
                                        <a:latin typeface="Cambria Math" panose="02040503050406030204" pitchFamily="18" charset="0"/>
                                      </a:rPr>
                                    </m:ctrlPr>
                                  </m:limLowPr>
                                  <m:e>
                                    <m:groupChr>
                                      <m:groupChrPr>
                                        <m:chr m:val="⏟"/>
                                        <m:ctrlPr>
                                          <a:rPr lang="fr-FR" sz="1600" b="0" i="1" smtClean="0">
                                            <a:latin typeface="Cambria Math" panose="02040503050406030204" pitchFamily="18" charset="0"/>
                                          </a:rPr>
                                        </m:ctrlPr>
                                      </m:groupChrPr>
                                      <m:e>
                                        <m:r>
                                          <a:rPr lang="fr-FR" sz="1600" i="1">
                                            <a:latin typeface="Cambria Math" panose="02040503050406030204" pitchFamily="18" charset="0"/>
                                          </a:rPr>
                                          <m:t>2</m:t>
                                        </m:r>
                                        <m:r>
                                          <a:rPr lang="fr-FR" sz="1600" i="1">
                                            <a:latin typeface="Cambria Math" panose="02040503050406030204" pitchFamily="18" charset="0"/>
                                            <a:ea typeface="Cambria Math" panose="02040503050406030204" pitchFamily="18" charset="0"/>
                                          </a:rPr>
                                          <m:t>𝜋</m:t>
                                        </m:r>
                                        <m:sSub>
                                          <m:sSubPr>
                                            <m:ctrlPr>
                                              <a:rPr lang="fr-FR" sz="1600" i="1">
                                                <a:latin typeface="Cambria Math" panose="02040503050406030204" pitchFamily="18" charset="0"/>
                                              </a:rPr>
                                            </m:ctrlPr>
                                          </m:sSubPr>
                                          <m:e>
                                            <m:r>
                                              <a:rPr lang="fr-FR" sz="1600" i="1">
                                                <a:latin typeface="Cambria Math" panose="02040503050406030204" pitchFamily="18" charset="0"/>
                                              </a:rPr>
                                              <m:t>𝑓</m:t>
                                            </m:r>
                                          </m:e>
                                          <m:sub>
                                            <m:r>
                                              <a:rPr lang="fr-FR" sz="1600" i="1">
                                                <a:latin typeface="Cambria Math" panose="02040503050406030204" pitchFamily="18" charset="0"/>
                                              </a:rPr>
                                              <m:t>0</m:t>
                                            </m:r>
                                          </m:sub>
                                        </m:sSub>
                                        <m:r>
                                          <a:rPr lang="fr-FR" sz="1600" i="1">
                                            <a:latin typeface="Cambria Math" panose="02040503050406030204" pitchFamily="18" charset="0"/>
                                          </a:rPr>
                                          <m:t>𝑡</m:t>
                                        </m:r>
                                        <m:r>
                                          <a:rPr lang="fr-FR" sz="1600" i="1">
                                            <a:latin typeface="Cambria Math" panose="02040503050406030204" pitchFamily="18" charset="0"/>
                                          </a:rPr>
                                          <m:t>+</m:t>
                                        </m:r>
                                        <m:r>
                                          <a:rPr lang="fr-FR" sz="1600" i="1">
                                            <a:latin typeface="Cambria Math" panose="02040503050406030204" pitchFamily="18" charset="0"/>
                                            <a:ea typeface="Cambria Math" panose="02040503050406030204" pitchFamily="18" charset="0"/>
                                          </a:rPr>
                                          <m:t>𝜋</m:t>
                                        </m:r>
                                        <m:r>
                                          <a:rPr lang="fr-FR" sz="1600" b="1" i="1">
                                            <a:solidFill>
                                              <a:srgbClr val="FFC000"/>
                                            </a:solidFill>
                                            <a:latin typeface="Cambria Math" panose="02040503050406030204" pitchFamily="18" charset="0"/>
                                            <a:ea typeface="Cambria Math" panose="02040503050406030204" pitchFamily="18" charset="0"/>
                                          </a:rPr>
                                          <m:t>𝜸</m:t>
                                        </m:r>
                                        <m:sSup>
                                          <m:sSupPr>
                                            <m:ctrlPr>
                                              <a:rPr lang="fr-FR" sz="1600" i="1">
                                                <a:latin typeface="Cambria Math" panose="02040503050406030204" pitchFamily="18" charset="0"/>
                                                <a:ea typeface="Cambria Math" panose="02040503050406030204" pitchFamily="18" charset="0"/>
                                              </a:rPr>
                                            </m:ctrlPr>
                                          </m:sSupPr>
                                          <m:e>
                                            <m:r>
                                              <a:rPr lang="fr-FR" sz="1600" i="1">
                                                <a:latin typeface="Cambria Math" panose="02040503050406030204" pitchFamily="18" charset="0"/>
                                                <a:ea typeface="Cambria Math" panose="02040503050406030204" pitchFamily="18" charset="0"/>
                                              </a:rPr>
                                              <m:t>𝑡</m:t>
                                            </m:r>
                                          </m:e>
                                          <m:sup>
                                            <m:r>
                                              <a:rPr lang="fr-FR" sz="1600" i="1">
                                                <a:latin typeface="Cambria Math" panose="02040503050406030204" pitchFamily="18" charset="0"/>
                                                <a:ea typeface="Cambria Math" panose="02040503050406030204" pitchFamily="18" charset="0"/>
                                              </a:rPr>
                                              <m:t>2</m:t>
                                            </m:r>
                                          </m:sup>
                                        </m:sSup>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𝜑</m:t>
                                        </m:r>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𝑡</m:t>
                                        </m:r>
                                        <m:r>
                                          <a:rPr lang="fr-FR" sz="1600" i="1">
                                            <a:latin typeface="Cambria Math" panose="02040503050406030204" pitchFamily="18" charset="0"/>
                                            <a:ea typeface="Cambria Math" panose="02040503050406030204" pitchFamily="18" charset="0"/>
                                          </a:rPr>
                                          <m:t>)</m:t>
                                        </m:r>
                                      </m:e>
                                    </m:groupChr>
                                  </m:e>
                                  <m:lim>
                                    <m:r>
                                      <m:rPr>
                                        <m:sty m:val="p"/>
                                      </m:rPr>
                                      <a:rPr lang="el-GR" sz="1600" b="0" i="1" smtClean="0">
                                        <a:latin typeface="Cambria Math" panose="02040503050406030204" pitchFamily="18" charset="0"/>
                                        <a:ea typeface="Cambria Math" panose="02040503050406030204" pitchFamily="18" charset="0"/>
                                      </a:rPr>
                                      <m:t>Φ</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𝑡</m:t>
                                    </m:r>
                                    <m:r>
                                      <a:rPr lang="fr-FR" sz="1600" b="0" i="1" smtClean="0">
                                        <a:latin typeface="Cambria Math" panose="02040503050406030204" pitchFamily="18" charset="0"/>
                                        <a:ea typeface="Cambria Math" panose="02040503050406030204" pitchFamily="18" charset="0"/>
                                      </a:rPr>
                                      <m:t>)</m:t>
                                    </m:r>
                                  </m:lim>
                                </m:limLow>
                              </m:e>
                            </m:d>
                          </m:e>
                        </m:d>
                      </m:oMath>
                    </m:oMathPara>
                  </a14:m>
                  <a:endParaRPr lang="fr-FR" sz="16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1055688" y="1131100"/>
                  <a:ext cx="3960315" cy="480966"/>
                </a:xfrm>
                <a:prstGeom prst="rect">
                  <a:avLst/>
                </a:prstGeom>
                <a:blipFill>
                  <a:blip r:embed="rId2"/>
                  <a:stretch>
                    <a:fillRect l="-462" b="-1282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p:cNvSpPr txBox="1"/>
                <p:nvPr/>
              </p:nvSpPr>
              <p:spPr>
                <a:xfrm>
                  <a:off x="7900998" y="1137064"/>
                  <a:ext cx="4197624" cy="4690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i="1" smtClean="0">
                                <a:latin typeface="Cambria Math" panose="02040503050406030204" pitchFamily="18" charset="0"/>
                              </a:rPr>
                            </m:ctrlPr>
                          </m:sSubPr>
                          <m:e>
                            <m:r>
                              <a:rPr lang="fr-FR" sz="1600" b="0" i="1" smtClean="0">
                                <a:latin typeface="Cambria Math" panose="02040503050406030204" pitchFamily="18" charset="0"/>
                              </a:rPr>
                              <m:t>2</m:t>
                            </m:r>
                            <m:r>
                              <a:rPr lang="fr-FR" sz="1600" b="0" i="1" smtClean="0">
                                <a:latin typeface="Cambria Math" panose="02040503050406030204" pitchFamily="18" charset="0"/>
                                <a:ea typeface="Cambria Math" panose="02040503050406030204" pitchFamily="18" charset="0"/>
                              </a:rPr>
                              <m:t>𝜋</m:t>
                            </m:r>
                            <m:r>
                              <a:rPr lang="fr-FR" sz="1600" b="0" i="1" smtClean="0">
                                <a:latin typeface="Cambria Math" panose="02040503050406030204" pitchFamily="18" charset="0"/>
                              </a:rPr>
                              <m:t>𝑓</m:t>
                            </m:r>
                          </m:e>
                          <m:sub>
                            <m:r>
                              <a:rPr lang="fr-FR" sz="1600" b="0" i="1" smtClean="0">
                                <a:latin typeface="Cambria Math" panose="02040503050406030204" pitchFamily="18" charset="0"/>
                              </a:rPr>
                              <m:t>𝑖𝑛𝑠𝑡𝑎𝑛𝑡𝑎𝑛</m:t>
                            </m:r>
                            <m:r>
                              <a:rPr lang="fr-FR" sz="1600" b="0" i="1" smtClean="0">
                                <a:latin typeface="Cambria Math" panose="02040503050406030204" pitchFamily="18" charset="0"/>
                              </a:rPr>
                              <m:t>é</m:t>
                            </m:r>
                            <m:r>
                              <a:rPr lang="fr-FR" sz="1600" b="0" i="1" smtClean="0">
                                <a:latin typeface="Cambria Math" panose="02040503050406030204" pitchFamily="18" charset="0"/>
                              </a:rPr>
                              <m:t>𝑒</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r>
                          <a:rPr lang="fr-FR" sz="1600" b="0" i="1" smtClean="0">
                            <a:latin typeface="Cambria Math" panose="02040503050406030204" pitchFamily="18" charset="0"/>
                          </a:rPr>
                          <m:t>=</m:t>
                        </m:r>
                        <m:f>
                          <m:fPr>
                            <m:ctrlPr>
                              <a:rPr lang="fr-FR" sz="1600" b="0" i="1" smtClean="0">
                                <a:latin typeface="Cambria Math" panose="02040503050406030204" pitchFamily="18" charset="0"/>
                              </a:rPr>
                            </m:ctrlPr>
                          </m:fPr>
                          <m:num>
                            <m:r>
                              <a:rPr lang="fr-FR" sz="1600" b="0" i="1" smtClean="0">
                                <a:latin typeface="Cambria Math" panose="02040503050406030204" pitchFamily="18" charset="0"/>
                                <a:ea typeface="Cambria Math" panose="02040503050406030204" pitchFamily="18" charset="0"/>
                              </a:rPr>
                              <m:t>𝜕</m:t>
                            </m:r>
                            <m:r>
                              <m:rPr>
                                <m:sty m:val="p"/>
                              </m:rPr>
                              <a:rPr lang="el-GR" sz="1600" b="0" i="1" smtClean="0">
                                <a:latin typeface="Cambria Math" panose="02040503050406030204" pitchFamily="18" charset="0"/>
                                <a:ea typeface="Cambria Math" panose="02040503050406030204" pitchFamily="18" charset="0"/>
                              </a:rPr>
                              <m:t>Φ</m:t>
                            </m:r>
                          </m:num>
                          <m:den>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𝑡</m:t>
                            </m:r>
                          </m:den>
                        </m:f>
                        <m:r>
                          <a:rPr lang="fr-FR" sz="1600" b="0" i="1" smtClean="0">
                            <a:latin typeface="Cambria Math" panose="02040503050406030204" pitchFamily="18" charset="0"/>
                          </a:rPr>
                          <m:t>=2</m:t>
                        </m:r>
                        <m:r>
                          <a:rPr lang="fr-FR" sz="1600" b="0" i="1" smtClean="0">
                            <a:latin typeface="Cambria Math" panose="02040503050406030204" pitchFamily="18" charset="0"/>
                            <a:ea typeface="Cambria Math" panose="02040503050406030204" pitchFamily="18" charset="0"/>
                          </a:rPr>
                          <m:t>𝜋</m:t>
                        </m:r>
                        <m:sSub>
                          <m:sSubPr>
                            <m:ctrlPr>
                              <a:rPr lang="fr-FR" sz="1600" b="0" i="1" smtClean="0">
                                <a:latin typeface="Cambria Math" panose="02040503050406030204" pitchFamily="18" charset="0"/>
                                <a:ea typeface="Cambria Math" panose="02040503050406030204" pitchFamily="18" charset="0"/>
                              </a:rPr>
                            </m:ctrlPr>
                          </m:sSubPr>
                          <m:e>
                            <m:r>
                              <a:rPr lang="fr-FR" sz="1600" b="0" i="1" smtClean="0">
                                <a:latin typeface="Cambria Math" panose="02040503050406030204" pitchFamily="18" charset="0"/>
                                <a:ea typeface="Cambria Math" panose="02040503050406030204" pitchFamily="18" charset="0"/>
                              </a:rPr>
                              <m:t>𝑓</m:t>
                            </m:r>
                          </m:e>
                          <m:sub>
                            <m:r>
                              <a:rPr lang="fr-FR" sz="1600" b="0" i="1" smtClean="0">
                                <a:latin typeface="Cambria Math" panose="02040503050406030204" pitchFamily="18" charset="0"/>
                                <a:ea typeface="Cambria Math" panose="02040503050406030204" pitchFamily="18" charset="0"/>
                              </a:rPr>
                              <m:t>0</m:t>
                            </m:r>
                          </m:sub>
                        </m:sSub>
                        <m:r>
                          <a:rPr lang="fr-FR" sz="1600" b="0" i="1" smtClean="0">
                            <a:latin typeface="Cambria Math" panose="02040503050406030204" pitchFamily="18" charset="0"/>
                            <a:ea typeface="Cambria Math" panose="02040503050406030204" pitchFamily="18" charset="0"/>
                          </a:rPr>
                          <m:t>+2</m:t>
                        </m:r>
                        <m:r>
                          <a:rPr lang="fr-FR" sz="1600" b="0" i="1" smtClean="0">
                            <a:latin typeface="Cambria Math" panose="02040503050406030204" pitchFamily="18" charset="0"/>
                            <a:ea typeface="Cambria Math" panose="02040503050406030204" pitchFamily="18" charset="0"/>
                          </a:rPr>
                          <m:t>𝜋</m:t>
                        </m:r>
                        <m:r>
                          <a:rPr lang="fr-FR" sz="1600" b="1" i="1" smtClean="0">
                            <a:solidFill>
                              <a:srgbClr val="FFC000"/>
                            </a:solidFill>
                            <a:latin typeface="Cambria Math" panose="02040503050406030204" pitchFamily="18" charset="0"/>
                            <a:ea typeface="Cambria Math" panose="02040503050406030204" pitchFamily="18" charset="0"/>
                          </a:rPr>
                          <m:t>𝜸</m:t>
                        </m:r>
                        <m:r>
                          <a:rPr lang="fr-FR" sz="1600" b="0" i="1" smtClean="0">
                            <a:latin typeface="Cambria Math" panose="02040503050406030204" pitchFamily="18" charset="0"/>
                            <a:ea typeface="Cambria Math" panose="02040503050406030204" pitchFamily="18" charset="0"/>
                          </a:rPr>
                          <m:t>𝑡</m:t>
                        </m:r>
                        <m:r>
                          <a:rPr lang="fr-FR" sz="1600" b="0" i="1" smtClean="0">
                            <a:latin typeface="Cambria Math" panose="02040503050406030204" pitchFamily="18" charset="0"/>
                            <a:ea typeface="Cambria Math" panose="02040503050406030204" pitchFamily="18" charset="0"/>
                          </a:rPr>
                          <m:t>+</m:t>
                        </m:r>
                        <m:f>
                          <m:fPr>
                            <m:ctrlPr>
                              <a:rPr lang="fr-FR" sz="1600" i="1">
                                <a:latin typeface="Cambria Math" panose="02040503050406030204" pitchFamily="18" charset="0"/>
                              </a:rPr>
                            </m:ctrlPr>
                          </m:fPr>
                          <m:num>
                            <m:r>
                              <a:rPr lang="fr-FR" sz="1600" i="1">
                                <a:latin typeface="Cambria Math" panose="02040503050406030204" pitchFamily="18" charset="0"/>
                                <a:ea typeface="Cambria Math" panose="02040503050406030204" pitchFamily="18" charset="0"/>
                              </a:rPr>
                              <m:t>𝜕</m:t>
                            </m:r>
                            <m:r>
                              <a:rPr lang="el-GR" sz="1600" i="1" smtClean="0">
                                <a:latin typeface="Cambria Math" panose="02040503050406030204" pitchFamily="18" charset="0"/>
                                <a:ea typeface="Cambria Math" panose="02040503050406030204" pitchFamily="18" charset="0"/>
                              </a:rPr>
                              <m:t>𝜑</m:t>
                            </m:r>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𝑡</m:t>
                            </m:r>
                            <m:r>
                              <a:rPr lang="fr-FR" sz="1600" b="0" i="1" smtClean="0">
                                <a:latin typeface="Cambria Math" panose="02040503050406030204" pitchFamily="18" charset="0"/>
                                <a:ea typeface="Cambria Math" panose="02040503050406030204" pitchFamily="18" charset="0"/>
                              </a:rPr>
                              <m:t>)</m:t>
                            </m:r>
                          </m:num>
                          <m:den>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𝑡</m:t>
                            </m:r>
                          </m:den>
                        </m:f>
                      </m:oMath>
                    </m:oMathPara>
                  </a14:m>
                  <a:endParaRPr lang="fr-FR" sz="1600" dirty="0"/>
                </a:p>
              </p:txBody>
            </p:sp>
          </mc:Choice>
          <mc:Fallback xmlns="">
            <p:sp>
              <p:nvSpPr>
                <p:cNvPr id="23" name="ZoneTexte 22"/>
                <p:cNvSpPr txBox="1">
                  <a:spLocks noRot="1" noChangeAspect="1" noMove="1" noResize="1" noEditPoints="1" noAdjustHandles="1" noChangeArrowheads="1" noChangeShapeType="1" noTextEdit="1"/>
                </p:cNvSpPr>
                <p:nvPr/>
              </p:nvSpPr>
              <p:spPr>
                <a:xfrm>
                  <a:off x="7900998" y="1137064"/>
                  <a:ext cx="4197624" cy="469039"/>
                </a:xfrm>
                <a:prstGeom prst="rect">
                  <a:avLst/>
                </a:prstGeom>
                <a:blipFill>
                  <a:blip r:embed="rId3"/>
                  <a:stretch>
                    <a:fillRect/>
                  </a:stretch>
                </a:blipFill>
              </p:spPr>
              <p:txBody>
                <a:bodyPr/>
                <a:lstStyle/>
                <a:p>
                  <a:r>
                    <a:rPr lang="fr-FR">
                      <a:noFill/>
                    </a:rPr>
                    <a:t> </a:t>
                  </a:r>
                </a:p>
              </p:txBody>
            </p:sp>
          </mc:Fallback>
        </mc:AlternateContent>
        <p:sp>
          <p:nvSpPr>
            <p:cNvPr id="24" name="Flèche droite 23"/>
            <p:cNvSpPr/>
            <p:nvPr/>
          </p:nvSpPr>
          <p:spPr>
            <a:xfrm>
              <a:off x="7037665" y="1239688"/>
              <a:ext cx="463273" cy="263790"/>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5" name="ZoneTexte 24"/>
            <p:cNvSpPr txBox="1"/>
            <p:nvPr/>
          </p:nvSpPr>
          <p:spPr>
            <a:xfrm>
              <a:off x="9476" y="1186917"/>
              <a:ext cx="556563" cy="369332"/>
            </a:xfrm>
            <a:prstGeom prst="rect">
              <a:avLst/>
            </a:prstGeom>
            <a:noFill/>
          </p:spPr>
          <p:txBody>
            <a:bodyPr wrap="none" rtlCol="0">
              <a:spAutoFit/>
            </a:bodyPr>
            <a:lstStyle/>
            <a:p>
              <a:r>
                <a:rPr lang="fr-FR" dirty="0"/>
                <a:t>OL:</a:t>
              </a:r>
            </a:p>
          </p:txBody>
        </p:sp>
      </p:grpSp>
      <p:grpSp>
        <p:nvGrpSpPr>
          <p:cNvPr id="43" name="Groupe 42"/>
          <p:cNvGrpSpPr/>
          <p:nvPr/>
        </p:nvGrpSpPr>
        <p:grpSpPr>
          <a:xfrm>
            <a:off x="-35016" y="1750402"/>
            <a:ext cx="12199905" cy="376578"/>
            <a:chOff x="-35016" y="1819677"/>
            <a:chExt cx="12199905" cy="376578"/>
          </a:xfrm>
        </p:grpSpPr>
        <mc:AlternateContent xmlns:mc="http://schemas.openxmlformats.org/markup-compatibility/2006" xmlns:a14="http://schemas.microsoft.com/office/drawing/2010/main">
          <mc:Choice Requires="a14">
            <p:sp>
              <p:nvSpPr>
                <p:cNvPr id="18" name="ZoneTexte 17"/>
                <p:cNvSpPr txBox="1"/>
                <p:nvPr/>
              </p:nvSpPr>
              <p:spPr>
                <a:xfrm>
                  <a:off x="1055688" y="1819677"/>
                  <a:ext cx="5747856" cy="376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rPr>
                            </m:ctrlPr>
                          </m:sSubPr>
                          <m:e>
                            <m:r>
                              <a:rPr lang="fr-FR" sz="1600" b="0" i="1" smtClean="0">
                                <a:latin typeface="Cambria Math" panose="02040503050406030204" pitchFamily="18" charset="0"/>
                              </a:rPr>
                              <m:t>𝐸</m:t>
                            </m:r>
                          </m:e>
                          <m:sub>
                            <m:r>
                              <a:rPr lang="fr-FR" sz="1600" b="0" i="1" smtClean="0">
                                <a:latin typeface="Cambria Math" panose="02040503050406030204" pitchFamily="18" charset="0"/>
                              </a:rPr>
                              <m:t>𝐹𝑈𝑇</m:t>
                            </m:r>
                          </m:sub>
                        </m:sSub>
                        <m:d>
                          <m:dPr>
                            <m:ctrlPr>
                              <a:rPr lang="fr-FR" sz="1600" b="0" i="1" smtClean="0">
                                <a:latin typeface="Cambria Math" panose="02040503050406030204" pitchFamily="18" charset="0"/>
                              </a:rPr>
                            </m:ctrlPr>
                          </m:dPr>
                          <m:e>
                            <m:r>
                              <a:rPr lang="fr-FR" sz="1600" b="0" i="1" smtClean="0">
                                <a:latin typeface="Cambria Math" panose="02040503050406030204" pitchFamily="18" charset="0"/>
                              </a:rPr>
                              <m:t>𝑡</m:t>
                            </m:r>
                          </m:e>
                        </m:d>
                        <m:r>
                          <a:rPr lang="fr-FR" sz="1600" b="0" i="1" smtClean="0">
                            <a:latin typeface="Cambria Math" panose="02040503050406030204" pitchFamily="18" charset="0"/>
                          </a:rPr>
                          <m:t>=</m:t>
                        </m:r>
                        <m:groupChr>
                          <m:groupChrPr>
                            <m:chr m:val="⏟"/>
                            <m:ctrlPr>
                              <a:rPr lang="fr-FR" sz="1600" b="0" i="1" smtClean="0">
                                <a:latin typeface="Cambria Math" panose="02040503050406030204" pitchFamily="18" charset="0"/>
                              </a:rPr>
                            </m:ctrlPr>
                          </m:groupChrPr>
                          <m:e>
                            <m:rad>
                              <m:radPr>
                                <m:degHide m:val="on"/>
                                <m:ctrlPr>
                                  <a:rPr lang="fr-FR" sz="1600" i="1">
                                    <a:latin typeface="Cambria Math" panose="02040503050406030204" pitchFamily="18" charset="0"/>
                                  </a:rPr>
                                </m:ctrlPr>
                              </m:radPr>
                              <m:deg/>
                              <m:e>
                                <m:r>
                                  <a:rPr lang="fr-FR" sz="1600" i="1">
                                    <a:latin typeface="Cambria Math" panose="02040503050406030204" pitchFamily="18" charset="0"/>
                                  </a:rPr>
                                  <m:t>𝑅</m:t>
                                </m:r>
                                <m:r>
                                  <a:rPr lang="fr-FR" sz="1600" i="1">
                                    <a:latin typeface="Cambria Math" panose="02040503050406030204" pitchFamily="18" charset="0"/>
                                  </a:rPr>
                                  <m:t>(</m:t>
                                </m:r>
                                <m:r>
                                  <a:rPr lang="fr-FR" sz="1600" b="1" i="1">
                                    <a:solidFill>
                                      <a:srgbClr val="00B050"/>
                                    </a:solidFill>
                                    <a:latin typeface="Cambria Math" panose="02040503050406030204" pitchFamily="18" charset="0"/>
                                    <a:ea typeface="Cambria Math" panose="02040503050406030204" pitchFamily="18" charset="0"/>
                                  </a:rPr>
                                  <m:t>𝝉</m:t>
                                </m:r>
                                <m:r>
                                  <a:rPr lang="fr-FR" sz="1600" i="1">
                                    <a:latin typeface="Cambria Math" panose="02040503050406030204" pitchFamily="18" charset="0"/>
                                    <a:ea typeface="Cambria Math" panose="02040503050406030204" pitchFamily="18" charset="0"/>
                                  </a:rPr>
                                  <m:t>)</m:t>
                                </m:r>
                              </m:e>
                            </m:rad>
                          </m:e>
                        </m:groupChr>
                        <m:sSub>
                          <m:sSubPr>
                            <m:ctrlPr>
                              <a:rPr lang="fr-FR" sz="1600" i="1">
                                <a:latin typeface="Cambria Math" panose="02040503050406030204" pitchFamily="18" charset="0"/>
                              </a:rPr>
                            </m:ctrlPr>
                          </m:sSubPr>
                          <m:e>
                            <m:r>
                              <a:rPr lang="fr-FR" sz="1600" i="1">
                                <a:latin typeface="Cambria Math" panose="02040503050406030204" pitchFamily="18" charset="0"/>
                              </a:rPr>
                              <m:t>𝐸</m:t>
                            </m:r>
                          </m:e>
                          <m:sub>
                            <m:r>
                              <a:rPr lang="fr-FR" sz="1600" b="0" i="1" smtClean="0">
                                <a:latin typeface="Cambria Math" panose="02040503050406030204" pitchFamily="18" charset="0"/>
                              </a:rPr>
                              <m:t>0</m:t>
                            </m:r>
                          </m:sub>
                        </m:sSub>
                        <m:r>
                          <a:rPr lang="fr-FR" sz="1600" b="0" i="1" smtClean="0">
                            <a:latin typeface="Cambria Math" panose="02040503050406030204" pitchFamily="18" charset="0"/>
                          </a:rPr>
                          <m:t>𝑒𝑥𝑝</m:t>
                        </m:r>
                        <m:d>
                          <m:dPr>
                            <m:ctrlPr>
                              <a:rPr lang="fr-FR" sz="1600" b="0" i="1" smtClean="0">
                                <a:latin typeface="Cambria Math" panose="02040503050406030204" pitchFamily="18" charset="0"/>
                              </a:rPr>
                            </m:ctrlPr>
                          </m:dPr>
                          <m:e>
                            <m:r>
                              <a:rPr lang="fr-FR" sz="1600" b="0" i="1" smtClean="0">
                                <a:latin typeface="Cambria Math" panose="02040503050406030204" pitchFamily="18" charset="0"/>
                              </a:rPr>
                              <m:t>2</m:t>
                            </m:r>
                            <m:r>
                              <a:rPr lang="fr-FR" sz="1600" b="0" i="1" smtClean="0">
                                <a:latin typeface="Cambria Math" panose="02040503050406030204" pitchFamily="18" charset="0"/>
                              </a:rPr>
                              <m:t>𝑖</m:t>
                            </m:r>
                            <m:r>
                              <a:rPr lang="fr-FR" sz="1600" b="0" i="1" smtClean="0">
                                <a:latin typeface="Cambria Math" panose="02040503050406030204" pitchFamily="18" charset="0"/>
                                <a:ea typeface="Cambria Math" panose="02040503050406030204" pitchFamily="18" charset="0"/>
                              </a:rPr>
                              <m:t>𝜋</m:t>
                            </m:r>
                            <m:d>
                              <m:dPr>
                                <m:begChr m:val="{"/>
                                <m:endChr m:val="}"/>
                                <m:ctrlPr>
                                  <a:rPr lang="fr-FR" sz="1600" b="0" i="1" smtClean="0">
                                    <a:latin typeface="Cambria Math" panose="02040503050406030204" pitchFamily="18" charset="0"/>
                                  </a:rPr>
                                </m:ctrlPr>
                              </m:dPr>
                              <m:e>
                                <m:sSub>
                                  <m:sSubPr>
                                    <m:ctrlPr>
                                      <a:rPr lang="fr-FR" sz="1600" i="1">
                                        <a:latin typeface="Cambria Math" panose="02040503050406030204" pitchFamily="18" charset="0"/>
                                      </a:rPr>
                                    </m:ctrlPr>
                                  </m:sSubPr>
                                  <m:e>
                                    <m:r>
                                      <a:rPr lang="fr-FR" sz="1600" b="0" i="1" smtClean="0">
                                        <a:latin typeface="Cambria Math" panose="02040503050406030204" pitchFamily="18" charset="0"/>
                                      </a:rPr>
                                      <m:t>𝑓</m:t>
                                    </m:r>
                                  </m:e>
                                  <m:sub>
                                    <m:r>
                                      <a:rPr lang="fr-FR" sz="1600" i="1">
                                        <a:latin typeface="Cambria Math" panose="02040503050406030204" pitchFamily="18" charset="0"/>
                                      </a:rPr>
                                      <m:t>0</m:t>
                                    </m:r>
                                  </m:sub>
                                </m:sSub>
                                <m:d>
                                  <m:dPr>
                                    <m:ctrlPr>
                                      <a:rPr lang="fr-FR" sz="1600" i="1" smtClean="0">
                                        <a:latin typeface="Cambria Math" panose="02040503050406030204" pitchFamily="18" charset="0"/>
                                      </a:rPr>
                                    </m:ctrlPr>
                                  </m:dPr>
                                  <m:e>
                                    <m:r>
                                      <a:rPr lang="fr-FR" sz="1600" b="0" i="1" smtClean="0">
                                        <a:latin typeface="Cambria Math" panose="02040503050406030204" pitchFamily="18" charset="0"/>
                                      </a:rPr>
                                      <m:t>𝑡</m:t>
                                    </m:r>
                                    <m:r>
                                      <a:rPr lang="fr-FR" sz="1600" b="0" i="1" smtClean="0">
                                        <a:latin typeface="Cambria Math" panose="02040503050406030204" pitchFamily="18" charset="0"/>
                                      </a:rPr>
                                      <m:t>−</m:t>
                                    </m:r>
                                    <m:r>
                                      <a:rPr lang="fr-FR" sz="1600" b="1" i="1" smtClean="0">
                                        <a:solidFill>
                                          <a:srgbClr val="00B050"/>
                                        </a:solidFill>
                                        <a:latin typeface="Cambria Math" panose="02040503050406030204" pitchFamily="18" charset="0"/>
                                        <a:ea typeface="Cambria Math" panose="02040503050406030204" pitchFamily="18" charset="0"/>
                                      </a:rPr>
                                      <m:t>𝝉</m:t>
                                    </m:r>
                                  </m:e>
                                </m:d>
                                <m:r>
                                  <a:rPr lang="fr-FR" sz="1600" b="0" i="1" smtClean="0">
                                    <a:latin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𝜋</m:t>
                                </m:r>
                                <m:r>
                                  <a:rPr lang="fr-FR" sz="1600" b="1" i="1" smtClean="0">
                                    <a:solidFill>
                                      <a:srgbClr val="FFC000"/>
                                    </a:solidFill>
                                    <a:latin typeface="Cambria Math" panose="02040503050406030204" pitchFamily="18" charset="0"/>
                                    <a:ea typeface="Cambria Math" panose="02040503050406030204" pitchFamily="18" charset="0"/>
                                  </a:rPr>
                                  <m:t>𝜸</m:t>
                                </m:r>
                                <m:sSup>
                                  <m:sSupPr>
                                    <m:ctrlPr>
                                      <a:rPr lang="fr-FR" sz="1600" b="0" i="1" smtClean="0">
                                        <a:latin typeface="Cambria Math" panose="02040503050406030204" pitchFamily="18" charset="0"/>
                                        <a:ea typeface="Cambria Math" panose="02040503050406030204" pitchFamily="18" charset="0"/>
                                      </a:rPr>
                                    </m:ctrlPr>
                                  </m:sSupPr>
                                  <m:e>
                                    <m:d>
                                      <m:dPr>
                                        <m:ctrlPr>
                                          <a:rPr lang="fr-FR" sz="1600" b="0" i="1" smtClean="0">
                                            <a:latin typeface="Cambria Math" panose="02040503050406030204" pitchFamily="18" charset="0"/>
                                            <a:ea typeface="Cambria Math" panose="02040503050406030204" pitchFamily="18" charset="0"/>
                                          </a:rPr>
                                        </m:ctrlPr>
                                      </m:dPr>
                                      <m:e>
                                        <m:r>
                                          <a:rPr lang="fr-FR" sz="1600" i="1">
                                            <a:latin typeface="Cambria Math" panose="02040503050406030204" pitchFamily="18" charset="0"/>
                                          </a:rPr>
                                          <m:t>𝑡</m:t>
                                        </m:r>
                                        <m:r>
                                          <a:rPr lang="fr-FR" sz="1600" i="1">
                                            <a:latin typeface="Cambria Math" panose="02040503050406030204" pitchFamily="18" charset="0"/>
                                          </a:rPr>
                                          <m:t>−</m:t>
                                        </m:r>
                                        <m:r>
                                          <a:rPr lang="fr-FR" sz="1600" b="1" i="1" smtClean="0">
                                            <a:solidFill>
                                              <a:srgbClr val="00B050"/>
                                            </a:solidFill>
                                            <a:latin typeface="Cambria Math" panose="02040503050406030204" pitchFamily="18" charset="0"/>
                                            <a:ea typeface="Cambria Math" panose="02040503050406030204" pitchFamily="18" charset="0"/>
                                          </a:rPr>
                                          <m:t>𝝉</m:t>
                                        </m:r>
                                      </m:e>
                                    </m:d>
                                  </m:e>
                                  <m:sup>
                                    <m:r>
                                      <a:rPr lang="fr-FR" sz="1600" b="0" i="1" smtClean="0">
                                        <a:latin typeface="Cambria Math" panose="02040503050406030204" pitchFamily="18" charset="0"/>
                                        <a:ea typeface="Cambria Math" panose="02040503050406030204" pitchFamily="18" charset="0"/>
                                      </a:rPr>
                                      <m:t>2</m:t>
                                    </m:r>
                                  </m:sup>
                                </m:sSup>
                                <m:r>
                                  <a:rPr lang="fr-FR" sz="1600" b="0" i="1" smtClean="0">
                                    <a:latin typeface="Cambria Math" panose="02040503050406030204" pitchFamily="18" charset="0"/>
                                    <a:ea typeface="Cambria Math" panose="02040503050406030204" pitchFamily="18" charset="0"/>
                                  </a:rPr>
                                  <m:t>+</m:t>
                                </m:r>
                                <m:r>
                                  <a:rPr lang="fr-FR" sz="1600" b="0" i="1" smtClean="0">
                                    <a:latin typeface="Cambria Math" panose="02040503050406030204" pitchFamily="18" charset="0"/>
                                    <a:ea typeface="Cambria Math" panose="02040503050406030204" pitchFamily="18" charset="0"/>
                                  </a:rPr>
                                  <m:t>𝜑</m:t>
                                </m:r>
                                <m:r>
                                  <a:rPr lang="fr-FR" sz="1600" b="0" i="1" smtClean="0">
                                    <a:latin typeface="Cambria Math" panose="02040503050406030204" pitchFamily="18" charset="0"/>
                                    <a:ea typeface="Cambria Math" panose="02040503050406030204" pitchFamily="18" charset="0"/>
                                  </a:rPr>
                                  <m:t>(</m:t>
                                </m:r>
                                <m:r>
                                  <a:rPr lang="fr-FR" sz="1600" i="1">
                                    <a:latin typeface="Cambria Math" panose="02040503050406030204" pitchFamily="18" charset="0"/>
                                  </a:rPr>
                                  <m:t>𝑡</m:t>
                                </m:r>
                                <m:r>
                                  <a:rPr lang="fr-FR" sz="1600" i="1">
                                    <a:latin typeface="Cambria Math" panose="02040503050406030204" pitchFamily="18" charset="0"/>
                                  </a:rPr>
                                  <m:t>−</m:t>
                                </m:r>
                                <m:r>
                                  <a:rPr lang="fr-FR" sz="1600" b="1" i="1">
                                    <a:solidFill>
                                      <a:srgbClr val="00B050"/>
                                    </a:solidFill>
                                    <a:latin typeface="Cambria Math" panose="02040503050406030204" pitchFamily="18" charset="0"/>
                                    <a:ea typeface="Cambria Math" panose="02040503050406030204" pitchFamily="18" charset="0"/>
                                  </a:rPr>
                                  <m:t>𝝉</m:t>
                                </m:r>
                                <m:r>
                                  <a:rPr lang="fr-FR" sz="1600" b="0" i="1" smtClean="0">
                                    <a:latin typeface="Cambria Math" panose="02040503050406030204" pitchFamily="18" charset="0"/>
                                    <a:ea typeface="Cambria Math" panose="02040503050406030204" pitchFamily="18" charset="0"/>
                                  </a:rPr>
                                  <m:t>)</m:t>
                                </m:r>
                              </m:e>
                            </m:d>
                          </m:e>
                        </m:d>
                      </m:oMath>
                    </m:oMathPara>
                  </a14:m>
                  <a:endParaRPr lang="fr-FR" sz="1600" dirty="0"/>
                </a:p>
              </p:txBody>
            </p:sp>
          </mc:Choice>
          <mc:Fallback xmlns="">
            <p:sp>
              <p:nvSpPr>
                <p:cNvPr id="18" name="ZoneTexte 17"/>
                <p:cNvSpPr txBox="1">
                  <a:spLocks noRot="1" noChangeAspect="1" noMove="1" noResize="1" noEditPoints="1" noAdjustHandles="1" noChangeArrowheads="1" noChangeShapeType="1" noTextEdit="1"/>
                </p:cNvSpPr>
                <p:nvPr/>
              </p:nvSpPr>
              <p:spPr>
                <a:xfrm>
                  <a:off x="1055688" y="1819677"/>
                  <a:ext cx="5747856" cy="376578"/>
                </a:xfrm>
                <a:prstGeom prst="rect">
                  <a:avLst/>
                </a:prstGeom>
                <a:blipFill>
                  <a:blip r:embed="rId4"/>
                  <a:stretch>
                    <a:fillRect l="-212"/>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1" name="ZoneTexte 20"/>
                <p:cNvSpPr txBox="1"/>
                <p:nvPr/>
              </p:nvSpPr>
              <p:spPr>
                <a:xfrm>
                  <a:off x="7972000" y="1836595"/>
                  <a:ext cx="4192889" cy="328360"/>
                </a:xfrm>
                <a:prstGeom prst="rect">
                  <a:avLst/>
                </a:prstGeom>
                <a:noFill/>
              </p:spPr>
              <p:txBody>
                <a:bodyPr wrap="square" lIns="0" tIns="0" rIns="0" bIns="0" rtlCol="0">
                  <a:spAutoFit/>
                </a:bodyPr>
                <a:lstStyle/>
                <a:p>
                  <a14:m>
                    <m:oMath xmlns:m="http://schemas.openxmlformats.org/officeDocument/2006/math">
                      <m:r>
                        <a:rPr lang="fr-FR" sz="1600" i="1">
                          <a:latin typeface="Cambria Math" panose="02040503050406030204" pitchFamily="18" charset="0"/>
                        </a:rPr>
                        <m:t>𝑅</m:t>
                      </m:r>
                      <m:r>
                        <a:rPr lang="fr-FR" sz="1600" i="1">
                          <a:latin typeface="Cambria Math" panose="02040503050406030204" pitchFamily="18" charset="0"/>
                        </a:rPr>
                        <m:t>(</m:t>
                      </m:r>
                      <m:r>
                        <a:rPr lang="fr-FR" sz="1600" b="1" i="1">
                          <a:solidFill>
                            <a:srgbClr val="00B050"/>
                          </a:solidFill>
                          <a:latin typeface="Cambria Math" panose="02040503050406030204" pitchFamily="18" charset="0"/>
                          <a:ea typeface="Cambria Math" panose="02040503050406030204" pitchFamily="18" charset="0"/>
                        </a:rPr>
                        <m:t>𝝉</m:t>
                      </m:r>
                      <m:r>
                        <a:rPr lang="fr-FR" sz="1600" i="1">
                          <a:latin typeface="Cambria Math" panose="02040503050406030204" pitchFamily="18" charset="0"/>
                          <a:ea typeface="Cambria Math" panose="02040503050406030204" pitchFamily="18" charset="0"/>
                        </a:rPr>
                        <m:t>) </m:t>
                      </m:r>
                    </m:oMath>
                  </a14:m>
                  <a:r>
                    <a:rPr lang="fr-FR" sz="1600" dirty="0"/>
                    <a:t>= Réflectivité au point </a:t>
                  </a:r>
                  <a14:m>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𝒛</m:t>
                          </m:r>
                        </m:e>
                        <m:sub>
                          <m:r>
                            <a:rPr lang="fr-FR" sz="1600" b="1" i="1" smtClean="0">
                              <a:latin typeface="Cambria Math" panose="02040503050406030204" pitchFamily="18" charset="0"/>
                            </a:rPr>
                            <m:t>𝟎</m:t>
                          </m:r>
                        </m:sub>
                      </m:sSub>
                      <m:r>
                        <a:rPr lang="fr-FR" sz="1600" b="1" i="1" smtClean="0">
                          <a:latin typeface="Cambria Math" panose="02040503050406030204" pitchFamily="18" charset="0"/>
                        </a:rPr>
                        <m:t>=</m:t>
                      </m:r>
                      <m:f>
                        <m:fPr>
                          <m:ctrlPr>
                            <a:rPr lang="fr-FR" sz="1600" b="1" i="1" smtClean="0">
                              <a:latin typeface="Cambria Math" panose="02040503050406030204" pitchFamily="18" charset="0"/>
                            </a:rPr>
                          </m:ctrlPr>
                        </m:fPr>
                        <m:num>
                          <m:r>
                            <a:rPr lang="fr-FR" sz="1600" b="1" i="1" smtClean="0">
                              <a:latin typeface="Cambria Math" panose="02040503050406030204" pitchFamily="18" charset="0"/>
                            </a:rPr>
                            <m:t>𝒄</m:t>
                          </m:r>
                        </m:num>
                        <m:den>
                          <m:r>
                            <a:rPr lang="fr-FR" sz="1600" b="1" i="1" smtClean="0">
                              <a:latin typeface="Cambria Math" panose="02040503050406030204" pitchFamily="18" charset="0"/>
                            </a:rPr>
                            <m:t>𝟐</m:t>
                          </m:r>
                          <m:r>
                            <a:rPr lang="fr-FR" sz="1600" b="1" i="1" smtClean="0">
                              <a:latin typeface="Cambria Math" panose="02040503050406030204" pitchFamily="18" charset="0"/>
                            </a:rPr>
                            <m:t>𝒏</m:t>
                          </m:r>
                        </m:den>
                      </m:f>
                      <m:r>
                        <a:rPr lang="fr-FR" sz="1600" b="1" i="1" smtClean="0">
                          <a:solidFill>
                            <a:srgbClr val="00B050"/>
                          </a:solidFill>
                          <a:latin typeface="Cambria Math" panose="02040503050406030204" pitchFamily="18" charset="0"/>
                          <a:ea typeface="Cambria Math" panose="02040503050406030204" pitchFamily="18" charset="0"/>
                        </a:rPr>
                        <m:t>𝝉</m:t>
                      </m:r>
                    </m:oMath>
                  </a14:m>
                  <a:endParaRPr lang="fr-FR" sz="1600" b="1" dirty="0"/>
                </a:p>
              </p:txBody>
            </p:sp>
          </mc:Choice>
          <mc:Fallback xmlns="">
            <p:sp>
              <p:nvSpPr>
                <p:cNvPr id="21" name="ZoneTexte 20"/>
                <p:cNvSpPr txBox="1">
                  <a:spLocks noRot="1" noChangeAspect="1" noMove="1" noResize="1" noEditPoints="1" noAdjustHandles="1" noChangeArrowheads="1" noChangeShapeType="1" noTextEdit="1"/>
                </p:cNvSpPr>
                <p:nvPr/>
              </p:nvSpPr>
              <p:spPr>
                <a:xfrm>
                  <a:off x="7972000" y="1836595"/>
                  <a:ext cx="4192889" cy="328360"/>
                </a:xfrm>
                <a:prstGeom prst="rect">
                  <a:avLst/>
                </a:prstGeom>
                <a:blipFill>
                  <a:blip r:embed="rId5"/>
                  <a:stretch>
                    <a:fillRect l="-1744" t="-12963" b="-18519"/>
                  </a:stretch>
                </a:blipFill>
              </p:spPr>
              <p:txBody>
                <a:bodyPr/>
                <a:lstStyle/>
                <a:p>
                  <a:r>
                    <a:rPr lang="fr-FR">
                      <a:noFill/>
                    </a:rPr>
                    <a:t> </a:t>
                  </a:r>
                </a:p>
              </p:txBody>
            </p:sp>
          </mc:Fallback>
        </mc:AlternateContent>
        <p:sp>
          <p:nvSpPr>
            <p:cNvPr id="26" name="ZoneTexte 25"/>
            <p:cNvSpPr txBox="1"/>
            <p:nvPr/>
          </p:nvSpPr>
          <p:spPr>
            <a:xfrm>
              <a:off x="-35016" y="1823300"/>
              <a:ext cx="889987" cy="369332"/>
            </a:xfrm>
            <a:prstGeom prst="rect">
              <a:avLst/>
            </a:prstGeom>
            <a:noFill/>
          </p:spPr>
          <p:txBody>
            <a:bodyPr wrap="none" rtlCol="0">
              <a:spAutoFit/>
            </a:bodyPr>
            <a:lstStyle/>
            <a:p>
              <a:r>
                <a:rPr lang="fr-FR" dirty="0"/>
                <a:t>Signal:</a:t>
              </a:r>
            </a:p>
          </p:txBody>
        </p:sp>
        <p:sp>
          <p:nvSpPr>
            <p:cNvPr id="27" name="Flèche droite 26"/>
            <p:cNvSpPr/>
            <p:nvPr/>
          </p:nvSpPr>
          <p:spPr>
            <a:xfrm>
              <a:off x="7037664" y="1876071"/>
              <a:ext cx="463273" cy="263790"/>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grpSp>
        <p:nvGrpSpPr>
          <p:cNvPr id="44" name="Groupe 43"/>
          <p:cNvGrpSpPr/>
          <p:nvPr/>
        </p:nvGrpSpPr>
        <p:grpSpPr>
          <a:xfrm>
            <a:off x="50800" y="2234550"/>
            <a:ext cx="12096000" cy="818614"/>
            <a:chOff x="50800" y="2234550"/>
            <a:chExt cx="12096000" cy="818614"/>
          </a:xfrm>
          <a:noFill/>
        </p:grpSpPr>
        <p:sp>
          <p:nvSpPr>
            <p:cNvPr id="36" name="Rectangle à coins arrondis 35"/>
            <p:cNvSpPr/>
            <p:nvPr/>
          </p:nvSpPr>
          <p:spPr>
            <a:xfrm>
              <a:off x="50800" y="2234550"/>
              <a:ext cx="12096000" cy="818614"/>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0" name="Flèche droite 19"/>
            <p:cNvSpPr/>
            <p:nvPr/>
          </p:nvSpPr>
          <p:spPr>
            <a:xfrm>
              <a:off x="9133130" y="2543926"/>
              <a:ext cx="252531" cy="271083"/>
            </a:xfrm>
            <a:prstGeom prst="rightArrow">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mc:AlternateContent xmlns:mc="http://schemas.openxmlformats.org/markup-compatibility/2006" xmlns:a14="http://schemas.microsoft.com/office/drawing/2010/main">
          <mc:Choice Requires="a14">
            <p:sp>
              <p:nvSpPr>
                <p:cNvPr id="22" name="ZoneTexte 21"/>
                <p:cNvSpPr txBox="1"/>
                <p:nvPr/>
              </p:nvSpPr>
              <p:spPr>
                <a:xfrm>
                  <a:off x="2360057" y="2468975"/>
                  <a:ext cx="6726008" cy="301429"/>
                </a:xfrm>
                <a:prstGeom prst="rect">
                  <a:avLst/>
                </a:prstGeom>
                <a:grp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600" b="1" i="1" smtClean="0">
                                <a:latin typeface="Cambria Math" panose="02040503050406030204" pitchFamily="18" charset="0"/>
                              </a:rPr>
                            </m:ctrlPr>
                          </m:sSubPr>
                          <m:e>
                            <m:r>
                              <a:rPr lang="fr-FR" sz="1600" b="1" i="1" smtClean="0">
                                <a:latin typeface="Cambria Math" panose="02040503050406030204" pitchFamily="18" charset="0"/>
                              </a:rPr>
                              <m:t>𝑰</m:t>
                            </m:r>
                          </m:e>
                          <m:sub>
                            <m:r>
                              <a:rPr lang="fr-FR" sz="1600" b="1" i="1" smtClean="0">
                                <a:latin typeface="Cambria Math" panose="02040503050406030204" pitchFamily="18" charset="0"/>
                              </a:rPr>
                              <m:t>𝑶𝑭𝑫𝑹</m:t>
                            </m:r>
                          </m:sub>
                        </m:sSub>
                        <m:d>
                          <m:dPr>
                            <m:ctrlPr>
                              <a:rPr lang="fr-FR" sz="1600" b="1" i="1" smtClean="0">
                                <a:latin typeface="Cambria Math" panose="02040503050406030204" pitchFamily="18" charset="0"/>
                              </a:rPr>
                            </m:ctrlPr>
                          </m:dPr>
                          <m:e>
                            <m:r>
                              <a:rPr lang="fr-FR" sz="1600" b="1" i="1" smtClean="0">
                                <a:latin typeface="Cambria Math" panose="02040503050406030204" pitchFamily="18" charset="0"/>
                              </a:rPr>
                              <m:t>𝒕</m:t>
                            </m:r>
                          </m:e>
                        </m:d>
                        <m:r>
                          <a:rPr lang="fr-FR" sz="1600" b="1" i="1">
                            <a:latin typeface="Cambria Math" panose="02040503050406030204" pitchFamily="18" charset="0"/>
                            <a:ea typeface="Cambria Math" panose="02040503050406030204" pitchFamily="18" charset="0"/>
                          </a:rPr>
                          <m:t>∝</m:t>
                        </m:r>
                        <m:r>
                          <a:rPr lang="fr-FR" sz="1600" b="1" i="1">
                            <a:latin typeface="Cambria Math" panose="02040503050406030204" pitchFamily="18" charset="0"/>
                          </a:rPr>
                          <m:t>𝟒</m:t>
                        </m:r>
                        <m:rad>
                          <m:radPr>
                            <m:degHide m:val="on"/>
                            <m:ctrlPr>
                              <a:rPr lang="fr-FR" sz="1600" b="1" i="1">
                                <a:latin typeface="Cambria Math" panose="02040503050406030204" pitchFamily="18" charset="0"/>
                              </a:rPr>
                            </m:ctrlPr>
                          </m:radPr>
                          <m:deg/>
                          <m:e>
                            <m:r>
                              <a:rPr lang="fr-FR" sz="1600" b="1" i="1">
                                <a:latin typeface="Cambria Math" panose="02040503050406030204" pitchFamily="18" charset="0"/>
                              </a:rPr>
                              <m:t>𝑹</m:t>
                            </m:r>
                            <m:r>
                              <a:rPr lang="fr-FR" sz="1600" b="1" i="1">
                                <a:latin typeface="Cambria Math" panose="02040503050406030204" pitchFamily="18" charset="0"/>
                              </a:rPr>
                              <m:t>(</m:t>
                            </m:r>
                            <m:r>
                              <a:rPr lang="fr-FR" sz="1600" b="1" i="1">
                                <a:solidFill>
                                  <a:srgbClr val="00B050"/>
                                </a:solidFill>
                                <a:latin typeface="Cambria Math" panose="02040503050406030204" pitchFamily="18" charset="0"/>
                                <a:ea typeface="Cambria Math" panose="02040503050406030204" pitchFamily="18" charset="0"/>
                              </a:rPr>
                              <m:t>𝝉</m:t>
                            </m:r>
                            <m:r>
                              <a:rPr lang="fr-FR" sz="1600" b="1" i="1">
                                <a:latin typeface="Cambria Math" panose="02040503050406030204" pitchFamily="18" charset="0"/>
                                <a:ea typeface="Cambria Math" panose="02040503050406030204" pitchFamily="18" charset="0"/>
                              </a:rPr>
                              <m:t>)</m:t>
                            </m:r>
                          </m:e>
                        </m:rad>
                        <m:sSub>
                          <m:sSubPr>
                            <m:ctrlPr>
                              <a:rPr lang="fr-FR" sz="1600" b="1" i="1">
                                <a:latin typeface="Cambria Math" panose="02040503050406030204" pitchFamily="18" charset="0"/>
                              </a:rPr>
                            </m:ctrlPr>
                          </m:sSubPr>
                          <m:e>
                            <m:r>
                              <a:rPr lang="fr-FR" sz="1600" b="1" i="1">
                                <a:latin typeface="Cambria Math" panose="02040503050406030204" pitchFamily="18" charset="0"/>
                              </a:rPr>
                              <m:t>𝑬</m:t>
                            </m:r>
                          </m:e>
                          <m:sub>
                            <m:r>
                              <a:rPr lang="fr-FR" sz="1600" b="1" i="1" smtClean="0">
                                <a:latin typeface="Cambria Math" panose="02040503050406030204" pitchFamily="18" charset="0"/>
                              </a:rPr>
                              <m:t>𝟎</m:t>
                            </m:r>
                          </m:sub>
                        </m:sSub>
                        <m:r>
                          <a:rPr lang="fr-FR" sz="1600" b="1" i="1" smtClean="0">
                            <a:latin typeface="Cambria Math" panose="02040503050406030204" pitchFamily="18" charset="0"/>
                          </a:rPr>
                          <m:t>𝒄𝒐𝒔</m:t>
                        </m:r>
                        <m:d>
                          <m:dPr>
                            <m:ctrlPr>
                              <a:rPr lang="fr-FR" sz="1600" b="1" i="1" smtClean="0">
                                <a:latin typeface="Cambria Math" panose="02040503050406030204" pitchFamily="18" charset="0"/>
                              </a:rPr>
                            </m:ctrlPr>
                          </m:dPr>
                          <m:e>
                            <m:r>
                              <a:rPr lang="fr-FR" sz="1600" b="1" i="1" smtClean="0">
                                <a:latin typeface="Cambria Math" panose="02040503050406030204" pitchFamily="18" charset="0"/>
                              </a:rPr>
                              <m:t>𝟐</m:t>
                            </m:r>
                            <m:r>
                              <a:rPr lang="fr-FR" sz="1600" b="1" i="1" smtClean="0">
                                <a:latin typeface="Cambria Math" panose="02040503050406030204" pitchFamily="18" charset="0"/>
                              </a:rPr>
                              <m:t>𝒊</m:t>
                            </m:r>
                            <m:r>
                              <a:rPr lang="fr-FR" sz="1600" b="1" i="1" smtClean="0">
                                <a:latin typeface="Cambria Math" panose="02040503050406030204" pitchFamily="18" charset="0"/>
                                <a:ea typeface="Cambria Math" panose="02040503050406030204" pitchFamily="18" charset="0"/>
                              </a:rPr>
                              <m:t>𝝅</m:t>
                            </m:r>
                            <m:d>
                              <m:dPr>
                                <m:begChr m:val="{"/>
                                <m:endChr m:val="}"/>
                                <m:ctrlPr>
                                  <a:rPr lang="fr-FR" sz="1600" b="1" i="1" smtClean="0">
                                    <a:latin typeface="Cambria Math" panose="02040503050406030204" pitchFamily="18" charset="0"/>
                                  </a:rPr>
                                </m:ctrlPr>
                              </m:dPr>
                              <m:e>
                                <m:sSub>
                                  <m:sSubPr>
                                    <m:ctrlPr>
                                      <a:rPr lang="fr-FR" sz="1600" b="1" i="1">
                                        <a:latin typeface="Cambria Math" panose="02040503050406030204" pitchFamily="18" charset="0"/>
                                      </a:rPr>
                                    </m:ctrlPr>
                                  </m:sSubPr>
                                  <m:e>
                                    <m:r>
                                      <a:rPr lang="fr-FR" sz="1600" b="1" i="1" smtClean="0">
                                        <a:latin typeface="Cambria Math" panose="02040503050406030204" pitchFamily="18" charset="0"/>
                                      </a:rPr>
                                      <m:t>𝒇</m:t>
                                    </m:r>
                                  </m:e>
                                  <m:sub>
                                    <m:r>
                                      <a:rPr lang="fr-FR" sz="1600" b="1" i="1">
                                        <a:latin typeface="Cambria Math" panose="02040503050406030204" pitchFamily="18" charset="0"/>
                                      </a:rPr>
                                      <m:t>𝟎</m:t>
                                    </m:r>
                                  </m:sub>
                                </m:sSub>
                                <m:d>
                                  <m:dPr>
                                    <m:ctrlPr>
                                      <a:rPr lang="fr-FR" sz="1600" b="1" i="1" smtClean="0">
                                        <a:latin typeface="Cambria Math" panose="02040503050406030204" pitchFamily="18" charset="0"/>
                                      </a:rPr>
                                    </m:ctrlPr>
                                  </m:dPr>
                                  <m:e>
                                    <m:r>
                                      <a:rPr lang="fr-FR" sz="1600" b="1" i="1" smtClean="0">
                                        <a:latin typeface="Cambria Math" panose="02040503050406030204" pitchFamily="18" charset="0"/>
                                      </a:rPr>
                                      <m:t>𝒕</m:t>
                                    </m:r>
                                    <m:r>
                                      <a:rPr lang="fr-FR" sz="1600" b="1" i="1" smtClean="0">
                                        <a:latin typeface="Cambria Math" panose="02040503050406030204" pitchFamily="18" charset="0"/>
                                      </a:rPr>
                                      <m:t>−</m:t>
                                    </m:r>
                                    <m:r>
                                      <a:rPr lang="fr-FR" sz="1600" b="1" i="1" smtClean="0">
                                        <a:solidFill>
                                          <a:srgbClr val="00B050"/>
                                        </a:solidFill>
                                        <a:latin typeface="Cambria Math" panose="02040503050406030204" pitchFamily="18" charset="0"/>
                                        <a:ea typeface="Cambria Math" panose="02040503050406030204" pitchFamily="18" charset="0"/>
                                      </a:rPr>
                                      <m:t>𝝉</m:t>
                                    </m:r>
                                  </m:e>
                                </m:d>
                                <m:r>
                                  <a:rPr lang="fr-FR" sz="1600" b="1" i="1" smtClean="0">
                                    <a:latin typeface="Cambria Math" panose="02040503050406030204" pitchFamily="18" charset="0"/>
                                  </a:rPr>
                                  <m:t>+</m:t>
                                </m:r>
                                <m:r>
                                  <a:rPr lang="fr-FR" sz="1600" b="1" i="1" smtClean="0">
                                    <a:latin typeface="Cambria Math" panose="02040503050406030204" pitchFamily="18" charset="0"/>
                                    <a:ea typeface="Cambria Math" panose="02040503050406030204" pitchFamily="18" charset="0"/>
                                  </a:rPr>
                                  <m:t>𝝅</m:t>
                                </m:r>
                                <m:r>
                                  <a:rPr lang="fr-FR" sz="1600" b="1" i="1" smtClean="0">
                                    <a:solidFill>
                                      <a:srgbClr val="FFC000"/>
                                    </a:solidFill>
                                    <a:latin typeface="Cambria Math" panose="02040503050406030204" pitchFamily="18" charset="0"/>
                                    <a:ea typeface="Cambria Math" panose="02040503050406030204" pitchFamily="18" charset="0"/>
                                  </a:rPr>
                                  <m:t>𝜸</m:t>
                                </m:r>
                                <m:sSup>
                                  <m:sSupPr>
                                    <m:ctrlPr>
                                      <a:rPr lang="fr-FR" sz="1600" b="1" i="1" smtClean="0">
                                        <a:latin typeface="Cambria Math" panose="02040503050406030204" pitchFamily="18" charset="0"/>
                                        <a:ea typeface="Cambria Math" panose="02040503050406030204" pitchFamily="18" charset="0"/>
                                      </a:rPr>
                                    </m:ctrlPr>
                                  </m:sSupPr>
                                  <m:e>
                                    <m:d>
                                      <m:dPr>
                                        <m:ctrlPr>
                                          <a:rPr lang="fr-FR" sz="1600" b="1" i="1" smtClean="0">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rPr>
                                          <m:t>𝒕</m:t>
                                        </m:r>
                                        <m:r>
                                          <a:rPr lang="fr-FR" sz="1600" b="1" i="1">
                                            <a:latin typeface="Cambria Math" panose="02040503050406030204" pitchFamily="18" charset="0"/>
                                          </a:rPr>
                                          <m:t>−</m:t>
                                        </m:r>
                                        <m:r>
                                          <a:rPr lang="fr-FR" sz="1600" b="1" i="1" smtClean="0">
                                            <a:solidFill>
                                              <a:srgbClr val="00B050"/>
                                            </a:solidFill>
                                            <a:latin typeface="Cambria Math" panose="02040503050406030204" pitchFamily="18" charset="0"/>
                                            <a:ea typeface="Cambria Math" panose="02040503050406030204" pitchFamily="18" charset="0"/>
                                          </a:rPr>
                                          <m:t>𝝉</m:t>
                                        </m:r>
                                      </m:e>
                                    </m:d>
                                  </m:e>
                                  <m:sup>
                                    <m:r>
                                      <a:rPr lang="fr-FR" sz="1600" b="1" i="1" smtClean="0">
                                        <a:latin typeface="Cambria Math" panose="02040503050406030204" pitchFamily="18" charset="0"/>
                                        <a:ea typeface="Cambria Math" panose="02040503050406030204" pitchFamily="18" charset="0"/>
                                      </a:rPr>
                                      <m:t>𝟐</m:t>
                                    </m:r>
                                  </m:sup>
                                </m:sSup>
                                <m:r>
                                  <a:rPr lang="fr-FR" sz="1600" b="1" i="1" smtClean="0">
                                    <a:latin typeface="Cambria Math" panose="02040503050406030204" pitchFamily="18" charset="0"/>
                                    <a:ea typeface="Cambria Math" panose="02040503050406030204" pitchFamily="18" charset="0"/>
                                  </a:rPr>
                                  <m:t>+</m:t>
                                </m:r>
                                <m:r>
                                  <a:rPr lang="fr-FR" sz="1600" b="1" i="1">
                                    <a:latin typeface="Cambria Math" panose="02040503050406030204" pitchFamily="18" charset="0"/>
                                    <a:ea typeface="Cambria Math" panose="02040503050406030204" pitchFamily="18" charset="0"/>
                                  </a:rPr>
                                  <m:t>𝝋</m:t>
                                </m:r>
                                <m:d>
                                  <m:dPr>
                                    <m:ctrlPr>
                                      <a:rPr lang="fr-FR" sz="1600" b="1" i="1">
                                        <a:latin typeface="Cambria Math" panose="02040503050406030204" pitchFamily="18" charset="0"/>
                                        <a:ea typeface="Cambria Math" panose="02040503050406030204" pitchFamily="18" charset="0"/>
                                      </a:rPr>
                                    </m:ctrlPr>
                                  </m:dPr>
                                  <m:e>
                                    <m:r>
                                      <a:rPr lang="fr-FR" sz="1600" b="1" i="1">
                                        <a:latin typeface="Cambria Math" panose="02040503050406030204" pitchFamily="18" charset="0"/>
                                      </a:rPr>
                                      <m:t>𝒕</m:t>
                                    </m:r>
                                  </m:e>
                                </m:d>
                                <m:r>
                                  <a:rPr lang="fr-FR" sz="1600" b="1" i="1" smtClean="0">
                                    <a:latin typeface="Cambria Math" panose="02040503050406030204" pitchFamily="18" charset="0"/>
                                    <a:ea typeface="Cambria Math" panose="02040503050406030204" pitchFamily="18" charset="0"/>
                                  </a:rPr>
                                  <m:t>−</m:t>
                                </m:r>
                                <m:r>
                                  <a:rPr lang="fr-FR" sz="1600" b="1" i="1" smtClean="0">
                                    <a:latin typeface="Cambria Math" panose="02040503050406030204" pitchFamily="18" charset="0"/>
                                    <a:ea typeface="Cambria Math" panose="02040503050406030204" pitchFamily="18" charset="0"/>
                                  </a:rPr>
                                  <m:t>𝝋</m:t>
                                </m:r>
                                <m:r>
                                  <a:rPr lang="fr-FR" sz="1600" b="1" i="1" smtClean="0">
                                    <a:latin typeface="Cambria Math" panose="02040503050406030204" pitchFamily="18" charset="0"/>
                                    <a:ea typeface="Cambria Math" panose="02040503050406030204" pitchFamily="18" charset="0"/>
                                  </a:rPr>
                                  <m:t>(</m:t>
                                </m:r>
                                <m:r>
                                  <a:rPr lang="fr-FR" sz="1600" b="1" i="1">
                                    <a:latin typeface="Cambria Math" panose="02040503050406030204" pitchFamily="18" charset="0"/>
                                  </a:rPr>
                                  <m:t>𝒕</m:t>
                                </m:r>
                                <m:r>
                                  <a:rPr lang="fr-FR" sz="1600" b="1" i="1">
                                    <a:latin typeface="Cambria Math" panose="02040503050406030204" pitchFamily="18" charset="0"/>
                                  </a:rPr>
                                  <m:t>−</m:t>
                                </m:r>
                                <m:r>
                                  <a:rPr lang="fr-FR" sz="1600" b="1" i="1">
                                    <a:solidFill>
                                      <a:srgbClr val="00B050"/>
                                    </a:solidFill>
                                    <a:latin typeface="Cambria Math" panose="02040503050406030204" pitchFamily="18" charset="0"/>
                                    <a:ea typeface="Cambria Math" panose="02040503050406030204" pitchFamily="18" charset="0"/>
                                  </a:rPr>
                                  <m:t>𝝉</m:t>
                                </m:r>
                                <m:r>
                                  <a:rPr lang="fr-FR" sz="1600" b="1" i="1" smtClean="0">
                                    <a:latin typeface="Cambria Math" panose="02040503050406030204" pitchFamily="18" charset="0"/>
                                    <a:ea typeface="Cambria Math" panose="02040503050406030204" pitchFamily="18" charset="0"/>
                                  </a:rPr>
                                  <m:t>)</m:t>
                                </m:r>
                              </m:e>
                            </m:d>
                          </m:e>
                        </m:d>
                      </m:oMath>
                    </m:oMathPara>
                  </a14:m>
                  <a:endParaRPr lang="fr-FR" sz="1600" b="1" dirty="0"/>
                </a:p>
              </p:txBody>
            </p:sp>
          </mc:Choice>
          <mc:Fallback xmlns="">
            <p:sp>
              <p:nvSpPr>
                <p:cNvPr id="22" name="ZoneTexte 21"/>
                <p:cNvSpPr txBox="1">
                  <a:spLocks noRot="1" noChangeAspect="1" noMove="1" noResize="1" noEditPoints="1" noAdjustHandles="1" noChangeArrowheads="1" noChangeShapeType="1" noTextEdit="1"/>
                </p:cNvSpPr>
                <p:nvPr/>
              </p:nvSpPr>
              <p:spPr>
                <a:xfrm>
                  <a:off x="2360057" y="2468975"/>
                  <a:ext cx="6726008" cy="301429"/>
                </a:xfrm>
                <a:prstGeom prst="rect">
                  <a:avLst/>
                </a:prstGeom>
                <a:blipFill>
                  <a:blip r:embed="rId6"/>
                  <a:stretch>
                    <a:fillRect b="-21569"/>
                  </a:stretch>
                </a:blipFill>
                <a:ln>
                  <a:solidFill>
                    <a:srgbClr val="FF0000"/>
                  </a:solidFill>
                </a:ln>
              </p:spPr>
              <p:txBody>
                <a:bodyPr/>
                <a:lstStyle/>
                <a:p>
                  <a:r>
                    <a:rPr lang="fr-FR">
                      <a:noFill/>
                    </a:rPr>
                    <a:t> </a:t>
                  </a:r>
                </a:p>
              </p:txBody>
            </p:sp>
          </mc:Fallback>
        </mc:AlternateContent>
        <p:sp>
          <p:nvSpPr>
            <p:cNvPr id="28" name="ZoneTexte 27"/>
            <p:cNvSpPr txBox="1"/>
            <p:nvPr/>
          </p:nvSpPr>
          <p:spPr>
            <a:xfrm>
              <a:off x="522631" y="2468975"/>
              <a:ext cx="1877437" cy="369332"/>
            </a:xfrm>
            <a:prstGeom prst="rect">
              <a:avLst/>
            </a:prstGeom>
            <a:grpFill/>
          </p:spPr>
          <p:txBody>
            <a:bodyPr wrap="none" rtlCol="0">
              <a:spAutoFit/>
            </a:bodyPr>
            <a:lstStyle/>
            <a:p>
              <a:r>
                <a:rPr lang="fr-FR" dirty="0"/>
                <a:t>Sur le détecteur </a:t>
              </a:r>
            </a:p>
          </p:txBody>
        </p:sp>
        <p:sp>
          <p:nvSpPr>
            <p:cNvPr id="30" name="Flèche droite 29"/>
            <p:cNvSpPr/>
            <p:nvPr/>
          </p:nvSpPr>
          <p:spPr>
            <a:xfrm>
              <a:off x="87451" y="2519356"/>
              <a:ext cx="463273" cy="263790"/>
            </a:xfrm>
            <a:prstGeom prst="rightArrow">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mc:AlternateContent xmlns:mc="http://schemas.openxmlformats.org/markup-compatibility/2006" xmlns:a14="http://schemas.microsoft.com/office/drawing/2010/main">
          <mc:Choice Requires="a14">
            <p:sp>
              <p:nvSpPr>
                <p:cNvPr id="35" name="ZoneTexte 34"/>
                <p:cNvSpPr txBox="1"/>
                <p:nvPr/>
              </p:nvSpPr>
              <p:spPr>
                <a:xfrm>
                  <a:off x="9649640" y="2364570"/>
                  <a:ext cx="2431628" cy="573234"/>
                </a:xfrm>
                <a:prstGeom prst="rect">
                  <a:avLst/>
                </a:prstGeom>
                <a:grp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𝒇</m:t>
                            </m:r>
                          </m:e>
                          <m:sub>
                            <m:r>
                              <a:rPr lang="fr-FR" b="1" i="1" smtClean="0">
                                <a:latin typeface="Cambria Math" panose="02040503050406030204" pitchFamily="18" charset="0"/>
                              </a:rPr>
                              <m:t>𝒃𝒆𝒂𝒕</m:t>
                            </m:r>
                          </m:sub>
                        </m:sSub>
                        <m:r>
                          <a:rPr lang="fr-FR" b="1" i="1" smtClean="0">
                            <a:latin typeface="Cambria Math" panose="02040503050406030204" pitchFamily="18" charset="0"/>
                          </a:rPr>
                          <m:t>=</m:t>
                        </m:r>
                        <m:r>
                          <a:rPr lang="fr-FR" b="1" i="1" smtClean="0">
                            <a:solidFill>
                              <a:srgbClr val="FFC000"/>
                            </a:solidFill>
                            <a:latin typeface="Cambria Math" panose="02040503050406030204" pitchFamily="18" charset="0"/>
                            <a:ea typeface="Cambria Math" panose="02040503050406030204" pitchFamily="18" charset="0"/>
                          </a:rPr>
                          <m:t>𝜸</m:t>
                        </m:r>
                        <m:r>
                          <a:rPr lang="fr-FR" b="1" i="1" smtClean="0">
                            <a:latin typeface="Cambria Math" panose="02040503050406030204" pitchFamily="18" charset="0"/>
                            <a:ea typeface="Cambria Math" panose="02040503050406030204" pitchFamily="18" charset="0"/>
                          </a:rPr>
                          <m:t>𝝉</m:t>
                        </m:r>
                        <m:r>
                          <a:rPr lang="fr-FR" b="1" i="1" smtClean="0">
                            <a:latin typeface="Cambria Math" panose="02040503050406030204" pitchFamily="18" charset="0"/>
                            <a:ea typeface="Cambria Math" panose="02040503050406030204" pitchFamily="18" charset="0"/>
                          </a:rPr>
                          <m:t>=</m:t>
                        </m:r>
                        <m:f>
                          <m:fPr>
                            <m:ctrlPr>
                              <a:rPr lang="fr-FR" b="1" i="1" smtClean="0">
                                <a:latin typeface="Cambria Math" panose="02040503050406030204" pitchFamily="18" charset="0"/>
                                <a:ea typeface="Cambria Math" panose="02040503050406030204" pitchFamily="18" charset="0"/>
                              </a:rPr>
                            </m:ctrlPr>
                          </m:fPr>
                          <m:num>
                            <m:r>
                              <a:rPr lang="fr-FR" b="1" i="1" smtClean="0">
                                <a:latin typeface="Cambria Math" panose="02040503050406030204" pitchFamily="18" charset="0"/>
                                <a:ea typeface="Cambria Math" panose="02040503050406030204" pitchFamily="18" charset="0"/>
                              </a:rPr>
                              <m:t>𝟐</m:t>
                            </m:r>
                            <m:r>
                              <a:rPr lang="fr-FR" b="1" i="1" smtClean="0">
                                <a:latin typeface="Cambria Math" panose="02040503050406030204" pitchFamily="18" charset="0"/>
                                <a:ea typeface="Cambria Math" panose="02040503050406030204" pitchFamily="18" charset="0"/>
                              </a:rPr>
                              <m:t>𝒏</m:t>
                            </m:r>
                          </m:num>
                          <m:den>
                            <m:r>
                              <a:rPr lang="fr-FR" b="1" i="1" smtClean="0">
                                <a:latin typeface="Cambria Math" panose="02040503050406030204" pitchFamily="18" charset="0"/>
                                <a:ea typeface="Cambria Math" panose="02040503050406030204" pitchFamily="18" charset="0"/>
                              </a:rPr>
                              <m:t>𝒄</m:t>
                            </m:r>
                          </m:den>
                        </m:f>
                        <m:f>
                          <m:fPr>
                            <m:ctrlPr>
                              <a:rPr lang="fr-FR" b="1" i="1" smtClean="0">
                                <a:latin typeface="Cambria Math" panose="02040503050406030204" pitchFamily="18" charset="0"/>
                                <a:ea typeface="Cambria Math" panose="02040503050406030204" pitchFamily="18" charset="0"/>
                              </a:rPr>
                            </m:ctrlPr>
                          </m:fPr>
                          <m:num>
                            <m:r>
                              <a:rPr lang="el-GR" b="1" i="1" smtClean="0">
                                <a:solidFill>
                                  <a:srgbClr val="00B050"/>
                                </a:solidFill>
                                <a:latin typeface="Cambria Math" panose="02040503050406030204" pitchFamily="18" charset="0"/>
                                <a:ea typeface="Cambria Math" panose="02040503050406030204" pitchFamily="18" charset="0"/>
                              </a:rPr>
                              <m:t>𝜟</m:t>
                            </m:r>
                            <m:r>
                              <a:rPr lang="fr-FR" b="1" i="1" smtClean="0">
                                <a:solidFill>
                                  <a:srgbClr val="00B050"/>
                                </a:solidFill>
                                <a:latin typeface="Cambria Math" panose="02040503050406030204" pitchFamily="18" charset="0"/>
                                <a:ea typeface="Cambria Math" panose="02040503050406030204" pitchFamily="18" charset="0"/>
                              </a:rPr>
                              <m:t>𝑭</m:t>
                            </m:r>
                          </m:num>
                          <m:den>
                            <m:sSub>
                              <m:sSubPr>
                                <m:ctrlPr>
                                  <a:rPr lang="fr-FR" b="1" i="1" smtClean="0">
                                    <a:solidFill>
                                      <a:srgbClr val="7030A0"/>
                                    </a:solidFill>
                                    <a:latin typeface="Cambria Math" panose="02040503050406030204" pitchFamily="18" charset="0"/>
                                    <a:ea typeface="Cambria Math" panose="02040503050406030204" pitchFamily="18" charset="0"/>
                                  </a:rPr>
                                </m:ctrlPr>
                              </m:sSubPr>
                              <m:e>
                                <m:r>
                                  <a:rPr lang="fr-FR" b="1" i="1" smtClean="0">
                                    <a:solidFill>
                                      <a:srgbClr val="7030A0"/>
                                    </a:solidFill>
                                    <a:latin typeface="Cambria Math" panose="02040503050406030204" pitchFamily="18" charset="0"/>
                                    <a:ea typeface="Cambria Math" panose="02040503050406030204" pitchFamily="18" charset="0"/>
                                  </a:rPr>
                                  <m:t>𝑻</m:t>
                                </m:r>
                              </m:e>
                              <m:sub>
                                <m:r>
                                  <a:rPr lang="fr-FR" b="1" i="1" smtClean="0">
                                    <a:solidFill>
                                      <a:srgbClr val="7030A0"/>
                                    </a:solidFill>
                                    <a:latin typeface="Cambria Math" panose="02040503050406030204" pitchFamily="18" charset="0"/>
                                    <a:ea typeface="Cambria Math" panose="02040503050406030204" pitchFamily="18" charset="0"/>
                                  </a:rPr>
                                  <m:t>𝒎𝒐𝒅</m:t>
                                </m:r>
                              </m:sub>
                            </m:sSub>
                          </m:den>
                        </m:f>
                        <m:r>
                          <a:rPr lang="fr-FR" b="1" i="1" smtClean="0">
                            <a:latin typeface="Cambria Math" panose="02040503050406030204" pitchFamily="18" charset="0"/>
                            <a:ea typeface="Cambria Math" panose="02040503050406030204" pitchFamily="18" charset="0"/>
                          </a:rPr>
                          <m:t>𝒛</m:t>
                        </m:r>
                      </m:oMath>
                    </m:oMathPara>
                  </a14:m>
                  <a:endParaRPr lang="fr-FR" b="1" dirty="0"/>
                </a:p>
              </p:txBody>
            </p:sp>
          </mc:Choice>
          <mc:Fallback xmlns="">
            <p:sp>
              <p:nvSpPr>
                <p:cNvPr id="35" name="ZoneTexte 34"/>
                <p:cNvSpPr txBox="1">
                  <a:spLocks noRot="1" noChangeAspect="1" noMove="1" noResize="1" noEditPoints="1" noAdjustHandles="1" noChangeArrowheads="1" noChangeShapeType="1" noTextEdit="1"/>
                </p:cNvSpPr>
                <p:nvPr/>
              </p:nvSpPr>
              <p:spPr>
                <a:xfrm>
                  <a:off x="9649640" y="2364570"/>
                  <a:ext cx="2431628" cy="573234"/>
                </a:xfrm>
                <a:prstGeom prst="rect">
                  <a:avLst/>
                </a:prstGeom>
                <a:blipFill>
                  <a:blip r:embed="rId7"/>
                  <a:stretch>
                    <a:fillRect/>
                  </a:stretch>
                </a:blipFill>
                <a:ln>
                  <a:solidFill>
                    <a:srgbClr val="FF0000"/>
                  </a:solidFill>
                </a:ln>
              </p:spPr>
              <p:txBody>
                <a:bodyPr/>
                <a:lstStyle/>
                <a:p>
                  <a:r>
                    <a:rPr lang="fr-FR">
                      <a:noFill/>
                    </a:rPr>
                    <a:t> </a:t>
                  </a:r>
                </a:p>
              </p:txBody>
            </p:sp>
          </mc:Fallback>
        </mc:AlternateContent>
      </p:grpSp>
      <p:grpSp>
        <p:nvGrpSpPr>
          <p:cNvPr id="45" name="Groupe 44"/>
          <p:cNvGrpSpPr/>
          <p:nvPr/>
        </p:nvGrpSpPr>
        <p:grpSpPr>
          <a:xfrm>
            <a:off x="-63500" y="3161408"/>
            <a:ext cx="10876834" cy="3185844"/>
            <a:chOff x="-63500" y="3161408"/>
            <a:chExt cx="10876834" cy="3185844"/>
          </a:xfrm>
        </p:grpSpPr>
        <p:sp>
          <p:nvSpPr>
            <p:cNvPr id="29" name="ZoneTexte 28"/>
            <p:cNvSpPr txBox="1"/>
            <p:nvPr/>
          </p:nvSpPr>
          <p:spPr>
            <a:xfrm>
              <a:off x="-63500" y="3161408"/>
              <a:ext cx="2450479" cy="369332"/>
            </a:xfrm>
            <a:prstGeom prst="rect">
              <a:avLst/>
            </a:prstGeom>
            <a:noFill/>
          </p:spPr>
          <p:txBody>
            <a:bodyPr wrap="none" rtlCol="0">
              <a:spAutoFit/>
            </a:bodyPr>
            <a:lstStyle/>
            <a:p>
              <a:r>
                <a:rPr lang="fr-FR" dirty="0"/>
                <a:t>Après TF, sur un ASE:</a:t>
              </a:r>
            </a:p>
          </p:txBody>
        </p:sp>
        <p:pic>
          <p:nvPicPr>
            <p:cNvPr id="32" name="Image 31"/>
            <p:cNvPicPr>
              <a:picLocks noChangeAspect="1"/>
            </p:cNvPicPr>
            <p:nvPr/>
          </p:nvPicPr>
          <p:blipFill>
            <a:blip r:embed="rId8"/>
            <a:stretch>
              <a:fillRect/>
            </a:stretch>
          </p:blipFill>
          <p:spPr>
            <a:xfrm>
              <a:off x="2574880" y="3174667"/>
              <a:ext cx="5520086" cy="3031159"/>
            </a:xfrm>
            <a:prstGeom prst="rect">
              <a:avLst/>
            </a:prstGeom>
          </p:spPr>
        </p:pic>
        <p:cxnSp>
          <p:nvCxnSpPr>
            <p:cNvPr id="38" name="Connecteur droit avec flèche 37"/>
            <p:cNvCxnSpPr/>
            <p:nvPr/>
          </p:nvCxnSpPr>
          <p:spPr>
            <a:xfrm>
              <a:off x="2882900" y="6072326"/>
              <a:ext cx="6199430"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9133130" y="5736379"/>
                  <a:ext cx="168020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rPr>
                          <m:t>𝒛</m:t>
                        </m:r>
                        <m:r>
                          <a:rPr lang="fr-FR" b="1" i="1">
                            <a:latin typeface="Cambria Math" panose="02040503050406030204" pitchFamily="18" charset="0"/>
                          </a:rPr>
                          <m:t>=</m:t>
                        </m:r>
                        <m:f>
                          <m:fPr>
                            <m:ctrlPr>
                              <a:rPr lang="fr-FR" b="1" i="1">
                                <a:latin typeface="Cambria Math" panose="02040503050406030204" pitchFamily="18" charset="0"/>
                                <a:ea typeface="Cambria Math" panose="02040503050406030204" pitchFamily="18" charset="0"/>
                              </a:rPr>
                            </m:ctrlPr>
                          </m:fPr>
                          <m:num>
                            <m:r>
                              <a:rPr lang="fr-FR" b="1" i="1" smtClean="0">
                                <a:latin typeface="Cambria Math" panose="02040503050406030204" pitchFamily="18" charset="0"/>
                                <a:ea typeface="Cambria Math" panose="02040503050406030204" pitchFamily="18" charset="0"/>
                              </a:rPr>
                              <m:t>𝒄</m:t>
                            </m:r>
                          </m:num>
                          <m:den>
                            <m:r>
                              <a:rPr lang="fr-FR" b="1" i="1" smtClean="0">
                                <a:latin typeface="Cambria Math" panose="02040503050406030204" pitchFamily="18" charset="0"/>
                                <a:ea typeface="Cambria Math" panose="02040503050406030204" pitchFamily="18" charset="0"/>
                              </a:rPr>
                              <m:t>𝟐</m:t>
                            </m:r>
                            <m:r>
                              <a:rPr lang="fr-FR" b="1" i="1" smtClean="0">
                                <a:latin typeface="Cambria Math" panose="02040503050406030204" pitchFamily="18" charset="0"/>
                                <a:ea typeface="Cambria Math" panose="02040503050406030204" pitchFamily="18" charset="0"/>
                              </a:rPr>
                              <m:t>𝒏</m:t>
                            </m:r>
                          </m:den>
                        </m:f>
                        <m:f>
                          <m:fPr>
                            <m:ctrlPr>
                              <a:rPr lang="fr-FR" b="1" i="1">
                                <a:latin typeface="Cambria Math" panose="02040503050406030204" pitchFamily="18" charset="0"/>
                                <a:ea typeface="Cambria Math" panose="02040503050406030204" pitchFamily="18" charset="0"/>
                              </a:rPr>
                            </m:ctrlPr>
                          </m:fPr>
                          <m:num>
                            <m:sSub>
                              <m:sSubPr>
                                <m:ctrlPr>
                                  <a:rPr lang="fr-FR" b="1" i="1">
                                    <a:solidFill>
                                      <a:srgbClr val="7030A0"/>
                                    </a:solidFill>
                                    <a:latin typeface="Cambria Math" panose="02040503050406030204" pitchFamily="18" charset="0"/>
                                    <a:ea typeface="Cambria Math" panose="02040503050406030204" pitchFamily="18" charset="0"/>
                                  </a:rPr>
                                </m:ctrlPr>
                              </m:sSubPr>
                              <m:e>
                                <m:r>
                                  <a:rPr lang="fr-FR" b="1" i="1">
                                    <a:solidFill>
                                      <a:srgbClr val="7030A0"/>
                                    </a:solidFill>
                                    <a:latin typeface="Cambria Math" panose="02040503050406030204" pitchFamily="18" charset="0"/>
                                    <a:ea typeface="Cambria Math" panose="02040503050406030204" pitchFamily="18" charset="0"/>
                                  </a:rPr>
                                  <m:t>𝑻</m:t>
                                </m:r>
                              </m:e>
                              <m:sub>
                                <m:r>
                                  <a:rPr lang="fr-FR" b="1" i="1">
                                    <a:solidFill>
                                      <a:srgbClr val="7030A0"/>
                                    </a:solidFill>
                                    <a:latin typeface="Cambria Math" panose="02040503050406030204" pitchFamily="18" charset="0"/>
                                    <a:ea typeface="Cambria Math" panose="02040503050406030204" pitchFamily="18" charset="0"/>
                                  </a:rPr>
                                  <m:t>𝒎𝒐𝒅</m:t>
                                </m:r>
                              </m:sub>
                            </m:sSub>
                          </m:num>
                          <m:den>
                            <m:r>
                              <a:rPr lang="el-GR" b="1" i="1">
                                <a:solidFill>
                                  <a:srgbClr val="00B050"/>
                                </a:solidFill>
                                <a:latin typeface="Cambria Math" panose="02040503050406030204" pitchFamily="18" charset="0"/>
                                <a:ea typeface="Cambria Math" panose="02040503050406030204" pitchFamily="18" charset="0"/>
                              </a:rPr>
                              <m:t>𝜟</m:t>
                            </m:r>
                            <m:r>
                              <a:rPr lang="fr-FR" b="1" i="1">
                                <a:solidFill>
                                  <a:srgbClr val="00B050"/>
                                </a:solidFill>
                                <a:latin typeface="Cambria Math" panose="02040503050406030204" pitchFamily="18" charset="0"/>
                                <a:ea typeface="Cambria Math" panose="02040503050406030204" pitchFamily="18" charset="0"/>
                              </a:rPr>
                              <m:t>𝑭</m:t>
                            </m:r>
                          </m:den>
                        </m:f>
                        <m:r>
                          <a:rPr lang="fr-FR" b="1" i="1" smtClean="0">
                            <a:solidFill>
                              <a:schemeClr val="tx1"/>
                            </a:solidFill>
                            <a:latin typeface="Cambria Math" panose="02040503050406030204" pitchFamily="18" charset="0"/>
                            <a:ea typeface="Cambria Math" panose="02040503050406030204" pitchFamily="18" charset="0"/>
                          </a:rPr>
                          <m:t>𝝂</m:t>
                        </m:r>
                      </m:oMath>
                    </m:oMathPara>
                  </a14:m>
                  <a:endParaRPr lang="fr-FR" b="1" dirty="0"/>
                </a:p>
              </p:txBody>
            </p:sp>
          </mc:Choice>
          <mc:Fallback xmlns="">
            <p:sp>
              <p:nvSpPr>
                <p:cNvPr id="39" name="Rectangle 38"/>
                <p:cNvSpPr>
                  <a:spLocks noRot="1" noChangeAspect="1" noMove="1" noResize="1" noEditPoints="1" noAdjustHandles="1" noChangeArrowheads="1" noChangeShapeType="1" noTextEdit="1"/>
                </p:cNvSpPr>
                <p:nvPr/>
              </p:nvSpPr>
              <p:spPr>
                <a:xfrm>
                  <a:off x="9133130" y="5736379"/>
                  <a:ext cx="1680204" cy="610873"/>
                </a:xfrm>
                <a:prstGeom prst="rect">
                  <a:avLst/>
                </a:prstGeom>
                <a:blipFill>
                  <a:blip r:embed="rId9"/>
                  <a:stretch>
                    <a:fillRect/>
                  </a:stretch>
                </a:blipFill>
              </p:spPr>
              <p:txBody>
                <a:bodyPr/>
                <a:lstStyle/>
                <a:p>
                  <a:r>
                    <a:rPr lang="fr-FR">
                      <a:noFill/>
                    </a:rPr>
                    <a:t> </a:t>
                  </a:r>
                </a:p>
              </p:txBody>
            </p:sp>
          </mc:Fallback>
        </mc:AlternateContent>
      </p:grpSp>
      <p:sp>
        <p:nvSpPr>
          <p:cNvPr id="40" name="ZoneTexte 39"/>
          <p:cNvSpPr txBox="1"/>
          <p:nvPr/>
        </p:nvSpPr>
        <p:spPr>
          <a:xfrm>
            <a:off x="348356" y="-12584"/>
            <a:ext cx="8973932" cy="523220"/>
          </a:xfrm>
          <a:prstGeom prst="rect">
            <a:avLst/>
          </a:prstGeom>
          <a:noFill/>
        </p:spPr>
        <p:txBody>
          <a:bodyPr wrap="none" rtlCol="0">
            <a:spAutoFit/>
          </a:bodyPr>
          <a:lstStyle/>
          <a:p>
            <a:r>
              <a:rPr lang="fr-FR" sz="2800" b="1" dirty="0">
                <a:solidFill>
                  <a:schemeClr val="tx2"/>
                </a:solidFill>
              </a:rPr>
              <a:t>3. OFDR : Optical </a:t>
            </a:r>
            <a:r>
              <a:rPr lang="fr-FR" sz="2800" b="1" dirty="0" err="1">
                <a:solidFill>
                  <a:schemeClr val="tx2"/>
                </a:solidFill>
              </a:rPr>
              <a:t>Frequency</a:t>
            </a:r>
            <a:r>
              <a:rPr lang="fr-FR" sz="2800" b="1" dirty="0">
                <a:solidFill>
                  <a:schemeClr val="tx2"/>
                </a:solidFill>
              </a:rPr>
              <a:t> Domain </a:t>
            </a:r>
            <a:r>
              <a:rPr lang="fr-FR" sz="2800" b="1" dirty="0" err="1">
                <a:solidFill>
                  <a:schemeClr val="tx2"/>
                </a:solidFill>
              </a:rPr>
              <a:t>Reflectometry</a:t>
            </a:r>
            <a:endParaRPr lang="fr-FR" sz="2800" b="1" dirty="0">
              <a:solidFill>
                <a:schemeClr val="tx2"/>
              </a:solidFill>
            </a:endParaRPr>
          </a:p>
        </p:txBody>
      </p:sp>
      <p:sp>
        <p:nvSpPr>
          <p:cNvPr id="41" name="ZoneTexte 40"/>
          <p:cNvSpPr txBox="1"/>
          <p:nvPr/>
        </p:nvSpPr>
        <p:spPr>
          <a:xfrm>
            <a:off x="1959440" y="550977"/>
            <a:ext cx="3361818" cy="400110"/>
          </a:xfrm>
          <a:prstGeom prst="rect">
            <a:avLst/>
          </a:prstGeom>
          <a:noFill/>
        </p:spPr>
        <p:txBody>
          <a:bodyPr wrap="none" rtlCol="0">
            <a:spAutoFit/>
          </a:bodyPr>
          <a:lstStyle/>
          <a:p>
            <a:r>
              <a:rPr lang="en-US" sz="2000" b="1" dirty="0">
                <a:solidFill>
                  <a:schemeClr val="tx2"/>
                </a:solidFill>
              </a:rPr>
              <a:t>Lien </a:t>
            </a:r>
            <a:r>
              <a:rPr lang="en-US" sz="2000" b="1" dirty="0" err="1">
                <a:solidFill>
                  <a:schemeClr val="tx2"/>
                </a:solidFill>
              </a:rPr>
              <a:t>Fréquence</a:t>
            </a:r>
            <a:r>
              <a:rPr lang="en-US" sz="2000" b="1" dirty="0">
                <a:solidFill>
                  <a:schemeClr val="tx2"/>
                </a:solidFill>
              </a:rPr>
              <a:t> / Distance</a:t>
            </a:r>
          </a:p>
        </p:txBody>
      </p:sp>
      <p:sp>
        <p:nvSpPr>
          <p:cNvPr id="31" name="Espace réservé de la date 2">
            <a:extLst>
              <a:ext uri="{FF2B5EF4-FFF2-40B4-BE49-F238E27FC236}">
                <a16:creationId xmlns:a16="http://schemas.microsoft.com/office/drawing/2014/main" id="{9FF968FA-EE77-42A3-A875-696DD6140718}"/>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37" name="Espace réservé du numéro de diapositive 4">
            <a:extLst>
              <a:ext uri="{FF2B5EF4-FFF2-40B4-BE49-F238E27FC236}">
                <a16:creationId xmlns:a16="http://schemas.microsoft.com/office/drawing/2014/main" id="{4002CB39-EA08-48C0-93C0-0B837C8B876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37</a:t>
            </a:fld>
            <a:endParaRPr lang="fr-FR" dirty="0">
              <a:solidFill>
                <a:prstClr val="white"/>
              </a:solidFill>
              <a:latin typeface="Arial"/>
            </a:endParaRPr>
          </a:p>
        </p:txBody>
      </p:sp>
      <p:sp>
        <p:nvSpPr>
          <p:cNvPr id="46" name="ZoneTexte 45">
            <a:extLst>
              <a:ext uri="{FF2B5EF4-FFF2-40B4-BE49-F238E27FC236}">
                <a16:creationId xmlns:a16="http://schemas.microsoft.com/office/drawing/2014/main" id="{725F4C7B-1F3E-49E1-8EE3-8E588DFABD37}"/>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47" name="ZoneTexte 46">
            <a:extLst>
              <a:ext uri="{FF2B5EF4-FFF2-40B4-BE49-F238E27FC236}">
                <a16:creationId xmlns:a16="http://schemas.microsoft.com/office/drawing/2014/main" id="{065BEA15-ECE0-4496-BCE6-D21F5187E3EE}"/>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0160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à coins arrondis 41"/>
          <p:cNvSpPr/>
          <p:nvPr/>
        </p:nvSpPr>
        <p:spPr>
          <a:xfrm>
            <a:off x="0" y="1134859"/>
            <a:ext cx="12192000" cy="688151"/>
          </a:xfrm>
          <a:prstGeom prst="round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3" name="ZoneTexte 22"/>
          <p:cNvSpPr txBox="1"/>
          <p:nvPr/>
        </p:nvSpPr>
        <p:spPr>
          <a:xfrm>
            <a:off x="348356" y="-12584"/>
            <a:ext cx="8973932" cy="523220"/>
          </a:xfrm>
          <a:prstGeom prst="rect">
            <a:avLst/>
          </a:prstGeom>
          <a:noFill/>
        </p:spPr>
        <p:txBody>
          <a:bodyPr wrap="none" rtlCol="0">
            <a:spAutoFit/>
          </a:bodyPr>
          <a:lstStyle/>
          <a:p>
            <a:r>
              <a:rPr lang="fr-FR" sz="2800" b="1" dirty="0">
                <a:solidFill>
                  <a:schemeClr val="tx2"/>
                </a:solidFill>
              </a:rPr>
              <a:t>3. OFDR : Optical </a:t>
            </a:r>
            <a:r>
              <a:rPr lang="fr-FR" sz="2800" b="1" dirty="0" err="1">
                <a:solidFill>
                  <a:schemeClr val="tx2"/>
                </a:solidFill>
              </a:rPr>
              <a:t>Frequency</a:t>
            </a:r>
            <a:r>
              <a:rPr lang="fr-FR" sz="2800" b="1" dirty="0">
                <a:solidFill>
                  <a:schemeClr val="tx2"/>
                </a:solidFill>
              </a:rPr>
              <a:t> Domain </a:t>
            </a:r>
            <a:r>
              <a:rPr lang="fr-FR" sz="2800" b="1" dirty="0" err="1">
                <a:solidFill>
                  <a:schemeClr val="tx2"/>
                </a:solidFill>
              </a:rPr>
              <a:t>Reflectometry</a:t>
            </a:r>
            <a:endParaRPr lang="fr-FR" sz="2800" b="1" dirty="0">
              <a:solidFill>
                <a:schemeClr val="tx2"/>
              </a:solidFill>
            </a:endParaRPr>
          </a:p>
        </p:txBody>
      </p:sp>
      <p:sp>
        <p:nvSpPr>
          <p:cNvPr id="24" name="ZoneTexte 23"/>
          <p:cNvSpPr txBox="1"/>
          <p:nvPr/>
        </p:nvSpPr>
        <p:spPr>
          <a:xfrm>
            <a:off x="1959440" y="550977"/>
            <a:ext cx="4386137" cy="400110"/>
          </a:xfrm>
          <a:prstGeom prst="rect">
            <a:avLst/>
          </a:prstGeom>
          <a:noFill/>
        </p:spPr>
        <p:txBody>
          <a:bodyPr wrap="none" rtlCol="0">
            <a:spAutoFit/>
          </a:bodyPr>
          <a:lstStyle/>
          <a:p>
            <a:r>
              <a:rPr lang="en-US" sz="2000" b="1" dirty="0">
                <a:solidFill>
                  <a:schemeClr val="tx2"/>
                </a:solidFill>
              </a:rPr>
              <a:t>Performances : </a:t>
            </a:r>
            <a:r>
              <a:rPr lang="en-US" sz="2000" b="1" dirty="0" err="1">
                <a:solidFill>
                  <a:schemeClr val="tx2"/>
                </a:solidFill>
              </a:rPr>
              <a:t>Résolution</a:t>
            </a:r>
            <a:r>
              <a:rPr lang="en-US" sz="2000" b="1" dirty="0">
                <a:solidFill>
                  <a:schemeClr val="tx2"/>
                </a:solidFill>
              </a:rPr>
              <a:t>, </a:t>
            </a:r>
            <a:r>
              <a:rPr lang="en-US" sz="2000" b="1" dirty="0" err="1">
                <a:solidFill>
                  <a:schemeClr val="tx2"/>
                </a:solidFill>
              </a:rPr>
              <a:t>Portée</a:t>
            </a:r>
            <a:endParaRPr lang="en-US" sz="2000" b="1" dirty="0">
              <a:solidFill>
                <a:schemeClr val="tx2"/>
              </a:solidFill>
            </a:endParaRPr>
          </a:p>
        </p:txBody>
      </p:sp>
      <mc:AlternateContent xmlns:mc="http://schemas.openxmlformats.org/markup-compatibility/2006" xmlns:a14="http://schemas.microsoft.com/office/drawing/2010/main">
        <mc:Choice Requires="a14">
          <p:sp>
            <p:nvSpPr>
              <p:cNvPr id="25" name="Rectangle 24"/>
              <p:cNvSpPr/>
              <p:nvPr/>
            </p:nvSpPr>
            <p:spPr>
              <a:xfrm>
                <a:off x="2611299" y="1194408"/>
                <a:ext cx="1680204"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rPr>
                        <m:t>𝒛</m:t>
                      </m:r>
                      <m:r>
                        <a:rPr lang="fr-FR" b="1" i="1">
                          <a:latin typeface="Cambria Math" panose="02040503050406030204" pitchFamily="18" charset="0"/>
                        </a:rPr>
                        <m:t>=</m:t>
                      </m:r>
                      <m:f>
                        <m:fPr>
                          <m:ctrlPr>
                            <a:rPr lang="fr-FR" b="1" i="1">
                              <a:latin typeface="Cambria Math" panose="02040503050406030204" pitchFamily="18" charset="0"/>
                              <a:ea typeface="Cambria Math" panose="02040503050406030204" pitchFamily="18" charset="0"/>
                            </a:rPr>
                          </m:ctrlPr>
                        </m:fPr>
                        <m:num>
                          <m:r>
                            <a:rPr lang="fr-FR" b="1" i="1" smtClean="0">
                              <a:latin typeface="Cambria Math" panose="02040503050406030204" pitchFamily="18" charset="0"/>
                              <a:ea typeface="Cambria Math" panose="02040503050406030204" pitchFamily="18" charset="0"/>
                            </a:rPr>
                            <m:t>𝒄</m:t>
                          </m:r>
                        </m:num>
                        <m:den>
                          <m:r>
                            <a:rPr lang="fr-FR" b="1" i="1" smtClean="0">
                              <a:latin typeface="Cambria Math" panose="02040503050406030204" pitchFamily="18" charset="0"/>
                              <a:ea typeface="Cambria Math" panose="02040503050406030204" pitchFamily="18" charset="0"/>
                            </a:rPr>
                            <m:t>𝟐</m:t>
                          </m:r>
                          <m:r>
                            <a:rPr lang="fr-FR" b="1" i="1" smtClean="0">
                              <a:latin typeface="Cambria Math" panose="02040503050406030204" pitchFamily="18" charset="0"/>
                              <a:ea typeface="Cambria Math" panose="02040503050406030204" pitchFamily="18" charset="0"/>
                            </a:rPr>
                            <m:t>𝒏</m:t>
                          </m:r>
                        </m:den>
                      </m:f>
                      <m:f>
                        <m:fPr>
                          <m:ctrlPr>
                            <a:rPr lang="fr-FR" b="1" i="1">
                              <a:latin typeface="Cambria Math" panose="02040503050406030204" pitchFamily="18" charset="0"/>
                              <a:ea typeface="Cambria Math" panose="02040503050406030204" pitchFamily="18" charset="0"/>
                            </a:rPr>
                          </m:ctrlPr>
                        </m:fPr>
                        <m:num>
                          <m:sSub>
                            <m:sSubPr>
                              <m:ctrlPr>
                                <a:rPr lang="fr-FR" b="1" i="1">
                                  <a:solidFill>
                                    <a:srgbClr val="7030A0"/>
                                  </a:solidFill>
                                  <a:latin typeface="Cambria Math" panose="02040503050406030204" pitchFamily="18" charset="0"/>
                                  <a:ea typeface="Cambria Math" panose="02040503050406030204" pitchFamily="18" charset="0"/>
                                </a:rPr>
                              </m:ctrlPr>
                            </m:sSubPr>
                            <m:e>
                              <m:r>
                                <a:rPr lang="fr-FR" b="1" i="1">
                                  <a:solidFill>
                                    <a:srgbClr val="7030A0"/>
                                  </a:solidFill>
                                  <a:latin typeface="Cambria Math" panose="02040503050406030204" pitchFamily="18" charset="0"/>
                                  <a:ea typeface="Cambria Math" panose="02040503050406030204" pitchFamily="18" charset="0"/>
                                </a:rPr>
                                <m:t>𝑻</m:t>
                              </m:r>
                            </m:e>
                            <m:sub>
                              <m:r>
                                <a:rPr lang="fr-FR" b="1" i="1">
                                  <a:solidFill>
                                    <a:srgbClr val="7030A0"/>
                                  </a:solidFill>
                                  <a:latin typeface="Cambria Math" panose="02040503050406030204" pitchFamily="18" charset="0"/>
                                  <a:ea typeface="Cambria Math" panose="02040503050406030204" pitchFamily="18" charset="0"/>
                                </a:rPr>
                                <m:t>𝒎𝒐𝒅</m:t>
                              </m:r>
                            </m:sub>
                          </m:sSub>
                        </m:num>
                        <m:den>
                          <m:r>
                            <a:rPr lang="el-GR" b="1" i="1">
                              <a:solidFill>
                                <a:srgbClr val="00B050"/>
                              </a:solidFill>
                              <a:latin typeface="Cambria Math" panose="02040503050406030204" pitchFamily="18" charset="0"/>
                              <a:ea typeface="Cambria Math" panose="02040503050406030204" pitchFamily="18" charset="0"/>
                            </a:rPr>
                            <m:t>𝜟</m:t>
                          </m:r>
                          <m:r>
                            <a:rPr lang="fr-FR" b="1" i="1">
                              <a:solidFill>
                                <a:srgbClr val="00B050"/>
                              </a:solidFill>
                              <a:latin typeface="Cambria Math" panose="02040503050406030204" pitchFamily="18" charset="0"/>
                              <a:ea typeface="Cambria Math" panose="02040503050406030204" pitchFamily="18" charset="0"/>
                            </a:rPr>
                            <m:t>𝑭</m:t>
                          </m:r>
                        </m:den>
                      </m:f>
                      <m:r>
                        <a:rPr lang="fr-FR" b="1" i="1" smtClean="0">
                          <a:solidFill>
                            <a:schemeClr val="tx1"/>
                          </a:solidFill>
                          <a:latin typeface="Cambria Math" panose="02040503050406030204" pitchFamily="18" charset="0"/>
                          <a:ea typeface="Cambria Math" panose="02040503050406030204" pitchFamily="18" charset="0"/>
                        </a:rPr>
                        <m:t>𝝂</m:t>
                      </m:r>
                    </m:oMath>
                  </m:oMathPara>
                </a14:m>
                <a:endParaRPr lang="fr-FR" b="1" dirty="0"/>
              </a:p>
            </p:txBody>
          </p:sp>
        </mc:Choice>
        <mc:Fallback xmlns="">
          <p:sp>
            <p:nvSpPr>
              <p:cNvPr id="25" name="Rectangle 24"/>
              <p:cNvSpPr>
                <a:spLocks noRot="1" noChangeAspect="1" noMove="1" noResize="1" noEditPoints="1" noAdjustHandles="1" noChangeArrowheads="1" noChangeShapeType="1" noTextEdit="1"/>
              </p:cNvSpPr>
              <p:nvPr/>
            </p:nvSpPr>
            <p:spPr>
              <a:xfrm>
                <a:off x="2611299" y="1194408"/>
                <a:ext cx="1680204" cy="610873"/>
              </a:xfrm>
              <a:prstGeom prst="rect">
                <a:avLst/>
              </a:prstGeom>
              <a:blipFill>
                <a:blip r:embed="rId2"/>
                <a:stretch>
                  <a:fillRect/>
                </a:stretch>
              </a:blipFill>
            </p:spPr>
            <p:txBody>
              <a:bodyPr/>
              <a:lstStyle/>
              <a:p>
                <a:r>
                  <a:rPr lang="fr-FR">
                    <a:noFill/>
                  </a:rPr>
                  <a:t> </a:t>
                </a:r>
              </a:p>
            </p:txBody>
          </p:sp>
        </mc:Fallback>
      </mc:AlternateContent>
      <p:sp>
        <p:nvSpPr>
          <p:cNvPr id="26" name="Flèche droite 25"/>
          <p:cNvSpPr/>
          <p:nvPr/>
        </p:nvSpPr>
        <p:spPr>
          <a:xfrm>
            <a:off x="4652675" y="1347126"/>
            <a:ext cx="537882" cy="305437"/>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mc:AlternateContent xmlns:mc="http://schemas.openxmlformats.org/markup-compatibility/2006" xmlns:a14="http://schemas.microsoft.com/office/drawing/2010/main">
        <mc:Choice Requires="a14">
          <p:sp>
            <p:nvSpPr>
              <p:cNvPr id="27" name="Rectangle 26"/>
              <p:cNvSpPr/>
              <p:nvPr/>
            </p:nvSpPr>
            <p:spPr>
              <a:xfrm>
                <a:off x="5716102" y="1191298"/>
                <a:ext cx="1095172" cy="6170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smtClean="0">
                          <a:latin typeface="Cambria Math" panose="02040503050406030204" pitchFamily="18" charset="0"/>
                          <a:ea typeface="Cambria Math" panose="02040503050406030204" pitchFamily="18" charset="0"/>
                        </a:rPr>
                        <m:t>𝜹</m:t>
                      </m:r>
                      <m:r>
                        <a:rPr lang="fr-FR" b="1" i="1" smtClean="0">
                          <a:latin typeface="Cambria Math" panose="02040503050406030204" pitchFamily="18" charset="0"/>
                        </a:rPr>
                        <m:t>𝒛</m:t>
                      </m:r>
                      <m:r>
                        <a:rPr lang="fr-FR" b="1" i="1" smtClean="0">
                          <a:latin typeface="Cambria Math" panose="02040503050406030204" pitchFamily="18" charset="0"/>
                          <a:ea typeface="Cambria Math" panose="02040503050406030204" pitchFamily="18" charset="0"/>
                        </a:rPr>
                        <m:t>∝</m:t>
                      </m:r>
                      <m:f>
                        <m:fPr>
                          <m:ctrlPr>
                            <a:rPr lang="fr-FR" b="1" i="1">
                              <a:latin typeface="Cambria Math" panose="02040503050406030204" pitchFamily="18" charset="0"/>
                              <a:ea typeface="Cambria Math" panose="02040503050406030204" pitchFamily="18" charset="0"/>
                            </a:rPr>
                          </m:ctrlPr>
                        </m:fPr>
                        <m:num>
                          <m:r>
                            <a:rPr lang="fr-FR" b="1" i="1" smtClean="0">
                              <a:latin typeface="Cambria Math" panose="02040503050406030204" pitchFamily="18" charset="0"/>
                              <a:ea typeface="Cambria Math" panose="02040503050406030204" pitchFamily="18" charset="0"/>
                            </a:rPr>
                            <m:t>𝜹𝝂</m:t>
                          </m:r>
                        </m:num>
                        <m:den>
                          <m:r>
                            <a:rPr lang="el-GR" b="1" i="1">
                              <a:solidFill>
                                <a:srgbClr val="00B050"/>
                              </a:solidFill>
                              <a:latin typeface="Cambria Math" panose="02040503050406030204" pitchFamily="18" charset="0"/>
                              <a:ea typeface="Cambria Math" panose="02040503050406030204" pitchFamily="18" charset="0"/>
                            </a:rPr>
                            <m:t>𝜟</m:t>
                          </m:r>
                          <m:r>
                            <a:rPr lang="fr-FR" b="1" i="1">
                              <a:solidFill>
                                <a:srgbClr val="00B050"/>
                              </a:solidFill>
                              <a:latin typeface="Cambria Math" panose="02040503050406030204" pitchFamily="18" charset="0"/>
                              <a:ea typeface="Cambria Math" panose="02040503050406030204" pitchFamily="18" charset="0"/>
                            </a:rPr>
                            <m:t>𝑭</m:t>
                          </m:r>
                        </m:den>
                      </m:f>
                    </m:oMath>
                  </m:oMathPara>
                </a14:m>
                <a:endParaRPr lang="fr-FR" b="1" dirty="0"/>
              </a:p>
            </p:txBody>
          </p:sp>
        </mc:Choice>
        <mc:Fallback xmlns="">
          <p:sp>
            <p:nvSpPr>
              <p:cNvPr id="27" name="Rectangle 26"/>
              <p:cNvSpPr>
                <a:spLocks noRot="1" noChangeAspect="1" noMove="1" noResize="1" noEditPoints="1" noAdjustHandles="1" noChangeArrowheads="1" noChangeShapeType="1" noTextEdit="1"/>
              </p:cNvSpPr>
              <p:nvPr/>
            </p:nvSpPr>
            <p:spPr>
              <a:xfrm>
                <a:off x="5716102" y="1191298"/>
                <a:ext cx="1095172" cy="617092"/>
              </a:xfrm>
              <a:prstGeom prst="rect">
                <a:avLst/>
              </a:prstGeom>
              <a:blipFill>
                <a:blip r:embed="rId3"/>
                <a:stretch>
                  <a:fillRect/>
                </a:stretch>
              </a:blipFill>
            </p:spPr>
            <p:txBody>
              <a:bodyPr/>
              <a:lstStyle/>
              <a:p>
                <a:r>
                  <a:rPr lang="fr-FR">
                    <a:noFill/>
                  </a:rPr>
                  <a:t> </a:t>
                </a:r>
              </a:p>
            </p:txBody>
          </p:sp>
        </mc:Fallback>
      </mc:AlternateContent>
      <p:sp>
        <p:nvSpPr>
          <p:cNvPr id="28" name="Flèche droite 27"/>
          <p:cNvSpPr/>
          <p:nvPr/>
        </p:nvSpPr>
        <p:spPr>
          <a:xfrm>
            <a:off x="7212435" y="1347126"/>
            <a:ext cx="537882" cy="305437"/>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9" name="ZoneTexte 28"/>
          <p:cNvSpPr txBox="1"/>
          <p:nvPr/>
        </p:nvSpPr>
        <p:spPr>
          <a:xfrm>
            <a:off x="7735236" y="1176679"/>
            <a:ext cx="4649505" cy="646331"/>
          </a:xfrm>
          <a:prstGeom prst="rect">
            <a:avLst/>
          </a:prstGeom>
          <a:noFill/>
        </p:spPr>
        <p:txBody>
          <a:bodyPr wrap="square" rtlCol="0">
            <a:spAutoFit/>
          </a:bodyPr>
          <a:lstStyle/>
          <a:p>
            <a:r>
              <a:rPr lang="fr-FR" b="1" dirty="0">
                <a:solidFill>
                  <a:srgbClr val="FF0000"/>
                </a:solidFill>
              </a:rPr>
              <a:t>Pour améliorer la </a:t>
            </a:r>
            <a:r>
              <a:rPr lang="fr-FR" b="1" dirty="0" err="1">
                <a:solidFill>
                  <a:srgbClr val="FF0000"/>
                </a:solidFill>
              </a:rPr>
              <a:t>Rés</a:t>
            </a:r>
            <a:r>
              <a:rPr lang="fr-FR" b="1" dirty="0">
                <a:solidFill>
                  <a:srgbClr val="FF0000"/>
                </a:solidFill>
              </a:rPr>
              <a:t>. à </a:t>
            </a:r>
            <a:r>
              <a:rPr lang="fr-FR" b="1" dirty="0">
                <a:solidFill>
                  <a:srgbClr val="FF0000"/>
                </a:solidFill>
                <a:sym typeface="Symbol" panose="05050102010706020507" pitchFamily="18" charset="2"/>
              </a:rPr>
              <a:t> </a:t>
            </a:r>
            <a:r>
              <a:rPr lang="fr-FR" b="1" dirty="0" err="1">
                <a:solidFill>
                  <a:srgbClr val="FF0000"/>
                </a:solidFill>
                <a:sym typeface="Symbol" panose="05050102010706020507" pitchFamily="18" charset="2"/>
              </a:rPr>
              <a:t>cst</a:t>
            </a:r>
            <a:r>
              <a:rPr lang="fr-FR" b="1" dirty="0">
                <a:solidFill>
                  <a:srgbClr val="FF0000"/>
                </a:solidFill>
              </a:rPr>
              <a:t>, il faut augmenter l’excursion </a:t>
            </a:r>
            <a:r>
              <a:rPr lang="fr-FR" b="1" dirty="0" err="1">
                <a:solidFill>
                  <a:srgbClr val="FF0000"/>
                </a:solidFill>
              </a:rPr>
              <a:t>fréquencielle</a:t>
            </a:r>
            <a:r>
              <a:rPr lang="fr-FR" b="1" dirty="0">
                <a:solidFill>
                  <a:srgbClr val="FF0000"/>
                </a:solidFill>
              </a:rPr>
              <a:t> </a:t>
            </a:r>
            <a:r>
              <a:rPr lang="fr-FR" b="1" i="1" dirty="0">
                <a:solidFill>
                  <a:srgbClr val="00B050"/>
                </a:solidFill>
                <a:sym typeface="Symbol" panose="05050102010706020507" pitchFamily="18" charset="2"/>
              </a:rPr>
              <a:t>F</a:t>
            </a:r>
            <a:r>
              <a:rPr lang="fr-FR" b="1" dirty="0">
                <a:solidFill>
                  <a:srgbClr val="FF0000"/>
                </a:solidFill>
              </a:rPr>
              <a:t>!</a:t>
            </a:r>
          </a:p>
        </p:txBody>
      </p:sp>
      <p:sp>
        <p:nvSpPr>
          <p:cNvPr id="30" name="ZoneTexte 29"/>
          <p:cNvSpPr txBox="1"/>
          <p:nvPr/>
        </p:nvSpPr>
        <p:spPr>
          <a:xfrm>
            <a:off x="-28261" y="1134859"/>
            <a:ext cx="2300630" cy="369332"/>
          </a:xfrm>
          <a:prstGeom prst="rect">
            <a:avLst/>
          </a:prstGeom>
          <a:noFill/>
        </p:spPr>
        <p:txBody>
          <a:bodyPr wrap="none" rtlCol="0">
            <a:spAutoFit/>
          </a:bodyPr>
          <a:lstStyle/>
          <a:p>
            <a:r>
              <a:rPr lang="fr-FR" b="1" dirty="0"/>
              <a:t>Résolution spatiale</a:t>
            </a:r>
          </a:p>
        </p:txBody>
      </p:sp>
      <p:grpSp>
        <p:nvGrpSpPr>
          <p:cNvPr id="60" name="Groupe 59"/>
          <p:cNvGrpSpPr/>
          <p:nvPr/>
        </p:nvGrpSpPr>
        <p:grpSpPr>
          <a:xfrm>
            <a:off x="-46971" y="4077475"/>
            <a:ext cx="12675329" cy="1120266"/>
            <a:chOff x="-46971" y="4077475"/>
            <a:chExt cx="12675329" cy="1120266"/>
          </a:xfrm>
          <a:noFill/>
        </p:grpSpPr>
        <p:sp>
          <p:nvSpPr>
            <p:cNvPr id="45" name="Rectangle à coins arrondis 44"/>
            <p:cNvSpPr/>
            <p:nvPr/>
          </p:nvSpPr>
          <p:spPr>
            <a:xfrm>
              <a:off x="-10" y="4155160"/>
              <a:ext cx="12192000" cy="1014871"/>
            </a:xfrm>
            <a:prstGeom prst="roundRect">
              <a:avLst>
                <a:gd name="adj" fmla="val 3975"/>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39" name="ZoneTexte 38"/>
            <p:cNvSpPr txBox="1"/>
            <p:nvPr/>
          </p:nvSpPr>
          <p:spPr>
            <a:xfrm>
              <a:off x="-46971" y="4077475"/>
              <a:ext cx="2922595" cy="369332"/>
            </a:xfrm>
            <a:prstGeom prst="rect">
              <a:avLst/>
            </a:prstGeom>
            <a:grpFill/>
          </p:spPr>
          <p:txBody>
            <a:bodyPr wrap="none" rtlCol="0">
              <a:spAutoFit/>
            </a:bodyPr>
            <a:lstStyle/>
            <a:p>
              <a:r>
                <a:rPr lang="fr-FR" b="1" dirty="0"/>
                <a:t>Portée </a:t>
              </a:r>
              <a:r>
                <a:rPr lang="fr-FR" b="1" dirty="0">
                  <a:sym typeface="Wingdings" panose="05000000000000000000" pitchFamily="2" charset="2"/>
                </a:rPr>
                <a:t></a:t>
              </a:r>
              <a:r>
                <a:rPr lang="fr-FR" b="1" dirty="0"/>
                <a:t> Cohérence : </a:t>
              </a:r>
            </a:p>
          </p:txBody>
        </p:sp>
        <mc:AlternateContent xmlns:mc="http://schemas.openxmlformats.org/markup-compatibility/2006" xmlns:a14="http://schemas.microsoft.com/office/drawing/2010/main">
          <mc:Choice Requires="a14">
            <p:sp>
              <p:nvSpPr>
                <p:cNvPr id="40" name="Rectangle 39"/>
                <p:cNvSpPr/>
                <p:nvPr/>
              </p:nvSpPr>
              <p:spPr>
                <a:xfrm>
                  <a:off x="1889684" y="4317791"/>
                  <a:ext cx="5703036" cy="369332"/>
                </a:xfrm>
                <a:prstGeom prst="rect">
                  <a:avLst/>
                </a:prstGeom>
                <a:grpFill/>
              </p:spPr>
              <p:txBody>
                <a:bodyPr wrap="none">
                  <a:spAutoFit/>
                </a:bodyPr>
                <a:lstStyle/>
                <a:p>
                  <a14:m>
                    <m:oMath xmlns:m="http://schemas.openxmlformats.org/officeDocument/2006/math">
                      <m:r>
                        <a:rPr lang="fr-FR" b="1" i="1">
                          <a:latin typeface="Cambria Math" panose="02040503050406030204" pitchFamily="18" charset="0"/>
                          <a:ea typeface="Cambria Math" panose="02040503050406030204" pitchFamily="18" charset="0"/>
                        </a:rPr>
                        <m:t>𝝋</m:t>
                      </m:r>
                      <m:d>
                        <m:dPr>
                          <m:ctrlPr>
                            <a:rPr lang="fr-FR" b="1" i="1">
                              <a:latin typeface="Cambria Math" panose="02040503050406030204" pitchFamily="18" charset="0"/>
                              <a:ea typeface="Cambria Math" panose="02040503050406030204" pitchFamily="18" charset="0"/>
                            </a:rPr>
                          </m:ctrlPr>
                        </m:dPr>
                        <m:e>
                          <m:r>
                            <a:rPr lang="fr-FR" b="1" i="1">
                              <a:latin typeface="Cambria Math" panose="02040503050406030204" pitchFamily="18" charset="0"/>
                            </a:rPr>
                            <m:t>𝒕</m:t>
                          </m:r>
                        </m:e>
                      </m:d>
                      <m:r>
                        <a:rPr lang="fr-FR" b="1" i="1">
                          <a:latin typeface="Cambria Math" panose="02040503050406030204" pitchFamily="18" charset="0"/>
                          <a:ea typeface="Cambria Math" panose="02040503050406030204" pitchFamily="18" charset="0"/>
                        </a:rPr>
                        <m:t>−</m:t>
                      </m:r>
                      <m:r>
                        <a:rPr lang="fr-FR" b="1" i="1">
                          <a:latin typeface="Cambria Math" panose="02040503050406030204" pitchFamily="18" charset="0"/>
                          <a:ea typeface="Cambria Math" panose="02040503050406030204" pitchFamily="18" charset="0"/>
                        </a:rPr>
                        <m:t>𝝋</m:t>
                      </m:r>
                      <m:r>
                        <a:rPr lang="fr-FR" b="1" i="1">
                          <a:latin typeface="Cambria Math" panose="02040503050406030204" pitchFamily="18" charset="0"/>
                          <a:ea typeface="Cambria Math" panose="02040503050406030204" pitchFamily="18" charset="0"/>
                        </a:rPr>
                        <m:t>(</m:t>
                      </m:r>
                      <m:r>
                        <a:rPr lang="fr-FR" b="1" i="1">
                          <a:latin typeface="Cambria Math" panose="02040503050406030204" pitchFamily="18" charset="0"/>
                        </a:rPr>
                        <m:t>𝒕</m:t>
                      </m:r>
                      <m:r>
                        <a:rPr lang="fr-FR" b="1" i="1">
                          <a:latin typeface="Cambria Math" panose="02040503050406030204" pitchFamily="18" charset="0"/>
                        </a:rPr>
                        <m:t>−</m:t>
                      </m:r>
                      <m:r>
                        <a:rPr lang="fr-FR" b="1" i="1">
                          <a:solidFill>
                            <a:srgbClr val="00B050"/>
                          </a:solidFill>
                          <a:latin typeface="Cambria Math" panose="02040503050406030204" pitchFamily="18" charset="0"/>
                          <a:ea typeface="Cambria Math" panose="02040503050406030204" pitchFamily="18" charset="0"/>
                        </a:rPr>
                        <m:t>𝝉</m:t>
                      </m:r>
                      <m:r>
                        <a:rPr lang="fr-FR" b="1" i="1">
                          <a:latin typeface="Cambria Math" panose="02040503050406030204" pitchFamily="18" charset="0"/>
                          <a:ea typeface="Cambria Math" panose="02040503050406030204" pitchFamily="18" charset="0"/>
                        </a:rPr>
                        <m:t>)</m:t>
                      </m:r>
                    </m:oMath>
                  </a14:m>
                  <a:r>
                    <a:rPr lang="fr-FR" dirty="0"/>
                    <a:t> dépend de la cohérence de la source </a:t>
                  </a:r>
                </a:p>
              </p:txBody>
            </p:sp>
          </mc:Choice>
          <mc:Fallback xmlns="">
            <p:sp>
              <p:nvSpPr>
                <p:cNvPr id="40" name="Rectangle 39"/>
                <p:cNvSpPr>
                  <a:spLocks noRot="1" noChangeAspect="1" noMove="1" noResize="1" noEditPoints="1" noAdjustHandles="1" noChangeArrowheads="1" noChangeShapeType="1" noTextEdit="1"/>
                </p:cNvSpPr>
                <p:nvPr/>
              </p:nvSpPr>
              <p:spPr>
                <a:xfrm>
                  <a:off x="1889684" y="4317791"/>
                  <a:ext cx="5703036" cy="369332"/>
                </a:xfrm>
                <a:prstGeom prst="rect">
                  <a:avLst/>
                </a:prstGeom>
                <a:blipFill>
                  <a:blip r:embed="rId4"/>
                  <a:stretch>
                    <a:fillRect t="-8197" b="-24590"/>
                  </a:stretch>
                </a:blipFill>
              </p:spPr>
              <p:txBody>
                <a:bodyPr/>
                <a:lstStyle/>
                <a:p>
                  <a:r>
                    <a:rPr lang="fr-FR">
                      <a:noFill/>
                    </a:rPr>
                    <a:t> </a:t>
                  </a:r>
                </a:p>
              </p:txBody>
            </p:sp>
          </mc:Fallback>
        </mc:AlternateContent>
        <p:sp>
          <p:nvSpPr>
            <p:cNvPr id="41" name="ZoneTexte 40"/>
            <p:cNvSpPr txBox="1"/>
            <p:nvPr/>
          </p:nvSpPr>
          <p:spPr>
            <a:xfrm>
              <a:off x="1730389" y="4612966"/>
              <a:ext cx="6526916" cy="584775"/>
            </a:xfrm>
            <a:prstGeom prst="rect">
              <a:avLst/>
            </a:prstGeom>
            <a:grpFill/>
          </p:spPr>
          <p:txBody>
            <a:bodyPr wrap="square" rtlCol="0">
              <a:spAutoFit/>
            </a:bodyPr>
            <a:lstStyle/>
            <a:p>
              <a:pPr marL="285750" indent="-285750">
                <a:buFont typeface="Arial" panose="020B0604020202020204" pitchFamily="34" charset="0"/>
                <a:buChar char="•"/>
              </a:pPr>
              <a:r>
                <a:rPr lang="fr-FR" sz="1600" dirty="0">
                  <a:sym typeface="Symbol" panose="05050102010706020507" pitchFamily="18" charset="2"/>
                </a:rPr>
                <a:t>0</a:t>
              </a:r>
              <a:r>
                <a:rPr lang="fr-FR" sz="1600" dirty="0"/>
                <a:t> au début du capteur</a:t>
              </a:r>
            </a:p>
            <a:p>
              <a:pPr marL="285750" indent="-285750">
                <a:buFont typeface="Arial" panose="020B0604020202020204" pitchFamily="34" charset="0"/>
                <a:buChar char="•"/>
              </a:pPr>
              <a:r>
                <a:rPr lang="fr-FR" sz="1600" dirty="0"/>
                <a:t> </a:t>
              </a:r>
              <a:r>
                <a:rPr lang="fr-FR" sz="1600" b="1" dirty="0">
                  <a:solidFill>
                    <a:schemeClr val="bg1"/>
                  </a:solidFill>
                </a:rPr>
                <a:t>↗</a:t>
              </a:r>
              <a:r>
                <a:rPr lang="fr-FR" sz="1600" dirty="0">
                  <a:sym typeface="Symbol" panose="05050102010706020507" pitchFamily="18" charset="2"/>
                </a:rPr>
                <a:t> </a:t>
              </a:r>
              <a:r>
                <a:rPr lang="fr-FR" sz="1600" dirty="0" err="1">
                  <a:sym typeface="Symbol" panose="05050102010706020507" pitchFamily="18" charset="2"/>
                </a:rPr>
                <a:t>qd</a:t>
              </a:r>
              <a:r>
                <a:rPr lang="fr-FR" sz="1600" dirty="0">
                  <a:sym typeface="Symbol" panose="05050102010706020507" pitchFamily="18" charset="2"/>
                </a:rPr>
                <a:t> z </a:t>
              </a:r>
              <a:r>
                <a:rPr lang="fr-FR" sz="1600" b="1" dirty="0">
                  <a:solidFill>
                    <a:schemeClr val="bg1"/>
                  </a:solidFill>
                </a:rPr>
                <a:t>↗</a:t>
              </a:r>
              <a:r>
                <a:rPr lang="fr-FR" sz="1600" dirty="0">
                  <a:sym typeface="Symbol" panose="05050102010706020507" pitchFamily="18" charset="2"/>
                </a:rPr>
                <a:t> (</a:t>
              </a:r>
              <a:r>
                <a:rPr lang="fr-FR" sz="1600" dirty="0"/>
                <a:t> </a:t>
              </a:r>
              <a:r>
                <a:rPr lang="fr-FR" sz="1600" dirty="0">
                  <a:sym typeface="Symbol" panose="05050102010706020507" pitchFamily="18" charset="2"/>
                </a:rPr>
                <a:t> se rapproche du temps de cohérence du laser)</a:t>
              </a:r>
              <a:endParaRPr lang="fr-FR" sz="1600" dirty="0"/>
            </a:p>
          </p:txBody>
        </p:sp>
        <p:sp>
          <p:nvSpPr>
            <p:cNvPr id="44" name="Flèche droite 43"/>
            <p:cNvSpPr/>
            <p:nvPr/>
          </p:nvSpPr>
          <p:spPr>
            <a:xfrm>
              <a:off x="7440971" y="4583680"/>
              <a:ext cx="537882" cy="305437"/>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b="1" dirty="0">
                <a:solidFill>
                  <a:schemeClr val="tx1"/>
                </a:solidFill>
              </a:endParaRPr>
            </a:p>
          </p:txBody>
        </p:sp>
        <p:sp>
          <p:nvSpPr>
            <p:cNvPr id="38" name="ZoneTexte 37"/>
            <p:cNvSpPr txBox="1"/>
            <p:nvPr/>
          </p:nvSpPr>
          <p:spPr>
            <a:xfrm>
              <a:off x="7978853" y="4393610"/>
              <a:ext cx="4649505" cy="646331"/>
            </a:xfrm>
            <a:prstGeom prst="rect">
              <a:avLst/>
            </a:prstGeom>
            <a:grpFill/>
          </p:spPr>
          <p:txBody>
            <a:bodyPr wrap="square" rtlCol="0">
              <a:spAutoFit/>
            </a:bodyPr>
            <a:lstStyle/>
            <a:p>
              <a:r>
                <a:rPr lang="fr-FR" b="1" dirty="0">
                  <a:solidFill>
                    <a:srgbClr val="FF0000"/>
                  </a:solidFill>
                  <a:sym typeface="Wingdings" panose="05000000000000000000" pitchFamily="2" charset="2"/>
                </a:rPr>
                <a:t>Besoin d’une grande cohérence pour allonger la portée  </a:t>
              </a:r>
              <a:r>
                <a:rPr lang="fr-FR" b="1" dirty="0">
                  <a:solidFill>
                    <a:srgbClr val="FF0000"/>
                  </a:solidFill>
                  <a:sym typeface="Symbol" panose="05050102010706020507" pitchFamily="18" charset="2"/>
                </a:rPr>
                <a:t>Prix </a:t>
              </a:r>
              <a:r>
                <a:rPr lang="fr-FR" b="1" dirty="0">
                  <a:solidFill>
                    <a:srgbClr val="FF0000"/>
                  </a:solidFill>
                </a:rPr>
                <a:t>↗ </a:t>
              </a:r>
            </a:p>
          </p:txBody>
        </p:sp>
      </p:grpSp>
      <p:grpSp>
        <p:nvGrpSpPr>
          <p:cNvPr id="59" name="Groupe 58"/>
          <p:cNvGrpSpPr/>
          <p:nvPr/>
        </p:nvGrpSpPr>
        <p:grpSpPr>
          <a:xfrm>
            <a:off x="-66540" y="5197741"/>
            <a:ext cx="12263013" cy="1164022"/>
            <a:chOff x="-66540" y="5197741"/>
            <a:chExt cx="12263013" cy="1164022"/>
          </a:xfrm>
          <a:noFill/>
        </p:grpSpPr>
        <p:sp>
          <p:nvSpPr>
            <p:cNvPr id="51" name="Rectangle à coins arrondis 50"/>
            <p:cNvSpPr/>
            <p:nvPr/>
          </p:nvSpPr>
          <p:spPr>
            <a:xfrm>
              <a:off x="4473" y="5235403"/>
              <a:ext cx="12192000" cy="1125917"/>
            </a:xfrm>
            <a:prstGeom prst="roundRect">
              <a:avLst>
                <a:gd name="adj" fmla="val 3975"/>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46" name="ZoneTexte 45"/>
            <p:cNvSpPr txBox="1"/>
            <p:nvPr/>
          </p:nvSpPr>
          <p:spPr>
            <a:xfrm>
              <a:off x="-66540" y="5197741"/>
              <a:ext cx="2185214" cy="369332"/>
            </a:xfrm>
            <a:prstGeom prst="rect">
              <a:avLst/>
            </a:prstGeom>
            <a:grpFill/>
          </p:spPr>
          <p:txBody>
            <a:bodyPr wrap="none" rtlCol="0">
              <a:spAutoFit/>
            </a:bodyPr>
            <a:lstStyle/>
            <a:p>
              <a:r>
                <a:rPr lang="fr-FR" b="1" dirty="0"/>
                <a:t>Fréquence Max     </a:t>
              </a:r>
            </a:p>
          </p:txBody>
        </p:sp>
        <mc:AlternateContent xmlns:mc="http://schemas.openxmlformats.org/markup-compatibility/2006" xmlns:a14="http://schemas.microsoft.com/office/drawing/2010/main">
          <mc:Choice Requires="a14">
            <p:sp>
              <p:nvSpPr>
                <p:cNvPr id="47" name="ZoneTexte 46"/>
                <p:cNvSpPr txBox="1"/>
                <p:nvPr/>
              </p:nvSpPr>
              <p:spPr>
                <a:xfrm>
                  <a:off x="233307" y="5662058"/>
                  <a:ext cx="2431628" cy="573234"/>
                </a:xfrm>
                <a:prstGeom prst="rect">
                  <a:avLst/>
                </a:prstGeom>
                <a:grp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rPr>
                              <m:t>𝒇</m:t>
                            </m:r>
                          </m:e>
                          <m:sub>
                            <m:r>
                              <a:rPr lang="fr-FR" b="1" i="1" smtClean="0">
                                <a:latin typeface="Cambria Math" panose="02040503050406030204" pitchFamily="18" charset="0"/>
                              </a:rPr>
                              <m:t>𝒃𝒆𝒂𝒕</m:t>
                            </m:r>
                          </m:sub>
                        </m:sSub>
                        <m:r>
                          <a:rPr lang="fr-FR" b="1" i="1" smtClean="0">
                            <a:latin typeface="Cambria Math" panose="02040503050406030204" pitchFamily="18" charset="0"/>
                          </a:rPr>
                          <m:t>=</m:t>
                        </m:r>
                        <m:r>
                          <a:rPr lang="fr-FR" b="1" i="1" smtClean="0">
                            <a:solidFill>
                              <a:srgbClr val="FFC000"/>
                            </a:solidFill>
                            <a:latin typeface="Cambria Math" panose="02040503050406030204" pitchFamily="18" charset="0"/>
                            <a:ea typeface="Cambria Math" panose="02040503050406030204" pitchFamily="18" charset="0"/>
                          </a:rPr>
                          <m:t>𝜸</m:t>
                        </m:r>
                        <m:r>
                          <a:rPr lang="fr-FR" b="1" i="1" smtClean="0">
                            <a:latin typeface="Cambria Math" panose="02040503050406030204" pitchFamily="18" charset="0"/>
                            <a:ea typeface="Cambria Math" panose="02040503050406030204" pitchFamily="18" charset="0"/>
                          </a:rPr>
                          <m:t>𝝉</m:t>
                        </m:r>
                        <m:r>
                          <a:rPr lang="fr-FR" b="1" i="1" smtClean="0">
                            <a:latin typeface="Cambria Math" panose="02040503050406030204" pitchFamily="18" charset="0"/>
                            <a:ea typeface="Cambria Math" panose="02040503050406030204" pitchFamily="18" charset="0"/>
                          </a:rPr>
                          <m:t>=</m:t>
                        </m:r>
                        <m:f>
                          <m:fPr>
                            <m:ctrlPr>
                              <a:rPr lang="fr-FR" b="1" i="1" smtClean="0">
                                <a:latin typeface="Cambria Math" panose="02040503050406030204" pitchFamily="18" charset="0"/>
                                <a:ea typeface="Cambria Math" panose="02040503050406030204" pitchFamily="18" charset="0"/>
                              </a:rPr>
                            </m:ctrlPr>
                          </m:fPr>
                          <m:num>
                            <m:r>
                              <a:rPr lang="fr-FR" b="1" i="1" smtClean="0">
                                <a:latin typeface="Cambria Math" panose="02040503050406030204" pitchFamily="18" charset="0"/>
                                <a:ea typeface="Cambria Math" panose="02040503050406030204" pitchFamily="18" charset="0"/>
                              </a:rPr>
                              <m:t>𝟐</m:t>
                            </m:r>
                            <m:r>
                              <a:rPr lang="fr-FR" b="1" i="1" smtClean="0">
                                <a:latin typeface="Cambria Math" panose="02040503050406030204" pitchFamily="18" charset="0"/>
                                <a:ea typeface="Cambria Math" panose="02040503050406030204" pitchFamily="18" charset="0"/>
                              </a:rPr>
                              <m:t>𝒏</m:t>
                            </m:r>
                          </m:num>
                          <m:den>
                            <m:r>
                              <a:rPr lang="fr-FR" b="1" i="1" smtClean="0">
                                <a:latin typeface="Cambria Math" panose="02040503050406030204" pitchFamily="18" charset="0"/>
                                <a:ea typeface="Cambria Math" panose="02040503050406030204" pitchFamily="18" charset="0"/>
                              </a:rPr>
                              <m:t>𝒄</m:t>
                            </m:r>
                          </m:den>
                        </m:f>
                        <m:f>
                          <m:fPr>
                            <m:ctrlPr>
                              <a:rPr lang="fr-FR" b="1" i="1" smtClean="0">
                                <a:latin typeface="Cambria Math" panose="02040503050406030204" pitchFamily="18" charset="0"/>
                                <a:ea typeface="Cambria Math" panose="02040503050406030204" pitchFamily="18" charset="0"/>
                              </a:rPr>
                            </m:ctrlPr>
                          </m:fPr>
                          <m:num>
                            <m:r>
                              <a:rPr lang="el-GR" b="1" i="1" smtClean="0">
                                <a:solidFill>
                                  <a:srgbClr val="00B050"/>
                                </a:solidFill>
                                <a:latin typeface="Cambria Math" panose="02040503050406030204" pitchFamily="18" charset="0"/>
                                <a:ea typeface="Cambria Math" panose="02040503050406030204" pitchFamily="18" charset="0"/>
                              </a:rPr>
                              <m:t>𝜟</m:t>
                            </m:r>
                            <m:r>
                              <a:rPr lang="fr-FR" b="1" i="1" smtClean="0">
                                <a:solidFill>
                                  <a:srgbClr val="00B050"/>
                                </a:solidFill>
                                <a:latin typeface="Cambria Math" panose="02040503050406030204" pitchFamily="18" charset="0"/>
                                <a:ea typeface="Cambria Math" panose="02040503050406030204" pitchFamily="18" charset="0"/>
                              </a:rPr>
                              <m:t>𝑭</m:t>
                            </m:r>
                          </m:num>
                          <m:den>
                            <m:sSub>
                              <m:sSubPr>
                                <m:ctrlPr>
                                  <a:rPr lang="fr-FR" b="1" i="1" smtClean="0">
                                    <a:solidFill>
                                      <a:srgbClr val="7030A0"/>
                                    </a:solidFill>
                                    <a:latin typeface="Cambria Math" panose="02040503050406030204" pitchFamily="18" charset="0"/>
                                    <a:ea typeface="Cambria Math" panose="02040503050406030204" pitchFamily="18" charset="0"/>
                                  </a:rPr>
                                </m:ctrlPr>
                              </m:sSubPr>
                              <m:e>
                                <m:r>
                                  <a:rPr lang="fr-FR" b="1" i="1" smtClean="0">
                                    <a:solidFill>
                                      <a:srgbClr val="7030A0"/>
                                    </a:solidFill>
                                    <a:latin typeface="Cambria Math" panose="02040503050406030204" pitchFamily="18" charset="0"/>
                                    <a:ea typeface="Cambria Math" panose="02040503050406030204" pitchFamily="18" charset="0"/>
                                  </a:rPr>
                                  <m:t>𝑻</m:t>
                                </m:r>
                              </m:e>
                              <m:sub>
                                <m:r>
                                  <a:rPr lang="fr-FR" b="1" i="1" smtClean="0">
                                    <a:solidFill>
                                      <a:srgbClr val="7030A0"/>
                                    </a:solidFill>
                                    <a:latin typeface="Cambria Math" panose="02040503050406030204" pitchFamily="18" charset="0"/>
                                    <a:ea typeface="Cambria Math" panose="02040503050406030204" pitchFamily="18" charset="0"/>
                                  </a:rPr>
                                  <m:t>𝒎𝒐𝒅</m:t>
                                </m:r>
                              </m:sub>
                            </m:sSub>
                          </m:den>
                        </m:f>
                        <m:r>
                          <a:rPr lang="fr-FR" b="1" i="1" smtClean="0">
                            <a:latin typeface="Cambria Math" panose="02040503050406030204" pitchFamily="18" charset="0"/>
                            <a:ea typeface="Cambria Math" panose="02040503050406030204" pitchFamily="18" charset="0"/>
                          </a:rPr>
                          <m:t>𝒛</m:t>
                        </m:r>
                      </m:oMath>
                    </m:oMathPara>
                  </a14:m>
                  <a:endParaRPr lang="fr-FR" b="1" dirty="0"/>
                </a:p>
              </p:txBody>
            </p:sp>
          </mc:Choice>
          <mc:Fallback xmlns="">
            <p:sp>
              <p:nvSpPr>
                <p:cNvPr id="47" name="ZoneTexte 46"/>
                <p:cNvSpPr txBox="1">
                  <a:spLocks noRot="1" noChangeAspect="1" noMove="1" noResize="1" noEditPoints="1" noAdjustHandles="1" noChangeArrowheads="1" noChangeShapeType="1" noTextEdit="1"/>
                </p:cNvSpPr>
                <p:nvPr/>
              </p:nvSpPr>
              <p:spPr>
                <a:xfrm>
                  <a:off x="233307" y="5662058"/>
                  <a:ext cx="2431628" cy="573234"/>
                </a:xfrm>
                <a:prstGeom prst="rect">
                  <a:avLst/>
                </a:prstGeom>
                <a:blipFill>
                  <a:blip r:embed="rId5"/>
                  <a:stretch>
                    <a:fillRect/>
                  </a:stretch>
                </a:blipFill>
                <a:ln>
                  <a:solidFill>
                    <a:srgbClr val="FF0000"/>
                  </a:solidFill>
                </a:ln>
              </p:spPr>
              <p:txBody>
                <a:bodyPr/>
                <a:lstStyle/>
                <a:p>
                  <a:r>
                    <a:rPr lang="fr-FR">
                      <a:noFill/>
                    </a:rPr>
                    <a:t> </a:t>
                  </a:r>
                </a:p>
              </p:txBody>
            </p:sp>
          </mc:Fallback>
        </mc:AlternateContent>
        <p:sp>
          <p:nvSpPr>
            <p:cNvPr id="48" name="ZoneTexte 47"/>
            <p:cNvSpPr txBox="1"/>
            <p:nvPr/>
          </p:nvSpPr>
          <p:spPr>
            <a:xfrm>
              <a:off x="2875624" y="5346100"/>
              <a:ext cx="3653564" cy="369332"/>
            </a:xfrm>
            <a:prstGeom prst="rect">
              <a:avLst/>
            </a:prstGeom>
            <a:grpFill/>
          </p:spPr>
          <p:txBody>
            <a:bodyPr wrap="none" rtlCol="0">
              <a:spAutoFit/>
            </a:bodyPr>
            <a:lstStyle/>
            <a:p>
              <a:r>
                <a:rPr lang="fr-FR" dirty="0"/>
                <a:t>Si </a:t>
              </a:r>
              <a:r>
                <a:rPr lang="fr-FR" i="1" dirty="0"/>
                <a:t>L</a:t>
              </a:r>
              <a:r>
                <a:rPr lang="fr-FR" dirty="0"/>
                <a:t>=1km, </a:t>
              </a:r>
              <a:r>
                <a:rPr lang="fr-FR" i="1" dirty="0" err="1"/>
                <a:t>Res</a:t>
              </a:r>
              <a:r>
                <a:rPr lang="fr-FR" dirty="0"/>
                <a:t> = 10cm, </a:t>
              </a:r>
              <a:r>
                <a:rPr lang="fr-FR" i="1" dirty="0">
                  <a:solidFill>
                    <a:srgbClr val="00B050"/>
                  </a:solidFill>
                  <a:sym typeface="Symbol" panose="05050102010706020507" pitchFamily="18" charset="2"/>
                </a:rPr>
                <a:t>F</a:t>
              </a:r>
              <a:r>
                <a:rPr lang="fr-FR" dirty="0">
                  <a:sym typeface="Symbol" panose="05050102010706020507" pitchFamily="18" charset="2"/>
                </a:rPr>
                <a:t>=1GHz</a:t>
              </a:r>
              <a:endParaRPr lang="fr-FR" dirty="0"/>
            </a:p>
          </p:txBody>
        </p:sp>
        <p:sp>
          <p:nvSpPr>
            <p:cNvPr id="50" name="ZoneTexte 49"/>
            <p:cNvSpPr txBox="1"/>
            <p:nvPr/>
          </p:nvSpPr>
          <p:spPr>
            <a:xfrm>
              <a:off x="3156281" y="5715432"/>
              <a:ext cx="3940502" cy="646331"/>
            </a:xfrm>
            <a:prstGeom prst="rect">
              <a:avLst/>
            </a:prstGeom>
            <a:grpFill/>
          </p:spPr>
          <p:txBody>
            <a:bodyPr wrap="none" rtlCol="0">
              <a:spAutoFit/>
            </a:bodyPr>
            <a:lstStyle/>
            <a:p>
              <a:r>
                <a:rPr lang="fr-FR" dirty="0"/>
                <a:t>Si </a:t>
              </a:r>
              <a:r>
                <a:rPr lang="fr-FR" b="1" i="1" dirty="0" err="1">
                  <a:solidFill>
                    <a:srgbClr val="7030A0"/>
                  </a:solidFill>
                </a:rPr>
                <a:t>T</a:t>
              </a:r>
              <a:r>
                <a:rPr lang="fr-FR" b="1" i="1" baseline="-25000" dirty="0" err="1">
                  <a:solidFill>
                    <a:srgbClr val="7030A0"/>
                  </a:solidFill>
                </a:rPr>
                <a:t>mod</a:t>
              </a:r>
              <a:r>
                <a:rPr lang="fr-FR" dirty="0"/>
                <a:t> = 10µs  </a:t>
              </a:r>
              <a:r>
                <a:rPr lang="fr-FR" dirty="0">
                  <a:sym typeface="Wingdings" panose="05000000000000000000" pitchFamily="2" charset="2"/>
                </a:rPr>
                <a:t>  </a:t>
              </a:r>
              <a:r>
                <a:rPr lang="fr-FR" i="1" dirty="0" err="1">
                  <a:sym typeface="Wingdings" panose="05000000000000000000" pitchFamily="2" charset="2"/>
                </a:rPr>
                <a:t>F</a:t>
              </a:r>
              <a:r>
                <a:rPr lang="fr-FR" i="1" baseline="-25000" dirty="0" err="1">
                  <a:sym typeface="Wingdings" panose="05000000000000000000" pitchFamily="2" charset="2"/>
                </a:rPr>
                <a:t>beat</a:t>
              </a:r>
              <a:r>
                <a:rPr lang="fr-FR" i="1" baseline="-25000" dirty="0">
                  <a:sym typeface="Wingdings" panose="05000000000000000000" pitchFamily="2" charset="2"/>
                </a:rPr>
                <a:t> max</a:t>
              </a:r>
              <a:r>
                <a:rPr lang="fr-FR" dirty="0">
                  <a:sym typeface="Wingdings" panose="05000000000000000000" pitchFamily="2" charset="2"/>
                </a:rPr>
                <a:t> = 1GHz</a:t>
              </a:r>
            </a:p>
            <a:p>
              <a:r>
                <a:rPr lang="fr-FR" dirty="0"/>
                <a:t>Si </a:t>
              </a:r>
              <a:r>
                <a:rPr lang="fr-FR" b="1" i="1" dirty="0" err="1">
                  <a:solidFill>
                    <a:srgbClr val="7030A0"/>
                  </a:solidFill>
                </a:rPr>
                <a:t>T</a:t>
              </a:r>
              <a:r>
                <a:rPr lang="fr-FR" b="1" i="1" baseline="-25000" dirty="0" err="1">
                  <a:solidFill>
                    <a:srgbClr val="7030A0"/>
                  </a:solidFill>
                </a:rPr>
                <a:t>mod</a:t>
              </a:r>
              <a:r>
                <a:rPr lang="fr-FR" dirty="0"/>
                <a:t> = 10ms </a:t>
              </a:r>
              <a:r>
                <a:rPr lang="fr-FR" dirty="0">
                  <a:sym typeface="Wingdings" panose="05000000000000000000" pitchFamily="2" charset="2"/>
                </a:rPr>
                <a:t>  </a:t>
              </a:r>
              <a:r>
                <a:rPr lang="fr-FR" i="1" dirty="0" err="1">
                  <a:sym typeface="Wingdings" panose="05000000000000000000" pitchFamily="2" charset="2"/>
                </a:rPr>
                <a:t>F</a:t>
              </a:r>
              <a:r>
                <a:rPr lang="fr-FR" i="1" baseline="-25000" dirty="0" err="1">
                  <a:sym typeface="Wingdings" panose="05000000000000000000" pitchFamily="2" charset="2"/>
                </a:rPr>
                <a:t>beat</a:t>
              </a:r>
              <a:r>
                <a:rPr lang="fr-FR" i="1" baseline="-25000" dirty="0">
                  <a:sym typeface="Wingdings" panose="05000000000000000000" pitchFamily="2" charset="2"/>
                </a:rPr>
                <a:t> max</a:t>
              </a:r>
              <a:r>
                <a:rPr lang="fr-FR" dirty="0">
                  <a:sym typeface="Wingdings" panose="05000000000000000000" pitchFamily="2" charset="2"/>
                </a:rPr>
                <a:t> = 1MHz</a:t>
              </a:r>
            </a:p>
          </p:txBody>
        </p:sp>
        <p:sp>
          <p:nvSpPr>
            <p:cNvPr id="52" name="ZoneTexte 51"/>
            <p:cNvSpPr txBox="1"/>
            <p:nvPr/>
          </p:nvSpPr>
          <p:spPr>
            <a:xfrm>
              <a:off x="7978853" y="5492916"/>
              <a:ext cx="4102311" cy="646331"/>
            </a:xfrm>
            <a:prstGeom prst="rect">
              <a:avLst/>
            </a:prstGeom>
            <a:grpFill/>
          </p:spPr>
          <p:txBody>
            <a:bodyPr wrap="square" rtlCol="0">
              <a:spAutoFit/>
            </a:bodyPr>
            <a:lstStyle/>
            <a:p>
              <a:r>
                <a:rPr lang="fr-FR" b="1" dirty="0">
                  <a:solidFill>
                    <a:srgbClr val="FF0000"/>
                  </a:solidFill>
                  <a:sym typeface="Wingdings" panose="05000000000000000000" pitchFamily="2" charset="2"/>
                </a:rPr>
                <a:t>Compromis </a:t>
              </a:r>
            </a:p>
            <a:p>
              <a:r>
                <a:rPr lang="fr-FR" b="1" dirty="0">
                  <a:solidFill>
                    <a:srgbClr val="FF0000"/>
                  </a:solidFill>
                  <a:sym typeface="Wingdings" panose="05000000000000000000" pitchFamily="2" charset="2"/>
                </a:rPr>
                <a:t>temps de mesure / BP matériel</a:t>
              </a:r>
              <a:endParaRPr lang="fr-FR" b="1" dirty="0">
                <a:solidFill>
                  <a:srgbClr val="FF0000"/>
                </a:solidFill>
              </a:endParaRPr>
            </a:p>
          </p:txBody>
        </p:sp>
        <p:sp>
          <p:nvSpPr>
            <p:cNvPr id="53" name="Flèche droite 52"/>
            <p:cNvSpPr/>
            <p:nvPr/>
          </p:nvSpPr>
          <p:spPr>
            <a:xfrm>
              <a:off x="7440966" y="5650486"/>
              <a:ext cx="537882" cy="305437"/>
            </a:xfrm>
            <a:prstGeom prst="rightArrow">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200" b="1" dirty="0">
                <a:solidFill>
                  <a:schemeClr val="tx1"/>
                </a:solidFill>
              </a:endParaRPr>
            </a:p>
          </p:txBody>
        </p:sp>
      </p:grpSp>
      <p:grpSp>
        <p:nvGrpSpPr>
          <p:cNvPr id="3" name="Groupe 2"/>
          <p:cNvGrpSpPr/>
          <p:nvPr/>
        </p:nvGrpSpPr>
        <p:grpSpPr>
          <a:xfrm>
            <a:off x="-46971" y="1916802"/>
            <a:ext cx="12238966" cy="2147802"/>
            <a:chOff x="-46971" y="1916802"/>
            <a:chExt cx="12238966" cy="2147802"/>
          </a:xfrm>
        </p:grpSpPr>
        <p:grpSp>
          <p:nvGrpSpPr>
            <p:cNvPr id="56" name="Groupe 55"/>
            <p:cNvGrpSpPr/>
            <p:nvPr/>
          </p:nvGrpSpPr>
          <p:grpSpPr>
            <a:xfrm>
              <a:off x="-46971" y="1916802"/>
              <a:ext cx="12238966" cy="2147802"/>
              <a:chOff x="-46971" y="1916802"/>
              <a:chExt cx="12238966" cy="2147802"/>
            </a:xfrm>
          </p:grpSpPr>
          <p:sp>
            <p:nvSpPr>
              <p:cNvPr id="43" name="Rectangle à coins arrondis 42"/>
              <p:cNvSpPr/>
              <p:nvPr/>
            </p:nvSpPr>
            <p:spPr>
              <a:xfrm>
                <a:off x="-5" y="1924575"/>
                <a:ext cx="12192000" cy="2140029"/>
              </a:xfrm>
              <a:prstGeom prst="roundRect">
                <a:avLst>
                  <a:gd name="adj" fmla="val 3975"/>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34" name="Groupe 33"/>
              <p:cNvGrpSpPr/>
              <p:nvPr/>
            </p:nvGrpSpPr>
            <p:grpSpPr>
              <a:xfrm>
                <a:off x="2664935" y="1962918"/>
                <a:ext cx="3958686" cy="2101686"/>
                <a:chOff x="3135580" y="2350858"/>
                <a:chExt cx="3958686" cy="2101686"/>
              </a:xfrm>
            </p:grpSpPr>
            <p:pic>
              <p:nvPicPr>
                <p:cNvPr id="4" name="Image 3"/>
                <p:cNvPicPr>
                  <a:picLocks noChangeAspect="1"/>
                </p:cNvPicPr>
                <p:nvPr/>
              </p:nvPicPr>
              <p:blipFill>
                <a:blip r:embed="rId6"/>
                <a:stretch>
                  <a:fillRect/>
                </a:stretch>
              </p:blipFill>
              <p:spPr>
                <a:xfrm>
                  <a:off x="3135580" y="2350858"/>
                  <a:ext cx="3958686" cy="2101686"/>
                </a:xfrm>
                <a:prstGeom prst="rect">
                  <a:avLst/>
                </a:prstGeom>
              </p:spPr>
            </p:pic>
            <p:grpSp>
              <p:nvGrpSpPr>
                <p:cNvPr id="32" name="Groupe 31"/>
                <p:cNvGrpSpPr/>
                <p:nvPr/>
              </p:nvGrpSpPr>
              <p:grpSpPr>
                <a:xfrm>
                  <a:off x="3440209" y="2421592"/>
                  <a:ext cx="1500187" cy="1743075"/>
                  <a:chOff x="4152900" y="2609850"/>
                  <a:chExt cx="1500187" cy="1743075"/>
                </a:xfrm>
              </p:grpSpPr>
              <p:cxnSp>
                <p:nvCxnSpPr>
                  <p:cNvPr id="6" name="Connecteur droit 5"/>
                  <p:cNvCxnSpPr/>
                  <p:nvPr/>
                </p:nvCxnSpPr>
                <p:spPr>
                  <a:xfrm flipV="1">
                    <a:off x="4393406" y="2609852"/>
                    <a:ext cx="721517" cy="1743073"/>
                  </a:xfrm>
                  <a:prstGeom prst="line">
                    <a:avLst/>
                  </a:prstGeom>
                  <a:ln w="9525">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5114923" y="2609850"/>
                    <a:ext cx="538164" cy="1162050"/>
                  </a:xfrm>
                  <a:prstGeom prst="line">
                    <a:avLst/>
                  </a:prstGeom>
                  <a:ln w="9525">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4152900" y="3833813"/>
                    <a:ext cx="226093" cy="519112"/>
                  </a:xfrm>
                  <a:prstGeom prst="line">
                    <a:avLst/>
                  </a:prstGeom>
                  <a:ln w="9525">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grpSp>
          <p:sp>
            <p:nvSpPr>
              <p:cNvPr id="31" name="ZoneTexte 30"/>
              <p:cNvSpPr txBox="1"/>
              <p:nvPr/>
            </p:nvSpPr>
            <p:spPr>
              <a:xfrm>
                <a:off x="-46971" y="1916802"/>
                <a:ext cx="2544286" cy="369332"/>
              </a:xfrm>
              <a:prstGeom prst="rect">
                <a:avLst/>
              </a:prstGeom>
              <a:noFill/>
            </p:spPr>
            <p:txBody>
              <a:bodyPr wrap="none" rtlCol="0">
                <a:spAutoFit/>
              </a:bodyPr>
              <a:lstStyle/>
              <a:p>
                <a:r>
                  <a:rPr lang="fr-FR" b="1" dirty="0"/>
                  <a:t>Linéarité du balayage</a:t>
                </a:r>
              </a:p>
            </p:txBody>
          </p:sp>
          <p:sp>
            <p:nvSpPr>
              <p:cNvPr id="35" name="Flèche droite 34"/>
              <p:cNvSpPr/>
              <p:nvPr/>
            </p:nvSpPr>
            <p:spPr>
              <a:xfrm>
                <a:off x="7431615" y="2461958"/>
                <a:ext cx="537882" cy="305437"/>
              </a:xfrm>
              <a:prstGeom prst="rightArrow">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36" name="ZoneTexte 35"/>
              <p:cNvSpPr txBox="1"/>
              <p:nvPr/>
            </p:nvSpPr>
            <p:spPr>
              <a:xfrm>
                <a:off x="7978854" y="2416903"/>
                <a:ext cx="3936056" cy="923330"/>
              </a:xfrm>
              <a:prstGeom prst="rect">
                <a:avLst/>
              </a:prstGeom>
              <a:noFill/>
            </p:spPr>
            <p:txBody>
              <a:bodyPr wrap="square" rtlCol="0">
                <a:spAutoFit/>
              </a:bodyPr>
              <a:lstStyle/>
              <a:p>
                <a:r>
                  <a:rPr lang="fr-FR" b="1" dirty="0">
                    <a:solidFill>
                      <a:srgbClr val="FF0000"/>
                    </a:solidFill>
                  </a:rPr>
                  <a:t>La linéarité est essentielle pour conserver la résolution optimale</a:t>
                </a:r>
              </a:p>
              <a:p>
                <a:r>
                  <a:rPr lang="fr-FR" b="1" dirty="0">
                    <a:solidFill>
                      <a:srgbClr val="FF0000"/>
                    </a:solidFill>
                    <a:sym typeface="Wingdings" panose="05000000000000000000" pitchFamily="2" charset="2"/>
                  </a:rPr>
                  <a:t> Complexe si </a:t>
                </a:r>
                <a:r>
                  <a:rPr lang="fr-FR" b="1" i="1" dirty="0">
                    <a:solidFill>
                      <a:srgbClr val="00B050"/>
                    </a:solidFill>
                    <a:sym typeface="Symbol" panose="05050102010706020507" pitchFamily="18" charset="2"/>
                  </a:rPr>
                  <a:t>F </a:t>
                </a:r>
                <a:r>
                  <a:rPr lang="fr-FR" b="1" dirty="0">
                    <a:solidFill>
                      <a:srgbClr val="FF0000"/>
                    </a:solidFill>
                    <a:sym typeface="Wingdings" panose="05000000000000000000" pitchFamily="2" charset="2"/>
                  </a:rPr>
                  <a:t>élevée</a:t>
                </a:r>
                <a:endParaRPr lang="fr-FR" b="1" dirty="0">
                  <a:solidFill>
                    <a:srgbClr val="FF0000"/>
                  </a:solidFill>
                </a:endParaRPr>
              </a:p>
            </p:txBody>
          </p:sp>
          <p:sp>
            <p:nvSpPr>
              <p:cNvPr id="49" name="ZoneTexte 48"/>
              <p:cNvSpPr txBox="1"/>
              <p:nvPr/>
            </p:nvSpPr>
            <p:spPr>
              <a:xfrm>
                <a:off x="5795682" y="2924735"/>
                <a:ext cx="65" cy="276999"/>
              </a:xfrm>
              <a:prstGeom prst="rect">
                <a:avLst/>
              </a:prstGeom>
              <a:noFill/>
            </p:spPr>
            <p:txBody>
              <a:bodyPr wrap="none" lIns="0" tIns="0" rIns="0" bIns="0" rtlCol="0">
                <a:spAutoFit/>
              </a:bodyPr>
              <a:lstStyle/>
              <a:p>
                <a:endParaRPr lang="fr-FR" dirty="0"/>
              </a:p>
            </p:txBody>
          </p:sp>
        </p:grpSp>
        <p:sp>
          <p:nvSpPr>
            <p:cNvPr id="2" name="ZoneTexte 1"/>
            <p:cNvSpPr txBox="1"/>
            <p:nvPr/>
          </p:nvSpPr>
          <p:spPr>
            <a:xfrm>
              <a:off x="9754991" y="3706023"/>
              <a:ext cx="2326984" cy="276999"/>
            </a:xfrm>
            <a:prstGeom prst="rect">
              <a:avLst/>
            </a:prstGeom>
            <a:noFill/>
          </p:spPr>
          <p:txBody>
            <a:bodyPr wrap="none" rtlCol="0">
              <a:spAutoFit/>
            </a:bodyPr>
            <a:lstStyle/>
            <a:p>
              <a:r>
                <a:rPr lang="fr-FR" sz="1200" i="1" dirty="0"/>
                <a:t>Thèse Guillaume </a:t>
              </a:r>
              <a:r>
                <a:rPr lang="fr-FR" sz="1200" i="1" dirty="0" err="1"/>
                <a:t>Arpison</a:t>
              </a:r>
              <a:r>
                <a:rPr lang="fr-FR" sz="1200" i="1" dirty="0"/>
                <a:t>, 2021</a:t>
              </a:r>
            </a:p>
          </p:txBody>
        </p:sp>
      </p:grpSp>
      <p:sp>
        <p:nvSpPr>
          <p:cNvPr id="57" name="Espace réservé de la date 2">
            <a:extLst>
              <a:ext uri="{FF2B5EF4-FFF2-40B4-BE49-F238E27FC236}">
                <a16:creationId xmlns:a16="http://schemas.microsoft.com/office/drawing/2014/main" id="{5BF7C52E-F5D4-4164-98D0-DCB02CBB5BA2}"/>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58" name="Espace réservé du numéro de diapositive 4">
            <a:extLst>
              <a:ext uri="{FF2B5EF4-FFF2-40B4-BE49-F238E27FC236}">
                <a16:creationId xmlns:a16="http://schemas.microsoft.com/office/drawing/2014/main" id="{CB485C84-69F6-4D37-9A1C-D915AA0773C7}"/>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38</a:t>
            </a:fld>
            <a:endParaRPr lang="fr-FR" dirty="0">
              <a:solidFill>
                <a:prstClr val="white"/>
              </a:solidFill>
              <a:latin typeface="Arial"/>
            </a:endParaRPr>
          </a:p>
        </p:txBody>
      </p:sp>
      <p:sp>
        <p:nvSpPr>
          <p:cNvPr id="61" name="ZoneTexte 60">
            <a:extLst>
              <a:ext uri="{FF2B5EF4-FFF2-40B4-BE49-F238E27FC236}">
                <a16:creationId xmlns:a16="http://schemas.microsoft.com/office/drawing/2014/main" id="{C2B1442B-1BFC-4F87-9D58-90D9A585C7FA}"/>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62" name="ZoneTexte 61">
            <a:extLst>
              <a:ext uri="{FF2B5EF4-FFF2-40B4-BE49-F238E27FC236}">
                <a16:creationId xmlns:a16="http://schemas.microsoft.com/office/drawing/2014/main" id="{E3EBBACC-2EF7-4AA1-B033-AC53C9421BAD}"/>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5203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C75752D-3E06-495D-AC7C-911F71DF3B50}"/>
              </a:ext>
            </a:extLst>
          </p:cNvPr>
          <p:cNvPicPr>
            <a:picLocks noChangeAspect="1"/>
          </p:cNvPicPr>
          <p:nvPr/>
        </p:nvPicPr>
        <p:blipFill>
          <a:blip r:embed="rId2"/>
          <a:stretch>
            <a:fillRect/>
          </a:stretch>
        </p:blipFill>
        <p:spPr>
          <a:xfrm>
            <a:off x="10545483" y="1223682"/>
            <a:ext cx="1311890" cy="1236494"/>
          </a:xfrm>
          <a:prstGeom prst="rect">
            <a:avLst/>
          </a:prstGeom>
        </p:spPr>
      </p:pic>
      <p:pic>
        <p:nvPicPr>
          <p:cNvPr id="6" name="Picture 6" descr="Pipeline Intrusion Detection System">
            <a:extLst>
              <a:ext uri="{FF2B5EF4-FFF2-40B4-BE49-F238E27FC236}">
                <a16:creationId xmlns:a16="http://schemas.microsoft.com/office/drawing/2014/main" id="{1113B6F4-C275-4A62-BE2B-91FC7C7ABB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4688" y="1223682"/>
            <a:ext cx="2096019" cy="12226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ams | National Geographic Society">
            <a:extLst>
              <a:ext uri="{FF2B5EF4-FFF2-40B4-BE49-F238E27FC236}">
                <a16:creationId xmlns:a16="http://schemas.microsoft.com/office/drawing/2014/main" id="{ED4F8C4F-3D7E-4C51-81BD-17ED76E6369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5310" t="17182" r="11305" b="8350"/>
          <a:stretch/>
        </p:blipFill>
        <p:spPr bwMode="auto">
          <a:xfrm>
            <a:off x="8103460" y="2503838"/>
            <a:ext cx="2092145" cy="144275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horloge, dessin&#10;&#10;Description générée automatiquement">
            <a:extLst>
              <a:ext uri="{FF2B5EF4-FFF2-40B4-BE49-F238E27FC236}">
                <a16:creationId xmlns:a16="http://schemas.microsoft.com/office/drawing/2014/main" id="{81585652-6DDF-4DF5-8AB0-2DFDE114F1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0552" y="2256768"/>
            <a:ext cx="1501704" cy="1501704"/>
          </a:xfrm>
          <a:prstGeom prst="rect">
            <a:avLst/>
          </a:prstGeom>
        </p:spPr>
      </p:pic>
      <p:pic>
        <p:nvPicPr>
          <p:cNvPr id="10" name="Image 9" descr="Une image contenant dessin&#10;&#10;Description générée automatiquement">
            <a:extLst>
              <a:ext uri="{FF2B5EF4-FFF2-40B4-BE49-F238E27FC236}">
                <a16:creationId xmlns:a16="http://schemas.microsoft.com/office/drawing/2014/main" id="{F4D7148E-8024-4F82-8C1B-C24AA80E671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77813" y="1597793"/>
            <a:ext cx="1501704" cy="1501704"/>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2FDCBA43-B9B7-46B9-96CD-528C4DC2A37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76102" y="944656"/>
            <a:ext cx="1501704" cy="1501704"/>
          </a:xfrm>
          <a:prstGeom prst="rect">
            <a:avLst/>
          </a:prstGeom>
        </p:spPr>
      </p:pic>
      <p:sp>
        <p:nvSpPr>
          <p:cNvPr id="13" name="Rectangle 12">
            <a:extLst>
              <a:ext uri="{FF2B5EF4-FFF2-40B4-BE49-F238E27FC236}">
                <a16:creationId xmlns:a16="http://schemas.microsoft.com/office/drawing/2014/main" id="{76BDB717-AE72-4549-8B0A-4A5616816686}"/>
              </a:ext>
            </a:extLst>
          </p:cNvPr>
          <p:cNvSpPr/>
          <p:nvPr/>
        </p:nvSpPr>
        <p:spPr>
          <a:xfrm>
            <a:off x="492311" y="1633697"/>
            <a:ext cx="3744936" cy="954107"/>
          </a:xfrm>
          <a:prstGeom prst="rect">
            <a:avLst/>
          </a:prstGeom>
        </p:spPr>
        <p:txBody>
          <a:bodyPr wrap="none">
            <a:spAutoFit/>
          </a:bodyPr>
          <a:lstStyle/>
          <a:p>
            <a:pPr marL="342900" lvl="1" indent="-342900">
              <a:buFont typeface="Courier New" panose="02070309020205020404" pitchFamily="49" charset="0"/>
              <a:buChar char="o"/>
            </a:pPr>
            <a:r>
              <a:rPr lang="en-GB" sz="1400" dirty="0"/>
              <a:t>Cable de puissance et Energies marines</a:t>
            </a:r>
          </a:p>
          <a:p>
            <a:pPr marL="342900" lvl="1" indent="-342900">
              <a:buFont typeface="Courier New" panose="02070309020205020404" pitchFamily="49" charset="0"/>
              <a:buChar char="o"/>
            </a:pPr>
            <a:r>
              <a:rPr lang="en-GB" sz="1400" dirty="0"/>
              <a:t>Pipeline pour </a:t>
            </a:r>
            <a:r>
              <a:rPr lang="fr-FR" sz="1400" dirty="0"/>
              <a:t>Pétrole</a:t>
            </a:r>
            <a:r>
              <a:rPr lang="en-GB" sz="1400" dirty="0"/>
              <a:t> et </a:t>
            </a:r>
            <a:r>
              <a:rPr lang="en-GB" sz="1400" dirty="0" err="1"/>
              <a:t>Gaz</a:t>
            </a:r>
            <a:endParaRPr lang="en-GB" sz="1400" dirty="0"/>
          </a:p>
          <a:p>
            <a:pPr marL="342900" lvl="1" indent="-342900">
              <a:buFont typeface="Courier New" panose="02070309020205020404" pitchFamily="49" charset="0"/>
              <a:buChar char="o"/>
            </a:pPr>
            <a:r>
              <a:rPr lang="en-GB" sz="1400" dirty="0"/>
              <a:t>Surveillance temps reel des structures</a:t>
            </a:r>
          </a:p>
          <a:p>
            <a:pPr marL="342900" lvl="1" indent="-342900">
              <a:buFont typeface="Courier New" panose="02070309020205020404" pitchFamily="49" charset="0"/>
              <a:buChar char="o"/>
            </a:pPr>
            <a:r>
              <a:rPr lang="en-GB" sz="1400" dirty="0" err="1"/>
              <a:t>Sismique</a:t>
            </a:r>
            <a:endParaRPr lang="en-GB" sz="1400" dirty="0"/>
          </a:p>
        </p:txBody>
      </p:sp>
      <p:pic>
        <p:nvPicPr>
          <p:cNvPr id="14" name="Image 13">
            <a:extLst>
              <a:ext uri="{FF2B5EF4-FFF2-40B4-BE49-F238E27FC236}">
                <a16:creationId xmlns:a16="http://schemas.microsoft.com/office/drawing/2014/main" id="{C16CA9A5-AD4B-41FA-9477-B168CE45E4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48582" y="2503838"/>
            <a:ext cx="1923675" cy="1442756"/>
          </a:xfrm>
          <a:prstGeom prst="rect">
            <a:avLst/>
          </a:prstGeom>
        </p:spPr>
      </p:pic>
      <p:sp>
        <p:nvSpPr>
          <p:cNvPr id="15" name="Rectangle 14">
            <a:extLst>
              <a:ext uri="{FF2B5EF4-FFF2-40B4-BE49-F238E27FC236}">
                <a16:creationId xmlns:a16="http://schemas.microsoft.com/office/drawing/2014/main" id="{47F65DE0-06A5-42D8-B5DB-E773B904DB78}"/>
              </a:ext>
            </a:extLst>
          </p:cNvPr>
          <p:cNvSpPr/>
          <p:nvPr/>
        </p:nvSpPr>
        <p:spPr>
          <a:xfrm>
            <a:off x="135927" y="1234749"/>
            <a:ext cx="6224781" cy="338554"/>
          </a:xfrm>
          <a:prstGeom prst="rect">
            <a:avLst/>
          </a:prstGeom>
        </p:spPr>
        <p:txBody>
          <a:bodyPr wrap="none">
            <a:spAutoFit/>
          </a:bodyPr>
          <a:lstStyle/>
          <a:p>
            <a:pPr marL="342900" lvl="1" indent="-342900">
              <a:buFont typeface="Wingdings" panose="05000000000000000000" pitchFamily="2" charset="2"/>
              <a:buChar char="Ø"/>
            </a:pPr>
            <a:r>
              <a:rPr lang="en-GB" sz="1600" b="1" dirty="0"/>
              <a:t>Application pour la surveillance de la santé des structures</a:t>
            </a:r>
          </a:p>
        </p:txBody>
      </p:sp>
      <p:sp>
        <p:nvSpPr>
          <p:cNvPr id="16" name="Rectangle 15">
            <a:extLst>
              <a:ext uri="{FF2B5EF4-FFF2-40B4-BE49-F238E27FC236}">
                <a16:creationId xmlns:a16="http://schemas.microsoft.com/office/drawing/2014/main" id="{0F406242-311C-43B6-B60C-D128FCAF9359}"/>
              </a:ext>
            </a:extLst>
          </p:cNvPr>
          <p:cNvSpPr/>
          <p:nvPr/>
        </p:nvSpPr>
        <p:spPr>
          <a:xfrm>
            <a:off x="135927" y="2616426"/>
            <a:ext cx="4829458" cy="338554"/>
          </a:xfrm>
          <a:prstGeom prst="rect">
            <a:avLst/>
          </a:prstGeom>
        </p:spPr>
        <p:txBody>
          <a:bodyPr wrap="square">
            <a:spAutoFit/>
          </a:bodyPr>
          <a:lstStyle/>
          <a:p>
            <a:pPr marL="342900" lvl="1" indent="-342900">
              <a:buFont typeface="Wingdings" panose="05000000000000000000" pitchFamily="2" charset="2"/>
              <a:buChar char="Ø"/>
            </a:pPr>
            <a:r>
              <a:rPr lang="en-GB" sz="1600" b="1" dirty="0" err="1"/>
              <a:t>Sensibilité</a:t>
            </a:r>
            <a:r>
              <a:rPr lang="en-GB" sz="1600" b="1" dirty="0"/>
              <a:t> a divers </a:t>
            </a:r>
            <a:r>
              <a:rPr lang="fr-FR" sz="1600" b="1" dirty="0"/>
              <a:t>paramètres</a:t>
            </a:r>
            <a:r>
              <a:rPr lang="en-GB" sz="1600" b="1" dirty="0"/>
              <a:t>:</a:t>
            </a:r>
          </a:p>
        </p:txBody>
      </p:sp>
      <p:sp>
        <p:nvSpPr>
          <p:cNvPr id="17" name="Rectangle 16">
            <a:extLst>
              <a:ext uri="{FF2B5EF4-FFF2-40B4-BE49-F238E27FC236}">
                <a16:creationId xmlns:a16="http://schemas.microsoft.com/office/drawing/2014/main" id="{155CB91A-B242-4BD9-A940-F79371627611}"/>
              </a:ext>
            </a:extLst>
          </p:cNvPr>
          <p:cNvSpPr/>
          <p:nvPr/>
        </p:nvSpPr>
        <p:spPr>
          <a:xfrm>
            <a:off x="135927" y="3949818"/>
            <a:ext cx="6096000" cy="584775"/>
          </a:xfrm>
          <a:prstGeom prst="rect">
            <a:avLst/>
          </a:prstGeom>
        </p:spPr>
        <p:txBody>
          <a:bodyPr wrap="square">
            <a:spAutoFit/>
          </a:bodyPr>
          <a:lstStyle/>
          <a:p>
            <a:pPr marL="342900" lvl="1" indent="-342900">
              <a:buFont typeface="Wingdings" panose="05000000000000000000" pitchFamily="2" charset="2"/>
              <a:buChar char="Ø"/>
            </a:pPr>
            <a:r>
              <a:rPr lang="en-GB" sz="1600" b="1" dirty="0" err="1"/>
              <a:t>Nombreux</a:t>
            </a:r>
            <a:r>
              <a:rPr lang="en-GB" sz="1600" b="1" dirty="0"/>
              <a:t> </a:t>
            </a:r>
            <a:r>
              <a:rPr lang="en-GB" sz="1600" b="1" dirty="0" err="1"/>
              <a:t>avantages</a:t>
            </a:r>
            <a:r>
              <a:rPr lang="en-GB" sz="1600" b="1" dirty="0"/>
              <a:t> par rapport aux </a:t>
            </a:r>
            <a:r>
              <a:rPr lang="en-GB" sz="1600" b="1" dirty="0" err="1"/>
              <a:t>capteurs</a:t>
            </a:r>
            <a:r>
              <a:rPr lang="en-GB" sz="1600" b="1" dirty="0"/>
              <a:t> </a:t>
            </a:r>
            <a:r>
              <a:rPr lang="en-GB" sz="1600" b="1" dirty="0" err="1"/>
              <a:t>ponctuels</a:t>
            </a:r>
            <a:r>
              <a:rPr lang="en-GB" sz="1600" b="1" dirty="0"/>
              <a:t> </a:t>
            </a:r>
            <a:r>
              <a:rPr lang="en-GB" sz="1600" b="1" dirty="0" err="1"/>
              <a:t>traditionnels</a:t>
            </a:r>
            <a:r>
              <a:rPr lang="en-GB" sz="1600" b="1" dirty="0"/>
              <a:t>:</a:t>
            </a:r>
          </a:p>
        </p:txBody>
      </p:sp>
      <p:sp>
        <p:nvSpPr>
          <p:cNvPr id="18" name="ZoneTexte 17">
            <a:extLst>
              <a:ext uri="{FF2B5EF4-FFF2-40B4-BE49-F238E27FC236}">
                <a16:creationId xmlns:a16="http://schemas.microsoft.com/office/drawing/2014/main" id="{004F3552-26E0-4C92-9475-D2052876B08D}"/>
              </a:ext>
            </a:extLst>
          </p:cNvPr>
          <p:cNvSpPr txBox="1"/>
          <p:nvPr/>
        </p:nvSpPr>
        <p:spPr>
          <a:xfrm>
            <a:off x="464804" y="4475169"/>
            <a:ext cx="7460016" cy="1384995"/>
          </a:xfrm>
          <a:prstGeom prst="rect">
            <a:avLst/>
          </a:prstGeom>
          <a:noFill/>
        </p:spPr>
        <p:txBody>
          <a:bodyPr wrap="square">
            <a:spAutoFit/>
          </a:bodyPr>
          <a:lstStyle/>
          <a:p>
            <a:pPr marL="285750" indent="-285750">
              <a:buFont typeface="Courier New" panose="02070309020205020404" pitchFamily="49" charset="0"/>
              <a:buChar char="o"/>
            </a:pPr>
            <a:r>
              <a:rPr lang="en-GB" sz="1400" dirty="0" err="1"/>
              <a:t>Portée</a:t>
            </a:r>
            <a:r>
              <a:rPr lang="en-GB" sz="1400" dirty="0"/>
              <a:t> de </a:t>
            </a:r>
            <a:r>
              <a:rPr lang="en-GB" sz="1400" dirty="0" err="1"/>
              <a:t>mesure</a:t>
            </a:r>
            <a:r>
              <a:rPr lang="en-GB" sz="1400" dirty="0"/>
              <a:t>, </a:t>
            </a:r>
            <a:r>
              <a:rPr lang="en-GB" sz="1400" dirty="0" err="1"/>
              <a:t>précision</a:t>
            </a:r>
            <a:endParaRPr lang="en-GB" sz="1400" dirty="0"/>
          </a:p>
          <a:p>
            <a:pPr marL="285750" indent="-285750">
              <a:buFont typeface="Courier New" panose="02070309020205020404" pitchFamily="49" charset="0"/>
              <a:buChar char="o"/>
            </a:pPr>
            <a:r>
              <a:rPr lang="en-GB" sz="1400" dirty="0" err="1"/>
              <a:t>Mesures</a:t>
            </a:r>
            <a:r>
              <a:rPr lang="en-GB" sz="1400" dirty="0"/>
              <a:t> </a:t>
            </a:r>
            <a:r>
              <a:rPr lang="en-GB" sz="1400" dirty="0" err="1"/>
              <a:t>distribuées</a:t>
            </a:r>
            <a:r>
              <a:rPr lang="en-GB" sz="1400" dirty="0"/>
              <a:t>, continue / </a:t>
            </a:r>
            <a:r>
              <a:rPr lang="en-GB" sz="1400" dirty="0" err="1"/>
              <a:t>Multiplexage</a:t>
            </a:r>
            <a:r>
              <a:rPr lang="en-GB" sz="1400" dirty="0"/>
              <a:t> des </a:t>
            </a:r>
            <a:r>
              <a:rPr lang="en-GB" sz="1400" dirty="0" err="1"/>
              <a:t>sondes</a:t>
            </a:r>
            <a:endParaRPr lang="en-GB" sz="1400" dirty="0"/>
          </a:p>
          <a:p>
            <a:pPr marL="285750" indent="-285750">
              <a:buFont typeface="Courier New" panose="02070309020205020404" pitchFamily="49" charset="0"/>
              <a:buChar char="o"/>
            </a:pPr>
            <a:r>
              <a:rPr lang="en-GB" sz="1400" dirty="0"/>
              <a:t>Instrumentation passive et </a:t>
            </a:r>
            <a:r>
              <a:rPr lang="en-GB" sz="1400" dirty="0" err="1"/>
              <a:t>compatibilité</a:t>
            </a:r>
            <a:r>
              <a:rPr lang="en-GB" sz="1400" dirty="0"/>
              <a:t> Electro-</a:t>
            </a:r>
            <a:r>
              <a:rPr lang="en-GB" sz="1400" dirty="0" err="1"/>
              <a:t>Magnétique</a:t>
            </a:r>
            <a:r>
              <a:rPr lang="en-GB" sz="1400" dirty="0"/>
              <a:t> (CEM),</a:t>
            </a:r>
          </a:p>
          <a:p>
            <a:pPr marL="285750" indent="-285750">
              <a:buFont typeface="Courier New" panose="02070309020205020404" pitchFamily="49" charset="0"/>
              <a:buChar char="o"/>
            </a:pPr>
            <a:r>
              <a:rPr lang="en-GB" sz="1400" dirty="0"/>
              <a:t>Performances </a:t>
            </a:r>
            <a:r>
              <a:rPr lang="en-GB" sz="1400" dirty="0" err="1"/>
              <a:t>en</a:t>
            </a:r>
            <a:r>
              <a:rPr lang="en-GB" sz="1400" dirty="0"/>
              <a:t> </a:t>
            </a:r>
            <a:r>
              <a:rPr lang="en-GB" sz="1400" dirty="0" err="1"/>
              <a:t>adéquation</a:t>
            </a:r>
            <a:r>
              <a:rPr lang="en-GB" sz="1400" dirty="0"/>
              <a:t> avec les </a:t>
            </a:r>
            <a:r>
              <a:rPr lang="fr-FR" sz="1400" dirty="0"/>
              <a:t>besoins</a:t>
            </a:r>
            <a:r>
              <a:rPr lang="en-GB" sz="1400" dirty="0"/>
              <a:t> de </a:t>
            </a:r>
            <a:r>
              <a:rPr lang="en-GB" sz="1400" dirty="0" err="1"/>
              <a:t>l’industrie</a:t>
            </a:r>
            <a:endParaRPr lang="en-GB" sz="1400" dirty="0"/>
          </a:p>
          <a:p>
            <a:pPr marL="285750" indent="-285750">
              <a:buFont typeface="Courier New" panose="02070309020205020404" pitchFamily="49" charset="0"/>
              <a:buChar char="o"/>
            </a:pPr>
            <a:r>
              <a:rPr lang="fr-FR" sz="1400" dirty="0"/>
              <a:t>Faible </a:t>
            </a:r>
            <a:r>
              <a:rPr lang="fr-FR" sz="1400" dirty="0" err="1"/>
              <a:t>intrusivité</a:t>
            </a:r>
            <a:r>
              <a:rPr lang="fr-FR" sz="1400" dirty="0"/>
              <a:t> par rapport aux capteurs traditionnels</a:t>
            </a:r>
          </a:p>
          <a:p>
            <a:pPr marL="285750" indent="-285750">
              <a:buFont typeface="Courier New" panose="02070309020205020404" pitchFamily="49" charset="0"/>
              <a:buChar char="o"/>
            </a:pPr>
            <a:endParaRPr lang="fr-FR" sz="1400" dirty="0"/>
          </a:p>
        </p:txBody>
      </p:sp>
      <p:sp>
        <p:nvSpPr>
          <p:cNvPr id="19" name="Rectangle 18">
            <a:extLst>
              <a:ext uri="{FF2B5EF4-FFF2-40B4-BE49-F238E27FC236}">
                <a16:creationId xmlns:a16="http://schemas.microsoft.com/office/drawing/2014/main" id="{3A9DAAAA-2B3B-44C1-B030-8F29AAAE1A78}"/>
              </a:ext>
            </a:extLst>
          </p:cNvPr>
          <p:cNvSpPr/>
          <p:nvPr/>
        </p:nvSpPr>
        <p:spPr>
          <a:xfrm>
            <a:off x="135927" y="5860002"/>
            <a:ext cx="6096000" cy="338554"/>
          </a:xfrm>
          <a:prstGeom prst="rect">
            <a:avLst/>
          </a:prstGeom>
        </p:spPr>
        <p:txBody>
          <a:bodyPr wrap="square">
            <a:spAutoFit/>
          </a:bodyPr>
          <a:lstStyle/>
          <a:p>
            <a:pPr marL="342900" lvl="1" indent="-342900">
              <a:buFont typeface="Wingdings" panose="05000000000000000000" pitchFamily="2" charset="2"/>
              <a:buChar char="Ø"/>
            </a:pPr>
            <a:r>
              <a:rPr lang="en-GB" sz="1600" b="1" dirty="0" err="1"/>
              <a:t>Technologie</a:t>
            </a:r>
            <a:r>
              <a:rPr lang="en-GB" sz="1600" b="1" dirty="0"/>
              <a:t> mature et un </a:t>
            </a:r>
            <a:r>
              <a:rPr lang="en-GB" sz="1600" b="1" dirty="0" err="1"/>
              <a:t>marché</a:t>
            </a:r>
            <a:r>
              <a:rPr lang="en-GB" sz="1600" b="1" dirty="0"/>
              <a:t> </a:t>
            </a:r>
            <a:r>
              <a:rPr lang="en-GB" sz="1600" b="1" dirty="0" err="1"/>
              <a:t>en</a:t>
            </a:r>
            <a:r>
              <a:rPr lang="en-GB" sz="1600" b="1" dirty="0"/>
              <a:t> constant </a:t>
            </a:r>
            <a:r>
              <a:rPr lang="en-GB" sz="1600" b="1" dirty="0" err="1"/>
              <a:t>essort</a:t>
            </a:r>
            <a:endParaRPr lang="en-GB" sz="1600" b="1" dirty="0"/>
          </a:p>
        </p:txBody>
      </p:sp>
      <p:pic>
        <p:nvPicPr>
          <p:cNvPr id="20" name="Image 19">
            <a:extLst>
              <a:ext uri="{FF2B5EF4-FFF2-40B4-BE49-F238E27FC236}">
                <a16:creationId xmlns:a16="http://schemas.microsoft.com/office/drawing/2014/main" id="{48C38C9C-F4C2-4FA0-B1A1-9FE1DF26C5D0}"/>
              </a:ext>
            </a:extLst>
          </p:cNvPr>
          <p:cNvPicPr>
            <a:picLocks noChangeAspect="1"/>
          </p:cNvPicPr>
          <p:nvPr/>
        </p:nvPicPr>
        <p:blipFill>
          <a:blip r:embed="rId9"/>
          <a:stretch>
            <a:fillRect/>
          </a:stretch>
        </p:blipFill>
        <p:spPr>
          <a:xfrm>
            <a:off x="7588048" y="4225423"/>
            <a:ext cx="4115858" cy="2057929"/>
          </a:xfrm>
          <a:prstGeom prst="rect">
            <a:avLst/>
          </a:prstGeom>
        </p:spPr>
      </p:pic>
      <p:sp>
        <p:nvSpPr>
          <p:cNvPr id="22" name="Rectangle 21"/>
          <p:cNvSpPr/>
          <p:nvPr/>
        </p:nvSpPr>
        <p:spPr>
          <a:xfrm>
            <a:off x="480703" y="2981781"/>
            <a:ext cx="6096000" cy="954107"/>
          </a:xfrm>
          <a:prstGeom prst="rect">
            <a:avLst/>
          </a:prstGeom>
        </p:spPr>
        <p:txBody>
          <a:bodyPr>
            <a:spAutoFit/>
          </a:bodyPr>
          <a:lstStyle/>
          <a:p>
            <a:pPr marL="285750" lvl="1" indent="-285750">
              <a:buFont typeface="Courier New" panose="02070309020205020404" pitchFamily="49" charset="0"/>
              <a:buChar char="o"/>
            </a:pPr>
            <a:r>
              <a:rPr lang="fr-FR" sz="1400" dirty="0"/>
              <a:t>Mesures physiques : température, déformation, pression…</a:t>
            </a:r>
          </a:p>
          <a:p>
            <a:pPr marL="285750" lvl="1" indent="-285750">
              <a:buFont typeface="Courier New" panose="02070309020205020404" pitchFamily="49" charset="0"/>
              <a:buChar char="o"/>
            </a:pPr>
            <a:r>
              <a:rPr lang="fr-FR" sz="1400" dirty="0"/>
              <a:t>Mesures chimiques : mesure de pH</a:t>
            </a:r>
          </a:p>
          <a:p>
            <a:pPr marL="285750" lvl="1" indent="-285750">
              <a:buFont typeface="Courier New" panose="02070309020205020404" pitchFamily="49" charset="0"/>
              <a:buChar char="o"/>
            </a:pPr>
            <a:r>
              <a:rPr lang="fr-FR" sz="1400" dirty="0"/>
              <a:t>Mesure biomédicales : % de glucose</a:t>
            </a:r>
          </a:p>
          <a:p>
            <a:pPr marL="285750" lvl="1" indent="-285750">
              <a:buFont typeface="Courier New" panose="02070309020205020404" pitchFamily="49" charset="0"/>
              <a:buChar char="o"/>
            </a:pPr>
            <a:r>
              <a:rPr lang="fr-FR" sz="1400" dirty="0"/>
              <a:t>Mesures sismiques</a:t>
            </a:r>
          </a:p>
        </p:txBody>
      </p:sp>
      <p:sp>
        <p:nvSpPr>
          <p:cNvPr id="23" name="ZoneTexte 22"/>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24" name="ZoneTexte 23"/>
          <p:cNvSpPr txBox="1"/>
          <p:nvPr/>
        </p:nvSpPr>
        <p:spPr>
          <a:xfrm>
            <a:off x="1959440" y="550977"/>
            <a:ext cx="7164141" cy="400110"/>
          </a:xfrm>
          <a:prstGeom prst="rect">
            <a:avLst/>
          </a:prstGeom>
          <a:noFill/>
        </p:spPr>
        <p:txBody>
          <a:bodyPr wrap="none" rtlCol="0">
            <a:spAutoFit/>
          </a:bodyPr>
          <a:lstStyle/>
          <a:p>
            <a:r>
              <a:rPr lang="en-US" sz="2000" b="1" dirty="0" err="1">
                <a:solidFill>
                  <a:schemeClr val="tx2"/>
                </a:solidFill>
              </a:rPr>
              <a:t>Contexte</a:t>
            </a:r>
            <a:r>
              <a:rPr lang="en-US" sz="2000" b="1" dirty="0">
                <a:solidFill>
                  <a:schemeClr val="tx2"/>
                </a:solidFill>
              </a:rPr>
              <a:t> des applications des </a:t>
            </a:r>
            <a:r>
              <a:rPr lang="en-US" sz="2000" b="1" dirty="0" err="1">
                <a:solidFill>
                  <a:schemeClr val="tx2"/>
                </a:solidFill>
              </a:rPr>
              <a:t>Capteurs</a:t>
            </a:r>
            <a:r>
              <a:rPr lang="en-US" sz="2000" b="1" dirty="0">
                <a:solidFill>
                  <a:schemeClr val="tx2"/>
                </a:solidFill>
              </a:rPr>
              <a:t> à </a:t>
            </a:r>
            <a:r>
              <a:rPr lang="en-US" sz="2000" b="1" dirty="0" err="1">
                <a:solidFill>
                  <a:schemeClr val="tx2"/>
                </a:solidFill>
              </a:rPr>
              <a:t>Fibre</a:t>
            </a:r>
            <a:r>
              <a:rPr lang="en-US" sz="2000" b="1" dirty="0">
                <a:solidFill>
                  <a:schemeClr val="tx2"/>
                </a:solidFill>
              </a:rPr>
              <a:t> </a:t>
            </a:r>
            <a:r>
              <a:rPr lang="en-US" sz="2000" b="1" dirty="0" err="1">
                <a:solidFill>
                  <a:schemeClr val="tx2"/>
                </a:solidFill>
              </a:rPr>
              <a:t>Optique</a:t>
            </a:r>
            <a:endParaRPr lang="en-US" sz="2000" b="1" dirty="0">
              <a:solidFill>
                <a:schemeClr val="tx2"/>
              </a:solidFill>
            </a:endParaRPr>
          </a:p>
        </p:txBody>
      </p:sp>
      <p:sp>
        <p:nvSpPr>
          <p:cNvPr id="26" name="Espace réservé de la date 2">
            <a:extLst>
              <a:ext uri="{FF2B5EF4-FFF2-40B4-BE49-F238E27FC236}">
                <a16:creationId xmlns:a16="http://schemas.microsoft.com/office/drawing/2014/main" id="{E39E330B-9B8E-40EA-A798-667C3232B840}"/>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7" name="Espace réservé du numéro de diapositive 4">
            <a:extLst>
              <a:ext uri="{FF2B5EF4-FFF2-40B4-BE49-F238E27FC236}">
                <a16:creationId xmlns:a16="http://schemas.microsoft.com/office/drawing/2014/main" id="{62880F0C-7772-4D45-A63F-55316C2E5861}"/>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a:t>
            </a:fld>
            <a:endParaRPr lang="fr-FR" dirty="0">
              <a:solidFill>
                <a:prstClr val="white"/>
              </a:solidFill>
              <a:latin typeface="Arial"/>
            </a:endParaRPr>
          </a:p>
        </p:txBody>
      </p:sp>
      <p:sp>
        <p:nvSpPr>
          <p:cNvPr id="28" name="ZoneTexte 27">
            <a:extLst>
              <a:ext uri="{FF2B5EF4-FFF2-40B4-BE49-F238E27FC236}">
                <a16:creationId xmlns:a16="http://schemas.microsoft.com/office/drawing/2014/main" id="{5DE1B962-18B1-45D9-8F91-5754FC70164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9" name="ZoneTexte 28">
            <a:extLst>
              <a:ext uri="{FF2B5EF4-FFF2-40B4-BE49-F238E27FC236}">
                <a16:creationId xmlns:a16="http://schemas.microsoft.com/office/drawing/2014/main" id="{4E517840-88B5-4265-86DC-1815643990B2}"/>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6727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0406" y="2158760"/>
            <a:ext cx="11859491" cy="2585323"/>
          </a:xfrm>
          <a:prstGeom prst="rect">
            <a:avLst/>
          </a:prstGeom>
          <a:noFill/>
        </p:spPr>
        <p:txBody>
          <a:bodyPr wrap="square" rtlCol="0">
            <a:spAutoFit/>
          </a:bodyPr>
          <a:lstStyle/>
          <a:p>
            <a:pPr marL="285750" indent="-285750">
              <a:buFont typeface="Wingdings" panose="05000000000000000000" pitchFamily="2" charset="2"/>
              <a:buChar char="ü"/>
            </a:pPr>
            <a:r>
              <a:rPr lang="fr-FR" b="1" dirty="0">
                <a:solidFill>
                  <a:srgbClr val="00B050"/>
                </a:solidFill>
              </a:rPr>
              <a:t>Grande résolution accessible (jusqu’à 10µm) </a:t>
            </a:r>
          </a:p>
          <a:p>
            <a:pPr marL="285750" indent="-285750">
              <a:buFont typeface="Wingdings" panose="05000000000000000000" pitchFamily="2" charset="2"/>
              <a:buChar char="ü"/>
            </a:pPr>
            <a:r>
              <a:rPr lang="fr-FR" b="1" dirty="0">
                <a:solidFill>
                  <a:srgbClr val="00B050"/>
                </a:solidFill>
              </a:rPr>
              <a:t>pour des bandes passantes faibles des détecteurs et DAQ  </a:t>
            </a:r>
            <a:r>
              <a:rPr lang="fr-FR" b="1" dirty="0">
                <a:solidFill>
                  <a:srgbClr val="00B050"/>
                </a:solidFill>
                <a:sym typeface="Wingdings" panose="05000000000000000000" pitchFamily="2" charset="2"/>
              </a:rPr>
              <a:t></a:t>
            </a:r>
            <a:r>
              <a:rPr lang="fr-FR" b="1" dirty="0">
                <a:solidFill>
                  <a:srgbClr val="00B050"/>
                </a:solidFill>
              </a:rPr>
              <a:t> Faible coût</a:t>
            </a:r>
          </a:p>
          <a:p>
            <a:r>
              <a:rPr lang="fr-FR" dirty="0"/>
              <a:t>Mais</a:t>
            </a:r>
          </a:p>
          <a:p>
            <a:pPr marL="285750" indent="-285750">
              <a:buFont typeface="Symbol" panose="05050102010706020507" pitchFamily="18" charset="2"/>
              <a:buChar char="´"/>
            </a:pPr>
            <a:r>
              <a:rPr lang="fr-FR" b="1" dirty="0">
                <a:solidFill>
                  <a:srgbClr val="FF0000"/>
                </a:solidFill>
              </a:rPr>
              <a:t>Nécessité d’un laser très cohérent pour allonger la portée et conserver la résolution </a:t>
            </a:r>
            <a:r>
              <a:rPr lang="fr-FR" b="1" dirty="0">
                <a:solidFill>
                  <a:srgbClr val="FF0000"/>
                </a:solidFill>
                <a:sym typeface="Wingdings" panose="05000000000000000000" pitchFamily="2" charset="2"/>
              </a:rPr>
              <a:t> Prix </a:t>
            </a:r>
            <a:r>
              <a:rPr lang="fr-FR" b="1" dirty="0">
                <a:solidFill>
                  <a:srgbClr val="FF0000"/>
                </a:solidFill>
              </a:rPr>
              <a:t>↗</a:t>
            </a:r>
          </a:p>
          <a:p>
            <a:pPr marL="285750" indent="-285750">
              <a:buFont typeface="Symbol" panose="05050102010706020507" pitchFamily="18" charset="2"/>
              <a:buChar char="´"/>
            </a:pPr>
            <a:r>
              <a:rPr lang="fr-FR" b="1" dirty="0">
                <a:solidFill>
                  <a:srgbClr val="FF0000"/>
                </a:solidFill>
              </a:rPr>
              <a:t>Difficulté d’un balayage linéaire pour de grandes portées </a:t>
            </a:r>
            <a:r>
              <a:rPr lang="fr-FR" b="1" dirty="0">
                <a:solidFill>
                  <a:srgbClr val="FF0000"/>
                </a:solidFill>
                <a:sym typeface="Wingdings" panose="05000000000000000000" pitchFamily="2" charset="2"/>
              </a:rPr>
              <a:t> Prix </a:t>
            </a:r>
            <a:r>
              <a:rPr lang="fr-FR" b="1" dirty="0">
                <a:solidFill>
                  <a:srgbClr val="FF0000"/>
                </a:solidFill>
              </a:rPr>
              <a:t>↗</a:t>
            </a:r>
            <a:endParaRPr lang="fr-FR" b="1" dirty="0">
              <a:solidFill>
                <a:srgbClr val="FF0000"/>
              </a:solidFill>
              <a:sym typeface="Wingdings" panose="05000000000000000000" pitchFamily="2" charset="2"/>
            </a:endParaRPr>
          </a:p>
          <a:p>
            <a:endParaRPr lang="fr-FR" dirty="0">
              <a:sym typeface="Wingdings" panose="05000000000000000000" pitchFamily="2" charset="2"/>
            </a:endParaRPr>
          </a:p>
          <a:p>
            <a:r>
              <a:rPr lang="fr-FR" b="1" dirty="0">
                <a:sym typeface="Wingdings" panose="05000000000000000000" pitchFamily="2" charset="2"/>
              </a:rPr>
              <a:t>En pratique pour des raisons de prix, l’OFDR est plutôt réservé aux </a:t>
            </a:r>
          </a:p>
          <a:p>
            <a:pPr marL="285750" indent="-285750">
              <a:buFont typeface="Arial" panose="020B0604020202020204" pitchFamily="34" charset="0"/>
              <a:buChar char="•"/>
            </a:pPr>
            <a:r>
              <a:rPr lang="fr-FR" b="1" dirty="0">
                <a:sym typeface="Wingdings" panose="05000000000000000000" pitchFamily="2" charset="2"/>
              </a:rPr>
              <a:t>courtes portées (&lt;1km) et </a:t>
            </a:r>
          </a:p>
          <a:p>
            <a:pPr marL="285750" indent="-285750">
              <a:buFont typeface="Arial" panose="020B0604020202020204" pitchFamily="34" charset="0"/>
              <a:buChar char="•"/>
            </a:pPr>
            <a:r>
              <a:rPr lang="fr-FR" b="1" dirty="0">
                <a:sym typeface="Wingdings" panose="05000000000000000000" pitchFamily="2" charset="2"/>
              </a:rPr>
              <a:t>grandes résolutions (&lt;1m)</a:t>
            </a:r>
            <a:endParaRPr lang="fr-FR" b="1" dirty="0"/>
          </a:p>
        </p:txBody>
      </p:sp>
      <p:sp>
        <p:nvSpPr>
          <p:cNvPr id="5" name="ZoneTexte 4"/>
          <p:cNvSpPr txBox="1"/>
          <p:nvPr/>
        </p:nvSpPr>
        <p:spPr>
          <a:xfrm>
            <a:off x="348356" y="-12584"/>
            <a:ext cx="8973932" cy="523220"/>
          </a:xfrm>
          <a:prstGeom prst="rect">
            <a:avLst/>
          </a:prstGeom>
          <a:noFill/>
        </p:spPr>
        <p:txBody>
          <a:bodyPr wrap="none" rtlCol="0">
            <a:spAutoFit/>
          </a:bodyPr>
          <a:lstStyle/>
          <a:p>
            <a:r>
              <a:rPr lang="fr-FR" sz="2800" b="1" dirty="0">
                <a:solidFill>
                  <a:schemeClr val="tx2"/>
                </a:solidFill>
              </a:rPr>
              <a:t>3. OFDR : Optical </a:t>
            </a:r>
            <a:r>
              <a:rPr lang="fr-FR" sz="2800" b="1" dirty="0" err="1">
                <a:solidFill>
                  <a:schemeClr val="tx2"/>
                </a:solidFill>
              </a:rPr>
              <a:t>Frequency</a:t>
            </a:r>
            <a:r>
              <a:rPr lang="fr-FR" sz="2800" b="1" dirty="0">
                <a:solidFill>
                  <a:schemeClr val="tx2"/>
                </a:solidFill>
              </a:rPr>
              <a:t> Domain </a:t>
            </a:r>
            <a:r>
              <a:rPr lang="fr-FR" sz="2800" b="1" dirty="0" err="1">
                <a:solidFill>
                  <a:schemeClr val="tx2"/>
                </a:solidFill>
              </a:rPr>
              <a:t>Reflectometry</a:t>
            </a:r>
            <a:endParaRPr lang="fr-FR" sz="2800" b="1" dirty="0">
              <a:solidFill>
                <a:schemeClr val="tx2"/>
              </a:solidFill>
            </a:endParaRPr>
          </a:p>
        </p:txBody>
      </p:sp>
      <p:sp>
        <p:nvSpPr>
          <p:cNvPr id="6" name="ZoneTexte 5"/>
          <p:cNvSpPr txBox="1"/>
          <p:nvPr/>
        </p:nvSpPr>
        <p:spPr>
          <a:xfrm>
            <a:off x="1959440" y="550977"/>
            <a:ext cx="1582484" cy="400110"/>
          </a:xfrm>
          <a:prstGeom prst="rect">
            <a:avLst/>
          </a:prstGeom>
          <a:noFill/>
        </p:spPr>
        <p:txBody>
          <a:bodyPr wrap="none" rtlCol="0">
            <a:spAutoFit/>
          </a:bodyPr>
          <a:lstStyle/>
          <a:p>
            <a:r>
              <a:rPr lang="en-US" sz="2000" b="1" dirty="0">
                <a:solidFill>
                  <a:schemeClr val="tx2"/>
                </a:solidFill>
              </a:rPr>
              <a:t>Conclusion</a:t>
            </a:r>
          </a:p>
        </p:txBody>
      </p:sp>
      <p:sp>
        <p:nvSpPr>
          <p:cNvPr id="7" name="Espace réservé de la date 2">
            <a:extLst>
              <a:ext uri="{FF2B5EF4-FFF2-40B4-BE49-F238E27FC236}">
                <a16:creationId xmlns:a16="http://schemas.microsoft.com/office/drawing/2014/main" id="{8731E58C-BBE7-4CF3-BA9D-3E5C27C9E641}"/>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8" name="Espace réservé du numéro de diapositive 4">
            <a:extLst>
              <a:ext uri="{FF2B5EF4-FFF2-40B4-BE49-F238E27FC236}">
                <a16:creationId xmlns:a16="http://schemas.microsoft.com/office/drawing/2014/main" id="{293A1D6F-973C-49D5-9237-865DE8A75EA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39</a:t>
            </a:fld>
            <a:endParaRPr lang="fr-FR" dirty="0">
              <a:solidFill>
                <a:prstClr val="white"/>
              </a:solidFill>
              <a:latin typeface="Arial"/>
            </a:endParaRPr>
          </a:p>
        </p:txBody>
      </p:sp>
      <p:sp>
        <p:nvSpPr>
          <p:cNvPr id="11" name="ZoneTexte 10">
            <a:extLst>
              <a:ext uri="{FF2B5EF4-FFF2-40B4-BE49-F238E27FC236}">
                <a16:creationId xmlns:a16="http://schemas.microsoft.com/office/drawing/2014/main" id="{F65E3582-FA3A-46F8-87D6-C58DDC68A709}"/>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2" name="ZoneTexte 11">
            <a:extLst>
              <a:ext uri="{FF2B5EF4-FFF2-40B4-BE49-F238E27FC236}">
                <a16:creationId xmlns:a16="http://schemas.microsoft.com/office/drawing/2014/main" id="{A137720B-4A69-4FAB-8F0B-B87DFD27466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057561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75210" y="2974361"/>
            <a:ext cx="10516790" cy="1569660"/>
          </a:xfrm>
          <a:prstGeom prst="rect">
            <a:avLst/>
          </a:prstGeom>
          <a:noFill/>
        </p:spPr>
        <p:txBody>
          <a:bodyPr wrap="none" rtlCol="0">
            <a:spAutoFit/>
          </a:bodyPr>
          <a:lstStyle/>
          <a:p>
            <a:r>
              <a:rPr lang="fr-FR" sz="4800" b="1" dirty="0"/>
              <a:t>4. Capteurs Raman : DTS</a:t>
            </a:r>
          </a:p>
          <a:p>
            <a:r>
              <a:rPr lang="fr-FR" sz="4800" b="1" dirty="0"/>
              <a:t>« </a:t>
            </a:r>
            <a:r>
              <a:rPr lang="fr-FR" sz="4800" b="1" dirty="0" err="1"/>
              <a:t>Distributed</a:t>
            </a:r>
            <a:r>
              <a:rPr lang="fr-FR" sz="4800" b="1" dirty="0"/>
              <a:t> </a:t>
            </a:r>
            <a:r>
              <a:rPr lang="fr-FR" sz="4800" b="1" dirty="0" err="1"/>
              <a:t>Temperature</a:t>
            </a:r>
            <a:r>
              <a:rPr lang="fr-FR" sz="4800" b="1" dirty="0"/>
              <a:t> </a:t>
            </a:r>
            <a:r>
              <a:rPr lang="fr-FR" sz="4800" b="1" dirty="0" err="1"/>
              <a:t>Sensor</a:t>
            </a:r>
            <a:r>
              <a:rPr lang="fr-FR" sz="4800" b="1" dirty="0"/>
              <a:t> »</a:t>
            </a:r>
          </a:p>
        </p:txBody>
      </p:sp>
      <p:sp>
        <p:nvSpPr>
          <p:cNvPr id="6" name="Espace réservé de la date 2">
            <a:extLst>
              <a:ext uri="{FF2B5EF4-FFF2-40B4-BE49-F238E27FC236}">
                <a16:creationId xmlns:a16="http://schemas.microsoft.com/office/drawing/2014/main" id="{49753703-6DE4-4659-81FA-5CC51619E50E}"/>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 name="Espace réservé du numéro de diapositive 4">
            <a:extLst>
              <a:ext uri="{FF2B5EF4-FFF2-40B4-BE49-F238E27FC236}">
                <a16:creationId xmlns:a16="http://schemas.microsoft.com/office/drawing/2014/main" id="{80D0D02D-B00B-492A-8CF3-14E84415571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40</a:t>
            </a:fld>
            <a:endParaRPr lang="fr-FR" dirty="0">
              <a:solidFill>
                <a:prstClr val="white"/>
              </a:solidFill>
              <a:latin typeface="Arial"/>
            </a:endParaRPr>
          </a:p>
        </p:txBody>
      </p:sp>
      <p:sp>
        <p:nvSpPr>
          <p:cNvPr id="8" name="ZoneTexte 7">
            <a:extLst>
              <a:ext uri="{FF2B5EF4-FFF2-40B4-BE49-F238E27FC236}">
                <a16:creationId xmlns:a16="http://schemas.microsoft.com/office/drawing/2014/main" id="{6FA52E17-D712-4A67-B6CE-92235DDFA017}"/>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9" name="ZoneTexte 8">
            <a:extLst>
              <a:ext uri="{FF2B5EF4-FFF2-40B4-BE49-F238E27FC236}">
                <a16:creationId xmlns:a16="http://schemas.microsoft.com/office/drawing/2014/main" id="{83CF80DC-664E-4004-8EEE-29ED2ACD6FE0}"/>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392490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19" y="1167576"/>
            <a:ext cx="8067337" cy="369332"/>
          </a:xfrm>
          <a:prstGeom prst="rect">
            <a:avLst/>
          </a:prstGeom>
          <a:noFill/>
        </p:spPr>
        <p:txBody>
          <a:bodyPr wrap="none" rtlCol="0">
            <a:spAutoFit/>
          </a:bodyPr>
          <a:lstStyle/>
          <a:p>
            <a:r>
              <a:rPr lang="fr-FR" i="1" dirty="0"/>
              <a:t>Dakin. J.P. et al. 1985. 3rd </a:t>
            </a:r>
            <a:r>
              <a:rPr lang="fr-FR" i="1" dirty="0" err="1"/>
              <a:t>Intern</a:t>
            </a:r>
            <a:r>
              <a:rPr lang="fr-FR" i="1" dirty="0"/>
              <a:t>. </a:t>
            </a:r>
            <a:r>
              <a:rPr lang="fr-FR" i="1" dirty="0" err="1"/>
              <a:t>Conf</a:t>
            </a:r>
            <a:r>
              <a:rPr lang="fr-FR" i="1" dirty="0"/>
              <a:t>. On Optical </a:t>
            </a:r>
            <a:r>
              <a:rPr lang="fr-FR" i="1" dirty="0" err="1"/>
              <a:t>Fiber</a:t>
            </a:r>
            <a:r>
              <a:rPr lang="fr-FR" i="1" dirty="0"/>
              <a:t> </a:t>
            </a:r>
            <a:r>
              <a:rPr lang="fr-FR" i="1" dirty="0" err="1"/>
              <a:t>Sensors</a:t>
            </a:r>
            <a:r>
              <a:rPr lang="fr-FR" i="1" dirty="0"/>
              <a:t>, San Diego</a:t>
            </a:r>
          </a:p>
        </p:txBody>
      </p:sp>
      <p:sp>
        <p:nvSpPr>
          <p:cNvPr id="5" name="ZoneTexte 4"/>
          <p:cNvSpPr txBox="1"/>
          <p:nvPr/>
        </p:nvSpPr>
        <p:spPr>
          <a:xfrm>
            <a:off x="82718" y="2004219"/>
            <a:ext cx="7216893" cy="1754326"/>
          </a:xfrm>
          <a:prstGeom prst="rect">
            <a:avLst/>
          </a:prstGeom>
          <a:noFill/>
        </p:spPr>
        <p:txBody>
          <a:bodyPr wrap="square" rtlCol="0">
            <a:spAutoFit/>
          </a:bodyPr>
          <a:lstStyle/>
          <a:p>
            <a:r>
              <a:rPr lang="fr-FR" b="1" dirty="0"/>
              <a:t>Effet Raman : Interaction entre un photon incident et les vibrations moléculaires du milieu</a:t>
            </a:r>
          </a:p>
          <a:p>
            <a:pPr marL="742950" lvl="1" indent="-285750">
              <a:buFont typeface="Wingdings" panose="05000000000000000000" pitchFamily="2" charset="2"/>
              <a:buChar char="è"/>
            </a:pPr>
            <a:r>
              <a:rPr lang="fr-FR" dirty="0">
                <a:sym typeface="Wingdings" panose="05000000000000000000" pitchFamily="2" charset="2"/>
              </a:rPr>
              <a:t>La vibration moléculaire provoque une fluctuation de la polarisation du milieu à la fréquence vibrationnelle</a:t>
            </a:r>
          </a:p>
          <a:p>
            <a:pPr marL="742950" lvl="1" indent="-285750">
              <a:buFont typeface="Wingdings" panose="05000000000000000000" pitchFamily="2" charset="2"/>
              <a:buChar char="è"/>
            </a:pPr>
            <a:r>
              <a:rPr lang="fr-FR" dirty="0">
                <a:sym typeface="Wingdings" panose="05000000000000000000" pitchFamily="2" charset="2"/>
              </a:rPr>
              <a:t>Dépend du milieu</a:t>
            </a:r>
          </a:p>
          <a:p>
            <a:pPr marL="742950" lvl="1" indent="-285750">
              <a:buFont typeface="Wingdings" panose="05000000000000000000" pitchFamily="2" charset="2"/>
              <a:buChar char="è"/>
            </a:pPr>
            <a:r>
              <a:rPr lang="fr-FR" dirty="0">
                <a:sym typeface="Wingdings" panose="05000000000000000000" pitchFamily="2" charset="2"/>
              </a:rPr>
              <a:t>Diffusion inélastique (variation de la fréquence </a:t>
            </a:r>
            <a:r>
              <a:rPr lang="fr-FR" dirty="0" err="1">
                <a:sym typeface="Wingdings" panose="05000000000000000000" pitchFamily="2" charset="2"/>
              </a:rPr>
              <a:t>rétro-diffusée</a:t>
            </a:r>
            <a:endParaRPr lang="fr-FR" dirty="0">
              <a:sym typeface="Wingdings" panose="05000000000000000000" pitchFamily="2" charset="2"/>
            </a:endParaRPr>
          </a:p>
        </p:txBody>
      </p:sp>
      <p:sp>
        <p:nvSpPr>
          <p:cNvPr id="7" name="ZoneTexte 6"/>
          <p:cNvSpPr txBox="1"/>
          <p:nvPr/>
        </p:nvSpPr>
        <p:spPr>
          <a:xfrm>
            <a:off x="348356" y="-12584"/>
            <a:ext cx="2920992" cy="523220"/>
          </a:xfrm>
          <a:prstGeom prst="rect">
            <a:avLst/>
          </a:prstGeom>
          <a:noFill/>
        </p:spPr>
        <p:txBody>
          <a:bodyPr wrap="none" rtlCol="0">
            <a:spAutoFit/>
          </a:bodyPr>
          <a:lstStyle/>
          <a:p>
            <a:r>
              <a:rPr lang="fr-FR" sz="2800" b="1" dirty="0">
                <a:solidFill>
                  <a:schemeClr val="tx2"/>
                </a:solidFill>
              </a:rPr>
              <a:t>4. Raman-OTDR</a:t>
            </a:r>
          </a:p>
        </p:txBody>
      </p:sp>
      <p:sp>
        <p:nvSpPr>
          <p:cNvPr id="8" name="ZoneTexte 7"/>
          <p:cNvSpPr txBox="1"/>
          <p:nvPr/>
        </p:nvSpPr>
        <p:spPr>
          <a:xfrm>
            <a:off x="1959440" y="550977"/>
            <a:ext cx="3244799" cy="400110"/>
          </a:xfrm>
          <a:prstGeom prst="rect">
            <a:avLst/>
          </a:prstGeom>
          <a:noFill/>
        </p:spPr>
        <p:txBody>
          <a:bodyPr wrap="none" rtlCol="0">
            <a:spAutoFit/>
          </a:bodyPr>
          <a:lstStyle/>
          <a:p>
            <a:r>
              <a:rPr lang="en-US" sz="2000" b="1" dirty="0">
                <a:solidFill>
                  <a:schemeClr val="tx2"/>
                </a:solidFill>
              </a:rPr>
              <a:t>Principe de </a:t>
            </a:r>
            <a:r>
              <a:rPr lang="en-US" sz="2000" b="1" dirty="0" err="1">
                <a:solidFill>
                  <a:schemeClr val="tx2"/>
                </a:solidFill>
              </a:rPr>
              <a:t>l’effet</a:t>
            </a:r>
            <a:r>
              <a:rPr lang="en-US" sz="2000" b="1" dirty="0">
                <a:solidFill>
                  <a:schemeClr val="tx2"/>
                </a:solidFill>
              </a:rPr>
              <a:t> Raman</a:t>
            </a:r>
          </a:p>
        </p:txBody>
      </p:sp>
      <p:grpSp>
        <p:nvGrpSpPr>
          <p:cNvPr id="47" name="Groupe 46"/>
          <p:cNvGrpSpPr/>
          <p:nvPr/>
        </p:nvGrpSpPr>
        <p:grpSpPr>
          <a:xfrm>
            <a:off x="115659" y="2409301"/>
            <a:ext cx="10058726" cy="2524264"/>
            <a:chOff x="115659" y="2409301"/>
            <a:chExt cx="10058726" cy="2524264"/>
          </a:xfrm>
        </p:grpSpPr>
        <p:grpSp>
          <p:nvGrpSpPr>
            <p:cNvPr id="43" name="Groupe 42"/>
            <p:cNvGrpSpPr/>
            <p:nvPr/>
          </p:nvGrpSpPr>
          <p:grpSpPr>
            <a:xfrm>
              <a:off x="7087615" y="2409301"/>
              <a:ext cx="3086770" cy="2522946"/>
              <a:chOff x="7087615" y="2409301"/>
              <a:chExt cx="3086770" cy="2522946"/>
            </a:xfrm>
          </p:grpSpPr>
          <p:cxnSp>
            <p:nvCxnSpPr>
              <p:cNvPr id="10" name="Connecteur droit 9"/>
              <p:cNvCxnSpPr/>
              <p:nvPr/>
            </p:nvCxnSpPr>
            <p:spPr>
              <a:xfrm>
                <a:off x="7693572" y="4258660"/>
                <a:ext cx="1324303"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7693572" y="4784228"/>
                <a:ext cx="1324303"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7693572" y="3049771"/>
                <a:ext cx="1324303"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7693572" y="2563542"/>
                <a:ext cx="1324303"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18" name="Image 17"/>
              <p:cNvPicPr>
                <a:picLocks noChangeAspect="1"/>
              </p:cNvPicPr>
              <p:nvPr/>
            </p:nvPicPr>
            <p:blipFill>
              <a:blip r:embed="rId2"/>
              <a:stretch>
                <a:fillRect/>
              </a:stretch>
            </p:blipFill>
            <p:spPr>
              <a:xfrm flipV="1">
                <a:off x="7087615" y="3438657"/>
                <a:ext cx="753619" cy="294436"/>
              </a:xfrm>
              <a:prstGeom prst="rect">
                <a:avLst/>
              </a:prstGeom>
            </p:spPr>
          </p:pic>
          <p:pic>
            <p:nvPicPr>
              <p:cNvPr id="19" name="Image 18"/>
              <p:cNvPicPr>
                <a:picLocks noChangeAspect="1"/>
              </p:cNvPicPr>
              <p:nvPr/>
            </p:nvPicPr>
            <p:blipFill>
              <a:blip r:embed="rId2"/>
              <a:stretch>
                <a:fillRect/>
              </a:stretch>
            </p:blipFill>
            <p:spPr>
              <a:xfrm flipV="1">
                <a:off x="8355723" y="3428121"/>
                <a:ext cx="753619" cy="294436"/>
              </a:xfrm>
              <a:prstGeom prst="rect">
                <a:avLst/>
              </a:prstGeom>
            </p:spPr>
          </p:pic>
          <p:sp>
            <p:nvSpPr>
              <p:cNvPr id="22" name="ZoneTexte 21"/>
              <p:cNvSpPr txBox="1"/>
              <p:nvPr/>
            </p:nvSpPr>
            <p:spPr>
              <a:xfrm>
                <a:off x="8668845" y="2611340"/>
                <a:ext cx="1505540" cy="369332"/>
              </a:xfrm>
              <a:prstGeom prst="rect">
                <a:avLst/>
              </a:prstGeom>
              <a:noFill/>
            </p:spPr>
            <p:txBody>
              <a:bodyPr wrap="none" rtlCol="0">
                <a:spAutoFit/>
              </a:bodyPr>
              <a:lstStyle/>
              <a:p>
                <a:r>
                  <a:rPr lang="fr-FR" i="1" dirty="0"/>
                  <a:t>Etats virtuels</a:t>
                </a:r>
              </a:p>
            </p:txBody>
          </p:sp>
          <p:cxnSp>
            <p:nvCxnSpPr>
              <p:cNvPr id="24" name="Connecteur droit avec flèche 23"/>
              <p:cNvCxnSpPr/>
              <p:nvPr/>
            </p:nvCxnSpPr>
            <p:spPr>
              <a:xfrm flipV="1">
                <a:off x="7841234" y="3049771"/>
                <a:ext cx="0" cy="173445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ZoneTexte 25"/>
              <p:cNvSpPr txBox="1"/>
              <p:nvPr/>
            </p:nvSpPr>
            <p:spPr>
              <a:xfrm>
                <a:off x="7333669" y="4593693"/>
                <a:ext cx="396262" cy="338554"/>
              </a:xfrm>
              <a:prstGeom prst="rect">
                <a:avLst/>
              </a:prstGeom>
              <a:noFill/>
            </p:spPr>
            <p:txBody>
              <a:bodyPr wrap="none" rtlCol="0">
                <a:spAutoFit/>
              </a:bodyPr>
              <a:lstStyle/>
              <a:p>
                <a:r>
                  <a:rPr lang="fr-FR" sz="1600" b="1" i="1" dirty="0"/>
                  <a:t>E</a:t>
                </a:r>
                <a:r>
                  <a:rPr lang="fr-FR" sz="1600" b="1" i="1" baseline="-25000" dirty="0"/>
                  <a:t>1</a:t>
                </a:r>
              </a:p>
            </p:txBody>
          </p:sp>
          <p:sp>
            <p:nvSpPr>
              <p:cNvPr id="27" name="ZoneTexte 26"/>
              <p:cNvSpPr txBox="1"/>
              <p:nvPr/>
            </p:nvSpPr>
            <p:spPr>
              <a:xfrm>
                <a:off x="7326415" y="4092953"/>
                <a:ext cx="396262" cy="338554"/>
              </a:xfrm>
              <a:prstGeom prst="rect">
                <a:avLst/>
              </a:prstGeom>
              <a:noFill/>
            </p:spPr>
            <p:txBody>
              <a:bodyPr wrap="none" rtlCol="0">
                <a:spAutoFit/>
              </a:bodyPr>
              <a:lstStyle/>
              <a:p>
                <a:r>
                  <a:rPr lang="fr-FR" sz="1600" b="1" i="1" dirty="0"/>
                  <a:t>E</a:t>
                </a:r>
                <a:r>
                  <a:rPr lang="fr-FR" sz="1600" b="1" i="1" baseline="-25000" dirty="0"/>
                  <a:t>2</a:t>
                </a:r>
              </a:p>
            </p:txBody>
          </p:sp>
          <p:sp>
            <p:nvSpPr>
              <p:cNvPr id="28" name="ZoneTexte 27"/>
              <p:cNvSpPr txBox="1"/>
              <p:nvPr/>
            </p:nvSpPr>
            <p:spPr>
              <a:xfrm>
                <a:off x="7333675" y="2881011"/>
                <a:ext cx="396262" cy="338554"/>
              </a:xfrm>
              <a:prstGeom prst="rect">
                <a:avLst/>
              </a:prstGeom>
              <a:noFill/>
            </p:spPr>
            <p:txBody>
              <a:bodyPr wrap="none" rtlCol="0">
                <a:spAutoFit/>
              </a:bodyPr>
              <a:lstStyle/>
              <a:p>
                <a:r>
                  <a:rPr lang="fr-FR" sz="1600" b="1" i="1" dirty="0"/>
                  <a:t>E</a:t>
                </a:r>
                <a:r>
                  <a:rPr lang="fr-FR" sz="1600" b="1" i="1" baseline="-25000" dirty="0"/>
                  <a:t>3</a:t>
                </a:r>
              </a:p>
            </p:txBody>
          </p:sp>
          <p:sp>
            <p:nvSpPr>
              <p:cNvPr id="29" name="ZoneTexte 28"/>
              <p:cNvSpPr txBox="1"/>
              <p:nvPr/>
            </p:nvSpPr>
            <p:spPr>
              <a:xfrm>
                <a:off x="7326418" y="2409301"/>
                <a:ext cx="396262" cy="338554"/>
              </a:xfrm>
              <a:prstGeom prst="rect">
                <a:avLst/>
              </a:prstGeom>
              <a:noFill/>
            </p:spPr>
            <p:txBody>
              <a:bodyPr wrap="none" rtlCol="0">
                <a:spAutoFit/>
              </a:bodyPr>
              <a:lstStyle/>
              <a:p>
                <a:r>
                  <a:rPr lang="fr-FR" sz="1600" b="1" i="1" dirty="0"/>
                  <a:t>E</a:t>
                </a:r>
                <a:r>
                  <a:rPr lang="fr-FR" sz="1600" b="1" i="1" baseline="-25000" dirty="0"/>
                  <a:t>4</a:t>
                </a:r>
              </a:p>
            </p:txBody>
          </p:sp>
          <mc:AlternateContent xmlns:mc="http://schemas.openxmlformats.org/markup-compatibility/2006" xmlns:a14="http://schemas.microsoft.com/office/drawing/2010/main">
            <mc:Choice Requires="a14">
              <p:sp>
                <p:nvSpPr>
                  <p:cNvPr id="30" name="ZoneTexte 29"/>
                  <p:cNvSpPr txBox="1"/>
                  <p:nvPr/>
                </p:nvSpPr>
                <p:spPr>
                  <a:xfrm>
                    <a:off x="7171353" y="3630669"/>
                    <a:ext cx="6799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1" i="1" smtClean="0">
                              <a:solidFill>
                                <a:srgbClr val="FF0000"/>
                              </a:solidFill>
                              <a:latin typeface="Cambria Math" panose="02040503050406030204" pitchFamily="18" charset="0"/>
                              <a:ea typeface="Cambria Math" panose="02040503050406030204" pitchFamily="18" charset="0"/>
                            </a:rPr>
                            <m:t>ℏ</m:t>
                          </m:r>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𝝎</m:t>
                              </m:r>
                            </m:e>
                            <m:sub>
                              <m:r>
                                <a:rPr lang="fr-FR" b="1" i="1" smtClean="0">
                                  <a:solidFill>
                                    <a:srgbClr val="FF0000"/>
                                  </a:solidFill>
                                  <a:latin typeface="Cambria Math" panose="02040503050406030204" pitchFamily="18" charset="0"/>
                                  <a:ea typeface="Cambria Math" panose="02040503050406030204" pitchFamily="18" charset="0"/>
                                </a:rPr>
                                <m:t>𝟎</m:t>
                              </m:r>
                            </m:sub>
                          </m:sSub>
                        </m:oMath>
                      </m:oMathPara>
                    </a14:m>
                    <a:endParaRPr lang="fr-FR" b="1" dirty="0">
                      <a:solidFill>
                        <a:srgbClr val="FF0000"/>
                      </a:solidFill>
                    </a:endParaRPr>
                  </a:p>
                </p:txBody>
              </p:sp>
            </mc:Choice>
            <mc:Fallback xmlns="">
              <p:sp>
                <p:nvSpPr>
                  <p:cNvPr id="30" name="ZoneTexte 29"/>
                  <p:cNvSpPr txBox="1">
                    <a:spLocks noRot="1" noChangeAspect="1" noMove="1" noResize="1" noEditPoints="1" noAdjustHandles="1" noChangeArrowheads="1" noChangeShapeType="1" noTextEdit="1"/>
                  </p:cNvSpPr>
                  <p:nvPr/>
                </p:nvSpPr>
                <p:spPr>
                  <a:xfrm>
                    <a:off x="7171353" y="3630669"/>
                    <a:ext cx="679930" cy="369332"/>
                  </a:xfrm>
                  <a:prstGeom prst="rect">
                    <a:avLst/>
                  </a:prstGeom>
                  <a:blipFill>
                    <a:blip r:embed="rId3"/>
                    <a:stretch>
                      <a:fillRect b="-1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1" name="ZoneTexte 30"/>
                  <p:cNvSpPr txBox="1"/>
                  <p:nvPr/>
                </p:nvSpPr>
                <p:spPr>
                  <a:xfrm>
                    <a:off x="8468285" y="3630669"/>
                    <a:ext cx="675121" cy="369332"/>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fr-FR" b="1" i="1" smtClean="0">
                              <a:solidFill>
                                <a:srgbClr val="0070C0"/>
                              </a:solidFill>
                              <a:latin typeface="Cambria Math" panose="02040503050406030204" pitchFamily="18" charset="0"/>
                              <a:ea typeface="Cambria Math" panose="02040503050406030204" pitchFamily="18" charset="0"/>
                            </a:rPr>
                            <m:t>ℏ</m:t>
                          </m:r>
                          <m:sSub>
                            <m:sSubPr>
                              <m:ctrlPr>
                                <a:rPr lang="fr-FR" b="1" i="1" smtClean="0">
                                  <a:solidFill>
                                    <a:srgbClr val="0070C0"/>
                                  </a:solidFill>
                                  <a:latin typeface="Cambria Math" panose="02040503050406030204" pitchFamily="18" charset="0"/>
                                  <a:ea typeface="Cambria Math" panose="02040503050406030204" pitchFamily="18" charset="0"/>
                                </a:rPr>
                              </m:ctrlPr>
                            </m:sSubPr>
                            <m:e>
                              <m:r>
                                <a:rPr lang="fr-FR" b="1" i="1" smtClean="0">
                                  <a:solidFill>
                                    <a:srgbClr val="0070C0"/>
                                  </a:solidFill>
                                  <a:latin typeface="Cambria Math" panose="02040503050406030204" pitchFamily="18" charset="0"/>
                                  <a:ea typeface="Cambria Math" panose="02040503050406030204" pitchFamily="18" charset="0"/>
                                </a:rPr>
                                <m:t>𝝎</m:t>
                              </m:r>
                            </m:e>
                            <m:sub>
                              <m:r>
                                <a:rPr lang="fr-FR" b="1" i="1" smtClean="0">
                                  <a:solidFill>
                                    <a:srgbClr val="0070C0"/>
                                  </a:solidFill>
                                  <a:latin typeface="Cambria Math" panose="02040503050406030204" pitchFamily="18" charset="0"/>
                                  <a:ea typeface="Cambria Math" panose="02040503050406030204" pitchFamily="18" charset="0"/>
                                </a:rPr>
                                <m:t>𝑺</m:t>
                              </m:r>
                            </m:sub>
                          </m:sSub>
                        </m:oMath>
                      </m:oMathPara>
                    </a14:m>
                    <a:endParaRPr lang="fr-FR" b="1" dirty="0">
                      <a:solidFill>
                        <a:srgbClr val="0070C0"/>
                      </a:solidFill>
                    </a:endParaRPr>
                  </a:p>
                </p:txBody>
              </p:sp>
            </mc:Choice>
            <mc:Fallback xmlns="">
              <p:sp>
                <p:nvSpPr>
                  <p:cNvPr id="31" name="ZoneTexte 30"/>
                  <p:cNvSpPr txBox="1">
                    <a:spLocks noRot="1" noChangeAspect="1" noMove="1" noResize="1" noEditPoints="1" noAdjustHandles="1" noChangeArrowheads="1" noChangeShapeType="1" noTextEdit="1"/>
                  </p:cNvSpPr>
                  <p:nvPr/>
                </p:nvSpPr>
                <p:spPr>
                  <a:xfrm>
                    <a:off x="8468285" y="3630669"/>
                    <a:ext cx="675121" cy="369332"/>
                  </a:xfrm>
                  <a:prstGeom prst="rect">
                    <a:avLst/>
                  </a:prstGeom>
                  <a:blipFill>
                    <a:blip r:embed="rId4"/>
                    <a:stretch>
                      <a:fillRect b="-1667"/>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4" name="ZoneTexte 33"/>
                  <p:cNvSpPr txBox="1"/>
                  <p:nvPr/>
                </p:nvSpPr>
                <p:spPr>
                  <a:xfrm>
                    <a:off x="8092917" y="4424367"/>
                    <a:ext cx="13978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Δ</m:t>
                          </m:r>
                          <m:r>
                            <a:rPr lang="fr-FR" sz="1400" b="0" i="1" smtClean="0">
                              <a:latin typeface="Cambria Math" panose="02040503050406030204" pitchFamily="18" charset="0"/>
                              <a:ea typeface="Cambria Math" panose="02040503050406030204" pitchFamily="18" charset="0"/>
                            </a:rPr>
                            <m:t>𝐸</m:t>
                          </m:r>
                          <m:r>
                            <a:rPr lang="fr-FR" sz="1400" b="0" i="1" smtClean="0">
                              <a:latin typeface="Cambria Math" panose="02040503050406030204" pitchFamily="18" charset="0"/>
                              <a:ea typeface="Cambria Math" panose="02040503050406030204" pitchFamily="18" charset="0"/>
                            </a:rPr>
                            <m:t>=ℏ(</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𝜔</m:t>
                              </m:r>
                            </m:e>
                            <m:sub>
                              <m:r>
                                <a:rPr lang="fr-FR" sz="1400" i="1">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𝜔</m:t>
                              </m:r>
                            </m:e>
                            <m:sub>
                              <m:r>
                                <a:rPr lang="fr-FR" sz="1400" i="1">
                                  <a:latin typeface="Cambria Math" panose="02040503050406030204" pitchFamily="18" charset="0"/>
                                  <a:ea typeface="Cambria Math" panose="02040503050406030204" pitchFamily="18" charset="0"/>
                                </a:rPr>
                                <m:t>𝑆</m:t>
                              </m:r>
                            </m:sub>
                          </m:sSub>
                          <m:r>
                            <a:rPr lang="fr-FR" sz="1400" b="0" i="1" smtClean="0">
                              <a:latin typeface="Cambria Math" panose="02040503050406030204" pitchFamily="18" charset="0"/>
                              <a:ea typeface="Cambria Math" panose="02040503050406030204" pitchFamily="18" charset="0"/>
                            </a:rPr>
                            <m:t>)</m:t>
                          </m:r>
                        </m:oMath>
                      </m:oMathPara>
                    </a14:m>
                    <a:endParaRPr lang="fr-FR" sz="1400" dirty="0"/>
                  </a:p>
                </p:txBody>
              </p:sp>
            </mc:Choice>
            <mc:Fallback xmlns="">
              <p:sp>
                <p:nvSpPr>
                  <p:cNvPr id="34" name="ZoneTexte 33"/>
                  <p:cNvSpPr txBox="1">
                    <a:spLocks noRot="1" noChangeAspect="1" noMove="1" noResize="1" noEditPoints="1" noAdjustHandles="1" noChangeArrowheads="1" noChangeShapeType="1" noTextEdit="1"/>
                  </p:cNvSpPr>
                  <p:nvPr/>
                </p:nvSpPr>
                <p:spPr>
                  <a:xfrm>
                    <a:off x="8092917" y="4424367"/>
                    <a:ext cx="1397882" cy="215444"/>
                  </a:xfrm>
                  <a:prstGeom prst="rect">
                    <a:avLst/>
                  </a:prstGeom>
                  <a:blipFill>
                    <a:blip r:embed="rId5"/>
                    <a:stretch>
                      <a:fillRect l="-2183" r="-3493" b="-34286"/>
                    </a:stretch>
                  </a:blipFill>
                </p:spPr>
                <p:txBody>
                  <a:bodyPr/>
                  <a:lstStyle/>
                  <a:p>
                    <a:r>
                      <a:rPr lang="fr-FR">
                        <a:noFill/>
                      </a:rPr>
                      <a:t> </a:t>
                    </a:r>
                  </a:p>
                </p:txBody>
              </p:sp>
            </mc:Fallback>
          </mc:AlternateContent>
          <p:cxnSp>
            <p:nvCxnSpPr>
              <p:cNvPr id="35" name="Connecteur droit avec flèche 34"/>
              <p:cNvCxnSpPr/>
              <p:nvPr/>
            </p:nvCxnSpPr>
            <p:spPr>
              <a:xfrm flipV="1">
                <a:off x="8370237" y="3049771"/>
                <a:ext cx="0" cy="1208889"/>
              </a:xfrm>
              <a:prstGeom prst="straightConnector1">
                <a:avLst/>
              </a:prstGeom>
              <a:ln w="38100">
                <a:solidFill>
                  <a:srgbClr val="0070C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a:off x="8026400" y="4258660"/>
                <a:ext cx="0" cy="525568"/>
              </a:xfrm>
              <a:prstGeom prst="straightConnector1">
                <a:avLst/>
              </a:prstGeom>
              <a:ln w="3810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45" name="Rectangle 44"/>
            <p:cNvSpPr/>
            <p:nvPr/>
          </p:nvSpPr>
          <p:spPr>
            <a:xfrm>
              <a:off x="115659" y="3733236"/>
              <a:ext cx="6096000" cy="1200329"/>
            </a:xfrm>
            <a:prstGeom prst="rect">
              <a:avLst/>
            </a:prstGeom>
          </p:spPr>
          <p:txBody>
            <a:bodyPr>
              <a:spAutoFit/>
            </a:bodyPr>
            <a:lstStyle/>
            <a:p>
              <a:pPr marL="285750" indent="-285750">
                <a:buFont typeface="Wingdings" panose="05000000000000000000" pitchFamily="2" charset="2"/>
                <a:buChar char="è"/>
              </a:pPr>
              <a:r>
                <a:rPr lang="fr-FR" b="1" dirty="0">
                  <a:solidFill>
                    <a:srgbClr val="0070C0"/>
                  </a:solidFill>
                  <a:sym typeface="Wingdings" panose="05000000000000000000" pitchFamily="2" charset="2"/>
                </a:rPr>
                <a:t>Raman Stokes</a:t>
              </a:r>
            </a:p>
            <a:p>
              <a:pPr marL="742950" lvl="1" indent="-285750">
                <a:buFont typeface="Wingdings" panose="05000000000000000000" pitchFamily="2" charset="2"/>
                <a:buChar char="è"/>
              </a:pPr>
              <a:r>
                <a:rPr lang="fr-FR" dirty="0"/>
                <a:t>Le photon excite la molécule et perd de l’énergie</a:t>
              </a:r>
            </a:p>
            <a:p>
              <a:pPr marL="742950" lvl="1" indent="-285750">
                <a:buFont typeface="Wingdings" panose="05000000000000000000" pitchFamily="2" charset="2"/>
                <a:buChar char="è"/>
              </a:pPr>
              <a:r>
                <a:rPr lang="fr-FR" dirty="0"/>
                <a:t>Le photon diffusé perd de l’énergie</a:t>
              </a:r>
            </a:p>
            <a:p>
              <a:pPr marL="742950" lvl="1" indent="-285750">
                <a:buFont typeface="Wingdings" panose="05000000000000000000" pitchFamily="2" charset="2"/>
                <a:buChar char="è"/>
              </a:pPr>
              <a:r>
                <a:rPr lang="fr-FR" dirty="0"/>
                <a:t>Sa fréquence diminue</a:t>
              </a:r>
            </a:p>
          </p:txBody>
        </p:sp>
      </p:grpSp>
      <p:grpSp>
        <p:nvGrpSpPr>
          <p:cNvPr id="48" name="Groupe 47"/>
          <p:cNvGrpSpPr/>
          <p:nvPr/>
        </p:nvGrpSpPr>
        <p:grpSpPr>
          <a:xfrm>
            <a:off x="103195" y="2524203"/>
            <a:ext cx="11981512" cy="3425024"/>
            <a:chOff x="103195" y="2524203"/>
            <a:chExt cx="11981512" cy="3425024"/>
          </a:xfrm>
        </p:grpSpPr>
        <p:grpSp>
          <p:nvGrpSpPr>
            <p:cNvPr id="44" name="Groupe 43"/>
            <p:cNvGrpSpPr/>
            <p:nvPr/>
          </p:nvGrpSpPr>
          <p:grpSpPr>
            <a:xfrm>
              <a:off x="9409976" y="2524203"/>
              <a:ext cx="2674731" cy="2260025"/>
              <a:chOff x="9409976" y="2524203"/>
              <a:chExt cx="2674731" cy="2260025"/>
            </a:xfrm>
          </p:grpSpPr>
          <p:cxnSp>
            <p:nvCxnSpPr>
              <p:cNvPr id="12" name="Connecteur droit 11"/>
              <p:cNvCxnSpPr/>
              <p:nvPr/>
            </p:nvCxnSpPr>
            <p:spPr>
              <a:xfrm>
                <a:off x="9990082" y="4258660"/>
                <a:ext cx="1324303"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9990082" y="4784228"/>
                <a:ext cx="1324303"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9990082" y="3049771"/>
                <a:ext cx="1324303"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a:off x="9990082" y="2563542"/>
                <a:ext cx="1324303"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pic>
            <p:nvPicPr>
              <p:cNvPr id="20" name="Image 19"/>
              <p:cNvPicPr>
                <a:picLocks noChangeAspect="1"/>
              </p:cNvPicPr>
              <p:nvPr/>
            </p:nvPicPr>
            <p:blipFill>
              <a:blip r:embed="rId2"/>
              <a:stretch>
                <a:fillRect/>
              </a:stretch>
            </p:blipFill>
            <p:spPr>
              <a:xfrm flipV="1">
                <a:off x="9409976" y="3434150"/>
                <a:ext cx="753619" cy="294436"/>
              </a:xfrm>
              <a:prstGeom prst="rect">
                <a:avLst/>
              </a:prstGeom>
            </p:spPr>
          </p:pic>
          <p:pic>
            <p:nvPicPr>
              <p:cNvPr id="21" name="Image 20"/>
              <p:cNvPicPr>
                <a:picLocks noChangeAspect="1"/>
              </p:cNvPicPr>
              <p:nvPr/>
            </p:nvPicPr>
            <p:blipFill>
              <a:blip r:embed="rId2"/>
              <a:stretch>
                <a:fillRect/>
              </a:stretch>
            </p:blipFill>
            <p:spPr>
              <a:xfrm flipV="1">
                <a:off x="10373289" y="3423614"/>
                <a:ext cx="753619" cy="294436"/>
              </a:xfrm>
              <a:prstGeom prst="rect">
                <a:avLst/>
              </a:prstGeom>
            </p:spPr>
          </p:pic>
          <p:cxnSp>
            <p:nvCxnSpPr>
              <p:cNvPr id="25" name="Connecteur droit avec flèche 24"/>
              <p:cNvCxnSpPr/>
              <p:nvPr/>
            </p:nvCxnSpPr>
            <p:spPr>
              <a:xfrm flipV="1">
                <a:off x="10174385" y="2524203"/>
                <a:ext cx="0" cy="173445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ZoneTexte 31"/>
                  <p:cNvSpPr txBox="1"/>
                  <p:nvPr/>
                </p:nvSpPr>
                <p:spPr>
                  <a:xfrm>
                    <a:off x="9517413" y="3626545"/>
                    <a:ext cx="6799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1" i="1" smtClean="0">
                              <a:solidFill>
                                <a:srgbClr val="FF0000"/>
                              </a:solidFill>
                              <a:latin typeface="Cambria Math" panose="02040503050406030204" pitchFamily="18" charset="0"/>
                              <a:ea typeface="Cambria Math" panose="02040503050406030204" pitchFamily="18" charset="0"/>
                            </a:rPr>
                            <m:t>ℏ</m:t>
                          </m:r>
                          <m:sSub>
                            <m:sSubPr>
                              <m:ctrlPr>
                                <a:rPr lang="fr-FR" b="1" i="1" smtClean="0">
                                  <a:solidFill>
                                    <a:srgbClr val="FF0000"/>
                                  </a:solidFill>
                                  <a:latin typeface="Cambria Math" panose="02040503050406030204" pitchFamily="18" charset="0"/>
                                  <a:ea typeface="Cambria Math" panose="02040503050406030204" pitchFamily="18" charset="0"/>
                                </a:rPr>
                              </m:ctrlPr>
                            </m:sSubPr>
                            <m:e>
                              <m:r>
                                <a:rPr lang="fr-FR" b="1" i="1" smtClean="0">
                                  <a:solidFill>
                                    <a:srgbClr val="FF0000"/>
                                  </a:solidFill>
                                  <a:latin typeface="Cambria Math" panose="02040503050406030204" pitchFamily="18" charset="0"/>
                                  <a:ea typeface="Cambria Math" panose="02040503050406030204" pitchFamily="18" charset="0"/>
                                </a:rPr>
                                <m:t>𝝎</m:t>
                              </m:r>
                            </m:e>
                            <m:sub>
                              <m:r>
                                <a:rPr lang="fr-FR" b="1" i="1" smtClean="0">
                                  <a:solidFill>
                                    <a:srgbClr val="FF0000"/>
                                  </a:solidFill>
                                  <a:latin typeface="Cambria Math" panose="02040503050406030204" pitchFamily="18" charset="0"/>
                                  <a:ea typeface="Cambria Math" panose="02040503050406030204" pitchFamily="18" charset="0"/>
                                </a:rPr>
                                <m:t>𝟎</m:t>
                              </m:r>
                            </m:sub>
                          </m:sSub>
                        </m:oMath>
                      </m:oMathPara>
                    </a14:m>
                    <a:endParaRPr lang="fr-FR" b="1" dirty="0">
                      <a:solidFill>
                        <a:srgbClr val="FF0000"/>
                      </a:solidFill>
                    </a:endParaRPr>
                  </a:p>
                </p:txBody>
              </p:sp>
            </mc:Choice>
            <mc:Fallback xmlns="">
              <p:sp>
                <p:nvSpPr>
                  <p:cNvPr id="32" name="ZoneTexte 31"/>
                  <p:cNvSpPr txBox="1">
                    <a:spLocks noRot="1" noChangeAspect="1" noMove="1" noResize="1" noEditPoints="1" noAdjustHandles="1" noChangeArrowheads="1" noChangeShapeType="1" noTextEdit="1"/>
                  </p:cNvSpPr>
                  <p:nvPr/>
                </p:nvSpPr>
                <p:spPr>
                  <a:xfrm>
                    <a:off x="9517413" y="3626545"/>
                    <a:ext cx="679930" cy="369332"/>
                  </a:xfrm>
                  <a:prstGeom prst="rect">
                    <a:avLst/>
                  </a:prstGeom>
                  <a:blipFill>
                    <a:blip r:embed="rId6"/>
                    <a:stretch>
                      <a:fillRect b="-1667"/>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3" name="ZoneTexte 32"/>
                  <p:cNvSpPr txBox="1"/>
                  <p:nvPr/>
                </p:nvSpPr>
                <p:spPr>
                  <a:xfrm>
                    <a:off x="10478606" y="3627965"/>
                    <a:ext cx="7873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b="1" i="1" smtClean="0">
                              <a:solidFill>
                                <a:srgbClr val="00B050"/>
                              </a:solidFill>
                              <a:latin typeface="Cambria Math" panose="02040503050406030204" pitchFamily="18" charset="0"/>
                              <a:ea typeface="Cambria Math" panose="02040503050406030204" pitchFamily="18" charset="0"/>
                            </a:rPr>
                            <m:t>ℏ</m:t>
                          </m:r>
                          <m:sSub>
                            <m:sSubPr>
                              <m:ctrlPr>
                                <a:rPr lang="fr-FR" b="1" i="1" smtClean="0">
                                  <a:solidFill>
                                    <a:srgbClr val="00B050"/>
                                  </a:solidFill>
                                  <a:latin typeface="Cambria Math" panose="02040503050406030204" pitchFamily="18" charset="0"/>
                                  <a:ea typeface="Cambria Math" panose="02040503050406030204" pitchFamily="18" charset="0"/>
                                </a:rPr>
                              </m:ctrlPr>
                            </m:sSubPr>
                            <m:e>
                              <m:r>
                                <a:rPr lang="fr-FR" b="1" i="1" smtClean="0">
                                  <a:solidFill>
                                    <a:srgbClr val="00B050"/>
                                  </a:solidFill>
                                  <a:latin typeface="Cambria Math" panose="02040503050406030204" pitchFamily="18" charset="0"/>
                                  <a:ea typeface="Cambria Math" panose="02040503050406030204" pitchFamily="18" charset="0"/>
                                </a:rPr>
                                <m:t>𝝎</m:t>
                              </m:r>
                            </m:e>
                            <m:sub>
                              <m:r>
                                <a:rPr lang="fr-FR" b="1" i="1" smtClean="0">
                                  <a:solidFill>
                                    <a:srgbClr val="00B050"/>
                                  </a:solidFill>
                                  <a:latin typeface="Cambria Math" panose="02040503050406030204" pitchFamily="18" charset="0"/>
                                  <a:ea typeface="Cambria Math" panose="02040503050406030204" pitchFamily="18" charset="0"/>
                                </a:rPr>
                                <m:t>𝑨𝑺</m:t>
                              </m:r>
                            </m:sub>
                          </m:sSub>
                        </m:oMath>
                      </m:oMathPara>
                    </a14:m>
                    <a:endParaRPr lang="fr-FR" b="1" dirty="0">
                      <a:solidFill>
                        <a:srgbClr val="00B050"/>
                      </a:solidFill>
                    </a:endParaRPr>
                  </a:p>
                </p:txBody>
              </p:sp>
            </mc:Choice>
            <mc:Fallback xmlns="">
              <p:sp>
                <p:nvSpPr>
                  <p:cNvPr id="33" name="ZoneTexte 32"/>
                  <p:cNvSpPr txBox="1">
                    <a:spLocks noRot="1" noChangeAspect="1" noMove="1" noResize="1" noEditPoints="1" noAdjustHandles="1" noChangeArrowheads="1" noChangeShapeType="1" noTextEdit="1"/>
                  </p:cNvSpPr>
                  <p:nvPr/>
                </p:nvSpPr>
                <p:spPr>
                  <a:xfrm>
                    <a:off x="10478606" y="3627965"/>
                    <a:ext cx="787330" cy="369332"/>
                  </a:xfrm>
                  <a:prstGeom prst="rect">
                    <a:avLst/>
                  </a:prstGeom>
                  <a:blipFill>
                    <a:blip r:embed="rId7"/>
                    <a:stretch>
                      <a:fillRect b="-1639"/>
                    </a:stretch>
                  </a:blipFill>
                </p:spPr>
                <p:txBody>
                  <a:bodyPr/>
                  <a:lstStyle/>
                  <a:p>
                    <a:r>
                      <a:rPr lang="fr-FR">
                        <a:noFill/>
                      </a:rPr>
                      <a:t> </a:t>
                    </a:r>
                  </a:p>
                </p:txBody>
              </p:sp>
            </mc:Fallback>
          </mc:AlternateContent>
          <p:cxnSp>
            <p:nvCxnSpPr>
              <p:cNvPr id="37" name="Connecteur droit avec flèche 36"/>
              <p:cNvCxnSpPr/>
              <p:nvPr/>
            </p:nvCxnSpPr>
            <p:spPr>
              <a:xfrm flipH="1" flipV="1">
                <a:off x="10408785" y="2563543"/>
                <a:ext cx="0" cy="2199427"/>
              </a:xfrm>
              <a:prstGeom prst="straightConnector1">
                <a:avLst/>
              </a:prstGeom>
              <a:ln w="38100">
                <a:solidFill>
                  <a:srgbClr val="00B05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a:off x="10559147" y="4237402"/>
                <a:ext cx="0" cy="525568"/>
              </a:xfrm>
              <a:prstGeom prst="straightConnector1">
                <a:avLst/>
              </a:prstGeom>
              <a:ln w="38100">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ZoneTexte 41"/>
                  <p:cNvSpPr txBox="1"/>
                  <p:nvPr/>
                </p:nvSpPr>
                <p:spPr>
                  <a:xfrm>
                    <a:off x="10559161" y="4418771"/>
                    <a:ext cx="15255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Δ</m:t>
                          </m:r>
                          <m:r>
                            <a:rPr lang="fr-FR" sz="1400" b="0" i="1" smtClean="0">
                              <a:latin typeface="Cambria Math" panose="02040503050406030204" pitchFamily="18" charset="0"/>
                              <a:ea typeface="Cambria Math" panose="02040503050406030204" pitchFamily="18" charset="0"/>
                            </a:rPr>
                            <m:t>𝐸</m:t>
                          </m:r>
                          <m:r>
                            <a:rPr lang="fr-FR" sz="1400" b="0" i="1" smtClean="0">
                              <a:latin typeface="Cambria Math" panose="02040503050406030204" pitchFamily="18" charset="0"/>
                              <a:ea typeface="Cambria Math" panose="02040503050406030204" pitchFamily="18" charset="0"/>
                            </a:rPr>
                            <m:t>=ℏ(</m:t>
                          </m:r>
                          <m:sSub>
                            <m:sSubPr>
                              <m:ctrlPr>
                                <a:rPr lang="fr-FR" sz="1400" i="1">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𝜔</m:t>
                              </m:r>
                            </m:e>
                            <m:sub>
                              <m:r>
                                <a:rPr lang="fr-FR" sz="1400" b="0" i="1" smtClean="0">
                                  <a:latin typeface="Cambria Math" panose="02040503050406030204" pitchFamily="18" charset="0"/>
                                  <a:ea typeface="Cambria Math" panose="02040503050406030204" pitchFamily="18" charset="0"/>
                                </a:rPr>
                                <m:t>𝐴𝑆</m:t>
                              </m:r>
                            </m:sub>
                          </m:sSub>
                          <m:r>
                            <a:rPr lang="fr-FR" sz="1400" b="0" i="1" smtClean="0">
                              <a:latin typeface="Cambria Math" panose="02040503050406030204" pitchFamily="18" charset="0"/>
                              <a:ea typeface="Cambria Math" panose="02040503050406030204" pitchFamily="18" charset="0"/>
                            </a:rPr>
                            <m:t>−</m:t>
                          </m:r>
                          <m:sSub>
                            <m:sSubPr>
                              <m:ctrlPr>
                                <a:rPr lang="fr-FR" sz="1400" i="1" smtClean="0">
                                  <a:latin typeface="Cambria Math" panose="02040503050406030204" pitchFamily="18" charset="0"/>
                                  <a:ea typeface="Cambria Math" panose="02040503050406030204" pitchFamily="18" charset="0"/>
                                </a:rPr>
                              </m:ctrlPr>
                            </m:sSubPr>
                            <m:e>
                              <m:r>
                                <a:rPr lang="fr-FR" sz="1400" i="1">
                                  <a:latin typeface="Cambria Math" panose="02040503050406030204" pitchFamily="18" charset="0"/>
                                  <a:ea typeface="Cambria Math" panose="02040503050406030204" pitchFamily="18" charset="0"/>
                                </a:rPr>
                                <m:t>𝜔</m:t>
                              </m:r>
                            </m:e>
                            <m:sub>
                              <m:r>
                                <a:rPr lang="fr-FR" sz="1400" b="0" i="1" smtClean="0">
                                  <a:latin typeface="Cambria Math" panose="02040503050406030204" pitchFamily="18" charset="0"/>
                                  <a:ea typeface="Cambria Math" panose="02040503050406030204" pitchFamily="18" charset="0"/>
                                </a:rPr>
                                <m:t>0</m:t>
                              </m:r>
                            </m:sub>
                          </m:sSub>
                          <m:r>
                            <a:rPr lang="fr-FR" sz="1400" b="0" i="1" smtClean="0">
                              <a:latin typeface="Cambria Math" panose="02040503050406030204" pitchFamily="18" charset="0"/>
                              <a:ea typeface="Cambria Math" panose="02040503050406030204" pitchFamily="18" charset="0"/>
                            </a:rPr>
                            <m:t>)</m:t>
                          </m:r>
                        </m:oMath>
                      </m:oMathPara>
                    </a14:m>
                    <a:endParaRPr lang="fr-FR" sz="1400" dirty="0"/>
                  </a:p>
                </p:txBody>
              </p:sp>
            </mc:Choice>
            <mc:Fallback xmlns="">
              <p:sp>
                <p:nvSpPr>
                  <p:cNvPr id="42" name="ZoneTexte 41"/>
                  <p:cNvSpPr txBox="1">
                    <a:spLocks noRot="1" noChangeAspect="1" noMove="1" noResize="1" noEditPoints="1" noAdjustHandles="1" noChangeArrowheads="1" noChangeShapeType="1" noTextEdit="1"/>
                  </p:cNvSpPr>
                  <p:nvPr/>
                </p:nvSpPr>
                <p:spPr>
                  <a:xfrm>
                    <a:off x="10559161" y="4418771"/>
                    <a:ext cx="1525546" cy="215444"/>
                  </a:xfrm>
                  <a:prstGeom prst="rect">
                    <a:avLst/>
                  </a:prstGeom>
                  <a:blipFill>
                    <a:blip r:embed="rId8"/>
                    <a:stretch>
                      <a:fillRect l="-400" r="-2000" b="-34286"/>
                    </a:stretch>
                  </a:blipFill>
                </p:spPr>
                <p:txBody>
                  <a:bodyPr/>
                  <a:lstStyle/>
                  <a:p>
                    <a:r>
                      <a:rPr lang="fr-FR">
                        <a:noFill/>
                      </a:rPr>
                      <a:t> </a:t>
                    </a:r>
                  </a:p>
                </p:txBody>
              </p:sp>
            </mc:Fallback>
          </mc:AlternateContent>
        </p:grpSp>
        <p:sp>
          <p:nvSpPr>
            <p:cNvPr id="46" name="Rectangle 45"/>
            <p:cNvSpPr/>
            <p:nvPr/>
          </p:nvSpPr>
          <p:spPr>
            <a:xfrm>
              <a:off x="103195" y="5025897"/>
              <a:ext cx="6096000" cy="923330"/>
            </a:xfrm>
            <a:prstGeom prst="rect">
              <a:avLst/>
            </a:prstGeom>
          </p:spPr>
          <p:txBody>
            <a:bodyPr>
              <a:spAutoFit/>
            </a:bodyPr>
            <a:lstStyle/>
            <a:p>
              <a:pPr marL="285750" indent="-285750">
                <a:buFont typeface="Wingdings" panose="05000000000000000000" pitchFamily="2" charset="2"/>
                <a:buChar char="è"/>
              </a:pPr>
              <a:r>
                <a:rPr lang="fr-FR" b="1" dirty="0">
                  <a:solidFill>
                    <a:srgbClr val="00B050"/>
                  </a:solidFill>
                </a:rPr>
                <a:t>Raman Anti-Stokes</a:t>
              </a:r>
            </a:p>
            <a:p>
              <a:pPr marL="742950" lvl="1" indent="-285750">
                <a:buFont typeface="Wingdings" panose="05000000000000000000" pitchFamily="2" charset="2"/>
                <a:buChar char="è"/>
              </a:pPr>
              <a:r>
                <a:rPr lang="fr-FR" dirty="0"/>
                <a:t>Cette fois c’est l’énergie vibrationnelle des molécules qui est transférée au photon diffusé</a:t>
              </a:r>
            </a:p>
          </p:txBody>
        </p:sp>
      </p:grpSp>
      <p:sp>
        <p:nvSpPr>
          <p:cNvPr id="51" name="Espace réservé de la date 2">
            <a:extLst>
              <a:ext uri="{FF2B5EF4-FFF2-40B4-BE49-F238E27FC236}">
                <a16:creationId xmlns:a16="http://schemas.microsoft.com/office/drawing/2014/main" id="{EF08FEF6-B75A-4B67-BF65-6C2634A709A7}"/>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52" name="Espace réservé du numéro de diapositive 4">
            <a:extLst>
              <a:ext uri="{FF2B5EF4-FFF2-40B4-BE49-F238E27FC236}">
                <a16:creationId xmlns:a16="http://schemas.microsoft.com/office/drawing/2014/main" id="{1A2EE4E0-8405-46F7-AD28-2728BE91A950}"/>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41</a:t>
            </a:fld>
            <a:endParaRPr lang="fr-FR" dirty="0">
              <a:solidFill>
                <a:prstClr val="white"/>
              </a:solidFill>
              <a:latin typeface="Arial"/>
            </a:endParaRPr>
          </a:p>
        </p:txBody>
      </p:sp>
      <p:sp>
        <p:nvSpPr>
          <p:cNvPr id="53" name="ZoneTexte 52">
            <a:extLst>
              <a:ext uri="{FF2B5EF4-FFF2-40B4-BE49-F238E27FC236}">
                <a16:creationId xmlns:a16="http://schemas.microsoft.com/office/drawing/2014/main" id="{7590A08A-4163-437A-A5BA-55CBB626640E}"/>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54" name="ZoneTexte 53">
            <a:extLst>
              <a:ext uri="{FF2B5EF4-FFF2-40B4-BE49-F238E27FC236}">
                <a16:creationId xmlns:a16="http://schemas.microsoft.com/office/drawing/2014/main" id="{9230F5BE-270B-4C3B-B412-40403D6A0C27}"/>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8146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16478" r="10958" b="5346"/>
          <a:stretch/>
        </p:blipFill>
        <p:spPr>
          <a:xfrm>
            <a:off x="7930505" y="1239514"/>
            <a:ext cx="3985724" cy="2583543"/>
          </a:xfrm>
          <a:prstGeom prst="rect">
            <a:avLst/>
          </a:prstGeom>
        </p:spPr>
      </p:pic>
      <p:sp>
        <p:nvSpPr>
          <p:cNvPr id="9" name="ZoneTexte 8"/>
          <p:cNvSpPr txBox="1"/>
          <p:nvPr/>
        </p:nvSpPr>
        <p:spPr>
          <a:xfrm>
            <a:off x="348356" y="-12584"/>
            <a:ext cx="2920992" cy="523220"/>
          </a:xfrm>
          <a:prstGeom prst="rect">
            <a:avLst/>
          </a:prstGeom>
          <a:noFill/>
        </p:spPr>
        <p:txBody>
          <a:bodyPr wrap="none" rtlCol="0">
            <a:spAutoFit/>
          </a:bodyPr>
          <a:lstStyle/>
          <a:p>
            <a:r>
              <a:rPr lang="fr-FR" sz="2800" b="1" dirty="0">
                <a:solidFill>
                  <a:schemeClr val="tx2"/>
                </a:solidFill>
              </a:rPr>
              <a:t>4. Raman-OTDR</a:t>
            </a:r>
          </a:p>
        </p:txBody>
      </p:sp>
      <p:sp>
        <p:nvSpPr>
          <p:cNvPr id="10" name="ZoneTexte 9"/>
          <p:cNvSpPr txBox="1"/>
          <p:nvPr/>
        </p:nvSpPr>
        <p:spPr>
          <a:xfrm>
            <a:off x="1959440" y="550977"/>
            <a:ext cx="6800260" cy="400110"/>
          </a:xfrm>
          <a:prstGeom prst="rect">
            <a:avLst/>
          </a:prstGeom>
          <a:noFill/>
        </p:spPr>
        <p:txBody>
          <a:bodyPr wrap="none" rtlCol="0">
            <a:spAutoFit/>
          </a:bodyPr>
          <a:lstStyle/>
          <a:p>
            <a:r>
              <a:rPr lang="en-US" sz="2000" b="1" dirty="0">
                <a:solidFill>
                  <a:schemeClr val="tx2"/>
                </a:solidFill>
              </a:rPr>
              <a:t>Principe de </a:t>
            </a:r>
            <a:r>
              <a:rPr lang="en-US" sz="2000" b="1" dirty="0" err="1">
                <a:solidFill>
                  <a:schemeClr val="tx2"/>
                </a:solidFill>
              </a:rPr>
              <a:t>l’effet</a:t>
            </a:r>
            <a:r>
              <a:rPr lang="en-US" sz="2000" b="1" dirty="0">
                <a:solidFill>
                  <a:schemeClr val="tx2"/>
                </a:solidFill>
              </a:rPr>
              <a:t> Raman : </a:t>
            </a:r>
            <a:r>
              <a:rPr lang="en-US" sz="2000" b="1" dirty="0" err="1">
                <a:solidFill>
                  <a:schemeClr val="tx2"/>
                </a:solidFill>
              </a:rPr>
              <a:t>Sensibilité</a:t>
            </a:r>
            <a:r>
              <a:rPr lang="en-US" sz="2000" b="1" dirty="0">
                <a:solidFill>
                  <a:schemeClr val="tx2"/>
                </a:solidFill>
              </a:rPr>
              <a:t> à la </a:t>
            </a:r>
            <a:r>
              <a:rPr lang="en-US" sz="2000" b="1" dirty="0" err="1">
                <a:solidFill>
                  <a:schemeClr val="tx2"/>
                </a:solidFill>
              </a:rPr>
              <a:t>température</a:t>
            </a:r>
            <a:endParaRPr lang="en-US" sz="2000" b="1" dirty="0">
              <a:solidFill>
                <a:schemeClr val="tx2"/>
              </a:solidFill>
            </a:endParaRPr>
          </a:p>
        </p:txBody>
      </p:sp>
      <p:sp>
        <p:nvSpPr>
          <p:cNvPr id="2" name="ZoneTexte 1"/>
          <p:cNvSpPr txBox="1"/>
          <p:nvPr/>
        </p:nvSpPr>
        <p:spPr>
          <a:xfrm>
            <a:off x="232229" y="4352852"/>
            <a:ext cx="11217879" cy="923330"/>
          </a:xfrm>
          <a:prstGeom prst="rect">
            <a:avLst/>
          </a:prstGeom>
          <a:noFill/>
        </p:spPr>
        <p:txBody>
          <a:bodyPr wrap="none" rtlCol="0">
            <a:spAutoFit/>
          </a:bodyPr>
          <a:lstStyle/>
          <a:p>
            <a:r>
              <a:rPr lang="fr-FR" dirty="0"/>
              <a:t>Seule la puissance portée par l’onde </a:t>
            </a:r>
            <a:r>
              <a:rPr lang="fr-FR" b="1" dirty="0"/>
              <a:t>Anti-Stokes</a:t>
            </a:r>
            <a:r>
              <a:rPr lang="fr-FR" dirty="0"/>
              <a:t> rétrodiffusée est fortement dépendante de la Température</a:t>
            </a:r>
          </a:p>
          <a:p>
            <a:r>
              <a:rPr lang="fr-FR" dirty="0"/>
              <a:t> </a:t>
            </a:r>
          </a:p>
          <a:p>
            <a:r>
              <a:rPr lang="fr-FR" dirty="0">
                <a:sym typeface="Wingdings" panose="05000000000000000000" pitchFamily="2" charset="2"/>
              </a:rPr>
              <a:t> </a:t>
            </a:r>
            <a:r>
              <a:rPr lang="fr-FR" dirty="0"/>
              <a:t>Capteur : </a:t>
            </a:r>
            <a:r>
              <a:rPr lang="fr-FR" b="1" dirty="0">
                <a:solidFill>
                  <a:srgbClr val="FF0000"/>
                </a:solidFill>
                <a:sym typeface="Wingdings" panose="05000000000000000000" pitchFamily="2" charset="2"/>
              </a:rPr>
              <a:t>mesure du rapport de puissance Stokes/Anti-stokes</a:t>
            </a:r>
            <a:endParaRPr lang="fr-FR" b="1" dirty="0">
              <a:solidFill>
                <a:srgbClr val="FF0000"/>
              </a:solidFill>
            </a:endParaRPr>
          </a:p>
        </p:txBody>
      </p:sp>
      <p:sp>
        <p:nvSpPr>
          <p:cNvPr id="12" name="ZoneTexte 11"/>
          <p:cNvSpPr txBox="1"/>
          <p:nvPr/>
        </p:nvSpPr>
        <p:spPr>
          <a:xfrm>
            <a:off x="232229" y="1205337"/>
            <a:ext cx="6120451" cy="1754326"/>
          </a:xfrm>
          <a:prstGeom prst="rect">
            <a:avLst/>
          </a:prstGeom>
          <a:noFill/>
        </p:spPr>
        <p:txBody>
          <a:bodyPr wrap="square" rtlCol="0">
            <a:spAutoFit/>
          </a:bodyPr>
          <a:lstStyle/>
          <a:p>
            <a:r>
              <a:rPr lang="fr-FR" b="1" dirty="0"/>
              <a:t>La </a:t>
            </a:r>
            <a:r>
              <a:rPr lang="fr-FR" b="1" dirty="0">
                <a:solidFill>
                  <a:srgbClr val="FF0000"/>
                </a:solidFill>
              </a:rPr>
              <a:t>température</a:t>
            </a:r>
            <a:r>
              <a:rPr lang="fr-FR" b="1" dirty="0"/>
              <a:t> fait varier </a:t>
            </a:r>
            <a:r>
              <a:rPr lang="fr-FR" dirty="0"/>
              <a:t>:</a:t>
            </a:r>
          </a:p>
          <a:p>
            <a:pPr marL="285750" indent="-285750">
              <a:buFontTx/>
              <a:buChar char="-"/>
            </a:pPr>
            <a:r>
              <a:rPr lang="fr-FR" dirty="0"/>
              <a:t>La fréquence Raman</a:t>
            </a:r>
          </a:p>
          <a:p>
            <a:pPr marL="285750" indent="-285750">
              <a:buFontTx/>
              <a:buChar char="-"/>
            </a:pPr>
            <a:r>
              <a:rPr lang="fr-FR" dirty="0"/>
              <a:t>La largeurs des pics</a:t>
            </a:r>
          </a:p>
          <a:p>
            <a:pPr marL="285750" indent="-285750">
              <a:buFontTx/>
              <a:buChar char="-"/>
            </a:pPr>
            <a:r>
              <a:rPr lang="fr-FR" dirty="0"/>
              <a:t>L’amplitude des pics</a:t>
            </a:r>
          </a:p>
          <a:p>
            <a:r>
              <a:rPr lang="fr-FR" dirty="0">
                <a:sym typeface="Wingdings" panose="05000000000000000000" pitchFamily="2" charset="2"/>
              </a:rPr>
              <a:t> </a:t>
            </a:r>
            <a:r>
              <a:rPr lang="fr-FR" b="1" dirty="0">
                <a:sym typeface="Wingdings" panose="05000000000000000000" pitchFamily="2" charset="2"/>
              </a:rPr>
              <a:t>En pratique ce sont les variations d’amplitude des pics qui sont utilisées pour mesurer T°</a:t>
            </a:r>
            <a:endParaRPr lang="fr-FR" b="1" dirty="0"/>
          </a:p>
        </p:txBody>
      </p:sp>
      <p:sp>
        <p:nvSpPr>
          <p:cNvPr id="13" name="Flèche droite 12"/>
          <p:cNvSpPr/>
          <p:nvPr/>
        </p:nvSpPr>
        <p:spPr>
          <a:xfrm>
            <a:off x="6717854" y="2302709"/>
            <a:ext cx="847477" cy="301671"/>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4" name="ZoneTexte 13"/>
          <p:cNvSpPr txBox="1"/>
          <p:nvPr/>
        </p:nvSpPr>
        <p:spPr>
          <a:xfrm>
            <a:off x="232229" y="3860284"/>
            <a:ext cx="8282075" cy="369332"/>
          </a:xfrm>
          <a:prstGeom prst="rect">
            <a:avLst/>
          </a:prstGeom>
          <a:noFill/>
        </p:spPr>
        <p:txBody>
          <a:bodyPr wrap="none" rtlCol="0">
            <a:spAutoFit/>
          </a:bodyPr>
          <a:lstStyle/>
          <a:p>
            <a:r>
              <a:rPr lang="fr-FR" dirty="0"/>
              <a:t>Effet faible </a:t>
            </a:r>
            <a:r>
              <a:rPr lang="fr-FR" dirty="0">
                <a:sym typeface="Wingdings" panose="05000000000000000000" pitchFamily="2" charset="2"/>
              </a:rPr>
              <a:t> Besoin de fortes puissances &lt; Seuils Brillouin et Raman stimulés</a:t>
            </a:r>
          </a:p>
        </p:txBody>
      </p:sp>
      <p:sp>
        <p:nvSpPr>
          <p:cNvPr id="15" name="ZoneTexte 14"/>
          <p:cNvSpPr txBox="1"/>
          <p:nvPr/>
        </p:nvSpPr>
        <p:spPr>
          <a:xfrm>
            <a:off x="20939" y="5662394"/>
            <a:ext cx="11684000" cy="646331"/>
          </a:xfrm>
          <a:prstGeom prst="rect">
            <a:avLst/>
          </a:prstGeom>
          <a:noFill/>
        </p:spPr>
        <p:txBody>
          <a:bodyPr wrap="square" rtlCol="0">
            <a:spAutoFit/>
          </a:bodyPr>
          <a:lstStyle/>
          <a:p>
            <a:r>
              <a:rPr lang="fr-FR" b="1" dirty="0"/>
              <a:t>Remarque</a:t>
            </a:r>
            <a:r>
              <a:rPr lang="fr-FR" dirty="0"/>
              <a:t> : Le Raman Stimulé ne peut être utilisé pour mesurer la température car il ne répond pas à la statistique de Bose-Einstein</a:t>
            </a:r>
          </a:p>
        </p:txBody>
      </p:sp>
      <p:sp>
        <p:nvSpPr>
          <p:cNvPr id="16" name="Espace réservé de la date 2">
            <a:extLst>
              <a:ext uri="{FF2B5EF4-FFF2-40B4-BE49-F238E27FC236}">
                <a16:creationId xmlns:a16="http://schemas.microsoft.com/office/drawing/2014/main" id="{5F03BE1F-D919-4281-BAB3-73D5C3C1F5D9}"/>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7" name="Espace réservé du numéro de diapositive 4">
            <a:extLst>
              <a:ext uri="{FF2B5EF4-FFF2-40B4-BE49-F238E27FC236}">
                <a16:creationId xmlns:a16="http://schemas.microsoft.com/office/drawing/2014/main" id="{BA3236A5-08D9-45FE-9AEC-28EF96BCA989}"/>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42</a:t>
            </a:fld>
            <a:endParaRPr lang="fr-FR" dirty="0">
              <a:solidFill>
                <a:prstClr val="white"/>
              </a:solidFill>
              <a:latin typeface="Arial"/>
            </a:endParaRPr>
          </a:p>
        </p:txBody>
      </p:sp>
      <p:sp>
        <p:nvSpPr>
          <p:cNvPr id="18" name="ZoneTexte 17">
            <a:extLst>
              <a:ext uri="{FF2B5EF4-FFF2-40B4-BE49-F238E27FC236}">
                <a16:creationId xmlns:a16="http://schemas.microsoft.com/office/drawing/2014/main" id="{7216FBDF-FF2E-403A-970A-2C5113D2860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9" name="ZoneTexte 18">
            <a:extLst>
              <a:ext uri="{FF2B5EF4-FFF2-40B4-BE49-F238E27FC236}">
                <a16:creationId xmlns:a16="http://schemas.microsoft.com/office/drawing/2014/main" id="{04493663-13AE-44F3-A2B1-48BE9BC7A597}"/>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8147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1" name="Connecteur droit 110"/>
          <p:cNvCxnSpPr/>
          <p:nvPr/>
        </p:nvCxnSpPr>
        <p:spPr>
          <a:xfrm flipV="1">
            <a:off x="1904149" y="2620253"/>
            <a:ext cx="9045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9" name="Connecteur droit 108"/>
          <p:cNvCxnSpPr/>
          <p:nvPr/>
        </p:nvCxnSpPr>
        <p:spPr>
          <a:xfrm flipV="1">
            <a:off x="9826176" y="4189190"/>
            <a:ext cx="9045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Forme libre 104"/>
          <p:cNvSpPr/>
          <p:nvPr/>
        </p:nvSpPr>
        <p:spPr>
          <a:xfrm>
            <a:off x="2808659" y="2866523"/>
            <a:ext cx="6611117" cy="1840024"/>
          </a:xfrm>
          <a:custGeom>
            <a:avLst/>
            <a:gdLst>
              <a:gd name="connsiteX0" fmla="*/ 1117600 w 1117600"/>
              <a:gd name="connsiteY0" fmla="*/ 711200 h 711200"/>
              <a:gd name="connsiteX1" fmla="*/ 0 w 1117600"/>
              <a:gd name="connsiteY1" fmla="*/ 711200 h 711200"/>
              <a:gd name="connsiteX2" fmla="*/ 0 w 1117600"/>
              <a:gd name="connsiteY2" fmla="*/ 0 h 711200"/>
            </a:gdLst>
            <a:ahLst/>
            <a:cxnLst>
              <a:cxn ang="0">
                <a:pos x="connsiteX0" y="connsiteY0"/>
              </a:cxn>
              <a:cxn ang="0">
                <a:pos x="connsiteX1" y="connsiteY1"/>
              </a:cxn>
              <a:cxn ang="0">
                <a:pos x="connsiteX2" y="connsiteY2"/>
              </a:cxn>
            </a:cxnLst>
            <a:rect l="l" t="t" r="r" b="b"/>
            <a:pathLst>
              <a:path w="1117600" h="711200">
                <a:moveTo>
                  <a:pt x="1117600" y="711200"/>
                </a:moveTo>
                <a:lnTo>
                  <a:pt x="0" y="711200"/>
                </a:ln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4" name="Forme libre 103"/>
          <p:cNvSpPr/>
          <p:nvPr/>
        </p:nvSpPr>
        <p:spPr>
          <a:xfrm>
            <a:off x="3222175" y="2888343"/>
            <a:ext cx="6197601" cy="711200"/>
          </a:xfrm>
          <a:custGeom>
            <a:avLst/>
            <a:gdLst>
              <a:gd name="connsiteX0" fmla="*/ 1117600 w 1117600"/>
              <a:gd name="connsiteY0" fmla="*/ 711200 h 711200"/>
              <a:gd name="connsiteX1" fmla="*/ 0 w 1117600"/>
              <a:gd name="connsiteY1" fmla="*/ 711200 h 711200"/>
              <a:gd name="connsiteX2" fmla="*/ 0 w 1117600"/>
              <a:gd name="connsiteY2" fmla="*/ 0 h 711200"/>
            </a:gdLst>
            <a:ahLst/>
            <a:cxnLst>
              <a:cxn ang="0">
                <a:pos x="connsiteX0" y="connsiteY0"/>
              </a:cxn>
              <a:cxn ang="0">
                <a:pos x="connsiteX1" y="connsiteY1"/>
              </a:cxn>
              <a:cxn ang="0">
                <a:pos x="connsiteX2" y="connsiteY2"/>
              </a:cxn>
            </a:cxnLst>
            <a:rect l="l" t="t" r="r" b="b"/>
            <a:pathLst>
              <a:path w="1117600" h="711200">
                <a:moveTo>
                  <a:pt x="1117600" y="711200"/>
                </a:moveTo>
                <a:lnTo>
                  <a:pt x="0" y="711200"/>
                </a:lnTo>
                <a:lnTo>
                  <a:pt x="0" y="0"/>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ZoneTexte 48"/>
          <p:cNvSpPr txBox="1"/>
          <p:nvPr/>
        </p:nvSpPr>
        <p:spPr>
          <a:xfrm>
            <a:off x="3932856" y="3726802"/>
            <a:ext cx="1167306" cy="523220"/>
          </a:xfrm>
          <a:prstGeom prst="rect">
            <a:avLst/>
          </a:prstGeom>
          <a:noFill/>
        </p:spPr>
        <p:txBody>
          <a:bodyPr wrap="none" rtlCol="0">
            <a:spAutoFit/>
          </a:bodyPr>
          <a:lstStyle/>
          <a:p>
            <a:pPr algn="ctr"/>
            <a:r>
              <a:rPr lang="fr-FR" sz="1400" b="1" dirty="0"/>
              <a:t>Photodiode</a:t>
            </a:r>
          </a:p>
          <a:p>
            <a:pPr algn="ctr"/>
            <a:r>
              <a:rPr lang="fr-FR" sz="1400" b="1" dirty="0"/>
              <a:t>Stokes</a:t>
            </a:r>
          </a:p>
        </p:txBody>
      </p:sp>
      <p:grpSp>
        <p:nvGrpSpPr>
          <p:cNvPr id="50" name="Groupe 49"/>
          <p:cNvGrpSpPr/>
          <p:nvPr/>
        </p:nvGrpSpPr>
        <p:grpSpPr>
          <a:xfrm>
            <a:off x="4365525" y="3472223"/>
            <a:ext cx="306229" cy="259703"/>
            <a:chOff x="5354988" y="3042112"/>
            <a:chExt cx="306229" cy="259703"/>
          </a:xfrm>
          <a:solidFill>
            <a:schemeClr val="bg1"/>
          </a:solidFill>
        </p:grpSpPr>
        <p:grpSp>
          <p:nvGrpSpPr>
            <p:cNvPr id="51" name="Groupe 50"/>
            <p:cNvGrpSpPr/>
            <p:nvPr/>
          </p:nvGrpSpPr>
          <p:grpSpPr>
            <a:xfrm>
              <a:off x="5354988" y="3042112"/>
              <a:ext cx="306229" cy="259703"/>
              <a:chOff x="970022" y="3851098"/>
              <a:chExt cx="592173" cy="550968"/>
            </a:xfrm>
            <a:grpFill/>
          </p:grpSpPr>
          <p:sp>
            <p:nvSpPr>
              <p:cNvPr id="55" name="Rectangle à coins arrondis 54"/>
              <p:cNvSpPr/>
              <p:nvPr/>
            </p:nvSpPr>
            <p:spPr>
              <a:xfrm>
                <a:off x="970022" y="3851098"/>
                <a:ext cx="592173" cy="55096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nvGrpSpPr>
              <p:cNvPr id="54" name="Groupe 53"/>
              <p:cNvGrpSpPr/>
              <p:nvPr/>
            </p:nvGrpSpPr>
            <p:grpSpPr>
              <a:xfrm>
                <a:off x="1133937" y="3915071"/>
                <a:ext cx="376518" cy="476810"/>
                <a:chOff x="1183341" y="3933825"/>
                <a:chExt cx="376518" cy="476810"/>
              </a:xfrm>
              <a:grpFill/>
            </p:grpSpPr>
            <p:sp>
              <p:nvSpPr>
                <p:cNvPr id="56" name="Triangle isocèle 55"/>
                <p:cNvSpPr/>
                <p:nvPr/>
              </p:nvSpPr>
              <p:spPr>
                <a:xfrm>
                  <a:off x="1210235" y="3933825"/>
                  <a:ext cx="322730"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57" name="Connecteur droit 56"/>
                <p:cNvCxnSpPr/>
                <p:nvPr/>
              </p:nvCxnSpPr>
              <p:spPr>
                <a:xfrm>
                  <a:off x="1183341"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Connecteur droit 57"/>
                <p:cNvCxnSpPr>
                  <a:stCxn id="56" idx="3"/>
                </p:cNvCxnSpPr>
                <p:nvPr/>
              </p:nvCxnSpPr>
              <p:spPr>
                <a:xfrm>
                  <a:off x="1371600" y="4288076"/>
                  <a:ext cx="0" cy="122559"/>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cxnSp>
          <p:nvCxnSpPr>
            <p:cNvPr id="52" name="Connecteur droit avec flèche 51"/>
            <p:cNvCxnSpPr/>
            <p:nvPr/>
          </p:nvCxnSpPr>
          <p:spPr>
            <a:xfrm>
              <a:off x="5391185" y="3084532"/>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5367688" y="3130973"/>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cxnSp>
        <p:nvCxnSpPr>
          <p:cNvPr id="59" name="Connecteur droit 58"/>
          <p:cNvCxnSpPr/>
          <p:nvPr/>
        </p:nvCxnSpPr>
        <p:spPr>
          <a:xfrm flipH="1" flipV="1">
            <a:off x="4036931" y="3601005"/>
            <a:ext cx="323432" cy="2138"/>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0" name="ZoneTexte 59"/>
          <p:cNvSpPr txBox="1"/>
          <p:nvPr/>
        </p:nvSpPr>
        <p:spPr>
          <a:xfrm>
            <a:off x="3950463" y="4901327"/>
            <a:ext cx="1167306" cy="523220"/>
          </a:xfrm>
          <a:prstGeom prst="rect">
            <a:avLst/>
          </a:prstGeom>
          <a:noFill/>
        </p:spPr>
        <p:txBody>
          <a:bodyPr wrap="none" rtlCol="0">
            <a:spAutoFit/>
          </a:bodyPr>
          <a:lstStyle/>
          <a:p>
            <a:pPr algn="ctr"/>
            <a:r>
              <a:rPr lang="fr-FR" sz="1400" b="1" dirty="0"/>
              <a:t>Photodiode</a:t>
            </a:r>
          </a:p>
          <a:p>
            <a:pPr algn="ctr"/>
            <a:r>
              <a:rPr lang="fr-FR" sz="1400" b="1" dirty="0"/>
              <a:t>Anti-Stokes</a:t>
            </a:r>
          </a:p>
        </p:txBody>
      </p:sp>
      <p:grpSp>
        <p:nvGrpSpPr>
          <p:cNvPr id="61" name="Groupe 60"/>
          <p:cNvGrpSpPr/>
          <p:nvPr/>
        </p:nvGrpSpPr>
        <p:grpSpPr>
          <a:xfrm>
            <a:off x="4351998" y="4577765"/>
            <a:ext cx="306229" cy="259703"/>
            <a:chOff x="5354988" y="3042112"/>
            <a:chExt cx="306229" cy="259703"/>
          </a:xfrm>
          <a:solidFill>
            <a:schemeClr val="bg1"/>
          </a:solidFill>
        </p:grpSpPr>
        <p:grpSp>
          <p:nvGrpSpPr>
            <p:cNvPr id="62" name="Groupe 61"/>
            <p:cNvGrpSpPr/>
            <p:nvPr/>
          </p:nvGrpSpPr>
          <p:grpSpPr>
            <a:xfrm>
              <a:off x="5354988" y="3042112"/>
              <a:ext cx="306229" cy="259703"/>
              <a:chOff x="970022" y="3851098"/>
              <a:chExt cx="592173" cy="550968"/>
            </a:xfrm>
            <a:grpFill/>
          </p:grpSpPr>
          <p:sp>
            <p:nvSpPr>
              <p:cNvPr id="66" name="Rectangle à coins arrondis 65"/>
              <p:cNvSpPr/>
              <p:nvPr/>
            </p:nvSpPr>
            <p:spPr>
              <a:xfrm>
                <a:off x="970022" y="3851098"/>
                <a:ext cx="592173" cy="550968"/>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dirty="0">
                  <a:solidFill>
                    <a:schemeClr val="tx1"/>
                  </a:solidFill>
                </a:endParaRPr>
              </a:p>
            </p:txBody>
          </p:sp>
          <p:grpSp>
            <p:nvGrpSpPr>
              <p:cNvPr id="65" name="Groupe 64"/>
              <p:cNvGrpSpPr/>
              <p:nvPr/>
            </p:nvGrpSpPr>
            <p:grpSpPr>
              <a:xfrm>
                <a:off x="1133937" y="3915071"/>
                <a:ext cx="376518" cy="476810"/>
                <a:chOff x="1183341" y="3933825"/>
                <a:chExt cx="376518" cy="476810"/>
              </a:xfrm>
              <a:grpFill/>
            </p:grpSpPr>
            <p:sp>
              <p:nvSpPr>
                <p:cNvPr id="67" name="Triangle isocèle 66"/>
                <p:cNvSpPr/>
                <p:nvPr/>
              </p:nvSpPr>
              <p:spPr>
                <a:xfrm>
                  <a:off x="1210235" y="3933825"/>
                  <a:ext cx="322730"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8" name="Connecteur droit 67"/>
                <p:cNvCxnSpPr/>
                <p:nvPr/>
              </p:nvCxnSpPr>
              <p:spPr>
                <a:xfrm>
                  <a:off x="1183341"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9" name="Connecteur droit 68"/>
                <p:cNvCxnSpPr>
                  <a:stCxn id="67" idx="3"/>
                </p:cNvCxnSpPr>
                <p:nvPr/>
              </p:nvCxnSpPr>
              <p:spPr>
                <a:xfrm>
                  <a:off x="1371600" y="4288076"/>
                  <a:ext cx="0" cy="122559"/>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cxnSp>
          <p:nvCxnSpPr>
            <p:cNvPr id="63" name="Connecteur droit avec flèche 62"/>
            <p:cNvCxnSpPr/>
            <p:nvPr/>
          </p:nvCxnSpPr>
          <p:spPr>
            <a:xfrm>
              <a:off x="5391185" y="3084532"/>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a:off x="5367688" y="3130973"/>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p:grpSp>
        <p:nvGrpSpPr>
          <p:cNvPr id="82" name="Groupe 81"/>
          <p:cNvGrpSpPr/>
          <p:nvPr/>
        </p:nvGrpSpPr>
        <p:grpSpPr>
          <a:xfrm>
            <a:off x="5802548" y="3406127"/>
            <a:ext cx="483138" cy="391894"/>
            <a:chOff x="6078315" y="4432886"/>
            <a:chExt cx="483138" cy="391894"/>
          </a:xfrm>
          <a:solidFill>
            <a:schemeClr val="bg1"/>
          </a:solidFill>
        </p:grpSpPr>
        <p:sp>
          <p:nvSpPr>
            <p:cNvPr id="81" name="Rectangle à coins arrondis 80"/>
            <p:cNvSpPr/>
            <p:nvPr/>
          </p:nvSpPr>
          <p:spPr>
            <a:xfrm>
              <a:off x="6078315" y="4432886"/>
              <a:ext cx="483138" cy="391894"/>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80" name="Groupe 79"/>
            <p:cNvGrpSpPr/>
            <p:nvPr/>
          </p:nvGrpSpPr>
          <p:grpSpPr>
            <a:xfrm>
              <a:off x="6124227" y="4490280"/>
              <a:ext cx="408770" cy="289141"/>
              <a:chOff x="7460342" y="3866884"/>
              <a:chExt cx="1277258" cy="1203279"/>
            </a:xfrm>
            <a:grpFill/>
          </p:grpSpPr>
          <p:sp>
            <p:nvSpPr>
              <p:cNvPr id="76" name="Forme libre 75"/>
              <p:cNvSpPr/>
              <p:nvPr/>
            </p:nvSpPr>
            <p:spPr>
              <a:xfrm>
                <a:off x="7460343" y="3866884"/>
                <a:ext cx="1277257" cy="703192"/>
              </a:xfrm>
              <a:custGeom>
                <a:avLst/>
                <a:gdLst>
                  <a:gd name="connsiteX0" fmla="*/ 0 w 1277257"/>
                  <a:gd name="connsiteY0" fmla="*/ 371287 h 703192"/>
                  <a:gd name="connsiteX1" fmla="*/ 304800 w 1277257"/>
                  <a:gd name="connsiteY1" fmla="*/ 8430 h 703192"/>
                  <a:gd name="connsiteX2" fmla="*/ 856343 w 1277257"/>
                  <a:gd name="connsiteY2" fmla="*/ 690602 h 703192"/>
                  <a:gd name="connsiteX3" fmla="*/ 1277257 w 1277257"/>
                  <a:gd name="connsiteY3" fmla="*/ 385802 h 703192"/>
                </a:gdLst>
                <a:ahLst/>
                <a:cxnLst>
                  <a:cxn ang="0">
                    <a:pos x="connsiteX0" y="connsiteY0"/>
                  </a:cxn>
                  <a:cxn ang="0">
                    <a:pos x="connsiteX1" y="connsiteY1"/>
                  </a:cxn>
                  <a:cxn ang="0">
                    <a:pos x="connsiteX2" y="connsiteY2"/>
                  </a:cxn>
                  <a:cxn ang="0">
                    <a:pos x="connsiteX3" y="connsiteY3"/>
                  </a:cxn>
                </a:cxnLst>
                <a:rect l="l" t="t" r="r" b="b"/>
                <a:pathLst>
                  <a:path w="1277257" h="703192">
                    <a:moveTo>
                      <a:pt x="0" y="371287"/>
                    </a:moveTo>
                    <a:cubicBezTo>
                      <a:pt x="81038" y="163249"/>
                      <a:pt x="162076" y="-44789"/>
                      <a:pt x="304800" y="8430"/>
                    </a:cubicBezTo>
                    <a:cubicBezTo>
                      <a:pt x="447524" y="61649"/>
                      <a:pt x="694267" y="627707"/>
                      <a:pt x="856343" y="690602"/>
                    </a:cubicBezTo>
                    <a:cubicBezTo>
                      <a:pt x="1018419" y="753497"/>
                      <a:pt x="1147838" y="569649"/>
                      <a:pt x="1277257" y="385802"/>
                    </a:cubicBezTo>
                  </a:path>
                </a:pathLst>
              </a:custGeom>
              <a:grp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7" name="Forme libre 76"/>
              <p:cNvSpPr/>
              <p:nvPr/>
            </p:nvSpPr>
            <p:spPr>
              <a:xfrm>
                <a:off x="7460342" y="4366971"/>
                <a:ext cx="1277257" cy="703192"/>
              </a:xfrm>
              <a:custGeom>
                <a:avLst/>
                <a:gdLst>
                  <a:gd name="connsiteX0" fmla="*/ 0 w 1277257"/>
                  <a:gd name="connsiteY0" fmla="*/ 371287 h 703192"/>
                  <a:gd name="connsiteX1" fmla="*/ 304800 w 1277257"/>
                  <a:gd name="connsiteY1" fmla="*/ 8430 h 703192"/>
                  <a:gd name="connsiteX2" fmla="*/ 856343 w 1277257"/>
                  <a:gd name="connsiteY2" fmla="*/ 690602 h 703192"/>
                  <a:gd name="connsiteX3" fmla="*/ 1277257 w 1277257"/>
                  <a:gd name="connsiteY3" fmla="*/ 385802 h 703192"/>
                </a:gdLst>
                <a:ahLst/>
                <a:cxnLst>
                  <a:cxn ang="0">
                    <a:pos x="connsiteX0" y="connsiteY0"/>
                  </a:cxn>
                  <a:cxn ang="0">
                    <a:pos x="connsiteX1" y="connsiteY1"/>
                  </a:cxn>
                  <a:cxn ang="0">
                    <a:pos x="connsiteX2" y="connsiteY2"/>
                  </a:cxn>
                  <a:cxn ang="0">
                    <a:pos x="connsiteX3" y="connsiteY3"/>
                  </a:cxn>
                </a:cxnLst>
                <a:rect l="l" t="t" r="r" b="b"/>
                <a:pathLst>
                  <a:path w="1277257" h="703192">
                    <a:moveTo>
                      <a:pt x="0" y="371287"/>
                    </a:moveTo>
                    <a:cubicBezTo>
                      <a:pt x="81038" y="163249"/>
                      <a:pt x="162076" y="-44789"/>
                      <a:pt x="304800" y="8430"/>
                    </a:cubicBezTo>
                    <a:cubicBezTo>
                      <a:pt x="447524" y="61649"/>
                      <a:pt x="694267" y="627707"/>
                      <a:pt x="856343" y="690602"/>
                    </a:cubicBezTo>
                    <a:cubicBezTo>
                      <a:pt x="1018419" y="753497"/>
                      <a:pt x="1147838" y="569649"/>
                      <a:pt x="1277257" y="385802"/>
                    </a:cubicBezTo>
                  </a:path>
                </a:pathLst>
              </a:custGeom>
              <a:grp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9" name="Connecteur droit 78"/>
              <p:cNvCxnSpPr/>
              <p:nvPr/>
            </p:nvCxnSpPr>
            <p:spPr>
              <a:xfrm flipV="1">
                <a:off x="7910282" y="4093028"/>
                <a:ext cx="333828" cy="296887"/>
              </a:xfrm>
              <a:prstGeom prst="line">
                <a:avLst/>
              </a:prstGeom>
              <a:grpFill/>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83" name="Groupe 82"/>
          <p:cNvGrpSpPr/>
          <p:nvPr/>
        </p:nvGrpSpPr>
        <p:grpSpPr>
          <a:xfrm>
            <a:off x="5857726" y="4511669"/>
            <a:ext cx="483138" cy="391894"/>
            <a:chOff x="6078315" y="4432886"/>
            <a:chExt cx="483138" cy="391894"/>
          </a:xfrm>
          <a:solidFill>
            <a:schemeClr val="bg1"/>
          </a:solidFill>
        </p:grpSpPr>
        <p:sp>
          <p:nvSpPr>
            <p:cNvPr id="84" name="Rectangle à coins arrondis 83"/>
            <p:cNvSpPr/>
            <p:nvPr/>
          </p:nvSpPr>
          <p:spPr>
            <a:xfrm>
              <a:off x="6078315" y="4432886"/>
              <a:ext cx="483138" cy="391894"/>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85" name="Groupe 84"/>
            <p:cNvGrpSpPr/>
            <p:nvPr/>
          </p:nvGrpSpPr>
          <p:grpSpPr>
            <a:xfrm>
              <a:off x="6124227" y="4490280"/>
              <a:ext cx="408770" cy="289141"/>
              <a:chOff x="7460342" y="3866884"/>
              <a:chExt cx="1277258" cy="1203279"/>
            </a:xfrm>
            <a:grpFill/>
          </p:grpSpPr>
          <p:sp>
            <p:nvSpPr>
              <p:cNvPr id="86" name="Forme libre 85"/>
              <p:cNvSpPr/>
              <p:nvPr/>
            </p:nvSpPr>
            <p:spPr>
              <a:xfrm>
                <a:off x="7460343" y="3866884"/>
                <a:ext cx="1277257" cy="703192"/>
              </a:xfrm>
              <a:custGeom>
                <a:avLst/>
                <a:gdLst>
                  <a:gd name="connsiteX0" fmla="*/ 0 w 1277257"/>
                  <a:gd name="connsiteY0" fmla="*/ 371287 h 703192"/>
                  <a:gd name="connsiteX1" fmla="*/ 304800 w 1277257"/>
                  <a:gd name="connsiteY1" fmla="*/ 8430 h 703192"/>
                  <a:gd name="connsiteX2" fmla="*/ 856343 w 1277257"/>
                  <a:gd name="connsiteY2" fmla="*/ 690602 h 703192"/>
                  <a:gd name="connsiteX3" fmla="*/ 1277257 w 1277257"/>
                  <a:gd name="connsiteY3" fmla="*/ 385802 h 703192"/>
                </a:gdLst>
                <a:ahLst/>
                <a:cxnLst>
                  <a:cxn ang="0">
                    <a:pos x="connsiteX0" y="connsiteY0"/>
                  </a:cxn>
                  <a:cxn ang="0">
                    <a:pos x="connsiteX1" y="connsiteY1"/>
                  </a:cxn>
                  <a:cxn ang="0">
                    <a:pos x="connsiteX2" y="connsiteY2"/>
                  </a:cxn>
                  <a:cxn ang="0">
                    <a:pos x="connsiteX3" y="connsiteY3"/>
                  </a:cxn>
                </a:cxnLst>
                <a:rect l="l" t="t" r="r" b="b"/>
                <a:pathLst>
                  <a:path w="1277257" h="703192">
                    <a:moveTo>
                      <a:pt x="0" y="371287"/>
                    </a:moveTo>
                    <a:cubicBezTo>
                      <a:pt x="81038" y="163249"/>
                      <a:pt x="162076" y="-44789"/>
                      <a:pt x="304800" y="8430"/>
                    </a:cubicBezTo>
                    <a:cubicBezTo>
                      <a:pt x="447524" y="61649"/>
                      <a:pt x="694267" y="627707"/>
                      <a:pt x="856343" y="690602"/>
                    </a:cubicBezTo>
                    <a:cubicBezTo>
                      <a:pt x="1018419" y="753497"/>
                      <a:pt x="1147838" y="569649"/>
                      <a:pt x="1277257" y="385802"/>
                    </a:cubicBezTo>
                  </a:path>
                </a:pathLst>
              </a:custGeom>
              <a:grp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7" name="Forme libre 86"/>
              <p:cNvSpPr/>
              <p:nvPr/>
            </p:nvSpPr>
            <p:spPr>
              <a:xfrm>
                <a:off x="7460342" y="4366971"/>
                <a:ext cx="1277257" cy="703192"/>
              </a:xfrm>
              <a:custGeom>
                <a:avLst/>
                <a:gdLst>
                  <a:gd name="connsiteX0" fmla="*/ 0 w 1277257"/>
                  <a:gd name="connsiteY0" fmla="*/ 371287 h 703192"/>
                  <a:gd name="connsiteX1" fmla="*/ 304800 w 1277257"/>
                  <a:gd name="connsiteY1" fmla="*/ 8430 h 703192"/>
                  <a:gd name="connsiteX2" fmla="*/ 856343 w 1277257"/>
                  <a:gd name="connsiteY2" fmla="*/ 690602 h 703192"/>
                  <a:gd name="connsiteX3" fmla="*/ 1277257 w 1277257"/>
                  <a:gd name="connsiteY3" fmla="*/ 385802 h 703192"/>
                </a:gdLst>
                <a:ahLst/>
                <a:cxnLst>
                  <a:cxn ang="0">
                    <a:pos x="connsiteX0" y="connsiteY0"/>
                  </a:cxn>
                  <a:cxn ang="0">
                    <a:pos x="connsiteX1" y="connsiteY1"/>
                  </a:cxn>
                  <a:cxn ang="0">
                    <a:pos x="connsiteX2" y="connsiteY2"/>
                  </a:cxn>
                  <a:cxn ang="0">
                    <a:pos x="connsiteX3" y="connsiteY3"/>
                  </a:cxn>
                </a:cxnLst>
                <a:rect l="l" t="t" r="r" b="b"/>
                <a:pathLst>
                  <a:path w="1277257" h="703192">
                    <a:moveTo>
                      <a:pt x="0" y="371287"/>
                    </a:moveTo>
                    <a:cubicBezTo>
                      <a:pt x="81038" y="163249"/>
                      <a:pt x="162076" y="-44789"/>
                      <a:pt x="304800" y="8430"/>
                    </a:cubicBezTo>
                    <a:cubicBezTo>
                      <a:pt x="447524" y="61649"/>
                      <a:pt x="694267" y="627707"/>
                      <a:pt x="856343" y="690602"/>
                    </a:cubicBezTo>
                    <a:cubicBezTo>
                      <a:pt x="1018419" y="753497"/>
                      <a:pt x="1147838" y="569649"/>
                      <a:pt x="1277257" y="385802"/>
                    </a:cubicBezTo>
                  </a:path>
                </a:pathLst>
              </a:custGeom>
              <a:grp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8" name="Connecteur droit 87"/>
              <p:cNvCxnSpPr/>
              <p:nvPr/>
            </p:nvCxnSpPr>
            <p:spPr>
              <a:xfrm flipV="1">
                <a:off x="7910282" y="4093028"/>
                <a:ext cx="333828" cy="296887"/>
              </a:xfrm>
              <a:prstGeom prst="line">
                <a:avLst/>
              </a:prstGeom>
              <a:grpFill/>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89" name="Triangle isocèle 88"/>
          <p:cNvSpPr/>
          <p:nvPr/>
        </p:nvSpPr>
        <p:spPr>
          <a:xfrm rot="5400000">
            <a:off x="6813740" y="3384048"/>
            <a:ext cx="607231" cy="436053"/>
          </a:xfrm>
          <a:prstGeom prst="triangle">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0" name="Triangle isocèle 89"/>
          <p:cNvSpPr/>
          <p:nvPr/>
        </p:nvSpPr>
        <p:spPr>
          <a:xfrm rot="5400000">
            <a:off x="6813740" y="4489590"/>
            <a:ext cx="607231" cy="436053"/>
          </a:xfrm>
          <a:prstGeom prst="triangle">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1" name="Rectangle à coins arrondis 90"/>
          <p:cNvSpPr/>
          <p:nvPr/>
        </p:nvSpPr>
        <p:spPr>
          <a:xfrm>
            <a:off x="7868275" y="3326590"/>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sp>
        <p:nvSpPr>
          <p:cNvPr id="92" name="Rectangle à coins arrondis 91"/>
          <p:cNvSpPr/>
          <p:nvPr/>
        </p:nvSpPr>
        <p:spPr>
          <a:xfrm>
            <a:off x="7893848" y="4432132"/>
            <a:ext cx="962034"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sp>
        <p:nvSpPr>
          <p:cNvPr id="93" name="Rectangle à coins arrondis 92"/>
          <p:cNvSpPr/>
          <p:nvPr/>
        </p:nvSpPr>
        <p:spPr>
          <a:xfrm>
            <a:off x="10422506" y="3923066"/>
            <a:ext cx="136817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nvGrpSpPr>
          <p:cNvPr id="106" name="Groupe 105"/>
          <p:cNvGrpSpPr/>
          <p:nvPr/>
        </p:nvGrpSpPr>
        <p:grpSpPr>
          <a:xfrm>
            <a:off x="9192835" y="3414572"/>
            <a:ext cx="907556" cy="1552900"/>
            <a:chOff x="9468602" y="2979685"/>
            <a:chExt cx="907556" cy="1305618"/>
          </a:xfrm>
          <a:solidFill>
            <a:schemeClr val="bg1"/>
          </a:solidFill>
        </p:grpSpPr>
        <p:sp>
          <p:nvSpPr>
            <p:cNvPr id="95" name="Rectangle à coins arrondis 94"/>
            <p:cNvSpPr/>
            <p:nvPr/>
          </p:nvSpPr>
          <p:spPr>
            <a:xfrm>
              <a:off x="9468602" y="2979685"/>
              <a:ext cx="907556" cy="1305618"/>
            </a:xfrm>
            <a:prstGeom prst="roundRect">
              <a:avLst/>
            </a:prstGeom>
            <a:grp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4" name="ZoneTexte 93"/>
            <p:cNvSpPr txBox="1"/>
            <p:nvPr/>
          </p:nvSpPr>
          <p:spPr>
            <a:xfrm>
              <a:off x="9468602" y="3340464"/>
              <a:ext cx="907556" cy="523220"/>
            </a:xfrm>
            <a:prstGeom prst="rect">
              <a:avLst/>
            </a:prstGeom>
            <a:grpFill/>
          </p:spPr>
          <p:txBody>
            <a:bodyPr wrap="none" rtlCol="0">
              <a:spAutoFit/>
            </a:bodyPr>
            <a:lstStyle/>
            <a:p>
              <a:pPr algn="ctr"/>
              <a:r>
                <a:rPr lang="fr-FR" sz="1400" dirty="0"/>
                <a:t>Digital </a:t>
              </a:r>
            </a:p>
            <a:p>
              <a:pPr algn="ctr"/>
              <a:r>
                <a:rPr lang="fr-FR" sz="1400" dirty="0" err="1"/>
                <a:t>Averager</a:t>
              </a:r>
              <a:endParaRPr lang="fr-FR" sz="1400" dirty="0"/>
            </a:p>
          </p:txBody>
        </p:sp>
      </p:grpSp>
      <p:sp>
        <p:nvSpPr>
          <p:cNvPr id="102" name="Rectangle 101"/>
          <p:cNvSpPr/>
          <p:nvPr/>
        </p:nvSpPr>
        <p:spPr>
          <a:xfrm>
            <a:off x="3869492" y="1656352"/>
            <a:ext cx="941095" cy="1217269"/>
          </a:xfrm>
          <a:prstGeom prst="rect">
            <a:avLst/>
          </a:prstGeom>
          <a:noFill/>
          <a:ln w="9525">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7" name="Rectangle à coins arrondis 96"/>
          <p:cNvSpPr/>
          <p:nvPr/>
        </p:nvSpPr>
        <p:spPr>
          <a:xfrm>
            <a:off x="2603723" y="2253663"/>
            <a:ext cx="910826" cy="693701"/>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cxnSp>
        <p:nvCxnSpPr>
          <p:cNvPr id="8" name="Connecteur droit 7"/>
          <p:cNvCxnSpPr/>
          <p:nvPr/>
        </p:nvCxnSpPr>
        <p:spPr>
          <a:xfrm flipV="1">
            <a:off x="3527927" y="2701477"/>
            <a:ext cx="443513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Ellipse 11"/>
          <p:cNvSpPr/>
          <p:nvPr/>
        </p:nvSpPr>
        <p:spPr>
          <a:xfrm>
            <a:off x="5467224"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a:off x="5674307"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5881390"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llipse 14"/>
          <p:cNvSpPr/>
          <p:nvPr/>
        </p:nvSpPr>
        <p:spPr>
          <a:xfrm>
            <a:off x="6088473"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6502641"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a:off x="6295556" y="2216099"/>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1" name="Rectangle à coins arrondis 70"/>
          <p:cNvSpPr/>
          <p:nvPr/>
        </p:nvSpPr>
        <p:spPr>
          <a:xfrm>
            <a:off x="743408" y="2309315"/>
            <a:ext cx="1348035" cy="614573"/>
          </a:xfrm>
          <a:prstGeom prst="roundRect">
            <a:avLst/>
          </a:prstGeom>
          <a:solidFill>
            <a:schemeClr val="bg1"/>
          </a:solid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Impulsionnel</a:t>
            </a:r>
          </a:p>
        </p:txBody>
      </p:sp>
      <p:sp>
        <p:nvSpPr>
          <p:cNvPr id="96" name="ZoneTexte 95"/>
          <p:cNvSpPr txBox="1"/>
          <p:nvPr/>
        </p:nvSpPr>
        <p:spPr>
          <a:xfrm>
            <a:off x="2590345" y="2342124"/>
            <a:ext cx="910826" cy="523220"/>
          </a:xfrm>
          <a:prstGeom prst="rect">
            <a:avLst/>
          </a:prstGeom>
          <a:noFill/>
        </p:spPr>
        <p:txBody>
          <a:bodyPr wrap="none" rtlCol="0">
            <a:spAutoFit/>
          </a:bodyPr>
          <a:lstStyle/>
          <a:p>
            <a:pPr algn="ctr"/>
            <a:r>
              <a:rPr lang="fr-FR" sz="1400" dirty="0" err="1"/>
              <a:t>Dichroic</a:t>
            </a:r>
            <a:endParaRPr lang="fr-FR" sz="1400" dirty="0"/>
          </a:p>
          <a:p>
            <a:pPr algn="ctr"/>
            <a:r>
              <a:rPr lang="fr-FR" sz="1400" dirty="0"/>
              <a:t>Coupleur</a:t>
            </a:r>
          </a:p>
        </p:txBody>
      </p:sp>
      <p:sp>
        <p:nvSpPr>
          <p:cNvPr id="98" name="Ellipse 97"/>
          <p:cNvSpPr/>
          <p:nvPr/>
        </p:nvSpPr>
        <p:spPr>
          <a:xfrm>
            <a:off x="4138796" y="2379070"/>
            <a:ext cx="268339" cy="29923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9" name="Ellipse 98"/>
          <p:cNvSpPr/>
          <p:nvPr/>
        </p:nvSpPr>
        <p:spPr>
          <a:xfrm>
            <a:off x="4248170" y="2379070"/>
            <a:ext cx="268339" cy="299239"/>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1" name="ZoneTexte 100"/>
          <p:cNvSpPr txBox="1"/>
          <p:nvPr/>
        </p:nvSpPr>
        <p:spPr>
          <a:xfrm>
            <a:off x="3831413" y="1770615"/>
            <a:ext cx="981736" cy="523220"/>
          </a:xfrm>
          <a:prstGeom prst="rect">
            <a:avLst/>
          </a:prstGeom>
          <a:noFill/>
        </p:spPr>
        <p:txBody>
          <a:bodyPr wrap="square" rtlCol="0">
            <a:spAutoFit/>
          </a:bodyPr>
          <a:lstStyle/>
          <a:p>
            <a:pPr algn="ctr"/>
            <a:r>
              <a:rPr lang="fr-FR" sz="1400" dirty="0"/>
              <a:t>Cellule de référence</a:t>
            </a:r>
          </a:p>
        </p:txBody>
      </p:sp>
      <p:sp>
        <p:nvSpPr>
          <p:cNvPr id="113" name="ZoneTexte 112"/>
          <p:cNvSpPr txBox="1"/>
          <p:nvPr/>
        </p:nvSpPr>
        <p:spPr>
          <a:xfrm>
            <a:off x="348356" y="-12584"/>
            <a:ext cx="2920992" cy="523220"/>
          </a:xfrm>
          <a:prstGeom prst="rect">
            <a:avLst/>
          </a:prstGeom>
          <a:noFill/>
        </p:spPr>
        <p:txBody>
          <a:bodyPr wrap="none" rtlCol="0">
            <a:spAutoFit/>
          </a:bodyPr>
          <a:lstStyle/>
          <a:p>
            <a:r>
              <a:rPr lang="fr-FR" sz="2800" b="1" dirty="0">
                <a:solidFill>
                  <a:schemeClr val="tx2"/>
                </a:solidFill>
              </a:rPr>
              <a:t>4. Raman-OTDR</a:t>
            </a:r>
          </a:p>
        </p:txBody>
      </p:sp>
      <p:sp>
        <p:nvSpPr>
          <p:cNvPr id="114" name="ZoneTexte 113"/>
          <p:cNvSpPr txBox="1"/>
          <p:nvPr/>
        </p:nvSpPr>
        <p:spPr>
          <a:xfrm>
            <a:off x="1959440" y="550977"/>
            <a:ext cx="2733441" cy="400110"/>
          </a:xfrm>
          <a:prstGeom prst="rect">
            <a:avLst/>
          </a:prstGeom>
          <a:noFill/>
        </p:spPr>
        <p:txBody>
          <a:bodyPr wrap="none" rtlCol="0">
            <a:spAutoFit/>
          </a:bodyPr>
          <a:lstStyle/>
          <a:p>
            <a:r>
              <a:rPr lang="en-US" sz="2000" b="1" dirty="0">
                <a:solidFill>
                  <a:schemeClr val="tx2"/>
                </a:solidFill>
              </a:rPr>
              <a:t>Montage </a:t>
            </a:r>
            <a:r>
              <a:rPr lang="en-US" sz="2000" b="1" dirty="0" err="1">
                <a:solidFill>
                  <a:schemeClr val="tx2"/>
                </a:solidFill>
              </a:rPr>
              <a:t>élémentaire</a:t>
            </a:r>
            <a:endParaRPr lang="en-US" sz="2000" b="1" dirty="0">
              <a:solidFill>
                <a:schemeClr val="tx2"/>
              </a:solidFill>
            </a:endParaRPr>
          </a:p>
        </p:txBody>
      </p:sp>
      <p:sp>
        <p:nvSpPr>
          <p:cNvPr id="2" name="ZoneTexte 1"/>
          <p:cNvSpPr txBox="1"/>
          <p:nvPr/>
        </p:nvSpPr>
        <p:spPr>
          <a:xfrm>
            <a:off x="1695461" y="5901069"/>
            <a:ext cx="8404930" cy="369332"/>
          </a:xfrm>
          <a:prstGeom prst="rect">
            <a:avLst/>
          </a:prstGeom>
          <a:noFill/>
        </p:spPr>
        <p:txBody>
          <a:bodyPr wrap="none" rtlCol="0">
            <a:spAutoFit/>
          </a:bodyPr>
          <a:lstStyle/>
          <a:p>
            <a:r>
              <a:rPr lang="fr-FR" dirty="0"/>
              <a:t>Bien sur, d’autres montages plus ou moins sophistiqués ont depuis été proposés</a:t>
            </a:r>
          </a:p>
        </p:txBody>
      </p:sp>
      <p:sp>
        <p:nvSpPr>
          <p:cNvPr id="70" name="Espace réservé de la date 2">
            <a:extLst>
              <a:ext uri="{FF2B5EF4-FFF2-40B4-BE49-F238E27FC236}">
                <a16:creationId xmlns:a16="http://schemas.microsoft.com/office/drawing/2014/main" id="{2A3D19A8-6AB5-45BB-9FE6-FC1FF0478500}"/>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2" name="Espace réservé du numéro de diapositive 4">
            <a:extLst>
              <a:ext uri="{FF2B5EF4-FFF2-40B4-BE49-F238E27FC236}">
                <a16:creationId xmlns:a16="http://schemas.microsoft.com/office/drawing/2014/main" id="{F7643A09-CF91-4118-9199-16A0426A0C9F}"/>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43</a:t>
            </a:fld>
            <a:endParaRPr lang="fr-FR" dirty="0">
              <a:solidFill>
                <a:prstClr val="white"/>
              </a:solidFill>
              <a:latin typeface="Arial"/>
            </a:endParaRPr>
          </a:p>
        </p:txBody>
      </p:sp>
      <p:sp>
        <p:nvSpPr>
          <p:cNvPr id="73" name="ZoneTexte 72">
            <a:extLst>
              <a:ext uri="{FF2B5EF4-FFF2-40B4-BE49-F238E27FC236}">
                <a16:creationId xmlns:a16="http://schemas.microsoft.com/office/drawing/2014/main" id="{614198E6-B91B-4B9D-9B7E-CEA38CF735EE}"/>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74" name="ZoneTexte 73">
            <a:extLst>
              <a:ext uri="{FF2B5EF4-FFF2-40B4-BE49-F238E27FC236}">
                <a16:creationId xmlns:a16="http://schemas.microsoft.com/office/drawing/2014/main" id="{D54BDF94-0B91-445B-8450-2D1DB46874FE}"/>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663294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66057" y="1814286"/>
            <a:ext cx="9648795" cy="2862322"/>
          </a:xfrm>
          <a:prstGeom prst="rect">
            <a:avLst/>
          </a:prstGeom>
          <a:noFill/>
        </p:spPr>
        <p:txBody>
          <a:bodyPr wrap="none" rtlCol="0">
            <a:spAutoFit/>
          </a:bodyPr>
          <a:lstStyle/>
          <a:p>
            <a:r>
              <a:rPr lang="fr-FR" b="1" dirty="0"/>
              <a:t>Applications :</a:t>
            </a:r>
          </a:p>
          <a:p>
            <a:pPr marL="285750" indent="-285750">
              <a:buFontTx/>
              <a:buChar char="-"/>
            </a:pPr>
            <a:r>
              <a:rPr lang="fr-FR" dirty="0"/>
              <a:t>Surveillance de pipeline (fuites)</a:t>
            </a:r>
          </a:p>
          <a:p>
            <a:pPr marL="285750" indent="-285750">
              <a:buFontTx/>
              <a:buChar char="-"/>
            </a:pPr>
            <a:r>
              <a:rPr lang="fr-FR" dirty="0"/>
              <a:t>Optimisation des performances des puits de pétrole</a:t>
            </a:r>
          </a:p>
          <a:p>
            <a:pPr marL="285750" indent="-285750">
              <a:buFontTx/>
              <a:buChar char="-"/>
            </a:pPr>
            <a:r>
              <a:rPr lang="fr-FR" dirty="0"/>
              <a:t>Détection des incendies</a:t>
            </a:r>
          </a:p>
          <a:p>
            <a:pPr marL="285750" indent="-285750">
              <a:buFontTx/>
              <a:buChar char="-"/>
            </a:pPr>
            <a:r>
              <a:rPr lang="fr-FR" dirty="0"/>
              <a:t>Contrôle des câbles électriques de puissance</a:t>
            </a:r>
          </a:p>
          <a:p>
            <a:pPr marL="285750" indent="-285750">
              <a:buFontTx/>
              <a:buChar char="-"/>
            </a:pPr>
            <a:endParaRPr lang="fr-FR" dirty="0"/>
          </a:p>
          <a:p>
            <a:r>
              <a:rPr lang="fr-FR" b="1" dirty="0"/>
              <a:t>Performances :</a:t>
            </a:r>
            <a:r>
              <a:rPr lang="fr-FR" dirty="0"/>
              <a:t> dépend énormément de la configuration et notamment du temps de mesure</a:t>
            </a:r>
          </a:p>
          <a:p>
            <a:pPr marL="285750" indent="-285750">
              <a:buFontTx/>
              <a:buChar char="-"/>
            </a:pPr>
            <a:r>
              <a:rPr lang="fr-FR" dirty="0" err="1"/>
              <a:t>Res</a:t>
            </a:r>
            <a:r>
              <a:rPr lang="fr-FR" dirty="0"/>
              <a:t> = 1m, </a:t>
            </a:r>
            <a:r>
              <a:rPr lang="fr-FR" dirty="0">
                <a:sym typeface="Symbol" panose="05050102010706020507" pitchFamily="18" charset="2"/>
              </a:rPr>
              <a:t>T= 1°C, Portée = 25km, temps de mesure 90s</a:t>
            </a:r>
          </a:p>
          <a:p>
            <a:pPr marL="285750" indent="-285750">
              <a:buFontTx/>
              <a:buChar char="-"/>
            </a:pPr>
            <a:r>
              <a:rPr lang="fr-FR" dirty="0" err="1">
                <a:sym typeface="Symbol" panose="05050102010706020507" pitchFamily="18" charset="2"/>
              </a:rPr>
              <a:t>Res</a:t>
            </a:r>
            <a:r>
              <a:rPr lang="fr-FR" dirty="0">
                <a:sym typeface="Symbol" panose="05050102010706020507" pitchFamily="18" charset="2"/>
              </a:rPr>
              <a:t> = 1m, T= 0,1°C, Portée = 20km, temps de mesure 60min</a:t>
            </a:r>
          </a:p>
          <a:p>
            <a:pPr marL="285750" indent="-285750">
              <a:buFontTx/>
              <a:buChar char="-"/>
            </a:pPr>
            <a:r>
              <a:rPr lang="fr-FR" dirty="0">
                <a:sym typeface="Symbol" panose="05050102010706020507" pitchFamily="18" charset="2"/>
              </a:rPr>
              <a:t>…</a:t>
            </a:r>
            <a:endParaRPr lang="fr-FR" dirty="0"/>
          </a:p>
        </p:txBody>
      </p:sp>
      <p:sp>
        <p:nvSpPr>
          <p:cNvPr id="6" name="ZoneTexte 5"/>
          <p:cNvSpPr txBox="1"/>
          <p:nvPr/>
        </p:nvSpPr>
        <p:spPr>
          <a:xfrm>
            <a:off x="348356" y="-12584"/>
            <a:ext cx="2920992" cy="523220"/>
          </a:xfrm>
          <a:prstGeom prst="rect">
            <a:avLst/>
          </a:prstGeom>
          <a:noFill/>
        </p:spPr>
        <p:txBody>
          <a:bodyPr wrap="none" rtlCol="0">
            <a:spAutoFit/>
          </a:bodyPr>
          <a:lstStyle/>
          <a:p>
            <a:r>
              <a:rPr lang="fr-FR" sz="2800" b="1" dirty="0">
                <a:solidFill>
                  <a:schemeClr val="tx2"/>
                </a:solidFill>
              </a:rPr>
              <a:t>4. Raman-OTDR</a:t>
            </a:r>
          </a:p>
        </p:txBody>
      </p:sp>
      <p:sp>
        <p:nvSpPr>
          <p:cNvPr id="7" name="ZoneTexte 6"/>
          <p:cNvSpPr txBox="1"/>
          <p:nvPr/>
        </p:nvSpPr>
        <p:spPr>
          <a:xfrm>
            <a:off x="1959440" y="550977"/>
            <a:ext cx="3788217" cy="400110"/>
          </a:xfrm>
          <a:prstGeom prst="rect">
            <a:avLst/>
          </a:prstGeom>
          <a:noFill/>
        </p:spPr>
        <p:txBody>
          <a:bodyPr wrap="none" rtlCol="0">
            <a:spAutoFit/>
          </a:bodyPr>
          <a:lstStyle/>
          <a:p>
            <a:r>
              <a:rPr lang="en-US" sz="2000" b="1" dirty="0">
                <a:solidFill>
                  <a:schemeClr val="tx2"/>
                </a:solidFill>
              </a:rPr>
              <a:t>Applications et performances</a:t>
            </a:r>
          </a:p>
        </p:txBody>
      </p:sp>
      <p:sp>
        <p:nvSpPr>
          <p:cNvPr id="10" name="Espace réservé de la date 2">
            <a:extLst>
              <a:ext uri="{FF2B5EF4-FFF2-40B4-BE49-F238E27FC236}">
                <a16:creationId xmlns:a16="http://schemas.microsoft.com/office/drawing/2014/main" id="{12A50C7A-699B-450C-9D8E-D93E133C357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1" name="Espace réservé du numéro de diapositive 4">
            <a:extLst>
              <a:ext uri="{FF2B5EF4-FFF2-40B4-BE49-F238E27FC236}">
                <a16:creationId xmlns:a16="http://schemas.microsoft.com/office/drawing/2014/main" id="{2A9E405B-1C68-4E3F-BED6-4EA6F29B3673}"/>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44</a:t>
            </a:fld>
            <a:endParaRPr lang="fr-FR" dirty="0">
              <a:solidFill>
                <a:prstClr val="white"/>
              </a:solidFill>
              <a:latin typeface="Arial"/>
            </a:endParaRPr>
          </a:p>
        </p:txBody>
      </p:sp>
      <p:sp>
        <p:nvSpPr>
          <p:cNvPr id="12" name="ZoneTexte 11">
            <a:extLst>
              <a:ext uri="{FF2B5EF4-FFF2-40B4-BE49-F238E27FC236}">
                <a16:creationId xmlns:a16="http://schemas.microsoft.com/office/drawing/2014/main" id="{D513937F-4D22-424B-85C3-00D0E9710483}"/>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3" name="ZoneTexte 12">
            <a:extLst>
              <a:ext uri="{FF2B5EF4-FFF2-40B4-BE49-F238E27FC236}">
                <a16:creationId xmlns:a16="http://schemas.microsoft.com/office/drawing/2014/main" id="{EF2B5DE9-D891-477E-BD11-D5E6503EA18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051763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67429" y="2960914"/>
            <a:ext cx="6442789" cy="1569660"/>
          </a:xfrm>
          <a:prstGeom prst="rect">
            <a:avLst/>
          </a:prstGeom>
          <a:noFill/>
        </p:spPr>
        <p:txBody>
          <a:bodyPr wrap="none" rtlCol="0">
            <a:spAutoFit/>
          </a:bodyPr>
          <a:lstStyle/>
          <a:p>
            <a:r>
              <a:rPr lang="fr-FR" sz="4800" b="1" dirty="0"/>
              <a:t>5. Capteurs Brillouin</a:t>
            </a:r>
          </a:p>
          <a:p>
            <a:r>
              <a:rPr lang="fr-FR" sz="4800" b="1" dirty="0"/>
              <a:t>	BOTDR, BOTDA…</a:t>
            </a:r>
          </a:p>
        </p:txBody>
      </p:sp>
      <p:sp>
        <p:nvSpPr>
          <p:cNvPr id="6" name="Espace réservé de la date 2">
            <a:extLst>
              <a:ext uri="{FF2B5EF4-FFF2-40B4-BE49-F238E27FC236}">
                <a16:creationId xmlns:a16="http://schemas.microsoft.com/office/drawing/2014/main" id="{7A1EBFB0-1076-42F1-9863-7AFDE9DB76A4}"/>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 name="Espace réservé du numéro de diapositive 4">
            <a:extLst>
              <a:ext uri="{FF2B5EF4-FFF2-40B4-BE49-F238E27FC236}">
                <a16:creationId xmlns:a16="http://schemas.microsoft.com/office/drawing/2014/main" id="{2E743385-F37C-4EB1-899B-156D3582444F}"/>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45</a:t>
            </a:fld>
            <a:endParaRPr lang="fr-FR" dirty="0">
              <a:solidFill>
                <a:prstClr val="white"/>
              </a:solidFill>
              <a:latin typeface="Arial"/>
            </a:endParaRPr>
          </a:p>
        </p:txBody>
      </p:sp>
      <p:sp>
        <p:nvSpPr>
          <p:cNvPr id="8" name="ZoneTexte 7">
            <a:extLst>
              <a:ext uri="{FF2B5EF4-FFF2-40B4-BE49-F238E27FC236}">
                <a16:creationId xmlns:a16="http://schemas.microsoft.com/office/drawing/2014/main" id="{CAC3C847-7FDD-4AFC-A1AA-C3E16FB0353C}"/>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9" name="ZoneTexte 8">
            <a:extLst>
              <a:ext uri="{FF2B5EF4-FFF2-40B4-BE49-F238E27FC236}">
                <a16:creationId xmlns:a16="http://schemas.microsoft.com/office/drawing/2014/main" id="{FA19CD1A-ADA7-48FB-9759-5E4C4A9D725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855537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rotWithShape="1">
          <a:blip r:embed="rId2"/>
          <a:srcRect l="10000" t="51577" r="9631"/>
          <a:stretch/>
        </p:blipFill>
        <p:spPr>
          <a:xfrm>
            <a:off x="4503144" y="2435089"/>
            <a:ext cx="4275899" cy="651019"/>
          </a:xfrm>
          <a:prstGeom prst="rect">
            <a:avLst/>
          </a:prstGeom>
        </p:spPr>
      </p:pic>
      <p:pic>
        <p:nvPicPr>
          <p:cNvPr id="7" name="Image 6"/>
          <p:cNvPicPr>
            <a:picLocks noChangeAspect="1"/>
          </p:cNvPicPr>
          <p:nvPr/>
        </p:nvPicPr>
        <p:blipFill>
          <a:blip r:embed="rId3"/>
          <a:stretch>
            <a:fillRect/>
          </a:stretch>
        </p:blipFill>
        <p:spPr>
          <a:xfrm rot="1442890">
            <a:off x="1998412" y="1984611"/>
            <a:ext cx="1506286" cy="1506286"/>
          </a:xfrm>
          <a:prstGeom prst="rect">
            <a:avLst/>
          </a:prstGeom>
        </p:spPr>
      </p:pic>
      <p:cxnSp>
        <p:nvCxnSpPr>
          <p:cNvPr id="9" name="Connecteur droit 8"/>
          <p:cNvCxnSpPr/>
          <p:nvPr/>
        </p:nvCxnSpPr>
        <p:spPr>
          <a:xfrm>
            <a:off x="4503144" y="2411024"/>
            <a:ext cx="4275899" cy="0"/>
          </a:xfrm>
          <a:prstGeom prst="line">
            <a:avLst/>
          </a:prstGeom>
          <a:ln w="38100">
            <a:solidFill>
              <a:schemeClr val="tx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6" name="Connecteur droit 15"/>
          <p:cNvCxnSpPr/>
          <p:nvPr/>
        </p:nvCxnSpPr>
        <p:spPr>
          <a:xfrm>
            <a:off x="4499128" y="3068764"/>
            <a:ext cx="4275899" cy="0"/>
          </a:xfrm>
          <a:prstGeom prst="line">
            <a:avLst/>
          </a:prstGeom>
          <a:ln w="38100">
            <a:solidFill>
              <a:schemeClr val="tx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8" name="ZoneTexte 17"/>
          <p:cNvSpPr txBox="1"/>
          <p:nvPr/>
        </p:nvSpPr>
        <p:spPr>
          <a:xfrm>
            <a:off x="3400923" y="2395003"/>
            <a:ext cx="1005403" cy="646331"/>
          </a:xfrm>
          <a:prstGeom prst="rect">
            <a:avLst/>
          </a:prstGeom>
          <a:noFill/>
        </p:spPr>
        <p:txBody>
          <a:bodyPr wrap="none" rtlCol="0">
            <a:spAutoFit/>
          </a:bodyPr>
          <a:lstStyle/>
          <a:p>
            <a:pPr algn="ctr"/>
            <a:r>
              <a:rPr lang="fr-FR" dirty="0"/>
              <a:t>Bruit</a:t>
            </a:r>
          </a:p>
          <a:p>
            <a:pPr algn="ctr"/>
            <a:r>
              <a:rPr lang="fr-FR" dirty="0"/>
              <a:t>ambiant</a:t>
            </a:r>
          </a:p>
        </p:txBody>
      </p:sp>
      <p:sp>
        <p:nvSpPr>
          <p:cNvPr id="19" name="ZoneTexte 18"/>
          <p:cNvSpPr txBox="1"/>
          <p:nvPr/>
        </p:nvSpPr>
        <p:spPr>
          <a:xfrm>
            <a:off x="8779043" y="2422434"/>
            <a:ext cx="1928733" cy="646331"/>
          </a:xfrm>
          <a:prstGeom prst="rect">
            <a:avLst/>
          </a:prstGeom>
          <a:noFill/>
        </p:spPr>
        <p:txBody>
          <a:bodyPr wrap="none" rtlCol="0">
            <a:spAutoFit/>
          </a:bodyPr>
          <a:lstStyle/>
          <a:p>
            <a:r>
              <a:rPr lang="fr-FR" dirty="0"/>
              <a:t>Onde acoustique</a:t>
            </a:r>
          </a:p>
          <a:p>
            <a:pPr algn="ctr"/>
            <a:r>
              <a:rPr lang="fr-FR" dirty="0" err="1"/>
              <a:t>propagative</a:t>
            </a:r>
            <a:endParaRPr lang="fr-FR" dirty="0"/>
          </a:p>
        </p:txBody>
      </p:sp>
      <p:cxnSp>
        <p:nvCxnSpPr>
          <p:cNvPr id="21" name="Connecteur droit avec flèche 20"/>
          <p:cNvCxnSpPr>
            <a:stCxn id="13" idx="3"/>
          </p:cNvCxnSpPr>
          <p:nvPr/>
        </p:nvCxnSpPr>
        <p:spPr>
          <a:xfrm flipV="1">
            <a:off x="8779043" y="2760598"/>
            <a:ext cx="613611" cy="1"/>
          </a:xfrm>
          <a:prstGeom prst="straightConnector1">
            <a:avLst/>
          </a:prstGeom>
          <a:ln w="381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22" name="ZoneTexte 21"/>
          <p:cNvSpPr txBox="1"/>
          <p:nvPr/>
        </p:nvSpPr>
        <p:spPr>
          <a:xfrm>
            <a:off x="5732844" y="2053725"/>
            <a:ext cx="1531188" cy="369332"/>
          </a:xfrm>
          <a:prstGeom prst="rect">
            <a:avLst/>
          </a:prstGeom>
          <a:noFill/>
        </p:spPr>
        <p:txBody>
          <a:bodyPr wrap="none" rtlCol="0">
            <a:spAutoFit/>
          </a:bodyPr>
          <a:lstStyle/>
          <a:p>
            <a:r>
              <a:rPr lang="fr-FR" dirty="0"/>
              <a:t>Fibre optique</a:t>
            </a:r>
          </a:p>
        </p:txBody>
      </p:sp>
      <p:grpSp>
        <p:nvGrpSpPr>
          <p:cNvPr id="25" name="Groupe 24"/>
          <p:cNvGrpSpPr/>
          <p:nvPr/>
        </p:nvGrpSpPr>
        <p:grpSpPr>
          <a:xfrm>
            <a:off x="3928336" y="2390882"/>
            <a:ext cx="5515253" cy="1415906"/>
            <a:chOff x="2772146" y="3727613"/>
            <a:chExt cx="5515253" cy="1415906"/>
          </a:xfrm>
        </p:grpSpPr>
        <p:pic>
          <p:nvPicPr>
            <p:cNvPr id="24" name="Image 23"/>
            <p:cNvPicPr>
              <a:picLocks noChangeAspect="1"/>
            </p:cNvPicPr>
            <p:nvPr/>
          </p:nvPicPr>
          <p:blipFill rotWithShape="1">
            <a:blip r:embed="rId4"/>
            <a:srcRect t="21841" b="22601"/>
            <a:stretch/>
          </p:blipFill>
          <p:spPr>
            <a:xfrm>
              <a:off x="2772146" y="3727613"/>
              <a:ext cx="5515253" cy="697832"/>
            </a:xfrm>
            <a:prstGeom prst="rect">
              <a:avLst/>
            </a:prstGeom>
            <a:solidFill>
              <a:srgbClr val="FFFFFF">
                <a:alpha val="30196"/>
              </a:srgbClr>
            </a:solidFill>
          </p:spPr>
        </p:pic>
        <p:sp>
          <p:nvSpPr>
            <p:cNvPr id="23" name="ZoneTexte 22"/>
            <p:cNvSpPr txBox="1"/>
            <p:nvPr/>
          </p:nvSpPr>
          <p:spPr>
            <a:xfrm>
              <a:off x="2953939" y="4497188"/>
              <a:ext cx="4846840" cy="646331"/>
            </a:xfrm>
            <a:prstGeom prst="rect">
              <a:avLst/>
            </a:prstGeom>
            <a:noFill/>
          </p:spPr>
          <p:txBody>
            <a:bodyPr wrap="none" rtlCol="0">
              <a:spAutoFit/>
            </a:bodyPr>
            <a:lstStyle/>
            <a:p>
              <a:pPr algn="ctr"/>
              <a:r>
                <a:rPr lang="fr-FR" dirty="0">
                  <a:solidFill>
                    <a:srgbClr val="FF0000"/>
                  </a:solidFill>
                </a:rPr>
                <a:t>Apparition d’un </a:t>
              </a:r>
              <a:r>
                <a:rPr lang="fr-FR" b="1" dirty="0">
                  <a:solidFill>
                    <a:srgbClr val="FF0000"/>
                  </a:solidFill>
                </a:rPr>
                <a:t>réseau d’indice mobile!</a:t>
              </a:r>
            </a:p>
            <a:p>
              <a:pPr algn="ctr"/>
              <a:r>
                <a:rPr lang="fr-FR" dirty="0"/>
                <a:t>Effet </a:t>
              </a:r>
              <a:r>
                <a:rPr lang="fr-FR" dirty="0" err="1"/>
                <a:t>Elasto</a:t>
              </a:r>
              <a:r>
                <a:rPr lang="fr-FR" dirty="0"/>
                <a:t>-Optique   :   </a:t>
              </a:r>
              <a:r>
                <a:rPr lang="fr-FR" b="1" i="1" dirty="0" err="1"/>
                <a:t>n</a:t>
              </a:r>
              <a:r>
                <a:rPr lang="fr-FR" b="1" i="1" baseline="-25000" dirty="0" err="1"/>
                <a:t>indice</a:t>
              </a:r>
              <a:r>
                <a:rPr lang="fr-FR" b="1" dirty="0"/>
                <a:t> = </a:t>
              </a:r>
              <a:r>
                <a:rPr lang="fr-FR" b="1" i="1" dirty="0"/>
                <a:t>f </a:t>
              </a:r>
              <a:r>
                <a:rPr lang="fr-FR" b="1" dirty="0"/>
                <a:t>(</a:t>
              </a:r>
              <a:r>
                <a:rPr lang="fr-FR" b="1" i="1" dirty="0" err="1"/>
                <a:t>E</a:t>
              </a:r>
              <a:r>
                <a:rPr lang="fr-FR" b="1" i="1" baseline="-25000" dirty="0" err="1"/>
                <a:t>Contraintes</a:t>
              </a:r>
              <a:r>
                <a:rPr lang="fr-FR" b="1" dirty="0"/>
                <a:t>)</a:t>
              </a:r>
            </a:p>
          </p:txBody>
        </p:sp>
      </p:grpSp>
      <p:sp>
        <p:nvSpPr>
          <p:cNvPr id="33" name="ZoneTexte 32"/>
          <p:cNvSpPr txBox="1"/>
          <p:nvPr/>
        </p:nvSpPr>
        <p:spPr>
          <a:xfrm>
            <a:off x="3476948" y="5406999"/>
            <a:ext cx="6113212" cy="646331"/>
          </a:xfrm>
          <a:prstGeom prst="rect">
            <a:avLst/>
          </a:prstGeom>
          <a:noFill/>
        </p:spPr>
        <p:txBody>
          <a:bodyPr wrap="none" rtlCol="0">
            <a:spAutoFit/>
          </a:bodyPr>
          <a:lstStyle/>
          <a:p>
            <a:pPr algn="ctr"/>
            <a:r>
              <a:rPr lang="fr-FR" b="1" dirty="0">
                <a:solidFill>
                  <a:srgbClr val="FF0000"/>
                </a:solidFill>
              </a:rPr>
              <a:t>Diffusion</a:t>
            </a:r>
            <a:r>
              <a:rPr lang="fr-FR" dirty="0">
                <a:solidFill>
                  <a:srgbClr val="FF0000"/>
                </a:solidFill>
              </a:rPr>
              <a:t> sur le réseau d’indice </a:t>
            </a:r>
            <a:r>
              <a:rPr lang="fr-FR" b="1" dirty="0">
                <a:solidFill>
                  <a:srgbClr val="FF0000"/>
                </a:solidFill>
              </a:rPr>
              <a:t>mobile</a:t>
            </a:r>
            <a:r>
              <a:rPr lang="fr-FR" dirty="0">
                <a:solidFill>
                  <a:srgbClr val="FF0000"/>
                </a:solidFill>
              </a:rPr>
              <a:t>!</a:t>
            </a:r>
          </a:p>
          <a:p>
            <a:pPr algn="ctr"/>
            <a:r>
              <a:rPr lang="fr-FR" dirty="0">
                <a:solidFill>
                  <a:srgbClr val="FF0000"/>
                </a:solidFill>
                <a:sym typeface="Wingdings" panose="05000000000000000000" pitchFamily="2" charset="2"/>
              </a:rPr>
              <a:t> Effet Doppler : Onde réfléchie et décalée en fréquence!</a:t>
            </a:r>
            <a:endParaRPr lang="fr-FR" dirty="0">
              <a:solidFill>
                <a:srgbClr val="FF0000"/>
              </a:solidFill>
            </a:endParaRPr>
          </a:p>
        </p:txBody>
      </p:sp>
      <p:sp>
        <p:nvSpPr>
          <p:cNvPr id="6" name="ZoneTexte 5"/>
          <p:cNvSpPr txBox="1"/>
          <p:nvPr/>
        </p:nvSpPr>
        <p:spPr>
          <a:xfrm>
            <a:off x="1541389" y="1719981"/>
            <a:ext cx="1838965" cy="369332"/>
          </a:xfrm>
          <a:prstGeom prst="rect">
            <a:avLst/>
          </a:prstGeom>
          <a:noFill/>
        </p:spPr>
        <p:txBody>
          <a:bodyPr wrap="none" rtlCol="0">
            <a:spAutoFit/>
          </a:bodyPr>
          <a:lstStyle/>
          <a:p>
            <a:r>
              <a:rPr lang="fr-FR" b="1" dirty="0">
                <a:solidFill>
                  <a:srgbClr val="C00000"/>
                </a:solidFill>
              </a:rPr>
              <a:t>Effet Brillouin :</a:t>
            </a:r>
          </a:p>
        </p:txBody>
      </p:sp>
      <p:sp>
        <p:nvSpPr>
          <p:cNvPr id="39" name="Demi-tour 38"/>
          <p:cNvSpPr/>
          <p:nvPr/>
        </p:nvSpPr>
        <p:spPr>
          <a:xfrm rot="5400000">
            <a:off x="5946971" y="4623092"/>
            <a:ext cx="360360" cy="812791"/>
          </a:xfrm>
          <a:prstGeom prst="uturnArrow">
            <a:avLst>
              <a:gd name="adj1" fmla="val 23175"/>
              <a:gd name="adj2" fmla="val 25000"/>
              <a:gd name="adj3" fmla="val 25000"/>
              <a:gd name="adj4" fmla="val 43750"/>
              <a:gd name="adj5" fmla="val 75000"/>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grpSp>
        <p:nvGrpSpPr>
          <p:cNvPr id="44" name="Groupe 43"/>
          <p:cNvGrpSpPr/>
          <p:nvPr/>
        </p:nvGrpSpPr>
        <p:grpSpPr>
          <a:xfrm>
            <a:off x="1685398" y="4283631"/>
            <a:ext cx="7682103" cy="1634382"/>
            <a:chOff x="161397" y="4283631"/>
            <a:chExt cx="7682103" cy="1634382"/>
          </a:xfrm>
        </p:grpSpPr>
        <p:grpSp>
          <p:nvGrpSpPr>
            <p:cNvPr id="42" name="Groupe 41"/>
            <p:cNvGrpSpPr/>
            <p:nvPr/>
          </p:nvGrpSpPr>
          <p:grpSpPr>
            <a:xfrm>
              <a:off x="161397" y="4283631"/>
              <a:ext cx="7682103" cy="1436459"/>
              <a:chOff x="161397" y="4283631"/>
              <a:chExt cx="7682103" cy="1436459"/>
            </a:xfrm>
          </p:grpSpPr>
          <p:grpSp>
            <p:nvGrpSpPr>
              <p:cNvPr id="41" name="Groupe 40"/>
              <p:cNvGrpSpPr/>
              <p:nvPr/>
            </p:nvGrpSpPr>
            <p:grpSpPr>
              <a:xfrm>
                <a:off x="2366762" y="4313002"/>
                <a:ext cx="5476738" cy="1053185"/>
                <a:chOff x="2366762" y="4313002"/>
                <a:chExt cx="5476738" cy="1053185"/>
              </a:xfrm>
            </p:grpSpPr>
            <p:cxnSp>
              <p:nvCxnSpPr>
                <p:cNvPr id="28" name="Connecteur droit 27"/>
                <p:cNvCxnSpPr/>
                <p:nvPr/>
              </p:nvCxnSpPr>
              <p:spPr>
                <a:xfrm>
                  <a:off x="2983148" y="4677722"/>
                  <a:ext cx="4275899" cy="0"/>
                </a:xfrm>
                <a:prstGeom prst="line">
                  <a:avLst/>
                </a:prstGeom>
                <a:ln w="38100">
                  <a:solidFill>
                    <a:schemeClr val="tx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0" name="ZoneTexte 29"/>
                <p:cNvSpPr txBox="1"/>
                <p:nvPr/>
              </p:nvSpPr>
              <p:spPr>
                <a:xfrm>
                  <a:off x="4208844" y="4313002"/>
                  <a:ext cx="1531188" cy="369332"/>
                </a:xfrm>
                <a:prstGeom prst="rect">
                  <a:avLst/>
                </a:prstGeom>
                <a:noFill/>
              </p:spPr>
              <p:txBody>
                <a:bodyPr wrap="none" rtlCol="0">
                  <a:spAutoFit/>
                </a:bodyPr>
                <a:lstStyle/>
                <a:p>
                  <a:r>
                    <a:rPr lang="fr-FR" dirty="0"/>
                    <a:t>Fibre optique</a:t>
                  </a:r>
                </a:p>
              </p:txBody>
            </p:sp>
            <p:pic>
              <p:nvPicPr>
                <p:cNvPr id="32" name="Image 31"/>
                <p:cNvPicPr>
                  <a:picLocks noChangeAspect="1"/>
                </p:cNvPicPr>
                <p:nvPr/>
              </p:nvPicPr>
              <p:blipFill rotWithShape="1">
                <a:blip r:embed="rId4"/>
                <a:srcRect t="21841" b="22601"/>
                <a:stretch/>
              </p:blipFill>
              <p:spPr>
                <a:xfrm>
                  <a:off x="2366762" y="4668355"/>
                  <a:ext cx="5476738" cy="697832"/>
                </a:xfrm>
                <a:prstGeom prst="rect">
                  <a:avLst/>
                </a:prstGeom>
                <a:solidFill>
                  <a:srgbClr val="FFFFFF">
                    <a:alpha val="30196"/>
                  </a:srgbClr>
                </a:solidFill>
              </p:spPr>
            </p:pic>
            <p:cxnSp>
              <p:nvCxnSpPr>
                <p:cNvPr id="29" name="Connecteur droit 28"/>
                <p:cNvCxnSpPr/>
                <p:nvPr/>
              </p:nvCxnSpPr>
              <p:spPr>
                <a:xfrm>
                  <a:off x="2983148" y="5362791"/>
                  <a:ext cx="4275899" cy="0"/>
                </a:xfrm>
                <a:prstGeom prst="line">
                  <a:avLst/>
                </a:prstGeom>
                <a:ln w="38100">
                  <a:solidFill>
                    <a:schemeClr val="tx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grpSp>
          <p:grpSp>
            <p:nvGrpSpPr>
              <p:cNvPr id="40" name="Groupe 39"/>
              <p:cNvGrpSpPr/>
              <p:nvPr/>
            </p:nvGrpSpPr>
            <p:grpSpPr>
              <a:xfrm>
                <a:off x="161397" y="4283631"/>
                <a:ext cx="2533677" cy="1436459"/>
                <a:chOff x="161397" y="4283631"/>
                <a:chExt cx="2533677" cy="1436459"/>
              </a:xfrm>
            </p:grpSpPr>
            <p:cxnSp>
              <p:nvCxnSpPr>
                <p:cNvPr id="34" name="Connecteur droit avec flèche 33"/>
                <p:cNvCxnSpPr/>
                <p:nvPr/>
              </p:nvCxnSpPr>
              <p:spPr>
                <a:xfrm>
                  <a:off x="757988" y="5342025"/>
                  <a:ext cx="1215189" cy="0"/>
                </a:xfrm>
                <a:prstGeom prst="straightConnector1">
                  <a:avLst/>
                </a:prstGeom>
                <a:ln>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35" name="Triangle isocèle 34"/>
                <p:cNvSpPr/>
                <p:nvPr/>
              </p:nvSpPr>
              <p:spPr>
                <a:xfrm>
                  <a:off x="1106904" y="4680985"/>
                  <a:ext cx="257843" cy="66104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ZoneTexte 35"/>
                <p:cNvSpPr txBox="1"/>
                <p:nvPr/>
              </p:nvSpPr>
              <p:spPr>
                <a:xfrm>
                  <a:off x="1804729" y="5350758"/>
                  <a:ext cx="248786" cy="369332"/>
                </a:xfrm>
                <a:prstGeom prst="rect">
                  <a:avLst/>
                </a:prstGeom>
                <a:noFill/>
              </p:spPr>
              <p:txBody>
                <a:bodyPr wrap="none" rtlCol="0">
                  <a:spAutoFit/>
                </a:bodyPr>
                <a:lstStyle/>
                <a:p>
                  <a:r>
                    <a:rPr lang="fr-FR" dirty="0"/>
                    <a:t>t</a:t>
                  </a:r>
                </a:p>
              </p:txBody>
            </p:sp>
            <p:sp>
              <p:nvSpPr>
                <p:cNvPr id="37" name="ZoneTexte 36"/>
                <p:cNvSpPr txBox="1"/>
                <p:nvPr/>
              </p:nvSpPr>
              <p:spPr>
                <a:xfrm>
                  <a:off x="161397" y="4283631"/>
                  <a:ext cx="2246128" cy="369332"/>
                </a:xfrm>
                <a:prstGeom prst="rect">
                  <a:avLst/>
                </a:prstGeom>
                <a:noFill/>
              </p:spPr>
              <p:txBody>
                <a:bodyPr wrap="none" rtlCol="0">
                  <a:spAutoFit/>
                </a:bodyPr>
                <a:lstStyle/>
                <a:p>
                  <a:r>
                    <a:rPr lang="fr-FR" i="1" dirty="0">
                      <a:sym typeface="Symbol" panose="05050102010706020507" pitchFamily="18" charset="2"/>
                    </a:rPr>
                    <a:t>t = </a:t>
                  </a:r>
                  <a:r>
                    <a:rPr lang="fr-FR" i="1" dirty="0"/>
                    <a:t>10ns </a:t>
                  </a:r>
                  <a:r>
                    <a:rPr lang="fr-FR" i="1" dirty="0">
                      <a:sym typeface="Symbol" panose="05050102010706020507" pitchFamily="18" charset="2"/>
                    </a:rPr>
                    <a:t> L=1m</a:t>
                  </a:r>
                  <a:endParaRPr lang="fr-FR" i="1" dirty="0"/>
                </a:p>
              </p:txBody>
            </p:sp>
            <p:sp>
              <p:nvSpPr>
                <p:cNvPr id="38" name="Flèche droite 37"/>
                <p:cNvSpPr/>
                <p:nvPr/>
              </p:nvSpPr>
              <p:spPr>
                <a:xfrm>
                  <a:off x="1897063" y="4891186"/>
                  <a:ext cx="798011" cy="23426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43" name="ZoneTexte 42"/>
            <p:cNvSpPr txBox="1"/>
            <p:nvPr/>
          </p:nvSpPr>
          <p:spPr>
            <a:xfrm>
              <a:off x="374050" y="5610236"/>
              <a:ext cx="1723549" cy="307777"/>
            </a:xfrm>
            <a:prstGeom prst="rect">
              <a:avLst/>
            </a:prstGeom>
            <a:noFill/>
          </p:spPr>
          <p:txBody>
            <a:bodyPr wrap="none" rtlCol="0">
              <a:spAutoFit/>
            </a:bodyPr>
            <a:lstStyle/>
            <a:p>
              <a:r>
                <a:rPr lang="fr-FR" sz="1400" b="1" i="1" dirty="0"/>
                <a:t>Impulsion optique</a:t>
              </a:r>
            </a:p>
          </p:txBody>
        </p:sp>
      </p:grpSp>
      <p:sp>
        <p:nvSpPr>
          <p:cNvPr id="49" name="ZoneTexte 48"/>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50" name="ZoneTexte 49"/>
          <p:cNvSpPr txBox="1"/>
          <p:nvPr/>
        </p:nvSpPr>
        <p:spPr>
          <a:xfrm>
            <a:off x="1945347" y="536667"/>
            <a:ext cx="4100803" cy="400110"/>
          </a:xfrm>
          <a:prstGeom prst="rect">
            <a:avLst/>
          </a:prstGeom>
          <a:noFill/>
        </p:spPr>
        <p:txBody>
          <a:bodyPr wrap="none" rtlCol="0">
            <a:spAutoFit/>
          </a:bodyPr>
          <a:lstStyle/>
          <a:p>
            <a:r>
              <a:rPr lang="fr-FR" sz="2000" b="1" dirty="0">
                <a:solidFill>
                  <a:schemeClr val="tx2"/>
                </a:solidFill>
              </a:rPr>
              <a:t>La diffusion Brillouin spontanée</a:t>
            </a:r>
          </a:p>
        </p:txBody>
      </p:sp>
      <p:sp>
        <p:nvSpPr>
          <p:cNvPr id="4" name="ZoneTexte 3"/>
          <p:cNvSpPr txBox="1"/>
          <p:nvPr/>
        </p:nvSpPr>
        <p:spPr>
          <a:xfrm>
            <a:off x="106832" y="1168786"/>
            <a:ext cx="6015686" cy="369332"/>
          </a:xfrm>
          <a:prstGeom prst="rect">
            <a:avLst/>
          </a:prstGeom>
          <a:noFill/>
        </p:spPr>
        <p:txBody>
          <a:bodyPr wrap="none" rtlCol="0">
            <a:spAutoFit/>
          </a:bodyPr>
          <a:lstStyle/>
          <a:p>
            <a:r>
              <a:rPr lang="fr-FR" i="1" dirty="0" err="1"/>
              <a:t>Horigushi</a:t>
            </a:r>
            <a:r>
              <a:rPr lang="fr-FR" i="1" dirty="0"/>
              <a:t>, T., and M. </a:t>
            </a:r>
            <a:r>
              <a:rPr lang="fr-FR" i="1" dirty="0" err="1"/>
              <a:t>Tateda</a:t>
            </a:r>
            <a:r>
              <a:rPr lang="fr-FR" i="1" dirty="0"/>
              <a:t>, 1989, J.L.T. 7:8: 1170-1176 </a:t>
            </a:r>
          </a:p>
        </p:txBody>
      </p:sp>
      <p:sp>
        <p:nvSpPr>
          <p:cNvPr id="47" name="Espace réservé de la date 2">
            <a:extLst>
              <a:ext uri="{FF2B5EF4-FFF2-40B4-BE49-F238E27FC236}">
                <a16:creationId xmlns:a16="http://schemas.microsoft.com/office/drawing/2014/main" id="{5FE062C7-B8F5-4A3F-AF1B-62004EE8CA75}"/>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48" name="Espace réservé du numéro de diapositive 4">
            <a:extLst>
              <a:ext uri="{FF2B5EF4-FFF2-40B4-BE49-F238E27FC236}">
                <a16:creationId xmlns:a16="http://schemas.microsoft.com/office/drawing/2014/main" id="{A281B788-BEA1-486A-A51D-C0361AB2501A}"/>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46</a:t>
            </a:fld>
            <a:endParaRPr lang="fr-FR" dirty="0">
              <a:solidFill>
                <a:prstClr val="white"/>
              </a:solidFill>
              <a:latin typeface="Arial"/>
            </a:endParaRPr>
          </a:p>
        </p:txBody>
      </p:sp>
      <p:sp>
        <p:nvSpPr>
          <p:cNvPr id="51" name="ZoneTexte 50">
            <a:extLst>
              <a:ext uri="{FF2B5EF4-FFF2-40B4-BE49-F238E27FC236}">
                <a16:creationId xmlns:a16="http://schemas.microsoft.com/office/drawing/2014/main" id="{297E6236-8543-477E-9DD8-E8628BAB666C}"/>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52" name="ZoneTexte 51">
            <a:extLst>
              <a:ext uri="{FF2B5EF4-FFF2-40B4-BE49-F238E27FC236}">
                <a16:creationId xmlns:a16="http://schemas.microsoft.com/office/drawing/2014/main" id="{4AF37127-397D-436E-A167-723CF59FFFF0}"/>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57818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524001" y="1116160"/>
            <a:ext cx="8999621" cy="5201904"/>
            <a:chOff x="65516" y="1562359"/>
            <a:chExt cx="8999621" cy="5201904"/>
          </a:xfrm>
          <a:solidFill>
            <a:schemeClr val="bg1"/>
          </a:solidFill>
        </p:grpSpPr>
        <p:grpSp>
          <p:nvGrpSpPr>
            <p:cNvPr id="7" name="Groupe 6"/>
            <p:cNvGrpSpPr/>
            <p:nvPr/>
          </p:nvGrpSpPr>
          <p:grpSpPr>
            <a:xfrm>
              <a:off x="65516" y="1562359"/>
              <a:ext cx="8999621" cy="5201904"/>
              <a:chOff x="0" y="1251284"/>
              <a:chExt cx="8999621" cy="5201904"/>
            </a:xfrm>
            <a:grpFill/>
          </p:grpSpPr>
          <p:sp>
            <p:nvSpPr>
              <p:cNvPr id="9" name="Rectangle 8"/>
              <p:cNvSpPr/>
              <p:nvPr/>
            </p:nvSpPr>
            <p:spPr>
              <a:xfrm>
                <a:off x="0" y="1251284"/>
                <a:ext cx="8999621" cy="520190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0" name="Groupe 9"/>
              <p:cNvGrpSpPr/>
              <p:nvPr/>
            </p:nvGrpSpPr>
            <p:grpSpPr>
              <a:xfrm>
                <a:off x="108285" y="1357143"/>
                <a:ext cx="8819148" cy="4998997"/>
                <a:chOff x="-1" y="1255774"/>
                <a:chExt cx="8998244" cy="5100515"/>
              </a:xfrm>
              <a:grpFill/>
            </p:grpSpPr>
            <p:grpSp>
              <p:nvGrpSpPr>
                <p:cNvPr id="11" name="Groupe 10"/>
                <p:cNvGrpSpPr/>
                <p:nvPr/>
              </p:nvGrpSpPr>
              <p:grpSpPr>
                <a:xfrm>
                  <a:off x="-1" y="1255774"/>
                  <a:ext cx="8998244" cy="4802953"/>
                  <a:chOff x="-1" y="1255774"/>
                  <a:chExt cx="8998244" cy="4802953"/>
                </a:xfrm>
                <a:grpFill/>
              </p:grpSpPr>
              <p:pic>
                <p:nvPicPr>
                  <p:cNvPr id="14" name="Image 13"/>
                  <p:cNvPicPr>
                    <a:picLocks noChangeAspect="1"/>
                  </p:cNvPicPr>
                  <p:nvPr/>
                </p:nvPicPr>
                <p:blipFill>
                  <a:blip r:embed="rId2"/>
                  <a:stretch>
                    <a:fillRect/>
                  </a:stretch>
                </p:blipFill>
                <p:spPr>
                  <a:xfrm>
                    <a:off x="2283448" y="1255774"/>
                    <a:ext cx="4635220" cy="2642953"/>
                  </a:xfrm>
                  <a:prstGeom prst="rect">
                    <a:avLst/>
                  </a:prstGeom>
                  <a:grpFill/>
                </p:spPr>
              </p:pic>
              <p:pic>
                <p:nvPicPr>
                  <p:cNvPr id="15" name="Image 14"/>
                  <p:cNvPicPr>
                    <a:picLocks noChangeAspect="1"/>
                  </p:cNvPicPr>
                  <p:nvPr/>
                </p:nvPicPr>
                <p:blipFill>
                  <a:blip r:embed="rId3"/>
                  <a:stretch>
                    <a:fillRect/>
                  </a:stretch>
                </p:blipFill>
                <p:spPr>
                  <a:xfrm>
                    <a:off x="-1" y="3898727"/>
                    <a:ext cx="2945100" cy="2160000"/>
                  </a:xfrm>
                  <a:prstGeom prst="rect">
                    <a:avLst/>
                  </a:prstGeom>
                  <a:grpFill/>
                </p:spPr>
              </p:pic>
              <p:pic>
                <p:nvPicPr>
                  <p:cNvPr id="16" name="Image 15"/>
                  <p:cNvPicPr>
                    <a:picLocks noChangeAspect="1"/>
                  </p:cNvPicPr>
                  <p:nvPr/>
                </p:nvPicPr>
                <p:blipFill>
                  <a:blip r:embed="rId4"/>
                  <a:stretch>
                    <a:fillRect/>
                  </a:stretch>
                </p:blipFill>
                <p:spPr>
                  <a:xfrm>
                    <a:off x="3141168" y="3898727"/>
                    <a:ext cx="2919780" cy="2160000"/>
                  </a:xfrm>
                  <a:prstGeom prst="rect">
                    <a:avLst/>
                  </a:prstGeom>
                  <a:grpFill/>
                </p:spPr>
              </p:pic>
              <p:pic>
                <p:nvPicPr>
                  <p:cNvPr id="17" name="Image 16"/>
                  <p:cNvPicPr>
                    <a:picLocks noChangeAspect="1"/>
                  </p:cNvPicPr>
                  <p:nvPr/>
                </p:nvPicPr>
                <p:blipFill>
                  <a:blip r:embed="rId5"/>
                  <a:stretch>
                    <a:fillRect/>
                  </a:stretch>
                </p:blipFill>
                <p:spPr>
                  <a:xfrm>
                    <a:off x="6049123" y="3898727"/>
                    <a:ext cx="2949120" cy="2160000"/>
                  </a:xfrm>
                  <a:prstGeom prst="rect">
                    <a:avLst/>
                  </a:prstGeom>
                  <a:grpFill/>
                </p:spPr>
              </p:pic>
            </p:grpSp>
            <p:sp>
              <p:nvSpPr>
                <p:cNvPr id="12" name="ZoneTexte 11"/>
                <p:cNvSpPr txBox="1"/>
                <p:nvPr/>
              </p:nvSpPr>
              <p:spPr>
                <a:xfrm>
                  <a:off x="5195975" y="5979457"/>
                  <a:ext cx="1547628" cy="376832"/>
                </a:xfrm>
                <a:prstGeom prst="rect">
                  <a:avLst/>
                </a:prstGeom>
                <a:grpFill/>
              </p:spPr>
              <p:txBody>
                <a:bodyPr wrap="none" rtlCol="0">
                  <a:spAutoFit/>
                </a:bodyPr>
                <a:lstStyle/>
                <a:p>
                  <a:r>
                    <a:rPr lang="fr-FR" b="1" dirty="0">
                      <a:sym typeface="Symbol" panose="05050102010706020507" pitchFamily="18" charset="2"/>
                    </a:rPr>
                    <a:t></a:t>
                  </a:r>
                  <a:r>
                    <a:rPr lang="fr-FR" b="1" baseline="-25000" dirty="0">
                      <a:sym typeface="Symbol" panose="05050102010706020507" pitchFamily="18" charset="2"/>
                    </a:rPr>
                    <a:t>B</a:t>
                  </a:r>
                  <a:r>
                    <a:rPr lang="fr-FR" b="1" dirty="0">
                      <a:sym typeface="Symbol" panose="05050102010706020507" pitchFamily="18" charset="2"/>
                    </a:rPr>
                    <a:t>  11GHz</a:t>
                  </a:r>
                  <a:endParaRPr lang="fr-FR" b="1" dirty="0"/>
                </a:p>
              </p:txBody>
            </p:sp>
            <p:sp>
              <p:nvSpPr>
                <p:cNvPr id="13" name="ZoneTexte 12"/>
                <p:cNvSpPr txBox="1"/>
                <p:nvPr/>
              </p:nvSpPr>
              <p:spPr>
                <a:xfrm>
                  <a:off x="576263" y="5979457"/>
                  <a:ext cx="1940098" cy="376832"/>
                </a:xfrm>
                <a:prstGeom prst="rect">
                  <a:avLst/>
                </a:prstGeom>
                <a:grpFill/>
              </p:spPr>
              <p:txBody>
                <a:bodyPr wrap="none" rtlCol="0">
                  <a:spAutoFit/>
                </a:bodyPr>
                <a:lstStyle/>
                <a:p>
                  <a:r>
                    <a:rPr lang="fr-FR" b="1" dirty="0">
                      <a:sym typeface="Symbol" panose="05050102010706020507" pitchFamily="18" charset="2"/>
                    </a:rPr>
                    <a:t></a:t>
                  </a:r>
                  <a:r>
                    <a:rPr lang="fr-FR" b="1" baseline="-25000" dirty="0">
                      <a:sym typeface="Symbol" panose="05050102010706020507" pitchFamily="18" charset="2"/>
                    </a:rPr>
                    <a:t>R</a:t>
                  </a:r>
                  <a:r>
                    <a:rPr lang="fr-FR" b="1" dirty="0">
                      <a:sym typeface="Symbol" panose="05050102010706020507" pitchFamily="18" charset="2"/>
                    </a:rPr>
                    <a:t>  </a:t>
                  </a:r>
                  <a:r>
                    <a:rPr lang="fr-FR" b="1" dirty="0" err="1">
                      <a:sym typeface="Symbol" panose="05050102010706020507" pitchFamily="18" charset="2"/>
                    </a:rPr>
                    <a:t>qq</a:t>
                  </a:r>
                  <a:r>
                    <a:rPr lang="fr-FR" b="1" dirty="0">
                      <a:sym typeface="Symbol" panose="05050102010706020507" pitchFamily="18" charset="2"/>
                    </a:rPr>
                    <a:t> 10 </a:t>
                  </a:r>
                  <a:r>
                    <a:rPr lang="fr-FR" b="1" dirty="0" err="1">
                      <a:sym typeface="Symbol" panose="05050102010706020507" pitchFamily="18" charset="2"/>
                    </a:rPr>
                    <a:t>THz</a:t>
                  </a:r>
                  <a:endParaRPr lang="fr-FR" b="1" dirty="0"/>
                </a:p>
              </p:txBody>
            </p:sp>
          </p:grpSp>
        </p:grpSp>
        <p:sp>
          <p:nvSpPr>
            <p:cNvPr id="8" name="ZoneTexte 7"/>
            <p:cNvSpPr txBox="1"/>
            <p:nvPr/>
          </p:nvSpPr>
          <p:spPr>
            <a:xfrm>
              <a:off x="116839" y="1588356"/>
              <a:ext cx="2351926" cy="369332"/>
            </a:xfrm>
            <a:prstGeom prst="rect">
              <a:avLst/>
            </a:prstGeom>
            <a:grpFill/>
          </p:spPr>
          <p:txBody>
            <a:bodyPr wrap="none" rtlCol="0">
              <a:spAutoFit/>
            </a:bodyPr>
            <a:lstStyle/>
            <a:p>
              <a:r>
                <a:rPr lang="fr-FR" b="1" dirty="0">
                  <a:solidFill>
                    <a:srgbClr val="FF0000"/>
                  </a:solidFill>
                </a:rPr>
                <a:t>Analyse spectrale !</a:t>
              </a:r>
            </a:p>
          </p:txBody>
        </p:sp>
      </p:grpSp>
      <p:sp>
        <p:nvSpPr>
          <p:cNvPr id="23" name="ZoneTexte 22"/>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24" name="ZoneTexte 23"/>
          <p:cNvSpPr txBox="1"/>
          <p:nvPr/>
        </p:nvSpPr>
        <p:spPr>
          <a:xfrm>
            <a:off x="1945347" y="536667"/>
            <a:ext cx="4100803" cy="400110"/>
          </a:xfrm>
          <a:prstGeom prst="rect">
            <a:avLst/>
          </a:prstGeom>
          <a:noFill/>
        </p:spPr>
        <p:txBody>
          <a:bodyPr wrap="none" rtlCol="0">
            <a:spAutoFit/>
          </a:bodyPr>
          <a:lstStyle/>
          <a:p>
            <a:r>
              <a:rPr lang="fr-FR" sz="2000" b="1" dirty="0">
                <a:solidFill>
                  <a:schemeClr val="tx2"/>
                </a:solidFill>
              </a:rPr>
              <a:t>La diffusion Brillouin spontanée</a:t>
            </a:r>
          </a:p>
        </p:txBody>
      </p:sp>
      <p:sp>
        <p:nvSpPr>
          <p:cNvPr id="20" name="Espace réservé de la date 2">
            <a:extLst>
              <a:ext uri="{FF2B5EF4-FFF2-40B4-BE49-F238E27FC236}">
                <a16:creationId xmlns:a16="http://schemas.microsoft.com/office/drawing/2014/main" id="{02DB789E-AA7E-44EA-A2DF-D4BCEEE70557}"/>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C8691800-BF7F-4ACF-89F8-F358AE41623A}"/>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47</a:t>
            </a:fld>
            <a:endParaRPr lang="fr-FR" dirty="0">
              <a:solidFill>
                <a:prstClr val="white"/>
              </a:solidFill>
              <a:latin typeface="Arial"/>
            </a:endParaRPr>
          </a:p>
        </p:txBody>
      </p:sp>
      <p:sp>
        <p:nvSpPr>
          <p:cNvPr id="22" name="ZoneTexte 21">
            <a:extLst>
              <a:ext uri="{FF2B5EF4-FFF2-40B4-BE49-F238E27FC236}">
                <a16:creationId xmlns:a16="http://schemas.microsoft.com/office/drawing/2014/main" id="{9BC0422B-C061-4E61-8E52-A07EFC8A18C8}"/>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5" name="ZoneTexte 24">
            <a:extLst>
              <a:ext uri="{FF2B5EF4-FFF2-40B4-BE49-F238E27FC236}">
                <a16:creationId xmlns:a16="http://schemas.microsoft.com/office/drawing/2014/main" id="{E3CB65AA-10A3-462B-AED0-C30BED3E7049}"/>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83140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95835" y="1665288"/>
            <a:ext cx="11063948" cy="3359111"/>
          </a:xfrm>
          <a:prstGeom prst="rect">
            <a:avLst/>
          </a:prstGeom>
          <a:ln>
            <a:solidFill>
              <a:srgbClr val="C00000"/>
            </a:solidFill>
          </a:ln>
        </p:spPr>
      </p:pic>
      <p:sp>
        <p:nvSpPr>
          <p:cNvPr id="7" name="ZoneTexte 6"/>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8" name="ZoneTexte 7"/>
          <p:cNvSpPr txBox="1"/>
          <p:nvPr/>
        </p:nvSpPr>
        <p:spPr>
          <a:xfrm>
            <a:off x="1945347" y="536667"/>
            <a:ext cx="6705682" cy="400110"/>
          </a:xfrm>
          <a:prstGeom prst="rect">
            <a:avLst/>
          </a:prstGeom>
          <a:noFill/>
        </p:spPr>
        <p:txBody>
          <a:bodyPr wrap="none" rtlCol="0">
            <a:spAutoFit/>
          </a:bodyPr>
          <a:lstStyle/>
          <a:p>
            <a:r>
              <a:rPr lang="fr-FR" sz="2000" b="1" dirty="0">
                <a:solidFill>
                  <a:schemeClr val="tx2"/>
                </a:solidFill>
              </a:rPr>
              <a:t>La diffusion Brillouin spontanée : exemple de mesure</a:t>
            </a:r>
          </a:p>
        </p:txBody>
      </p:sp>
      <p:cxnSp>
        <p:nvCxnSpPr>
          <p:cNvPr id="11" name="Connecteur droit avec flèche 10"/>
          <p:cNvCxnSpPr/>
          <p:nvPr/>
        </p:nvCxnSpPr>
        <p:spPr>
          <a:xfrm flipV="1">
            <a:off x="4177975" y="3133165"/>
            <a:ext cx="528496" cy="338995"/>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880537" y="3472160"/>
            <a:ext cx="3865162" cy="923330"/>
          </a:xfrm>
          <a:prstGeom prst="rect">
            <a:avLst/>
          </a:prstGeom>
          <a:noFill/>
        </p:spPr>
        <p:txBody>
          <a:bodyPr wrap="none" rtlCol="0">
            <a:spAutoFit/>
          </a:bodyPr>
          <a:lstStyle/>
          <a:p>
            <a:pPr algn="ctr"/>
            <a:r>
              <a:rPr lang="fr-FR" b="1" dirty="0">
                <a:solidFill>
                  <a:srgbClr val="00B050"/>
                </a:solidFill>
              </a:rPr>
              <a:t>Bobine de fibre enroulée autour </a:t>
            </a:r>
          </a:p>
          <a:p>
            <a:pPr algn="ctr"/>
            <a:r>
              <a:rPr lang="fr-FR" b="1" dirty="0">
                <a:solidFill>
                  <a:srgbClr val="00B050"/>
                </a:solidFill>
              </a:rPr>
              <a:t>d’un cylindre en aluminium </a:t>
            </a:r>
          </a:p>
          <a:p>
            <a:pPr algn="ctr"/>
            <a:r>
              <a:rPr lang="fr-FR" b="1" dirty="0">
                <a:solidFill>
                  <a:srgbClr val="00B050"/>
                </a:solidFill>
              </a:rPr>
              <a:t>avec différentes tensions</a:t>
            </a:r>
          </a:p>
        </p:txBody>
      </p:sp>
      <p:sp>
        <p:nvSpPr>
          <p:cNvPr id="29" name="ZoneTexte 28"/>
          <p:cNvSpPr txBox="1"/>
          <p:nvPr/>
        </p:nvSpPr>
        <p:spPr>
          <a:xfrm>
            <a:off x="7257682" y="1682180"/>
            <a:ext cx="2916183" cy="369332"/>
          </a:xfrm>
          <a:prstGeom prst="rect">
            <a:avLst/>
          </a:prstGeom>
          <a:solidFill>
            <a:schemeClr val="bg1"/>
          </a:solidFill>
        </p:spPr>
        <p:txBody>
          <a:bodyPr wrap="none" rtlCol="0">
            <a:spAutoFit/>
          </a:bodyPr>
          <a:lstStyle/>
          <a:p>
            <a:r>
              <a:rPr lang="fr-FR" b="1" dirty="0"/>
              <a:t>Zoom sur le pic principal</a:t>
            </a:r>
          </a:p>
        </p:txBody>
      </p:sp>
      <p:grpSp>
        <p:nvGrpSpPr>
          <p:cNvPr id="28" name="Groupe 27"/>
          <p:cNvGrpSpPr/>
          <p:nvPr/>
        </p:nvGrpSpPr>
        <p:grpSpPr>
          <a:xfrm>
            <a:off x="6380046" y="1716275"/>
            <a:ext cx="4931417" cy="3092886"/>
            <a:chOff x="6402272" y="1798400"/>
            <a:chExt cx="4931417" cy="3092886"/>
          </a:xfrm>
        </p:grpSpPr>
        <p:grpSp>
          <p:nvGrpSpPr>
            <p:cNvPr id="17" name="Groupe 16"/>
            <p:cNvGrpSpPr/>
            <p:nvPr/>
          </p:nvGrpSpPr>
          <p:grpSpPr>
            <a:xfrm>
              <a:off x="6402272" y="1798400"/>
              <a:ext cx="4931417" cy="3092886"/>
              <a:chOff x="6314168" y="1696493"/>
              <a:chExt cx="4931417" cy="3092886"/>
            </a:xfrm>
          </p:grpSpPr>
          <p:pic>
            <p:nvPicPr>
              <p:cNvPr id="6" name="Image 5"/>
              <p:cNvPicPr>
                <a:picLocks noChangeAspect="1"/>
              </p:cNvPicPr>
              <p:nvPr/>
            </p:nvPicPr>
            <p:blipFill>
              <a:blip r:embed="rId3"/>
              <a:stretch>
                <a:fillRect/>
              </a:stretch>
            </p:blipFill>
            <p:spPr>
              <a:xfrm>
                <a:off x="6314168" y="1712087"/>
                <a:ext cx="4931417" cy="3077292"/>
              </a:xfrm>
              <a:prstGeom prst="rect">
                <a:avLst/>
              </a:prstGeom>
            </p:spPr>
          </p:pic>
          <p:sp>
            <p:nvSpPr>
              <p:cNvPr id="9" name="ZoneTexte 8"/>
              <p:cNvSpPr txBox="1"/>
              <p:nvPr/>
            </p:nvSpPr>
            <p:spPr>
              <a:xfrm>
                <a:off x="6326211" y="1696493"/>
                <a:ext cx="4467890" cy="646331"/>
              </a:xfrm>
              <a:prstGeom prst="rect">
                <a:avLst/>
              </a:prstGeom>
              <a:solidFill>
                <a:schemeClr val="bg1"/>
              </a:solidFill>
            </p:spPr>
            <p:txBody>
              <a:bodyPr wrap="none" rtlCol="0">
                <a:spAutoFit/>
              </a:bodyPr>
              <a:lstStyle/>
              <a:p>
                <a:pPr algn="ctr"/>
                <a:r>
                  <a:rPr lang="fr-FR" b="1" dirty="0">
                    <a:solidFill>
                      <a:srgbClr val="00B050"/>
                    </a:solidFill>
                  </a:rPr>
                  <a:t>Rétrodiffusion Brillouin dans une fibre </a:t>
                </a:r>
              </a:p>
              <a:p>
                <a:pPr algn="ctr"/>
                <a:r>
                  <a:rPr lang="fr-FR" b="1" dirty="0">
                    <a:solidFill>
                      <a:srgbClr val="00B050"/>
                    </a:solidFill>
                  </a:rPr>
                  <a:t>Multimode Acoustique (LEAF)</a:t>
                </a:r>
              </a:p>
            </p:txBody>
          </p:sp>
        </p:grpSp>
        <p:cxnSp>
          <p:nvCxnSpPr>
            <p:cNvPr id="20" name="Connecteur droit avec flèche 19"/>
            <p:cNvCxnSpPr/>
            <p:nvPr/>
          </p:nvCxnSpPr>
          <p:spPr>
            <a:xfrm flipH="1">
              <a:off x="7785847" y="3162663"/>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p:nvPr/>
          </p:nvCxnSpPr>
          <p:spPr>
            <a:xfrm flipH="1">
              <a:off x="7776883" y="3341957"/>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H="1">
              <a:off x="7862048" y="3534698"/>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flipH="1">
              <a:off x="8027895" y="3740886"/>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H="1">
              <a:off x="8220636" y="3987415"/>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H="1">
              <a:off x="7319685" y="3086464"/>
              <a:ext cx="430306" cy="10579"/>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8" name="Groupe 17"/>
          <p:cNvGrpSpPr/>
          <p:nvPr/>
        </p:nvGrpSpPr>
        <p:grpSpPr>
          <a:xfrm>
            <a:off x="7155455" y="3874182"/>
            <a:ext cx="5086650" cy="2182442"/>
            <a:chOff x="7061326" y="3941417"/>
            <a:chExt cx="5086650" cy="2182442"/>
          </a:xfrm>
        </p:grpSpPr>
        <p:sp>
          <p:nvSpPr>
            <p:cNvPr id="15" name="Flèche vers le haut 14"/>
            <p:cNvSpPr/>
            <p:nvPr/>
          </p:nvSpPr>
          <p:spPr>
            <a:xfrm>
              <a:off x="7984297" y="3941417"/>
              <a:ext cx="666732" cy="965472"/>
            </a:xfrm>
            <a:prstGeom prst="upArrow">
              <a:avLst/>
            </a:prstGeom>
            <a:solidFill>
              <a:srgbClr val="FF0000"/>
            </a:solidFill>
            <a:ln w="9525">
              <a:solidFill>
                <a:srgbClr val="C00000"/>
              </a:solidFill>
            </a:ln>
            <a:scene3d>
              <a:camera prst="isometricOffAxis1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6" name="ZoneTexte 15"/>
            <p:cNvSpPr txBox="1"/>
            <p:nvPr/>
          </p:nvSpPr>
          <p:spPr>
            <a:xfrm rot="692372">
              <a:off x="7061326" y="5169752"/>
              <a:ext cx="5086650" cy="954107"/>
            </a:xfrm>
            <a:prstGeom prst="rect">
              <a:avLst/>
            </a:prstGeom>
            <a:solidFill>
              <a:srgbClr val="FF0000"/>
            </a:solidFill>
            <a:scene3d>
              <a:camera prst="isometricOffAxis1Left"/>
              <a:lightRig rig="threePt" dir="t"/>
            </a:scene3d>
          </p:spPr>
          <p:txBody>
            <a:bodyPr wrap="none" rtlCol="0">
              <a:spAutoFit/>
            </a:bodyPr>
            <a:lstStyle/>
            <a:p>
              <a:pPr algn="ctr"/>
              <a:r>
                <a:rPr lang="fr-FR" sz="2800" dirty="0"/>
                <a:t>Décalage en fréquence variant</a:t>
              </a:r>
            </a:p>
            <a:p>
              <a:pPr algn="ctr"/>
              <a:r>
                <a:rPr lang="fr-FR" sz="2800" dirty="0"/>
                <a:t> en fonction de la tension</a:t>
              </a:r>
            </a:p>
          </p:txBody>
        </p:sp>
      </p:grpSp>
      <p:sp>
        <p:nvSpPr>
          <p:cNvPr id="30" name="Espace réservé de la date 2">
            <a:extLst>
              <a:ext uri="{FF2B5EF4-FFF2-40B4-BE49-F238E27FC236}">
                <a16:creationId xmlns:a16="http://schemas.microsoft.com/office/drawing/2014/main" id="{7A9085D6-E3DB-4762-803F-94445F313AF9}"/>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31" name="Espace réservé du numéro de diapositive 4">
            <a:extLst>
              <a:ext uri="{FF2B5EF4-FFF2-40B4-BE49-F238E27FC236}">
                <a16:creationId xmlns:a16="http://schemas.microsoft.com/office/drawing/2014/main" id="{87391FDA-9B16-4A85-9BBF-6BB7F1F30D71}"/>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48</a:t>
            </a:fld>
            <a:endParaRPr lang="fr-FR" dirty="0">
              <a:solidFill>
                <a:prstClr val="white"/>
              </a:solidFill>
              <a:latin typeface="Arial"/>
            </a:endParaRPr>
          </a:p>
        </p:txBody>
      </p:sp>
      <p:sp>
        <p:nvSpPr>
          <p:cNvPr id="32" name="ZoneTexte 31">
            <a:extLst>
              <a:ext uri="{FF2B5EF4-FFF2-40B4-BE49-F238E27FC236}">
                <a16:creationId xmlns:a16="http://schemas.microsoft.com/office/drawing/2014/main" id="{06A03C4C-B406-4608-961F-8EAC711AA1B8}"/>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33" name="ZoneTexte 32">
            <a:extLst>
              <a:ext uri="{FF2B5EF4-FFF2-40B4-BE49-F238E27FC236}">
                <a16:creationId xmlns:a16="http://schemas.microsoft.com/office/drawing/2014/main" id="{9284AE1B-3E01-44B4-944A-651EC9F3978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99920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b="28037"/>
          <a:stretch/>
        </p:blipFill>
        <p:spPr>
          <a:xfrm>
            <a:off x="1524000" y="1399651"/>
            <a:ext cx="4247619" cy="2158907"/>
          </a:xfrm>
          <a:prstGeom prst="rect">
            <a:avLst/>
          </a:prstGeom>
        </p:spPr>
      </p:pic>
      <p:sp>
        <p:nvSpPr>
          <p:cNvPr id="16" name="ZoneTexte 15"/>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17" name="ZoneTexte 16"/>
          <p:cNvSpPr txBox="1"/>
          <p:nvPr/>
        </p:nvSpPr>
        <p:spPr>
          <a:xfrm>
            <a:off x="1959440" y="550977"/>
            <a:ext cx="5227713" cy="400110"/>
          </a:xfrm>
          <a:prstGeom prst="rect">
            <a:avLst/>
          </a:prstGeom>
          <a:noFill/>
        </p:spPr>
        <p:txBody>
          <a:bodyPr wrap="none" rtlCol="0">
            <a:spAutoFit/>
          </a:bodyPr>
          <a:lstStyle/>
          <a:p>
            <a:r>
              <a:rPr lang="en-US" sz="2000" b="1" dirty="0" err="1">
                <a:solidFill>
                  <a:schemeClr val="tx2"/>
                </a:solidFill>
              </a:rPr>
              <a:t>Capteurs</a:t>
            </a:r>
            <a:r>
              <a:rPr lang="en-US" sz="2000" b="1" dirty="0">
                <a:solidFill>
                  <a:schemeClr val="tx2"/>
                </a:solidFill>
              </a:rPr>
              <a:t> </a:t>
            </a:r>
            <a:r>
              <a:rPr lang="en-US" sz="2000" b="1" dirty="0" err="1">
                <a:solidFill>
                  <a:schemeClr val="tx2"/>
                </a:solidFill>
              </a:rPr>
              <a:t>ponctuels</a:t>
            </a:r>
            <a:r>
              <a:rPr lang="en-US" sz="2000" b="1" dirty="0">
                <a:solidFill>
                  <a:schemeClr val="tx2"/>
                </a:solidFill>
              </a:rPr>
              <a:t> / </a:t>
            </a:r>
            <a:r>
              <a:rPr lang="en-US" sz="2000" b="1" dirty="0" err="1">
                <a:solidFill>
                  <a:schemeClr val="tx2"/>
                </a:solidFill>
              </a:rPr>
              <a:t>Capteurs</a:t>
            </a:r>
            <a:r>
              <a:rPr lang="en-US" sz="2000" b="1" dirty="0">
                <a:solidFill>
                  <a:schemeClr val="tx2"/>
                </a:solidFill>
              </a:rPr>
              <a:t> </a:t>
            </a:r>
            <a:r>
              <a:rPr lang="en-US" sz="2000" b="1" dirty="0" err="1">
                <a:solidFill>
                  <a:schemeClr val="tx2"/>
                </a:solidFill>
              </a:rPr>
              <a:t>Distribués</a:t>
            </a:r>
            <a:endParaRPr lang="en-US" sz="2000" b="1" dirty="0">
              <a:solidFill>
                <a:schemeClr val="tx2"/>
              </a:solidFill>
            </a:endParaRPr>
          </a:p>
        </p:txBody>
      </p:sp>
      <p:pic>
        <p:nvPicPr>
          <p:cNvPr id="3" name="Image 2"/>
          <p:cNvPicPr>
            <a:picLocks noChangeAspect="1"/>
          </p:cNvPicPr>
          <p:nvPr/>
        </p:nvPicPr>
        <p:blipFill>
          <a:blip r:embed="rId3"/>
          <a:stretch>
            <a:fillRect/>
          </a:stretch>
        </p:blipFill>
        <p:spPr>
          <a:xfrm>
            <a:off x="3673383" y="3410117"/>
            <a:ext cx="2403478" cy="1351372"/>
          </a:xfrm>
          <a:prstGeom prst="rect">
            <a:avLst/>
          </a:prstGeom>
        </p:spPr>
      </p:pic>
      <p:sp>
        <p:nvSpPr>
          <p:cNvPr id="10" name="Flèche vers le bas 9"/>
          <p:cNvSpPr/>
          <p:nvPr/>
        </p:nvSpPr>
        <p:spPr>
          <a:xfrm flipV="1">
            <a:off x="5163671" y="3165780"/>
            <a:ext cx="244183" cy="392778"/>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22" name="ZoneTexte 21"/>
          <p:cNvSpPr txBox="1"/>
          <p:nvPr/>
        </p:nvSpPr>
        <p:spPr>
          <a:xfrm>
            <a:off x="2444521" y="3640472"/>
            <a:ext cx="2457724" cy="307777"/>
          </a:xfrm>
          <a:prstGeom prst="rect">
            <a:avLst/>
          </a:prstGeom>
          <a:noFill/>
        </p:spPr>
        <p:txBody>
          <a:bodyPr wrap="none" rtlCol="0">
            <a:spAutoFit/>
          </a:bodyPr>
          <a:lstStyle/>
          <a:p>
            <a:r>
              <a:rPr lang="fr-FR" sz="1400" u="sng" dirty="0">
                <a:solidFill>
                  <a:srgbClr val="002060"/>
                </a:solidFill>
              </a:rPr>
              <a:t>Capteurs Ponctuels (&lt;10cm)</a:t>
            </a:r>
          </a:p>
        </p:txBody>
      </p:sp>
      <p:grpSp>
        <p:nvGrpSpPr>
          <p:cNvPr id="13" name="Groupe 12">
            <a:extLst>
              <a:ext uri="{FF2B5EF4-FFF2-40B4-BE49-F238E27FC236}">
                <a16:creationId xmlns:a16="http://schemas.microsoft.com/office/drawing/2014/main" id="{21D37E3C-68AE-4B9F-9031-FA050D277487}"/>
              </a:ext>
            </a:extLst>
          </p:cNvPr>
          <p:cNvGrpSpPr/>
          <p:nvPr/>
        </p:nvGrpSpPr>
        <p:grpSpPr>
          <a:xfrm>
            <a:off x="5771619" y="1141371"/>
            <a:ext cx="3191712" cy="2474221"/>
            <a:chOff x="5771619" y="1141371"/>
            <a:chExt cx="3191712" cy="2474221"/>
          </a:xfrm>
        </p:grpSpPr>
        <p:pic>
          <p:nvPicPr>
            <p:cNvPr id="5" name="Image 4"/>
            <p:cNvPicPr>
              <a:picLocks noChangeAspect="1"/>
            </p:cNvPicPr>
            <p:nvPr/>
          </p:nvPicPr>
          <p:blipFill rotWithShape="1">
            <a:blip r:embed="rId4"/>
            <a:srcRect t="55011"/>
            <a:stretch/>
          </p:blipFill>
          <p:spPr>
            <a:xfrm>
              <a:off x="5771619" y="2891118"/>
              <a:ext cx="1469571" cy="724474"/>
            </a:xfrm>
            <a:prstGeom prst="rect">
              <a:avLst/>
            </a:prstGeom>
          </p:spPr>
        </p:pic>
        <p:grpSp>
          <p:nvGrpSpPr>
            <p:cNvPr id="2" name="Groupe 1"/>
            <p:cNvGrpSpPr/>
            <p:nvPr/>
          </p:nvGrpSpPr>
          <p:grpSpPr>
            <a:xfrm>
              <a:off x="6038544" y="1141371"/>
              <a:ext cx="2924787" cy="1559462"/>
              <a:chOff x="7745854" y="1116095"/>
              <a:chExt cx="2924787" cy="1559462"/>
            </a:xfrm>
          </p:grpSpPr>
          <p:pic>
            <p:nvPicPr>
              <p:cNvPr id="6" name="Image 5"/>
              <p:cNvPicPr>
                <a:picLocks noChangeAspect="1"/>
              </p:cNvPicPr>
              <p:nvPr/>
            </p:nvPicPr>
            <p:blipFill>
              <a:blip r:embed="rId5"/>
              <a:stretch>
                <a:fillRect/>
              </a:stretch>
            </p:blipFill>
            <p:spPr>
              <a:xfrm>
                <a:off x="7766076" y="1116095"/>
                <a:ext cx="2904565" cy="1559462"/>
              </a:xfrm>
              <a:prstGeom prst="rect">
                <a:avLst/>
              </a:prstGeom>
            </p:spPr>
          </p:pic>
          <p:sp>
            <p:nvSpPr>
              <p:cNvPr id="8" name="ZoneTexte 7"/>
              <p:cNvSpPr txBox="1"/>
              <p:nvPr/>
            </p:nvSpPr>
            <p:spPr>
              <a:xfrm>
                <a:off x="7745854" y="1130925"/>
                <a:ext cx="1994457" cy="307777"/>
              </a:xfrm>
              <a:prstGeom prst="rect">
                <a:avLst/>
              </a:prstGeom>
              <a:noFill/>
            </p:spPr>
            <p:txBody>
              <a:bodyPr wrap="none" rtlCol="0">
                <a:spAutoFit/>
              </a:bodyPr>
              <a:lstStyle/>
              <a:p>
                <a:r>
                  <a:rPr lang="fr-FR" sz="1400" u="sng" dirty="0">
                    <a:solidFill>
                      <a:schemeClr val="tx2"/>
                    </a:solidFill>
                  </a:rPr>
                  <a:t>Capteurs Longue base</a:t>
                </a:r>
              </a:p>
            </p:txBody>
          </p:sp>
        </p:grpSp>
        <p:sp>
          <p:nvSpPr>
            <p:cNvPr id="11" name="Flèche vers le bas 10"/>
            <p:cNvSpPr/>
            <p:nvPr/>
          </p:nvSpPr>
          <p:spPr>
            <a:xfrm>
              <a:off x="6538468" y="2271475"/>
              <a:ext cx="253358" cy="632012"/>
            </a:xfrm>
            <a:prstGeom prst="down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grpSp>
        <p:nvGrpSpPr>
          <p:cNvPr id="18" name="Groupe 17">
            <a:extLst>
              <a:ext uri="{FF2B5EF4-FFF2-40B4-BE49-F238E27FC236}">
                <a16:creationId xmlns:a16="http://schemas.microsoft.com/office/drawing/2014/main" id="{FEF02E24-3EBA-4310-ACC2-F8EB1030BCDB}"/>
              </a:ext>
            </a:extLst>
          </p:cNvPr>
          <p:cNvGrpSpPr/>
          <p:nvPr/>
        </p:nvGrpSpPr>
        <p:grpSpPr>
          <a:xfrm>
            <a:off x="47659" y="2837329"/>
            <a:ext cx="11036034" cy="3278711"/>
            <a:chOff x="47659" y="2837329"/>
            <a:chExt cx="11036034" cy="3278711"/>
          </a:xfrm>
        </p:grpSpPr>
        <p:pic>
          <p:nvPicPr>
            <p:cNvPr id="7" name="Image 6"/>
            <p:cNvPicPr>
              <a:picLocks noChangeAspect="1"/>
            </p:cNvPicPr>
            <p:nvPr/>
          </p:nvPicPr>
          <p:blipFill rotWithShape="1">
            <a:blip r:embed="rId6"/>
            <a:srcRect t="42769"/>
            <a:stretch/>
          </p:blipFill>
          <p:spPr>
            <a:xfrm>
              <a:off x="7241190" y="2837329"/>
              <a:ext cx="1123810" cy="883001"/>
            </a:xfrm>
            <a:prstGeom prst="rect">
              <a:avLst/>
            </a:prstGeom>
          </p:spPr>
        </p:pic>
        <p:sp>
          <p:nvSpPr>
            <p:cNvPr id="9" name="ZoneTexte 8"/>
            <p:cNvSpPr txBox="1"/>
            <p:nvPr/>
          </p:nvSpPr>
          <p:spPr>
            <a:xfrm>
              <a:off x="8365000" y="3250781"/>
              <a:ext cx="1726755" cy="307777"/>
            </a:xfrm>
            <a:prstGeom prst="rect">
              <a:avLst/>
            </a:prstGeom>
            <a:noFill/>
          </p:spPr>
          <p:txBody>
            <a:bodyPr wrap="none" rtlCol="0">
              <a:spAutoFit/>
            </a:bodyPr>
            <a:lstStyle/>
            <a:p>
              <a:r>
                <a:rPr lang="fr-FR" sz="1400" u="sng" dirty="0">
                  <a:solidFill>
                    <a:srgbClr val="002060"/>
                  </a:solidFill>
                </a:rPr>
                <a:t>Capteurs distribués</a:t>
              </a:r>
            </a:p>
          </p:txBody>
        </p:sp>
        <p:sp>
          <p:nvSpPr>
            <p:cNvPr id="12" name="ZoneTexte 11"/>
            <p:cNvSpPr txBox="1"/>
            <p:nvPr/>
          </p:nvSpPr>
          <p:spPr>
            <a:xfrm>
              <a:off x="47659" y="4915711"/>
              <a:ext cx="11036034" cy="1200329"/>
            </a:xfrm>
            <a:prstGeom prst="rect">
              <a:avLst/>
            </a:prstGeom>
            <a:noFill/>
          </p:spPr>
          <p:txBody>
            <a:bodyPr wrap="none" rtlCol="0">
              <a:spAutoFit/>
            </a:bodyPr>
            <a:lstStyle/>
            <a:p>
              <a:pPr marL="285750" indent="-285750">
                <a:buFont typeface="Arial" panose="020B0604020202020204" pitchFamily="34" charset="0"/>
                <a:buChar char="•"/>
              </a:pPr>
              <a:r>
                <a:rPr lang="fr-FR" dirty="0">
                  <a:sym typeface="Wingdings" panose="05000000000000000000" pitchFamily="2" charset="2"/>
                </a:rPr>
                <a:t>Capteurs continûment sensibles </a:t>
              </a:r>
            </a:p>
            <a:p>
              <a:pPr marL="742950" lvl="1" indent="-285750">
                <a:buFont typeface="Wingdings" panose="05000000000000000000" pitchFamily="2" charset="2"/>
                <a:buChar char="Ø"/>
              </a:pPr>
              <a:r>
                <a:rPr lang="fr-FR" dirty="0">
                  <a:sym typeface="Wingdings" panose="05000000000000000000" pitchFamily="2" charset="2"/>
                </a:rPr>
                <a:t>Plus de zones mortes</a:t>
              </a:r>
            </a:p>
            <a:p>
              <a:pPr marL="285750" indent="-285750">
                <a:buFont typeface="Arial" panose="020B0604020202020204" pitchFamily="34" charset="0"/>
                <a:buChar char="•"/>
              </a:pPr>
              <a:r>
                <a:rPr lang="fr-FR" dirty="0">
                  <a:sym typeface="Wingdings" panose="05000000000000000000" pitchFamily="2" charset="2"/>
                </a:rPr>
                <a:t>SNR(z) dépend uniquement des pertes dans la fibre (0,2dB/km)   (en fait pas que si effets non-linéaires)</a:t>
              </a:r>
            </a:p>
            <a:p>
              <a:pPr marL="742950" lvl="1" indent="-285750">
                <a:buFont typeface="Wingdings" panose="05000000000000000000" pitchFamily="2" charset="2"/>
                <a:buChar char="Ø"/>
              </a:pPr>
              <a:r>
                <a:rPr lang="fr-FR" dirty="0"/>
                <a:t>Longue portée, multiplexage : plusieurs dizaines de milliers de points de mesures</a:t>
              </a:r>
            </a:p>
          </p:txBody>
        </p:sp>
      </p:grpSp>
      <p:sp>
        <p:nvSpPr>
          <p:cNvPr id="20" name="Espace réservé de la date 2">
            <a:extLst>
              <a:ext uri="{FF2B5EF4-FFF2-40B4-BE49-F238E27FC236}">
                <a16:creationId xmlns:a16="http://schemas.microsoft.com/office/drawing/2014/main" id="{DC4D43E9-E5D1-450D-8933-C5D98CB28024}"/>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182FAC3D-727F-4DC1-8E51-E02CE26E5257}"/>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a:t>
            </a:fld>
            <a:endParaRPr lang="fr-FR" dirty="0">
              <a:solidFill>
                <a:prstClr val="white"/>
              </a:solidFill>
              <a:latin typeface="Arial"/>
            </a:endParaRPr>
          </a:p>
        </p:txBody>
      </p:sp>
      <p:sp>
        <p:nvSpPr>
          <p:cNvPr id="23" name="ZoneTexte 22">
            <a:extLst>
              <a:ext uri="{FF2B5EF4-FFF2-40B4-BE49-F238E27FC236}">
                <a16:creationId xmlns:a16="http://schemas.microsoft.com/office/drawing/2014/main" id="{2CA332C2-845B-45E9-8F1E-272DB9B17B8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4" name="ZoneTexte 23">
            <a:extLst>
              <a:ext uri="{FF2B5EF4-FFF2-40B4-BE49-F238E27FC236}">
                <a16:creationId xmlns:a16="http://schemas.microsoft.com/office/drawing/2014/main" id="{6DC8C3FC-DCF3-4B93-B24D-21E61FC8F6C9}"/>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9786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3" name="ZoneTexte 12"/>
          <p:cNvSpPr txBox="1"/>
          <p:nvPr/>
        </p:nvSpPr>
        <p:spPr>
          <a:xfrm>
            <a:off x="1945347" y="536667"/>
            <a:ext cx="8727069" cy="400110"/>
          </a:xfrm>
          <a:prstGeom prst="rect">
            <a:avLst/>
          </a:prstGeom>
          <a:noFill/>
        </p:spPr>
        <p:txBody>
          <a:bodyPr wrap="none" rtlCol="0">
            <a:spAutoFit/>
          </a:bodyPr>
          <a:lstStyle/>
          <a:p>
            <a:r>
              <a:rPr lang="fr-FR" sz="2000" b="1" dirty="0">
                <a:solidFill>
                  <a:schemeClr val="tx2"/>
                </a:solidFill>
              </a:rPr>
              <a:t>Modélisation d’un spectre Brillouin Spontané : Principe de la méthode</a:t>
            </a:r>
          </a:p>
        </p:txBody>
      </p:sp>
      <mc:AlternateContent xmlns:mc="http://schemas.openxmlformats.org/markup-compatibility/2006" xmlns:a14="http://schemas.microsoft.com/office/drawing/2010/main">
        <mc:Choice Requires="a14">
          <p:sp>
            <p:nvSpPr>
              <p:cNvPr id="2" name="ZoneTexte 1"/>
              <p:cNvSpPr txBox="1"/>
              <p:nvPr/>
            </p:nvSpPr>
            <p:spPr>
              <a:xfrm>
                <a:off x="0" y="4329067"/>
                <a:ext cx="7908768" cy="369332"/>
              </a:xfrm>
              <a:prstGeom prst="rect">
                <a:avLst/>
              </a:prstGeom>
              <a:noFill/>
            </p:spPr>
            <p:txBody>
              <a:bodyPr wrap="none" rtlCol="0">
                <a:spAutoFit/>
              </a:bodyPr>
              <a:lstStyle/>
              <a:p>
                <a:r>
                  <a:rPr lang="fr-FR" dirty="0"/>
                  <a:t>Or, durée de vie des phonons acoustiques </a:t>
                </a:r>
                <a14:m>
                  <m:oMath xmlns:m="http://schemas.openxmlformats.org/officeDocument/2006/math">
                    <m:r>
                      <a:rPr lang="fr-FR" i="1" smtClean="0">
                        <a:latin typeface="Cambria Math" panose="02040503050406030204" pitchFamily="18" charset="0"/>
                        <a:ea typeface="Cambria Math" panose="02040503050406030204" pitchFamily="18" charset="0"/>
                      </a:rPr>
                      <m:t>∝</m:t>
                    </m:r>
                    <m:sSup>
                      <m:sSupPr>
                        <m:ctrlPr>
                          <a:rPr lang="fr-FR" i="1" smtClean="0">
                            <a:latin typeface="Cambria Math" panose="02040503050406030204" pitchFamily="18" charset="0"/>
                            <a:ea typeface="Cambria Math" panose="02040503050406030204" pitchFamily="18" charset="0"/>
                          </a:rPr>
                        </m:ctrlPr>
                      </m:sSupPr>
                      <m:e>
                        <m:r>
                          <a:rPr lang="fr-FR" b="0" i="1" smtClean="0">
                            <a:latin typeface="Cambria Math" panose="02040503050406030204" pitchFamily="18" charset="0"/>
                            <a:ea typeface="Cambria Math" panose="02040503050406030204" pitchFamily="18" charset="0"/>
                          </a:rPr>
                          <m:t>𝑒</m:t>
                        </m:r>
                      </m:e>
                      <m:sup>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𝑎𝑡</m:t>
                        </m:r>
                      </m:sup>
                    </m:sSup>
                  </m:oMath>
                </a14:m>
                <a:r>
                  <a:rPr lang="fr-FR" dirty="0"/>
                  <a:t>  </a:t>
                </a:r>
                <a:r>
                  <a:rPr lang="fr-FR" dirty="0">
                    <a:sym typeface="Wingdings" panose="05000000000000000000" pitchFamily="2" charset="2"/>
                  </a:rPr>
                  <a:t>  Spectre </a:t>
                </a:r>
                <a:r>
                  <a:rPr lang="fr-FR" dirty="0" err="1">
                    <a:sym typeface="Wingdings" panose="05000000000000000000" pitchFamily="2" charset="2"/>
                  </a:rPr>
                  <a:t>Lorentzien</a:t>
                </a:r>
                <a:endParaRPr lang="fr-FR" dirty="0"/>
              </a:p>
            </p:txBody>
          </p:sp>
        </mc:Choice>
        <mc:Fallback xmlns="">
          <p:sp>
            <p:nvSpPr>
              <p:cNvPr id="2" name="ZoneTexte 1"/>
              <p:cNvSpPr txBox="1">
                <a:spLocks noRot="1" noChangeAspect="1" noMove="1" noResize="1" noEditPoints="1" noAdjustHandles="1" noChangeArrowheads="1" noChangeShapeType="1" noTextEdit="1"/>
              </p:cNvSpPr>
              <p:nvPr/>
            </p:nvSpPr>
            <p:spPr>
              <a:xfrm>
                <a:off x="0" y="4329067"/>
                <a:ext cx="7908768" cy="369332"/>
              </a:xfrm>
              <a:prstGeom prst="rect">
                <a:avLst/>
              </a:prstGeom>
              <a:blipFill>
                <a:blip r:embed="rId2"/>
                <a:stretch>
                  <a:fillRect l="-617" t="-8197" b="-2459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1808872" y="5517355"/>
                <a:ext cx="4745082" cy="604012"/>
              </a:xfrm>
              <a:prstGeom prst="rect">
                <a:avLst/>
              </a:prstGeom>
              <a:no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𝐶</m:t>
                      </m:r>
                      <m:d>
                        <m:dPr>
                          <m:ctrlPr>
                            <a:rPr lang="fr-FR" b="0" i="1" smtClean="0">
                              <a:latin typeface="Cambria Math" panose="02040503050406030204" pitchFamily="18" charset="0"/>
                            </a:rPr>
                          </m:ctrlPr>
                        </m:dPr>
                        <m:e>
                          <m:r>
                            <a:rPr lang="fr-FR" b="0" i="1" smtClean="0">
                              <a:latin typeface="Cambria Math" panose="02040503050406030204" pitchFamily="18" charset="0"/>
                              <a:ea typeface="Cambria Math" panose="02040503050406030204" pitchFamily="18" charset="0"/>
                            </a:rPr>
                            <m:t>𝜈</m:t>
                          </m:r>
                        </m:e>
                      </m:d>
                      <m:r>
                        <a:rPr lang="fr-FR" b="0" i="1"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𝑔</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𝜈</m:t>
                          </m:r>
                          <m:r>
                            <a:rPr lang="fr-FR" b="0" i="1" smtClean="0">
                              <a:latin typeface="Cambria Math" panose="02040503050406030204" pitchFamily="18" charset="0"/>
                              <a:ea typeface="Cambria Math" panose="02040503050406030204" pitchFamily="18" charset="0"/>
                            </a:rPr>
                            <m:t>)</m:t>
                          </m:r>
                        </m:num>
                        <m:den>
                          <m:sSubSup>
                            <m:sSubSupPr>
                              <m:ctrlPr>
                                <a:rPr lang="fr-FR" b="0" i="1" smtClean="0">
                                  <a:latin typeface="Cambria Math" panose="02040503050406030204" pitchFamily="18" charset="0"/>
                                  <a:ea typeface="Cambria Math" panose="02040503050406030204" pitchFamily="18" charset="0"/>
                                </a:rPr>
                              </m:ctrlPr>
                            </m:sSubSupPr>
                            <m:e>
                              <m:r>
                                <a:rPr lang="fr-FR" b="0" i="1" smtClean="0">
                                  <a:latin typeface="Cambria Math" panose="02040503050406030204" pitchFamily="18" charset="0"/>
                                  <a:ea typeface="Cambria Math" panose="02040503050406030204" pitchFamily="18" charset="0"/>
                                </a:rPr>
                                <m:t>𝐴</m:t>
                              </m:r>
                            </m:e>
                            <m:sub>
                              <m:r>
                                <a:rPr lang="fr-FR" b="0" i="1" smtClean="0">
                                  <a:latin typeface="Cambria Math" panose="02040503050406030204" pitchFamily="18" charset="0"/>
                                  <a:ea typeface="Cambria Math" panose="02040503050406030204" pitchFamily="18" charset="0"/>
                                </a:rPr>
                                <m:t>𝑚</m:t>
                              </m:r>
                            </m:sub>
                            <m:sup>
                              <m:r>
                                <a:rPr lang="fr-FR" b="0" i="1" smtClean="0">
                                  <a:latin typeface="Cambria Math" panose="02040503050406030204" pitchFamily="18" charset="0"/>
                                  <a:ea typeface="Cambria Math" panose="02040503050406030204" pitchFamily="18" charset="0"/>
                                </a:rPr>
                                <m:t>𝑎𝑜</m:t>
                              </m:r>
                            </m:sup>
                          </m:sSubSup>
                        </m:den>
                      </m:f>
                      <m:r>
                        <a:rPr lang="fr-FR" b="0" i="1" smtClean="0">
                          <a:latin typeface="Cambria Math" panose="02040503050406030204" pitchFamily="18" charset="0"/>
                          <a:ea typeface="Cambria Math" panose="02040503050406030204" pitchFamily="18" charset="0"/>
                        </a:rPr>
                        <m:t>=</m:t>
                      </m:r>
                      <m:nary>
                        <m:naryPr>
                          <m:chr m:val="∑"/>
                          <m:limLoc m:val="subSup"/>
                          <m:ctrlPr>
                            <a:rPr lang="fr-FR" b="0" i="1" smtClean="0">
                              <a:latin typeface="Cambria Math" panose="02040503050406030204" pitchFamily="18" charset="0"/>
                              <a:ea typeface="Cambria Math" panose="02040503050406030204" pitchFamily="18" charset="0"/>
                            </a:rPr>
                          </m:ctrlPr>
                        </m:naryPr>
                        <m:sub>
                          <m:r>
                            <m:rPr>
                              <m:brk m:alnAt="25"/>
                            </m:rPr>
                            <a:rPr lang="fr-FR" b="0" i="1" smtClean="0">
                              <a:latin typeface="Cambria Math" panose="02040503050406030204" pitchFamily="18" charset="0"/>
                              <a:ea typeface="Cambria Math" panose="02040503050406030204" pitchFamily="18" charset="0"/>
                            </a:rPr>
                            <m:t>𝑚</m:t>
                          </m:r>
                          <m:r>
                            <a:rPr lang="fr-FR" b="0" i="1" smtClean="0">
                              <a:latin typeface="Cambria Math" panose="02040503050406030204" pitchFamily="18" charset="0"/>
                              <a:ea typeface="Cambria Math" panose="02040503050406030204" pitchFamily="18" charset="0"/>
                            </a:rPr>
                            <m:t>=1</m:t>
                          </m:r>
                        </m:sub>
                        <m:sup>
                          <m:r>
                            <a:rPr lang="fr-FR" b="0" i="1" smtClean="0">
                              <a:latin typeface="Cambria Math" panose="02040503050406030204" pitchFamily="18" charset="0"/>
                              <a:ea typeface="Cambria Math" panose="02040503050406030204" pitchFamily="18" charset="0"/>
                            </a:rPr>
                            <m:t>𝑀</m:t>
                          </m:r>
                        </m:sup>
                        <m:e>
                          <m:f>
                            <m:fPr>
                              <m:ctrlPr>
                                <a:rPr lang="fr-FR" b="0" i="1" smtClean="0">
                                  <a:latin typeface="Cambria Math" panose="02040503050406030204" pitchFamily="18" charset="0"/>
                                  <a:ea typeface="Cambria Math" panose="02040503050406030204" pitchFamily="18" charset="0"/>
                                </a:rPr>
                              </m:ctrlPr>
                            </m:fPr>
                            <m:num>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𝑔</m:t>
                                  </m:r>
                                </m:e>
                                <m:sub>
                                  <m:r>
                                    <a:rPr lang="fr-FR" b="0" i="1" smtClean="0">
                                      <a:latin typeface="Cambria Math" panose="02040503050406030204" pitchFamily="18" charset="0"/>
                                      <a:ea typeface="Cambria Math" panose="02040503050406030204" pitchFamily="18" charset="0"/>
                                    </a:rPr>
                                    <m:t>𝐵</m:t>
                                  </m:r>
                                </m:sub>
                              </m:sSub>
                            </m:num>
                            <m:den>
                              <m:sSubSup>
                                <m:sSubSupPr>
                                  <m:ctrlPr>
                                    <a:rPr lang="fr-FR" i="1">
                                      <a:latin typeface="Cambria Math" panose="02040503050406030204" pitchFamily="18" charset="0"/>
                                      <a:ea typeface="Cambria Math" panose="02040503050406030204" pitchFamily="18" charset="0"/>
                                    </a:rPr>
                                  </m:ctrlPr>
                                </m:sSubSupPr>
                                <m:e>
                                  <m:r>
                                    <a:rPr lang="fr-FR" i="1">
                                      <a:latin typeface="Cambria Math" panose="02040503050406030204" pitchFamily="18" charset="0"/>
                                      <a:ea typeface="Cambria Math" panose="02040503050406030204" pitchFamily="18" charset="0"/>
                                    </a:rPr>
                                    <m:t>𝐴</m:t>
                                  </m:r>
                                </m:e>
                                <m:sub>
                                  <m:r>
                                    <a:rPr lang="fr-FR" i="1">
                                      <a:latin typeface="Cambria Math" panose="02040503050406030204" pitchFamily="18" charset="0"/>
                                      <a:ea typeface="Cambria Math" panose="02040503050406030204" pitchFamily="18" charset="0"/>
                                    </a:rPr>
                                    <m:t>𝑚</m:t>
                                  </m:r>
                                </m:sub>
                                <m:sup>
                                  <m:r>
                                    <a:rPr lang="fr-FR" i="1">
                                      <a:latin typeface="Cambria Math" panose="02040503050406030204" pitchFamily="18" charset="0"/>
                                      <a:ea typeface="Cambria Math" panose="02040503050406030204" pitchFamily="18" charset="0"/>
                                    </a:rPr>
                                    <m:t>𝑎𝑜</m:t>
                                  </m:r>
                                </m:sup>
                              </m:sSubSup>
                            </m:den>
                          </m:f>
                          <m:f>
                            <m:fPr>
                              <m:ctrlPr>
                                <a:rPr lang="fr-FR" b="0" i="1" smtClean="0">
                                  <a:latin typeface="Cambria Math" panose="02040503050406030204" pitchFamily="18" charset="0"/>
                                  <a:ea typeface="Cambria Math" panose="02040503050406030204" pitchFamily="18" charset="0"/>
                                </a:rPr>
                              </m:ctrlPr>
                            </m:fPr>
                            <m:num>
                              <m:sSup>
                                <m:sSupPr>
                                  <m:ctrlPr>
                                    <a:rPr lang="fr-FR" b="0" i="1" smtClean="0">
                                      <a:latin typeface="Cambria Math" panose="02040503050406030204" pitchFamily="18" charset="0"/>
                                      <a:ea typeface="Cambria Math" panose="02040503050406030204" pitchFamily="18" charset="0"/>
                                    </a:rPr>
                                  </m:ctrlPr>
                                </m:sSupPr>
                                <m:e>
                                  <m:d>
                                    <m:dPr>
                                      <m:ctrlPr>
                                        <a:rPr lang="fr-FR" b="0" i="1" smtClean="0">
                                          <a:latin typeface="Cambria Math" panose="02040503050406030204" pitchFamily="18" charset="0"/>
                                          <a:ea typeface="Cambria Math" panose="02040503050406030204" pitchFamily="18" charset="0"/>
                                        </a:rPr>
                                      </m:ctrlPr>
                                    </m:dPr>
                                    <m:e>
                                      <m:f>
                                        <m:fPr>
                                          <m:type m:val="lin"/>
                                          <m:ctrlPr>
                                            <a:rPr lang="fr-FR"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Γ</m:t>
                                          </m:r>
                                        </m:num>
                                        <m:den>
                                          <m:r>
                                            <a:rPr lang="fr-FR" b="0" i="1" smtClean="0">
                                              <a:latin typeface="Cambria Math" panose="02040503050406030204" pitchFamily="18" charset="0"/>
                                              <a:ea typeface="Cambria Math" panose="02040503050406030204" pitchFamily="18" charset="0"/>
                                            </a:rPr>
                                            <m:t>2</m:t>
                                          </m:r>
                                        </m:den>
                                      </m:f>
                                    </m:e>
                                  </m:d>
                                </m:e>
                                <m:sup>
                                  <m:r>
                                    <a:rPr lang="fr-FR" b="0" i="1" smtClean="0">
                                      <a:latin typeface="Cambria Math" panose="02040503050406030204" pitchFamily="18" charset="0"/>
                                      <a:ea typeface="Cambria Math" panose="02040503050406030204" pitchFamily="18" charset="0"/>
                                    </a:rPr>
                                    <m:t>2</m:t>
                                  </m:r>
                                </m:sup>
                              </m:sSup>
                            </m:num>
                            <m:den>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f>
                                        <m:fPr>
                                          <m:type m:val="lin"/>
                                          <m:ctrlPr>
                                            <a:rPr lang="fr-FR" i="1">
                                              <a:latin typeface="Cambria Math" panose="02040503050406030204" pitchFamily="18" charset="0"/>
                                              <a:ea typeface="Cambria Math" panose="02040503050406030204" pitchFamily="18" charset="0"/>
                                            </a:rPr>
                                          </m:ctrlPr>
                                        </m:fPr>
                                        <m:num>
                                          <m:r>
                                            <m:rPr>
                                              <m:sty m:val="p"/>
                                            </m:rPr>
                                            <a:rPr lang="el-GR" i="1">
                                              <a:latin typeface="Cambria Math" panose="02040503050406030204" pitchFamily="18" charset="0"/>
                                              <a:ea typeface="Cambria Math" panose="02040503050406030204" pitchFamily="18" charset="0"/>
                                            </a:rPr>
                                            <m:t>Γ</m:t>
                                          </m:r>
                                        </m:num>
                                        <m:den>
                                          <m:r>
                                            <a:rPr lang="fr-FR" i="1">
                                              <a:latin typeface="Cambria Math" panose="02040503050406030204" pitchFamily="18" charset="0"/>
                                              <a:ea typeface="Cambria Math" panose="02040503050406030204" pitchFamily="18" charset="0"/>
                                            </a:rPr>
                                            <m:t>2</m:t>
                                          </m:r>
                                        </m:den>
                                      </m:f>
                                    </m:e>
                                  </m:d>
                                </m:e>
                                <m:sup>
                                  <m:r>
                                    <a:rPr lang="fr-FR" i="1">
                                      <a:latin typeface="Cambria Math" panose="02040503050406030204" pitchFamily="18" charset="0"/>
                                      <a:ea typeface="Cambria Math" panose="02040503050406030204" pitchFamily="18" charset="0"/>
                                    </a:rPr>
                                    <m:t>2</m:t>
                                  </m:r>
                                </m:sup>
                              </m:sSup>
                              <m:r>
                                <a:rPr lang="fr-FR" b="0" i="1" smtClean="0">
                                  <a:latin typeface="Cambria Math" panose="02040503050406030204" pitchFamily="18" charset="0"/>
                                  <a:ea typeface="Cambria Math" panose="02040503050406030204" pitchFamily="18" charset="0"/>
                                </a:rPr>
                                <m:t>+</m:t>
                              </m:r>
                              <m:sSup>
                                <m:sSupPr>
                                  <m:ctrlPr>
                                    <a:rPr lang="fr-FR" i="1">
                                      <a:latin typeface="Cambria Math" panose="02040503050406030204" pitchFamily="18" charset="0"/>
                                      <a:ea typeface="Cambria Math" panose="02040503050406030204" pitchFamily="18" charset="0"/>
                                    </a:rPr>
                                  </m:ctrlPr>
                                </m:sSupPr>
                                <m:e>
                                  <m:d>
                                    <m:dPr>
                                      <m:ctrlPr>
                                        <a:rPr lang="fr-FR" i="1">
                                          <a:latin typeface="Cambria Math" panose="02040503050406030204" pitchFamily="18" charset="0"/>
                                          <a:ea typeface="Cambria Math" panose="02040503050406030204" pitchFamily="18" charset="0"/>
                                        </a:rPr>
                                      </m:ctrlPr>
                                    </m:dPr>
                                    <m:e>
                                      <m:r>
                                        <a:rPr lang="fr-FR" i="1" smtClean="0">
                                          <a:latin typeface="Cambria Math" panose="02040503050406030204" pitchFamily="18" charset="0"/>
                                          <a:ea typeface="Cambria Math" panose="02040503050406030204" pitchFamily="18" charset="0"/>
                                        </a:rPr>
                                        <m:t>𝜈</m:t>
                                      </m:r>
                                      <m:r>
                                        <a:rPr lang="fr-FR" b="0" i="1" smtClean="0">
                                          <a:latin typeface="Cambria Math" panose="02040503050406030204" pitchFamily="18" charset="0"/>
                                          <a:ea typeface="Cambria Math" panose="02040503050406030204" pitchFamily="18" charset="0"/>
                                        </a:rPr>
                                        <m:t>−</m:t>
                                      </m:r>
                                      <m:sSub>
                                        <m:sSubPr>
                                          <m:ctrlPr>
                                            <a:rPr lang="fr-FR" b="0" i="1" smtClean="0">
                                              <a:solidFill>
                                                <a:srgbClr val="00B050"/>
                                              </a:solidFill>
                                              <a:latin typeface="Cambria Math" panose="02040503050406030204" pitchFamily="18" charset="0"/>
                                              <a:ea typeface="Cambria Math" panose="02040503050406030204" pitchFamily="18" charset="0"/>
                                            </a:rPr>
                                          </m:ctrlPr>
                                        </m:sSubPr>
                                        <m:e>
                                          <m:r>
                                            <a:rPr lang="fr-FR" b="0" i="1" smtClean="0">
                                              <a:solidFill>
                                                <a:srgbClr val="00B050"/>
                                              </a:solidFill>
                                              <a:latin typeface="Cambria Math" panose="02040503050406030204" pitchFamily="18" charset="0"/>
                                              <a:ea typeface="Cambria Math" panose="02040503050406030204" pitchFamily="18" charset="0"/>
                                            </a:rPr>
                                            <m:t>𝜈</m:t>
                                          </m:r>
                                        </m:e>
                                        <m:sub>
                                          <m:r>
                                            <a:rPr lang="fr-FR" b="0" i="1" smtClean="0">
                                              <a:solidFill>
                                                <a:srgbClr val="00B050"/>
                                              </a:solidFill>
                                              <a:latin typeface="Cambria Math" panose="02040503050406030204" pitchFamily="18" charset="0"/>
                                              <a:ea typeface="Cambria Math" panose="02040503050406030204" pitchFamily="18" charset="0"/>
                                            </a:rPr>
                                            <m:t>𝑚</m:t>
                                          </m:r>
                                        </m:sub>
                                      </m:sSub>
                                    </m:e>
                                  </m:d>
                                </m:e>
                                <m:sup>
                                  <m:r>
                                    <a:rPr lang="fr-FR" i="1">
                                      <a:latin typeface="Cambria Math" panose="02040503050406030204" pitchFamily="18" charset="0"/>
                                      <a:ea typeface="Cambria Math" panose="02040503050406030204" pitchFamily="18" charset="0"/>
                                    </a:rPr>
                                    <m:t>2</m:t>
                                  </m:r>
                                </m:sup>
                              </m:sSup>
                            </m:den>
                          </m:f>
                        </m:e>
                      </m:nary>
                    </m:oMath>
                  </m:oMathPara>
                </a14:m>
                <a:endParaRPr lang="fr-FR" dirty="0"/>
              </a:p>
            </p:txBody>
          </p:sp>
        </mc:Choice>
        <mc:Fallback xmlns="">
          <p:sp>
            <p:nvSpPr>
              <p:cNvPr id="14" name="ZoneTexte 13"/>
              <p:cNvSpPr txBox="1">
                <a:spLocks noRot="1" noChangeAspect="1" noMove="1" noResize="1" noEditPoints="1" noAdjustHandles="1" noChangeArrowheads="1" noChangeShapeType="1" noTextEdit="1"/>
              </p:cNvSpPr>
              <p:nvPr/>
            </p:nvSpPr>
            <p:spPr>
              <a:xfrm>
                <a:off x="1808872" y="5517355"/>
                <a:ext cx="4745082" cy="604012"/>
              </a:xfrm>
              <a:prstGeom prst="rect">
                <a:avLst/>
              </a:prstGeom>
              <a:blipFill>
                <a:blip r:embed="rId3"/>
                <a:stretch>
                  <a:fillRect/>
                </a:stretch>
              </a:blipFill>
              <a:ln w="38100">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808872" y="3287663"/>
                <a:ext cx="3489610" cy="668516"/>
              </a:xfrm>
              <a:prstGeom prst="rect">
                <a:avLst/>
              </a:prstGeom>
              <a:ln>
                <a:solidFill>
                  <a:srgbClr val="FF0000"/>
                </a:solidFill>
              </a:ln>
            </p:spPr>
            <p:txBody>
              <a:bodyPr wrap="non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rPr>
                        <m:t>𝐶</m:t>
                      </m:r>
                      <m:d>
                        <m:dPr>
                          <m:ctrlPr>
                            <a:rPr lang="fr-FR" i="1">
                              <a:latin typeface="Cambria Math" panose="02040503050406030204" pitchFamily="18" charset="0"/>
                            </a:rPr>
                          </m:ctrlPr>
                        </m:dPr>
                        <m:e>
                          <m:r>
                            <a:rPr lang="fr-FR" i="1">
                              <a:latin typeface="Cambria Math" panose="02040503050406030204" pitchFamily="18" charset="0"/>
                              <a:ea typeface="Cambria Math" panose="02040503050406030204" pitchFamily="18" charset="0"/>
                            </a:rPr>
                            <m:t>𝜈</m:t>
                          </m:r>
                        </m:e>
                      </m:d>
                      <m:r>
                        <a:rPr lang="fr-FR" i="1">
                          <a:latin typeface="Cambria Math" panose="02040503050406030204" pitchFamily="18" charset="0"/>
                          <a:ea typeface="Cambria Math" panose="02040503050406030204" pitchFamily="18" charset="0"/>
                        </a:rPr>
                        <m:t>=</m:t>
                      </m:r>
                      <m:f>
                        <m:fPr>
                          <m:ctrlPr>
                            <a:rPr lang="fr-FR" i="1" smtClean="0">
                              <a:latin typeface="Cambria Math" panose="02040503050406030204" pitchFamily="18" charset="0"/>
                              <a:ea typeface="Cambria Math" panose="02040503050406030204" pitchFamily="18" charset="0"/>
                            </a:rPr>
                          </m:ctrlPr>
                        </m:fPr>
                        <m:num>
                          <m:r>
                            <m:rPr>
                              <m:sty m:val="p"/>
                            </m:rPr>
                            <a:rPr lang="fr-FR" b="0" i="0" smtClean="0">
                              <a:latin typeface="Cambria Math" panose="02040503050406030204" pitchFamily="18" charset="0"/>
                              <a:ea typeface="Cambria Math" panose="02040503050406030204" pitchFamily="18" charset="0"/>
                            </a:rPr>
                            <m:t>Gain</m:t>
                          </m:r>
                          <m:r>
                            <a:rPr lang="fr-FR" b="0" i="0" smtClean="0">
                              <a:latin typeface="Cambria Math" panose="02040503050406030204" pitchFamily="18" charset="0"/>
                              <a:ea typeface="Cambria Math" panose="02040503050406030204" pitchFamily="18" charset="0"/>
                            </a:rPr>
                            <m:t> </m:t>
                          </m:r>
                          <m:r>
                            <m:rPr>
                              <m:sty m:val="p"/>
                            </m:rPr>
                            <a:rPr lang="fr-FR" b="0" i="0" smtClean="0">
                              <a:latin typeface="Cambria Math" panose="02040503050406030204" pitchFamily="18" charset="0"/>
                              <a:ea typeface="Cambria Math" panose="02040503050406030204" pitchFamily="18" charset="0"/>
                            </a:rPr>
                            <m:t>Brillouin</m:t>
                          </m:r>
                        </m:num>
                        <m:den>
                          <m:r>
                            <m:rPr>
                              <m:sty m:val="p"/>
                            </m:rPr>
                            <a:rPr lang="fr-FR" b="0" i="0" smtClean="0">
                              <a:latin typeface="Cambria Math" panose="02040503050406030204" pitchFamily="18" charset="0"/>
                              <a:ea typeface="Cambria Math" panose="02040503050406030204" pitchFamily="18" charset="0"/>
                            </a:rPr>
                            <m:t>Aire</m:t>
                          </m:r>
                          <m:r>
                            <a:rPr lang="fr-FR" b="0" i="0" smtClean="0">
                              <a:latin typeface="Cambria Math" panose="02040503050406030204" pitchFamily="18" charset="0"/>
                              <a:ea typeface="Cambria Math" panose="02040503050406030204" pitchFamily="18" charset="0"/>
                            </a:rPr>
                            <m:t> </m:t>
                          </m:r>
                          <m:r>
                            <m:rPr>
                              <m:sty m:val="p"/>
                            </m:rPr>
                            <a:rPr lang="fr-FR" b="0" i="0" smtClean="0">
                              <a:latin typeface="Cambria Math" panose="02040503050406030204" pitchFamily="18" charset="0"/>
                              <a:ea typeface="Cambria Math" panose="02040503050406030204" pitchFamily="18" charset="0"/>
                            </a:rPr>
                            <m:t>Couplage</m:t>
                          </m:r>
                          <m:r>
                            <a:rPr lang="fr-FR" b="0" i="0" smtClean="0">
                              <a:latin typeface="Cambria Math" panose="02040503050406030204" pitchFamily="18" charset="0"/>
                              <a:ea typeface="Cambria Math" panose="02040503050406030204" pitchFamily="18" charset="0"/>
                            </a:rPr>
                            <m:t> </m:t>
                          </m:r>
                          <m:r>
                            <m:rPr>
                              <m:sty m:val="p"/>
                            </m:rPr>
                            <a:rPr lang="fr-FR" b="0" i="0" smtClean="0">
                              <a:latin typeface="Cambria Math" panose="02040503050406030204" pitchFamily="18" charset="0"/>
                              <a:ea typeface="Cambria Math" panose="02040503050406030204" pitchFamily="18" charset="0"/>
                            </a:rPr>
                            <m:t>AO</m:t>
                          </m:r>
                        </m:den>
                      </m:f>
                      <m:r>
                        <a:rPr lang="fr-FR" b="0"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ea typeface="Cambria Math" panose="02040503050406030204" pitchFamily="18" charset="0"/>
                            </a:rPr>
                          </m:ctrlPr>
                        </m:fPr>
                        <m:num>
                          <m:r>
                            <a:rPr lang="fr-FR" b="0" i="1" smtClean="0">
                              <a:latin typeface="Cambria Math" panose="02040503050406030204" pitchFamily="18" charset="0"/>
                              <a:ea typeface="Cambria Math" panose="02040503050406030204" pitchFamily="18" charset="0"/>
                            </a:rPr>
                            <m:t>𝑔</m:t>
                          </m:r>
                          <m:r>
                            <a:rPr lang="fr-FR" b="0" i="1" smtClean="0">
                              <a:latin typeface="Cambria Math" panose="02040503050406030204" pitchFamily="18" charset="0"/>
                              <a:ea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𝜈</m:t>
                          </m:r>
                          <m:r>
                            <a:rPr lang="fr-FR" b="0" i="1" smtClean="0">
                              <a:latin typeface="Cambria Math" panose="02040503050406030204" pitchFamily="18" charset="0"/>
                              <a:ea typeface="Cambria Math" panose="02040503050406030204" pitchFamily="18" charset="0"/>
                            </a:rPr>
                            <m:t>)</m:t>
                          </m:r>
                        </m:num>
                        <m:den>
                          <m:sSubSup>
                            <m:sSubSupPr>
                              <m:ctrlPr>
                                <a:rPr lang="fr-FR" i="1">
                                  <a:latin typeface="Cambria Math" panose="02040503050406030204" pitchFamily="18" charset="0"/>
                                  <a:ea typeface="Cambria Math" panose="02040503050406030204" pitchFamily="18" charset="0"/>
                                </a:rPr>
                              </m:ctrlPr>
                            </m:sSubSupPr>
                            <m:e>
                              <m:r>
                                <a:rPr lang="fr-FR" i="1">
                                  <a:latin typeface="Cambria Math" panose="02040503050406030204" pitchFamily="18" charset="0"/>
                                  <a:ea typeface="Cambria Math" panose="02040503050406030204" pitchFamily="18" charset="0"/>
                                </a:rPr>
                                <m:t>𝐴</m:t>
                              </m:r>
                            </m:e>
                            <m:sub>
                              <m:r>
                                <a:rPr lang="fr-FR" i="1">
                                  <a:latin typeface="Cambria Math" panose="02040503050406030204" pitchFamily="18" charset="0"/>
                                  <a:ea typeface="Cambria Math" panose="02040503050406030204" pitchFamily="18" charset="0"/>
                                </a:rPr>
                                <m:t>𝑚</m:t>
                              </m:r>
                            </m:sub>
                            <m:sup>
                              <m:r>
                                <a:rPr lang="fr-FR" i="1">
                                  <a:latin typeface="Cambria Math" panose="02040503050406030204" pitchFamily="18" charset="0"/>
                                  <a:ea typeface="Cambria Math" panose="02040503050406030204" pitchFamily="18" charset="0"/>
                                </a:rPr>
                                <m:t>𝑎𝑜</m:t>
                              </m:r>
                            </m:sup>
                          </m:sSubSup>
                        </m:den>
                      </m:f>
                    </m:oMath>
                  </m:oMathPara>
                </a14:m>
                <a:endParaRPr lang="fr-FR" dirty="0"/>
              </a:p>
            </p:txBody>
          </p:sp>
        </mc:Choice>
        <mc:Fallback xmlns="">
          <p:sp>
            <p:nvSpPr>
              <p:cNvPr id="15" name="Rectangle 14"/>
              <p:cNvSpPr>
                <a:spLocks noRot="1" noChangeAspect="1" noMove="1" noResize="1" noEditPoints="1" noAdjustHandles="1" noChangeArrowheads="1" noChangeShapeType="1" noTextEdit="1"/>
              </p:cNvSpPr>
              <p:nvPr/>
            </p:nvSpPr>
            <p:spPr>
              <a:xfrm>
                <a:off x="1808872" y="3287663"/>
                <a:ext cx="3489610" cy="668516"/>
              </a:xfrm>
              <a:prstGeom prst="rect">
                <a:avLst/>
              </a:prstGeom>
              <a:blipFill>
                <a:blip r:embed="rId4"/>
                <a:stretch>
                  <a:fillRect/>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6467395" y="3318408"/>
                <a:ext cx="2524217" cy="604974"/>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fr-FR" i="1" smtClean="0">
                              <a:latin typeface="Cambria Math" panose="02040503050406030204" pitchFamily="18" charset="0"/>
                              <a:ea typeface="Cambria Math" panose="02040503050406030204" pitchFamily="18" charset="0"/>
                            </a:rPr>
                          </m:ctrlPr>
                        </m:sSubSupPr>
                        <m:e>
                          <m:r>
                            <a:rPr lang="fr-FR" i="1">
                              <a:latin typeface="Cambria Math" panose="02040503050406030204" pitchFamily="18" charset="0"/>
                              <a:ea typeface="Cambria Math" panose="02040503050406030204" pitchFamily="18" charset="0"/>
                            </a:rPr>
                            <m:t>𝐴</m:t>
                          </m:r>
                        </m:e>
                        <m:sub>
                          <m:r>
                            <a:rPr lang="fr-FR" i="1">
                              <a:latin typeface="Cambria Math" panose="02040503050406030204" pitchFamily="18" charset="0"/>
                              <a:ea typeface="Cambria Math" panose="02040503050406030204" pitchFamily="18" charset="0"/>
                            </a:rPr>
                            <m:t>𝑚</m:t>
                          </m:r>
                        </m:sub>
                        <m:sup>
                          <m:r>
                            <a:rPr lang="fr-FR" i="1">
                              <a:latin typeface="Cambria Math" panose="02040503050406030204" pitchFamily="18" charset="0"/>
                              <a:ea typeface="Cambria Math" panose="02040503050406030204" pitchFamily="18" charset="0"/>
                            </a:rPr>
                            <m:t>𝑎𝑜</m:t>
                          </m:r>
                        </m:sup>
                      </m:sSubSup>
                      <m:r>
                        <a:rPr lang="fr-FR" b="0" i="0" smtClean="0">
                          <a:latin typeface="Cambria Math" panose="02040503050406030204" pitchFamily="18" charset="0"/>
                          <a:ea typeface="Cambria Math" panose="02040503050406030204" pitchFamily="18" charset="0"/>
                        </a:rPr>
                        <m:t>=</m:t>
                      </m:r>
                      <m:f>
                        <m:fPr>
                          <m:ctrlPr>
                            <a:rPr lang="fr-FR" b="0" i="1" smtClean="0">
                              <a:latin typeface="Cambria Math" panose="02040503050406030204" pitchFamily="18" charset="0"/>
                              <a:ea typeface="Cambria Math" panose="02040503050406030204" pitchFamily="18" charset="0"/>
                            </a:rPr>
                          </m:ctrlPr>
                        </m:fPr>
                        <m:num>
                          <m:sSup>
                            <m:sSupPr>
                              <m:ctrlPr>
                                <a:rPr lang="fr-FR" b="0" i="1" smtClean="0">
                                  <a:latin typeface="Cambria Math" panose="02040503050406030204" pitchFamily="18" charset="0"/>
                                  <a:ea typeface="Cambria Math" panose="02040503050406030204" pitchFamily="18" charset="0"/>
                                </a:rPr>
                              </m:ctrlPr>
                            </m:sSupPr>
                            <m:e>
                              <m:d>
                                <m:dPr>
                                  <m:begChr m:val="⟨"/>
                                  <m:endChr m:val="⟩"/>
                                  <m:ctrlPr>
                                    <a:rPr lang="fr-FR" b="0" i="1" smtClean="0">
                                      <a:latin typeface="Cambria Math" panose="02040503050406030204" pitchFamily="18" charset="0"/>
                                      <a:ea typeface="Cambria Math" panose="02040503050406030204" pitchFamily="18" charset="0"/>
                                    </a:rPr>
                                  </m:ctrlPr>
                                </m:dPr>
                                <m:e>
                                  <m:sSup>
                                    <m:sSupPr>
                                      <m:ctrlPr>
                                        <a:rPr lang="fr-FR" b="0" i="1" smtClean="0">
                                          <a:solidFill>
                                            <a:srgbClr val="0070C0"/>
                                          </a:solidFill>
                                          <a:latin typeface="Cambria Math" panose="02040503050406030204" pitchFamily="18" charset="0"/>
                                          <a:ea typeface="Cambria Math" panose="02040503050406030204" pitchFamily="18" charset="0"/>
                                        </a:rPr>
                                      </m:ctrlPr>
                                    </m:sSupPr>
                                    <m:e>
                                      <m:r>
                                        <a:rPr lang="fr-FR" b="0" i="1" smtClean="0">
                                          <a:solidFill>
                                            <a:srgbClr val="0070C0"/>
                                          </a:solidFill>
                                          <a:latin typeface="Cambria Math" panose="02040503050406030204" pitchFamily="18" charset="0"/>
                                          <a:ea typeface="Cambria Math" panose="02040503050406030204" pitchFamily="18" charset="0"/>
                                        </a:rPr>
                                        <m:t>𝐹</m:t>
                                      </m:r>
                                      <m:r>
                                        <a:rPr lang="fr-FR" b="0" i="1" smtClean="0">
                                          <a:solidFill>
                                            <a:srgbClr val="0070C0"/>
                                          </a:solidFill>
                                          <a:latin typeface="Cambria Math" panose="02040503050406030204" pitchFamily="18" charset="0"/>
                                          <a:ea typeface="Cambria Math" panose="02040503050406030204" pitchFamily="18" charset="0"/>
                                        </a:rPr>
                                        <m:t>(</m:t>
                                      </m:r>
                                      <m:r>
                                        <a:rPr lang="fr-FR" b="0" i="1" smtClean="0">
                                          <a:solidFill>
                                            <a:srgbClr val="0070C0"/>
                                          </a:solidFill>
                                          <a:latin typeface="Cambria Math" panose="02040503050406030204" pitchFamily="18" charset="0"/>
                                          <a:ea typeface="Cambria Math" panose="02040503050406030204" pitchFamily="18" charset="0"/>
                                        </a:rPr>
                                        <m:t>𝑟</m:t>
                                      </m:r>
                                      <m:r>
                                        <a:rPr lang="fr-FR" b="0" i="1" smtClean="0">
                                          <a:solidFill>
                                            <a:srgbClr val="0070C0"/>
                                          </a:solidFill>
                                          <a:latin typeface="Cambria Math" panose="02040503050406030204" pitchFamily="18" charset="0"/>
                                          <a:ea typeface="Cambria Math" panose="02040503050406030204" pitchFamily="18" charset="0"/>
                                        </a:rPr>
                                        <m:t>)</m:t>
                                      </m:r>
                                    </m:e>
                                    <m:sup>
                                      <m:r>
                                        <a:rPr lang="fr-FR" b="0" i="1" smtClean="0">
                                          <a:solidFill>
                                            <a:srgbClr val="0070C0"/>
                                          </a:solidFill>
                                          <a:latin typeface="Cambria Math" panose="02040503050406030204" pitchFamily="18" charset="0"/>
                                          <a:ea typeface="Cambria Math" panose="02040503050406030204" pitchFamily="18" charset="0"/>
                                        </a:rPr>
                                        <m:t>2</m:t>
                                      </m:r>
                                    </m:sup>
                                  </m:sSup>
                                </m:e>
                              </m:d>
                            </m:e>
                            <m:sup>
                              <m:r>
                                <a:rPr lang="fr-FR" b="0" i="1" smtClean="0">
                                  <a:latin typeface="Cambria Math" panose="02040503050406030204" pitchFamily="18" charset="0"/>
                                  <a:ea typeface="Cambria Math" panose="02040503050406030204" pitchFamily="18" charset="0"/>
                                </a:rPr>
                                <m:t>2</m:t>
                              </m:r>
                            </m:sup>
                          </m:sSup>
                          <m:sSup>
                            <m:sSupPr>
                              <m:ctrlPr>
                                <a:rPr lang="fr-FR" i="1">
                                  <a:latin typeface="Cambria Math" panose="02040503050406030204" pitchFamily="18" charset="0"/>
                                  <a:ea typeface="Cambria Math" panose="02040503050406030204" pitchFamily="18" charset="0"/>
                                </a:rPr>
                              </m:ctrlPr>
                            </m:sSupPr>
                            <m:e>
                              <m:d>
                                <m:dPr>
                                  <m:begChr m:val="⟨"/>
                                  <m:endChr m:val="⟩"/>
                                  <m:ctrlPr>
                                    <a:rPr lang="fr-FR" i="1">
                                      <a:latin typeface="Cambria Math" panose="02040503050406030204" pitchFamily="18" charset="0"/>
                                      <a:ea typeface="Cambria Math" panose="02040503050406030204" pitchFamily="18" charset="0"/>
                                    </a:rPr>
                                  </m:ctrlPr>
                                </m:dPr>
                                <m:e>
                                  <m:sSup>
                                    <m:sSupPr>
                                      <m:ctrlPr>
                                        <a:rPr lang="fr-FR" i="1" smtClean="0">
                                          <a:solidFill>
                                            <a:srgbClr val="00B050"/>
                                          </a:solidFill>
                                          <a:latin typeface="Cambria Math" panose="02040503050406030204" pitchFamily="18" charset="0"/>
                                          <a:ea typeface="Cambria Math" panose="02040503050406030204" pitchFamily="18" charset="0"/>
                                        </a:rPr>
                                      </m:ctrlPr>
                                    </m:sSupPr>
                                    <m:e>
                                      <m:sSub>
                                        <m:sSubPr>
                                          <m:ctrlPr>
                                            <a:rPr lang="fr-FR" i="1" smtClean="0">
                                              <a:solidFill>
                                                <a:srgbClr val="00B050"/>
                                              </a:solidFill>
                                              <a:latin typeface="Cambria Math" panose="02040503050406030204" pitchFamily="18" charset="0"/>
                                              <a:ea typeface="Cambria Math" panose="02040503050406030204" pitchFamily="18" charset="0"/>
                                            </a:rPr>
                                          </m:ctrlPr>
                                        </m:sSubPr>
                                        <m:e>
                                          <m:r>
                                            <a:rPr lang="fr-FR" i="1" smtClean="0">
                                              <a:solidFill>
                                                <a:srgbClr val="00B050"/>
                                              </a:solidFill>
                                              <a:latin typeface="Cambria Math" panose="02040503050406030204" pitchFamily="18" charset="0"/>
                                              <a:ea typeface="Cambria Math" panose="02040503050406030204" pitchFamily="18" charset="0"/>
                                            </a:rPr>
                                            <m:t>𝜉</m:t>
                                          </m:r>
                                        </m:e>
                                        <m:sub>
                                          <m:r>
                                            <a:rPr lang="fr-FR" b="0" i="1" smtClean="0">
                                              <a:solidFill>
                                                <a:srgbClr val="00B050"/>
                                              </a:solidFill>
                                              <a:latin typeface="Cambria Math" panose="02040503050406030204" pitchFamily="18" charset="0"/>
                                              <a:ea typeface="Cambria Math" panose="02040503050406030204" pitchFamily="18" charset="0"/>
                                            </a:rPr>
                                            <m:t>𝑚</m:t>
                                          </m:r>
                                        </m:sub>
                                      </m:sSub>
                                      <m:r>
                                        <a:rPr lang="fr-FR" i="1">
                                          <a:solidFill>
                                            <a:srgbClr val="00B050"/>
                                          </a:solidFill>
                                          <a:latin typeface="Cambria Math" panose="02040503050406030204" pitchFamily="18" charset="0"/>
                                          <a:ea typeface="Cambria Math" panose="02040503050406030204" pitchFamily="18" charset="0"/>
                                        </a:rPr>
                                        <m:t>(</m:t>
                                      </m:r>
                                      <m:r>
                                        <a:rPr lang="fr-FR" i="1">
                                          <a:solidFill>
                                            <a:srgbClr val="00B050"/>
                                          </a:solidFill>
                                          <a:latin typeface="Cambria Math" panose="02040503050406030204" pitchFamily="18" charset="0"/>
                                          <a:ea typeface="Cambria Math" panose="02040503050406030204" pitchFamily="18" charset="0"/>
                                        </a:rPr>
                                        <m:t>𝑟</m:t>
                                      </m:r>
                                      <m:r>
                                        <a:rPr lang="fr-FR" i="1">
                                          <a:solidFill>
                                            <a:srgbClr val="00B050"/>
                                          </a:solidFill>
                                          <a:latin typeface="Cambria Math" panose="02040503050406030204" pitchFamily="18" charset="0"/>
                                          <a:ea typeface="Cambria Math" panose="02040503050406030204" pitchFamily="18" charset="0"/>
                                        </a:rPr>
                                        <m:t>)</m:t>
                                      </m:r>
                                    </m:e>
                                    <m:sup>
                                      <m:r>
                                        <a:rPr lang="fr-FR" i="1">
                                          <a:solidFill>
                                            <a:srgbClr val="00B050"/>
                                          </a:solidFill>
                                          <a:latin typeface="Cambria Math" panose="02040503050406030204" pitchFamily="18" charset="0"/>
                                          <a:ea typeface="Cambria Math" panose="02040503050406030204" pitchFamily="18" charset="0"/>
                                        </a:rPr>
                                        <m:t>2</m:t>
                                      </m:r>
                                    </m:sup>
                                  </m:sSup>
                                </m:e>
                              </m:d>
                            </m:e>
                            <m:sup>
                              <m:r>
                                <a:rPr lang="fr-FR" i="1">
                                  <a:latin typeface="Cambria Math" panose="02040503050406030204" pitchFamily="18" charset="0"/>
                                  <a:ea typeface="Cambria Math" panose="02040503050406030204" pitchFamily="18" charset="0"/>
                                </a:rPr>
                                <m:t>2</m:t>
                              </m:r>
                            </m:sup>
                          </m:sSup>
                        </m:num>
                        <m:den>
                          <m:sSup>
                            <m:sSupPr>
                              <m:ctrlPr>
                                <a:rPr lang="fr-FR" i="1">
                                  <a:latin typeface="Cambria Math" panose="02040503050406030204" pitchFamily="18" charset="0"/>
                                  <a:ea typeface="Cambria Math" panose="02040503050406030204" pitchFamily="18" charset="0"/>
                                </a:rPr>
                              </m:ctrlPr>
                            </m:sSupPr>
                            <m:e>
                              <m:d>
                                <m:dPr>
                                  <m:begChr m:val="⟨"/>
                                  <m:endChr m:val="⟩"/>
                                  <m:ctrlPr>
                                    <a:rPr lang="fr-FR" i="1">
                                      <a:latin typeface="Cambria Math" panose="02040503050406030204" pitchFamily="18" charset="0"/>
                                      <a:ea typeface="Cambria Math" panose="02040503050406030204" pitchFamily="18" charset="0"/>
                                    </a:rPr>
                                  </m:ctrlPr>
                                </m:dPr>
                                <m:e>
                                  <m:sSup>
                                    <m:sSupPr>
                                      <m:ctrlPr>
                                        <a:rPr lang="fr-FR" i="1">
                                          <a:solidFill>
                                            <a:srgbClr val="0070C0"/>
                                          </a:solidFill>
                                          <a:latin typeface="Cambria Math" panose="02040503050406030204" pitchFamily="18" charset="0"/>
                                          <a:ea typeface="Cambria Math" panose="02040503050406030204" pitchFamily="18" charset="0"/>
                                        </a:rPr>
                                      </m:ctrlPr>
                                    </m:sSupPr>
                                    <m:e>
                                      <m:r>
                                        <a:rPr lang="fr-FR" i="1">
                                          <a:solidFill>
                                            <a:srgbClr val="0070C0"/>
                                          </a:solidFill>
                                          <a:latin typeface="Cambria Math" panose="02040503050406030204" pitchFamily="18" charset="0"/>
                                          <a:ea typeface="Cambria Math" panose="02040503050406030204" pitchFamily="18" charset="0"/>
                                        </a:rPr>
                                        <m:t>𝐹</m:t>
                                      </m:r>
                                      <m:r>
                                        <a:rPr lang="fr-FR" i="1">
                                          <a:solidFill>
                                            <a:srgbClr val="0070C0"/>
                                          </a:solidFill>
                                          <a:latin typeface="Cambria Math" panose="02040503050406030204" pitchFamily="18" charset="0"/>
                                          <a:ea typeface="Cambria Math" panose="02040503050406030204" pitchFamily="18" charset="0"/>
                                        </a:rPr>
                                        <m:t>(</m:t>
                                      </m:r>
                                      <m:r>
                                        <a:rPr lang="fr-FR" i="1">
                                          <a:solidFill>
                                            <a:srgbClr val="0070C0"/>
                                          </a:solidFill>
                                          <a:latin typeface="Cambria Math" panose="02040503050406030204" pitchFamily="18" charset="0"/>
                                          <a:ea typeface="Cambria Math" panose="02040503050406030204" pitchFamily="18" charset="0"/>
                                        </a:rPr>
                                        <m:t>𝑟</m:t>
                                      </m:r>
                                      <m:r>
                                        <a:rPr lang="fr-FR" i="1">
                                          <a:solidFill>
                                            <a:srgbClr val="0070C0"/>
                                          </a:solidFill>
                                          <a:latin typeface="Cambria Math" panose="02040503050406030204" pitchFamily="18" charset="0"/>
                                          <a:ea typeface="Cambria Math" panose="02040503050406030204" pitchFamily="18" charset="0"/>
                                        </a:rPr>
                                        <m:t>)</m:t>
                                      </m:r>
                                    </m:e>
                                    <m:sup>
                                      <m:r>
                                        <a:rPr lang="fr-FR" i="1">
                                          <a:solidFill>
                                            <a:srgbClr val="0070C0"/>
                                          </a:solidFill>
                                          <a:latin typeface="Cambria Math" panose="02040503050406030204" pitchFamily="18" charset="0"/>
                                          <a:ea typeface="Cambria Math" panose="02040503050406030204" pitchFamily="18" charset="0"/>
                                        </a:rPr>
                                        <m:t>2</m:t>
                                      </m:r>
                                    </m:sup>
                                  </m:sSup>
                                  <m:sSup>
                                    <m:sSupPr>
                                      <m:ctrlPr>
                                        <a:rPr lang="fr-FR" i="1">
                                          <a:latin typeface="Cambria Math" panose="02040503050406030204" pitchFamily="18" charset="0"/>
                                          <a:ea typeface="Cambria Math" panose="02040503050406030204" pitchFamily="18" charset="0"/>
                                        </a:rPr>
                                      </m:ctrlPr>
                                    </m:sSupPr>
                                    <m:e>
                                      <m:sSub>
                                        <m:sSubPr>
                                          <m:ctrlPr>
                                            <a:rPr lang="fr-FR" i="1" smtClean="0">
                                              <a:solidFill>
                                                <a:srgbClr val="00B050"/>
                                              </a:solidFill>
                                              <a:latin typeface="Cambria Math" panose="02040503050406030204" pitchFamily="18" charset="0"/>
                                              <a:ea typeface="Cambria Math" panose="02040503050406030204" pitchFamily="18" charset="0"/>
                                            </a:rPr>
                                          </m:ctrlPr>
                                        </m:sSubPr>
                                        <m:e>
                                          <m:r>
                                            <a:rPr lang="fr-FR" i="1">
                                              <a:solidFill>
                                                <a:srgbClr val="00B050"/>
                                              </a:solidFill>
                                              <a:latin typeface="Cambria Math" panose="02040503050406030204" pitchFamily="18" charset="0"/>
                                              <a:ea typeface="Cambria Math" panose="02040503050406030204" pitchFamily="18" charset="0"/>
                                            </a:rPr>
                                            <m:t>𝜉</m:t>
                                          </m:r>
                                        </m:e>
                                        <m:sub>
                                          <m:r>
                                            <a:rPr lang="fr-FR" i="1">
                                              <a:solidFill>
                                                <a:srgbClr val="00B050"/>
                                              </a:solidFill>
                                              <a:latin typeface="Cambria Math" panose="02040503050406030204" pitchFamily="18" charset="0"/>
                                              <a:ea typeface="Cambria Math" panose="02040503050406030204" pitchFamily="18" charset="0"/>
                                            </a:rPr>
                                            <m:t>𝑚</m:t>
                                          </m:r>
                                        </m:sub>
                                      </m:sSub>
                                      <m:r>
                                        <a:rPr lang="fr-FR" i="1" smtClean="0">
                                          <a:solidFill>
                                            <a:srgbClr val="00B050"/>
                                          </a:solidFill>
                                          <a:latin typeface="Cambria Math" panose="02040503050406030204" pitchFamily="18" charset="0"/>
                                          <a:ea typeface="Cambria Math" panose="02040503050406030204" pitchFamily="18" charset="0"/>
                                        </a:rPr>
                                        <m:t>(</m:t>
                                      </m:r>
                                      <m:r>
                                        <a:rPr lang="fr-FR" i="1" smtClean="0">
                                          <a:solidFill>
                                            <a:srgbClr val="00B050"/>
                                          </a:solidFill>
                                          <a:latin typeface="Cambria Math" panose="02040503050406030204" pitchFamily="18" charset="0"/>
                                          <a:ea typeface="Cambria Math" panose="02040503050406030204" pitchFamily="18" charset="0"/>
                                        </a:rPr>
                                        <m:t>𝑟</m:t>
                                      </m:r>
                                      <m:r>
                                        <a:rPr lang="fr-FR" i="1" smtClean="0">
                                          <a:solidFill>
                                            <a:srgbClr val="00B050"/>
                                          </a:solidFill>
                                          <a:latin typeface="Cambria Math" panose="02040503050406030204" pitchFamily="18" charset="0"/>
                                          <a:ea typeface="Cambria Math" panose="02040503050406030204" pitchFamily="18" charset="0"/>
                                        </a:rPr>
                                        <m:t>)</m:t>
                                      </m:r>
                                    </m:e>
                                    <m:sup>
                                      <m:r>
                                        <a:rPr lang="fr-FR" i="1">
                                          <a:latin typeface="Cambria Math" panose="02040503050406030204" pitchFamily="18" charset="0"/>
                                          <a:ea typeface="Cambria Math" panose="02040503050406030204" pitchFamily="18" charset="0"/>
                                        </a:rPr>
                                        <m:t>2</m:t>
                                      </m:r>
                                    </m:sup>
                                  </m:sSup>
                                </m:e>
                              </m:d>
                            </m:e>
                            <m:sup>
                              <m:r>
                                <a:rPr lang="fr-FR" i="1">
                                  <a:latin typeface="Cambria Math" panose="02040503050406030204" pitchFamily="18" charset="0"/>
                                  <a:ea typeface="Cambria Math" panose="02040503050406030204" pitchFamily="18" charset="0"/>
                                </a:rPr>
                                <m:t>2</m:t>
                              </m:r>
                            </m:sup>
                          </m:sSup>
                        </m:den>
                      </m:f>
                    </m:oMath>
                  </m:oMathPara>
                </a14:m>
                <a:endParaRPr lang="fr-FR" dirty="0"/>
              </a:p>
            </p:txBody>
          </p:sp>
        </mc:Choice>
        <mc:Fallback xmlns="">
          <p:sp>
            <p:nvSpPr>
              <p:cNvPr id="16" name="ZoneTexte 15"/>
              <p:cNvSpPr txBox="1">
                <a:spLocks noRot="1" noChangeAspect="1" noMove="1" noResize="1" noEditPoints="1" noAdjustHandles="1" noChangeArrowheads="1" noChangeShapeType="1" noTextEdit="1"/>
              </p:cNvSpPr>
              <p:nvPr/>
            </p:nvSpPr>
            <p:spPr>
              <a:xfrm>
                <a:off x="6467395" y="3318408"/>
                <a:ext cx="2524217" cy="604974"/>
              </a:xfrm>
              <a:prstGeom prst="rect">
                <a:avLst/>
              </a:prstGeom>
              <a:blipFill>
                <a:blip r:embed="rId5"/>
                <a:stretch>
                  <a:fillRect/>
                </a:stretch>
              </a:blipFill>
              <a:ln>
                <a:solidFill>
                  <a:srgbClr val="FF0000"/>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461220" y="1396755"/>
                <a:ext cx="10871118" cy="2073324"/>
              </a:xfrm>
              <a:prstGeom prst="rect">
                <a:avLst/>
              </a:prstGeom>
              <a:noFill/>
            </p:spPr>
            <p:txBody>
              <a:bodyPr wrap="none" rtlCol="0">
                <a:spAutoFit/>
              </a:bodyPr>
              <a:lstStyle/>
              <a:p>
                <a:pPr marL="342900" indent="-342900">
                  <a:buAutoNum type="arabicPeriod"/>
                </a:pPr>
                <a:r>
                  <a:rPr lang="fr-FR" dirty="0"/>
                  <a:t>Connaître les données d’entrée </a:t>
                </a:r>
                <a14:m>
                  <m:oMath xmlns:m="http://schemas.openxmlformats.org/officeDocument/2006/math">
                    <m:r>
                      <a:rPr lang="fr-FR" b="0" i="1" smtClean="0">
                        <a:solidFill>
                          <a:srgbClr val="0070C0"/>
                        </a:solidFill>
                        <a:latin typeface="Cambria Math" panose="02040503050406030204" pitchFamily="18" charset="0"/>
                      </a:rPr>
                      <m:t>𝑛</m:t>
                    </m:r>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𝑟</m:t>
                    </m:r>
                    <m:r>
                      <a:rPr lang="fr-FR" b="0" i="1" smtClean="0">
                        <a:solidFill>
                          <a:srgbClr val="0070C0"/>
                        </a:solidFill>
                        <a:latin typeface="Cambria Math" panose="02040503050406030204" pitchFamily="18" charset="0"/>
                      </a:rPr>
                      <m:t>)</m:t>
                    </m:r>
                  </m:oMath>
                </a14:m>
                <a:r>
                  <a:rPr lang="fr-FR" dirty="0">
                    <a:solidFill>
                      <a:srgbClr val="0070C0"/>
                    </a:solidFill>
                  </a:rPr>
                  <a:t> </a:t>
                </a:r>
                <a:r>
                  <a:rPr lang="fr-FR" dirty="0"/>
                  <a:t>et </a:t>
                </a:r>
                <a14:m>
                  <m:oMath xmlns:m="http://schemas.openxmlformats.org/officeDocument/2006/math">
                    <m:sSub>
                      <m:sSubPr>
                        <m:ctrlPr>
                          <a:rPr lang="fr-FR" i="1" smtClean="0">
                            <a:solidFill>
                              <a:srgbClr val="00B050"/>
                            </a:solidFill>
                            <a:latin typeface="Cambria Math" panose="02040503050406030204" pitchFamily="18" charset="0"/>
                          </a:rPr>
                        </m:ctrlPr>
                      </m:sSubPr>
                      <m:e>
                        <m:r>
                          <a:rPr lang="fr-FR" b="0" i="1" smtClean="0">
                            <a:solidFill>
                              <a:srgbClr val="00B050"/>
                            </a:solidFill>
                            <a:latin typeface="Cambria Math" panose="02040503050406030204" pitchFamily="18" charset="0"/>
                          </a:rPr>
                          <m:t>𝑉</m:t>
                        </m:r>
                      </m:e>
                      <m:sub>
                        <m:r>
                          <a:rPr lang="fr-FR" b="0" i="1" smtClean="0">
                            <a:solidFill>
                              <a:srgbClr val="00B050"/>
                            </a:solidFill>
                            <a:latin typeface="Cambria Math" panose="02040503050406030204" pitchFamily="18" charset="0"/>
                          </a:rPr>
                          <m:t>𝐴</m:t>
                        </m:r>
                      </m:sub>
                    </m:sSub>
                    <m:r>
                      <a:rPr lang="fr-FR" b="0" i="1" smtClean="0">
                        <a:solidFill>
                          <a:srgbClr val="00B050"/>
                        </a:solidFill>
                        <a:latin typeface="Cambria Math" panose="02040503050406030204" pitchFamily="18" charset="0"/>
                      </a:rPr>
                      <m:t>(</m:t>
                    </m:r>
                    <m:r>
                      <a:rPr lang="fr-FR" b="0" i="1" smtClean="0">
                        <a:solidFill>
                          <a:srgbClr val="00B050"/>
                        </a:solidFill>
                        <a:latin typeface="Cambria Math" panose="02040503050406030204" pitchFamily="18" charset="0"/>
                      </a:rPr>
                      <m:t>𝑟</m:t>
                    </m:r>
                    <m:r>
                      <a:rPr lang="fr-FR" b="0" i="1" smtClean="0">
                        <a:solidFill>
                          <a:srgbClr val="00B050"/>
                        </a:solidFill>
                        <a:latin typeface="Cambria Math" panose="02040503050406030204" pitchFamily="18" charset="0"/>
                      </a:rPr>
                      <m:t>)</m:t>
                    </m:r>
                  </m:oMath>
                </a14:m>
                <a:r>
                  <a:rPr lang="fr-FR" dirty="0">
                    <a:solidFill>
                      <a:srgbClr val="00B050"/>
                    </a:solidFill>
                  </a:rPr>
                  <a:t>  </a:t>
                </a:r>
                <a:r>
                  <a:rPr lang="fr-FR" dirty="0">
                    <a:sym typeface="Wingdings" panose="05000000000000000000" pitchFamily="2" charset="2"/>
                  </a:rPr>
                  <a:t> Mesure de l’indice et des concentrations de dopants</a:t>
                </a:r>
                <a:endParaRPr lang="fr-FR" dirty="0"/>
              </a:p>
              <a:p>
                <a:pPr marL="342900" indent="-342900">
                  <a:buAutoNum type="arabicPeriod"/>
                </a:pPr>
                <a:r>
                  <a:rPr lang="fr-FR" dirty="0"/>
                  <a:t>Calculer</a:t>
                </a:r>
              </a:p>
              <a:p>
                <a:pPr marL="800100" lvl="1" indent="-342900">
                  <a:buFont typeface="Arial" panose="020B0604020202020204" pitchFamily="34" charset="0"/>
                  <a:buChar char="•"/>
                </a:pPr>
                <a:r>
                  <a:rPr lang="fr-FR" dirty="0">
                    <a:solidFill>
                      <a:srgbClr val="0070C0"/>
                    </a:solidFill>
                  </a:rPr>
                  <a:t>Modes optiques : </a:t>
                </a:r>
                <a14:m>
                  <m:oMath xmlns:m="http://schemas.openxmlformats.org/officeDocument/2006/math">
                    <m:d>
                      <m:dPr>
                        <m:begChr m:val="["/>
                        <m:endChr m:val="]"/>
                        <m:ctrlPr>
                          <a:rPr lang="fr-FR" i="1" smtClean="0">
                            <a:solidFill>
                              <a:srgbClr val="0070C0"/>
                            </a:solidFill>
                            <a:latin typeface="Cambria Math" panose="02040503050406030204" pitchFamily="18" charset="0"/>
                          </a:rPr>
                        </m:ctrlPr>
                      </m:dPr>
                      <m:e>
                        <m:sSub>
                          <m:sSubPr>
                            <m:ctrlPr>
                              <a:rPr lang="fr-FR" i="1" smtClean="0">
                                <a:solidFill>
                                  <a:srgbClr val="0070C0"/>
                                </a:solidFill>
                                <a:latin typeface="Cambria Math" panose="02040503050406030204" pitchFamily="18" charset="0"/>
                              </a:rPr>
                            </m:ctrlPr>
                          </m:sSubPr>
                          <m:e>
                            <m:r>
                              <a:rPr lang="fr-FR" b="0" i="1" smtClean="0">
                                <a:solidFill>
                                  <a:srgbClr val="0070C0"/>
                                </a:solidFill>
                                <a:latin typeface="Cambria Math" panose="02040503050406030204" pitchFamily="18" charset="0"/>
                              </a:rPr>
                              <m:t>𝑛</m:t>
                            </m:r>
                          </m:e>
                          <m:sub>
                            <m:r>
                              <a:rPr lang="fr-FR" b="0" i="1" smtClean="0">
                                <a:solidFill>
                                  <a:srgbClr val="0070C0"/>
                                </a:solidFill>
                                <a:latin typeface="Cambria Math" panose="02040503050406030204" pitchFamily="18" charset="0"/>
                              </a:rPr>
                              <m:t>𝑒𝑓𝑓</m:t>
                            </m:r>
                          </m:sub>
                        </m:sSub>
                        <m:r>
                          <a:rPr lang="fr-FR" b="0" i="1" smtClean="0">
                            <a:solidFill>
                              <a:srgbClr val="0070C0"/>
                            </a:solidFill>
                            <a:latin typeface="Cambria Math" panose="02040503050406030204" pitchFamily="18" charset="0"/>
                          </a:rPr>
                          <m:t>, </m:t>
                        </m:r>
                        <m:r>
                          <a:rPr lang="fr-FR" b="0" i="1" smtClean="0">
                            <a:solidFill>
                              <a:srgbClr val="0070C0"/>
                            </a:solidFill>
                            <a:latin typeface="Cambria Math" panose="02040503050406030204" pitchFamily="18" charset="0"/>
                          </a:rPr>
                          <m:t>𝐹</m:t>
                        </m:r>
                        <m:r>
                          <a:rPr lang="fr-FR" b="0" i="1" smtClean="0">
                            <a:solidFill>
                              <a:srgbClr val="0070C0"/>
                            </a:solidFill>
                            <a:latin typeface="Cambria Math" panose="02040503050406030204" pitchFamily="18" charset="0"/>
                          </a:rPr>
                          <m:t>(</m:t>
                        </m:r>
                        <m:r>
                          <a:rPr lang="fr-FR" b="0" i="1" smtClean="0">
                            <a:solidFill>
                              <a:srgbClr val="0070C0"/>
                            </a:solidFill>
                            <a:latin typeface="Cambria Math" panose="02040503050406030204" pitchFamily="18" charset="0"/>
                          </a:rPr>
                          <m:t>𝑟</m:t>
                        </m:r>
                        <m:r>
                          <a:rPr lang="fr-FR" b="0" i="1" smtClean="0">
                            <a:solidFill>
                              <a:srgbClr val="0070C0"/>
                            </a:solidFill>
                            <a:latin typeface="Cambria Math" panose="02040503050406030204" pitchFamily="18" charset="0"/>
                          </a:rPr>
                          <m:t>)</m:t>
                        </m:r>
                      </m:e>
                    </m:d>
                  </m:oMath>
                </a14:m>
                <a:endParaRPr lang="fr-FR" dirty="0"/>
              </a:p>
              <a:p>
                <a:pPr marL="800100" lvl="1" indent="-342900">
                  <a:buFont typeface="Arial" panose="020B0604020202020204" pitchFamily="34" charset="0"/>
                  <a:buChar char="•"/>
                </a:pPr>
                <a:r>
                  <a:rPr lang="fr-FR" dirty="0">
                    <a:solidFill>
                      <a:srgbClr val="00B050"/>
                    </a:solidFill>
                  </a:rPr>
                  <a:t>Modes acoustiques : </a:t>
                </a:r>
                <a14:m>
                  <m:oMath xmlns:m="http://schemas.openxmlformats.org/officeDocument/2006/math">
                    <m:d>
                      <m:dPr>
                        <m:begChr m:val="["/>
                        <m:endChr m:val="]"/>
                        <m:ctrlPr>
                          <a:rPr lang="fr-FR" i="1" smtClean="0">
                            <a:solidFill>
                              <a:srgbClr val="00B050"/>
                            </a:solidFill>
                            <a:latin typeface="Cambria Math" panose="02040503050406030204" pitchFamily="18" charset="0"/>
                          </a:rPr>
                        </m:ctrlPr>
                      </m:dPr>
                      <m:e>
                        <m:sSub>
                          <m:sSubPr>
                            <m:ctrlPr>
                              <a:rPr lang="fr-FR" i="1" smtClean="0">
                                <a:solidFill>
                                  <a:srgbClr val="00B050"/>
                                </a:solidFill>
                                <a:latin typeface="Cambria Math" panose="02040503050406030204" pitchFamily="18" charset="0"/>
                              </a:rPr>
                            </m:ctrlPr>
                          </m:sSubPr>
                          <m:e>
                            <m:r>
                              <a:rPr lang="fr-FR" i="1" smtClean="0">
                                <a:solidFill>
                                  <a:srgbClr val="00B050"/>
                                </a:solidFill>
                                <a:latin typeface="Cambria Math" panose="02040503050406030204" pitchFamily="18" charset="0"/>
                                <a:ea typeface="Cambria Math" panose="02040503050406030204" pitchFamily="18" charset="0"/>
                              </a:rPr>
                              <m:t>𝜈</m:t>
                            </m:r>
                          </m:e>
                          <m:sub>
                            <m:r>
                              <a:rPr lang="fr-FR" b="0" i="1" smtClean="0">
                                <a:solidFill>
                                  <a:srgbClr val="00B050"/>
                                </a:solidFill>
                                <a:latin typeface="Cambria Math" panose="02040503050406030204" pitchFamily="18" charset="0"/>
                              </a:rPr>
                              <m:t>𝐵</m:t>
                            </m:r>
                          </m:sub>
                        </m:sSub>
                        <m:r>
                          <a:rPr lang="fr-FR" b="0" i="1" smtClean="0">
                            <a:solidFill>
                              <a:srgbClr val="00B050"/>
                            </a:solidFill>
                            <a:latin typeface="Cambria Math" panose="02040503050406030204" pitchFamily="18" charset="0"/>
                          </a:rPr>
                          <m:t>, </m:t>
                        </m:r>
                        <m:sSub>
                          <m:sSubPr>
                            <m:ctrlPr>
                              <a:rPr lang="fr-FR" b="0" i="1" smtClean="0">
                                <a:solidFill>
                                  <a:srgbClr val="00B050"/>
                                </a:solidFill>
                                <a:latin typeface="Cambria Math" panose="02040503050406030204" pitchFamily="18" charset="0"/>
                              </a:rPr>
                            </m:ctrlPr>
                          </m:sSubPr>
                          <m:e>
                            <m:r>
                              <a:rPr lang="fr-FR" b="0" i="1" smtClean="0">
                                <a:solidFill>
                                  <a:srgbClr val="00B050"/>
                                </a:solidFill>
                                <a:latin typeface="Cambria Math" panose="02040503050406030204" pitchFamily="18" charset="0"/>
                                <a:ea typeface="Cambria Math" panose="02040503050406030204" pitchFamily="18" charset="0"/>
                              </a:rPr>
                              <m:t>𝜉</m:t>
                            </m:r>
                          </m:e>
                          <m:sub>
                            <m:r>
                              <a:rPr lang="fr-FR" b="0" i="1" smtClean="0">
                                <a:solidFill>
                                  <a:srgbClr val="00B050"/>
                                </a:solidFill>
                                <a:latin typeface="Cambria Math" panose="02040503050406030204" pitchFamily="18" charset="0"/>
                              </a:rPr>
                              <m:t>𝑚</m:t>
                            </m:r>
                          </m:sub>
                        </m:sSub>
                        <m:r>
                          <a:rPr lang="fr-FR" b="0" i="1" smtClean="0">
                            <a:solidFill>
                              <a:srgbClr val="00B050"/>
                            </a:solidFill>
                            <a:latin typeface="Cambria Math" panose="02040503050406030204" pitchFamily="18" charset="0"/>
                          </a:rPr>
                          <m:t>(</m:t>
                        </m:r>
                        <m:r>
                          <a:rPr lang="fr-FR" b="0" i="1" smtClean="0">
                            <a:solidFill>
                              <a:srgbClr val="00B050"/>
                            </a:solidFill>
                            <a:latin typeface="Cambria Math" panose="02040503050406030204" pitchFamily="18" charset="0"/>
                          </a:rPr>
                          <m:t>𝑟</m:t>
                        </m:r>
                        <m:r>
                          <a:rPr lang="fr-FR" b="0" i="1" smtClean="0">
                            <a:solidFill>
                              <a:srgbClr val="00B050"/>
                            </a:solidFill>
                            <a:latin typeface="Cambria Math" panose="02040503050406030204" pitchFamily="18" charset="0"/>
                          </a:rPr>
                          <m:t>)</m:t>
                        </m:r>
                      </m:e>
                    </m:d>
                  </m:oMath>
                </a14:m>
                <a:endParaRPr lang="fr-FR" dirty="0"/>
              </a:p>
              <a:p>
                <a:pPr marL="342900" indent="-342900">
                  <a:buAutoNum type="arabicPeriod"/>
                </a:pPr>
                <a:r>
                  <a:rPr lang="fr-FR" dirty="0"/>
                  <a:t>Calculer </a:t>
                </a:r>
                <a:r>
                  <a:rPr lang="fr-FR" b="1" dirty="0">
                    <a:solidFill>
                      <a:srgbClr val="FF0000"/>
                    </a:solidFill>
                  </a:rPr>
                  <a:t>l’efficacité Brillouin </a:t>
                </a:r>
                <a14:m>
                  <m:oMath xmlns:m="http://schemas.openxmlformats.org/officeDocument/2006/math">
                    <m:r>
                      <a:rPr lang="fr-FR" b="1" i="1">
                        <a:solidFill>
                          <a:srgbClr val="FF0000"/>
                        </a:solidFill>
                        <a:latin typeface="Cambria Math" panose="02040503050406030204" pitchFamily="18" charset="0"/>
                      </a:rPr>
                      <m:t>𝑪</m:t>
                    </m:r>
                    <m:d>
                      <m:dPr>
                        <m:ctrlPr>
                          <a:rPr lang="fr-FR" b="1" i="1">
                            <a:solidFill>
                              <a:srgbClr val="FF0000"/>
                            </a:solidFill>
                            <a:latin typeface="Cambria Math" panose="02040503050406030204" pitchFamily="18" charset="0"/>
                          </a:rPr>
                        </m:ctrlPr>
                      </m:dPr>
                      <m:e>
                        <m:r>
                          <a:rPr lang="fr-FR" b="1" i="1">
                            <a:solidFill>
                              <a:srgbClr val="FF0000"/>
                            </a:solidFill>
                            <a:latin typeface="Cambria Math" panose="02040503050406030204" pitchFamily="18" charset="0"/>
                            <a:ea typeface="Cambria Math" panose="02040503050406030204" pitchFamily="18" charset="0"/>
                          </a:rPr>
                          <m:t>𝝂</m:t>
                        </m:r>
                      </m:e>
                    </m:d>
                  </m:oMath>
                </a14:m>
                <a:endParaRPr lang="fr-FR" b="1" dirty="0"/>
              </a:p>
              <a:p>
                <a:pPr marL="742950" lvl="1" indent="-285750">
                  <a:buFont typeface="Wingdings" panose="05000000000000000000" pitchFamily="2" charset="2"/>
                  <a:buChar char="Ø"/>
                </a:pPr>
                <a:r>
                  <a:rPr lang="fr-FR" dirty="0"/>
                  <a:t>Fibre </a:t>
                </a:r>
                <a:r>
                  <a:rPr lang="fr-FR" b="1" dirty="0"/>
                  <a:t>monomode acoustique      </a:t>
                </a:r>
              </a:p>
              <a:p>
                <a:pPr lvl="1"/>
                <a:endParaRPr lang="fr-FR" dirty="0"/>
              </a:p>
            </p:txBody>
          </p:sp>
        </mc:Choice>
        <mc:Fallback xmlns="">
          <p:sp>
            <p:nvSpPr>
              <p:cNvPr id="17" name="ZoneTexte 16"/>
              <p:cNvSpPr txBox="1">
                <a:spLocks noRot="1" noChangeAspect="1" noMove="1" noResize="1" noEditPoints="1" noAdjustHandles="1" noChangeArrowheads="1" noChangeShapeType="1" noTextEdit="1"/>
              </p:cNvSpPr>
              <p:nvPr/>
            </p:nvSpPr>
            <p:spPr>
              <a:xfrm>
                <a:off x="461220" y="1396755"/>
                <a:ext cx="10871118" cy="2073324"/>
              </a:xfrm>
              <a:prstGeom prst="rect">
                <a:avLst/>
              </a:prstGeom>
              <a:blipFill>
                <a:blip r:embed="rId6"/>
                <a:stretch>
                  <a:fillRect l="-393" t="-1471"/>
                </a:stretch>
              </a:blipFill>
            </p:spPr>
            <p:txBody>
              <a:bodyPr/>
              <a:lstStyle/>
              <a:p>
                <a:r>
                  <a:rPr lang="fr-FR">
                    <a:noFill/>
                  </a:rPr>
                  <a:t> </a:t>
                </a:r>
              </a:p>
            </p:txBody>
          </p:sp>
        </mc:Fallback>
      </mc:AlternateContent>
      <p:sp>
        <p:nvSpPr>
          <p:cNvPr id="18" name="ZoneTexte 17"/>
          <p:cNvSpPr txBox="1"/>
          <p:nvPr/>
        </p:nvSpPr>
        <p:spPr>
          <a:xfrm>
            <a:off x="5667593" y="3423392"/>
            <a:ext cx="671979" cy="369332"/>
          </a:xfrm>
          <a:prstGeom prst="rect">
            <a:avLst/>
          </a:prstGeom>
          <a:noFill/>
        </p:spPr>
        <p:txBody>
          <a:bodyPr wrap="none" rtlCol="0">
            <a:spAutoFit/>
          </a:bodyPr>
          <a:lstStyle/>
          <a:p>
            <a:r>
              <a:rPr lang="fr-FR" dirty="0"/>
              <a:t>avec</a:t>
            </a:r>
          </a:p>
        </p:txBody>
      </p:sp>
      <p:sp>
        <p:nvSpPr>
          <p:cNvPr id="19" name="ZoneTexte 18"/>
          <p:cNvSpPr txBox="1"/>
          <p:nvPr/>
        </p:nvSpPr>
        <p:spPr>
          <a:xfrm>
            <a:off x="918656" y="4989540"/>
            <a:ext cx="3512500" cy="369332"/>
          </a:xfrm>
          <a:prstGeom prst="rect">
            <a:avLst/>
          </a:prstGeom>
          <a:noFill/>
        </p:spPr>
        <p:txBody>
          <a:bodyPr wrap="none" rtlCol="0">
            <a:spAutoFit/>
          </a:bodyPr>
          <a:lstStyle/>
          <a:p>
            <a:pPr marL="285750" indent="-285750">
              <a:buFont typeface="Wingdings" panose="05000000000000000000" pitchFamily="2" charset="2"/>
              <a:buChar char="Ø"/>
            </a:pPr>
            <a:r>
              <a:rPr lang="fr-FR" dirty="0"/>
              <a:t>Fibre </a:t>
            </a:r>
            <a:r>
              <a:rPr lang="fr-FR" b="1" dirty="0"/>
              <a:t>multimode acoustique</a:t>
            </a:r>
          </a:p>
        </p:txBody>
      </p:sp>
      <p:sp>
        <p:nvSpPr>
          <p:cNvPr id="20" name="ZoneTexte 19"/>
          <p:cNvSpPr txBox="1"/>
          <p:nvPr/>
        </p:nvSpPr>
        <p:spPr>
          <a:xfrm>
            <a:off x="9732286" y="1120178"/>
            <a:ext cx="2456122" cy="276999"/>
          </a:xfrm>
          <a:prstGeom prst="rect">
            <a:avLst/>
          </a:prstGeom>
          <a:noFill/>
        </p:spPr>
        <p:txBody>
          <a:bodyPr wrap="none" rtlCol="0">
            <a:spAutoFit/>
          </a:bodyPr>
          <a:lstStyle/>
          <a:p>
            <a:r>
              <a:rPr lang="fr-FR" sz="1200" i="1" dirty="0" err="1"/>
              <a:t>Kobyakov</a:t>
            </a:r>
            <a:r>
              <a:rPr lang="fr-FR" sz="1200" i="1" dirty="0"/>
              <a:t> 2005, </a:t>
            </a:r>
            <a:r>
              <a:rPr lang="fr-FR" sz="1200" i="1" dirty="0" err="1"/>
              <a:t>Opt</a:t>
            </a:r>
            <a:r>
              <a:rPr lang="fr-FR" sz="1200" i="1" dirty="0"/>
              <a:t>. </a:t>
            </a:r>
            <a:r>
              <a:rPr lang="fr-FR" sz="1200" i="1" dirty="0" err="1"/>
              <a:t>Exp</a:t>
            </a:r>
            <a:r>
              <a:rPr lang="fr-FR" sz="1200" i="1" dirty="0"/>
              <a:t>. 13(14)</a:t>
            </a:r>
          </a:p>
        </p:txBody>
      </p:sp>
      <p:sp>
        <p:nvSpPr>
          <p:cNvPr id="21" name="Espace réservé de la date 2">
            <a:extLst>
              <a:ext uri="{FF2B5EF4-FFF2-40B4-BE49-F238E27FC236}">
                <a16:creationId xmlns:a16="http://schemas.microsoft.com/office/drawing/2014/main" id="{E956023D-5010-4748-90F5-5F5E546FFD5B}"/>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2" name="Espace réservé du numéro de diapositive 4">
            <a:extLst>
              <a:ext uri="{FF2B5EF4-FFF2-40B4-BE49-F238E27FC236}">
                <a16:creationId xmlns:a16="http://schemas.microsoft.com/office/drawing/2014/main" id="{C42EE1C8-9502-4687-9180-B3E9CB368EA0}"/>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49</a:t>
            </a:fld>
            <a:endParaRPr lang="fr-FR" dirty="0">
              <a:solidFill>
                <a:prstClr val="white"/>
              </a:solidFill>
              <a:latin typeface="Arial"/>
            </a:endParaRPr>
          </a:p>
        </p:txBody>
      </p:sp>
      <p:sp>
        <p:nvSpPr>
          <p:cNvPr id="23" name="ZoneTexte 22">
            <a:extLst>
              <a:ext uri="{FF2B5EF4-FFF2-40B4-BE49-F238E27FC236}">
                <a16:creationId xmlns:a16="http://schemas.microsoft.com/office/drawing/2014/main" id="{C4BEE693-0F1D-4C2F-A914-94DB888FBCF0}"/>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4" name="ZoneTexte 23">
            <a:extLst>
              <a:ext uri="{FF2B5EF4-FFF2-40B4-BE49-F238E27FC236}">
                <a16:creationId xmlns:a16="http://schemas.microsoft.com/office/drawing/2014/main" id="{1F94D58E-76E0-4975-925A-D3F7679AEAB6}"/>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3" name="ZoneTexte 2">
            <a:extLst>
              <a:ext uri="{FF2B5EF4-FFF2-40B4-BE49-F238E27FC236}">
                <a16:creationId xmlns:a16="http://schemas.microsoft.com/office/drawing/2014/main" id="{1CC89320-8220-4FC0-A303-3330F54B77D2}"/>
              </a:ext>
            </a:extLst>
          </p:cNvPr>
          <p:cNvSpPr txBox="1"/>
          <p:nvPr/>
        </p:nvSpPr>
        <p:spPr>
          <a:xfrm>
            <a:off x="5667593" y="2172916"/>
            <a:ext cx="3316934" cy="369332"/>
          </a:xfrm>
          <a:prstGeom prst="rect">
            <a:avLst/>
          </a:prstGeom>
          <a:noFill/>
        </p:spPr>
        <p:txBody>
          <a:bodyPr wrap="none" rtlCol="0">
            <a:spAutoFit/>
          </a:bodyPr>
          <a:lstStyle/>
          <a:p>
            <a:r>
              <a:rPr lang="fr-FR" dirty="0">
                <a:sym typeface="Wingdings" panose="05000000000000000000" pitchFamily="2" charset="2"/>
              </a:rPr>
              <a:t> </a:t>
            </a:r>
            <a:r>
              <a:rPr lang="fr-FR" dirty="0"/>
              <a:t>Cf. cours Ch1 Fibre optique</a:t>
            </a:r>
          </a:p>
        </p:txBody>
      </p:sp>
    </p:spTree>
    <p:extLst>
      <p:ext uri="{BB962C8B-B14F-4D97-AF65-F5344CB8AC3E}">
        <p14:creationId xmlns:p14="http://schemas.microsoft.com/office/powerpoint/2010/main" val="219508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5" end="5"/>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16" grpId="0" animBg="1"/>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24835" y="1302996"/>
            <a:ext cx="7281216" cy="2605565"/>
          </a:xfrm>
          <a:prstGeom prst="rect">
            <a:avLst/>
          </a:prstGeom>
        </p:spPr>
      </p:pic>
      <p:sp>
        <p:nvSpPr>
          <p:cNvPr id="11" name="ZoneTexte 10"/>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2" name="ZoneTexte 11"/>
          <p:cNvSpPr txBox="1"/>
          <p:nvPr/>
        </p:nvSpPr>
        <p:spPr>
          <a:xfrm>
            <a:off x="1945347" y="536667"/>
            <a:ext cx="10224274" cy="400110"/>
          </a:xfrm>
          <a:prstGeom prst="rect">
            <a:avLst/>
          </a:prstGeom>
          <a:noFill/>
        </p:spPr>
        <p:txBody>
          <a:bodyPr wrap="none" rtlCol="0">
            <a:spAutoFit/>
          </a:bodyPr>
          <a:lstStyle/>
          <a:p>
            <a:r>
              <a:rPr lang="fr-FR" sz="2000" b="1" dirty="0">
                <a:solidFill>
                  <a:schemeClr val="tx2"/>
                </a:solidFill>
              </a:rPr>
              <a:t>Modélisation d’un spectre Brillouin Spontané : Exemple de calculs SMF28 et LEAF</a:t>
            </a:r>
          </a:p>
        </p:txBody>
      </p:sp>
      <mc:AlternateContent xmlns:mc="http://schemas.openxmlformats.org/markup-compatibility/2006" xmlns:a14="http://schemas.microsoft.com/office/drawing/2010/main">
        <mc:Choice Requires="a14">
          <p:sp>
            <p:nvSpPr>
              <p:cNvPr id="3" name="Rectangle 2"/>
              <p:cNvSpPr/>
              <p:nvPr/>
            </p:nvSpPr>
            <p:spPr>
              <a:xfrm>
                <a:off x="13447" y="2473469"/>
                <a:ext cx="1580817" cy="369332"/>
              </a:xfrm>
              <a:prstGeom prst="rect">
                <a:avLst/>
              </a:prstGeom>
            </p:spPr>
            <p:txBody>
              <a:bodyPr wrap="none">
                <a:spAutoFit/>
              </a:bodyPr>
              <a:lstStyle/>
              <a:p>
                <a14:m>
                  <m:oMath xmlns:m="http://schemas.openxmlformats.org/officeDocument/2006/math">
                    <m:r>
                      <a:rPr lang="fr-FR" b="1" i="1" smtClean="0">
                        <a:solidFill>
                          <a:srgbClr val="0070C0"/>
                        </a:solidFill>
                        <a:latin typeface="Cambria Math" panose="02040503050406030204" pitchFamily="18" charset="0"/>
                      </a:rPr>
                      <m:t>𝑭</m:t>
                    </m:r>
                    <m:r>
                      <a:rPr lang="fr-FR" b="1" i="1" smtClean="0">
                        <a:solidFill>
                          <a:srgbClr val="0070C0"/>
                        </a:solidFill>
                        <a:latin typeface="Cambria Math" panose="02040503050406030204" pitchFamily="18" charset="0"/>
                      </a:rPr>
                      <m:t>(</m:t>
                    </m:r>
                    <m:r>
                      <a:rPr lang="fr-FR" b="1" i="1" smtClean="0">
                        <a:solidFill>
                          <a:srgbClr val="0070C0"/>
                        </a:solidFill>
                        <a:latin typeface="Cambria Math" panose="02040503050406030204" pitchFamily="18" charset="0"/>
                      </a:rPr>
                      <m:t>𝒓</m:t>
                    </m:r>
                    <m:r>
                      <a:rPr lang="fr-FR" b="1" i="1" smtClean="0">
                        <a:solidFill>
                          <a:srgbClr val="0070C0"/>
                        </a:solidFill>
                        <a:latin typeface="Cambria Math" panose="02040503050406030204" pitchFamily="18" charset="0"/>
                      </a:rPr>
                      <m:t>)</m:t>
                    </m:r>
                  </m:oMath>
                </a14:m>
                <a:r>
                  <a:rPr lang="fr-FR" b="1" dirty="0"/>
                  <a:t> et </a:t>
                </a:r>
                <a14:m>
                  <m:oMath xmlns:m="http://schemas.openxmlformats.org/officeDocument/2006/math">
                    <m:sSub>
                      <m:sSubPr>
                        <m:ctrlPr>
                          <a:rPr lang="fr-FR" b="1" i="1">
                            <a:solidFill>
                              <a:srgbClr val="00B050"/>
                            </a:solidFill>
                            <a:latin typeface="Cambria Math" panose="02040503050406030204" pitchFamily="18" charset="0"/>
                          </a:rPr>
                        </m:ctrlPr>
                      </m:sSubPr>
                      <m:e>
                        <m:r>
                          <a:rPr lang="fr-FR" b="1" i="1">
                            <a:solidFill>
                              <a:srgbClr val="00B050"/>
                            </a:solidFill>
                            <a:latin typeface="Cambria Math" panose="02040503050406030204" pitchFamily="18" charset="0"/>
                            <a:ea typeface="Cambria Math" panose="02040503050406030204" pitchFamily="18" charset="0"/>
                          </a:rPr>
                          <m:t>𝝃</m:t>
                        </m:r>
                      </m:e>
                      <m:sub>
                        <m:r>
                          <a:rPr lang="fr-FR" b="1" i="1">
                            <a:solidFill>
                              <a:srgbClr val="00B050"/>
                            </a:solidFill>
                            <a:latin typeface="Cambria Math" panose="02040503050406030204" pitchFamily="18" charset="0"/>
                          </a:rPr>
                          <m:t>𝒎</m:t>
                        </m:r>
                      </m:sub>
                    </m:sSub>
                    <m:r>
                      <a:rPr lang="fr-FR" b="1" i="1">
                        <a:solidFill>
                          <a:srgbClr val="00B050"/>
                        </a:solidFill>
                        <a:latin typeface="Cambria Math" panose="02040503050406030204" pitchFamily="18" charset="0"/>
                      </a:rPr>
                      <m:t>(</m:t>
                    </m:r>
                    <m:r>
                      <a:rPr lang="fr-FR" b="1" i="1">
                        <a:solidFill>
                          <a:srgbClr val="00B050"/>
                        </a:solidFill>
                        <a:latin typeface="Cambria Math" panose="02040503050406030204" pitchFamily="18" charset="0"/>
                      </a:rPr>
                      <m:t>𝒓</m:t>
                    </m:r>
                    <m:r>
                      <a:rPr lang="fr-FR" b="1" i="1">
                        <a:solidFill>
                          <a:srgbClr val="00B050"/>
                        </a:solidFill>
                        <a:latin typeface="Cambria Math" panose="02040503050406030204" pitchFamily="18" charset="0"/>
                      </a:rPr>
                      <m:t>)</m:t>
                    </m:r>
                  </m:oMath>
                </a14:m>
                <a:endParaRPr lang="fr-FR" b="1" dirty="0"/>
              </a:p>
            </p:txBody>
          </p:sp>
        </mc:Choice>
        <mc:Fallback xmlns="">
          <p:sp>
            <p:nvSpPr>
              <p:cNvPr id="3" name="Rectangle 2"/>
              <p:cNvSpPr>
                <a:spLocks noRot="1" noChangeAspect="1" noMove="1" noResize="1" noEditPoints="1" noAdjustHandles="1" noChangeArrowheads="1" noChangeShapeType="1" noTextEdit="1"/>
              </p:cNvSpPr>
              <p:nvPr/>
            </p:nvSpPr>
            <p:spPr>
              <a:xfrm>
                <a:off x="13447" y="2473469"/>
                <a:ext cx="1580817" cy="369332"/>
              </a:xfrm>
              <a:prstGeom prst="rect">
                <a:avLst/>
              </a:prstGeom>
              <a:blipFill>
                <a:blip r:embed="rId3"/>
                <a:stretch>
                  <a:fillRect t="-10000" r="-385" b="-26667"/>
                </a:stretch>
              </a:blipFill>
            </p:spPr>
            <p:txBody>
              <a:bodyPr/>
              <a:lstStyle/>
              <a:p>
                <a:r>
                  <a:rPr lang="fr-FR">
                    <a:noFill/>
                  </a:rPr>
                  <a:t> </a:t>
                </a:r>
              </a:p>
            </p:txBody>
          </p:sp>
        </mc:Fallback>
      </mc:AlternateContent>
      <p:sp>
        <p:nvSpPr>
          <p:cNvPr id="13" name="Flèche droite 12"/>
          <p:cNvSpPr/>
          <p:nvPr/>
        </p:nvSpPr>
        <p:spPr>
          <a:xfrm>
            <a:off x="1958794" y="2476205"/>
            <a:ext cx="404669" cy="363860"/>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16" name="Groupe 15"/>
          <p:cNvGrpSpPr/>
          <p:nvPr/>
        </p:nvGrpSpPr>
        <p:grpSpPr>
          <a:xfrm>
            <a:off x="13447" y="3908561"/>
            <a:ext cx="8610470" cy="2474259"/>
            <a:chOff x="13447" y="3908561"/>
            <a:chExt cx="8610470" cy="2474259"/>
          </a:xfrm>
        </p:grpSpPr>
        <p:pic>
          <p:nvPicPr>
            <p:cNvPr id="8" name="Image 7"/>
            <p:cNvPicPr>
              <a:picLocks noChangeAspect="1"/>
            </p:cNvPicPr>
            <p:nvPr/>
          </p:nvPicPr>
          <p:blipFill>
            <a:blip r:embed="rId4"/>
            <a:stretch>
              <a:fillRect/>
            </a:stretch>
          </p:blipFill>
          <p:spPr>
            <a:xfrm>
              <a:off x="5290913" y="3908561"/>
              <a:ext cx="3333004" cy="247425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3447" y="5145691"/>
                  <a:ext cx="7121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a:latin typeface="Cambria Math" panose="02040503050406030204" pitchFamily="18" charset="0"/>
                          </a:rPr>
                          <m:t>𝑪</m:t>
                        </m:r>
                        <m:d>
                          <m:dPr>
                            <m:ctrlPr>
                              <a:rPr lang="fr-FR" b="1" i="1">
                                <a:latin typeface="Cambria Math" panose="02040503050406030204" pitchFamily="18" charset="0"/>
                              </a:rPr>
                            </m:ctrlPr>
                          </m:dPr>
                          <m:e>
                            <m:r>
                              <a:rPr lang="fr-FR" b="1" i="1">
                                <a:latin typeface="Cambria Math" panose="02040503050406030204" pitchFamily="18" charset="0"/>
                                <a:ea typeface="Cambria Math" panose="02040503050406030204" pitchFamily="18" charset="0"/>
                              </a:rPr>
                              <m:t>𝝂</m:t>
                            </m:r>
                          </m:e>
                        </m:d>
                      </m:oMath>
                    </m:oMathPara>
                  </a14:m>
                  <a:endParaRPr lang="fr-FR" b="1" dirty="0"/>
                </a:p>
              </p:txBody>
            </p:sp>
          </mc:Choice>
          <mc:Fallback xmlns="">
            <p:sp>
              <p:nvSpPr>
                <p:cNvPr id="14" name="Rectangle 13"/>
                <p:cNvSpPr>
                  <a:spLocks noRot="1" noChangeAspect="1" noMove="1" noResize="1" noEditPoints="1" noAdjustHandles="1" noChangeArrowheads="1" noChangeShapeType="1" noTextEdit="1"/>
                </p:cNvSpPr>
                <p:nvPr/>
              </p:nvSpPr>
              <p:spPr>
                <a:xfrm>
                  <a:off x="13447" y="5145691"/>
                  <a:ext cx="712118" cy="369332"/>
                </a:xfrm>
                <a:prstGeom prst="rect">
                  <a:avLst/>
                </a:prstGeom>
                <a:blipFill>
                  <a:blip r:embed="rId5"/>
                  <a:stretch>
                    <a:fillRect/>
                  </a:stretch>
                </a:blipFill>
              </p:spPr>
              <p:txBody>
                <a:bodyPr/>
                <a:lstStyle/>
                <a:p>
                  <a:r>
                    <a:rPr lang="fr-FR">
                      <a:noFill/>
                    </a:rPr>
                    <a:t> </a:t>
                  </a:r>
                </a:p>
              </p:txBody>
            </p:sp>
          </mc:Fallback>
        </mc:AlternateContent>
        <p:sp>
          <p:nvSpPr>
            <p:cNvPr id="15" name="Flèche droite 14"/>
            <p:cNvSpPr/>
            <p:nvPr/>
          </p:nvSpPr>
          <p:spPr>
            <a:xfrm>
              <a:off x="1958794" y="5145691"/>
              <a:ext cx="404669" cy="363860"/>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17" name="Espace réservé de la date 2">
            <a:extLst>
              <a:ext uri="{FF2B5EF4-FFF2-40B4-BE49-F238E27FC236}">
                <a16:creationId xmlns:a16="http://schemas.microsoft.com/office/drawing/2014/main" id="{26B863D8-9DD4-4DEC-A34A-4542329992A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8" name="Espace réservé du numéro de diapositive 4">
            <a:extLst>
              <a:ext uri="{FF2B5EF4-FFF2-40B4-BE49-F238E27FC236}">
                <a16:creationId xmlns:a16="http://schemas.microsoft.com/office/drawing/2014/main" id="{E34EF117-DF9F-4E5E-9543-F4A3916B7EB2}"/>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50</a:t>
            </a:fld>
            <a:endParaRPr lang="fr-FR" dirty="0">
              <a:solidFill>
                <a:prstClr val="white"/>
              </a:solidFill>
              <a:latin typeface="Arial"/>
            </a:endParaRPr>
          </a:p>
        </p:txBody>
      </p:sp>
      <p:sp>
        <p:nvSpPr>
          <p:cNvPr id="19" name="ZoneTexte 18">
            <a:extLst>
              <a:ext uri="{FF2B5EF4-FFF2-40B4-BE49-F238E27FC236}">
                <a16:creationId xmlns:a16="http://schemas.microsoft.com/office/drawing/2014/main" id="{A7A3278F-ECFC-4F67-B4D5-86A99A2A3CC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0" name="ZoneTexte 19">
            <a:extLst>
              <a:ext uri="{FF2B5EF4-FFF2-40B4-BE49-F238E27FC236}">
                <a16:creationId xmlns:a16="http://schemas.microsoft.com/office/drawing/2014/main" id="{9A935568-BA9D-4485-898D-42F552479413}"/>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10123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9B044CAF-B8F4-4817-9623-5281B592A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416" y="1920873"/>
            <a:ext cx="2963475" cy="1980000"/>
          </a:xfrm>
          <a:prstGeom prst="rect">
            <a:avLst/>
          </a:prstGeom>
          <a:ln w="38100">
            <a:solidFill>
              <a:srgbClr val="00B050"/>
            </a:solidFill>
          </a:ln>
        </p:spPr>
      </p:pic>
      <p:pic>
        <p:nvPicPr>
          <p:cNvPr id="36" name="Image 35">
            <a:extLst>
              <a:ext uri="{FF2B5EF4-FFF2-40B4-BE49-F238E27FC236}">
                <a16:creationId xmlns:a16="http://schemas.microsoft.com/office/drawing/2014/main" id="{916286F4-F7A0-4524-B60F-FC0174C34E9F}"/>
              </a:ext>
            </a:extLst>
          </p:cNvPr>
          <p:cNvPicPr>
            <a:picLocks noChangeAspect="1"/>
          </p:cNvPicPr>
          <p:nvPr/>
        </p:nvPicPr>
        <p:blipFill rotWithShape="1">
          <a:blip r:embed="rId3">
            <a:extLst>
              <a:ext uri="{28A0092B-C50C-407E-A947-70E740481C1C}">
                <a14:useLocalDpi xmlns:a14="http://schemas.microsoft.com/office/drawing/2010/main" val="0"/>
              </a:ext>
            </a:extLst>
          </a:blip>
          <a:srcRect l="2961"/>
          <a:stretch/>
        </p:blipFill>
        <p:spPr>
          <a:xfrm>
            <a:off x="139762" y="1925700"/>
            <a:ext cx="2963474" cy="1980000"/>
          </a:xfrm>
          <a:prstGeom prst="rect">
            <a:avLst/>
          </a:prstGeom>
          <a:ln w="38100">
            <a:solidFill>
              <a:srgbClr val="0070C0"/>
            </a:solidFill>
          </a:ln>
        </p:spPr>
      </p:pic>
      <p:sp>
        <p:nvSpPr>
          <p:cNvPr id="40" name="ZoneTexte 39">
            <a:extLst>
              <a:ext uri="{FF2B5EF4-FFF2-40B4-BE49-F238E27FC236}">
                <a16:creationId xmlns:a16="http://schemas.microsoft.com/office/drawing/2014/main" id="{48C5169E-87FD-44BF-8980-FCDBDA4322FF}"/>
              </a:ext>
            </a:extLst>
          </p:cNvPr>
          <p:cNvSpPr txBox="1"/>
          <p:nvPr/>
        </p:nvSpPr>
        <p:spPr>
          <a:xfrm>
            <a:off x="-35591" y="1214608"/>
            <a:ext cx="7375347" cy="584775"/>
          </a:xfrm>
          <a:prstGeom prst="rect">
            <a:avLst/>
          </a:prstGeom>
          <a:noFill/>
        </p:spPr>
        <p:txBody>
          <a:bodyPr wrap="square" rtlCol="0">
            <a:spAutoFit/>
          </a:bodyPr>
          <a:lstStyle/>
          <a:p>
            <a:pPr marL="285750" indent="-285750">
              <a:buFont typeface="Wingdings" panose="05000000000000000000" pitchFamily="2" charset="2"/>
              <a:buChar char="Ø"/>
            </a:pPr>
            <a:r>
              <a:rPr lang="en-US" sz="1600" b="1" dirty="0" err="1">
                <a:solidFill>
                  <a:srgbClr val="7030A0"/>
                </a:solidFill>
              </a:rPr>
              <a:t>L’intensité</a:t>
            </a:r>
            <a:r>
              <a:rPr lang="en-US" sz="1600" b="1" dirty="0">
                <a:solidFill>
                  <a:srgbClr val="7030A0"/>
                </a:solidFill>
              </a:rPr>
              <a:t> </a:t>
            </a:r>
            <a:r>
              <a:rPr lang="en-US" sz="1600" b="1" i="1" dirty="0">
                <a:solidFill>
                  <a:srgbClr val="7030A0"/>
                </a:solidFill>
              </a:rPr>
              <a:t>I</a:t>
            </a:r>
            <a:r>
              <a:rPr lang="en-US" sz="1600" b="1" i="1" baseline="-25000" dirty="0">
                <a:solidFill>
                  <a:srgbClr val="7030A0"/>
                </a:solidFill>
              </a:rPr>
              <a:t>B</a:t>
            </a:r>
            <a:r>
              <a:rPr lang="en-US" sz="1600" b="1" dirty="0">
                <a:solidFill>
                  <a:srgbClr val="7030A0"/>
                </a:solidFill>
              </a:rPr>
              <a:t> </a:t>
            </a:r>
            <a:r>
              <a:rPr lang="en-US" sz="1600" dirty="0"/>
              <a:t>et la </a:t>
            </a:r>
            <a:r>
              <a:rPr lang="en-US" sz="1600" b="1" dirty="0" err="1">
                <a:solidFill>
                  <a:srgbClr val="C00000"/>
                </a:solidFill>
              </a:rPr>
              <a:t>fréquence</a:t>
            </a:r>
            <a:r>
              <a:rPr lang="en-US" sz="1600" b="1" dirty="0">
                <a:solidFill>
                  <a:srgbClr val="C00000"/>
                </a:solidFill>
              </a:rPr>
              <a:t> </a:t>
            </a:r>
            <a:r>
              <a:rPr lang="en-US" sz="1600" b="1" i="1" dirty="0">
                <a:solidFill>
                  <a:srgbClr val="C00000"/>
                </a:solidFill>
                <a:sym typeface="Symbol" panose="05050102010706020507" pitchFamily="18" charset="2"/>
              </a:rPr>
              <a:t></a:t>
            </a:r>
            <a:r>
              <a:rPr lang="en-US" sz="1600" b="1" i="1" baseline="-25000" dirty="0">
                <a:solidFill>
                  <a:srgbClr val="C00000"/>
                </a:solidFill>
                <a:sym typeface="Symbol" panose="05050102010706020507" pitchFamily="18" charset="2"/>
              </a:rPr>
              <a:t>B</a:t>
            </a:r>
            <a:r>
              <a:rPr lang="en-US" sz="1600" b="1" dirty="0">
                <a:solidFill>
                  <a:srgbClr val="C00000"/>
                </a:solidFill>
                <a:sym typeface="Symbol" panose="05050102010706020507" pitchFamily="18" charset="2"/>
              </a:rPr>
              <a:t> </a:t>
            </a:r>
            <a:r>
              <a:rPr lang="en-US" sz="1600" dirty="0"/>
              <a:t>de la diffusion Brillouin </a:t>
            </a:r>
            <a:r>
              <a:rPr lang="en-US" sz="1600" dirty="0" err="1"/>
              <a:t>sont</a:t>
            </a:r>
            <a:r>
              <a:rPr lang="en-US" sz="1600" dirty="0"/>
              <a:t> </a:t>
            </a:r>
            <a:r>
              <a:rPr lang="en-US" sz="1600" dirty="0" err="1"/>
              <a:t>toutes</a:t>
            </a:r>
            <a:r>
              <a:rPr lang="en-US" sz="1600" dirty="0"/>
              <a:t> les </a:t>
            </a:r>
            <a:r>
              <a:rPr lang="en-US" sz="1600" dirty="0" err="1"/>
              <a:t>deux</a:t>
            </a:r>
            <a:r>
              <a:rPr lang="en-US" sz="1600" dirty="0"/>
              <a:t> </a:t>
            </a:r>
            <a:r>
              <a:rPr lang="en-US" sz="1600" dirty="0" err="1"/>
              <a:t>sensibles</a:t>
            </a:r>
            <a:r>
              <a:rPr lang="en-US" sz="1600" dirty="0"/>
              <a:t> à la </a:t>
            </a:r>
            <a:r>
              <a:rPr lang="en-US" sz="1600" b="1" dirty="0" err="1">
                <a:solidFill>
                  <a:srgbClr val="0070C0"/>
                </a:solidFill>
              </a:rPr>
              <a:t>température</a:t>
            </a:r>
            <a:r>
              <a:rPr lang="en-US" sz="1600" dirty="0"/>
              <a:t> et la </a:t>
            </a:r>
            <a:r>
              <a:rPr lang="en-US" sz="1600" b="1" dirty="0" err="1">
                <a:solidFill>
                  <a:srgbClr val="00B050"/>
                </a:solidFill>
              </a:rPr>
              <a:t>déformation</a:t>
            </a:r>
            <a:r>
              <a:rPr lang="en-US" sz="1600" dirty="0"/>
              <a:t> [1,2] :</a:t>
            </a:r>
          </a:p>
        </p:txBody>
      </p:sp>
      <p:sp>
        <p:nvSpPr>
          <p:cNvPr id="41" name="ZoneTexte 40">
            <a:extLst>
              <a:ext uri="{FF2B5EF4-FFF2-40B4-BE49-F238E27FC236}">
                <a16:creationId xmlns:a16="http://schemas.microsoft.com/office/drawing/2014/main" id="{0C058C75-EC9A-4377-92A4-ADEB5F813747}"/>
              </a:ext>
            </a:extLst>
          </p:cNvPr>
          <p:cNvSpPr txBox="1"/>
          <p:nvPr/>
        </p:nvSpPr>
        <p:spPr>
          <a:xfrm>
            <a:off x="-36886" y="5831398"/>
            <a:ext cx="12198354" cy="253916"/>
          </a:xfrm>
          <a:prstGeom prst="rect">
            <a:avLst/>
          </a:prstGeom>
          <a:noFill/>
        </p:spPr>
        <p:txBody>
          <a:bodyPr wrap="square">
            <a:spAutoFit/>
          </a:bodyPr>
          <a:lstStyle/>
          <a:p>
            <a:r>
              <a:rPr lang="fr-FR" sz="1050" i="1" dirty="0">
                <a:effectLst/>
              </a:rPr>
              <a:t>[1]. </a:t>
            </a:r>
            <a:r>
              <a:rPr lang="fr-FR" sz="1050" i="1" dirty="0" err="1">
                <a:effectLst/>
              </a:rPr>
              <a:t>Sikali</a:t>
            </a:r>
            <a:r>
              <a:rPr lang="fr-FR" sz="1050" i="1" dirty="0">
                <a:effectLst/>
              </a:rPr>
              <a:t>, Yolande. « Capteurs à fibres optiques répartis par effet Brillouin: séparation de la dépendance à température et à la déformation ». Thèse, Télécom ParisTech, 2012.</a:t>
            </a:r>
          </a:p>
        </p:txBody>
      </p:sp>
      <p:sp>
        <p:nvSpPr>
          <p:cNvPr id="42" name="ZoneTexte 41">
            <a:extLst>
              <a:ext uri="{FF2B5EF4-FFF2-40B4-BE49-F238E27FC236}">
                <a16:creationId xmlns:a16="http://schemas.microsoft.com/office/drawing/2014/main" id="{868C55FE-F54F-4723-9EAA-CE201EEAC2DD}"/>
              </a:ext>
            </a:extLst>
          </p:cNvPr>
          <p:cNvSpPr txBox="1"/>
          <p:nvPr/>
        </p:nvSpPr>
        <p:spPr>
          <a:xfrm>
            <a:off x="-36886" y="5995789"/>
            <a:ext cx="12225680" cy="415498"/>
          </a:xfrm>
          <a:prstGeom prst="rect">
            <a:avLst/>
          </a:prstGeom>
          <a:noFill/>
        </p:spPr>
        <p:txBody>
          <a:bodyPr wrap="square">
            <a:spAutoFit/>
          </a:bodyPr>
          <a:lstStyle/>
          <a:p>
            <a:r>
              <a:rPr lang="en-US" sz="1050" i="1" dirty="0">
                <a:effectLst/>
              </a:rPr>
              <a:t>[2]. Parker, T. R., M. </a:t>
            </a:r>
            <a:r>
              <a:rPr lang="en-US" sz="1050" i="1" dirty="0" err="1">
                <a:effectLst/>
              </a:rPr>
              <a:t>Farhadiroushan</a:t>
            </a:r>
            <a:r>
              <a:rPr lang="en-US" sz="1050" i="1" dirty="0">
                <a:effectLst/>
              </a:rPr>
              <a:t>, V. A. </a:t>
            </a:r>
            <a:r>
              <a:rPr lang="en-US" sz="1050" i="1" dirty="0" err="1">
                <a:effectLst/>
              </a:rPr>
              <a:t>Handerek</a:t>
            </a:r>
            <a:r>
              <a:rPr lang="en-US" sz="1050" i="1" dirty="0">
                <a:effectLst/>
              </a:rPr>
              <a:t>, et A. J. Rogers. « Temperature and Strain Dependence of the Power Level and Frequency of Spontaneous Brillouin Scattering in Optical Fibers ». Optics Letters 22, n</a:t>
            </a:r>
            <a:r>
              <a:rPr lang="en-US" sz="1050" i="1" baseline="30000" dirty="0">
                <a:effectLst/>
              </a:rPr>
              <a:t>o</a:t>
            </a:r>
            <a:r>
              <a:rPr lang="en-US" sz="1050" i="1" dirty="0">
                <a:effectLst/>
              </a:rPr>
              <a:t> 11 (1 </a:t>
            </a:r>
            <a:r>
              <a:rPr lang="en-US" sz="1050" i="1" dirty="0" err="1">
                <a:effectLst/>
              </a:rPr>
              <a:t>juin</a:t>
            </a:r>
            <a:r>
              <a:rPr lang="en-US" sz="1050" i="1" dirty="0">
                <a:effectLst/>
              </a:rPr>
              <a:t> 1997): 787. </a:t>
            </a:r>
          </a:p>
        </p:txBody>
      </p:sp>
      <p:grpSp>
        <p:nvGrpSpPr>
          <p:cNvPr id="5" name="Groupe 4"/>
          <p:cNvGrpSpPr/>
          <p:nvPr/>
        </p:nvGrpSpPr>
        <p:grpSpPr>
          <a:xfrm>
            <a:off x="2172587" y="4788227"/>
            <a:ext cx="3696101" cy="803467"/>
            <a:chOff x="8017844" y="4219160"/>
            <a:chExt cx="3696101" cy="803467"/>
          </a:xfrm>
        </p:grpSpPr>
        <mc:AlternateContent xmlns:mc="http://schemas.openxmlformats.org/markup-compatibility/2006">
          <mc:Choice xmlns:a14="http://schemas.microsoft.com/office/drawing/2010/main" Requires="a14">
            <p:sp>
              <p:nvSpPr>
                <p:cNvPr id="46" name="ZoneTexte 45">
                  <a:extLst>
                    <a:ext uri="{FF2B5EF4-FFF2-40B4-BE49-F238E27FC236}">
                      <a16:creationId xmlns:a16="http://schemas.microsoft.com/office/drawing/2014/main" id="{A3726630-1E9F-48A7-859F-5BB4D2073B15}"/>
                    </a:ext>
                  </a:extLst>
                </p:cNvPr>
                <p:cNvSpPr txBox="1"/>
                <p:nvPr/>
              </p:nvSpPr>
              <p:spPr>
                <a:xfrm>
                  <a:off x="8394115" y="4460934"/>
                  <a:ext cx="2964466" cy="30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b="1" i="1" smtClean="0">
                            <a:solidFill>
                              <a:srgbClr val="C00000"/>
                            </a:solidFill>
                            <a:latin typeface="Cambria Math" panose="02040503050406030204" pitchFamily="18" charset="0"/>
                            <a:ea typeface="Cambria Math" panose="02040503050406030204" pitchFamily="18" charset="0"/>
                          </a:rPr>
                          <m:t>𝜟</m:t>
                        </m:r>
                        <m:sSub>
                          <m:sSubPr>
                            <m:ctrlPr>
                              <a:rPr lang="el-GR" b="1" i="1" smtClean="0">
                                <a:solidFill>
                                  <a:srgbClr val="C00000"/>
                                </a:solidFill>
                                <a:latin typeface="Cambria Math" panose="02040503050406030204" pitchFamily="18" charset="0"/>
                                <a:ea typeface="Cambria Math" panose="02040503050406030204" pitchFamily="18" charset="0"/>
                              </a:rPr>
                            </m:ctrlPr>
                          </m:sSubPr>
                          <m:e>
                            <m:r>
                              <a:rPr lang="el-GR" b="1" i="1" smtClean="0">
                                <a:solidFill>
                                  <a:srgbClr val="C00000"/>
                                </a:solidFill>
                                <a:latin typeface="Cambria Math" panose="02040503050406030204" pitchFamily="18" charset="0"/>
                                <a:ea typeface="Cambria Math" panose="02040503050406030204" pitchFamily="18" charset="0"/>
                              </a:rPr>
                              <m:t>𝝊</m:t>
                            </m:r>
                          </m:e>
                          <m:sub>
                            <m:r>
                              <a:rPr lang="fr-FR" b="1" i="1" smtClean="0">
                                <a:solidFill>
                                  <a:srgbClr val="C00000"/>
                                </a:solidFill>
                                <a:latin typeface="Cambria Math" panose="02040503050406030204" pitchFamily="18" charset="0"/>
                                <a:ea typeface="Cambria Math" panose="02040503050406030204" pitchFamily="18" charset="0"/>
                              </a:rPr>
                              <m:t>𝑩</m:t>
                            </m:r>
                          </m:sub>
                        </m:sSub>
                        <m:r>
                          <a:rPr lang="fr-FR" b="0" i="1"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𝐶</m:t>
                            </m:r>
                          </m:e>
                          <m:sub>
                            <m:sSub>
                              <m:sSubPr>
                                <m:ctrlPr>
                                  <a:rPr lang="fr-FR" b="1" i="1" smtClean="0">
                                    <a:solidFill>
                                      <a:srgbClr val="C00000"/>
                                    </a:solidFill>
                                    <a:latin typeface="Cambria Math" panose="02040503050406030204" pitchFamily="18" charset="0"/>
                                    <a:ea typeface="Cambria Math" panose="02040503050406030204" pitchFamily="18" charset="0"/>
                                  </a:rPr>
                                </m:ctrlPr>
                              </m:sSubPr>
                              <m:e>
                                <m:r>
                                  <a:rPr lang="fr-FR" b="1" i="1">
                                    <a:solidFill>
                                      <a:srgbClr val="C00000"/>
                                    </a:solidFill>
                                    <a:latin typeface="Cambria Math" panose="02040503050406030204" pitchFamily="18" charset="0"/>
                                    <a:ea typeface="Cambria Math" panose="02040503050406030204" pitchFamily="18" charset="0"/>
                                  </a:rPr>
                                  <m:t>𝝂</m:t>
                                </m:r>
                              </m:e>
                              <m:sub>
                                <m:r>
                                  <a:rPr lang="fr-FR" b="1" i="1">
                                    <a:solidFill>
                                      <a:srgbClr val="C00000"/>
                                    </a:solidFill>
                                    <a:latin typeface="Cambria Math" panose="02040503050406030204" pitchFamily="18" charset="0"/>
                                    <a:ea typeface="Cambria Math" panose="02040503050406030204" pitchFamily="18" charset="0"/>
                                  </a:rPr>
                                  <m:t>𝑩</m:t>
                                </m:r>
                              </m:sub>
                            </m:sSub>
                            <m:r>
                              <a:rPr lang="fr-FR" b="1" i="1" smtClean="0">
                                <a:solidFill>
                                  <a:srgbClr val="0070C0"/>
                                </a:solidFill>
                                <a:latin typeface="Cambria Math" panose="02040503050406030204" pitchFamily="18" charset="0"/>
                                <a:ea typeface="Cambria Math" panose="02040503050406030204" pitchFamily="18" charset="0"/>
                              </a:rPr>
                              <m:t>𝑻</m:t>
                            </m:r>
                          </m:sub>
                        </m:sSub>
                        <m:r>
                          <a:rPr lang="fr-FR" dirty="0">
                            <a:latin typeface="Cambria Math" panose="02040503050406030204" pitchFamily="18" charset="0"/>
                            <a:ea typeface="Cambria Math" panose="02040503050406030204" pitchFamily="18" charset="0"/>
                          </a:rPr>
                          <m:t>×</m:t>
                        </m:r>
                        <m:r>
                          <m:rPr>
                            <m:sty m:val="p"/>
                          </m:rPr>
                          <a:rPr lang="el-GR" i="1" dirty="0" smtClean="0">
                            <a:latin typeface="Cambria Math" panose="02040503050406030204" pitchFamily="18" charset="0"/>
                            <a:ea typeface="Cambria Math" panose="02040503050406030204" pitchFamily="18" charset="0"/>
                          </a:rPr>
                          <m:t>Δ</m:t>
                        </m:r>
                        <m:r>
                          <a:rPr lang="fr-FR" b="1" i="1" dirty="0" smtClean="0">
                            <a:solidFill>
                              <a:srgbClr val="0070C0"/>
                            </a:solidFill>
                            <a:latin typeface="Cambria Math" panose="02040503050406030204" pitchFamily="18" charset="0"/>
                            <a:ea typeface="Cambria Math" panose="02040503050406030204" pitchFamily="18" charset="0"/>
                          </a:rPr>
                          <m:t>𝑻</m:t>
                        </m:r>
                        <m:r>
                          <a:rPr lang="fr-FR" b="0" i="1" dirty="0" smtClean="0">
                            <a:latin typeface="Cambria Math" panose="02040503050406030204" pitchFamily="18" charset="0"/>
                            <a:ea typeface="Cambria Math" panose="02040503050406030204" pitchFamily="18" charset="0"/>
                          </a:rPr>
                          <m:t>+</m:t>
                        </m:r>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𝐶</m:t>
                            </m:r>
                          </m:e>
                          <m:sub>
                            <m:sSub>
                              <m:sSubPr>
                                <m:ctrlPr>
                                  <a:rPr lang="fr-FR" b="1" i="1" smtClean="0">
                                    <a:solidFill>
                                      <a:srgbClr val="C00000"/>
                                    </a:solidFill>
                                    <a:latin typeface="Cambria Math" panose="02040503050406030204" pitchFamily="18" charset="0"/>
                                    <a:ea typeface="Cambria Math" panose="02040503050406030204" pitchFamily="18" charset="0"/>
                                  </a:rPr>
                                </m:ctrlPr>
                              </m:sSubPr>
                              <m:e>
                                <m:r>
                                  <a:rPr lang="fr-FR" b="1" i="1">
                                    <a:solidFill>
                                      <a:srgbClr val="C00000"/>
                                    </a:solidFill>
                                    <a:latin typeface="Cambria Math" panose="02040503050406030204" pitchFamily="18" charset="0"/>
                                    <a:ea typeface="Cambria Math" panose="02040503050406030204" pitchFamily="18" charset="0"/>
                                  </a:rPr>
                                  <m:t>𝝂</m:t>
                                </m:r>
                              </m:e>
                              <m:sub>
                                <m:r>
                                  <a:rPr lang="fr-FR" b="1" i="1">
                                    <a:solidFill>
                                      <a:srgbClr val="C00000"/>
                                    </a:solidFill>
                                    <a:latin typeface="Cambria Math" panose="02040503050406030204" pitchFamily="18" charset="0"/>
                                    <a:ea typeface="Cambria Math" panose="02040503050406030204" pitchFamily="18" charset="0"/>
                                  </a:rPr>
                                  <m:t>𝑩</m:t>
                                </m:r>
                              </m:sub>
                            </m:sSub>
                            <m:r>
                              <a:rPr lang="fr-FR" b="1" i="1" smtClean="0">
                                <a:solidFill>
                                  <a:srgbClr val="00B050"/>
                                </a:solidFill>
                                <a:latin typeface="Cambria Math" panose="02040503050406030204" pitchFamily="18" charset="0"/>
                                <a:ea typeface="Cambria Math" panose="02040503050406030204" pitchFamily="18" charset="0"/>
                              </a:rPr>
                              <m:t>𝜺</m:t>
                            </m:r>
                          </m:sub>
                        </m:sSub>
                        <m:r>
                          <a:rPr lang="fr-FR" i="1">
                            <a:latin typeface="Cambria Math" panose="02040503050406030204" pitchFamily="18" charset="0"/>
                            <a:ea typeface="Cambria Math" panose="02040503050406030204" pitchFamily="18" charset="0"/>
                          </a:rPr>
                          <m:t>×</m:t>
                        </m:r>
                        <m:r>
                          <m:rPr>
                            <m:sty m:val="p"/>
                          </m:rPr>
                          <a:rPr lang="el-GR" i="1" smtClean="0">
                            <a:latin typeface="Cambria Math" panose="02040503050406030204" pitchFamily="18" charset="0"/>
                            <a:ea typeface="Cambria Math" panose="02040503050406030204" pitchFamily="18" charset="0"/>
                          </a:rPr>
                          <m:t>Δ</m:t>
                        </m:r>
                        <m:r>
                          <a:rPr lang="el-GR" b="1" i="1" smtClean="0">
                            <a:solidFill>
                              <a:srgbClr val="00B050"/>
                            </a:solidFill>
                            <a:latin typeface="Cambria Math" panose="02040503050406030204" pitchFamily="18" charset="0"/>
                            <a:ea typeface="Cambria Math" panose="02040503050406030204" pitchFamily="18" charset="0"/>
                          </a:rPr>
                          <m:t>𝜺</m:t>
                        </m:r>
                      </m:oMath>
                    </m:oMathPara>
                  </a14:m>
                  <a:endParaRPr lang="fr-FR" b="1" dirty="0">
                    <a:latin typeface="Cambria Math" panose="02040503050406030204" pitchFamily="18" charset="0"/>
                    <a:ea typeface="Cambria Math" panose="02040503050406030204" pitchFamily="18" charset="0"/>
                  </a:endParaRPr>
                </a:p>
              </p:txBody>
            </p:sp>
          </mc:Choice>
          <mc:Fallback>
            <p:sp>
              <p:nvSpPr>
                <p:cNvPr id="46" name="ZoneTexte 45">
                  <a:extLst>
                    <a:ext uri="{FF2B5EF4-FFF2-40B4-BE49-F238E27FC236}">
                      <a16:creationId xmlns:a16="http://schemas.microsoft.com/office/drawing/2014/main" id="{A3726630-1E9F-48A7-859F-5BB4D2073B15}"/>
                    </a:ext>
                  </a:extLst>
                </p:cNvPr>
                <p:cNvSpPr txBox="1">
                  <a:spLocks noRot="1" noChangeAspect="1" noMove="1" noResize="1" noEditPoints="1" noAdjustHandles="1" noChangeArrowheads="1" noChangeShapeType="1" noTextEdit="1"/>
                </p:cNvSpPr>
                <p:nvPr/>
              </p:nvSpPr>
              <p:spPr>
                <a:xfrm>
                  <a:off x="8394115" y="4460934"/>
                  <a:ext cx="2964466" cy="300788"/>
                </a:xfrm>
                <a:prstGeom prst="rect">
                  <a:avLst/>
                </a:prstGeom>
                <a:blipFill>
                  <a:blip r:embed="rId4"/>
                  <a:stretch>
                    <a:fillRect l="-1646" r="-1235" b="-18367"/>
                  </a:stretch>
                </a:blipFill>
              </p:spPr>
              <p:txBody>
                <a:bodyPr/>
                <a:lstStyle/>
                <a:p>
                  <a:r>
                    <a:rPr lang="fr-FR">
                      <a:noFill/>
                    </a:rPr>
                    <a:t> </a:t>
                  </a:r>
                </a:p>
              </p:txBody>
            </p:sp>
          </mc:Fallback>
        </mc:AlternateContent>
        <p:sp>
          <p:nvSpPr>
            <p:cNvPr id="47" name="Rectangle 46">
              <a:extLst>
                <a:ext uri="{FF2B5EF4-FFF2-40B4-BE49-F238E27FC236}">
                  <a16:creationId xmlns:a16="http://schemas.microsoft.com/office/drawing/2014/main" id="{B18BA866-F837-4A4F-9953-C41F4BDFEC35}"/>
                </a:ext>
              </a:extLst>
            </p:cNvPr>
            <p:cNvSpPr/>
            <p:nvPr/>
          </p:nvSpPr>
          <p:spPr>
            <a:xfrm>
              <a:off x="8017844" y="4219160"/>
              <a:ext cx="3696101" cy="8034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23" name="ZoneTexte 22"/>
          <p:cNvSpPr txBox="1"/>
          <p:nvPr/>
        </p:nvSpPr>
        <p:spPr>
          <a:xfrm>
            <a:off x="1945347" y="536667"/>
            <a:ext cx="5860900" cy="400110"/>
          </a:xfrm>
          <a:prstGeom prst="rect">
            <a:avLst/>
          </a:prstGeom>
          <a:noFill/>
        </p:spPr>
        <p:txBody>
          <a:bodyPr wrap="none" rtlCol="0">
            <a:spAutoFit/>
          </a:bodyPr>
          <a:lstStyle/>
          <a:p>
            <a:r>
              <a:rPr lang="fr-FR" sz="2000" b="1" dirty="0">
                <a:solidFill>
                  <a:schemeClr val="tx2"/>
                </a:solidFill>
              </a:rPr>
              <a:t>Sensibilité à la </a:t>
            </a:r>
            <a:r>
              <a:rPr lang="fr-FR" sz="2000" b="1" dirty="0" err="1">
                <a:solidFill>
                  <a:schemeClr val="tx2"/>
                </a:solidFill>
              </a:rPr>
              <a:t>temperature</a:t>
            </a:r>
            <a:r>
              <a:rPr lang="fr-FR" sz="2000" b="1" dirty="0">
                <a:solidFill>
                  <a:schemeClr val="tx2"/>
                </a:solidFill>
              </a:rPr>
              <a:t> et à la déformation</a:t>
            </a:r>
          </a:p>
        </p:txBody>
      </p:sp>
      <mc:AlternateContent xmlns:mc="http://schemas.openxmlformats.org/markup-compatibility/2006" xmlns:a14="http://schemas.microsoft.com/office/drawing/2010/main">
        <mc:Choice Requires="a14">
          <p:sp>
            <p:nvSpPr>
              <p:cNvPr id="4" name="ZoneTexte 3"/>
              <p:cNvSpPr txBox="1"/>
              <p:nvPr/>
            </p:nvSpPr>
            <p:spPr>
              <a:xfrm>
                <a:off x="37307" y="4009490"/>
                <a:ext cx="8951425" cy="670120"/>
              </a:xfrm>
              <a:prstGeom prst="rect">
                <a:avLst/>
              </a:prstGeom>
              <a:noFill/>
            </p:spPr>
            <p:txBody>
              <a:bodyPr wrap="none" rtlCol="0">
                <a:spAutoFit/>
              </a:bodyPr>
              <a:lstStyle/>
              <a:p>
                <a:pPr marL="285750" indent="-285750">
                  <a:buFont typeface="Symbol" panose="05050102010706020507" pitchFamily="18" charset="2"/>
                  <a:buChar char="´"/>
                </a:pPr>
                <a:r>
                  <a:rPr lang="fr-FR" b="1" dirty="0">
                    <a:solidFill>
                      <a:srgbClr val="FF0000"/>
                    </a:solidFill>
                  </a:rPr>
                  <a:t> </a:t>
                </a:r>
                <a14:m>
                  <m:oMath xmlns:m="http://schemas.openxmlformats.org/officeDocument/2006/math">
                    <m:sSub>
                      <m:sSubPr>
                        <m:ctrlPr>
                          <a:rPr lang="fr-FR" i="1" smtClean="0">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7030A0"/>
                                </a:solidFill>
                                <a:latin typeface="Cambria Math" panose="02040503050406030204" pitchFamily="18" charset="0"/>
                              </a:rPr>
                            </m:ctrlPr>
                          </m:sSubPr>
                          <m:e>
                            <m:r>
                              <a:rPr lang="fr-FR" b="1" i="1">
                                <a:solidFill>
                                  <a:srgbClr val="7030A0"/>
                                </a:solidFill>
                                <a:latin typeface="Cambria Math" panose="02040503050406030204" pitchFamily="18" charset="0"/>
                              </a:rPr>
                              <m:t>𝑰</m:t>
                            </m:r>
                          </m:e>
                          <m:sub>
                            <m:r>
                              <a:rPr lang="fr-FR" b="1" i="1">
                                <a:solidFill>
                                  <a:srgbClr val="7030A0"/>
                                </a:solidFill>
                                <a:latin typeface="Cambria Math" panose="02040503050406030204" pitchFamily="18" charset="0"/>
                              </a:rPr>
                              <m:t>𝑩</m:t>
                            </m:r>
                          </m:sub>
                        </m:sSub>
                        <m:r>
                          <a:rPr lang="fr-FR" b="1" i="1">
                            <a:solidFill>
                              <a:srgbClr val="00B050"/>
                            </a:solidFill>
                            <a:latin typeface="Cambria Math" panose="02040503050406030204" pitchFamily="18" charset="0"/>
                          </a:rPr>
                          <m:t>𝜺</m:t>
                        </m:r>
                      </m:sub>
                    </m:sSub>
                  </m:oMath>
                </a14:m>
                <a:r>
                  <a:rPr lang="fr-FR" b="1" dirty="0">
                    <a:solidFill>
                      <a:srgbClr val="FF0000"/>
                    </a:solidFill>
                    <a:sym typeface="Wingdings" panose="05000000000000000000" pitchFamily="2" charset="2"/>
                  </a:rPr>
                  <a:t> et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7030A0"/>
                                </a:solidFill>
                                <a:latin typeface="Cambria Math" panose="02040503050406030204" pitchFamily="18" charset="0"/>
                              </a:rPr>
                            </m:ctrlPr>
                          </m:sSubPr>
                          <m:e>
                            <m:r>
                              <a:rPr lang="fr-FR" b="1" i="1">
                                <a:solidFill>
                                  <a:srgbClr val="7030A0"/>
                                </a:solidFill>
                                <a:latin typeface="Cambria Math" panose="02040503050406030204" pitchFamily="18" charset="0"/>
                              </a:rPr>
                              <m:t>𝑰</m:t>
                            </m:r>
                          </m:e>
                          <m:sub>
                            <m:r>
                              <a:rPr lang="fr-FR" b="1" i="1">
                                <a:solidFill>
                                  <a:srgbClr val="7030A0"/>
                                </a:solidFill>
                                <a:latin typeface="Cambria Math" panose="02040503050406030204" pitchFamily="18" charset="0"/>
                              </a:rPr>
                              <m:t>𝑩</m:t>
                            </m:r>
                          </m:sub>
                        </m:sSub>
                        <m:r>
                          <a:rPr lang="fr-FR" b="1" i="1">
                            <a:solidFill>
                              <a:srgbClr val="0070C0"/>
                            </a:solidFill>
                            <a:latin typeface="Cambria Math" panose="02040503050406030204" pitchFamily="18" charset="0"/>
                          </a:rPr>
                          <m:t>𝑻</m:t>
                        </m:r>
                      </m:sub>
                    </m:sSub>
                  </m:oMath>
                </a14:m>
                <a:r>
                  <a:rPr lang="fr-FR" b="1" dirty="0">
                    <a:solidFill>
                      <a:srgbClr val="FF0000"/>
                    </a:solidFill>
                    <a:sym typeface="Wingdings" panose="05000000000000000000" pitchFamily="2" charset="2"/>
                  </a:rPr>
                  <a:t> faibles Intensité peu utilisée</a:t>
                </a:r>
              </a:p>
              <a:p>
                <a:pPr marL="285750" indent="-285750">
                  <a:buFont typeface="Wingdings" panose="05000000000000000000" pitchFamily="2" charset="2"/>
                  <a:buChar char="ü"/>
                </a:pPr>
                <a:r>
                  <a:rPr lang="fr-FR" b="1" dirty="0">
                    <a:solidFill>
                      <a:srgbClr val="00B050"/>
                    </a:solidFill>
                    <a:sym typeface="Wingdings" panose="05000000000000000000" pitchFamily="2" charset="2"/>
                  </a:rPr>
                  <a:t>Les B-OTDR standard mesurent généralement la décalage en fréquence </a:t>
                </a:r>
                <a14:m>
                  <m:oMath xmlns:m="http://schemas.openxmlformats.org/officeDocument/2006/math">
                    <m:r>
                      <a:rPr lang="fr-FR" b="1" i="1">
                        <a:solidFill>
                          <a:srgbClr val="C00000"/>
                        </a:solidFill>
                        <a:latin typeface="Cambria Math" panose="02040503050406030204" pitchFamily="18" charset="0"/>
                      </a:rPr>
                      <m:t>𝚫</m:t>
                    </m:r>
                    <m:sSub>
                      <m:sSubPr>
                        <m:ctrlPr>
                          <a:rPr lang="fr-FR" b="1" i="1">
                            <a:solidFill>
                              <a:srgbClr val="C00000"/>
                            </a:solidFill>
                            <a:latin typeface="Cambria Math" panose="02040503050406030204" pitchFamily="18" charset="0"/>
                          </a:rPr>
                        </m:ctrlPr>
                      </m:sSubPr>
                      <m:e>
                        <m:r>
                          <a:rPr lang="fr-FR" b="1" i="1">
                            <a:solidFill>
                              <a:srgbClr val="C00000"/>
                            </a:solidFill>
                            <a:latin typeface="Cambria Math" panose="02040503050406030204" pitchFamily="18" charset="0"/>
                          </a:rPr>
                          <m:t>𝝂</m:t>
                        </m:r>
                      </m:e>
                      <m:sub>
                        <m:r>
                          <a:rPr lang="fr-FR" b="1" i="1">
                            <a:solidFill>
                              <a:srgbClr val="C00000"/>
                            </a:solidFill>
                            <a:latin typeface="Cambria Math" panose="02040503050406030204" pitchFamily="18" charset="0"/>
                          </a:rPr>
                          <m:t>𝑩</m:t>
                        </m:r>
                      </m:sub>
                    </m:sSub>
                  </m:oMath>
                </a14:m>
                <a:r>
                  <a:rPr lang="fr-FR" dirty="0"/>
                  <a:t> :</a:t>
                </a:r>
              </a:p>
            </p:txBody>
          </p:sp>
        </mc:Choice>
        <mc:Fallback xmlns="">
          <p:sp>
            <p:nvSpPr>
              <p:cNvPr id="4" name="ZoneTexte 3"/>
              <p:cNvSpPr txBox="1">
                <a:spLocks noRot="1" noChangeAspect="1" noMove="1" noResize="1" noEditPoints="1" noAdjustHandles="1" noChangeArrowheads="1" noChangeShapeType="1" noTextEdit="1"/>
              </p:cNvSpPr>
              <p:nvPr/>
            </p:nvSpPr>
            <p:spPr>
              <a:xfrm>
                <a:off x="37307" y="4009490"/>
                <a:ext cx="8951425" cy="670120"/>
              </a:xfrm>
              <a:prstGeom prst="rect">
                <a:avLst/>
              </a:prstGeom>
              <a:blipFill>
                <a:blip r:embed="rId5"/>
                <a:stretch>
                  <a:fillRect l="-545" t="-6364" b="-13636"/>
                </a:stretch>
              </a:blipFill>
            </p:spPr>
            <p:txBody>
              <a:bodyPr/>
              <a:lstStyle/>
              <a:p>
                <a:r>
                  <a:rPr lang="fr-FR">
                    <a:noFill/>
                  </a:rPr>
                  <a:t> </a:t>
                </a:r>
              </a:p>
            </p:txBody>
          </p:sp>
        </mc:Fallback>
      </mc:AlternateContent>
      <p:grpSp>
        <p:nvGrpSpPr>
          <p:cNvPr id="9" name="Groupe 8"/>
          <p:cNvGrpSpPr/>
          <p:nvPr/>
        </p:nvGrpSpPr>
        <p:grpSpPr>
          <a:xfrm>
            <a:off x="6681263" y="1964910"/>
            <a:ext cx="5492383" cy="1815974"/>
            <a:chOff x="6681263" y="1964910"/>
            <a:chExt cx="5492383" cy="1815974"/>
          </a:xfrm>
        </p:grpSpPr>
        <p:grpSp>
          <p:nvGrpSpPr>
            <p:cNvPr id="7" name="Groupe 6"/>
            <p:cNvGrpSpPr/>
            <p:nvPr/>
          </p:nvGrpSpPr>
          <p:grpSpPr>
            <a:xfrm>
              <a:off x="7328311" y="1964910"/>
              <a:ext cx="4845335" cy="1815974"/>
              <a:chOff x="7718274" y="1440477"/>
              <a:chExt cx="4845335" cy="1815974"/>
            </a:xfrm>
          </p:grpSpPr>
          <p:grpSp>
            <p:nvGrpSpPr>
              <p:cNvPr id="37" name="Groupe 36">
                <a:extLst>
                  <a:ext uri="{FF2B5EF4-FFF2-40B4-BE49-F238E27FC236}">
                    <a16:creationId xmlns:a16="http://schemas.microsoft.com/office/drawing/2014/main" id="{322C721C-9B60-4916-ABDF-D5D20D992255}"/>
                  </a:ext>
                </a:extLst>
              </p:cNvPr>
              <p:cNvGrpSpPr/>
              <p:nvPr/>
            </p:nvGrpSpPr>
            <p:grpSpPr>
              <a:xfrm>
                <a:off x="7984084" y="1440477"/>
                <a:ext cx="4579525" cy="1815974"/>
                <a:chOff x="7606578" y="2504497"/>
                <a:chExt cx="5229225" cy="1815974"/>
              </a:xfrm>
            </p:grpSpPr>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93E1B837-3948-4D81-88C9-80E55DC2FFFC}"/>
                        </a:ext>
                      </a:extLst>
                    </p:cNvPr>
                    <p:cNvSpPr txBox="1"/>
                    <p:nvPr/>
                  </p:nvSpPr>
                  <p:spPr>
                    <a:xfrm>
                      <a:off x="7606578" y="2504497"/>
                      <a:ext cx="4424363" cy="969433"/>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i="1" smtClean="0">
                                    <a:solidFill>
                                      <a:schemeClr val="tx1"/>
                                    </a:solidFill>
                                    <a:latin typeface="Cambria Math" panose="02040503050406030204" pitchFamily="18" charset="0"/>
                                  </a:rPr>
                                </m:ctrlPr>
                              </m:dPr>
                              <m:e>
                                <m:m>
                                  <m:mPr>
                                    <m:plcHide m:val="on"/>
                                    <m:mcs>
                                      <m:mc>
                                        <m:mcPr>
                                          <m:count m:val="1"/>
                                          <m:mcJc m:val="center"/>
                                        </m:mcPr>
                                      </m:mc>
                                    </m:mcs>
                                    <m:ctrlPr>
                                      <a:rPr lang="fr-FR" i="1">
                                        <a:solidFill>
                                          <a:schemeClr val="tx1"/>
                                        </a:solidFill>
                                        <a:latin typeface="Cambria Math" panose="02040503050406030204" pitchFamily="18" charset="0"/>
                                      </a:rPr>
                                    </m:ctrlPr>
                                  </m:mPr>
                                  <m:mr>
                                    <m:e>
                                      <m:r>
                                        <a:rPr lang="fr-FR" b="1" i="1" smtClean="0">
                                          <a:solidFill>
                                            <a:srgbClr val="C00000"/>
                                          </a:solidFill>
                                          <a:latin typeface="Cambria Math" panose="02040503050406030204" pitchFamily="18" charset="0"/>
                                        </a:rPr>
                                        <m:t>𝚫</m:t>
                                      </m:r>
                                      <m:sSub>
                                        <m:sSubPr>
                                          <m:ctrlPr>
                                            <a:rPr lang="fr-FR" b="1" i="1">
                                              <a:solidFill>
                                                <a:srgbClr val="C00000"/>
                                              </a:solidFill>
                                              <a:latin typeface="Cambria Math" panose="02040503050406030204" pitchFamily="18" charset="0"/>
                                            </a:rPr>
                                          </m:ctrlPr>
                                        </m:sSubPr>
                                        <m:e>
                                          <m:r>
                                            <a:rPr lang="fr-FR" b="1" i="1">
                                              <a:solidFill>
                                                <a:srgbClr val="C00000"/>
                                              </a:solidFill>
                                              <a:latin typeface="Cambria Math" panose="02040503050406030204" pitchFamily="18" charset="0"/>
                                            </a:rPr>
                                            <m:t>𝝂</m:t>
                                          </m:r>
                                        </m:e>
                                        <m:sub>
                                          <m:r>
                                            <a:rPr lang="fr-FR" b="1" i="1">
                                              <a:solidFill>
                                                <a:srgbClr val="C00000"/>
                                              </a:solidFill>
                                              <a:latin typeface="Cambria Math" panose="02040503050406030204" pitchFamily="18" charset="0"/>
                                            </a:rPr>
                                            <m:t>𝑩</m:t>
                                          </m:r>
                                        </m:sub>
                                      </m:sSub>
                                    </m:e>
                                  </m:mr>
                                  <m:mr>
                                    <m:e>
                                      <m:r>
                                        <a:rPr lang="fr-FR" b="1" i="0" smtClean="0">
                                          <a:solidFill>
                                            <a:srgbClr val="7030A0"/>
                                          </a:solidFill>
                                          <a:latin typeface="Cambria Math" panose="02040503050406030204" pitchFamily="18" charset="0"/>
                                        </a:rPr>
                                        <m:t>𝚫</m:t>
                                      </m:r>
                                      <m:sSub>
                                        <m:sSubPr>
                                          <m:ctrlPr>
                                            <a:rPr lang="fr-FR" b="1" i="1">
                                              <a:solidFill>
                                                <a:srgbClr val="7030A0"/>
                                              </a:solidFill>
                                              <a:latin typeface="Cambria Math" panose="02040503050406030204" pitchFamily="18" charset="0"/>
                                            </a:rPr>
                                          </m:ctrlPr>
                                        </m:sSubPr>
                                        <m:e>
                                          <m:r>
                                            <a:rPr lang="fr-FR" b="1" i="1">
                                              <a:solidFill>
                                                <a:srgbClr val="7030A0"/>
                                              </a:solidFill>
                                              <a:latin typeface="Cambria Math" panose="02040503050406030204" pitchFamily="18" charset="0"/>
                                            </a:rPr>
                                            <m:t>𝑰</m:t>
                                          </m:r>
                                        </m:e>
                                        <m:sub>
                                          <m:r>
                                            <a:rPr lang="fr-FR" b="1" i="1">
                                              <a:solidFill>
                                                <a:srgbClr val="7030A0"/>
                                              </a:solidFill>
                                              <a:latin typeface="Cambria Math" panose="02040503050406030204" pitchFamily="18" charset="0"/>
                                            </a:rPr>
                                            <m:t>𝑩</m:t>
                                          </m:r>
                                        </m:sub>
                                      </m:sSub>
                                    </m:e>
                                  </m:mr>
                                </m:m>
                              </m:e>
                            </m:d>
                            <m:r>
                              <a:rPr lang="fr-FR" i="0">
                                <a:solidFill>
                                  <a:schemeClr val="tx1"/>
                                </a:solidFill>
                                <a:latin typeface="Cambria Math" panose="02040503050406030204" pitchFamily="18" charset="0"/>
                              </a:rPr>
                              <m:t>=</m:t>
                            </m:r>
                            <m:limLow>
                              <m:limLowPr>
                                <m:ctrlPr>
                                  <a:rPr lang="fr-FR" i="1">
                                    <a:latin typeface="Cambria Math" panose="02040503050406030204" pitchFamily="18" charset="0"/>
                                  </a:rPr>
                                </m:ctrlPr>
                              </m:limLowPr>
                              <m:e>
                                <m:groupChr>
                                  <m:groupChrPr>
                                    <m:chr m:val="⏟"/>
                                    <m:ctrlPr>
                                      <a:rPr lang="fr-FR" i="1">
                                        <a:latin typeface="Cambria Math" panose="02040503050406030204" pitchFamily="18" charset="0"/>
                                      </a:rPr>
                                    </m:ctrlPr>
                                  </m:groupChrPr>
                                  <m:e>
                                    <m:d>
                                      <m:dPr>
                                        <m:begChr m:val="["/>
                                        <m:endChr m:val="]"/>
                                        <m:ctrlPr>
                                          <a:rPr lang="fr-FR" i="1">
                                            <a:latin typeface="Cambria Math" panose="02040503050406030204" pitchFamily="18" charset="0"/>
                                          </a:rPr>
                                        </m:ctrlPr>
                                      </m:dPr>
                                      <m:e>
                                        <m:m>
                                          <m:mPr>
                                            <m:plcHide m:val="on"/>
                                            <m:mcs>
                                              <m:mc>
                                                <m:mcPr>
                                                  <m:count m:val="2"/>
                                                  <m:mcJc m:val="center"/>
                                                </m:mcPr>
                                              </m:mc>
                                            </m:mcs>
                                            <m:ctrlPr>
                                              <a:rPr lang="fr-FR" i="1">
                                                <a:latin typeface="Cambria Math" panose="02040503050406030204" pitchFamily="18" charset="0"/>
                                              </a:rPr>
                                            </m:ctrlPr>
                                          </m:mPr>
                                          <m:mr>
                                            <m:e>
                                              <m:sSub>
                                                <m:sSubPr>
                                                  <m:ctrlPr>
                                                    <a:rPr lang="fr-FR" i="1">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C00000"/>
                                                          </a:solidFill>
                                                          <a:latin typeface="Cambria Math" panose="02040503050406030204" pitchFamily="18" charset="0"/>
                                                        </a:rPr>
                                                      </m:ctrlPr>
                                                    </m:sSubPr>
                                                    <m:e>
                                                      <m:r>
                                                        <a:rPr lang="fr-FR" b="1" i="1">
                                                          <a:solidFill>
                                                            <a:srgbClr val="C00000"/>
                                                          </a:solidFill>
                                                          <a:latin typeface="Cambria Math" panose="02040503050406030204" pitchFamily="18" charset="0"/>
                                                        </a:rPr>
                                                        <m:t>𝝂</m:t>
                                                      </m:r>
                                                    </m:e>
                                                    <m:sub>
                                                      <m:r>
                                                        <a:rPr lang="fr-FR" b="1" i="1">
                                                          <a:solidFill>
                                                            <a:srgbClr val="C00000"/>
                                                          </a:solidFill>
                                                          <a:latin typeface="Cambria Math" panose="02040503050406030204" pitchFamily="18" charset="0"/>
                                                        </a:rPr>
                                                        <m:t>𝑩</m:t>
                                                      </m:r>
                                                    </m:sub>
                                                  </m:sSub>
                                                  <m:r>
                                                    <a:rPr lang="fr-FR" b="1" i="1">
                                                      <a:solidFill>
                                                        <a:srgbClr val="00B050"/>
                                                      </a:solidFill>
                                                      <a:latin typeface="Cambria Math" panose="02040503050406030204" pitchFamily="18" charset="0"/>
                                                    </a:rPr>
                                                    <m:t>𝜺</m:t>
                                                  </m:r>
                                                </m:sub>
                                              </m:sSub>
                                            </m:e>
                                            <m:e>
                                              <m:sSub>
                                                <m:sSubPr>
                                                  <m:ctrlPr>
                                                    <a:rPr lang="fr-FR" i="1">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C00000"/>
                                                          </a:solidFill>
                                                          <a:latin typeface="Cambria Math" panose="02040503050406030204" pitchFamily="18" charset="0"/>
                                                        </a:rPr>
                                                      </m:ctrlPr>
                                                    </m:sSubPr>
                                                    <m:e>
                                                      <m:r>
                                                        <a:rPr lang="fr-FR" b="1" i="1">
                                                          <a:solidFill>
                                                            <a:srgbClr val="C00000"/>
                                                          </a:solidFill>
                                                          <a:latin typeface="Cambria Math" panose="02040503050406030204" pitchFamily="18" charset="0"/>
                                                        </a:rPr>
                                                        <m:t>𝝂</m:t>
                                                      </m:r>
                                                    </m:e>
                                                    <m:sub>
                                                      <m:r>
                                                        <a:rPr lang="fr-FR" b="1" i="1">
                                                          <a:solidFill>
                                                            <a:srgbClr val="C00000"/>
                                                          </a:solidFill>
                                                          <a:latin typeface="Cambria Math" panose="02040503050406030204" pitchFamily="18" charset="0"/>
                                                        </a:rPr>
                                                        <m:t>𝑩</m:t>
                                                      </m:r>
                                                    </m:sub>
                                                  </m:sSub>
                                                  <m:r>
                                                    <a:rPr lang="fr-FR" b="1" i="1">
                                                      <a:solidFill>
                                                        <a:srgbClr val="0070C0"/>
                                                      </a:solidFill>
                                                      <a:latin typeface="Cambria Math" panose="02040503050406030204" pitchFamily="18" charset="0"/>
                                                    </a:rPr>
                                                    <m:t>𝑻</m:t>
                                                  </m:r>
                                                </m:sub>
                                              </m:sSub>
                                            </m:e>
                                          </m:mr>
                                          <m:mr>
                                            <m:e>
                                              <m:sSub>
                                                <m:sSubPr>
                                                  <m:ctrlPr>
                                                    <a:rPr lang="fr-FR" i="1">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7030A0"/>
                                                          </a:solidFill>
                                                          <a:latin typeface="Cambria Math" panose="02040503050406030204" pitchFamily="18" charset="0"/>
                                                        </a:rPr>
                                                      </m:ctrlPr>
                                                    </m:sSubPr>
                                                    <m:e>
                                                      <m:r>
                                                        <a:rPr lang="fr-FR" b="1" i="1">
                                                          <a:solidFill>
                                                            <a:srgbClr val="7030A0"/>
                                                          </a:solidFill>
                                                          <a:latin typeface="Cambria Math" panose="02040503050406030204" pitchFamily="18" charset="0"/>
                                                        </a:rPr>
                                                        <m:t>𝑰</m:t>
                                                      </m:r>
                                                    </m:e>
                                                    <m:sub>
                                                      <m:r>
                                                        <a:rPr lang="fr-FR" b="1" i="1">
                                                          <a:solidFill>
                                                            <a:srgbClr val="7030A0"/>
                                                          </a:solidFill>
                                                          <a:latin typeface="Cambria Math" panose="02040503050406030204" pitchFamily="18" charset="0"/>
                                                        </a:rPr>
                                                        <m:t>𝑩</m:t>
                                                      </m:r>
                                                    </m:sub>
                                                  </m:sSub>
                                                  <m:r>
                                                    <a:rPr lang="fr-FR" b="1" i="1">
                                                      <a:solidFill>
                                                        <a:srgbClr val="00B050"/>
                                                      </a:solidFill>
                                                      <a:latin typeface="Cambria Math" panose="02040503050406030204" pitchFamily="18" charset="0"/>
                                                    </a:rPr>
                                                    <m:t>𝜺</m:t>
                                                  </m:r>
                                                </m:sub>
                                              </m:sSub>
                                            </m:e>
                                            <m:e>
                                              <m:sSub>
                                                <m:sSubPr>
                                                  <m:ctrlPr>
                                                    <a:rPr lang="fr-FR" i="1">
                                                      <a:latin typeface="Cambria Math" panose="02040503050406030204" pitchFamily="18" charset="0"/>
                                                    </a:rPr>
                                                  </m:ctrlPr>
                                                </m:sSubPr>
                                                <m:e>
                                                  <m:r>
                                                    <a:rPr lang="fr-FR" i="1">
                                                      <a:latin typeface="Cambria Math" panose="02040503050406030204" pitchFamily="18" charset="0"/>
                                                    </a:rPr>
                                                    <m:t>𝐶</m:t>
                                                  </m:r>
                                                </m:e>
                                                <m:sub>
                                                  <m:sSub>
                                                    <m:sSubPr>
                                                      <m:ctrlPr>
                                                        <a:rPr lang="fr-FR" b="1" i="1">
                                                          <a:solidFill>
                                                            <a:srgbClr val="7030A0"/>
                                                          </a:solidFill>
                                                          <a:latin typeface="Cambria Math" panose="02040503050406030204" pitchFamily="18" charset="0"/>
                                                        </a:rPr>
                                                      </m:ctrlPr>
                                                    </m:sSubPr>
                                                    <m:e>
                                                      <m:r>
                                                        <a:rPr lang="fr-FR" b="1" i="1">
                                                          <a:solidFill>
                                                            <a:srgbClr val="7030A0"/>
                                                          </a:solidFill>
                                                          <a:latin typeface="Cambria Math" panose="02040503050406030204" pitchFamily="18" charset="0"/>
                                                        </a:rPr>
                                                        <m:t>𝑰</m:t>
                                                      </m:r>
                                                    </m:e>
                                                    <m:sub>
                                                      <m:r>
                                                        <a:rPr lang="fr-FR" b="1" i="1">
                                                          <a:solidFill>
                                                            <a:srgbClr val="7030A0"/>
                                                          </a:solidFill>
                                                          <a:latin typeface="Cambria Math" panose="02040503050406030204" pitchFamily="18" charset="0"/>
                                                        </a:rPr>
                                                        <m:t>𝑩</m:t>
                                                      </m:r>
                                                    </m:sub>
                                                  </m:sSub>
                                                  <m:r>
                                                    <a:rPr lang="fr-FR" b="1" i="1">
                                                      <a:solidFill>
                                                        <a:srgbClr val="0070C0"/>
                                                      </a:solidFill>
                                                      <a:latin typeface="Cambria Math" panose="02040503050406030204" pitchFamily="18" charset="0"/>
                                                    </a:rPr>
                                                    <m:t>𝑻</m:t>
                                                  </m:r>
                                                </m:sub>
                                              </m:sSub>
                                            </m:e>
                                          </m:mr>
                                        </m:m>
                                      </m:e>
                                    </m:d>
                                  </m:e>
                                </m:groupChr>
                              </m:e>
                              <m:lim>
                                <m:r>
                                  <a:rPr lang="fr-FR" i="1">
                                    <a:latin typeface="Cambria Math" panose="02040503050406030204" pitchFamily="18" charset="0"/>
                                  </a:rPr>
                                  <m:t>𝐶𝑜𝑒𝑓𝑓</m:t>
                                </m:r>
                                <m:r>
                                  <a:rPr lang="fr-FR" i="1">
                                    <a:latin typeface="Cambria Math" panose="02040503050406030204" pitchFamily="18" charset="0"/>
                                  </a:rPr>
                                  <m:t>. </m:t>
                                </m:r>
                                <m:r>
                                  <a:rPr lang="fr-FR" i="1">
                                    <a:latin typeface="Cambria Math" panose="02040503050406030204" pitchFamily="18" charset="0"/>
                                  </a:rPr>
                                  <m:t>𝑑𝑒</m:t>
                                </m:r>
                                <m:r>
                                  <a:rPr lang="fr-FR" i="1">
                                    <a:latin typeface="Cambria Math" panose="02040503050406030204" pitchFamily="18" charset="0"/>
                                  </a:rPr>
                                  <m:t> </m:t>
                                </m:r>
                                <m:r>
                                  <a:rPr lang="fr-FR" i="1">
                                    <a:latin typeface="Cambria Math" panose="02040503050406030204" pitchFamily="18" charset="0"/>
                                  </a:rPr>
                                  <m:t>𝑠𝑒𝑛𝑠𝑖𝑏𝑖𝑙𝑖𝑡</m:t>
                                </m:r>
                                <m:r>
                                  <a:rPr lang="fr-FR" i="1">
                                    <a:latin typeface="Cambria Math" panose="02040503050406030204" pitchFamily="18" charset="0"/>
                                  </a:rPr>
                                  <m:t>é</m:t>
                                </m:r>
                              </m:lim>
                            </m:limLow>
                            <m:r>
                              <a:rPr lang="fr-FR" i="0">
                                <a:solidFill>
                                  <a:schemeClr val="tx1"/>
                                </a:solidFill>
                                <a:latin typeface="Cambria Math" panose="02040503050406030204" pitchFamily="18" charset="0"/>
                              </a:rPr>
                              <m:t>×</m:t>
                            </m:r>
                            <m:d>
                              <m:dPr>
                                <m:begChr m:val="["/>
                                <m:endChr m:val="]"/>
                                <m:ctrlPr>
                                  <a:rPr lang="fr-FR" i="1">
                                    <a:solidFill>
                                      <a:schemeClr val="tx1"/>
                                    </a:solidFill>
                                    <a:latin typeface="Cambria Math" panose="02040503050406030204" pitchFamily="18" charset="0"/>
                                  </a:rPr>
                                </m:ctrlPr>
                              </m:dPr>
                              <m:e>
                                <m:m>
                                  <m:mPr>
                                    <m:plcHide m:val="on"/>
                                    <m:mcs>
                                      <m:mc>
                                        <m:mcPr>
                                          <m:count m:val="1"/>
                                          <m:mcJc m:val="center"/>
                                        </m:mcPr>
                                      </m:mc>
                                    </m:mcs>
                                    <m:ctrlPr>
                                      <a:rPr lang="fr-FR" i="1">
                                        <a:solidFill>
                                          <a:schemeClr val="tx1"/>
                                        </a:solidFill>
                                        <a:latin typeface="Cambria Math" panose="02040503050406030204" pitchFamily="18" charset="0"/>
                                      </a:rPr>
                                    </m:ctrlPr>
                                  </m:mPr>
                                  <m:mr>
                                    <m:e>
                                      <m:r>
                                        <a:rPr lang="fr-FR" b="1" i="0" smtClean="0">
                                          <a:solidFill>
                                            <a:srgbClr val="00B050"/>
                                          </a:solidFill>
                                          <a:latin typeface="Cambria Math" panose="02040503050406030204" pitchFamily="18" charset="0"/>
                                        </a:rPr>
                                        <m:t>𝚫</m:t>
                                      </m:r>
                                      <m:r>
                                        <a:rPr lang="fr-FR" b="1" i="1">
                                          <a:solidFill>
                                            <a:srgbClr val="00B050"/>
                                          </a:solidFill>
                                          <a:latin typeface="Cambria Math" panose="02040503050406030204" pitchFamily="18" charset="0"/>
                                        </a:rPr>
                                        <m:t>𝜺</m:t>
                                      </m:r>
                                    </m:e>
                                  </m:mr>
                                  <m:mr>
                                    <m:e>
                                      <m:r>
                                        <a:rPr lang="fr-FR" b="1" i="0" smtClean="0">
                                          <a:solidFill>
                                            <a:srgbClr val="0070C0"/>
                                          </a:solidFill>
                                          <a:latin typeface="Cambria Math" panose="02040503050406030204" pitchFamily="18" charset="0"/>
                                        </a:rPr>
                                        <m:t>𝚫</m:t>
                                      </m:r>
                                      <m:r>
                                        <a:rPr lang="fr-FR" b="1" i="0" smtClean="0">
                                          <a:solidFill>
                                            <a:srgbClr val="0070C0"/>
                                          </a:solidFill>
                                          <a:latin typeface="Cambria Math" panose="02040503050406030204" pitchFamily="18" charset="0"/>
                                        </a:rPr>
                                        <m:t>𝐓</m:t>
                                      </m:r>
                                    </m:e>
                                  </m:mr>
                                </m:m>
                              </m:e>
                            </m:d>
                          </m:oMath>
                        </m:oMathPara>
                      </a14:m>
                      <a:endParaRPr lang="fr-FR" dirty="0"/>
                    </a:p>
                  </p:txBody>
                </p:sp>
              </mc:Choice>
              <mc:Fallback xmlns="">
                <p:sp>
                  <p:nvSpPr>
                    <p:cNvPr id="38" name="ZoneTexte 37">
                      <a:extLst>
                        <a:ext uri="{FF2B5EF4-FFF2-40B4-BE49-F238E27FC236}">
                          <a16:creationId xmlns:a16="http://schemas.microsoft.com/office/drawing/2014/main" id="{93E1B837-3948-4D81-88C9-80E55DC2FFFC}"/>
                        </a:ext>
                      </a:extLst>
                    </p:cNvPr>
                    <p:cNvSpPr txBox="1">
                      <a:spLocks noRot="1" noChangeAspect="1" noMove="1" noResize="1" noEditPoints="1" noAdjustHandles="1" noChangeArrowheads="1" noChangeShapeType="1" noTextEdit="1"/>
                    </p:cNvSpPr>
                    <p:nvPr/>
                  </p:nvSpPr>
                  <p:spPr>
                    <a:xfrm>
                      <a:off x="7606578" y="2504497"/>
                      <a:ext cx="4424363" cy="969433"/>
                    </a:xfrm>
                    <a:prstGeom prst="rect">
                      <a:avLst/>
                    </a:prstGeom>
                    <a:blipFill>
                      <a:blip r:embed="rId6"/>
                      <a:stretch>
                        <a:fillRect/>
                      </a:stretch>
                    </a:blipFill>
                    <a:ln>
                      <a:solidFill>
                        <a:schemeClr val="tx1"/>
                      </a:solid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9" name="ZoneTexte 38">
                      <a:extLst>
                        <a:ext uri="{FF2B5EF4-FFF2-40B4-BE49-F238E27FC236}">
                          <a16:creationId xmlns:a16="http://schemas.microsoft.com/office/drawing/2014/main" id="{D8D64B3E-6CF5-4136-BC48-878E815107A8}"/>
                        </a:ext>
                      </a:extLst>
                    </p:cNvPr>
                    <p:cNvSpPr txBox="1"/>
                    <p:nvPr/>
                  </p:nvSpPr>
                  <p:spPr>
                    <a:xfrm>
                      <a:off x="7606578" y="3748711"/>
                      <a:ext cx="5229225" cy="571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fr-FR" sz="1400" i="1" smtClean="0">
                                    <a:solidFill>
                                      <a:schemeClr val="tx1"/>
                                    </a:solidFill>
                                    <a:latin typeface="Cambria Math" panose="02040503050406030204" pitchFamily="18" charset="0"/>
                                  </a:rPr>
                                </m:ctrlPr>
                              </m:dPr>
                              <m:e>
                                <m:m>
                                  <m:mPr>
                                    <m:plcHide m:val="on"/>
                                    <m:mcs>
                                      <m:mc>
                                        <m:mcPr>
                                          <m:count m:val="2"/>
                                          <m:mcJc m:val="center"/>
                                        </m:mcPr>
                                      </m:mc>
                                    </m:mcs>
                                    <m:ctrlPr>
                                      <a:rPr lang="fr-FR" sz="1400" i="1">
                                        <a:solidFill>
                                          <a:schemeClr val="tx1"/>
                                        </a:solidFill>
                                        <a:latin typeface="Cambria Math" panose="02040503050406030204" pitchFamily="18" charset="0"/>
                                      </a:rPr>
                                    </m:ctrlPr>
                                  </m:mPr>
                                  <m:mr>
                                    <m:e>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𝐶</m:t>
                                          </m:r>
                                        </m:e>
                                        <m: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𝜈</m:t>
                                              </m:r>
                                            </m:e>
                                            <m:sub>
                                              <m:r>
                                                <a:rPr lang="fr-FR" sz="1400" i="1">
                                                  <a:solidFill>
                                                    <a:schemeClr val="tx1"/>
                                                  </a:solidFill>
                                                  <a:latin typeface="Cambria Math" panose="02040503050406030204" pitchFamily="18" charset="0"/>
                                                </a:rPr>
                                                <m:t>𝐵</m:t>
                                              </m:r>
                                            </m:sub>
                                          </m:sSub>
                                          <m:r>
                                            <a:rPr lang="fr-FR" sz="1400" i="1">
                                              <a:solidFill>
                                                <a:schemeClr val="tx1"/>
                                              </a:solidFill>
                                              <a:latin typeface="Cambria Math" panose="02040503050406030204" pitchFamily="18" charset="0"/>
                                            </a:rPr>
                                            <m:t>𝜀</m:t>
                                          </m:r>
                                        </m:sub>
                                      </m:sSub>
                                    </m:e>
                                    <m:e>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𝐶</m:t>
                                          </m:r>
                                        </m:e>
                                        <m: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𝜈</m:t>
                                              </m:r>
                                            </m:e>
                                            <m:sub>
                                              <m:r>
                                                <a:rPr lang="fr-FR" sz="1400" i="1">
                                                  <a:solidFill>
                                                    <a:schemeClr val="tx1"/>
                                                  </a:solidFill>
                                                  <a:latin typeface="Cambria Math" panose="02040503050406030204" pitchFamily="18" charset="0"/>
                                                </a:rPr>
                                                <m:t>𝐵</m:t>
                                              </m:r>
                                            </m:sub>
                                          </m:sSub>
                                          <m:r>
                                            <a:rPr lang="fr-FR" sz="1400" i="1">
                                              <a:solidFill>
                                                <a:schemeClr val="tx1"/>
                                              </a:solidFill>
                                              <a:latin typeface="Cambria Math" panose="02040503050406030204" pitchFamily="18" charset="0"/>
                                            </a:rPr>
                                            <m:t>𝑇</m:t>
                                          </m:r>
                                        </m:sub>
                                      </m:sSub>
                                    </m:e>
                                  </m:mr>
                                  <m:mr>
                                    <m:e>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𝐶</m:t>
                                          </m:r>
                                        </m:e>
                                        <m: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𝐼</m:t>
                                              </m:r>
                                            </m:e>
                                            <m:sub>
                                              <m:r>
                                                <a:rPr lang="fr-FR" sz="1400" i="1">
                                                  <a:solidFill>
                                                    <a:schemeClr val="tx1"/>
                                                  </a:solidFill>
                                                  <a:latin typeface="Cambria Math" panose="02040503050406030204" pitchFamily="18" charset="0"/>
                                                </a:rPr>
                                                <m:t>𝐵</m:t>
                                              </m:r>
                                            </m:sub>
                                          </m:sSub>
                                          <m:r>
                                            <a:rPr lang="fr-FR" sz="1400" i="1">
                                              <a:solidFill>
                                                <a:schemeClr val="tx1"/>
                                              </a:solidFill>
                                              <a:latin typeface="Cambria Math" panose="02040503050406030204" pitchFamily="18" charset="0"/>
                                            </a:rPr>
                                            <m:t>𝜀</m:t>
                                          </m:r>
                                        </m:sub>
                                      </m:sSub>
                                    </m:e>
                                    <m:e>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𝐶</m:t>
                                          </m:r>
                                        </m:e>
                                        <m:sub>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rPr>
                                                <m:t>𝐼</m:t>
                                              </m:r>
                                            </m:e>
                                            <m:sub>
                                              <m:r>
                                                <a:rPr lang="fr-FR" sz="1400" i="1">
                                                  <a:solidFill>
                                                    <a:schemeClr val="tx1"/>
                                                  </a:solidFill>
                                                  <a:latin typeface="Cambria Math" panose="02040503050406030204" pitchFamily="18" charset="0"/>
                                                </a:rPr>
                                                <m:t>𝐵</m:t>
                                              </m:r>
                                            </m:sub>
                                          </m:sSub>
                                          <m:r>
                                            <a:rPr lang="fr-FR" sz="1400" i="1">
                                              <a:solidFill>
                                                <a:schemeClr val="tx1"/>
                                              </a:solidFill>
                                              <a:latin typeface="Cambria Math" panose="02040503050406030204" pitchFamily="18" charset="0"/>
                                            </a:rPr>
                                            <m:t>𝑇</m:t>
                                          </m:r>
                                        </m:sub>
                                      </m:sSub>
                                    </m:e>
                                  </m:mr>
                                </m:m>
                              </m:e>
                            </m:d>
                            <m:r>
                              <a:rPr lang="fr-FR" sz="1400" i="0">
                                <a:solidFill>
                                  <a:schemeClr val="tx1"/>
                                </a:solidFill>
                                <a:latin typeface="Cambria Math" panose="02040503050406030204" pitchFamily="18" charset="0"/>
                              </a:rPr>
                              <m:t> = </m:t>
                            </m:r>
                            <m:d>
                              <m:dPr>
                                <m:begChr m:val="["/>
                                <m:endChr m:val="]"/>
                                <m:ctrlPr>
                                  <a:rPr lang="fr-FR" sz="1400" i="1">
                                    <a:solidFill>
                                      <a:schemeClr val="tx1"/>
                                    </a:solidFill>
                                    <a:latin typeface="Cambria Math" panose="02040503050406030204" pitchFamily="18" charset="0"/>
                                  </a:rPr>
                                </m:ctrlPr>
                              </m:dPr>
                              <m:e>
                                <m:m>
                                  <m:mPr>
                                    <m:plcHide m:val="on"/>
                                    <m:mcs>
                                      <m:mc>
                                        <m:mcPr>
                                          <m:count m:val="2"/>
                                          <m:mcJc m:val="center"/>
                                        </m:mcPr>
                                      </m:mc>
                                    </m:mcs>
                                    <m:ctrlPr>
                                      <a:rPr lang="fr-FR" sz="1400" i="1">
                                        <a:solidFill>
                                          <a:schemeClr val="tx1"/>
                                        </a:solidFill>
                                        <a:latin typeface="Cambria Math" panose="02040503050406030204" pitchFamily="18" charset="0"/>
                                      </a:rPr>
                                    </m:ctrlPr>
                                  </m:mPr>
                                  <m:mr>
                                    <m:e>
                                      <m:r>
                                        <a:rPr lang="fr-FR" sz="1400" i="0">
                                          <a:solidFill>
                                            <a:schemeClr val="tx1"/>
                                          </a:solidFill>
                                          <a:latin typeface="Cambria Math" panose="02040503050406030204" pitchFamily="18" charset="0"/>
                                        </a:rPr>
                                        <m:t>0.046 </m:t>
                                      </m:r>
                                      <m:r>
                                        <a:rPr lang="fr-FR" sz="1400" i="1">
                                          <a:solidFill>
                                            <a:schemeClr val="tx1"/>
                                          </a:solidFill>
                                          <a:latin typeface="Cambria Math" panose="02040503050406030204" pitchFamily="18" charset="0"/>
                                        </a:rPr>
                                        <m:t>𝑀𝐻</m:t>
                                      </m:r>
                                      <m:f>
                                        <m:fPr>
                                          <m:type m:val="lin"/>
                                          <m:ctrlPr>
                                            <a:rPr lang="fr-FR" sz="1400" i="1">
                                              <a:solidFill>
                                                <a:schemeClr val="tx1"/>
                                              </a:solidFill>
                                              <a:latin typeface="Cambria Math" panose="02040503050406030204" pitchFamily="18" charset="0"/>
                                            </a:rPr>
                                          </m:ctrlPr>
                                        </m:fPr>
                                        <m:num>
                                          <m:r>
                                            <a:rPr lang="fr-FR" sz="1400" i="1">
                                              <a:solidFill>
                                                <a:schemeClr val="tx1"/>
                                              </a:solidFill>
                                              <a:latin typeface="Cambria Math" panose="02040503050406030204" pitchFamily="18" charset="0"/>
                                            </a:rPr>
                                            <m:t>𝑧</m:t>
                                          </m:r>
                                        </m:num>
                                        <m:den>
                                          <m:r>
                                            <a:rPr lang="fr-FR" sz="1400" i="1">
                                              <a:solidFill>
                                                <a:schemeClr val="tx1"/>
                                              </a:solidFill>
                                              <a:latin typeface="Cambria Math" panose="02040503050406030204" pitchFamily="18" charset="0"/>
                                            </a:rPr>
                                            <m:t>𝜇</m:t>
                                          </m:r>
                                        </m:den>
                                      </m:f>
                                      <m:r>
                                        <a:rPr lang="fr-FR" sz="1400" i="1">
                                          <a:solidFill>
                                            <a:schemeClr val="tx1"/>
                                          </a:solidFill>
                                          <a:latin typeface="Cambria Math" panose="02040503050406030204" pitchFamily="18" charset="0"/>
                                        </a:rPr>
                                        <m:t>𝜀</m:t>
                                      </m:r>
                                    </m:e>
                                    <m:e>
                                      <m:r>
                                        <a:rPr lang="fr-FR" sz="1400" i="0">
                                          <a:solidFill>
                                            <a:schemeClr val="tx1"/>
                                          </a:solidFill>
                                          <a:latin typeface="Cambria Math" panose="02040503050406030204" pitchFamily="18" charset="0"/>
                                        </a:rPr>
                                        <m:t>1.07 </m:t>
                                      </m:r>
                                      <m:r>
                                        <a:rPr lang="fr-FR" sz="1400" i="1">
                                          <a:solidFill>
                                            <a:schemeClr val="tx1"/>
                                          </a:solidFill>
                                          <a:latin typeface="Cambria Math" panose="02040503050406030204" pitchFamily="18" charset="0"/>
                                        </a:rPr>
                                        <m:t>𝑀𝐻</m:t>
                                      </m:r>
                                      <m:f>
                                        <m:fPr>
                                          <m:type m:val="lin"/>
                                          <m:ctrlPr>
                                            <a:rPr lang="fr-FR" sz="1400" i="1">
                                              <a:solidFill>
                                                <a:schemeClr val="tx1"/>
                                              </a:solidFill>
                                              <a:latin typeface="Cambria Math" panose="02040503050406030204" pitchFamily="18" charset="0"/>
                                            </a:rPr>
                                          </m:ctrlPr>
                                        </m:fPr>
                                        <m:num>
                                          <m:r>
                                            <a:rPr lang="fr-FR" sz="1400" i="1">
                                              <a:solidFill>
                                                <a:schemeClr val="tx1"/>
                                              </a:solidFill>
                                              <a:latin typeface="Cambria Math" panose="02040503050406030204" pitchFamily="18" charset="0"/>
                                            </a:rPr>
                                            <m:t>𝑧</m:t>
                                          </m:r>
                                        </m:num>
                                        <m:den>
                                          <m:r>
                                            <a:rPr lang="fr-FR" sz="1400" i="1">
                                              <a:solidFill>
                                                <a:schemeClr val="tx1"/>
                                              </a:solidFill>
                                              <a:latin typeface="Cambria Math" panose="02040503050406030204" pitchFamily="18" charset="0"/>
                                            </a:rPr>
                                            <m:t>𝐾</m:t>
                                          </m:r>
                                        </m:den>
                                      </m:f>
                                    </m:e>
                                  </m:mr>
                                  <m:mr>
                                    <m:e>
                                      <m:r>
                                        <a:rPr lang="fr-FR" sz="1400" i="0">
                                          <a:solidFill>
                                            <a:schemeClr val="tx1"/>
                                          </a:solidFill>
                                          <a:latin typeface="Cambria Math" panose="02040503050406030204" pitchFamily="18" charset="0"/>
                                        </a:rPr>
                                        <m:t>− 8.</m:t>
                                      </m:r>
                                      <m:sSup>
                                        <m:sSupPr>
                                          <m:ctrlPr>
                                            <a:rPr lang="fr-FR" sz="1400" i="1">
                                              <a:solidFill>
                                                <a:schemeClr val="tx1"/>
                                              </a:solidFill>
                                              <a:latin typeface="Cambria Math" panose="02040503050406030204" pitchFamily="18" charset="0"/>
                                            </a:rPr>
                                          </m:ctrlPr>
                                        </m:sSupPr>
                                        <m:e>
                                          <m:r>
                                            <a:rPr lang="fr-FR" sz="1400" i="0">
                                              <a:solidFill>
                                                <a:schemeClr val="tx1"/>
                                              </a:solidFill>
                                              <a:latin typeface="Cambria Math" panose="02040503050406030204" pitchFamily="18" charset="0"/>
                                            </a:rPr>
                                            <m:t>10</m:t>
                                          </m:r>
                                        </m:e>
                                        <m:sup>
                                          <m:r>
                                            <a:rPr lang="fr-FR" sz="1400" i="0">
                                              <a:solidFill>
                                                <a:schemeClr val="tx1"/>
                                              </a:solidFill>
                                              <a:latin typeface="Cambria Math" panose="02040503050406030204" pitchFamily="18" charset="0"/>
                                            </a:rPr>
                                            <m:t>−4</m:t>
                                          </m:r>
                                        </m:sup>
                                      </m:sSup>
                                      <m:r>
                                        <a:rPr lang="fr-FR" sz="1400" i="0">
                                          <a:solidFill>
                                            <a:schemeClr val="tx1"/>
                                          </a:solidFill>
                                          <a:latin typeface="Cambria Math" panose="02040503050406030204" pitchFamily="18" charset="0"/>
                                        </a:rPr>
                                        <m:t> </m:t>
                                      </m:r>
                                      <m:f>
                                        <m:fPr>
                                          <m:type m:val="lin"/>
                                          <m:ctrlPr>
                                            <a:rPr lang="fr-FR" sz="1400" i="1">
                                              <a:solidFill>
                                                <a:schemeClr val="tx1"/>
                                              </a:solidFill>
                                              <a:latin typeface="Cambria Math" panose="02040503050406030204" pitchFamily="18" charset="0"/>
                                            </a:rPr>
                                          </m:ctrlPr>
                                        </m:fPr>
                                        <m:num>
                                          <m:r>
                                            <a:rPr lang="fr-FR" sz="1400" i="0">
                                              <a:solidFill>
                                                <a:schemeClr val="tx1"/>
                                              </a:solidFill>
                                              <a:latin typeface="Cambria Math" panose="02040503050406030204" pitchFamily="18" charset="0"/>
                                            </a:rPr>
                                            <m:t>%</m:t>
                                          </m:r>
                                        </m:num>
                                        <m:den>
                                          <m:r>
                                            <a:rPr lang="fr-FR" sz="1400" i="1">
                                              <a:solidFill>
                                                <a:schemeClr val="tx1"/>
                                              </a:solidFill>
                                              <a:latin typeface="Cambria Math" panose="02040503050406030204" pitchFamily="18" charset="0"/>
                                            </a:rPr>
                                            <m:t>𝜀</m:t>
                                          </m:r>
                                        </m:den>
                                      </m:f>
                                    </m:e>
                                    <m:e>
                                      <m:r>
                                        <a:rPr lang="fr-FR" sz="1400" i="0">
                                          <a:solidFill>
                                            <a:schemeClr val="tx1"/>
                                          </a:solidFill>
                                          <a:latin typeface="Cambria Math" panose="02040503050406030204" pitchFamily="18" charset="0"/>
                                        </a:rPr>
                                        <m:t>0.36 </m:t>
                                      </m:r>
                                      <m:f>
                                        <m:fPr>
                                          <m:type m:val="lin"/>
                                          <m:ctrlPr>
                                            <a:rPr lang="fr-FR" sz="1400" i="1">
                                              <a:solidFill>
                                                <a:schemeClr val="tx1"/>
                                              </a:solidFill>
                                              <a:latin typeface="Cambria Math" panose="02040503050406030204" pitchFamily="18" charset="0"/>
                                            </a:rPr>
                                          </m:ctrlPr>
                                        </m:fPr>
                                        <m:num>
                                          <m:r>
                                            <a:rPr lang="fr-FR" sz="1400" i="0">
                                              <a:solidFill>
                                                <a:schemeClr val="tx1"/>
                                              </a:solidFill>
                                              <a:latin typeface="Cambria Math" panose="02040503050406030204" pitchFamily="18" charset="0"/>
                                            </a:rPr>
                                            <m:t>%</m:t>
                                          </m:r>
                                        </m:num>
                                        <m:den>
                                          <m:r>
                                            <a:rPr lang="fr-FR" sz="1400" i="1">
                                              <a:solidFill>
                                                <a:schemeClr val="tx1"/>
                                              </a:solidFill>
                                              <a:latin typeface="Cambria Math" panose="02040503050406030204" pitchFamily="18" charset="0"/>
                                            </a:rPr>
                                            <m:t>𝐾</m:t>
                                          </m:r>
                                        </m:den>
                                      </m:f>
                                    </m:e>
                                  </m:mr>
                                </m:m>
                              </m:e>
                            </m:d>
                          </m:oMath>
                        </m:oMathPara>
                      </a14:m>
                      <a:endParaRPr lang="fr-FR" dirty="0"/>
                    </a:p>
                  </p:txBody>
                </p:sp>
              </mc:Choice>
              <mc:Fallback xmlns="">
                <p:sp>
                  <p:nvSpPr>
                    <p:cNvPr id="39" name="ZoneTexte 38">
                      <a:extLst>
                        <a:ext uri="{FF2B5EF4-FFF2-40B4-BE49-F238E27FC236}">
                          <a16:creationId xmlns:a16="http://schemas.microsoft.com/office/drawing/2014/main" id="{D8D64B3E-6CF5-4136-BC48-878E815107A8}"/>
                        </a:ext>
                      </a:extLst>
                    </p:cNvPr>
                    <p:cNvSpPr txBox="1">
                      <a:spLocks noRot="1" noChangeAspect="1" noMove="1" noResize="1" noEditPoints="1" noAdjustHandles="1" noChangeArrowheads="1" noChangeShapeType="1" noTextEdit="1"/>
                    </p:cNvSpPr>
                    <p:nvPr/>
                  </p:nvSpPr>
                  <p:spPr>
                    <a:xfrm>
                      <a:off x="7606578" y="3748711"/>
                      <a:ext cx="5229225" cy="571760"/>
                    </a:xfrm>
                    <a:prstGeom prst="rect">
                      <a:avLst/>
                    </a:prstGeom>
                    <a:blipFill>
                      <a:blip r:embed="rId7"/>
                      <a:stretch>
                        <a:fillRect t="-48936" b="-80851"/>
                      </a:stretch>
                    </a:blipFill>
                  </p:spPr>
                  <p:txBody>
                    <a:bodyPr/>
                    <a:lstStyle/>
                    <a:p>
                      <a:r>
                        <a:rPr lang="fr-FR">
                          <a:noFill/>
                        </a:rPr>
                        <a:t> </a:t>
                      </a:r>
                    </a:p>
                  </p:txBody>
                </p:sp>
              </mc:Fallback>
            </mc:AlternateContent>
          </p:grpSp>
          <p:sp>
            <p:nvSpPr>
              <p:cNvPr id="6" name="ZoneTexte 5"/>
              <p:cNvSpPr txBox="1"/>
              <p:nvPr/>
            </p:nvSpPr>
            <p:spPr>
              <a:xfrm>
                <a:off x="7718274" y="2793308"/>
                <a:ext cx="617477" cy="338554"/>
              </a:xfrm>
              <a:prstGeom prst="rect">
                <a:avLst/>
              </a:prstGeom>
              <a:noFill/>
            </p:spPr>
            <p:txBody>
              <a:bodyPr wrap="none" rtlCol="0">
                <a:spAutoFit/>
              </a:bodyPr>
              <a:lstStyle/>
              <a:p>
                <a:r>
                  <a:rPr lang="fr-FR" sz="1600" dirty="0"/>
                  <a:t>avec</a:t>
                </a:r>
              </a:p>
            </p:txBody>
          </p:sp>
        </p:grpSp>
        <p:sp>
          <p:nvSpPr>
            <p:cNvPr id="8" name="Flèche droite 7"/>
            <p:cNvSpPr/>
            <p:nvPr/>
          </p:nvSpPr>
          <p:spPr>
            <a:xfrm>
              <a:off x="6681263" y="2705743"/>
              <a:ext cx="419676" cy="492818"/>
            </a:xfrm>
            <a:prstGeom prst="rightArrow">
              <a:avLst/>
            </a:prstGeom>
            <a:solidFill>
              <a:schemeClr val="accent5">
                <a:lumMod val="20000"/>
                <a:lumOff val="80000"/>
              </a:schemeClr>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sp>
        <p:nvSpPr>
          <p:cNvPr id="24" name="Espace réservé de la date 2">
            <a:extLst>
              <a:ext uri="{FF2B5EF4-FFF2-40B4-BE49-F238E27FC236}">
                <a16:creationId xmlns:a16="http://schemas.microsoft.com/office/drawing/2014/main" id="{E2647632-1192-4734-9989-480444489B4D}"/>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5" name="Espace réservé du numéro de diapositive 4">
            <a:extLst>
              <a:ext uri="{FF2B5EF4-FFF2-40B4-BE49-F238E27FC236}">
                <a16:creationId xmlns:a16="http://schemas.microsoft.com/office/drawing/2014/main" id="{CB3755B0-6453-4C4B-B819-7C8A6C322B9D}"/>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51</a:t>
            </a:fld>
            <a:endParaRPr lang="fr-FR" dirty="0">
              <a:solidFill>
                <a:prstClr val="white"/>
              </a:solidFill>
              <a:latin typeface="Arial"/>
            </a:endParaRPr>
          </a:p>
        </p:txBody>
      </p:sp>
      <p:sp>
        <p:nvSpPr>
          <p:cNvPr id="26" name="ZoneTexte 25">
            <a:extLst>
              <a:ext uri="{FF2B5EF4-FFF2-40B4-BE49-F238E27FC236}">
                <a16:creationId xmlns:a16="http://schemas.microsoft.com/office/drawing/2014/main" id="{E5045838-B77E-46A0-A092-519872FAB200}"/>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7" name="ZoneTexte 26">
            <a:extLst>
              <a:ext uri="{FF2B5EF4-FFF2-40B4-BE49-F238E27FC236}">
                <a16:creationId xmlns:a16="http://schemas.microsoft.com/office/drawing/2014/main" id="{C77CD41B-CF80-494F-9C7F-72866932B98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
        <p:nvSpPr>
          <p:cNvPr id="2" name="ZoneTexte 1">
            <a:extLst>
              <a:ext uri="{FF2B5EF4-FFF2-40B4-BE49-F238E27FC236}">
                <a16:creationId xmlns:a16="http://schemas.microsoft.com/office/drawing/2014/main" id="{2F694025-78D1-49A5-847E-217DE6D28520}"/>
              </a:ext>
            </a:extLst>
          </p:cNvPr>
          <p:cNvSpPr txBox="1"/>
          <p:nvPr/>
        </p:nvSpPr>
        <p:spPr>
          <a:xfrm>
            <a:off x="6096000" y="4807233"/>
            <a:ext cx="5828840" cy="646331"/>
          </a:xfrm>
          <a:prstGeom prst="rect">
            <a:avLst/>
          </a:prstGeom>
          <a:noFill/>
        </p:spPr>
        <p:txBody>
          <a:bodyPr wrap="none" rtlCol="0">
            <a:spAutoFit/>
          </a:bodyPr>
          <a:lstStyle/>
          <a:p>
            <a:r>
              <a:rPr lang="fr-FR" b="1" dirty="0">
                <a:solidFill>
                  <a:srgbClr val="FF0000"/>
                </a:solidFill>
                <a:sym typeface="Wingdings" panose="05000000000000000000" pitchFamily="2" charset="2"/>
              </a:rPr>
              <a:t> </a:t>
            </a:r>
            <a:r>
              <a:rPr lang="fr-FR" b="1" dirty="0">
                <a:solidFill>
                  <a:srgbClr val="FF0000"/>
                </a:solidFill>
              </a:rPr>
              <a:t>Problème : 1 équation / 2 inconnues!</a:t>
            </a:r>
          </a:p>
          <a:p>
            <a:pPr>
              <a:tabLst>
                <a:tab pos="1527175" algn="l"/>
              </a:tabLst>
            </a:pPr>
            <a:r>
              <a:rPr lang="fr-FR" b="1" dirty="0">
                <a:solidFill>
                  <a:srgbClr val="FF0000"/>
                </a:solidFill>
              </a:rPr>
              <a:t>	Indétermination sur l’origine T et/ou </a:t>
            </a:r>
            <a:r>
              <a:rPr lang="fr-FR" b="1" dirty="0">
                <a:solidFill>
                  <a:srgbClr val="FF0000"/>
                </a:solidFill>
                <a:sym typeface="Symbol" panose="05050102010706020507" pitchFamily="18" charset="2"/>
              </a:rPr>
              <a:t></a:t>
            </a:r>
            <a:endParaRPr lang="fr-FR" b="1" dirty="0">
              <a:solidFill>
                <a:srgbClr val="FF0000"/>
              </a:solidFill>
            </a:endParaRPr>
          </a:p>
        </p:txBody>
      </p:sp>
    </p:spTree>
    <p:extLst>
      <p:ext uri="{BB962C8B-B14F-4D97-AF65-F5344CB8AC3E}">
        <p14:creationId xmlns:p14="http://schemas.microsoft.com/office/powerpoint/2010/main" val="239472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au 4">
            <a:extLst>
              <a:ext uri="{FF2B5EF4-FFF2-40B4-BE49-F238E27FC236}">
                <a16:creationId xmlns:a16="http://schemas.microsoft.com/office/drawing/2014/main" id="{DB47AD43-3246-4FAB-97FB-BBED3625C802}"/>
              </a:ext>
            </a:extLst>
          </p:cNvPr>
          <p:cNvGraphicFramePr>
            <a:graphicFrameLocks noGrp="1"/>
          </p:cNvGraphicFramePr>
          <p:nvPr>
            <p:extLst>
              <p:ext uri="{D42A27DB-BD31-4B8C-83A1-F6EECF244321}">
                <p14:modId xmlns:p14="http://schemas.microsoft.com/office/powerpoint/2010/main" val="1253327133"/>
              </p:ext>
            </p:extLst>
          </p:nvPr>
        </p:nvGraphicFramePr>
        <p:xfrm>
          <a:off x="84138" y="1205442"/>
          <a:ext cx="7183437" cy="3059318"/>
        </p:xfrm>
        <a:graphic>
          <a:graphicData uri="http://schemas.openxmlformats.org/drawingml/2006/table">
            <a:tbl>
              <a:tblPr firstRow="1" bandRow="1"/>
              <a:tblGrid>
                <a:gridCol w="2264391">
                  <a:extLst>
                    <a:ext uri="{9D8B030D-6E8A-4147-A177-3AD203B41FA5}">
                      <a16:colId xmlns:a16="http://schemas.microsoft.com/office/drawing/2014/main" val="1844446633"/>
                    </a:ext>
                  </a:extLst>
                </a:gridCol>
                <a:gridCol w="2852121">
                  <a:extLst>
                    <a:ext uri="{9D8B030D-6E8A-4147-A177-3AD203B41FA5}">
                      <a16:colId xmlns:a16="http://schemas.microsoft.com/office/drawing/2014/main" val="2125008244"/>
                    </a:ext>
                  </a:extLst>
                </a:gridCol>
                <a:gridCol w="2066925">
                  <a:extLst>
                    <a:ext uri="{9D8B030D-6E8A-4147-A177-3AD203B41FA5}">
                      <a16:colId xmlns:a16="http://schemas.microsoft.com/office/drawing/2014/main" val="3125833729"/>
                    </a:ext>
                  </a:extLst>
                </a:gridCol>
              </a:tblGrid>
              <a:tr h="1344818">
                <a:tc>
                  <a:txBody>
                    <a:bodyPr/>
                    <a:lstStyle>
                      <a:lvl1pPr marL="0" algn="l" defTabSz="457200" rtl="0" eaLnBrk="1" latinLnBrk="0" hangingPunct="1">
                        <a:defRPr sz="1800" b="1" kern="1200">
                          <a:solidFill>
                            <a:schemeClr val="lt1"/>
                          </a:solidFill>
                          <a:latin typeface="Open Sans"/>
                        </a:defRPr>
                      </a:lvl1pPr>
                      <a:lvl2pPr marL="457200" algn="l" defTabSz="457200" rtl="0" eaLnBrk="1" latinLnBrk="0" hangingPunct="1">
                        <a:defRPr sz="1800" b="1" kern="1200">
                          <a:solidFill>
                            <a:schemeClr val="lt1"/>
                          </a:solidFill>
                          <a:latin typeface="Open Sans"/>
                        </a:defRPr>
                      </a:lvl2pPr>
                      <a:lvl3pPr marL="914400" algn="l" defTabSz="457200" rtl="0" eaLnBrk="1" latinLnBrk="0" hangingPunct="1">
                        <a:defRPr sz="1800" b="1" kern="1200">
                          <a:solidFill>
                            <a:schemeClr val="lt1"/>
                          </a:solidFill>
                          <a:latin typeface="Open Sans"/>
                        </a:defRPr>
                      </a:lvl3pPr>
                      <a:lvl4pPr marL="1371600" algn="l" defTabSz="457200" rtl="0" eaLnBrk="1" latinLnBrk="0" hangingPunct="1">
                        <a:defRPr sz="1800" b="1" kern="1200">
                          <a:solidFill>
                            <a:schemeClr val="lt1"/>
                          </a:solidFill>
                          <a:latin typeface="Open Sans"/>
                        </a:defRPr>
                      </a:lvl4pPr>
                      <a:lvl5pPr marL="1828800" algn="l" defTabSz="457200" rtl="0" eaLnBrk="1" latinLnBrk="0" hangingPunct="1">
                        <a:defRPr sz="1800" b="1" kern="1200">
                          <a:solidFill>
                            <a:schemeClr val="lt1"/>
                          </a:solidFill>
                          <a:latin typeface="Open Sans"/>
                        </a:defRPr>
                      </a:lvl5pPr>
                      <a:lvl6pPr marL="2286000" algn="l" defTabSz="457200" rtl="0" eaLnBrk="1" latinLnBrk="0" hangingPunct="1">
                        <a:defRPr sz="1800" b="1" kern="1200">
                          <a:solidFill>
                            <a:schemeClr val="lt1"/>
                          </a:solidFill>
                          <a:latin typeface="Open Sans"/>
                        </a:defRPr>
                      </a:lvl6pPr>
                      <a:lvl7pPr marL="2743200" algn="l" defTabSz="457200" rtl="0" eaLnBrk="1" latinLnBrk="0" hangingPunct="1">
                        <a:defRPr sz="1800" b="1" kern="1200">
                          <a:solidFill>
                            <a:schemeClr val="lt1"/>
                          </a:solidFill>
                          <a:latin typeface="Open Sans"/>
                        </a:defRPr>
                      </a:lvl7pPr>
                      <a:lvl8pPr marL="3200400" algn="l" defTabSz="457200" rtl="0" eaLnBrk="1" latinLnBrk="0" hangingPunct="1">
                        <a:defRPr sz="1800" b="1" kern="1200">
                          <a:solidFill>
                            <a:schemeClr val="lt1"/>
                          </a:solidFill>
                          <a:latin typeface="Open Sans"/>
                        </a:defRPr>
                      </a:lvl8pPr>
                      <a:lvl9pPr marL="3657600" algn="l" defTabSz="457200" rtl="0" eaLnBrk="1" latinLnBrk="0" hangingPunct="1">
                        <a:defRPr sz="1800" b="1" kern="1200">
                          <a:solidFill>
                            <a:schemeClr val="lt1"/>
                          </a:solidFill>
                          <a:latin typeface="Open Sans"/>
                        </a:defRPr>
                      </a:lvl9pPr>
                    </a:lstStyle>
                    <a:p>
                      <a:pPr algn="ctr"/>
                      <a:r>
                        <a:rPr lang="en-US" noProof="0" dirty="0" err="1">
                          <a:solidFill>
                            <a:schemeClr val="tx1"/>
                          </a:solidFill>
                        </a:rPr>
                        <a:t>Interrogateurs</a:t>
                      </a:r>
                      <a:r>
                        <a:rPr lang="en-US" noProof="0" dirty="0">
                          <a:solidFill>
                            <a:schemeClr val="tx1"/>
                          </a:solidFill>
                        </a:rPr>
                        <a:t> Brillouin</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D461"/>
                    </a:solidFill>
                  </a:tcPr>
                </a:tc>
                <a:tc>
                  <a:txBody>
                    <a:bodyPr/>
                    <a:lstStyle>
                      <a:lvl1pPr marL="0" algn="l" defTabSz="457200" rtl="0" eaLnBrk="1" latinLnBrk="0" hangingPunct="1">
                        <a:defRPr sz="1800" b="1" kern="1200">
                          <a:solidFill>
                            <a:schemeClr val="lt1"/>
                          </a:solidFill>
                          <a:latin typeface="Open Sans"/>
                        </a:defRPr>
                      </a:lvl1pPr>
                      <a:lvl2pPr marL="457200" algn="l" defTabSz="457200" rtl="0" eaLnBrk="1" latinLnBrk="0" hangingPunct="1">
                        <a:defRPr sz="1800" b="1" kern="1200">
                          <a:solidFill>
                            <a:schemeClr val="lt1"/>
                          </a:solidFill>
                          <a:latin typeface="Open Sans"/>
                        </a:defRPr>
                      </a:lvl2pPr>
                      <a:lvl3pPr marL="914400" algn="l" defTabSz="457200" rtl="0" eaLnBrk="1" latinLnBrk="0" hangingPunct="1">
                        <a:defRPr sz="1800" b="1" kern="1200">
                          <a:solidFill>
                            <a:schemeClr val="lt1"/>
                          </a:solidFill>
                          <a:latin typeface="Open Sans"/>
                        </a:defRPr>
                      </a:lvl3pPr>
                      <a:lvl4pPr marL="1371600" algn="l" defTabSz="457200" rtl="0" eaLnBrk="1" latinLnBrk="0" hangingPunct="1">
                        <a:defRPr sz="1800" b="1" kern="1200">
                          <a:solidFill>
                            <a:schemeClr val="lt1"/>
                          </a:solidFill>
                          <a:latin typeface="Open Sans"/>
                        </a:defRPr>
                      </a:lvl4pPr>
                      <a:lvl5pPr marL="1828800" algn="l" defTabSz="457200" rtl="0" eaLnBrk="1" latinLnBrk="0" hangingPunct="1">
                        <a:defRPr sz="1800" b="1" kern="1200">
                          <a:solidFill>
                            <a:schemeClr val="lt1"/>
                          </a:solidFill>
                          <a:latin typeface="Open Sans"/>
                        </a:defRPr>
                      </a:lvl5pPr>
                      <a:lvl6pPr marL="2286000" algn="l" defTabSz="457200" rtl="0" eaLnBrk="1" latinLnBrk="0" hangingPunct="1">
                        <a:defRPr sz="1800" b="1" kern="1200">
                          <a:solidFill>
                            <a:schemeClr val="lt1"/>
                          </a:solidFill>
                          <a:latin typeface="Open Sans"/>
                        </a:defRPr>
                      </a:lvl6pPr>
                      <a:lvl7pPr marL="2743200" algn="l" defTabSz="457200" rtl="0" eaLnBrk="1" latinLnBrk="0" hangingPunct="1">
                        <a:defRPr sz="1800" b="1" kern="1200">
                          <a:solidFill>
                            <a:schemeClr val="lt1"/>
                          </a:solidFill>
                          <a:latin typeface="Open Sans"/>
                        </a:defRPr>
                      </a:lvl7pPr>
                      <a:lvl8pPr marL="3200400" algn="l" defTabSz="457200" rtl="0" eaLnBrk="1" latinLnBrk="0" hangingPunct="1">
                        <a:defRPr sz="1800" b="1" kern="1200">
                          <a:solidFill>
                            <a:schemeClr val="lt1"/>
                          </a:solidFill>
                          <a:latin typeface="Open Sans"/>
                        </a:defRPr>
                      </a:lvl8pPr>
                      <a:lvl9pPr marL="3657600" algn="l" defTabSz="457200" rtl="0" eaLnBrk="1" latinLnBrk="0" hangingPunct="1">
                        <a:defRPr sz="1800" b="1" kern="1200">
                          <a:solidFill>
                            <a:schemeClr val="lt1"/>
                          </a:solidFill>
                          <a:latin typeface="Open Sans"/>
                        </a:defRPr>
                      </a:lvl9pPr>
                    </a:lstStyle>
                    <a:p>
                      <a:pPr algn="ctr"/>
                      <a:r>
                        <a:rPr lang="en-US" noProof="0" dirty="0" err="1">
                          <a:solidFill>
                            <a:schemeClr val="tx1"/>
                          </a:solidFill>
                        </a:rPr>
                        <a:t>Résolution</a:t>
                      </a:r>
                      <a:r>
                        <a:rPr lang="en-US" noProof="0" dirty="0">
                          <a:solidFill>
                            <a:schemeClr val="tx1"/>
                          </a:solidFill>
                        </a:rPr>
                        <a:t> </a:t>
                      </a:r>
                      <a:r>
                        <a:rPr lang="en-US" noProof="0" dirty="0" err="1">
                          <a:solidFill>
                            <a:schemeClr val="tx1"/>
                          </a:solidFill>
                        </a:rPr>
                        <a:t>spatiale</a:t>
                      </a:r>
                      <a:r>
                        <a:rPr lang="en-US" noProof="0" dirty="0">
                          <a:solidFill>
                            <a:schemeClr val="tx1"/>
                          </a:solidFill>
                        </a:rPr>
                        <a:t>/ </a:t>
                      </a:r>
                      <a:r>
                        <a:rPr lang="en-US" noProof="0" dirty="0" err="1">
                          <a:solidFill>
                            <a:schemeClr val="tx1"/>
                          </a:solidFill>
                        </a:rPr>
                        <a:t>Portée</a:t>
                      </a:r>
                      <a:endParaRPr lang="en-US" noProof="0"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D461"/>
                    </a:solidFill>
                  </a:tcPr>
                </a:tc>
                <a:tc>
                  <a:txBody>
                    <a:bodyPr/>
                    <a:lstStyle>
                      <a:lvl1pPr marL="0" algn="l" defTabSz="457200" rtl="0" eaLnBrk="1" latinLnBrk="0" hangingPunct="1">
                        <a:defRPr sz="1800" b="1" kern="1200">
                          <a:solidFill>
                            <a:schemeClr val="lt1"/>
                          </a:solidFill>
                          <a:latin typeface="Open Sans"/>
                        </a:defRPr>
                      </a:lvl1pPr>
                      <a:lvl2pPr marL="457200" algn="l" defTabSz="457200" rtl="0" eaLnBrk="1" latinLnBrk="0" hangingPunct="1">
                        <a:defRPr sz="1800" b="1" kern="1200">
                          <a:solidFill>
                            <a:schemeClr val="lt1"/>
                          </a:solidFill>
                          <a:latin typeface="Open Sans"/>
                        </a:defRPr>
                      </a:lvl2pPr>
                      <a:lvl3pPr marL="914400" algn="l" defTabSz="457200" rtl="0" eaLnBrk="1" latinLnBrk="0" hangingPunct="1">
                        <a:defRPr sz="1800" b="1" kern="1200">
                          <a:solidFill>
                            <a:schemeClr val="lt1"/>
                          </a:solidFill>
                          <a:latin typeface="Open Sans"/>
                        </a:defRPr>
                      </a:lvl3pPr>
                      <a:lvl4pPr marL="1371600" algn="l" defTabSz="457200" rtl="0" eaLnBrk="1" latinLnBrk="0" hangingPunct="1">
                        <a:defRPr sz="1800" b="1" kern="1200">
                          <a:solidFill>
                            <a:schemeClr val="lt1"/>
                          </a:solidFill>
                          <a:latin typeface="Open Sans"/>
                        </a:defRPr>
                      </a:lvl4pPr>
                      <a:lvl5pPr marL="1828800" algn="l" defTabSz="457200" rtl="0" eaLnBrk="1" latinLnBrk="0" hangingPunct="1">
                        <a:defRPr sz="1800" b="1" kern="1200">
                          <a:solidFill>
                            <a:schemeClr val="lt1"/>
                          </a:solidFill>
                          <a:latin typeface="Open Sans"/>
                        </a:defRPr>
                      </a:lvl5pPr>
                      <a:lvl6pPr marL="2286000" algn="l" defTabSz="457200" rtl="0" eaLnBrk="1" latinLnBrk="0" hangingPunct="1">
                        <a:defRPr sz="1800" b="1" kern="1200">
                          <a:solidFill>
                            <a:schemeClr val="lt1"/>
                          </a:solidFill>
                          <a:latin typeface="Open Sans"/>
                        </a:defRPr>
                      </a:lvl6pPr>
                      <a:lvl7pPr marL="2743200" algn="l" defTabSz="457200" rtl="0" eaLnBrk="1" latinLnBrk="0" hangingPunct="1">
                        <a:defRPr sz="1800" b="1" kern="1200">
                          <a:solidFill>
                            <a:schemeClr val="lt1"/>
                          </a:solidFill>
                          <a:latin typeface="Open Sans"/>
                        </a:defRPr>
                      </a:lvl7pPr>
                      <a:lvl8pPr marL="3200400" algn="l" defTabSz="457200" rtl="0" eaLnBrk="1" latinLnBrk="0" hangingPunct="1">
                        <a:defRPr sz="1800" b="1" kern="1200">
                          <a:solidFill>
                            <a:schemeClr val="lt1"/>
                          </a:solidFill>
                          <a:latin typeface="Open Sans"/>
                        </a:defRPr>
                      </a:lvl8pPr>
                      <a:lvl9pPr marL="3657600" algn="l" defTabSz="457200" rtl="0" eaLnBrk="1" latinLnBrk="0" hangingPunct="1">
                        <a:defRPr sz="1800" b="1" kern="1200">
                          <a:solidFill>
                            <a:schemeClr val="lt1"/>
                          </a:solidFill>
                          <a:latin typeface="Open Sans"/>
                        </a:defRPr>
                      </a:lvl9pPr>
                    </a:lstStyle>
                    <a:p>
                      <a:pPr algn="ctr"/>
                      <a:r>
                        <a:rPr lang="en-US" noProof="0" dirty="0" err="1">
                          <a:solidFill>
                            <a:schemeClr val="tx1"/>
                          </a:solidFill>
                        </a:rPr>
                        <a:t>Répétabilité</a:t>
                      </a:r>
                      <a:r>
                        <a:rPr lang="en-US" noProof="0" dirty="0">
                          <a:solidFill>
                            <a:schemeClr val="tx1"/>
                          </a:solidFill>
                        </a:rPr>
                        <a:t> à 2σ</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D461"/>
                    </a:solidFill>
                  </a:tcPr>
                </a:tc>
                <a:extLst>
                  <a:ext uri="{0D108BD9-81ED-4DB2-BD59-A6C34878D82A}">
                    <a16:rowId xmlns:a16="http://schemas.microsoft.com/office/drawing/2014/main" val="3353322597"/>
                  </a:ext>
                </a:extLst>
              </a:tr>
              <a:tr h="842986">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1" noProof="0" dirty="0">
                          <a:solidFill>
                            <a:schemeClr val="tx1"/>
                          </a:solidFill>
                        </a:rPr>
                        <a:t>B-OTDA *</a:t>
                      </a:r>
                    </a:p>
                    <a:p>
                      <a:pPr algn="ctr"/>
                      <a:endParaRPr lang="en-US" b="1" noProof="0" dirty="0">
                        <a:solidFill>
                          <a:schemeClr val="tx1"/>
                        </a:solidFill>
                      </a:endParaRPr>
                    </a:p>
                    <a:p>
                      <a:pPr algn="ctr"/>
                      <a:r>
                        <a:rPr lang="en-US" sz="1050" b="0" i="1" noProof="0" dirty="0">
                          <a:solidFill>
                            <a:schemeClr val="tx1"/>
                          </a:solidFill>
                        </a:rPr>
                        <a:t>* From </a:t>
                      </a:r>
                      <a:r>
                        <a:rPr lang="en-US" sz="1050" b="0" i="1" noProof="0" dirty="0" err="1">
                          <a:solidFill>
                            <a:schemeClr val="tx1"/>
                          </a:solidFill>
                        </a:rPr>
                        <a:t>Omnisens</a:t>
                      </a:r>
                      <a:r>
                        <a:rPr lang="en-US" sz="1050" b="0" i="1" noProof="0" dirty="0">
                          <a:solidFill>
                            <a:schemeClr val="tx1"/>
                          </a:solidFill>
                        </a:rPr>
                        <a:t> datasheets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4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50 cm / 5 km</a:t>
                      </a:r>
                    </a:p>
                    <a:p>
                      <a:pPr marL="285750" indent="-285750" algn="ctr">
                        <a:buFont typeface="Arial" panose="020B0604020202020204" pitchFamily="34" charset="0"/>
                        <a:buChar char="•"/>
                      </a:pPr>
                      <a:r>
                        <a:rPr lang="en-US" noProof="0" dirty="0">
                          <a:latin typeface="+mn-lt"/>
                        </a:rPr>
                        <a:t>1 m / 10 km</a:t>
                      </a:r>
                    </a:p>
                    <a:p>
                      <a:pPr marL="285750" indent="-285750" algn="ctr">
                        <a:buFont typeface="Arial" panose="020B0604020202020204" pitchFamily="34" charset="0"/>
                        <a:buChar char="•"/>
                      </a:pPr>
                      <a:r>
                        <a:rPr lang="en-US" noProof="0" dirty="0">
                          <a:latin typeface="+mn-lt"/>
                        </a:rPr>
                        <a:t>5 m / 50 km</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4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15 </a:t>
                      </a:r>
                      <a:r>
                        <a:rPr lang="el-GR" noProof="0" dirty="0">
                          <a:latin typeface="+mn-lt"/>
                          <a:cs typeface="Calibri" panose="020F0502020204030204" pitchFamily="34" charset="0"/>
                        </a:rPr>
                        <a:t>με</a:t>
                      </a:r>
                      <a:r>
                        <a:rPr lang="fr-FR" noProof="0" dirty="0">
                          <a:latin typeface="+mn-lt"/>
                          <a:cs typeface="Calibri" panose="020F0502020204030204" pitchFamily="34" charset="0"/>
                        </a:rPr>
                        <a:t> / 0.75 °C</a:t>
                      </a:r>
                      <a:endParaRPr lang="en-US" noProof="0" dirty="0">
                        <a:latin typeface="+mn-lt"/>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7 </a:t>
                      </a:r>
                      <a:r>
                        <a:rPr lang="el-GR" noProof="0" dirty="0">
                          <a:latin typeface="+mn-lt"/>
                          <a:cs typeface="Calibri" panose="020F0502020204030204" pitchFamily="34" charset="0"/>
                        </a:rPr>
                        <a:t>με</a:t>
                      </a:r>
                      <a:r>
                        <a:rPr lang="fr-FR" noProof="0" dirty="0">
                          <a:latin typeface="+mn-lt"/>
                          <a:cs typeface="Calibri" panose="020F0502020204030204" pitchFamily="34" charset="0"/>
                        </a:rPr>
                        <a:t> / 0.35 °C</a:t>
                      </a:r>
                      <a:endParaRPr lang="en-US" noProof="0" dirty="0">
                        <a:latin typeface="+mn-lt"/>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16 </a:t>
                      </a:r>
                      <a:r>
                        <a:rPr lang="el-GR" noProof="0" dirty="0">
                          <a:latin typeface="+mn-lt"/>
                          <a:cs typeface="Calibri" panose="020F0502020204030204" pitchFamily="34" charset="0"/>
                        </a:rPr>
                        <a:t>με</a:t>
                      </a:r>
                      <a:r>
                        <a:rPr lang="fr-FR" noProof="0" dirty="0">
                          <a:latin typeface="+mn-lt"/>
                          <a:cs typeface="Calibri" panose="020F0502020204030204" pitchFamily="34" charset="0"/>
                        </a:rPr>
                        <a:t> / 0.8 °C</a:t>
                      </a:r>
                      <a:endParaRPr lang="en-US" noProof="0" dirty="0">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40000"/>
                      </a:srgbClr>
                    </a:solidFill>
                  </a:tcPr>
                </a:tc>
                <a:extLst>
                  <a:ext uri="{0D108BD9-81ED-4DB2-BD59-A6C34878D82A}">
                    <a16:rowId xmlns:a16="http://schemas.microsoft.com/office/drawing/2014/main" val="1734074533"/>
                  </a:ext>
                </a:extLst>
              </a:tr>
              <a:tr h="590090">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1" noProof="0" dirty="0">
                          <a:solidFill>
                            <a:schemeClr val="tx1"/>
                          </a:solidFill>
                        </a:rPr>
                        <a:t>B-OTDR *</a:t>
                      </a:r>
                    </a:p>
                    <a:p>
                      <a:pPr algn="ctr"/>
                      <a:endParaRPr lang="en-US" b="1" noProof="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1" noProof="0" dirty="0">
                          <a:solidFill>
                            <a:schemeClr val="tx1"/>
                          </a:solidFill>
                        </a:rPr>
                        <a:t>* From FEBUS Optics datasheets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2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marL="285750" indent="-285750" algn="ctr">
                        <a:buFont typeface="Arial" panose="020B0604020202020204" pitchFamily="34" charset="0"/>
                        <a:buChar char="•"/>
                      </a:pPr>
                      <a:r>
                        <a:rPr lang="en-US" noProof="0" dirty="0">
                          <a:latin typeface="+mn-lt"/>
                        </a:rPr>
                        <a:t>1 m / 10 km</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5 m / 50 km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2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marL="285750" indent="-285750" algn="ctr">
                        <a:buFont typeface="Arial" panose="020B0604020202020204" pitchFamily="34" charset="0"/>
                        <a:buChar char="•"/>
                      </a:pPr>
                      <a:r>
                        <a:rPr lang="en-US" noProof="0" dirty="0">
                          <a:latin typeface="+mn-lt"/>
                        </a:rPr>
                        <a:t>6 </a:t>
                      </a:r>
                      <a:r>
                        <a:rPr lang="el-GR" noProof="0" dirty="0">
                          <a:latin typeface="+mn-lt"/>
                          <a:cs typeface="Calibri" panose="020F0502020204030204" pitchFamily="34" charset="0"/>
                        </a:rPr>
                        <a:t>με</a:t>
                      </a:r>
                      <a:r>
                        <a:rPr lang="fr-FR" noProof="0" dirty="0">
                          <a:latin typeface="+mn-lt"/>
                          <a:cs typeface="Calibri" panose="020F0502020204030204" pitchFamily="34" charset="0"/>
                        </a:rPr>
                        <a:t> / 0.3 °C</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latin typeface="+mn-lt"/>
                        </a:rPr>
                        <a:t>13 </a:t>
                      </a:r>
                      <a:r>
                        <a:rPr lang="el-GR" noProof="0" dirty="0">
                          <a:latin typeface="+mn-lt"/>
                          <a:cs typeface="Calibri" panose="020F0502020204030204" pitchFamily="34" charset="0"/>
                        </a:rPr>
                        <a:t>με</a:t>
                      </a:r>
                      <a:r>
                        <a:rPr lang="fr-FR" noProof="0" dirty="0">
                          <a:latin typeface="+mn-lt"/>
                          <a:cs typeface="Calibri" panose="020F0502020204030204" pitchFamily="34" charset="0"/>
                        </a:rPr>
                        <a:t> / 0.65 °C</a:t>
                      </a:r>
                      <a:endParaRPr lang="en-US" noProof="0" dirty="0">
                        <a:latin typeface="+mn-lt"/>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D461">
                        <a:tint val="20000"/>
                      </a:srgbClr>
                    </a:solidFill>
                  </a:tcPr>
                </a:tc>
                <a:extLst>
                  <a:ext uri="{0D108BD9-81ED-4DB2-BD59-A6C34878D82A}">
                    <a16:rowId xmlns:a16="http://schemas.microsoft.com/office/drawing/2014/main" val="1156466501"/>
                  </a:ext>
                </a:extLst>
              </a:tr>
            </a:tbl>
          </a:graphicData>
        </a:graphic>
      </p:graphicFrame>
      <p:graphicFrame>
        <p:nvGraphicFramePr>
          <p:cNvPr id="13" name="Tableau 9">
            <a:extLst>
              <a:ext uri="{FF2B5EF4-FFF2-40B4-BE49-F238E27FC236}">
                <a16:creationId xmlns:a16="http://schemas.microsoft.com/office/drawing/2014/main" id="{ABF548F1-E618-441E-93DF-7BE5185197DE}"/>
              </a:ext>
            </a:extLst>
          </p:cNvPr>
          <p:cNvGraphicFramePr>
            <a:graphicFrameLocks noGrp="1"/>
          </p:cNvGraphicFramePr>
          <p:nvPr>
            <p:extLst>
              <p:ext uri="{D42A27DB-BD31-4B8C-83A1-F6EECF244321}">
                <p14:modId xmlns:p14="http://schemas.microsoft.com/office/powerpoint/2010/main" val="2722827042"/>
              </p:ext>
            </p:extLst>
          </p:nvPr>
        </p:nvGraphicFramePr>
        <p:xfrm>
          <a:off x="7507114" y="2103185"/>
          <a:ext cx="4492860" cy="1761958"/>
        </p:xfrm>
        <a:graphic>
          <a:graphicData uri="http://schemas.openxmlformats.org/drawingml/2006/table">
            <a:tbl>
              <a:tblPr firstRow="1" bandRow="1"/>
              <a:tblGrid>
                <a:gridCol w="2246430">
                  <a:extLst>
                    <a:ext uri="{9D8B030D-6E8A-4147-A177-3AD203B41FA5}">
                      <a16:colId xmlns:a16="http://schemas.microsoft.com/office/drawing/2014/main" val="1384271198"/>
                    </a:ext>
                  </a:extLst>
                </a:gridCol>
                <a:gridCol w="2246430">
                  <a:extLst>
                    <a:ext uri="{9D8B030D-6E8A-4147-A177-3AD203B41FA5}">
                      <a16:colId xmlns:a16="http://schemas.microsoft.com/office/drawing/2014/main" val="2084695049"/>
                    </a:ext>
                  </a:extLst>
                </a:gridCol>
              </a:tblGrid>
              <a:tr h="560939">
                <a:tc>
                  <a:txBody>
                    <a:bodyPr/>
                    <a:lstStyle>
                      <a:lvl1pPr marL="0" algn="l" defTabSz="457200" rtl="0" eaLnBrk="1" latinLnBrk="0" hangingPunct="1">
                        <a:defRPr sz="1800" b="1" kern="1200">
                          <a:solidFill>
                            <a:schemeClr val="lt1"/>
                          </a:solidFill>
                          <a:latin typeface="Open Sans"/>
                        </a:defRPr>
                      </a:lvl1pPr>
                      <a:lvl2pPr marL="457200" algn="l" defTabSz="457200" rtl="0" eaLnBrk="1" latinLnBrk="0" hangingPunct="1">
                        <a:defRPr sz="1800" b="1" kern="1200">
                          <a:solidFill>
                            <a:schemeClr val="lt1"/>
                          </a:solidFill>
                          <a:latin typeface="Open Sans"/>
                        </a:defRPr>
                      </a:lvl2pPr>
                      <a:lvl3pPr marL="914400" algn="l" defTabSz="457200" rtl="0" eaLnBrk="1" latinLnBrk="0" hangingPunct="1">
                        <a:defRPr sz="1800" b="1" kern="1200">
                          <a:solidFill>
                            <a:schemeClr val="lt1"/>
                          </a:solidFill>
                          <a:latin typeface="Open Sans"/>
                        </a:defRPr>
                      </a:lvl3pPr>
                      <a:lvl4pPr marL="1371600" algn="l" defTabSz="457200" rtl="0" eaLnBrk="1" latinLnBrk="0" hangingPunct="1">
                        <a:defRPr sz="1800" b="1" kern="1200">
                          <a:solidFill>
                            <a:schemeClr val="lt1"/>
                          </a:solidFill>
                          <a:latin typeface="Open Sans"/>
                        </a:defRPr>
                      </a:lvl4pPr>
                      <a:lvl5pPr marL="1828800" algn="l" defTabSz="457200" rtl="0" eaLnBrk="1" latinLnBrk="0" hangingPunct="1">
                        <a:defRPr sz="1800" b="1" kern="1200">
                          <a:solidFill>
                            <a:schemeClr val="lt1"/>
                          </a:solidFill>
                          <a:latin typeface="Open Sans"/>
                        </a:defRPr>
                      </a:lvl5pPr>
                      <a:lvl6pPr marL="2286000" algn="l" defTabSz="457200" rtl="0" eaLnBrk="1" latinLnBrk="0" hangingPunct="1">
                        <a:defRPr sz="1800" b="1" kern="1200">
                          <a:solidFill>
                            <a:schemeClr val="lt1"/>
                          </a:solidFill>
                          <a:latin typeface="Open Sans"/>
                        </a:defRPr>
                      </a:lvl6pPr>
                      <a:lvl7pPr marL="2743200" algn="l" defTabSz="457200" rtl="0" eaLnBrk="1" latinLnBrk="0" hangingPunct="1">
                        <a:defRPr sz="1800" b="1" kern="1200">
                          <a:solidFill>
                            <a:schemeClr val="lt1"/>
                          </a:solidFill>
                          <a:latin typeface="Open Sans"/>
                        </a:defRPr>
                      </a:lvl7pPr>
                      <a:lvl8pPr marL="3200400" algn="l" defTabSz="457200" rtl="0" eaLnBrk="1" latinLnBrk="0" hangingPunct="1">
                        <a:defRPr sz="1800" b="1" kern="1200">
                          <a:solidFill>
                            <a:schemeClr val="lt1"/>
                          </a:solidFill>
                          <a:latin typeface="Open Sans"/>
                        </a:defRPr>
                      </a:lvl8pPr>
                      <a:lvl9pPr marL="3657600" algn="l" defTabSz="457200" rtl="0" eaLnBrk="1" latinLnBrk="0" hangingPunct="1">
                        <a:defRPr sz="1800" b="1" kern="1200">
                          <a:solidFill>
                            <a:schemeClr val="lt1"/>
                          </a:solidFill>
                          <a:latin typeface="Open Sans"/>
                        </a:defRPr>
                      </a:lvl9pPr>
                    </a:lstStyle>
                    <a:p>
                      <a:pPr algn="ctr"/>
                      <a:r>
                        <a:rPr lang="fr-FR" dirty="0"/>
                        <a:t>B-OTDA</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D461"/>
                    </a:solidFill>
                  </a:tcPr>
                </a:tc>
                <a:tc>
                  <a:txBody>
                    <a:bodyPr/>
                    <a:lstStyle>
                      <a:lvl1pPr marL="0" algn="l" defTabSz="457200" rtl="0" eaLnBrk="1" latinLnBrk="0" hangingPunct="1">
                        <a:defRPr sz="1800" b="1" kern="1200">
                          <a:solidFill>
                            <a:schemeClr val="lt1"/>
                          </a:solidFill>
                          <a:latin typeface="Open Sans"/>
                        </a:defRPr>
                      </a:lvl1pPr>
                      <a:lvl2pPr marL="457200" algn="l" defTabSz="457200" rtl="0" eaLnBrk="1" latinLnBrk="0" hangingPunct="1">
                        <a:defRPr sz="1800" b="1" kern="1200">
                          <a:solidFill>
                            <a:schemeClr val="lt1"/>
                          </a:solidFill>
                          <a:latin typeface="Open Sans"/>
                        </a:defRPr>
                      </a:lvl2pPr>
                      <a:lvl3pPr marL="914400" algn="l" defTabSz="457200" rtl="0" eaLnBrk="1" latinLnBrk="0" hangingPunct="1">
                        <a:defRPr sz="1800" b="1" kern="1200">
                          <a:solidFill>
                            <a:schemeClr val="lt1"/>
                          </a:solidFill>
                          <a:latin typeface="Open Sans"/>
                        </a:defRPr>
                      </a:lvl3pPr>
                      <a:lvl4pPr marL="1371600" algn="l" defTabSz="457200" rtl="0" eaLnBrk="1" latinLnBrk="0" hangingPunct="1">
                        <a:defRPr sz="1800" b="1" kern="1200">
                          <a:solidFill>
                            <a:schemeClr val="lt1"/>
                          </a:solidFill>
                          <a:latin typeface="Open Sans"/>
                        </a:defRPr>
                      </a:lvl4pPr>
                      <a:lvl5pPr marL="1828800" algn="l" defTabSz="457200" rtl="0" eaLnBrk="1" latinLnBrk="0" hangingPunct="1">
                        <a:defRPr sz="1800" b="1" kern="1200">
                          <a:solidFill>
                            <a:schemeClr val="lt1"/>
                          </a:solidFill>
                          <a:latin typeface="Open Sans"/>
                        </a:defRPr>
                      </a:lvl5pPr>
                      <a:lvl6pPr marL="2286000" algn="l" defTabSz="457200" rtl="0" eaLnBrk="1" latinLnBrk="0" hangingPunct="1">
                        <a:defRPr sz="1800" b="1" kern="1200">
                          <a:solidFill>
                            <a:schemeClr val="lt1"/>
                          </a:solidFill>
                          <a:latin typeface="Open Sans"/>
                        </a:defRPr>
                      </a:lvl6pPr>
                      <a:lvl7pPr marL="2743200" algn="l" defTabSz="457200" rtl="0" eaLnBrk="1" latinLnBrk="0" hangingPunct="1">
                        <a:defRPr sz="1800" b="1" kern="1200">
                          <a:solidFill>
                            <a:schemeClr val="lt1"/>
                          </a:solidFill>
                          <a:latin typeface="Open Sans"/>
                        </a:defRPr>
                      </a:lvl7pPr>
                      <a:lvl8pPr marL="3200400" algn="l" defTabSz="457200" rtl="0" eaLnBrk="1" latinLnBrk="0" hangingPunct="1">
                        <a:defRPr sz="1800" b="1" kern="1200">
                          <a:solidFill>
                            <a:schemeClr val="lt1"/>
                          </a:solidFill>
                          <a:latin typeface="Open Sans"/>
                        </a:defRPr>
                      </a:lvl8pPr>
                      <a:lvl9pPr marL="3657600" algn="l" defTabSz="457200" rtl="0" eaLnBrk="1" latinLnBrk="0" hangingPunct="1">
                        <a:defRPr sz="1800" b="1" kern="1200">
                          <a:solidFill>
                            <a:schemeClr val="lt1"/>
                          </a:solidFill>
                          <a:latin typeface="Open Sans"/>
                        </a:defRPr>
                      </a:lvl9pPr>
                    </a:lstStyle>
                    <a:p>
                      <a:pPr algn="ctr"/>
                      <a:r>
                        <a:rPr lang="fr-FR" dirty="0"/>
                        <a:t>B-OTDR</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D461"/>
                    </a:solidFill>
                  </a:tcPr>
                </a:tc>
                <a:extLst>
                  <a:ext uri="{0D108BD9-81ED-4DB2-BD59-A6C34878D82A}">
                    <a16:rowId xmlns:a16="http://schemas.microsoft.com/office/drawing/2014/main" val="3604899007"/>
                  </a:ext>
                </a:extLst>
              </a:tr>
              <a:tr h="560939">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a:t>Double ended</a:t>
                      </a:r>
                      <a:endParaRPr lang="en-US"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dirty="0"/>
                        <a:t>Single ended</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134191571"/>
                  </a:ext>
                </a:extLst>
              </a:tr>
              <a:tr h="560939">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a:t>Spatial resolution up to cm</a:t>
                      </a:r>
                      <a:endParaRPr lang="en-US" b="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dirty="0"/>
                        <a:t>Spatial resolution up to m</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491283594"/>
                  </a:ext>
                </a:extLst>
              </a:tr>
            </a:tbl>
          </a:graphicData>
        </a:graphic>
      </p:graphicFrame>
      <p:sp>
        <p:nvSpPr>
          <p:cNvPr id="15" name="ZoneTexte 14">
            <a:extLst>
              <a:ext uri="{FF2B5EF4-FFF2-40B4-BE49-F238E27FC236}">
                <a16:creationId xmlns:a16="http://schemas.microsoft.com/office/drawing/2014/main" id="{4B360E33-EE15-4CD9-A271-76525DDD744B}"/>
              </a:ext>
            </a:extLst>
          </p:cNvPr>
          <p:cNvSpPr txBox="1"/>
          <p:nvPr/>
        </p:nvSpPr>
        <p:spPr>
          <a:xfrm>
            <a:off x="0" y="4566882"/>
            <a:ext cx="7016817" cy="1200329"/>
          </a:xfrm>
          <a:prstGeom prst="rect">
            <a:avLst/>
          </a:prstGeom>
          <a:noFill/>
        </p:spPr>
        <p:txBody>
          <a:bodyPr wrap="square" rtlCol="0">
            <a:spAutoFit/>
          </a:bodyPr>
          <a:lstStyle/>
          <a:p>
            <a:pPr fontAlgn="auto">
              <a:spcBef>
                <a:spcPts val="0"/>
              </a:spcBef>
              <a:spcAft>
                <a:spcPts val="0"/>
              </a:spcAft>
            </a:pPr>
            <a:r>
              <a:rPr lang="en-US" u="sng" dirty="0">
                <a:solidFill>
                  <a:srgbClr val="000000"/>
                </a:solidFill>
                <a:latin typeface="Open Sans"/>
              </a:rPr>
              <a:t>Pour la surveillance de la santé des structures </a:t>
            </a:r>
            <a:r>
              <a:rPr lang="en-US" u="sng" dirty="0" err="1">
                <a:solidFill>
                  <a:srgbClr val="000000"/>
                </a:solidFill>
                <a:latin typeface="Open Sans"/>
              </a:rPr>
              <a:t>longues</a:t>
            </a:r>
            <a:r>
              <a:rPr lang="en-US" u="sng" dirty="0">
                <a:solidFill>
                  <a:srgbClr val="000000"/>
                </a:solidFill>
                <a:latin typeface="Open Sans"/>
              </a:rPr>
              <a:t> distances :</a:t>
            </a:r>
          </a:p>
          <a:p>
            <a:pPr marL="285750" indent="-285750" fontAlgn="auto">
              <a:spcBef>
                <a:spcPts val="0"/>
              </a:spcBef>
              <a:spcAft>
                <a:spcPts val="0"/>
              </a:spcAft>
              <a:buFont typeface="Arial" panose="020B0604020202020204" pitchFamily="34" charset="0"/>
              <a:buChar char="•"/>
            </a:pPr>
            <a:r>
              <a:rPr lang="fr-FR" dirty="0">
                <a:solidFill>
                  <a:srgbClr val="000000"/>
                </a:solidFill>
                <a:latin typeface="Open Sans"/>
              </a:rPr>
              <a:t>La résolution spatiale n'est pas une fonctionnalité clé.</a:t>
            </a:r>
          </a:p>
          <a:p>
            <a:pPr marL="285750" indent="-285750" fontAlgn="auto">
              <a:spcBef>
                <a:spcPts val="0"/>
              </a:spcBef>
              <a:spcAft>
                <a:spcPts val="0"/>
              </a:spcAft>
              <a:buFont typeface="Arial" panose="020B0604020202020204" pitchFamily="34" charset="0"/>
              <a:buChar char="•"/>
            </a:pPr>
            <a:r>
              <a:rPr lang="fr-FR" dirty="0">
                <a:solidFill>
                  <a:srgbClr val="000000"/>
                </a:solidFill>
                <a:latin typeface="Open Sans"/>
              </a:rPr>
              <a:t>Le single-</a:t>
            </a:r>
            <a:r>
              <a:rPr lang="fr-FR" dirty="0" err="1">
                <a:solidFill>
                  <a:srgbClr val="000000"/>
                </a:solidFill>
                <a:latin typeface="Open Sans"/>
              </a:rPr>
              <a:t>ended</a:t>
            </a:r>
            <a:r>
              <a:rPr lang="fr-FR" dirty="0">
                <a:solidFill>
                  <a:srgbClr val="000000"/>
                </a:solidFill>
                <a:latin typeface="Open Sans"/>
              </a:rPr>
              <a:t> est la meilleure méthode pour avoir un suivi fiable après la mise en place de la fibre sur la structure.</a:t>
            </a:r>
            <a:endParaRPr lang="en-US" dirty="0">
              <a:solidFill>
                <a:srgbClr val="000000"/>
              </a:solidFill>
              <a:latin typeface="Open Sans"/>
            </a:endParaRPr>
          </a:p>
        </p:txBody>
      </p:sp>
      <p:grpSp>
        <p:nvGrpSpPr>
          <p:cNvPr id="6" name="Groupe 5"/>
          <p:cNvGrpSpPr/>
          <p:nvPr/>
        </p:nvGrpSpPr>
        <p:grpSpPr>
          <a:xfrm>
            <a:off x="6859151" y="4410218"/>
            <a:ext cx="5140823" cy="1815770"/>
            <a:chOff x="6859151" y="4410218"/>
            <a:chExt cx="5140823" cy="1815770"/>
          </a:xfrm>
        </p:grpSpPr>
        <p:sp>
          <p:nvSpPr>
            <p:cNvPr id="16" name="Flèche : droite 7">
              <a:extLst>
                <a:ext uri="{FF2B5EF4-FFF2-40B4-BE49-F238E27FC236}">
                  <a16:creationId xmlns:a16="http://schemas.microsoft.com/office/drawing/2014/main" id="{3444C994-3136-4310-B540-1025B906E77F}"/>
                </a:ext>
              </a:extLst>
            </p:cNvPr>
            <p:cNvSpPr/>
            <p:nvPr/>
          </p:nvSpPr>
          <p:spPr>
            <a:xfrm>
              <a:off x="6859151" y="4960429"/>
              <a:ext cx="1104416" cy="664143"/>
            </a:xfrm>
            <a:prstGeom prst="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grpSp>
          <p:nvGrpSpPr>
            <p:cNvPr id="5" name="Groupe 4"/>
            <p:cNvGrpSpPr/>
            <p:nvPr/>
          </p:nvGrpSpPr>
          <p:grpSpPr>
            <a:xfrm>
              <a:off x="8251706" y="4410218"/>
              <a:ext cx="3748268" cy="1815770"/>
              <a:chOff x="8251706" y="4410218"/>
              <a:chExt cx="3748268" cy="1815770"/>
            </a:xfrm>
          </p:grpSpPr>
          <p:sp>
            <p:nvSpPr>
              <p:cNvPr id="14" name="Rectangle 13">
                <a:extLst>
                  <a:ext uri="{FF2B5EF4-FFF2-40B4-BE49-F238E27FC236}">
                    <a16:creationId xmlns:a16="http://schemas.microsoft.com/office/drawing/2014/main" id="{A3E737D5-55D4-42D0-AA94-11FEA17C03C6}"/>
                  </a:ext>
                </a:extLst>
              </p:cNvPr>
              <p:cNvSpPr/>
              <p:nvPr/>
            </p:nvSpPr>
            <p:spPr>
              <a:xfrm>
                <a:off x="8251706" y="4410218"/>
                <a:ext cx="3748268" cy="1815770"/>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17" name="ZoneTexte 16">
                <a:extLst>
                  <a:ext uri="{FF2B5EF4-FFF2-40B4-BE49-F238E27FC236}">
                    <a16:creationId xmlns:a16="http://schemas.microsoft.com/office/drawing/2014/main" id="{F78B9AF8-051B-43FC-A49B-F92CD0C84DDA}"/>
                  </a:ext>
                </a:extLst>
              </p:cNvPr>
              <p:cNvSpPr txBox="1"/>
              <p:nvPr/>
            </p:nvSpPr>
            <p:spPr>
              <a:xfrm>
                <a:off x="8279810" y="4541381"/>
                <a:ext cx="3720164" cy="1477328"/>
              </a:xfrm>
              <a:prstGeom prst="rect">
                <a:avLst/>
              </a:prstGeom>
              <a:noFill/>
              <a:ln>
                <a:noFill/>
              </a:ln>
            </p:spPr>
            <p:txBody>
              <a:bodyPr wrap="square" rtlCol="0">
                <a:spAutoFit/>
              </a:bodyPr>
              <a:lstStyle/>
              <a:p>
                <a:pPr fontAlgn="auto">
                  <a:spcBef>
                    <a:spcPts val="0"/>
                  </a:spcBef>
                  <a:spcAft>
                    <a:spcPts val="0"/>
                  </a:spcAft>
                </a:pPr>
                <a:r>
                  <a:rPr lang="en-US" b="1" dirty="0">
                    <a:solidFill>
                      <a:srgbClr val="000000"/>
                    </a:solidFill>
                    <a:latin typeface="Open Sans"/>
                  </a:rPr>
                  <a:t>B-OTDR </a:t>
                </a:r>
                <a:r>
                  <a:rPr lang="en-US" b="1" dirty="0" err="1">
                    <a:solidFill>
                      <a:srgbClr val="000000"/>
                    </a:solidFill>
                    <a:latin typeface="Open Sans"/>
                  </a:rPr>
                  <a:t>est</a:t>
                </a:r>
                <a:r>
                  <a:rPr lang="en-US" b="1" dirty="0">
                    <a:solidFill>
                      <a:srgbClr val="000000"/>
                    </a:solidFill>
                    <a:latin typeface="Open Sans"/>
                  </a:rPr>
                  <a:t> plus </a:t>
                </a:r>
                <a:r>
                  <a:rPr lang="en-US" b="1" dirty="0" err="1">
                    <a:solidFill>
                      <a:srgbClr val="000000"/>
                    </a:solidFill>
                    <a:latin typeface="Open Sans"/>
                  </a:rPr>
                  <a:t>approprié</a:t>
                </a:r>
                <a:r>
                  <a:rPr lang="en-US" b="1" dirty="0">
                    <a:solidFill>
                      <a:srgbClr val="000000"/>
                    </a:solidFill>
                    <a:latin typeface="Open Sans"/>
                  </a:rPr>
                  <a:t> pour les applications </a:t>
                </a:r>
                <a:r>
                  <a:rPr lang="en-US" b="1" dirty="0" err="1">
                    <a:solidFill>
                      <a:srgbClr val="000000"/>
                    </a:solidFill>
                    <a:latin typeface="Open Sans"/>
                  </a:rPr>
                  <a:t>industrielles</a:t>
                </a:r>
                <a:endParaRPr lang="en-US" b="1" dirty="0">
                  <a:solidFill>
                    <a:srgbClr val="000000"/>
                  </a:solidFill>
                  <a:latin typeface="Open Sans"/>
                </a:endParaRPr>
              </a:p>
              <a:p>
                <a:pPr marL="285750" indent="-285750" fontAlgn="auto">
                  <a:spcBef>
                    <a:spcPts val="0"/>
                  </a:spcBef>
                  <a:spcAft>
                    <a:spcPts val="0"/>
                  </a:spcAft>
                  <a:buFont typeface="Wingdings" panose="05000000000000000000" pitchFamily="2" charset="2"/>
                  <a:buChar char="ü"/>
                </a:pPr>
                <a:r>
                  <a:rPr lang="en-US" b="1" dirty="0">
                    <a:solidFill>
                      <a:srgbClr val="00B050"/>
                    </a:solidFill>
                  </a:rPr>
                  <a:t>Auto-</a:t>
                </a:r>
                <a:r>
                  <a:rPr lang="en-US" b="1" dirty="0" err="1">
                    <a:solidFill>
                      <a:srgbClr val="00B050"/>
                    </a:solidFill>
                  </a:rPr>
                  <a:t>référencée</a:t>
                </a:r>
                <a:endParaRPr lang="en-US" b="1" dirty="0">
                  <a:solidFill>
                    <a:srgbClr val="00B050"/>
                  </a:solidFill>
                </a:endParaRPr>
              </a:p>
              <a:p>
                <a:pPr marL="285750" indent="-285750" fontAlgn="auto">
                  <a:spcBef>
                    <a:spcPts val="0"/>
                  </a:spcBef>
                  <a:spcAft>
                    <a:spcPts val="0"/>
                  </a:spcAft>
                  <a:buFont typeface="Wingdings" panose="05000000000000000000" pitchFamily="2" charset="2"/>
                  <a:buChar char="ü"/>
                </a:pPr>
                <a:r>
                  <a:rPr lang="en-US" b="1" dirty="0" err="1">
                    <a:solidFill>
                      <a:srgbClr val="00B050"/>
                    </a:solidFill>
                  </a:rPr>
                  <a:t>Acces</a:t>
                </a:r>
                <a:r>
                  <a:rPr lang="en-US" b="1" dirty="0">
                    <a:solidFill>
                      <a:srgbClr val="00B050"/>
                    </a:solidFill>
                  </a:rPr>
                  <a:t> 1 </a:t>
                </a:r>
                <a:r>
                  <a:rPr lang="en-US" b="1" dirty="0" err="1">
                    <a:solidFill>
                      <a:srgbClr val="00B050"/>
                    </a:solidFill>
                  </a:rPr>
                  <a:t>seule</a:t>
                </a:r>
                <a:r>
                  <a:rPr lang="en-US" b="1" dirty="0">
                    <a:solidFill>
                      <a:srgbClr val="00B050"/>
                    </a:solidFill>
                  </a:rPr>
                  <a:t> </a:t>
                </a:r>
                <a:r>
                  <a:rPr lang="en-US" b="1" dirty="0" err="1">
                    <a:solidFill>
                      <a:srgbClr val="00B050"/>
                    </a:solidFill>
                  </a:rPr>
                  <a:t>extrémité</a:t>
                </a:r>
                <a:endParaRPr lang="en-US" b="1" dirty="0">
                  <a:solidFill>
                    <a:srgbClr val="00B050"/>
                  </a:solidFill>
                </a:endParaRPr>
              </a:p>
              <a:p>
                <a:pPr marL="285750" indent="-285750" fontAlgn="auto">
                  <a:spcBef>
                    <a:spcPts val="0"/>
                  </a:spcBef>
                  <a:spcAft>
                    <a:spcPts val="0"/>
                  </a:spcAft>
                  <a:buFont typeface="Wingdings" panose="05000000000000000000" pitchFamily="2" charset="2"/>
                  <a:buChar char="ü"/>
                </a:pPr>
                <a:r>
                  <a:rPr lang="en-US" b="1" dirty="0">
                    <a:solidFill>
                      <a:srgbClr val="00B050"/>
                    </a:solidFill>
                  </a:rPr>
                  <a:t>Grande </a:t>
                </a:r>
                <a:r>
                  <a:rPr lang="en-US" b="1" dirty="0" err="1">
                    <a:solidFill>
                      <a:srgbClr val="00B050"/>
                    </a:solidFill>
                  </a:rPr>
                  <a:t>répétabilité</a:t>
                </a:r>
                <a:r>
                  <a:rPr lang="en-US" b="1" dirty="0">
                    <a:solidFill>
                      <a:srgbClr val="00B050"/>
                    </a:solidFill>
                  </a:rPr>
                  <a:t> (2%)</a:t>
                </a:r>
              </a:p>
            </p:txBody>
          </p:sp>
        </p:grpSp>
      </p:grpSp>
      <p:sp>
        <p:nvSpPr>
          <p:cNvPr id="21" name="ZoneTexte 20"/>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22" name="ZoneTexte 21"/>
          <p:cNvSpPr txBox="1"/>
          <p:nvPr/>
        </p:nvSpPr>
        <p:spPr>
          <a:xfrm>
            <a:off x="1945347" y="536667"/>
            <a:ext cx="1895071" cy="400110"/>
          </a:xfrm>
          <a:prstGeom prst="rect">
            <a:avLst/>
          </a:prstGeom>
          <a:noFill/>
        </p:spPr>
        <p:txBody>
          <a:bodyPr wrap="none" rtlCol="0">
            <a:spAutoFit/>
          </a:bodyPr>
          <a:lstStyle/>
          <a:p>
            <a:r>
              <a:rPr lang="fr-FR" sz="2000" b="1" dirty="0">
                <a:solidFill>
                  <a:schemeClr val="tx2"/>
                </a:solidFill>
              </a:rPr>
              <a:t>Performances</a:t>
            </a:r>
          </a:p>
        </p:txBody>
      </p:sp>
      <p:sp>
        <p:nvSpPr>
          <p:cNvPr id="18" name="Espace réservé de la date 2">
            <a:extLst>
              <a:ext uri="{FF2B5EF4-FFF2-40B4-BE49-F238E27FC236}">
                <a16:creationId xmlns:a16="http://schemas.microsoft.com/office/drawing/2014/main" id="{73114B66-A6B3-4F0E-BF1F-97B276C3749B}"/>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3" name="Espace réservé du numéro de diapositive 4">
            <a:extLst>
              <a:ext uri="{FF2B5EF4-FFF2-40B4-BE49-F238E27FC236}">
                <a16:creationId xmlns:a16="http://schemas.microsoft.com/office/drawing/2014/main" id="{6344D191-D2B5-444B-A592-C499F630BB18}"/>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52</a:t>
            </a:fld>
            <a:endParaRPr lang="fr-FR" dirty="0">
              <a:solidFill>
                <a:prstClr val="white"/>
              </a:solidFill>
              <a:latin typeface="Arial"/>
            </a:endParaRPr>
          </a:p>
        </p:txBody>
      </p:sp>
      <p:sp>
        <p:nvSpPr>
          <p:cNvPr id="24" name="ZoneTexte 23">
            <a:extLst>
              <a:ext uri="{FF2B5EF4-FFF2-40B4-BE49-F238E27FC236}">
                <a16:creationId xmlns:a16="http://schemas.microsoft.com/office/drawing/2014/main" id="{28A990FC-2BBD-428F-AF7E-ECBA39D0061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5" name="ZoneTexte 24">
            <a:extLst>
              <a:ext uri="{FF2B5EF4-FFF2-40B4-BE49-F238E27FC236}">
                <a16:creationId xmlns:a16="http://schemas.microsoft.com/office/drawing/2014/main" id="{D064DECF-0979-4506-8526-023A5500AD48}"/>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07598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01936" y="5202227"/>
            <a:ext cx="11866504" cy="1384995"/>
          </a:xfrm>
          <a:prstGeom prst="rect">
            <a:avLst/>
          </a:prstGeom>
        </p:spPr>
        <p:txBody>
          <a:bodyPr wrap="square">
            <a:spAutoFit/>
          </a:bodyPr>
          <a:lstStyle/>
          <a:p>
            <a:pPr marL="628650" lvl="1" indent="-171450">
              <a:buFont typeface="Arial" panose="020B0604020202020204" pitchFamily="34" charset="0"/>
              <a:buChar char="•"/>
            </a:pPr>
            <a:r>
              <a:rPr lang="fr-FR" sz="1400" dirty="0">
                <a:sym typeface="Wingdings" panose="05000000000000000000" pitchFamily="2" charset="2"/>
              </a:rPr>
              <a:t>Pour le ramener en bande de base, on utilise un synthétiseur de fréquence, qui va permettre, par détection d’enveloppe, de reconstituer le spectre de gain Brillouin de la fibre. </a:t>
            </a:r>
          </a:p>
          <a:p>
            <a:pPr marL="2000250" lvl="4" indent="-171450">
              <a:buFont typeface="Wingdings" panose="05000000000000000000" pitchFamily="2" charset="2"/>
              <a:buChar char="è"/>
            </a:pPr>
            <a:r>
              <a:rPr lang="fr-FR" sz="1400" b="1" dirty="0">
                <a:solidFill>
                  <a:srgbClr val="FF0000"/>
                </a:solidFill>
                <a:sym typeface="Wingdings" panose="05000000000000000000" pitchFamily="2" charset="2"/>
              </a:rPr>
              <a:t>On balaye IF pour décrire le spectre</a:t>
            </a:r>
          </a:p>
          <a:p>
            <a:pPr marL="2000250" lvl="4" indent="-171450">
              <a:buFont typeface="Wingdings" panose="05000000000000000000" pitchFamily="2" charset="2"/>
              <a:buChar char="è"/>
            </a:pPr>
            <a:r>
              <a:rPr lang="fr-FR" sz="1400" b="1" dirty="0">
                <a:solidFill>
                  <a:srgbClr val="FF0000"/>
                </a:solidFill>
                <a:sym typeface="Wingdings" panose="05000000000000000000" pitchFamily="2" charset="2"/>
              </a:rPr>
              <a:t>Montage haute fréquence : Détecteur, Mixer, Synthétiseur </a:t>
            </a:r>
            <a:r>
              <a:rPr lang="fr-FR" sz="1400" b="1" dirty="0">
                <a:solidFill>
                  <a:srgbClr val="FF0000"/>
                </a:solidFill>
                <a:sym typeface="Symbol" panose="05050102010706020507" pitchFamily="18" charset="2"/>
              </a:rPr>
              <a:t>11 GHz</a:t>
            </a:r>
            <a:endParaRPr lang="fr-FR" sz="1400" b="1" dirty="0">
              <a:solidFill>
                <a:srgbClr val="FF0000"/>
              </a:solidFill>
              <a:sym typeface="Wingdings" panose="05000000000000000000" pitchFamily="2" charset="2"/>
            </a:endParaRPr>
          </a:p>
          <a:p>
            <a:pPr marL="2000250" lvl="4" indent="-171450">
              <a:buFont typeface="Wingdings" panose="05000000000000000000" pitchFamily="2" charset="2"/>
              <a:buChar char="è"/>
            </a:pPr>
            <a:r>
              <a:rPr lang="fr-FR" sz="1400" b="1" dirty="0">
                <a:solidFill>
                  <a:srgbClr val="FF0000"/>
                </a:solidFill>
                <a:sym typeface="Wingdings" panose="05000000000000000000" pitchFamily="2" charset="2"/>
              </a:rPr>
              <a:t>Complexe à mettre en œuvre et peu robuste</a:t>
            </a:r>
          </a:p>
          <a:p>
            <a:pPr lvl="0"/>
            <a:endParaRPr lang="fr-FR" sz="1400" dirty="0">
              <a:sym typeface="Wingdings" panose="05000000000000000000" pitchFamily="2" charset="2"/>
            </a:endParaRPr>
          </a:p>
        </p:txBody>
      </p:sp>
      <p:cxnSp>
        <p:nvCxnSpPr>
          <p:cNvPr id="19" name="Connecteur droit 18"/>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Groupe 19"/>
          <p:cNvGrpSpPr/>
          <p:nvPr/>
        </p:nvGrpSpPr>
        <p:grpSpPr>
          <a:xfrm>
            <a:off x="4817762" y="1979884"/>
            <a:ext cx="537933" cy="537273"/>
            <a:chOff x="5284643" y="1838148"/>
            <a:chExt cx="537933" cy="537273"/>
          </a:xfrm>
          <a:noFill/>
        </p:grpSpPr>
        <p:sp>
          <p:nvSpPr>
            <p:cNvPr id="21" name="Ellipse 20"/>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Arc 21"/>
            <p:cNvSpPr/>
            <p:nvPr/>
          </p:nvSpPr>
          <p:spPr>
            <a:xfrm rot="16455088">
              <a:off x="5353611" y="1906786"/>
              <a:ext cx="399996" cy="399996"/>
            </a:xfrm>
            <a:prstGeom prst="arc">
              <a:avLst>
                <a:gd name="adj1" fmla="val 16200000"/>
                <a:gd name="adj2" fmla="val 10559939"/>
              </a:avLst>
            </a:prstGeom>
            <a:grp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23" name="Ellipse 22"/>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Ellipse 38"/>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Ellipse 39"/>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1" name="Connecteur droit 40"/>
          <p:cNvCxnSpPr>
            <a:endCxn id="21"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p:cNvCxnSpPr>
            <a:stCxn id="43" idx="2"/>
            <a:endCxn id="44" idx="0"/>
          </p:cNvCxnSpPr>
          <p:nvPr/>
        </p:nvCxnSpPr>
        <p:spPr>
          <a:xfrm>
            <a:off x="2263935"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3" name="Rectangle à coins arrondis 42"/>
          <p:cNvSpPr/>
          <p:nvPr/>
        </p:nvSpPr>
        <p:spPr>
          <a:xfrm>
            <a:off x="1617430" y="1185063"/>
            <a:ext cx="1293009" cy="48659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d’impulsions</a:t>
            </a:r>
          </a:p>
        </p:txBody>
      </p:sp>
      <p:sp>
        <p:nvSpPr>
          <p:cNvPr id="44" name="Rectangle à coins arrondis 43"/>
          <p:cNvSpPr/>
          <p:nvPr/>
        </p:nvSpPr>
        <p:spPr>
          <a:xfrm>
            <a:off x="1909532"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AOM</a:t>
            </a:r>
            <a:endParaRPr lang="fr-FR" sz="1400" dirty="0">
              <a:solidFill>
                <a:schemeClr val="tx1"/>
              </a:solidFill>
            </a:endParaRPr>
          </a:p>
        </p:txBody>
      </p:sp>
      <p:sp>
        <p:nvSpPr>
          <p:cNvPr id="46" name="Forme libre 45"/>
          <p:cNvSpPr/>
          <p:nvPr/>
        </p:nvSpPr>
        <p:spPr>
          <a:xfrm rot="5400000">
            <a:off x="6326443"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Forme libre 46"/>
          <p:cNvSpPr/>
          <p:nvPr/>
        </p:nvSpPr>
        <p:spPr>
          <a:xfrm rot="5400000">
            <a:off x="6640207"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orme libre 47"/>
          <p:cNvSpPr/>
          <p:nvPr/>
        </p:nvSpPr>
        <p:spPr>
          <a:xfrm rot="5400000">
            <a:off x="7007759"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à coins arrondis 50"/>
          <p:cNvSpPr/>
          <p:nvPr/>
        </p:nvSpPr>
        <p:spPr>
          <a:xfrm>
            <a:off x="79193" y="1949616"/>
            <a:ext cx="1024276" cy="614573"/>
          </a:xfrm>
          <a:prstGeom prst="round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52" name="Groupe 51"/>
          <p:cNvGrpSpPr/>
          <p:nvPr/>
        </p:nvGrpSpPr>
        <p:grpSpPr>
          <a:xfrm>
            <a:off x="1245675" y="2244366"/>
            <a:ext cx="3979058" cy="1310361"/>
            <a:chOff x="1245675" y="1994976"/>
            <a:chExt cx="3979058" cy="1310361"/>
          </a:xfrm>
        </p:grpSpPr>
        <p:cxnSp>
          <p:nvCxnSpPr>
            <p:cNvPr id="53" name="Connecteur droit 52"/>
            <p:cNvCxnSpPr/>
            <p:nvPr/>
          </p:nvCxnSpPr>
          <p:spPr>
            <a:xfrm>
              <a:off x="1245675" y="1994976"/>
              <a:ext cx="0" cy="131036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1245675" y="3300445"/>
              <a:ext cx="3979058" cy="206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5" name="ZoneTexte 54"/>
          <p:cNvSpPr txBox="1"/>
          <p:nvPr/>
        </p:nvSpPr>
        <p:spPr>
          <a:xfrm>
            <a:off x="4716117" y="3583411"/>
            <a:ext cx="433132" cy="307777"/>
          </a:xfrm>
          <a:prstGeom prst="rect">
            <a:avLst/>
          </a:prstGeom>
          <a:noFill/>
        </p:spPr>
        <p:txBody>
          <a:bodyPr wrap="none" rtlCol="0">
            <a:spAutoFit/>
          </a:bodyPr>
          <a:lstStyle/>
          <a:p>
            <a:r>
              <a:rPr lang="fr-FR" sz="1400" b="1" dirty="0">
                <a:solidFill>
                  <a:srgbClr val="0070C0"/>
                </a:solidFill>
              </a:rPr>
              <a:t>OL</a:t>
            </a:r>
          </a:p>
        </p:txBody>
      </p:sp>
      <p:sp>
        <p:nvSpPr>
          <p:cNvPr id="56" name="ZoneTexte 55"/>
          <p:cNvSpPr txBox="1"/>
          <p:nvPr/>
        </p:nvSpPr>
        <p:spPr>
          <a:xfrm>
            <a:off x="4622014" y="2907682"/>
            <a:ext cx="463588" cy="307777"/>
          </a:xfrm>
          <a:prstGeom prst="rect">
            <a:avLst/>
          </a:prstGeom>
          <a:noFill/>
        </p:spPr>
        <p:txBody>
          <a:bodyPr wrap="none" rtlCol="0">
            <a:spAutoFit/>
          </a:bodyPr>
          <a:lstStyle/>
          <a:p>
            <a:r>
              <a:rPr lang="fr-FR" sz="1400" b="1" dirty="0" err="1">
                <a:solidFill>
                  <a:srgbClr val="0070C0"/>
                </a:solidFill>
              </a:rPr>
              <a:t>Sig</a:t>
            </a:r>
            <a:endParaRPr lang="fr-FR" sz="1400" b="1" dirty="0">
              <a:solidFill>
                <a:srgbClr val="0070C0"/>
              </a:solidFill>
            </a:endParaRPr>
          </a:p>
        </p:txBody>
      </p:sp>
      <p:cxnSp>
        <p:nvCxnSpPr>
          <p:cNvPr id="57" name="Connecteur droit 56"/>
          <p:cNvCxnSpPr>
            <a:endCxn id="21" idx="4"/>
          </p:cNvCxnSpPr>
          <p:nvPr/>
        </p:nvCxnSpPr>
        <p:spPr>
          <a:xfrm flipV="1">
            <a:off x="5059648" y="2517157"/>
            <a:ext cx="0" cy="92683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9" name="Groupe 58"/>
          <p:cNvGrpSpPr/>
          <p:nvPr/>
        </p:nvGrpSpPr>
        <p:grpSpPr>
          <a:xfrm>
            <a:off x="5059648" y="3041157"/>
            <a:ext cx="1256690" cy="940892"/>
            <a:chOff x="5059648" y="2792230"/>
            <a:chExt cx="1256690" cy="940892"/>
          </a:xfrm>
          <a:solidFill>
            <a:schemeClr val="bg1"/>
          </a:solidFill>
        </p:grpSpPr>
        <p:grpSp>
          <p:nvGrpSpPr>
            <p:cNvPr id="61" name="Groupe 60"/>
            <p:cNvGrpSpPr/>
            <p:nvPr/>
          </p:nvGrpSpPr>
          <p:grpSpPr>
            <a:xfrm>
              <a:off x="5316747" y="2792230"/>
              <a:ext cx="999591" cy="940892"/>
              <a:chOff x="5358613" y="3406963"/>
              <a:chExt cx="999591" cy="940892"/>
            </a:xfrm>
            <a:grpFill/>
          </p:grpSpPr>
          <p:sp>
            <p:nvSpPr>
              <p:cNvPr id="65" name="Rectangle à coins arrondis 64"/>
              <p:cNvSpPr/>
              <p:nvPr/>
            </p:nvSpPr>
            <p:spPr>
              <a:xfrm>
                <a:off x="5358613" y="3406963"/>
                <a:ext cx="999591" cy="940892"/>
              </a:xfrm>
              <a:prstGeom prst="roundRect">
                <a:avLst/>
              </a:prstGeom>
              <a:grp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66" name="Connecteur droit 65"/>
              <p:cNvCxnSpPr/>
              <p:nvPr/>
            </p:nvCxnSpPr>
            <p:spPr>
              <a:xfrm flipV="1">
                <a:off x="5791990" y="3822150"/>
                <a:ext cx="162438" cy="1"/>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Connecteur droit 66"/>
              <p:cNvCxnSpPr/>
              <p:nvPr/>
            </p:nvCxnSpPr>
            <p:spPr>
              <a:xfrm flipV="1">
                <a:off x="5791990" y="3944070"/>
                <a:ext cx="162438" cy="1"/>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8" name="Groupe 67"/>
              <p:cNvGrpSpPr/>
              <p:nvPr/>
            </p:nvGrpSpPr>
            <p:grpSpPr>
              <a:xfrm>
                <a:off x="5954428" y="3431438"/>
                <a:ext cx="354708" cy="878779"/>
                <a:chOff x="5954428" y="3431438"/>
                <a:chExt cx="354708" cy="878779"/>
              </a:xfrm>
              <a:grpFill/>
            </p:grpSpPr>
            <p:grpSp>
              <p:nvGrpSpPr>
                <p:cNvPr id="69" name="Groupe 68"/>
                <p:cNvGrpSpPr/>
                <p:nvPr/>
              </p:nvGrpSpPr>
              <p:grpSpPr>
                <a:xfrm>
                  <a:off x="5954428" y="3613002"/>
                  <a:ext cx="304486" cy="555456"/>
                  <a:chOff x="5555457" y="3741829"/>
                  <a:chExt cx="304486" cy="555456"/>
                </a:xfrm>
                <a:grpFill/>
              </p:grpSpPr>
              <p:grpSp>
                <p:nvGrpSpPr>
                  <p:cNvPr id="72" name="Groupe 71"/>
                  <p:cNvGrpSpPr/>
                  <p:nvPr/>
                </p:nvGrpSpPr>
                <p:grpSpPr>
                  <a:xfrm>
                    <a:off x="5635302" y="3791034"/>
                    <a:ext cx="194708" cy="247418"/>
                    <a:chOff x="1201757" y="3933825"/>
                    <a:chExt cx="376518" cy="524905"/>
                  </a:xfrm>
                  <a:grpFill/>
                </p:grpSpPr>
                <p:sp>
                  <p:nvSpPr>
                    <p:cNvPr id="82" name="Triangle isocèle 81"/>
                    <p:cNvSpPr/>
                    <p:nvPr/>
                  </p:nvSpPr>
                  <p:spPr>
                    <a:xfrm>
                      <a:off x="1228653" y="3933825"/>
                      <a:ext cx="322731"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83" name="Connecteur droit 82"/>
                    <p:cNvCxnSpPr/>
                    <p:nvPr/>
                  </p:nvCxnSpPr>
                  <p:spPr>
                    <a:xfrm>
                      <a:off x="1201757"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Connecteur droit 83"/>
                    <p:cNvCxnSpPr>
                      <a:stCxn id="82" idx="3"/>
                      <a:endCxn id="79" idx="0"/>
                    </p:cNvCxnSpPr>
                    <p:nvPr/>
                  </p:nvCxnSpPr>
                  <p:spPr>
                    <a:xfrm>
                      <a:off x="1390019" y="4288076"/>
                      <a:ext cx="2388" cy="170654"/>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3" name="Rectangle à coins arrondis 72"/>
                  <p:cNvSpPr/>
                  <p:nvPr/>
                </p:nvSpPr>
                <p:spPr>
                  <a:xfrm>
                    <a:off x="5555457" y="3741829"/>
                    <a:ext cx="304486" cy="555456"/>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74" name="Groupe 73"/>
                  <p:cNvGrpSpPr/>
                  <p:nvPr/>
                </p:nvGrpSpPr>
                <p:grpSpPr>
                  <a:xfrm>
                    <a:off x="5634156" y="4038452"/>
                    <a:ext cx="194708" cy="224748"/>
                    <a:chOff x="1192549" y="3933825"/>
                    <a:chExt cx="376518" cy="476810"/>
                  </a:xfrm>
                  <a:grpFill/>
                </p:grpSpPr>
                <p:sp>
                  <p:nvSpPr>
                    <p:cNvPr id="79" name="Triangle isocèle 78"/>
                    <p:cNvSpPr/>
                    <p:nvPr/>
                  </p:nvSpPr>
                  <p:spPr>
                    <a:xfrm>
                      <a:off x="1224049" y="3933825"/>
                      <a:ext cx="322731"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80" name="Connecteur droit 79"/>
                    <p:cNvCxnSpPr/>
                    <p:nvPr/>
                  </p:nvCxnSpPr>
                  <p:spPr>
                    <a:xfrm>
                      <a:off x="1192549"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Connecteur droit 80"/>
                    <p:cNvCxnSpPr/>
                    <p:nvPr/>
                  </p:nvCxnSpPr>
                  <p:spPr>
                    <a:xfrm>
                      <a:off x="1380809" y="4288076"/>
                      <a:ext cx="0" cy="122559"/>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75" name="Connecteur droit avec flèche 74"/>
                  <p:cNvCxnSpPr/>
                  <p:nvPr/>
                </p:nvCxnSpPr>
                <p:spPr>
                  <a:xfrm>
                    <a:off x="5582997" y="4060415"/>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 name="Connecteur droit avec flèche 75"/>
                  <p:cNvCxnSpPr/>
                  <p:nvPr/>
                </p:nvCxnSpPr>
                <p:spPr>
                  <a:xfrm>
                    <a:off x="5559500" y="4106856"/>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 name="Connecteur droit avec flèche 76"/>
                  <p:cNvCxnSpPr/>
                  <p:nvPr/>
                </p:nvCxnSpPr>
                <p:spPr>
                  <a:xfrm>
                    <a:off x="5582997" y="3811019"/>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 name="Connecteur droit avec flèche 77"/>
                  <p:cNvCxnSpPr/>
                  <p:nvPr/>
                </p:nvCxnSpPr>
                <p:spPr>
                  <a:xfrm>
                    <a:off x="5559500" y="3857460"/>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ZoneTexte 69"/>
                    <p:cNvSpPr txBox="1"/>
                    <p:nvPr/>
                  </p:nvSpPr>
                  <p:spPr>
                    <a:xfrm>
                      <a:off x="5965067" y="3431438"/>
                      <a:ext cx="344069" cy="16927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70" name="ZoneTexte 69"/>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2"/>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1" name="ZoneTexte 70"/>
                    <p:cNvSpPr txBox="1"/>
                    <p:nvPr/>
                  </p:nvSpPr>
                  <p:spPr>
                    <a:xfrm>
                      <a:off x="5961447" y="4140940"/>
                      <a:ext cx="344069" cy="16927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71" name="ZoneTexte 70"/>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3"/>
                      <a:stretch>
                        <a:fillRect l="-8772" r="-14035" b="-35714"/>
                      </a:stretch>
                    </a:blipFill>
                  </p:spPr>
                  <p:txBody>
                    <a:bodyPr/>
                    <a:lstStyle/>
                    <a:p>
                      <a:r>
                        <a:rPr lang="fr-FR">
                          <a:noFill/>
                        </a:rPr>
                        <a:t> </a:t>
                      </a:r>
                    </a:p>
                  </p:txBody>
                </p:sp>
              </mc:Fallback>
            </mc:AlternateContent>
          </p:grpSp>
        </p:grpSp>
        <p:sp>
          <p:nvSpPr>
            <p:cNvPr id="62" name="Rectangle à coins arrondis 61"/>
            <p:cNvSpPr/>
            <p:nvPr/>
          </p:nvSpPr>
          <p:spPr>
            <a:xfrm>
              <a:off x="5383079" y="3155641"/>
              <a:ext cx="380202" cy="202955"/>
            </a:xfrm>
            <a:prstGeom prst="roundRect">
              <a:avLst/>
            </a:prstGeom>
            <a:grp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63" name="Connecteur droit 62"/>
            <p:cNvCxnSpPr/>
            <p:nvPr/>
          </p:nvCxnSpPr>
          <p:spPr>
            <a:xfrm flipH="1" flipV="1">
              <a:off x="5059648" y="3188538"/>
              <a:ext cx="323432" cy="2138"/>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Connecteur droit 63"/>
            <p:cNvCxnSpPr/>
            <p:nvPr/>
          </p:nvCxnSpPr>
          <p:spPr>
            <a:xfrm flipH="1">
              <a:off x="5198027" y="3304976"/>
              <a:ext cx="175527"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6" name="Groupe 85"/>
          <p:cNvGrpSpPr/>
          <p:nvPr/>
        </p:nvGrpSpPr>
        <p:grpSpPr>
          <a:xfrm>
            <a:off x="3680976" y="1454873"/>
            <a:ext cx="1625766" cy="773077"/>
            <a:chOff x="3222184" y="1457315"/>
            <a:chExt cx="1625766" cy="773077"/>
          </a:xfrm>
        </p:grpSpPr>
        <p:sp>
          <p:nvSpPr>
            <p:cNvPr id="87" name="Forme libre 86"/>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8" name="Connecteur droit avec flèche 87"/>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ZoneTexte 88"/>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90" name="Groupe 89"/>
          <p:cNvGrpSpPr/>
          <p:nvPr/>
        </p:nvGrpSpPr>
        <p:grpSpPr>
          <a:xfrm>
            <a:off x="2726528" y="2021397"/>
            <a:ext cx="1493024" cy="730829"/>
            <a:chOff x="2989773" y="2021397"/>
            <a:chExt cx="1493024" cy="730829"/>
          </a:xfrm>
        </p:grpSpPr>
        <p:sp>
          <p:nvSpPr>
            <p:cNvPr id="91" name="Rectangle à coins arrondis 90"/>
            <p:cNvSpPr/>
            <p:nvPr/>
          </p:nvSpPr>
          <p:spPr>
            <a:xfrm>
              <a:off x="2989773" y="2087276"/>
              <a:ext cx="689735" cy="314180"/>
            </a:xfrm>
            <a:prstGeom prst="roundRect">
              <a:avLst/>
            </a:prstGeom>
            <a:solidFill>
              <a:schemeClr val="accent5">
                <a:lumMod val="20000"/>
                <a:lumOff val="80000"/>
              </a:schemeClr>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92" name="Groupe 91"/>
            <p:cNvGrpSpPr/>
            <p:nvPr/>
          </p:nvGrpSpPr>
          <p:grpSpPr>
            <a:xfrm>
              <a:off x="3797709" y="2021397"/>
              <a:ext cx="519060" cy="445939"/>
              <a:chOff x="3435278" y="4732988"/>
              <a:chExt cx="519060" cy="445939"/>
            </a:xfrm>
          </p:grpSpPr>
          <p:sp>
            <p:nvSpPr>
              <p:cNvPr id="94" name="Rectangle à coins arrondis 93"/>
              <p:cNvSpPr/>
              <p:nvPr/>
            </p:nvSpPr>
            <p:spPr>
              <a:xfrm>
                <a:off x="3435278" y="4732988"/>
                <a:ext cx="519060" cy="445939"/>
              </a:xfrm>
              <a:prstGeom prst="roundRect">
                <a:avLst/>
              </a:prstGeom>
              <a:solidFill>
                <a:schemeClr val="accent5">
                  <a:lumMod val="20000"/>
                  <a:lumOff val="80000"/>
                </a:schemeClr>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5" name="Forme libre 94"/>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3" name="ZoneTexte 92"/>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p:grpSp>
        <p:nvGrpSpPr>
          <p:cNvPr id="96" name="Groupe 95"/>
          <p:cNvGrpSpPr/>
          <p:nvPr/>
        </p:nvGrpSpPr>
        <p:grpSpPr>
          <a:xfrm>
            <a:off x="1955933" y="2416981"/>
            <a:ext cx="2449167" cy="1454915"/>
            <a:chOff x="1955933" y="2416981"/>
            <a:chExt cx="2449167" cy="1454915"/>
          </a:xfrm>
        </p:grpSpPr>
        <mc:AlternateContent xmlns:mc="http://schemas.openxmlformats.org/markup-compatibility/2006" xmlns:a14="http://schemas.microsoft.com/office/drawing/2010/main">
          <mc:Choice Requires="a14">
            <p:sp>
              <p:nvSpPr>
                <p:cNvPr id="98" name="ZoneTexte 97"/>
                <p:cNvSpPr txBox="1"/>
                <p:nvPr/>
              </p:nvSpPr>
              <p:spPr>
                <a:xfrm>
                  <a:off x="1955933" y="2416981"/>
                  <a:ext cx="678904" cy="338554"/>
                </a:xfrm>
                <a:prstGeom prst="rect">
                  <a:avLst/>
                </a:prstGeom>
                <a:noFill/>
              </p:spPr>
              <p:txBody>
                <a:bodyPr wrap="none" rtlCol="0">
                  <a:spAutoFit/>
                </a:bodyPr>
                <a:lstStyle/>
                <a:p>
                  <a:r>
                    <a:rPr lang="fr-FR" sz="1600" dirty="0">
                      <a:solidFill>
                        <a:srgbClr val="FF0000"/>
                      </a:solidFill>
                    </a:rPr>
                    <a:t>#</a:t>
                  </a:r>
                  <a14:m>
                    <m:oMath xmlns:m="http://schemas.openxmlformats.org/officeDocument/2006/math">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a:solidFill>
                                <a:srgbClr val="FF0000"/>
                              </a:solidFill>
                              <a:latin typeface="Cambria Math" panose="02040503050406030204" pitchFamily="18" charset="0"/>
                              <a:ea typeface="Cambria Math" panose="02040503050406030204" pitchFamily="18" charset="0"/>
                            </a:rPr>
                            <m:t>𝝎</m:t>
                          </m:r>
                        </m:e>
                        <m:sub>
                          <m:r>
                            <a:rPr lang="fr-FR" sz="1600" b="1" i="1" smtClean="0">
                              <a:solidFill>
                                <a:srgbClr val="FF0000"/>
                              </a:solidFill>
                              <a:latin typeface="Cambria Math" panose="02040503050406030204" pitchFamily="18" charset="0"/>
                              <a:ea typeface="Cambria Math" panose="02040503050406030204" pitchFamily="18" charset="0"/>
                            </a:rPr>
                            <m:t>𝑨𝑶</m:t>
                          </m:r>
                        </m:sub>
                      </m:sSub>
                    </m:oMath>
                  </a14:m>
                  <a:endParaRPr lang="fr-FR" sz="1600" dirty="0">
                    <a:solidFill>
                      <a:srgbClr val="FF0000"/>
                    </a:solidFill>
                  </a:endParaRPr>
                </a:p>
              </p:txBody>
            </p:sp>
          </mc:Choice>
          <mc:Fallback xmlns="">
            <p:sp>
              <p:nvSpPr>
                <p:cNvPr id="98" name="ZoneTexte 97"/>
                <p:cNvSpPr txBox="1">
                  <a:spLocks noRot="1" noChangeAspect="1" noMove="1" noResize="1" noEditPoints="1" noAdjustHandles="1" noChangeArrowheads="1" noChangeShapeType="1" noTextEdit="1"/>
                </p:cNvSpPr>
                <p:nvPr/>
              </p:nvSpPr>
              <p:spPr>
                <a:xfrm>
                  <a:off x="1955933" y="2416981"/>
                  <a:ext cx="678904" cy="338554"/>
                </a:xfrm>
                <a:prstGeom prst="rect">
                  <a:avLst/>
                </a:prstGeom>
                <a:blipFill>
                  <a:blip r:embed="rId6"/>
                  <a:stretch>
                    <a:fillRect l="-5405" t="-5357" b="-21429"/>
                  </a:stretch>
                </a:blipFill>
              </p:spPr>
              <p:txBody>
                <a:bodyPr/>
                <a:lstStyle/>
                <a:p>
                  <a:r>
                    <a:rPr lang="fr-FR">
                      <a:noFill/>
                    </a:rPr>
                    <a:t> </a:t>
                  </a:r>
                </a:p>
              </p:txBody>
            </p:sp>
          </mc:Fallback>
        </mc:AlternateContent>
        <p:sp>
          <p:nvSpPr>
            <p:cNvPr id="99" name="ZoneTexte 98"/>
            <p:cNvSpPr txBox="1"/>
            <p:nvPr/>
          </p:nvSpPr>
          <p:spPr>
            <a:xfrm>
              <a:off x="4037692" y="3533342"/>
              <a:ext cx="367408" cy="338554"/>
            </a:xfrm>
            <a:prstGeom prst="rect">
              <a:avLst/>
            </a:prstGeom>
            <a:noFill/>
          </p:spPr>
          <p:txBody>
            <a:bodyPr wrap="none" rtlCol="0">
              <a:spAutoFit/>
            </a:bodyPr>
            <a:lstStyle/>
            <a:p>
              <a:r>
                <a:rPr lang="fr-FR" sz="1600" b="1" dirty="0">
                  <a:solidFill>
                    <a:srgbClr val="00B050"/>
                  </a:solidFill>
                  <a:sym typeface="Symbol" panose="05050102010706020507" pitchFamily="18" charset="2"/>
                </a:rPr>
                <a:t></a:t>
              </a:r>
              <a:r>
                <a:rPr lang="fr-FR" sz="1600" b="1" baseline="-25000" dirty="0">
                  <a:solidFill>
                    <a:srgbClr val="00B050"/>
                  </a:solidFill>
                  <a:sym typeface="Symbol" panose="05050102010706020507" pitchFamily="18" charset="2"/>
                </a:rPr>
                <a:t>0</a:t>
              </a:r>
              <a:endParaRPr lang="fr-FR" sz="1600" b="1" baseline="-25000" dirty="0">
                <a:solidFill>
                  <a:srgbClr val="00B050"/>
                </a:solidFill>
              </a:endParaRPr>
            </a:p>
          </p:txBody>
        </p:sp>
      </p:grpSp>
      <p:cxnSp>
        <p:nvCxnSpPr>
          <p:cNvPr id="101" name="Connecteur droit avec flèche 100"/>
          <p:cNvCxnSpPr/>
          <p:nvPr/>
        </p:nvCxnSpPr>
        <p:spPr>
          <a:xfrm>
            <a:off x="2666576" y="1843839"/>
            <a:ext cx="11884" cy="388750"/>
          </a:xfrm>
          <a:prstGeom prst="straightConnector1">
            <a:avLst/>
          </a:prstGeom>
          <a:ln w="190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ZoneTexte 3"/>
              <p:cNvSpPr txBox="1"/>
              <p:nvPr/>
            </p:nvSpPr>
            <p:spPr>
              <a:xfrm>
                <a:off x="5253346" y="2522954"/>
                <a:ext cx="2644698" cy="234744"/>
              </a:xfrm>
              <a:prstGeom prst="rect">
                <a:avLst/>
              </a:prstGeom>
              <a:noFill/>
            </p:spPr>
            <p:txBody>
              <a:bodyPr wrap="none" lIns="0" tIns="0" rIns="0" bIns="0" rtlCol="0">
                <a:spAutoFit/>
              </a:bodyPr>
              <a:lstStyle/>
              <a:p>
                <a14:m>
                  <m:oMath xmlns:m="http://schemas.openxmlformats.org/officeDocument/2006/math">
                    <m:sSub>
                      <m:sSubPr>
                        <m:ctrlPr>
                          <a:rPr lang="fr-FR" sz="1400" b="1" i="1" smtClean="0">
                            <a:solidFill>
                              <a:srgbClr val="00B050"/>
                            </a:solidFill>
                            <a:latin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rPr>
                          <m:t>𝟎</m:t>
                        </m:r>
                      </m:sub>
                    </m:sSub>
                    <m:r>
                      <a:rPr lang="fr-FR" sz="1400" b="1" i="1" smtClean="0">
                        <a:solidFill>
                          <a:srgbClr val="00B050"/>
                        </a:solidFill>
                        <a:latin typeface="Cambria Math" panose="02040503050406030204" pitchFamily="18" charset="0"/>
                      </a:rPr>
                      <m:t>+</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ea typeface="Cambria Math" panose="02040503050406030204" pitchFamily="18" charset="0"/>
                          </a:rPr>
                          <m:t>𝑨𝑶</m:t>
                        </m:r>
                      </m:sub>
                    </m:sSub>
                    <m:r>
                      <a:rPr lang="fr-FR" sz="1400" b="1" i="0" smtClean="0">
                        <a:solidFill>
                          <a:srgbClr val="00B050"/>
                        </a:solidFill>
                        <a:latin typeface="Cambria Math" panose="02040503050406030204" pitchFamily="18" charset="0"/>
                      </a:rPr>
                      <m:t>+ </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sSub>
                          <m:sSubPr>
                            <m:ctrlPr>
                              <a:rPr lang="fr-FR" sz="1400" b="1" i="1" smtClean="0">
                                <a:solidFill>
                                  <a:srgbClr val="00B050"/>
                                </a:solidFill>
                                <a:latin typeface="Cambria Math" panose="02040503050406030204" pitchFamily="18" charset="0"/>
                                <a:ea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𝑩</m:t>
                            </m:r>
                          </m:e>
                          <m:sub>
                            <m:r>
                              <a:rPr lang="fr-FR" sz="1400" b="1" i="1" smtClean="0">
                                <a:solidFill>
                                  <a:srgbClr val="00B050"/>
                                </a:solidFill>
                                <a:latin typeface="Cambria Math" panose="02040503050406030204" pitchFamily="18" charset="0"/>
                                <a:ea typeface="Cambria Math" panose="02040503050406030204" pitchFamily="18" charset="0"/>
                              </a:rPr>
                              <m:t>𝑨𝑺</m:t>
                            </m:r>
                          </m:sub>
                        </m:sSub>
                      </m:sub>
                    </m:sSub>
                  </m:oMath>
                </a14:m>
                <a:r>
                  <a:rPr lang="fr-FR" sz="1400" b="1" dirty="0">
                    <a:solidFill>
                      <a:srgbClr val="00B050"/>
                    </a:solidFill>
                  </a:rPr>
                  <a:t> </a:t>
                </a:r>
                <a:r>
                  <a:rPr lang="fr-FR" sz="1050" b="1" i="1" dirty="0">
                    <a:solidFill>
                      <a:srgbClr val="00B050"/>
                    </a:solidFill>
                  </a:rPr>
                  <a:t>(Anti-Stokes </a:t>
                </a:r>
                <a:r>
                  <a:rPr lang="fr-FR" sz="1050" b="1" i="1" dirty="0" err="1">
                    <a:solidFill>
                      <a:srgbClr val="00B050"/>
                    </a:solidFill>
                  </a:rPr>
                  <a:t>Spont</a:t>
                </a:r>
                <a:r>
                  <a:rPr lang="fr-FR" sz="1050" b="1" i="1" dirty="0">
                    <a:solidFill>
                      <a:srgbClr val="00B050"/>
                    </a:solidFill>
                  </a:rPr>
                  <a:t>.)</a:t>
                </a:r>
              </a:p>
            </p:txBody>
          </p:sp>
        </mc:Choice>
        <mc:Fallback xmlns="">
          <p:sp>
            <p:nvSpPr>
              <p:cNvPr id="4" name="ZoneTexte 3"/>
              <p:cNvSpPr txBox="1">
                <a:spLocks noRot="1" noChangeAspect="1" noMove="1" noResize="1" noEditPoints="1" noAdjustHandles="1" noChangeArrowheads="1" noChangeShapeType="1" noTextEdit="1"/>
              </p:cNvSpPr>
              <p:nvPr/>
            </p:nvSpPr>
            <p:spPr>
              <a:xfrm>
                <a:off x="5253346" y="2522954"/>
                <a:ext cx="2644698" cy="234744"/>
              </a:xfrm>
              <a:prstGeom prst="rect">
                <a:avLst/>
              </a:prstGeom>
              <a:blipFill>
                <a:blip r:embed="rId7"/>
                <a:stretch>
                  <a:fillRect l="-1843" r="-1613" b="-210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8" name="ZoneTexte 117"/>
              <p:cNvSpPr txBox="1"/>
              <p:nvPr/>
            </p:nvSpPr>
            <p:spPr>
              <a:xfrm>
                <a:off x="5253346" y="2773084"/>
                <a:ext cx="2300053" cy="234744"/>
              </a:xfrm>
              <a:prstGeom prst="rect">
                <a:avLst/>
              </a:prstGeom>
              <a:noFill/>
            </p:spPr>
            <p:txBody>
              <a:bodyPr wrap="none" lIns="0" tIns="0" rIns="0" bIns="0" rtlCol="0">
                <a:spAutoFit/>
              </a:bodyPr>
              <a:lstStyle/>
              <a:p>
                <a14:m>
                  <m:oMath xmlns:m="http://schemas.openxmlformats.org/officeDocument/2006/math">
                    <m:sSub>
                      <m:sSubPr>
                        <m:ctrlPr>
                          <a:rPr lang="fr-FR" sz="1400" b="1" i="1" smtClean="0">
                            <a:solidFill>
                              <a:srgbClr val="00B050"/>
                            </a:solidFill>
                            <a:latin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rPr>
                          <m:t>𝟎</m:t>
                        </m:r>
                      </m:sub>
                    </m:sSub>
                    <m:r>
                      <a:rPr lang="fr-FR" sz="1400" b="1" i="1" smtClean="0">
                        <a:solidFill>
                          <a:srgbClr val="00B050"/>
                        </a:solidFill>
                        <a:latin typeface="Cambria Math" panose="02040503050406030204" pitchFamily="18" charset="0"/>
                      </a:rPr>
                      <m:t>+</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ea typeface="Cambria Math" panose="02040503050406030204" pitchFamily="18" charset="0"/>
                          </a:rPr>
                          <m:t>𝑨𝑶</m:t>
                        </m:r>
                      </m:sub>
                    </m:sSub>
                    <m:r>
                      <a:rPr lang="fr-FR" sz="1400" b="1" i="0" smtClean="0">
                        <a:solidFill>
                          <a:srgbClr val="00B050"/>
                        </a:solidFill>
                        <a:latin typeface="Cambria Math" panose="02040503050406030204" pitchFamily="18" charset="0"/>
                      </a:rPr>
                      <m:t>− </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sSub>
                          <m:sSubPr>
                            <m:ctrlPr>
                              <a:rPr lang="fr-FR" sz="1400" b="1" i="1" smtClean="0">
                                <a:solidFill>
                                  <a:srgbClr val="00B050"/>
                                </a:solidFill>
                                <a:latin typeface="Cambria Math" panose="02040503050406030204" pitchFamily="18" charset="0"/>
                                <a:ea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𝑩</m:t>
                            </m:r>
                          </m:e>
                          <m:sub>
                            <m:r>
                              <a:rPr lang="fr-FR" sz="1400" b="1" i="1" smtClean="0">
                                <a:solidFill>
                                  <a:srgbClr val="00B050"/>
                                </a:solidFill>
                                <a:latin typeface="Cambria Math" panose="02040503050406030204" pitchFamily="18" charset="0"/>
                                <a:ea typeface="Cambria Math" panose="02040503050406030204" pitchFamily="18" charset="0"/>
                              </a:rPr>
                              <m:t>𝑺</m:t>
                            </m:r>
                          </m:sub>
                        </m:sSub>
                      </m:sub>
                    </m:sSub>
                  </m:oMath>
                </a14:m>
                <a:r>
                  <a:rPr lang="fr-FR" sz="1400" b="1" dirty="0">
                    <a:solidFill>
                      <a:srgbClr val="00B050"/>
                    </a:solidFill>
                  </a:rPr>
                  <a:t> </a:t>
                </a:r>
                <a:r>
                  <a:rPr lang="fr-FR" sz="1050" b="1" i="1" dirty="0">
                    <a:solidFill>
                      <a:srgbClr val="00B050"/>
                    </a:solidFill>
                  </a:rPr>
                  <a:t>(Stokes </a:t>
                </a:r>
                <a:r>
                  <a:rPr lang="fr-FR" sz="1050" b="1" i="1" dirty="0" err="1">
                    <a:solidFill>
                      <a:srgbClr val="00B050"/>
                    </a:solidFill>
                  </a:rPr>
                  <a:t>Spont</a:t>
                </a:r>
                <a:r>
                  <a:rPr lang="fr-FR" sz="1050" b="1" i="1" dirty="0">
                    <a:solidFill>
                      <a:srgbClr val="00B050"/>
                    </a:solidFill>
                  </a:rPr>
                  <a:t>.)</a:t>
                </a:r>
              </a:p>
            </p:txBody>
          </p:sp>
        </mc:Choice>
        <mc:Fallback xmlns="">
          <p:sp>
            <p:nvSpPr>
              <p:cNvPr id="118" name="ZoneTexte 117"/>
              <p:cNvSpPr txBox="1">
                <a:spLocks noRot="1" noChangeAspect="1" noMove="1" noResize="1" noEditPoints="1" noAdjustHandles="1" noChangeArrowheads="1" noChangeShapeType="1" noTextEdit="1"/>
              </p:cNvSpPr>
              <p:nvPr/>
            </p:nvSpPr>
            <p:spPr>
              <a:xfrm>
                <a:off x="5253346" y="2773084"/>
                <a:ext cx="2300053" cy="234744"/>
              </a:xfrm>
              <a:prstGeom prst="rect">
                <a:avLst/>
              </a:prstGeom>
              <a:blipFill>
                <a:blip r:embed="rId8"/>
                <a:stretch>
                  <a:fillRect l="-2122" r="-796" b="-210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9436" y="1623377"/>
                <a:ext cx="103669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600" b="1" i="1">
                              <a:solidFill>
                                <a:srgbClr val="00B050"/>
                              </a:solidFill>
                              <a:latin typeface="Cambria Math" panose="02040503050406030204" pitchFamily="18" charset="0"/>
                            </a:rPr>
                          </m:ctrlPr>
                        </m:sSubPr>
                        <m:e>
                          <m:r>
                            <a:rPr lang="fr-FR" sz="1600" b="1" i="1">
                              <a:solidFill>
                                <a:srgbClr val="00B050"/>
                              </a:solidFill>
                              <a:latin typeface="Cambria Math" panose="02040503050406030204" pitchFamily="18" charset="0"/>
                              <a:ea typeface="Cambria Math" panose="02040503050406030204" pitchFamily="18" charset="0"/>
                            </a:rPr>
                            <m:t>𝝂</m:t>
                          </m:r>
                        </m:e>
                        <m:sub>
                          <m:r>
                            <a:rPr lang="fr-FR" sz="1600" b="1" i="1">
                              <a:solidFill>
                                <a:srgbClr val="00B050"/>
                              </a:solidFill>
                              <a:latin typeface="Cambria Math" panose="02040503050406030204" pitchFamily="18" charset="0"/>
                            </a:rPr>
                            <m:t>𝟎</m:t>
                          </m:r>
                        </m:sub>
                      </m:sSub>
                      <m:r>
                        <a:rPr lang="fr-FR" sz="1600" b="1" i="1">
                          <a:solidFill>
                            <a:srgbClr val="00B050"/>
                          </a:solidFill>
                          <a:latin typeface="Cambria Math" panose="02040503050406030204" pitchFamily="18" charset="0"/>
                        </a:rPr>
                        <m:t>+</m:t>
                      </m:r>
                      <m:sSub>
                        <m:sSubPr>
                          <m:ctrlPr>
                            <a:rPr lang="fr-FR" sz="1600" b="1" i="1">
                              <a:solidFill>
                                <a:srgbClr val="00B050"/>
                              </a:solidFill>
                              <a:latin typeface="Cambria Math" panose="02040503050406030204" pitchFamily="18" charset="0"/>
                            </a:rPr>
                          </m:ctrlPr>
                        </m:sSubPr>
                        <m:e>
                          <m:r>
                            <a:rPr lang="fr-FR" sz="1600" b="1" i="1">
                              <a:solidFill>
                                <a:srgbClr val="00B050"/>
                              </a:solidFill>
                              <a:latin typeface="Cambria Math" panose="02040503050406030204" pitchFamily="18" charset="0"/>
                              <a:ea typeface="Cambria Math" panose="02040503050406030204" pitchFamily="18" charset="0"/>
                            </a:rPr>
                            <m:t>𝝂</m:t>
                          </m:r>
                        </m:e>
                        <m:sub>
                          <m:r>
                            <a:rPr lang="fr-FR" sz="1600" b="1" i="1">
                              <a:solidFill>
                                <a:srgbClr val="00B050"/>
                              </a:solidFill>
                              <a:latin typeface="Cambria Math" panose="02040503050406030204" pitchFamily="18" charset="0"/>
                              <a:ea typeface="Cambria Math" panose="02040503050406030204" pitchFamily="18" charset="0"/>
                            </a:rPr>
                            <m:t>𝑨𝑶</m:t>
                          </m:r>
                        </m:sub>
                      </m:sSub>
                    </m:oMath>
                  </m:oMathPara>
                </a14:m>
                <a:endParaRPr lang="fr-FR" sz="1600" dirty="0"/>
              </a:p>
            </p:txBody>
          </p:sp>
        </mc:Choice>
        <mc:Fallback xmlns="">
          <p:sp>
            <p:nvSpPr>
              <p:cNvPr id="7" name="Rectangle 6"/>
              <p:cNvSpPr>
                <a:spLocks noRot="1" noChangeAspect="1" noMove="1" noResize="1" noEditPoints="1" noAdjustHandles="1" noChangeArrowheads="1" noChangeShapeType="1" noTextEdit="1"/>
              </p:cNvSpPr>
              <p:nvPr/>
            </p:nvSpPr>
            <p:spPr>
              <a:xfrm>
                <a:off x="2599436" y="1623377"/>
                <a:ext cx="1036694" cy="338554"/>
              </a:xfrm>
              <a:prstGeom prst="rect">
                <a:avLst/>
              </a:prstGeom>
              <a:blipFill>
                <a:blip r:embed="rId9"/>
                <a:stretch>
                  <a:fillRect/>
                </a:stretch>
              </a:blipFill>
            </p:spPr>
            <p:txBody>
              <a:bodyPr/>
              <a:lstStyle/>
              <a:p>
                <a:r>
                  <a:rPr lang="fr-FR">
                    <a:noFill/>
                  </a:rPr>
                  <a:t> </a:t>
                </a:r>
              </a:p>
            </p:txBody>
          </p:sp>
        </mc:Fallback>
      </mc:AlternateContent>
      <p:sp>
        <p:nvSpPr>
          <p:cNvPr id="8" name="Accolade ouvrante 7"/>
          <p:cNvSpPr/>
          <p:nvPr/>
        </p:nvSpPr>
        <p:spPr>
          <a:xfrm>
            <a:off x="5073332" y="2536335"/>
            <a:ext cx="198736" cy="527629"/>
          </a:xfrm>
          <a:prstGeom prst="leftBrac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9" name="ZoneTexte 118"/>
              <p:cNvSpPr txBox="1"/>
              <p:nvPr/>
            </p:nvSpPr>
            <p:spPr>
              <a:xfrm>
                <a:off x="6393102" y="3262470"/>
                <a:ext cx="1259960" cy="595163"/>
              </a:xfrm>
              <a:prstGeom prst="rect">
                <a:avLst/>
              </a:prstGeom>
              <a:noFill/>
            </p:spPr>
            <p:txBody>
              <a:bodyPr wrap="none" lIns="0" tIns="0" rIns="0" bIns="0" rtlCol="0">
                <a:spAutoFit/>
              </a:bodyPr>
              <a:lstStyle/>
              <a:p>
                <a14:m>
                  <m:oMath xmlns:m="http://schemas.openxmlformats.org/officeDocument/2006/math">
                    <m:sSub>
                      <m:sSubPr>
                        <m:ctrlPr>
                          <a:rPr lang="fr-FR" sz="1400" b="1" i="1" smtClean="0">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r>
                          <a:rPr lang="fr-FR" sz="1400" b="1" i="1" smtClean="0">
                            <a:solidFill>
                              <a:srgbClr val="FF0000"/>
                            </a:solidFill>
                            <a:latin typeface="Cambria Math" panose="02040503050406030204" pitchFamily="18" charset="0"/>
                            <a:ea typeface="Cambria Math" panose="02040503050406030204" pitchFamily="18" charset="0"/>
                          </a:rPr>
                          <m:t>𝑨𝑶</m:t>
                        </m:r>
                      </m:sub>
                    </m:sSub>
                    <m:r>
                      <a:rPr lang="fr-FR" sz="1400" b="1">
                        <a:solidFill>
                          <a:srgbClr val="FF0000"/>
                        </a:solidFill>
                        <a:latin typeface="Cambria Math" panose="02040503050406030204" pitchFamily="18" charset="0"/>
                        <a:ea typeface="Cambria Math" panose="02040503050406030204" pitchFamily="18" charset="0"/>
                      </a:rPr>
                      <m:t>±</m:t>
                    </m:r>
                    <m:r>
                      <a:rPr lang="fr-FR" sz="1400" b="1" i="0" smtClean="0">
                        <a:solidFill>
                          <a:srgbClr val="FF0000"/>
                        </a:solidFill>
                        <a:latin typeface="Cambria Math" panose="02040503050406030204" pitchFamily="18" charset="0"/>
                      </a:rPr>
                      <m:t> </m:t>
                    </m:r>
                    <m:sSub>
                      <m:sSubPr>
                        <m:ctrlPr>
                          <a:rPr lang="fr-FR" sz="1400" b="1" i="1">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sSub>
                          <m:sSubPr>
                            <m:ctrlPr>
                              <a:rPr lang="fr-FR" sz="1400" b="1" i="1" smtClean="0">
                                <a:solidFill>
                                  <a:srgbClr val="FF0000"/>
                                </a:solidFill>
                                <a:latin typeface="Cambria Math" panose="02040503050406030204" pitchFamily="18" charset="0"/>
                                <a:ea typeface="Cambria Math" panose="02040503050406030204" pitchFamily="18" charset="0"/>
                              </a:rPr>
                            </m:ctrlPr>
                          </m:sSubPr>
                          <m:e>
                            <m:r>
                              <a:rPr lang="fr-FR" sz="1400" b="1" i="1" smtClean="0">
                                <a:solidFill>
                                  <a:srgbClr val="FF0000"/>
                                </a:solidFill>
                                <a:latin typeface="Cambria Math" panose="02040503050406030204" pitchFamily="18" charset="0"/>
                                <a:ea typeface="Cambria Math" panose="02040503050406030204" pitchFamily="18" charset="0"/>
                              </a:rPr>
                              <m:t>𝑩</m:t>
                            </m:r>
                          </m:e>
                          <m:sub>
                            <m:r>
                              <a:rPr lang="fr-FR" sz="1400" b="1" i="1" smtClean="0">
                                <a:solidFill>
                                  <a:srgbClr val="FF0000"/>
                                </a:solidFill>
                                <a:latin typeface="Cambria Math" panose="02040503050406030204" pitchFamily="18" charset="0"/>
                                <a:ea typeface="Cambria Math" panose="02040503050406030204" pitchFamily="18" charset="0"/>
                              </a:rPr>
                              <m:t>𝑨𝑺</m:t>
                            </m:r>
                            <m:r>
                              <a:rPr lang="fr-FR" sz="1400" b="1" i="1" smtClean="0">
                                <a:solidFill>
                                  <a:srgbClr val="FF0000"/>
                                </a:solidFill>
                                <a:latin typeface="Cambria Math" panose="02040503050406030204" pitchFamily="18" charset="0"/>
                                <a:ea typeface="Cambria Math" panose="02040503050406030204" pitchFamily="18" charset="0"/>
                              </a:rPr>
                              <m:t>/</m:t>
                            </m:r>
                            <m:r>
                              <a:rPr lang="fr-FR" sz="1400" b="1" i="1" smtClean="0">
                                <a:solidFill>
                                  <a:srgbClr val="FF0000"/>
                                </a:solidFill>
                                <a:latin typeface="Cambria Math" panose="02040503050406030204" pitchFamily="18" charset="0"/>
                                <a:ea typeface="Cambria Math" panose="02040503050406030204" pitchFamily="18" charset="0"/>
                              </a:rPr>
                              <m:t>𝑺</m:t>
                            </m:r>
                          </m:sub>
                        </m:sSub>
                      </m:sub>
                    </m:sSub>
                  </m:oMath>
                </a14:m>
                <a:r>
                  <a:rPr lang="fr-FR" sz="1400" b="1" dirty="0">
                    <a:solidFill>
                      <a:srgbClr val="FF0000"/>
                    </a:solidFill>
                  </a:rPr>
                  <a:t> </a:t>
                </a:r>
              </a:p>
              <a:p>
                <a:pPr marL="171450" indent="-171450">
                  <a:buFont typeface="Wingdings" panose="05000000000000000000" pitchFamily="2" charset="2"/>
                  <a:buChar char="è"/>
                </a:pPr>
                <a:r>
                  <a:rPr lang="fr-FR" sz="1100" b="1" dirty="0">
                    <a:solidFill>
                      <a:srgbClr val="FF0000"/>
                    </a:solidFill>
                    <a:sym typeface="Wingdings" panose="05000000000000000000" pitchFamily="2" charset="2"/>
                  </a:rPr>
                  <a:t>Brillouin </a:t>
                </a:r>
                <a:r>
                  <a:rPr lang="fr-FR" sz="1100" b="1" dirty="0" err="1">
                    <a:solidFill>
                      <a:srgbClr val="FF0000"/>
                    </a:solidFill>
                    <a:sym typeface="Wingdings" panose="05000000000000000000" pitchFamily="2" charset="2"/>
                  </a:rPr>
                  <a:t>Spont</a:t>
                </a:r>
                <a:r>
                  <a:rPr lang="fr-FR" sz="1100" b="1" dirty="0">
                    <a:solidFill>
                      <a:srgbClr val="FF0000"/>
                    </a:solidFill>
                    <a:sym typeface="Wingdings" panose="05000000000000000000" pitchFamily="2" charset="2"/>
                  </a:rPr>
                  <a:t>. </a:t>
                </a:r>
              </a:p>
              <a:p>
                <a:pPr marL="171450" indent="-171450">
                  <a:buFont typeface="Wingdings" panose="05000000000000000000" pitchFamily="2" charset="2"/>
                  <a:buChar char="è"/>
                </a:pPr>
                <a:r>
                  <a:rPr lang="fr-FR" sz="1100" b="1" dirty="0">
                    <a:solidFill>
                      <a:srgbClr val="FF0000"/>
                    </a:solidFill>
                    <a:sym typeface="Symbol" panose="05050102010706020507" pitchFamily="18" charset="2"/>
                  </a:rPr>
                  <a:t>11GHz</a:t>
                </a:r>
                <a:endParaRPr lang="fr-FR" sz="900" b="1" i="1" dirty="0">
                  <a:solidFill>
                    <a:srgbClr val="00B050"/>
                  </a:solidFill>
                </a:endParaRPr>
              </a:p>
            </p:txBody>
          </p:sp>
        </mc:Choice>
        <mc:Fallback xmlns="">
          <p:sp>
            <p:nvSpPr>
              <p:cNvPr id="119" name="ZoneTexte 118"/>
              <p:cNvSpPr txBox="1">
                <a:spLocks noRot="1" noChangeAspect="1" noMove="1" noResize="1" noEditPoints="1" noAdjustHandles="1" noChangeArrowheads="1" noChangeShapeType="1" noTextEdit="1"/>
              </p:cNvSpPr>
              <p:nvPr/>
            </p:nvSpPr>
            <p:spPr>
              <a:xfrm>
                <a:off x="6393102" y="3262470"/>
                <a:ext cx="1259960" cy="595163"/>
              </a:xfrm>
              <a:prstGeom prst="rect">
                <a:avLst/>
              </a:prstGeom>
              <a:blipFill>
                <a:blip r:embed="rId10"/>
                <a:stretch>
                  <a:fillRect l="-6796" r="-6311" b="-14286"/>
                </a:stretch>
              </a:blipFill>
            </p:spPr>
            <p:txBody>
              <a:bodyPr/>
              <a:lstStyle/>
              <a:p>
                <a:r>
                  <a:rPr lang="fr-FR">
                    <a:noFill/>
                  </a:rPr>
                  <a:t> </a:t>
                </a:r>
              </a:p>
            </p:txBody>
          </p:sp>
        </mc:Fallback>
      </mc:AlternateContent>
      <p:sp>
        <p:nvSpPr>
          <p:cNvPr id="33" name="ZoneTexte 32">
            <a:extLst>
              <a:ext uri="{FF2B5EF4-FFF2-40B4-BE49-F238E27FC236}">
                <a16:creationId xmlns:a16="http://schemas.microsoft.com/office/drawing/2014/main" id="{953ADD33-46A9-4017-AA05-79C0CBE21880}"/>
              </a:ext>
            </a:extLst>
          </p:cNvPr>
          <p:cNvSpPr txBox="1"/>
          <p:nvPr/>
        </p:nvSpPr>
        <p:spPr>
          <a:xfrm>
            <a:off x="8881289" y="4407437"/>
            <a:ext cx="867545" cy="200055"/>
          </a:xfrm>
          <a:prstGeom prst="rect">
            <a:avLst/>
          </a:prstGeom>
          <a:noFill/>
        </p:spPr>
        <p:txBody>
          <a:bodyPr wrap="none" rtlCol="0">
            <a:spAutoFit/>
          </a:bodyPr>
          <a:lstStyle/>
          <a:p>
            <a:pPr fontAlgn="auto">
              <a:spcBef>
                <a:spcPts val="0"/>
              </a:spcBef>
              <a:spcAft>
                <a:spcPts val="0"/>
              </a:spcAft>
            </a:pPr>
            <a:r>
              <a:rPr lang="en-US" sz="700" i="1" dirty="0">
                <a:solidFill>
                  <a:srgbClr val="000000"/>
                </a:solidFill>
                <a:latin typeface="Open Sans"/>
              </a:rPr>
              <a:t>1 GHz bandwidth</a:t>
            </a:r>
          </a:p>
        </p:txBody>
      </p:sp>
      <p:cxnSp>
        <p:nvCxnSpPr>
          <p:cNvPr id="18" name="Connecteur droit 17"/>
          <p:cNvCxnSpPr>
            <a:stCxn id="65" idx="3"/>
            <a:endCxn id="121" idx="3"/>
          </p:cNvCxnSpPr>
          <p:nvPr/>
        </p:nvCxnSpPr>
        <p:spPr>
          <a:xfrm>
            <a:off x="6316338" y="3511603"/>
            <a:ext cx="2407412" cy="76847"/>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147" name="Groupe 146"/>
          <p:cNvGrpSpPr/>
          <p:nvPr/>
        </p:nvGrpSpPr>
        <p:grpSpPr>
          <a:xfrm>
            <a:off x="6463325" y="1234806"/>
            <a:ext cx="5703472" cy="3378067"/>
            <a:chOff x="6460827" y="1233934"/>
            <a:chExt cx="5703472" cy="3378067"/>
          </a:xfrm>
        </p:grpSpPr>
        <p:cxnSp>
          <p:nvCxnSpPr>
            <p:cNvPr id="15" name="Connecteur droit 14"/>
            <p:cNvCxnSpPr>
              <a:stCxn id="121" idx="3"/>
            </p:cNvCxnSpPr>
            <p:nvPr/>
          </p:nvCxnSpPr>
          <p:spPr>
            <a:xfrm>
              <a:off x="8721252" y="3587578"/>
              <a:ext cx="548552"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a:stCxn id="126" idx="1"/>
            </p:cNvCxnSpPr>
            <p:nvPr/>
          </p:nvCxnSpPr>
          <p:spPr>
            <a:xfrm flipV="1">
              <a:off x="9025287" y="3583617"/>
              <a:ext cx="2424346" cy="11459"/>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à coins arrondis 48"/>
            <p:cNvSpPr/>
            <p:nvPr/>
          </p:nvSpPr>
          <p:spPr>
            <a:xfrm>
              <a:off x="10328105" y="3307466"/>
              <a:ext cx="64240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sp>
          <p:nvSpPr>
            <p:cNvPr id="120" name="Rectangle à coins arrondis 119"/>
            <p:cNvSpPr/>
            <p:nvPr/>
          </p:nvSpPr>
          <p:spPr>
            <a:xfrm>
              <a:off x="6460827" y="4105235"/>
              <a:ext cx="1345529" cy="50676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Synthétiseur de fréquence</a:t>
              </a:r>
            </a:p>
          </p:txBody>
        </p:sp>
        <p:sp>
          <p:nvSpPr>
            <p:cNvPr id="121" name="Rectangle à coins arrondis 120"/>
            <p:cNvSpPr/>
            <p:nvPr/>
          </p:nvSpPr>
          <p:spPr>
            <a:xfrm>
              <a:off x="8007778" y="3389010"/>
              <a:ext cx="713474" cy="3971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MIX</a:t>
              </a:r>
            </a:p>
          </p:txBody>
        </p:sp>
        <p:cxnSp>
          <p:nvCxnSpPr>
            <p:cNvPr id="12" name="Connecteur en angle 11"/>
            <p:cNvCxnSpPr>
              <a:stCxn id="120" idx="3"/>
              <a:endCxn id="121" idx="1"/>
            </p:cNvCxnSpPr>
            <p:nvPr/>
          </p:nvCxnSpPr>
          <p:spPr>
            <a:xfrm flipV="1">
              <a:off x="7806356" y="3587578"/>
              <a:ext cx="201422" cy="771040"/>
            </a:xfrm>
            <a:prstGeom prst="bentConnector3">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7444867" y="3797458"/>
                  <a:ext cx="84574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r>
                              <a:rPr lang="fr-FR" sz="1400" b="1" i="1" smtClean="0">
                                <a:solidFill>
                                  <a:srgbClr val="FF0000"/>
                                </a:solidFill>
                                <a:latin typeface="Cambria Math" panose="02040503050406030204" pitchFamily="18" charset="0"/>
                                <a:ea typeface="Cambria Math" panose="02040503050406030204" pitchFamily="18" charset="0"/>
                              </a:rPr>
                              <m:t>𝑩</m:t>
                            </m:r>
                          </m:sub>
                        </m:sSub>
                        <m:r>
                          <a:rPr lang="fr-FR" sz="1400" b="1" i="1" smtClean="0">
                            <a:solidFill>
                              <a:srgbClr val="FF0000"/>
                            </a:solidFill>
                            <a:latin typeface="Cambria Math" panose="02040503050406030204" pitchFamily="18" charset="0"/>
                            <a:ea typeface="Cambria Math" panose="02040503050406030204" pitchFamily="18" charset="0"/>
                          </a:rPr>
                          <m:t>−</m:t>
                        </m:r>
                        <m:r>
                          <a:rPr lang="fr-FR" sz="1400" b="1" i="1" smtClean="0">
                            <a:solidFill>
                              <a:srgbClr val="FF0000"/>
                            </a:solidFill>
                            <a:latin typeface="Cambria Math" panose="02040503050406030204" pitchFamily="18" charset="0"/>
                            <a:ea typeface="Cambria Math" panose="02040503050406030204" pitchFamily="18" charset="0"/>
                          </a:rPr>
                          <m:t>𝑰𝑭</m:t>
                        </m:r>
                      </m:oMath>
                    </m:oMathPara>
                  </a14:m>
                  <a:endParaRPr lang="fr-FR" sz="1400" dirty="0"/>
                </a:p>
              </p:txBody>
            </p:sp>
          </mc:Choice>
          <mc:Fallback xmlns="">
            <p:sp>
              <p:nvSpPr>
                <p:cNvPr id="13" name="Rectangle 12"/>
                <p:cNvSpPr>
                  <a:spLocks noRot="1" noChangeAspect="1" noMove="1" noResize="1" noEditPoints="1" noAdjustHandles="1" noChangeArrowheads="1" noChangeShapeType="1" noTextEdit="1"/>
                </p:cNvSpPr>
                <p:nvPr/>
              </p:nvSpPr>
              <p:spPr>
                <a:xfrm>
                  <a:off x="7444867" y="3797458"/>
                  <a:ext cx="845744" cy="307777"/>
                </a:xfrm>
                <a:prstGeom prst="rect">
                  <a:avLst/>
                </a:prstGeom>
                <a:blipFill>
                  <a:blip r:embed="rId11"/>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2" name="Rectangle 121"/>
                <p:cNvSpPr/>
                <p:nvPr/>
              </p:nvSpPr>
              <p:spPr>
                <a:xfrm>
                  <a:off x="8593216" y="3037755"/>
                  <a:ext cx="4972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i="1">
                            <a:solidFill>
                              <a:srgbClr val="FF0000"/>
                            </a:solidFill>
                            <a:latin typeface="Cambria Math" panose="02040503050406030204" pitchFamily="18" charset="0"/>
                            <a:ea typeface="Cambria Math" panose="02040503050406030204" pitchFamily="18" charset="0"/>
                          </a:rPr>
                          <m:t>𝑰𝑭</m:t>
                        </m:r>
                      </m:oMath>
                    </m:oMathPara>
                  </a14:m>
                  <a:endParaRPr lang="fr-FR" dirty="0"/>
                </a:p>
              </p:txBody>
            </p:sp>
          </mc:Choice>
          <mc:Fallback xmlns="">
            <p:sp>
              <p:nvSpPr>
                <p:cNvPr id="122" name="Rectangle 121"/>
                <p:cNvSpPr>
                  <a:spLocks noRot="1" noChangeAspect="1" noMove="1" noResize="1" noEditPoints="1" noAdjustHandles="1" noChangeArrowheads="1" noChangeShapeType="1" noTextEdit="1"/>
                </p:cNvSpPr>
                <p:nvPr/>
              </p:nvSpPr>
              <p:spPr>
                <a:xfrm>
                  <a:off x="8593216" y="3037755"/>
                  <a:ext cx="497252" cy="369332"/>
                </a:xfrm>
                <a:prstGeom prst="rect">
                  <a:avLst/>
                </a:prstGeom>
                <a:blipFill>
                  <a:blip r:embed="rId12"/>
                  <a:stretch>
                    <a:fillRect/>
                  </a:stretch>
                </a:blipFill>
              </p:spPr>
              <p:txBody>
                <a:bodyPr/>
                <a:lstStyle/>
                <a:p>
                  <a:r>
                    <a:rPr lang="fr-FR">
                      <a:noFill/>
                    </a:rPr>
                    <a:t> </a:t>
                  </a:r>
                </a:p>
              </p:txBody>
            </p:sp>
          </mc:Fallback>
        </mc:AlternateContent>
        <p:grpSp>
          <p:nvGrpSpPr>
            <p:cNvPr id="123" name="Groupe 122"/>
            <p:cNvGrpSpPr/>
            <p:nvPr/>
          </p:nvGrpSpPr>
          <p:grpSpPr>
            <a:xfrm>
              <a:off x="8630631" y="3292854"/>
              <a:ext cx="1308371" cy="1168896"/>
              <a:chOff x="7811326" y="2917238"/>
              <a:chExt cx="1308371" cy="1168896"/>
            </a:xfrm>
          </p:grpSpPr>
          <p:sp>
            <p:nvSpPr>
              <p:cNvPr id="124" name="ZoneTexte 123"/>
              <p:cNvSpPr txBox="1"/>
              <p:nvPr/>
            </p:nvSpPr>
            <p:spPr>
              <a:xfrm>
                <a:off x="7811326" y="3562914"/>
                <a:ext cx="1308371" cy="523220"/>
              </a:xfrm>
              <a:prstGeom prst="rect">
                <a:avLst/>
              </a:prstGeom>
              <a:noFill/>
            </p:spPr>
            <p:txBody>
              <a:bodyPr wrap="none" rtlCol="0">
                <a:spAutoFit/>
              </a:bodyPr>
              <a:lstStyle/>
              <a:p>
                <a:pPr algn="ctr"/>
                <a:r>
                  <a:rPr lang="fr-FR" sz="1400" b="1" dirty="0">
                    <a:solidFill>
                      <a:srgbClr val="FF0000"/>
                    </a:solidFill>
                  </a:rPr>
                  <a:t>Filtre </a:t>
                </a:r>
                <a:r>
                  <a:rPr lang="fr-FR" sz="1400" b="1" dirty="0" err="1">
                    <a:solidFill>
                      <a:srgbClr val="FF0000"/>
                    </a:solidFill>
                  </a:rPr>
                  <a:t>élec</a:t>
                </a:r>
                <a:r>
                  <a:rPr lang="fr-FR" sz="1400" b="1" dirty="0">
                    <a:solidFill>
                      <a:srgbClr val="FF0000"/>
                    </a:solidFill>
                  </a:rPr>
                  <a:t>.</a:t>
                </a:r>
              </a:p>
              <a:p>
                <a:pPr algn="ctr"/>
                <a:r>
                  <a:rPr lang="fr-FR" sz="1400" b="1" dirty="0">
                    <a:solidFill>
                      <a:srgbClr val="FF0000"/>
                    </a:solidFill>
                  </a:rPr>
                  <a:t>Passe-Bande</a:t>
                </a:r>
              </a:p>
            </p:txBody>
          </p:sp>
          <p:grpSp>
            <p:nvGrpSpPr>
              <p:cNvPr id="125" name="Groupe 124"/>
              <p:cNvGrpSpPr/>
              <p:nvPr/>
            </p:nvGrpSpPr>
            <p:grpSpPr>
              <a:xfrm>
                <a:off x="8205982" y="2917238"/>
                <a:ext cx="519060" cy="657436"/>
                <a:chOff x="8732061" y="3002668"/>
                <a:chExt cx="519060" cy="657436"/>
              </a:xfrm>
            </p:grpSpPr>
            <p:sp>
              <p:nvSpPr>
                <p:cNvPr id="126" name="Rectangle à coins arrondis 125"/>
                <p:cNvSpPr/>
                <p:nvPr/>
              </p:nvSpPr>
              <p:spPr>
                <a:xfrm>
                  <a:off x="8732061" y="3002668"/>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27" name="Forme libre 126"/>
                <p:cNvSpPr/>
                <p:nvPr/>
              </p:nvSpPr>
              <p:spPr>
                <a:xfrm>
                  <a:off x="8871108" y="306008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8" name="Rectangle 127"/>
                <p:cNvSpPr/>
                <p:nvPr/>
              </p:nvSpPr>
              <p:spPr>
                <a:xfrm>
                  <a:off x="8827596" y="3352327"/>
                  <a:ext cx="343364" cy="307777"/>
                </a:xfrm>
                <a:prstGeom prst="rect">
                  <a:avLst/>
                </a:prstGeom>
              </p:spPr>
              <p:txBody>
                <a:bodyPr wrap="none">
                  <a:spAutoFit/>
                </a:bodyPr>
                <a:lstStyle/>
                <a:p>
                  <a:r>
                    <a:rPr lang="fr-FR" sz="1400" b="1" dirty="0">
                      <a:solidFill>
                        <a:srgbClr val="FF0000"/>
                      </a:solidFill>
                    </a:rPr>
                    <a:t>IF</a:t>
                  </a:r>
                </a:p>
              </p:txBody>
            </p:sp>
            <p:cxnSp>
              <p:nvCxnSpPr>
                <p:cNvPr id="129" name="Connecteur droit 128"/>
                <p:cNvCxnSpPr/>
                <p:nvPr/>
              </p:nvCxnSpPr>
              <p:spPr>
                <a:xfrm flipH="1">
                  <a:off x="8991591" y="3266740"/>
                  <a:ext cx="0" cy="14400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30" name="Groupe 129"/>
            <p:cNvGrpSpPr/>
            <p:nvPr/>
          </p:nvGrpSpPr>
          <p:grpSpPr>
            <a:xfrm>
              <a:off x="9383482" y="2715653"/>
              <a:ext cx="1226618" cy="1173967"/>
              <a:chOff x="8564177" y="2340037"/>
              <a:chExt cx="1226618" cy="1173967"/>
            </a:xfrm>
          </p:grpSpPr>
          <p:grpSp>
            <p:nvGrpSpPr>
              <p:cNvPr id="131" name="Groupe 130"/>
              <p:cNvGrpSpPr/>
              <p:nvPr/>
            </p:nvGrpSpPr>
            <p:grpSpPr>
              <a:xfrm>
                <a:off x="8908487" y="2909561"/>
                <a:ext cx="519060" cy="604443"/>
                <a:chOff x="8908487" y="2909561"/>
                <a:chExt cx="519060" cy="604443"/>
              </a:xfrm>
            </p:grpSpPr>
            <p:sp>
              <p:nvSpPr>
                <p:cNvPr id="133" name="Rectangle à coins arrondis 132"/>
                <p:cNvSpPr/>
                <p:nvPr/>
              </p:nvSpPr>
              <p:spPr>
                <a:xfrm>
                  <a:off x="8908487" y="2909561"/>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134" name="Groupe 133"/>
                <p:cNvGrpSpPr/>
                <p:nvPr/>
              </p:nvGrpSpPr>
              <p:grpSpPr>
                <a:xfrm>
                  <a:off x="8969870" y="2988333"/>
                  <a:ext cx="389553" cy="523544"/>
                  <a:chOff x="9242156" y="1857687"/>
                  <a:chExt cx="1026697" cy="754059"/>
                </a:xfrm>
              </p:grpSpPr>
              <p:cxnSp>
                <p:nvCxnSpPr>
                  <p:cNvPr id="135" name="Connecteur droit 134"/>
                  <p:cNvCxnSpPr/>
                  <p:nvPr/>
                </p:nvCxnSpPr>
                <p:spPr>
                  <a:xfrm>
                    <a:off x="9692324" y="1885685"/>
                    <a:ext cx="576529" cy="6299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36" name="Image 135"/>
                  <p:cNvPicPr>
                    <a:picLocks noChangeAspect="1"/>
                  </p:cNvPicPr>
                  <p:nvPr/>
                </p:nvPicPr>
                <p:blipFill rotWithShape="1">
                  <a:blip r:embed="rId13"/>
                  <a:srcRect l="46915"/>
                  <a:stretch/>
                </p:blipFill>
                <p:spPr>
                  <a:xfrm>
                    <a:off x="9679783" y="1857687"/>
                    <a:ext cx="466029" cy="749873"/>
                  </a:xfrm>
                  <a:prstGeom prst="rect">
                    <a:avLst/>
                  </a:prstGeom>
                </p:spPr>
              </p:pic>
              <p:pic>
                <p:nvPicPr>
                  <p:cNvPr id="137" name="Image 136"/>
                  <p:cNvPicPr>
                    <a:picLocks noChangeAspect="1"/>
                  </p:cNvPicPr>
                  <p:nvPr/>
                </p:nvPicPr>
                <p:blipFill rotWithShape="1">
                  <a:blip r:embed="rId14"/>
                  <a:srcRect r="50008"/>
                  <a:stretch/>
                </p:blipFill>
                <p:spPr>
                  <a:xfrm>
                    <a:off x="9242156" y="1861873"/>
                    <a:ext cx="438873" cy="749873"/>
                  </a:xfrm>
                  <a:prstGeom prst="rect">
                    <a:avLst/>
                  </a:prstGeom>
                </p:spPr>
              </p:pic>
            </p:grpSp>
          </p:grpSp>
          <p:sp>
            <p:nvSpPr>
              <p:cNvPr id="132" name="ZoneTexte 131"/>
              <p:cNvSpPr txBox="1"/>
              <p:nvPr/>
            </p:nvSpPr>
            <p:spPr>
              <a:xfrm>
                <a:off x="8564177" y="2340037"/>
                <a:ext cx="1226618" cy="523220"/>
              </a:xfrm>
              <a:prstGeom prst="rect">
                <a:avLst/>
              </a:prstGeom>
              <a:noFill/>
            </p:spPr>
            <p:txBody>
              <a:bodyPr wrap="none" rtlCol="0">
                <a:spAutoFit/>
              </a:bodyPr>
              <a:lstStyle/>
              <a:p>
                <a:pPr algn="ctr"/>
                <a:r>
                  <a:rPr lang="fr-FR" sz="1400" b="1" dirty="0">
                    <a:solidFill>
                      <a:srgbClr val="FF0000"/>
                    </a:solidFill>
                  </a:rPr>
                  <a:t>Détection </a:t>
                </a:r>
              </a:p>
              <a:p>
                <a:pPr algn="ctr"/>
                <a:r>
                  <a:rPr lang="fr-FR" sz="1400" b="1" dirty="0">
                    <a:solidFill>
                      <a:srgbClr val="FF0000"/>
                    </a:solidFill>
                  </a:rPr>
                  <a:t>d’enveloppe</a:t>
                </a:r>
              </a:p>
            </p:txBody>
          </p:sp>
        </p:grpSp>
        <p:pic>
          <p:nvPicPr>
            <p:cNvPr id="142" name="Image 141">
              <a:extLst>
                <a:ext uri="{FF2B5EF4-FFF2-40B4-BE49-F238E27FC236}">
                  <a16:creationId xmlns:a16="http://schemas.microsoft.com/office/drawing/2014/main" id="{C56BF3D7-427D-4A1C-BC30-01485FCFFB33}"/>
                </a:ext>
              </a:extLst>
            </p:cNvPr>
            <p:cNvPicPr>
              <a:picLocks noChangeAspect="1"/>
            </p:cNvPicPr>
            <p:nvPr/>
          </p:nvPicPr>
          <p:blipFill>
            <a:blip r:embed="rId15"/>
            <a:stretch>
              <a:fillRect/>
            </a:stretch>
          </p:blipFill>
          <p:spPr>
            <a:xfrm>
              <a:off x="10132042" y="1233934"/>
              <a:ext cx="1983087" cy="1333927"/>
            </a:xfrm>
            <a:prstGeom prst="rect">
              <a:avLst/>
            </a:prstGeom>
            <a:ln w="38100">
              <a:solidFill>
                <a:schemeClr val="tx1"/>
              </a:solidFill>
            </a:ln>
          </p:spPr>
        </p:pic>
        <p:cxnSp>
          <p:nvCxnSpPr>
            <p:cNvPr id="144" name="Connecteur droit avec flèche 143"/>
            <p:cNvCxnSpPr>
              <a:stCxn id="85" idx="0"/>
            </p:cNvCxnSpPr>
            <p:nvPr/>
          </p:nvCxnSpPr>
          <p:spPr>
            <a:xfrm flipV="1">
              <a:off x="11603799" y="2582574"/>
              <a:ext cx="6310" cy="713318"/>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Rectangle à coins arrondis 84"/>
            <p:cNvSpPr/>
            <p:nvPr/>
          </p:nvSpPr>
          <p:spPr>
            <a:xfrm>
              <a:off x="11043299" y="3295892"/>
              <a:ext cx="1121000"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sp>
        <p:nvSpPr>
          <p:cNvPr id="148" name="ZoneTexte 147"/>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49" name="ZoneTexte 148"/>
          <p:cNvSpPr txBox="1"/>
          <p:nvPr/>
        </p:nvSpPr>
        <p:spPr>
          <a:xfrm>
            <a:off x="1945347" y="536667"/>
            <a:ext cx="7207679" cy="400110"/>
          </a:xfrm>
          <a:prstGeom prst="rect">
            <a:avLst/>
          </a:prstGeom>
          <a:noFill/>
        </p:spPr>
        <p:txBody>
          <a:bodyPr wrap="none" rtlCol="0">
            <a:spAutoFit/>
          </a:bodyPr>
          <a:lstStyle/>
          <a:p>
            <a:r>
              <a:rPr lang="fr-FR" sz="2000" b="1" dirty="0">
                <a:solidFill>
                  <a:schemeClr val="tx2"/>
                </a:solidFill>
              </a:rPr>
              <a:t>B-OTDR Traditionnel avec mélange Haute Fréquence actif</a:t>
            </a:r>
          </a:p>
        </p:txBody>
      </p:sp>
      <p:sp>
        <p:nvSpPr>
          <p:cNvPr id="2" name="Rectangle 1"/>
          <p:cNvSpPr/>
          <p:nvPr/>
        </p:nvSpPr>
        <p:spPr>
          <a:xfrm>
            <a:off x="93752" y="4472812"/>
            <a:ext cx="6096000" cy="738664"/>
          </a:xfrm>
          <a:prstGeom prst="rect">
            <a:avLst/>
          </a:prstGeom>
        </p:spPr>
        <p:txBody>
          <a:bodyPr>
            <a:spAutoFit/>
          </a:bodyPr>
          <a:lstStyle/>
          <a:p>
            <a:pPr marL="171450" indent="-171450">
              <a:buFont typeface="Arial" panose="020B0604020202020204" pitchFamily="34" charset="0"/>
              <a:buChar char="•"/>
            </a:pPr>
            <a:r>
              <a:rPr lang="fr-FR" sz="1400" dirty="0"/>
              <a:t>Montage traditionnel : </a:t>
            </a:r>
          </a:p>
          <a:p>
            <a:pPr marL="628650" lvl="1" indent="-171450">
              <a:buFont typeface="Arial" panose="020B0604020202020204" pitchFamily="34" charset="0"/>
              <a:buChar char="•"/>
            </a:pPr>
            <a:r>
              <a:rPr lang="fr-FR" sz="1400" dirty="0">
                <a:sym typeface="Wingdings" panose="05000000000000000000" pitchFamily="2" charset="2"/>
              </a:rPr>
              <a:t>Le battement entre les deux ondes au niveau du PD  est à des </a:t>
            </a:r>
            <a:r>
              <a:rPr lang="fr-FR" sz="1400" dirty="0">
                <a:solidFill>
                  <a:srgbClr val="FF0000"/>
                </a:solidFill>
                <a:sym typeface="Wingdings" panose="05000000000000000000" pitchFamily="2" charset="2"/>
              </a:rPr>
              <a:t>hautes fréquences</a:t>
            </a:r>
          </a:p>
        </p:txBody>
      </p:sp>
      <p:sp>
        <p:nvSpPr>
          <p:cNvPr id="109" name="Espace réservé de la date 2">
            <a:extLst>
              <a:ext uri="{FF2B5EF4-FFF2-40B4-BE49-F238E27FC236}">
                <a16:creationId xmlns:a16="http://schemas.microsoft.com/office/drawing/2014/main" id="{FFCE91DD-EC55-4F2C-9DEA-77DB72626337}"/>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10" name="Espace réservé du numéro de diapositive 4">
            <a:extLst>
              <a:ext uri="{FF2B5EF4-FFF2-40B4-BE49-F238E27FC236}">
                <a16:creationId xmlns:a16="http://schemas.microsoft.com/office/drawing/2014/main" id="{0A092AB9-23C5-45A4-AC68-B97FA41ABF19}"/>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53</a:t>
            </a:fld>
            <a:endParaRPr lang="fr-FR" dirty="0">
              <a:solidFill>
                <a:prstClr val="white"/>
              </a:solidFill>
              <a:latin typeface="Arial"/>
            </a:endParaRPr>
          </a:p>
        </p:txBody>
      </p:sp>
      <p:sp>
        <p:nvSpPr>
          <p:cNvPr id="111" name="ZoneTexte 110">
            <a:extLst>
              <a:ext uri="{FF2B5EF4-FFF2-40B4-BE49-F238E27FC236}">
                <a16:creationId xmlns:a16="http://schemas.microsoft.com/office/drawing/2014/main" id="{9DDE16C4-FFA9-4A5A-88A6-D8AC8482310C}"/>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12" name="ZoneTexte 111">
            <a:extLst>
              <a:ext uri="{FF2B5EF4-FFF2-40B4-BE49-F238E27FC236}">
                <a16:creationId xmlns:a16="http://schemas.microsoft.com/office/drawing/2014/main" id="{29B7CC4E-66C4-4207-B515-C6562B40B17B}"/>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09809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9" grpId="0"/>
      <p:bldP spid="33"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p:nvPr/>
        </p:nvCxnSpPr>
        <p:spPr>
          <a:xfrm>
            <a:off x="5252674" y="2246812"/>
            <a:ext cx="3114391" cy="543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0" name="Groupe 19"/>
          <p:cNvGrpSpPr/>
          <p:nvPr/>
        </p:nvGrpSpPr>
        <p:grpSpPr>
          <a:xfrm>
            <a:off x="4817762" y="1979884"/>
            <a:ext cx="537933" cy="537273"/>
            <a:chOff x="5284643" y="1838148"/>
            <a:chExt cx="537933" cy="537273"/>
          </a:xfrm>
          <a:solidFill>
            <a:schemeClr val="bg1"/>
          </a:solidFill>
        </p:grpSpPr>
        <p:sp>
          <p:nvSpPr>
            <p:cNvPr id="21" name="Ellipse 20"/>
            <p:cNvSpPr/>
            <p:nvPr/>
          </p:nvSpPr>
          <p:spPr>
            <a:xfrm>
              <a:off x="5284643" y="1838148"/>
              <a:ext cx="537933" cy="537273"/>
            </a:xfrm>
            <a:prstGeom prst="ellipse">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Arc 21"/>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23" name="Ellipse 22"/>
          <p:cNvSpPr/>
          <p:nvPr/>
        </p:nvSpPr>
        <p:spPr>
          <a:xfrm>
            <a:off x="5871232"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6078315"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6285398"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p:cNvSpPr/>
          <p:nvPr/>
        </p:nvSpPr>
        <p:spPr>
          <a:xfrm>
            <a:off x="6492481"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Ellipse 38"/>
          <p:cNvSpPr/>
          <p:nvPr/>
        </p:nvSpPr>
        <p:spPr>
          <a:xfrm>
            <a:off x="6906649"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Ellipse 39"/>
          <p:cNvSpPr/>
          <p:nvPr/>
        </p:nvSpPr>
        <p:spPr>
          <a:xfrm>
            <a:off x="6699564" y="1766873"/>
            <a:ext cx="416859" cy="482911"/>
          </a:xfrm>
          <a:prstGeom prst="ellipse">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1" name="Connecteur droit 40"/>
          <p:cNvCxnSpPr>
            <a:endCxn id="21" idx="2"/>
          </p:cNvCxnSpPr>
          <p:nvPr/>
        </p:nvCxnSpPr>
        <p:spPr>
          <a:xfrm>
            <a:off x="1049311" y="2246811"/>
            <a:ext cx="3768451" cy="17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Connecteur droit 41"/>
          <p:cNvCxnSpPr>
            <a:stCxn id="43" idx="2"/>
            <a:endCxn id="44" idx="0"/>
          </p:cNvCxnSpPr>
          <p:nvPr/>
        </p:nvCxnSpPr>
        <p:spPr>
          <a:xfrm>
            <a:off x="2263935" y="1671658"/>
            <a:ext cx="434" cy="424197"/>
          </a:xfrm>
          <a:prstGeom prst="line">
            <a:avLst/>
          </a:prstGeom>
          <a:ln>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3" name="Rectangle à coins arrondis 42"/>
          <p:cNvSpPr/>
          <p:nvPr/>
        </p:nvSpPr>
        <p:spPr>
          <a:xfrm>
            <a:off x="1617430" y="1185063"/>
            <a:ext cx="1293009" cy="48659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Générateur d’impulsions</a:t>
            </a:r>
          </a:p>
        </p:txBody>
      </p:sp>
      <p:sp>
        <p:nvSpPr>
          <p:cNvPr id="44" name="Rectangle à coins arrondis 43"/>
          <p:cNvSpPr/>
          <p:nvPr/>
        </p:nvSpPr>
        <p:spPr>
          <a:xfrm>
            <a:off x="1909532" y="2095855"/>
            <a:ext cx="709673" cy="29702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a:solidFill>
                  <a:schemeClr val="tx1"/>
                </a:solidFill>
              </a:rPr>
              <a:t>AOM</a:t>
            </a:r>
            <a:endParaRPr lang="fr-FR" sz="1400" dirty="0">
              <a:solidFill>
                <a:schemeClr val="tx1"/>
              </a:solidFill>
            </a:endParaRPr>
          </a:p>
        </p:txBody>
      </p:sp>
      <p:sp>
        <p:nvSpPr>
          <p:cNvPr id="46" name="Forme libre 45"/>
          <p:cNvSpPr/>
          <p:nvPr/>
        </p:nvSpPr>
        <p:spPr>
          <a:xfrm rot="5400000">
            <a:off x="6326443"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Forme libre 46"/>
          <p:cNvSpPr/>
          <p:nvPr/>
        </p:nvSpPr>
        <p:spPr>
          <a:xfrm rot="5400000">
            <a:off x="6640207"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Forme libre 47"/>
          <p:cNvSpPr/>
          <p:nvPr/>
        </p:nvSpPr>
        <p:spPr>
          <a:xfrm rot="5400000">
            <a:off x="7007759" y="2210364"/>
            <a:ext cx="100037" cy="257544"/>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à coins arrondis 50"/>
          <p:cNvSpPr/>
          <p:nvPr/>
        </p:nvSpPr>
        <p:spPr>
          <a:xfrm>
            <a:off x="79193" y="1949616"/>
            <a:ext cx="1024276" cy="614573"/>
          </a:xfrm>
          <a:prstGeom prst="round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LASER</a:t>
            </a:r>
          </a:p>
          <a:p>
            <a:pPr algn="ctr"/>
            <a:r>
              <a:rPr lang="fr-FR" sz="1400" b="1" dirty="0">
                <a:solidFill>
                  <a:schemeClr val="tx1"/>
                </a:solidFill>
              </a:rPr>
              <a:t>Cohérent</a:t>
            </a:r>
          </a:p>
        </p:txBody>
      </p:sp>
      <p:grpSp>
        <p:nvGrpSpPr>
          <p:cNvPr id="52" name="Groupe 51"/>
          <p:cNvGrpSpPr/>
          <p:nvPr/>
        </p:nvGrpSpPr>
        <p:grpSpPr>
          <a:xfrm>
            <a:off x="1245675" y="2244366"/>
            <a:ext cx="3979058" cy="1310361"/>
            <a:chOff x="1245675" y="1994976"/>
            <a:chExt cx="3979058" cy="1310361"/>
          </a:xfrm>
        </p:grpSpPr>
        <p:cxnSp>
          <p:nvCxnSpPr>
            <p:cNvPr id="53" name="Connecteur droit 52"/>
            <p:cNvCxnSpPr/>
            <p:nvPr/>
          </p:nvCxnSpPr>
          <p:spPr>
            <a:xfrm>
              <a:off x="1245675" y="1994976"/>
              <a:ext cx="0" cy="1310361"/>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flipV="1">
              <a:off x="1245675" y="3300445"/>
              <a:ext cx="3979058" cy="2067"/>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55" name="ZoneTexte 54"/>
          <p:cNvSpPr txBox="1"/>
          <p:nvPr/>
        </p:nvSpPr>
        <p:spPr>
          <a:xfrm>
            <a:off x="4716117" y="3583411"/>
            <a:ext cx="433132" cy="307777"/>
          </a:xfrm>
          <a:prstGeom prst="rect">
            <a:avLst/>
          </a:prstGeom>
          <a:noFill/>
        </p:spPr>
        <p:txBody>
          <a:bodyPr wrap="none" rtlCol="0">
            <a:spAutoFit/>
          </a:bodyPr>
          <a:lstStyle/>
          <a:p>
            <a:r>
              <a:rPr lang="fr-FR" sz="1400" b="1" dirty="0">
                <a:solidFill>
                  <a:srgbClr val="0070C0"/>
                </a:solidFill>
              </a:rPr>
              <a:t>OL</a:t>
            </a:r>
          </a:p>
        </p:txBody>
      </p:sp>
      <p:sp>
        <p:nvSpPr>
          <p:cNvPr id="56" name="ZoneTexte 55"/>
          <p:cNvSpPr txBox="1"/>
          <p:nvPr/>
        </p:nvSpPr>
        <p:spPr>
          <a:xfrm>
            <a:off x="4622014" y="2907682"/>
            <a:ext cx="463588" cy="307777"/>
          </a:xfrm>
          <a:prstGeom prst="rect">
            <a:avLst/>
          </a:prstGeom>
          <a:noFill/>
        </p:spPr>
        <p:txBody>
          <a:bodyPr wrap="none" rtlCol="0">
            <a:spAutoFit/>
          </a:bodyPr>
          <a:lstStyle/>
          <a:p>
            <a:r>
              <a:rPr lang="fr-FR" sz="1400" b="1" dirty="0" err="1">
                <a:solidFill>
                  <a:srgbClr val="0070C0"/>
                </a:solidFill>
              </a:rPr>
              <a:t>Sig</a:t>
            </a:r>
            <a:endParaRPr lang="fr-FR" sz="1400" b="1" dirty="0">
              <a:solidFill>
                <a:srgbClr val="0070C0"/>
              </a:solidFill>
            </a:endParaRPr>
          </a:p>
        </p:txBody>
      </p:sp>
      <p:cxnSp>
        <p:nvCxnSpPr>
          <p:cNvPr id="57" name="Connecteur droit 56"/>
          <p:cNvCxnSpPr>
            <a:endCxn id="21" idx="4"/>
          </p:cNvCxnSpPr>
          <p:nvPr/>
        </p:nvCxnSpPr>
        <p:spPr>
          <a:xfrm flipV="1">
            <a:off x="5059648" y="2517157"/>
            <a:ext cx="0" cy="926839"/>
          </a:xfrm>
          <a:prstGeom prst="line">
            <a:avLst/>
          </a:prstGeom>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59" name="Groupe 58"/>
          <p:cNvGrpSpPr/>
          <p:nvPr/>
        </p:nvGrpSpPr>
        <p:grpSpPr>
          <a:xfrm>
            <a:off x="5059977" y="3043903"/>
            <a:ext cx="1256690" cy="940892"/>
            <a:chOff x="5059648" y="2792230"/>
            <a:chExt cx="1256690" cy="940892"/>
          </a:xfrm>
          <a:noFill/>
        </p:grpSpPr>
        <p:grpSp>
          <p:nvGrpSpPr>
            <p:cNvPr id="61" name="Groupe 60"/>
            <p:cNvGrpSpPr/>
            <p:nvPr/>
          </p:nvGrpSpPr>
          <p:grpSpPr>
            <a:xfrm>
              <a:off x="5316747" y="2792230"/>
              <a:ext cx="999591" cy="940892"/>
              <a:chOff x="5358613" y="3406963"/>
              <a:chExt cx="999591" cy="940892"/>
            </a:xfrm>
            <a:grpFill/>
          </p:grpSpPr>
          <p:sp>
            <p:nvSpPr>
              <p:cNvPr id="65" name="Rectangle à coins arrondis 64"/>
              <p:cNvSpPr/>
              <p:nvPr/>
            </p:nvSpPr>
            <p:spPr>
              <a:xfrm>
                <a:off x="5358613" y="3406963"/>
                <a:ext cx="999591" cy="940892"/>
              </a:xfrm>
              <a:prstGeom prst="roundRect">
                <a:avLst/>
              </a:prstGeom>
              <a:grpFill/>
              <a:ln w="63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dirty="0"/>
              </a:p>
            </p:txBody>
          </p:sp>
          <p:cxnSp>
            <p:nvCxnSpPr>
              <p:cNvPr id="66" name="Connecteur droit 65"/>
              <p:cNvCxnSpPr/>
              <p:nvPr/>
            </p:nvCxnSpPr>
            <p:spPr>
              <a:xfrm flipV="1">
                <a:off x="5791990" y="3822150"/>
                <a:ext cx="162438" cy="1"/>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7" name="Connecteur droit 66"/>
              <p:cNvCxnSpPr/>
              <p:nvPr/>
            </p:nvCxnSpPr>
            <p:spPr>
              <a:xfrm flipV="1">
                <a:off x="5791990" y="3944070"/>
                <a:ext cx="162438" cy="1"/>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8" name="Groupe 67"/>
              <p:cNvGrpSpPr/>
              <p:nvPr/>
            </p:nvGrpSpPr>
            <p:grpSpPr>
              <a:xfrm>
                <a:off x="5954428" y="3431438"/>
                <a:ext cx="354708" cy="878779"/>
                <a:chOff x="5954428" y="3431438"/>
                <a:chExt cx="354708" cy="878779"/>
              </a:xfrm>
              <a:grpFill/>
            </p:grpSpPr>
            <p:grpSp>
              <p:nvGrpSpPr>
                <p:cNvPr id="69" name="Groupe 68"/>
                <p:cNvGrpSpPr/>
                <p:nvPr/>
              </p:nvGrpSpPr>
              <p:grpSpPr>
                <a:xfrm>
                  <a:off x="5954428" y="3613002"/>
                  <a:ext cx="304486" cy="555456"/>
                  <a:chOff x="5555457" y="3741829"/>
                  <a:chExt cx="304486" cy="555456"/>
                </a:xfrm>
                <a:grpFill/>
              </p:grpSpPr>
              <p:grpSp>
                <p:nvGrpSpPr>
                  <p:cNvPr id="72" name="Groupe 71"/>
                  <p:cNvGrpSpPr/>
                  <p:nvPr/>
                </p:nvGrpSpPr>
                <p:grpSpPr>
                  <a:xfrm>
                    <a:off x="5635302" y="3791034"/>
                    <a:ext cx="194708" cy="247418"/>
                    <a:chOff x="1201757" y="3933825"/>
                    <a:chExt cx="376518" cy="524905"/>
                  </a:xfrm>
                  <a:grpFill/>
                </p:grpSpPr>
                <p:sp>
                  <p:nvSpPr>
                    <p:cNvPr id="82" name="Triangle isocèle 81"/>
                    <p:cNvSpPr/>
                    <p:nvPr/>
                  </p:nvSpPr>
                  <p:spPr>
                    <a:xfrm>
                      <a:off x="1228653" y="3933825"/>
                      <a:ext cx="322731"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83" name="Connecteur droit 82"/>
                    <p:cNvCxnSpPr/>
                    <p:nvPr/>
                  </p:nvCxnSpPr>
                  <p:spPr>
                    <a:xfrm>
                      <a:off x="1201757"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4" name="Connecteur droit 83"/>
                    <p:cNvCxnSpPr>
                      <a:stCxn id="82" idx="3"/>
                      <a:endCxn id="79" idx="0"/>
                    </p:cNvCxnSpPr>
                    <p:nvPr/>
                  </p:nvCxnSpPr>
                  <p:spPr>
                    <a:xfrm>
                      <a:off x="1390019" y="4288076"/>
                      <a:ext cx="2388" cy="170654"/>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73" name="Rectangle à coins arrondis 72"/>
                  <p:cNvSpPr/>
                  <p:nvPr/>
                </p:nvSpPr>
                <p:spPr>
                  <a:xfrm>
                    <a:off x="5555457" y="3741829"/>
                    <a:ext cx="304486" cy="555456"/>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b="1" dirty="0">
                      <a:solidFill>
                        <a:schemeClr val="tx1"/>
                      </a:solidFill>
                    </a:endParaRPr>
                  </a:p>
                </p:txBody>
              </p:sp>
              <p:grpSp>
                <p:nvGrpSpPr>
                  <p:cNvPr id="74" name="Groupe 73"/>
                  <p:cNvGrpSpPr/>
                  <p:nvPr/>
                </p:nvGrpSpPr>
                <p:grpSpPr>
                  <a:xfrm>
                    <a:off x="5634156" y="4038452"/>
                    <a:ext cx="194708" cy="224748"/>
                    <a:chOff x="1192549" y="3933825"/>
                    <a:chExt cx="376518" cy="476810"/>
                  </a:xfrm>
                  <a:grpFill/>
                </p:grpSpPr>
                <p:sp>
                  <p:nvSpPr>
                    <p:cNvPr id="79" name="Triangle isocèle 78"/>
                    <p:cNvSpPr/>
                    <p:nvPr/>
                  </p:nvSpPr>
                  <p:spPr>
                    <a:xfrm>
                      <a:off x="1224049" y="3933825"/>
                      <a:ext cx="322731" cy="354251"/>
                    </a:xfrm>
                    <a:prstGeom prst="triangle">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80" name="Connecteur droit 79"/>
                    <p:cNvCxnSpPr/>
                    <p:nvPr/>
                  </p:nvCxnSpPr>
                  <p:spPr>
                    <a:xfrm>
                      <a:off x="1192549" y="3933825"/>
                      <a:ext cx="376518"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Connecteur droit 80"/>
                    <p:cNvCxnSpPr/>
                    <p:nvPr/>
                  </p:nvCxnSpPr>
                  <p:spPr>
                    <a:xfrm>
                      <a:off x="1380809" y="4288076"/>
                      <a:ext cx="0" cy="122559"/>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75" name="Connecteur droit avec flèche 74"/>
                  <p:cNvCxnSpPr/>
                  <p:nvPr/>
                </p:nvCxnSpPr>
                <p:spPr>
                  <a:xfrm>
                    <a:off x="5582997" y="4060415"/>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6" name="Connecteur droit avec flèche 75"/>
                  <p:cNvCxnSpPr/>
                  <p:nvPr/>
                </p:nvCxnSpPr>
                <p:spPr>
                  <a:xfrm>
                    <a:off x="5559500" y="4106856"/>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7" name="Connecteur droit avec flèche 76"/>
                  <p:cNvCxnSpPr/>
                  <p:nvPr/>
                </p:nvCxnSpPr>
                <p:spPr>
                  <a:xfrm>
                    <a:off x="5582997" y="3811019"/>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78" name="Connecteur droit avec flèche 77"/>
                  <p:cNvCxnSpPr/>
                  <p:nvPr/>
                </p:nvCxnSpPr>
                <p:spPr>
                  <a:xfrm>
                    <a:off x="5559500" y="3857460"/>
                    <a:ext cx="95086" cy="52617"/>
                  </a:xfrm>
                  <a:prstGeom prst="straightConnector1">
                    <a:avLst/>
                  </a:prstGeom>
                  <a:grpFill/>
                  <a:ln w="6350">
                    <a:solidFill>
                      <a:schemeClr val="tx1"/>
                    </a:solidFill>
                    <a:prstDash val="solid"/>
                    <a:headEnd type="none" w="med" len="med"/>
                    <a:tailEnd type="triangle" w="sm" len="sm"/>
                  </a:ln>
                  <a:effectLst/>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ZoneTexte 69"/>
                    <p:cNvSpPr txBox="1"/>
                    <p:nvPr/>
                  </p:nvSpPr>
                  <p:spPr>
                    <a:xfrm>
                      <a:off x="5965067" y="3431438"/>
                      <a:ext cx="344069" cy="16927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𝟏</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70" name="ZoneTexte 69"/>
                    <p:cNvSpPr txBox="1">
                      <a:spLocks noRot="1" noChangeAspect="1" noMove="1" noResize="1" noEditPoints="1" noAdjustHandles="1" noChangeArrowheads="1" noChangeShapeType="1" noTextEdit="1"/>
                    </p:cNvSpPr>
                    <p:nvPr/>
                  </p:nvSpPr>
                  <p:spPr>
                    <a:xfrm>
                      <a:off x="5965067" y="3431438"/>
                      <a:ext cx="344069" cy="169277"/>
                    </a:xfrm>
                    <a:prstGeom prst="rect">
                      <a:avLst/>
                    </a:prstGeom>
                    <a:blipFill>
                      <a:blip r:embed="rId2"/>
                      <a:stretch>
                        <a:fillRect l="-8929" r="-16071" b="-3571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1" name="ZoneTexte 70"/>
                    <p:cNvSpPr txBox="1"/>
                    <p:nvPr/>
                  </p:nvSpPr>
                  <p:spPr>
                    <a:xfrm>
                      <a:off x="5961447" y="4140940"/>
                      <a:ext cx="344069" cy="169277"/>
                    </a:xfrm>
                    <a:prstGeom prst="rect">
                      <a:avLst/>
                    </a:prstGeom>
                    <a:grp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100" b="1" i="1" smtClean="0">
                                    <a:latin typeface="Cambria Math" panose="02040503050406030204" pitchFamily="18" charset="0"/>
                                  </a:rPr>
                                </m:ctrlPr>
                              </m:sSubPr>
                              <m:e>
                                <m:r>
                                  <a:rPr lang="fr-FR" sz="1100" b="1" i="1" smtClean="0">
                                    <a:latin typeface="Cambria Math" panose="02040503050406030204" pitchFamily="18" charset="0"/>
                                  </a:rPr>
                                  <m:t>𝑰</m:t>
                                </m:r>
                              </m:e>
                              <m:sub>
                                <m:r>
                                  <a:rPr lang="fr-FR" sz="1100" b="1" i="1" smtClean="0">
                                    <a:latin typeface="Cambria Math" panose="02040503050406030204" pitchFamily="18" charset="0"/>
                                  </a:rPr>
                                  <m:t>𝟐</m:t>
                                </m:r>
                              </m:sub>
                            </m:sSub>
                            <m:r>
                              <a:rPr lang="fr-FR" sz="1100" b="1" i="1" smtClean="0">
                                <a:latin typeface="Cambria Math" panose="02040503050406030204" pitchFamily="18" charset="0"/>
                              </a:rPr>
                              <m:t>(</m:t>
                            </m:r>
                            <m:r>
                              <a:rPr lang="fr-FR" sz="1100" b="1" i="1" smtClean="0">
                                <a:latin typeface="Cambria Math" panose="02040503050406030204" pitchFamily="18" charset="0"/>
                              </a:rPr>
                              <m:t>𝒕</m:t>
                            </m:r>
                            <m:r>
                              <a:rPr lang="fr-FR" sz="1100" b="1" i="1" smtClean="0">
                                <a:latin typeface="Cambria Math" panose="02040503050406030204" pitchFamily="18" charset="0"/>
                              </a:rPr>
                              <m:t>)</m:t>
                            </m:r>
                          </m:oMath>
                        </m:oMathPara>
                      </a14:m>
                      <a:endParaRPr lang="fr-FR" sz="1100" b="1" dirty="0"/>
                    </a:p>
                  </p:txBody>
                </p:sp>
              </mc:Choice>
              <mc:Fallback xmlns="">
                <p:sp>
                  <p:nvSpPr>
                    <p:cNvPr id="71" name="ZoneTexte 70"/>
                    <p:cNvSpPr txBox="1">
                      <a:spLocks noRot="1" noChangeAspect="1" noMove="1" noResize="1" noEditPoints="1" noAdjustHandles="1" noChangeArrowheads="1" noChangeShapeType="1" noTextEdit="1"/>
                    </p:cNvSpPr>
                    <p:nvPr/>
                  </p:nvSpPr>
                  <p:spPr>
                    <a:xfrm>
                      <a:off x="5961447" y="4140940"/>
                      <a:ext cx="344069" cy="169277"/>
                    </a:xfrm>
                    <a:prstGeom prst="rect">
                      <a:avLst/>
                    </a:prstGeom>
                    <a:blipFill>
                      <a:blip r:embed="rId3"/>
                      <a:stretch>
                        <a:fillRect l="-8772" r="-14035" b="-40741"/>
                      </a:stretch>
                    </a:blipFill>
                  </p:spPr>
                  <p:txBody>
                    <a:bodyPr/>
                    <a:lstStyle/>
                    <a:p>
                      <a:r>
                        <a:rPr lang="fr-FR">
                          <a:noFill/>
                        </a:rPr>
                        <a:t> </a:t>
                      </a:r>
                    </a:p>
                  </p:txBody>
                </p:sp>
              </mc:Fallback>
            </mc:AlternateContent>
          </p:grpSp>
        </p:grpSp>
        <p:sp>
          <p:nvSpPr>
            <p:cNvPr id="62" name="Rectangle à coins arrondis 61"/>
            <p:cNvSpPr/>
            <p:nvPr/>
          </p:nvSpPr>
          <p:spPr>
            <a:xfrm>
              <a:off x="5383079" y="3155641"/>
              <a:ext cx="380202" cy="202955"/>
            </a:xfrm>
            <a:prstGeom prst="roundRect">
              <a:avLst/>
            </a:prstGeom>
            <a:grp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0" b="1"/>
            </a:p>
          </p:txBody>
        </p:sp>
        <p:cxnSp>
          <p:nvCxnSpPr>
            <p:cNvPr id="63" name="Connecteur droit 62"/>
            <p:cNvCxnSpPr/>
            <p:nvPr/>
          </p:nvCxnSpPr>
          <p:spPr>
            <a:xfrm flipH="1" flipV="1">
              <a:off x="5059648" y="3188538"/>
              <a:ext cx="323432" cy="2138"/>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4" name="Connecteur droit 63"/>
            <p:cNvCxnSpPr/>
            <p:nvPr/>
          </p:nvCxnSpPr>
          <p:spPr>
            <a:xfrm flipH="1">
              <a:off x="5198027" y="3304976"/>
              <a:ext cx="175527" cy="0"/>
            </a:xfrm>
            <a:prstGeom prst="line">
              <a:avLst/>
            </a:prstGeom>
            <a:grpFill/>
            <a:ln>
              <a:solidFill>
                <a:schemeClr val="tx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6" name="Groupe 85"/>
          <p:cNvGrpSpPr/>
          <p:nvPr/>
        </p:nvGrpSpPr>
        <p:grpSpPr>
          <a:xfrm>
            <a:off x="3680976" y="1454873"/>
            <a:ext cx="1625766" cy="773077"/>
            <a:chOff x="3222184" y="1457315"/>
            <a:chExt cx="1625766" cy="773077"/>
          </a:xfrm>
        </p:grpSpPr>
        <p:sp>
          <p:nvSpPr>
            <p:cNvPr id="87" name="Forme libre 86"/>
            <p:cNvSpPr/>
            <p:nvPr/>
          </p:nvSpPr>
          <p:spPr>
            <a:xfrm>
              <a:off x="4010790" y="1877485"/>
              <a:ext cx="134469" cy="352907"/>
            </a:xfrm>
            <a:custGeom>
              <a:avLst/>
              <a:gdLst>
                <a:gd name="connsiteX0" fmla="*/ 0 w 753035"/>
                <a:gd name="connsiteY0" fmla="*/ 484094 h 484094"/>
                <a:gd name="connsiteX1" fmla="*/ 389964 w 753035"/>
                <a:gd name="connsiteY1" fmla="*/ 0 h 484094"/>
                <a:gd name="connsiteX2" fmla="*/ 753035 w 753035"/>
                <a:gd name="connsiteY2" fmla="*/ 484094 h 484094"/>
                <a:gd name="connsiteX3" fmla="*/ 753035 w 753035"/>
                <a:gd name="connsiteY3" fmla="*/ 484094 h 484094"/>
              </a:gdLst>
              <a:ahLst/>
              <a:cxnLst>
                <a:cxn ang="0">
                  <a:pos x="connsiteX0" y="connsiteY0"/>
                </a:cxn>
                <a:cxn ang="0">
                  <a:pos x="connsiteX1" y="connsiteY1"/>
                </a:cxn>
                <a:cxn ang="0">
                  <a:pos x="connsiteX2" y="connsiteY2"/>
                </a:cxn>
                <a:cxn ang="0">
                  <a:pos x="connsiteX3" y="connsiteY3"/>
                </a:cxn>
              </a:cxnLst>
              <a:rect l="l" t="t" r="r" b="b"/>
              <a:pathLst>
                <a:path w="753035" h="484094">
                  <a:moveTo>
                    <a:pt x="0" y="484094"/>
                  </a:moveTo>
                  <a:cubicBezTo>
                    <a:pt x="132229" y="242047"/>
                    <a:pt x="264458" y="0"/>
                    <a:pt x="389964" y="0"/>
                  </a:cubicBezTo>
                  <a:cubicBezTo>
                    <a:pt x="515470" y="0"/>
                    <a:pt x="753035" y="484094"/>
                    <a:pt x="753035" y="484094"/>
                  </a:cubicBezTo>
                  <a:lnTo>
                    <a:pt x="753035" y="484094"/>
                  </a:lnTo>
                </a:path>
              </a:pathLst>
            </a:custGeom>
            <a:solidFill>
              <a:srgbClr val="FF0000"/>
            </a:solid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88" name="Connecteur droit avec flèche 87"/>
            <p:cNvCxnSpPr/>
            <p:nvPr/>
          </p:nvCxnSpPr>
          <p:spPr>
            <a:xfrm>
              <a:off x="4158385" y="2037356"/>
              <a:ext cx="25617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9" name="ZoneTexte 88"/>
            <p:cNvSpPr txBox="1"/>
            <p:nvPr/>
          </p:nvSpPr>
          <p:spPr>
            <a:xfrm>
              <a:off x="3222184" y="1457315"/>
              <a:ext cx="1625766" cy="307777"/>
            </a:xfrm>
            <a:prstGeom prst="rect">
              <a:avLst/>
            </a:prstGeom>
            <a:noFill/>
          </p:spPr>
          <p:txBody>
            <a:bodyPr wrap="none" rtlCol="0">
              <a:spAutoFit/>
            </a:bodyPr>
            <a:lstStyle/>
            <a:p>
              <a:r>
                <a:rPr lang="fr-FR" sz="1400" b="1" dirty="0">
                  <a:solidFill>
                    <a:srgbClr val="FF0000"/>
                  </a:solidFill>
                </a:rPr>
                <a:t>Impulsion Sonde</a:t>
              </a:r>
            </a:p>
          </p:txBody>
        </p:sp>
      </p:grpSp>
      <p:grpSp>
        <p:nvGrpSpPr>
          <p:cNvPr id="90" name="Groupe 89"/>
          <p:cNvGrpSpPr/>
          <p:nvPr/>
        </p:nvGrpSpPr>
        <p:grpSpPr>
          <a:xfrm>
            <a:off x="2725831" y="2020320"/>
            <a:ext cx="1493024" cy="730829"/>
            <a:chOff x="2989773" y="2021397"/>
            <a:chExt cx="1493024" cy="730829"/>
          </a:xfrm>
        </p:grpSpPr>
        <p:sp>
          <p:nvSpPr>
            <p:cNvPr id="91" name="Rectangle à coins arrondis 90"/>
            <p:cNvSpPr/>
            <p:nvPr/>
          </p:nvSpPr>
          <p:spPr>
            <a:xfrm>
              <a:off x="2989773" y="2087276"/>
              <a:ext cx="689735" cy="314180"/>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chemeClr val="tx1"/>
                  </a:solidFill>
                </a:rPr>
                <a:t>EDFA</a:t>
              </a:r>
            </a:p>
          </p:txBody>
        </p:sp>
        <p:grpSp>
          <p:nvGrpSpPr>
            <p:cNvPr id="92" name="Groupe 91"/>
            <p:cNvGrpSpPr/>
            <p:nvPr/>
          </p:nvGrpSpPr>
          <p:grpSpPr>
            <a:xfrm>
              <a:off x="3797709" y="2021397"/>
              <a:ext cx="519060" cy="445939"/>
              <a:chOff x="3435278" y="4732988"/>
              <a:chExt cx="519060" cy="445939"/>
            </a:xfrm>
          </p:grpSpPr>
          <p:sp>
            <p:nvSpPr>
              <p:cNvPr id="94" name="Rectangle à coins arrondis 93"/>
              <p:cNvSpPr/>
              <p:nvPr/>
            </p:nvSpPr>
            <p:spPr>
              <a:xfrm>
                <a:off x="3435278" y="4732988"/>
                <a:ext cx="519060" cy="445939"/>
              </a:xfrm>
              <a:prstGeom prst="roundRect">
                <a:avLst/>
              </a:prstGeom>
              <a:solidFill>
                <a:schemeClr val="bg1"/>
              </a:solidFill>
              <a:ln w="31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5" name="Forme libre 94"/>
              <p:cNvSpPr/>
              <p:nvPr/>
            </p:nvSpPr>
            <p:spPr>
              <a:xfrm>
                <a:off x="3574325" y="479040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3" name="ZoneTexte 92"/>
            <p:cNvSpPr txBox="1"/>
            <p:nvPr/>
          </p:nvSpPr>
          <p:spPr>
            <a:xfrm>
              <a:off x="3624870" y="2490616"/>
              <a:ext cx="857927" cy="261610"/>
            </a:xfrm>
            <a:prstGeom prst="rect">
              <a:avLst/>
            </a:prstGeom>
            <a:noFill/>
          </p:spPr>
          <p:txBody>
            <a:bodyPr wrap="none" rtlCol="0">
              <a:spAutoFit/>
            </a:bodyPr>
            <a:lstStyle/>
            <a:p>
              <a:r>
                <a:rPr lang="fr-FR" sz="1100" b="1" dirty="0"/>
                <a:t>Filtre ASE</a:t>
              </a:r>
            </a:p>
          </p:txBody>
        </p:sp>
      </p:grpSp>
      <mc:AlternateContent xmlns:mc="http://schemas.openxmlformats.org/markup-compatibility/2006" xmlns:a14="http://schemas.microsoft.com/office/drawing/2010/main">
        <mc:Choice Requires="a14">
          <p:sp>
            <p:nvSpPr>
              <p:cNvPr id="98" name="ZoneTexte 97"/>
              <p:cNvSpPr txBox="1"/>
              <p:nvPr/>
            </p:nvSpPr>
            <p:spPr>
              <a:xfrm>
                <a:off x="1955933" y="2416981"/>
                <a:ext cx="632417" cy="338554"/>
              </a:xfrm>
              <a:prstGeom prst="rect">
                <a:avLst/>
              </a:prstGeom>
              <a:noFill/>
            </p:spPr>
            <p:txBody>
              <a:bodyPr wrap="none" rtlCol="0">
                <a:spAutoFit/>
              </a:bodyPr>
              <a:lstStyle/>
              <a:p>
                <a:r>
                  <a:rPr lang="fr-FR" sz="1600" dirty="0">
                    <a:solidFill>
                      <a:srgbClr val="FF0000"/>
                    </a:solidFill>
                  </a:rPr>
                  <a:t>#</a:t>
                </a:r>
                <a14:m>
                  <m:oMath xmlns:m="http://schemas.openxmlformats.org/officeDocument/2006/math">
                    <m:sSub>
                      <m:sSubPr>
                        <m:ctrlPr>
                          <a:rPr lang="fr-FR" sz="1600" b="1" i="1">
                            <a:solidFill>
                              <a:srgbClr val="FF0000"/>
                            </a:solidFill>
                            <a:latin typeface="Cambria Math" panose="02040503050406030204" pitchFamily="18" charset="0"/>
                            <a:ea typeface="Cambria Math" panose="02040503050406030204" pitchFamily="18" charset="0"/>
                          </a:rPr>
                        </m:ctrlPr>
                      </m:sSubPr>
                      <m:e>
                        <m:r>
                          <a:rPr lang="fr-FR" sz="1600" b="1" i="1" smtClean="0">
                            <a:solidFill>
                              <a:srgbClr val="FF0000"/>
                            </a:solidFill>
                            <a:latin typeface="Cambria Math" panose="02040503050406030204" pitchFamily="18" charset="0"/>
                            <a:ea typeface="Cambria Math" panose="02040503050406030204" pitchFamily="18" charset="0"/>
                          </a:rPr>
                          <m:t>𝝂</m:t>
                        </m:r>
                      </m:e>
                      <m:sub>
                        <m:r>
                          <a:rPr lang="fr-FR" sz="1600" b="1" i="1" smtClean="0">
                            <a:solidFill>
                              <a:srgbClr val="FF0000"/>
                            </a:solidFill>
                            <a:latin typeface="Cambria Math" panose="02040503050406030204" pitchFamily="18" charset="0"/>
                            <a:ea typeface="Cambria Math" panose="02040503050406030204" pitchFamily="18" charset="0"/>
                          </a:rPr>
                          <m:t>𝑨𝑶</m:t>
                        </m:r>
                      </m:sub>
                    </m:sSub>
                  </m:oMath>
                </a14:m>
                <a:endParaRPr lang="fr-FR" sz="1600" dirty="0">
                  <a:solidFill>
                    <a:srgbClr val="FF0000"/>
                  </a:solidFill>
                </a:endParaRPr>
              </a:p>
            </p:txBody>
          </p:sp>
        </mc:Choice>
        <mc:Fallback xmlns="">
          <p:sp>
            <p:nvSpPr>
              <p:cNvPr id="98" name="ZoneTexte 97"/>
              <p:cNvSpPr txBox="1">
                <a:spLocks noRot="1" noChangeAspect="1" noMove="1" noResize="1" noEditPoints="1" noAdjustHandles="1" noChangeArrowheads="1" noChangeShapeType="1" noTextEdit="1"/>
              </p:cNvSpPr>
              <p:nvPr/>
            </p:nvSpPr>
            <p:spPr>
              <a:xfrm>
                <a:off x="1955933" y="2416981"/>
                <a:ext cx="632417" cy="338554"/>
              </a:xfrm>
              <a:prstGeom prst="rect">
                <a:avLst/>
              </a:prstGeom>
              <a:blipFill>
                <a:blip r:embed="rId6"/>
                <a:stretch>
                  <a:fillRect l="-5769" t="-5357" b="-21429"/>
                </a:stretch>
              </a:blipFill>
            </p:spPr>
            <p:txBody>
              <a:bodyPr/>
              <a:lstStyle/>
              <a:p>
                <a:r>
                  <a:rPr lang="fr-FR">
                    <a:noFill/>
                  </a:rPr>
                  <a:t> </a:t>
                </a:r>
              </a:p>
            </p:txBody>
          </p:sp>
        </mc:Fallback>
      </mc:AlternateContent>
      <p:cxnSp>
        <p:nvCxnSpPr>
          <p:cNvPr id="101" name="Connecteur droit avec flèche 100"/>
          <p:cNvCxnSpPr/>
          <p:nvPr/>
        </p:nvCxnSpPr>
        <p:spPr>
          <a:xfrm>
            <a:off x="2666576" y="1843839"/>
            <a:ext cx="11884" cy="388750"/>
          </a:xfrm>
          <a:prstGeom prst="straightConnector1">
            <a:avLst/>
          </a:prstGeom>
          <a:ln w="190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ZoneTexte 3"/>
              <p:cNvSpPr txBox="1"/>
              <p:nvPr/>
            </p:nvSpPr>
            <p:spPr>
              <a:xfrm>
                <a:off x="5253346" y="2522954"/>
                <a:ext cx="2644698" cy="234744"/>
              </a:xfrm>
              <a:prstGeom prst="rect">
                <a:avLst/>
              </a:prstGeom>
              <a:noFill/>
            </p:spPr>
            <p:txBody>
              <a:bodyPr wrap="none" lIns="0" tIns="0" rIns="0" bIns="0" rtlCol="0">
                <a:spAutoFit/>
              </a:bodyPr>
              <a:lstStyle/>
              <a:p>
                <a14:m>
                  <m:oMath xmlns:m="http://schemas.openxmlformats.org/officeDocument/2006/math">
                    <m:sSub>
                      <m:sSubPr>
                        <m:ctrlPr>
                          <a:rPr lang="fr-FR" sz="1400" b="1" i="1" smtClean="0">
                            <a:solidFill>
                              <a:srgbClr val="00B050"/>
                            </a:solidFill>
                            <a:latin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rPr>
                          <m:t>𝟎</m:t>
                        </m:r>
                      </m:sub>
                    </m:sSub>
                    <m:r>
                      <a:rPr lang="fr-FR" sz="1400" b="1" i="1" smtClean="0">
                        <a:solidFill>
                          <a:srgbClr val="00B050"/>
                        </a:solidFill>
                        <a:latin typeface="Cambria Math" panose="02040503050406030204" pitchFamily="18" charset="0"/>
                      </a:rPr>
                      <m:t>+</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ea typeface="Cambria Math" panose="02040503050406030204" pitchFamily="18" charset="0"/>
                          </a:rPr>
                          <m:t>𝑨𝑶</m:t>
                        </m:r>
                      </m:sub>
                    </m:sSub>
                    <m:r>
                      <a:rPr lang="fr-FR" sz="1400" b="1" i="0" smtClean="0">
                        <a:solidFill>
                          <a:srgbClr val="00B050"/>
                        </a:solidFill>
                        <a:latin typeface="Cambria Math" panose="02040503050406030204" pitchFamily="18" charset="0"/>
                      </a:rPr>
                      <m:t>+ </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sSub>
                          <m:sSubPr>
                            <m:ctrlPr>
                              <a:rPr lang="fr-FR" sz="1400" b="1" i="1" smtClean="0">
                                <a:solidFill>
                                  <a:srgbClr val="00B050"/>
                                </a:solidFill>
                                <a:latin typeface="Cambria Math" panose="02040503050406030204" pitchFamily="18" charset="0"/>
                                <a:ea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𝑩</m:t>
                            </m:r>
                          </m:e>
                          <m:sub>
                            <m:r>
                              <a:rPr lang="fr-FR" sz="1400" b="1" i="1" smtClean="0">
                                <a:solidFill>
                                  <a:srgbClr val="00B050"/>
                                </a:solidFill>
                                <a:latin typeface="Cambria Math" panose="02040503050406030204" pitchFamily="18" charset="0"/>
                                <a:ea typeface="Cambria Math" panose="02040503050406030204" pitchFamily="18" charset="0"/>
                              </a:rPr>
                              <m:t>𝑨𝑺</m:t>
                            </m:r>
                          </m:sub>
                        </m:sSub>
                      </m:sub>
                    </m:sSub>
                  </m:oMath>
                </a14:m>
                <a:r>
                  <a:rPr lang="fr-FR" sz="1400" b="1" dirty="0">
                    <a:solidFill>
                      <a:srgbClr val="00B050"/>
                    </a:solidFill>
                  </a:rPr>
                  <a:t> </a:t>
                </a:r>
                <a:r>
                  <a:rPr lang="fr-FR" sz="1050" b="1" i="1" dirty="0">
                    <a:solidFill>
                      <a:srgbClr val="00B050"/>
                    </a:solidFill>
                  </a:rPr>
                  <a:t>(Anti-Stokes </a:t>
                </a:r>
                <a:r>
                  <a:rPr lang="fr-FR" sz="1050" b="1" i="1" dirty="0" err="1">
                    <a:solidFill>
                      <a:srgbClr val="00B050"/>
                    </a:solidFill>
                  </a:rPr>
                  <a:t>Spont</a:t>
                </a:r>
                <a:r>
                  <a:rPr lang="fr-FR" sz="1050" b="1" i="1" dirty="0">
                    <a:solidFill>
                      <a:srgbClr val="00B050"/>
                    </a:solidFill>
                  </a:rPr>
                  <a:t>.)</a:t>
                </a:r>
              </a:p>
            </p:txBody>
          </p:sp>
        </mc:Choice>
        <mc:Fallback xmlns="">
          <p:sp>
            <p:nvSpPr>
              <p:cNvPr id="4" name="ZoneTexte 3"/>
              <p:cNvSpPr txBox="1">
                <a:spLocks noRot="1" noChangeAspect="1" noMove="1" noResize="1" noEditPoints="1" noAdjustHandles="1" noChangeArrowheads="1" noChangeShapeType="1" noTextEdit="1"/>
              </p:cNvSpPr>
              <p:nvPr/>
            </p:nvSpPr>
            <p:spPr>
              <a:xfrm>
                <a:off x="5253346" y="2522954"/>
                <a:ext cx="2644698" cy="234744"/>
              </a:xfrm>
              <a:prstGeom prst="rect">
                <a:avLst/>
              </a:prstGeom>
              <a:blipFill>
                <a:blip r:embed="rId7"/>
                <a:stretch>
                  <a:fillRect l="-1843" r="-1613" b="-210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18" name="ZoneTexte 117"/>
              <p:cNvSpPr txBox="1"/>
              <p:nvPr/>
            </p:nvSpPr>
            <p:spPr>
              <a:xfrm>
                <a:off x="5253346" y="2773084"/>
                <a:ext cx="2300053" cy="234744"/>
              </a:xfrm>
              <a:prstGeom prst="rect">
                <a:avLst/>
              </a:prstGeom>
              <a:noFill/>
            </p:spPr>
            <p:txBody>
              <a:bodyPr wrap="none" lIns="0" tIns="0" rIns="0" bIns="0" rtlCol="0">
                <a:spAutoFit/>
              </a:bodyPr>
              <a:lstStyle/>
              <a:p>
                <a14:m>
                  <m:oMath xmlns:m="http://schemas.openxmlformats.org/officeDocument/2006/math">
                    <m:sSub>
                      <m:sSubPr>
                        <m:ctrlPr>
                          <a:rPr lang="fr-FR" sz="1400" b="1" i="1" smtClean="0">
                            <a:solidFill>
                              <a:srgbClr val="00B050"/>
                            </a:solidFill>
                            <a:latin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rPr>
                          <m:t>𝟎</m:t>
                        </m:r>
                      </m:sub>
                    </m:sSub>
                    <m:r>
                      <a:rPr lang="fr-FR" sz="1400" b="1" i="1" smtClean="0">
                        <a:solidFill>
                          <a:srgbClr val="00B050"/>
                        </a:solidFill>
                        <a:latin typeface="Cambria Math" panose="02040503050406030204" pitchFamily="18" charset="0"/>
                      </a:rPr>
                      <m:t>+</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r>
                          <a:rPr lang="fr-FR" sz="1400" b="1" i="1" smtClean="0">
                            <a:solidFill>
                              <a:srgbClr val="00B050"/>
                            </a:solidFill>
                            <a:latin typeface="Cambria Math" panose="02040503050406030204" pitchFamily="18" charset="0"/>
                            <a:ea typeface="Cambria Math" panose="02040503050406030204" pitchFamily="18" charset="0"/>
                          </a:rPr>
                          <m:t>𝑨𝑶</m:t>
                        </m:r>
                      </m:sub>
                    </m:sSub>
                    <m:r>
                      <a:rPr lang="fr-FR" sz="1400" b="1" i="0" smtClean="0">
                        <a:solidFill>
                          <a:srgbClr val="00B050"/>
                        </a:solidFill>
                        <a:latin typeface="Cambria Math" panose="02040503050406030204" pitchFamily="18" charset="0"/>
                      </a:rPr>
                      <m:t>− </m:t>
                    </m:r>
                    <m:sSub>
                      <m:sSubPr>
                        <m:ctrlPr>
                          <a:rPr lang="fr-FR" sz="1400" b="1" i="1">
                            <a:solidFill>
                              <a:srgbClr val="00B050"/>
                            </a:solidFill>
                            <a:latin typeface="Cambria Math" panose="02040503050406030204" pitchFamily="18" charset="0"/>
                          </a:rPr>
                        </m:ctrlPr>
                      </m:sSubPr>
                      <m:e>
                        <m:r>
                          <a:rPr lang="fr-FR" sz="1400" b="1" i="1">
                            <a:solidFill>
                              <a:srgbClr val="00B050"/>
                            </a:solidFill>
                            <a:latin typeface="Cambria Math" panose="02040503050406030204" pitchFamily="18" charset="0"/>
                            <a:ea typeface="Cambria Math" panose="02040503050406030204" pitchFamily="18" charset="0"/>
                          </a:rPr>
                          <m:t>𝝂</m:t>
                        </m:r>
                      </m:e>
                      <m:sub>
                        <m:sSub>
                          <m:sSubPr>
                            <m:ctrlPr>
                              <a:rPr lang="fr-FR" sz="1400" b="1" i="1" smtClean="0">
                                <a:solidFill>
                                  <a:srgbClr val="00B050"/>
                                </a:solidFill>
                                <a:latin typeface="Cambria Math" panose="02040503050406030204" pitchFamily="18" charset="0"/>
                                <a:ea typeface="Cambria Math" panose="02040503050406030204" pitchFamily="18" charset="0"/>
                              </a:rPr>
                            </m:ctrlPr>
                          </m:sSubPr>
                          <m:e>
                            <m:r>
                              <a:rPr lang="fr-FR" sz="1400" b="1" i="1" smtClean="0">
                                <a:solidFill>
                                  <a:srgbClr val="00B050"/>
                                </a:solidFill>
                                <a:latin typeface="Cambria Math" panose="02040503050406030204" pitchFamily="18" charset="0"/>
                                <a:ea typeface="Cambria Math" panose="02040503050406030204" pitchFamily="18" charset="0"/>
                              </a:rPr>
                              <m:t>𝑩</m:t>
                            </m:r>
                          </m:e>
                          <m:sub>
                            <m:r>
                              <a:rPr lang="fr-FR" sz="1400" b="1" i="1" smtClean="0">
                                <a:solidFill>
                                  <a:srgbClr val="00B050"/>
                                </a:solidFill>
                                <a:latin typeface="Cambria Math" panose="02040503050406030204" pitchFamily="18" charset="0"/>
                                <a:ea typeface="Cambria Math" panose="02040503050406030204" pitchFamily="18" charset="0"/>
                              </a:rPr>
                              <m:t>𝑺</m:t>
                            </m:r>
                          </m:sub>
                        </m:sSub>
                      </m:sub>
                    </m:sSub>
                  </m:oMath>
                </a14:m>
                <a:r>
                  <a:rPr lang="fr-FR" sz="1400" b="1" dirty="0">
                    <a:solidFill>
                      <a:srgbClr val="00B050"/>
                    </a:solidFill>
                  </a:rPr>
                  <a:t> </a:t>
                </a:r>
                <a:r>
                  <a:rPr lang="fr-FR" sz="1050" b="1" i="1" dirty="0">
                    <a:solidFill>
                      <a:srgbClr val="00B050"/>
                    </a:solidFill>
                  </a:rPr>
                  <a:t>(Stokes </a:t>
                </a:r>
                <a:r>
                  <a:rPr lang="fr-FR" sz="1050" b="1" i="1" dirty="0" err="1">
                    <a:solidFill>
                      <a:srgbClr val="00B050"/>
                    </a:solidFill>
                  </a:rPr>
                  <a:t>Spont</a:t>
                </a:r>
                <a:r>
                  <a:rPr lang="fr-FR" sz="1050" b="1" i="1" dirty="0">
                    <a:solidFill>
                      <a:srgbClr val="00B050"/>
                    </a:solidFill>
                  </a:rPr>
                  <a:t>.)</a:t>
                </a:r>
              </a:p>
            </p:txBody>
          </p:sp>
        </mc:Choice>
        <mc:Fallback xmlns="">
          <p:sp>
            <p:nvSpPr>
              <p:cNvPr id="118" name="ZoneTexte 117"/>
              <p:cNvSpPr txBox="1">
                <a:spLocks noRot="1" noChangeAspect="1" noMove="1" noResize="1" noEditPoints="1" noAdjustHandles="1" noChangeArrowheads="1" noChangeShapeType="1" noTextEdit="1"/>
              </p:cNvSpPr>
              <p:nvPr/>
            </p:nvSpPr>
            <p:spPr>
              <a:xfrm>
                <a:off x="5253346" y="2773084"/>
                <a:ext cx="2300053" cy="234744"/>
              </a:xfrm>
              <a:prstGeom prst="rect">
                <a:avLst/>
              </a:prstGeom>
              <a:blipFill>
                <a:blip r:embed="rId8"/>
                <a:stretch>
                  <a:fillRect l="-2122" r="-796" b="-210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9436" y="1623377"/>
                <a:ext cx="103669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600" b="1" i="1">
                              <a:solidFill>
                                <a:srgbClr val="00B050"/>
                              </a:solidFill>
                              <a:latin typeface="Cambria Math" panose="02040503050406030204" pitchFamily="18" charset="0"/>
                            </a:rPr>
                          </m:ctrlPr>
                        </m:sSubPr>
                        <m:e>
                          <m:r>
                            <a:rPr lang="fr-FR" sz="1600" b="1" i="1">
                              <a:solidFill>
                                <a:srgbClr val="00B050"/>
                              </a:solidFill>
                              <a:latin typeface="Cambria Math" panose="02040503050406030204" pitchFamily="18" charset="0"/>
                              <a:ea typeface="Cambria Math" panose="02040503050406030204" pitchFamily="18" charset="0"/>
                            </a:rPr>
                            <m:t>𝝂</m:t>
                          </m:r>
                        </m:e>
                        <m:sub>
                          <m:r>
                            <a:rPr lang="fr-FR" sz="1600" b="1" i="1">
                              <a:solidFill>
                                <a:srgbClr val="00B050"/>
                              </a:solidFill>
                              <a:latin typeface="Cambria Math" panose="02040503050406030204" pitchFamily="18" charset="0"/>
                            </a:rPr>
                            <m:t>𝟎</m:t>
                          </m:r>
                        </m:sub>
                      </m:sSub>
                      <m:r>
                        <a:rPr lang="fr-FR" sz="1600" b="1" i="1">
                          <a:solidFill>
                            <a:srgbClr val="00B050"/>
                          </a:solidFill>
                          <a:latin typeface="Cambria Math" panose="02040503050406030204" pitchFamily="18" charset="0"/>
                        </a:rPr>
                        <m:t>+</m:t>
                      </m:r>
                      <m:sSub>
                        <m:sSubPr>
                          <m:ctrlPr>
                            <a:rPr lang="fr-FR" sz="1600" b="1" i="1">
                              <a:solidFill>
                                <a:srgbClr val="00B050"/>
                              </a:solidFill>
                              <a:latin typeface="Cambria Math" panose="02040503050406030204" pitchFamily="18" charset="0"/>
                            </a:rPr>
                          </m:ctrlPr>
                        </m:sSubPr>
                        <m:e>
                          <m:r>
                            <a:rPr lang="fr-FR" sz="1600" b="1" i="1">
                              <a:solidFill>
                                <a:srgbClr val="00B050"/>
                              </a:solidFill>
                              <a:latin typeface="Cambria Math" panose="02040503050406030204" pitchFamily="18" charset="0"/>
                              <a:ea typeface="Cambria Math" panose="02040503050406030204" pitchFamily="18" charset="0"/>
                            </a:rPr>
                            <m:t>𝝂</m:t>
                          </m:r>
                        </m:e>
                        <m:sub>
                          <m:r>
                            <a:rPr lang="fr-FR" sz="1600" b="1" i="1">
                              <a:solidFill>
                                <a:srgbClr val="00B050"/>
                              </a:solidFill>
                              <a:latin typeface="Cambria Math" panose="02040503050406030204" pitchFamily="18" charset="0"/>
                              <a:ea typeface="Cambria Math" panose="02040503050406030204" pitchFamily="18" charset="0"/>
                            </a:rPr>
                            <m:t>𝑨𝑶</m:t>
                          </m:r>
                        </m:sub>
                      </m:sSub>
                    </m:oMath>
                  </m:oMathPara>
                </a14:m>
                <a:endParaRPr lang="fr-FR" sz="1600" dirty="0"/>
              </a:p>
            </p:txBody>
          </p:sp>
        </mc:Choice>
        <mc:Fallback xmlns="">
          <p:sp>
            <p:nvSpPr>
              <p:cNvPr id="7" name="Rectangle 6"/>
              <p:cNvSpPr>
                <a:spLocks noRot="1" noChangeAspect="1" noMove="1" noResize="1" noEditPoints="1" noAdjustHandles="1" noChangeArrowheads="1" noChangeShapeType="1" noTextEdit="1"/>
              </p:cNvSpPr>
              <p:nvPr/>
            </p:nvSpPr>
            <p:spPr>
              <a:xfrm>
                <a:off x="2599436" y="1623377"/>
                <a:ext cx="1036694" cy="338554"/>
              </a:xfrm>
              <a:prstGeom prst="rect">
                <a:avLst/>
              </a:prstGeom>
              <a:blipFill>
                <a:blip r:embed="rId9"/>
                <a:stretch>
                  <a:fillRect/>
                </a:stretch>
              </a:blipFill>
            </p:spPr>
            <p:txBody>
              <a:bodyPr/>
              <a:lstStyle/>
              <a:p>
                <a:r>
                  <a:rPr lang="fr-FR">
                    <a:noFill/>
                  </a:rPr>
                  <a:t> </a:t>
                </a:r>
              </a:p>
            </p:txBody>
          </p:sp>
        </mc:Fallback>
      </mc:AlternateContent>
      <p:sp>
        <p:nvSpPr>
          <p:cNvPr id="8" name="Accolade ouvrante 7"/>
          <p:cNvSpPr/>
          <p:nvPr/>
        </p:nvSpPr>
        <p:spPr>
          <a:xfrm>
            <a:off x="5073332" y="2536335"/>
            <a:ext cx="198736" cy="527629"/>
          </a:xfrm>
          <a:prstGeom prst="leftBrace">
            <a:avLst/>
          </a:prstGeom>
          <a:ln w="38100">
            <a:solidFill>
              <a:srgbClr val="00B05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19" name="ZoneTexte 118"/>
              <p:cNvSpPr txBox="1"/>
              <p:nvPr/>
            </p:nvSpPr>
            <p:spPr>
              <a:xfrm>
                <a:off x="6393102" y="3262470"/>
                <a:ext cx="1507016" cy="5963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400" b="1" i="1" smtClean="0">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r>
                            <a:rPr lang="fr-FR" sz="1400" b="1" i="1" smtClean="0">
                              <a:solidFill>
                                <a:srgbClr val="FF0000"/>
                              </a:solidFill>
                              <a:latin typeface="Cambria Math" panose="02040503050406030204" pitchFamily="18" charset="0"/>
                              <a:ea typeface="Cambria Math" panose="02040503050406030204" pitchFamily="18" charset="0"/>
                            </a:rPr>
                            <m:t>𝑨𝑶</m:t>
                          </m:r>
                        </m:sub>
                      </m:sSub>
                      <m:r>
                        <a:rPr lang="fr-FR" sz="1400" b="1" i="0" smtClean="0">
                          <a:solidFill>
                            <a:srgbClr val="FF0000"/>
                          </a:solidFill>
                          <a:latin typeface="Cambria Math" panose="02040503050406030204" pitchFamily="18" charset="0"/>
                        </a:rPr>
                        <m:t>+ </m:t>
                      </m:r>
                      <m:sSub>
                        <m:sSubPr>
                          <m:ctrlPr>
                            <a:rPr lang="fr-FR" sz="1400" b="1" i="1">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sSub>
                            <m:sSubPr>
                              <m:ctrlPr>
                                <a:rPr lang="fr-FR" sz="1400" b="1" i="1" smtClean="0">
                                  <a:solidFill>
                                    <a:srgbClr val="FF0000"/>
                                  </a:solidFill>
                                  <a:latin typeface="Cambria Math" panose="02040503050406030204" pitchFamily="18" charset="0"/>
                                  <a:ea typeface="Cambria Math" panose="02040503050406030204" pitchFamily="18" charset="0"/>
                                </a:rPr>
                              </m:ctrlPr>
                            </m:sSubPr>
                            <m:e>
                              <m:r>
                                <a:rPr lang="fr-FR" sz="1400" b="1" i="1" smtClean="0">
                                  <a:solidFill>
                                    <a:srgbClr val="FF0000"/>
                                  </a:solidFill>
                                  <a:latin typeface="Cambria Math" panose="02040503050406030204" pitchFamily="18" charset="0"/>
                                  <a:ea typeface="Cambria Math" panose="02040503050406030204" pitchFamily="18" charset="0"/>
                                </a:rPr>
                                <m:t>𝑩</m:t>
                              </m:r>
                            </m:e>
                            <m:sub>
                              <m:r>
                                <a:rPr lang="fr-FR" sz="1400" b="1" i="1" smtClean="0">
                                  <a:solidFill>
                                    <a:srgbClr val="FF0000"/>
                                  </a:solidFill>
                                  <a:latin typeface="Cambria Math" panose="02040503050406030204" pitchFamily="18" charset="0"/>
                                  <a:ea typeface="Cambria Math" panose="02040503050406030204" pitchFamily="18" charset="0"/>
                                </a:rPr>
                                <m:t>𝒓𝒆𝒇</m:t>
                              </m:r>
                            </m:sub>
                          </m:sSub>
                        </m:sub>
                      </m:sSub>
                      <m:r>
                        <a:rPr lang="fr-FR" sz="1400" b="1" i="1" smtClean="0">
                          <a:solidFill>
                            <a:srgbClr val="FF0000"/>
                          </a:solidFill>
                          <a:latin typeface="Cambria Math" panose="02040503050406030204" pitchFamily="18" charset="0"/>
                        </a:rPr>
                        <m:t>−</m:t>
                      </m:r>
                      <m:sSub>
                        <m:sSubPr>
                          <m:ctrlPr>
                            <a:rPr lang="fr-FR" sz="1400" b="1" i="1">
                              <a:solidFill>
                                <a:srgbClr val="FF0000"/>
                              </a:solidFill>
                              <a:latin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𝝂</m:t>
                          </m:r>
                        </m:e>
                        <m:sub>
                          <m:sSub>
                            <m:sSubPr>
                              <m:ctrlPr>
                                <a:rPr lang="fr-FR" sz="1400" b="1" i="1">
                                  <a:solidFill>
                                    <a:srgbClr val="FF0000"/>
                                  </a:solidFill>
                                  <a:latin typeface="Cambria Math" panose="02040503050406030204" pitchFamily="18" charset="0"/>
                                  <a:ea typeface="Cambria Math" panose="02040503050406030204" pitchFamily="18" charset="0"/>
                                </a:rPr>
                              </m:ctrlPr>
                            </m:sSubPr>
                            <m:e>
                              <m:r>
                                <a:rPr lang="fr-FR" sz="1400" b="1" i="1">
                                  <a:solidFill>
                                    <a:srgbClr val="FF0000"/>
                                  </a:solidFill>
                                  <a:latin typeface="Cambria Math" panose="02040503050406030204" pitchFamily="18" charset="0"/>
                                  <a:ea typeface="Cambria Math" panose="02040503050406030204" pitchFamily="18" charset="0"/>
                                </a:rPr>
                                <m:t>𝑩</m:t>
                              </m:r>
                            </m:e>
                            <m:sub>
                              <m:r>
                                <a:rPr lang="fr-FR" sz="1400" b="1" i="1">
                                  <a:solidFill>
                                    <a:srgbClr val="FF0000"/>
                                  </a:solidFill>
                                  <a:latin typeface="Cambria Math" panose="02040503050406030204" pitchFamily="18" charset="0"/>
                                  <a:ea typeface="Cambria Math" panose="02040503050406030204" pitchFamily="18" charset="0"/>
                                </a:rPr>
                                <m:t>𝑺</m:t>
                              </m:r>
                            </m:sub>
                          </m:sSub>
                        </m:sub>
                      </m:sSub>
                    </m:oMath>
                  </m:oMathPara>
                </a14:m>
                <a:endParaRPr lang="fr-FR" sz="1400" b="1" dirty="0">
                  <a:solidFill>
                    <a:srgbClr val="FF0000"/>
                  </a:solidFill>
                </a:endParaRPr>
              </a:p>
              <a:p>
                <a:pPr marL="171450" indent="-171450">
                  <a:buFont typeface="Wingdings" panose="05000000000000000000" pitchFamily="2" charset="2"/>
                  <a:buChar char="è"/>
                </a:pPr>
                <a:r>
                  <a:rPr lang="fr-FR" sz="1100" b="1" dirty="0">
                    <a:solidFill>
                      <a:srgbClr val="FF0000"/>
                    </a:solidFill>
                    <a:sym typeface="Wingdings" panose="05000000000000000000" pitchFamily="2" charset="2"/>
                  </a:rPr>
                  <a:t>Brillouin </a:t>
                </a:r>
                <a:r>
                  <a:rPr lang="fr-FR" sz="1100" b="1" dirty="0" err="1">
                    <a:solidFill>
                      <a:srgbClr val="FF0000"/>
                    </a:solidFill>
                    <a:sym typeface="Wingdings" panose="05000000000000000000" pitchFamily="2" charset="2"/>
                  </a:rPr>
                  <a:t>Spont</a:t>
                </a:r>
                <a:r>
                  <a:rPr lang="fr-FR" sz="1100" b="1" dirty="0">
                    <a:solidFill>
                      <a:srgbClr val="FF0000"/>
                    </a:solidFill>
                    <a:sym typeface="Wingdings" panose="05000000000000000000" pitchFamily="2" charset="2"/>
                  </a:rPr>
                  <a:t>. </a:t>
                </a:r>
              </a:p>
              <a:p>
                <a:pPr marL="171450" indent="-171450">
                  <a:buFont typeface="Wingdings" panose="05000000000000000000" pitchFamily="2" charset="2"/>
                  <a:buChar char="è"/>
                </a:pPr>
                <a:r>
                  <a:rPr lang="fr-FR" sz="1100" b="1" dirty="0">
                    <a:solidFill>
                      <a:srgbClr val="FF0000"/>
                    </a:solidFill>
                    <a:sym typeface="Symbol" panose="05050102010706020507" pitchFamily="18" charset="2"/>
                  </a:rPr>
                  <a:t>1GHz</a:t>
                </a:r>
                <a:endParaRPr lang="fr-FR" sz="900" b="1" i="1" dirty="0">
                  <a:solidFill>
                    <a:srgbClr val="00B050"/>
                  </a:solidFill>
                </a:endParaRPr>
              </a:p>
            </p:txBody>
          </p:sp>
        </mc:Choice>
        <mc:Fallback xmlns="">
          <p:sp>
            <p:nvSpPr>
              <p:cNvPr id="119" name="ZoneTexte 118"/>
              <p:cNvSpPr txBox="1">
                <a:spLocks noRot="1" noChangeAspect="1" noMove="1" noResize="1" noEditPoints="1" noAdjustHandles="1" noChangeArrowheads="1" noChangeShapeType="1" noTextEdit="1"/>
              </p:cNvSpPr>
              <p:nvPr/>
            </p:nvSpPr>
            <p:spPr>
              <a:xfrm>
                <a:off x="6393102" y="3262470"/>
                <a:ext cx="1507016" cy="596317"/>
              </a:xfrm>
              <a:prstGeom prst="rect">
                <a:avLst/>
              </a:prstGeom>
              <a:blipFill>
                <a:blip r:embed="rId10"/>
                <a:stretch>
                  <a:fillRect l="-5668" b="-14286"/>
                </a:stretch>
              </a:blipFill>
            </p:spPr>
            <p:txBody>
              <a:bodyPr/>
              <a:lstStyle/>
              <a:p>
                <a:r>
                  <a:rPr lang="fr-FR">
                    <a:noFill/>
                  </a:rPr>
                  <a:t> </a:t>
                </a:r>
              </a:p>
            </p:txBody>
          </p:sp>
        </mc:Fallback>
      </mc:AlternateContent>
      <p:cxnSp>
        <p:nvCxnSpPr>
          <p:cNvPr id="18" name="Connecteur droit 17"/>
          <p:cNvCxnSpPr>
            <a:stCxn id="65" idx="3"/>
            <a:endCxn id="121" idx="3"/>
          </p:cNvCxnSpPr>
          <p:nvPr/>
        </p:nvCxnSpPr>
        <p:spPr>
          <a:xfrm flipV="1">
            <a:off x="6316667" y="3512066"/>
            <a:ext cx="2402897" cy="2283"/>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nvGrpSpPr>
          <p:cNvPr id="147" name="Groupe 146"/>
          <p:cNvGrpSpPr/>
          <p:nvPr/>
        </p:nvGrpSpPr>
        <p:grpSpPr>
          <a:xfrm>
            <a:off x="8580136" y="1150804"/>
            <a:ext cx="3584163" cy="3443260"/>
            <a:chOff x="8580136" y="1233934"/>
            <a:chExt cx="3584163" cy="3443260"/>
          </a:xfrm>
        </p:grpSpPr>
        <p:cxnSp>
          <p:nvCxnSpPr>
            <p:cNvPr id="15" name="Connecteur droit 14"/>
            <p:cNvCxnSpPr>
              <a:stCxn id="121" idx="3"/>
            </p:cNvCxnSpPr>
            <p:nvPr/>
          </p:nvCxnSpPr>
          <p:spPr>
            <a:xfrm>
              <a:off x="8719564" y="3590268"/>
              <a:ext cx="548552" cy="0"/>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a:stCxn id="126" idx="1"/>
            </p:cNvCxnSpPr>
            <p:nvPr/>
          </p:nvCxnSpPr>
          <p:spPr>
            <a:xfrm flipV="1">
              <a:off x="9025287" y="3583617"/>
              <a:ext cx="2424346" cy="11459"/>
            </a:xfrm>
            <a:prstGeom prst="line">
              <a:avLst/>
            </a:prstGeom>
            <a:ln w="19050">
              <a:solidFill>
                <a:schemeClr val="accent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9" name="Rectangle à coins arrondis 48"/>
            <p:cNvSpPr/>
            <p:nvPr/>
          </p:nvSpPr>
          <p:spPr>
            <a:xfrm>
              <a:off x="10328008" y="3306647"/>
              <a:ext cx="642405"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DAQ</a:t>
              </a:r>
            </a:p>
          </p:txBody>
        </p:sp>
        <p:grpSp>
          <p:nvGrpSpPr>
            <p:cNvPr id="123" name="Groupe 122"/>
            <p:cNvGrpSpPr/>
            <p:nvPr/>
          </p:nvGrpSpPr>
          <p:grpSpPr>
            <a:xfrm>
              <a:off x="8580136" y="3292854"/>
              <a:ext cx="1409360" cy="1384340"/>
              <a:chOff x="7760831" y="2917238"/>
              <a:chExt cx="1409360" cy="1384340"/>
            </a:xfrm>
          </p:grpSpPr>
          <p:sp>
            <p:nvSpPr>
              <p:cNvPr id="124" name="ZoneTexte 123"/>
              <p:cNvSpPr txBox="1"/>
              <p:nvPr/>
            </p:nvSpPr>
            <p:spPr>
              <a:xfrm>
                <a:off x="7760831" y="3562914"/>
                <a:ext cx="1409360" cy="738664"/>
              </a:xfrm>
              <a:prstGeom prst="rect">
                <a:avLst/>
              </a:prstGeom>
              <a:noFill/>
            </p:spPr>
            <p:txBody>
              <a:bodyPr wrap="none" rtlCol="0">
                <a:spAutoFit/>
              </a:bodyPr>
              <a:lstStyle/>
              <a:p>
                <a:pPr algn="ctr"/>
                <a:r>
                  <a:rPr lang="fr-FR" sz="1400" b="1" dirty="0">
                    <a:solidFill>
                      <a:srgbClr val="FF0000"/>
                    </a:solidFill>
                  </a:rPr>
                  <a:t>Filtre </a:t>
                </a:r>
                <a:r>
                  <a:rPr lang="fr-FR" sz="1400" b="1" dirty="0" err="1">
                    <a:solidFill>
                      <a:srgbClr val="FF0000"/>
                    </a:solidFill>
                  </a:rPr>
                  <a:t>élec</a:t>
                </a:r>
                <a:r>
                  <a:rPr lang="fr-FR" sz="1400" b="1" dirty="0">
                    <a:solidFill>
                      <a:srgbClr val="FF0000"/>
                    </a:solidFill>
                  </a:rPr>
                  <a:t>.</a:t>
                </a:r>
              </a:p>
              <a:p>
                <a:pPr algn="ctr"/>
                <a:r>
                  <a:rPr lang="fr-FR" sz="1400" b="1" dirty="0">
                    <a:solidFill>
                      <a:srgbClr val="FF0000"/>
                    </a:solidFill>
                  </a:rPr>
                  <a:t>Passe-Bande</a:t>
                </a:r>
              </a:p>
              <a:p>
                <a:pPr algn="ctr"/>
                <a:r>
                  <a:rPr lang="fr-FR" sz="1400" b="1" dirty="0">
                    <a:solidFill>
                      <a:srgbClr val="FF0000"/>
                    </a:solidFill>
                  </a:rPr>
                  <a:t>90MHz – 1GHz</a:t>
                </a:r>
              </a:p>
            </p:txBody>
          </p:sp>
          <p:grpSp>
            <p:nvGrpSpPr>
              <p:cNvPr id="125" name="Groupe 124"/>
              <p:cNvGrpSpPr/>
              <p:nvPr/>
            </p:nvGrpSpPr>
            <p:grpSpPr>
              <a:xfrm>
                <a:off x="8205982" y="2917238"/>
                <a:ext cx="519060" cy="604443"/>
                <a:chOff x="8732061" y="3002668"/>
                <a:chExt cx="519060" cy="604443"/>
              </a:xfrm>
            </p:grpSpPr>
            <p:sp>
              <p:nvSpPr>
                <p:cNvPr id="126" name="Rectangle à coins arrondis 125"/>
                <p:cNvSpPr/>
                <p:nvPr/>
              </p:nvSpPr>
              <p:spPr>
                <a:xfrm>
                  <a:off x="8732061" y="3002668"/>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27" name="Forme libre 126"/>
                <p:cNvSpPr/>
                <p:nvPr/>
              </p:nvSpPr>
              <p:spPr>
                <a:xfrm>
                  <a:off x="8871108" y="3060086"/>
                  <a:ext cx="240967" cy="331102"/>
                </a:xfrm>
                <a:custGeom>
                  <a:avLst/>
                  <a:gdLst>
                    <a:gd name="connsiteX0" fmla="*/ 0 w 1004341"/>
                    <a:gd name="connsiteY0" fmla="*/ 1004341 h 1019331"/>
                    <a:gd name="connsiteX1" fmla="*/ 179882 w 1004341"/>
                    <a:gd name="connsiteY1" fmla="*/ 0 h 1019331"/>
                    <a:gd name="connsiteX2" fmla="*/ 839449 w 1004341"/>
                    <a:gd name="connsiteY2" fmla="*/ 0 h 1019331"/>
                    <a:gd name="connsiteX3" fmla="*/ 1004341 w 1004341"/>
                    <a:gd name="connsiteY3" fmla="*/ 1019331 h 1019331"/>
                    <a:gd name="connsiteX4" fmla="*/ 1004341 w 1004341"/>
                    <a:gd name="connsiteY4" fmla="*/ 1019331 h 1019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341" h="1019331">
                      <a:moveTo>
                        <a:pt x="0" y="1004341"/>
                      </a:moveTo>
                      <a:lnTo>
                        <a:pt x="179882" y="0"/>
                      </a:lnTo>
                      <a:lnTo>
                        <a:pt x="839449" y="0"/>
                      </a:lnTo>
                      <a:lnTo>
                        <a:pt x="1004341" y="1019331"/>
                      </a:lnTo>
                      <a:lnTo>
                        <a:pt x="1004341" y="1019331"/>
                      </a:lnTo>
                    </a:path>
                  </a:pathLst>
                </a:cu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29" name="Connecteur droit 128"/>
                <p:cNvCxnSpPr/>
                <p:nvPr/>
              </p:nvCxnSpPr>
              <p:spPr>
                <a:xfrm flipH="1">
                  <a:off x="8991591" y="3266740"/>
                  <a:ext cx="0" cy="14400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30" name="Groupe 129"/>
            <p:cNvGrpSpPr/>
            <p:nvPr/>
          </p:nvGrpSpPr>
          <p:grpSpPr>
            <a:xfrm>
              <a:off x="9383482" y="2715653"/>
              <a:ext cx="1226618" cy="1175237"/>
              <a:chOff x="8564177" y="2340037"/>
              <a:chExt cx="1226618" cy="1175237"/>
            </a:xfrm>
          </p:grpSpPr>
          <p:grpSp>
            <p:nvGrpSpPr>
              <p:cNvPr id="131" name="Groupe 130"/>
              <p:cNvGrpSpPr/>
              <p:nvPr/>
            </p:nvGrpSpPr>
            <p:grpSpPr>
              <a:xfrm>
                <a:off x="8910661" y="2910831"/>
                <a:ext cx="519060" cy="604443"/>
                <a:chOff x="8910661" y="2910831"/>
                <a:chExt cx="519060" cy="604443"/>
              </a:xfrm>
            </p:grpSpPr>
            <p:sp>
              <p:nvSpPr>
                <p:cNvPr id="133" name="Rectangle à coins arrondis 132"/>
                <p:cNvSpPr/>
                <p:nvPr/>
              </p:nvSpPr>
              <p:spPr>
                <a:xfrm>
                  <a:off x="8910661" y="2910831"/>
                  <a:ext cx="519060" cy="604443"/>
                </a:xfrm>
                <a:prstGeom prst="roundRect">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134" name="Groupe 133"/>
                <p:cNvGrpSpPr/>
                <p:nvPr/>
              </p:nvGrpSpPr>
              <p:grpSpPr>
                <a:xfrm>
                  <a:off x="8969870" y="2988333"/>
                  <a:ext cx="389553" cy="523544"/>
                  <a:chOff x="9242156" y="1857687"/>
                  <a:chExt cx="1026697" cy="754059"/>
                </a:xfrm>
              </p:grpSpPr>
              <p:cxnSp>
                <p:nvCxnSpPr>
                  <p:cNvPr id="135" name="Connecteur droit 134"/>
                  <p:cNvCxnSpPr/>
                  <p:nvPr/>
                </p:nvCxnSpPr>
                <p:spPr>
                  <a:xfrm>
                    <a:off x="9692324" y="1885685"/>
                    <a:ext cx="576529" cy="62991"/>
                  </a:xfrm>
                  <a:prstGeom prst="line">
                    <a:avLst/>
                  </a:prstGeom>
                  <a:ln w="3810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36" name="Image 135"/>
                  <p:cNvPicPr>
                    <a:picLocks noChangeAspect="1"/>
                  </p:cNvPicPr>
                  <p:nvPr/>
                </p:nvPicPr>
                <p:blipFill rotWithShape="1">
                  <a:blip r:embed="rId11"/>
                  <a:srcRect l="46915"/>
                  <a:stretch/>
                </p:blipFill>
                <p:spPr>
                  <a:xfrm>
                    <a:off x="9679783" y="1857687"/>
                    <a:ext cx="466029" cy="749873"/>
                  </a:xfrm>
                  <a:prstGeom prst="rect">
                    <a:avLst/>
                  </a:prstGeom>
                </p:spPr>
              </p:pic>
              <p:pic>
                <p:nvPicPr>
                  <p:cNvPr id="137" name="Image 136"/>
                  <p:cNvPicPr>
                    <a:picLocks noChangeAspect="1"/>
                  </p:cNvPicPr>
                  <p:nvPr/>
                </p:nvPicPr>
                <p:blipFill rotWithShape="1">
                  <a:blip r:embed="rId12"/>
                  <a:srcRect r="50008"/>
                  <a:stretch/>
                </p:blipFill>
                <p:spPr>
                  <a:xfrm>
                    <a:off x="9242156" y="1861873"/>
                    <a:ext cx="438873" cy="749873"/>
                  </a:xfrm>
                  <a:prstGeom prst="rect">
                    <a:avLst/>
                  </a:prstGeom>
                </p:spPr>
              </p:pic>
            </p:grpSp>
          </p:grpSp>
          <p:sp>
            <p:nvSpPr>
              <p:cNvPr id="132" name="ZoneTexte 131"/>
              <p:cNvSpPr txBox="1"/>
              <p:nvPr/>
            </p:nvSpPr>
            <p:spPr>
              <a:xfrm>
                <a:off x="8564177" y="2340037"/>
                <a:ext cx="1226618" cy="523220"/>
              </a:xfrm>
              <a:prstGeom prst="rect">
                <a:avLst/>
              </a:prstGeom>
              <a:noFill/>
            </p:spPr>
            <p:txBody>
              <a:bodyPr wrap="none" rtlCol="0">
                <a:spAutoFit/>
              </a:bodyPr>
              <a:lstStyle/>
              <a:p>
                <a:pPr algn="ctr"/>
                <a:r>
                  <a:rPr lang="fr-FR" sz="1400" b="1" dirty="0">
                    <a:solidFill>
                      <a:srgbClr val="FF0000"/>
                    </a:solidFill>
                  </a:rPr>
                  <a:t>Détection </a:t>
                </a:r>
              </a:p>
              <a:p>
                <a:pPr algn="ctr"/>
                <a:r>
                  <a:rPr lang="fr-FR" sz="1400" b="1" dirty="0">
                    <a:solidFill>
                      <a:srgbClr val="FF0000"/>
                    </a:solidFill>
                  </a:rPr>
                  <a:t>d’enveloppe</a:t>
                </a:r>
              </a:p>
            </p:txBody>
          </p:sp>
        </p:grpSp>
        <p:pic>
          <p:nvPicPr>
            <p:cNvPr id="142" name="Image 141">
              <a:extLst>
                <a:ext uri="{FF2B5EF4-FFF2-40B4-BE49-F238E27FC236}">
                  <a16:creationId xmlns:a16="http://schemas.microsoft.com/office/drawing/2014/main" id="{C56BF3D7-427D-4A1C-BC30-01485FCFFB33}"/>
                </a:ext>
              </a:extLst>
            </p:cNvPr>
            <p:cNvPicPr>
              <a:picLocks noChangeAspect="1"/>
            </p:cNvPicPr>
            <p:nvPr/>
          </p:nvPicPr>
          <p:blipFill>
            <a:blip r:embed="rId13"/>
            <a:stretch>
              <a:fillRect/>
            </a:stretch>
          </p:blipFill>
          <p:spPr>
            <a:xfrm>
              <a:off x="10132042" y="1233934"/>
              <a:ext cx="1983087" cy="1333927"/>
            </a:xfrm>
            <a:prstGeom prst="rect">
              <a:avLst/>
            </a:prstGeom>
            <a:ln w="38100">
              <a:solidFill>
                <a:schemeClr val="tx1"/>
              </a:solidFill>
            </a:ln>
          </p:spPr>
        </p:pic>
        <p:cxnSp>
          <p:nvCxnSpPr>
            <p:cNvPr id="144" name="Connecteur droit avec flèche 143"/>
            <p:cNvCxnSpPr>
              <a:stCxn id="85" idx="0"/>
            </p:cNvCxnSpPr>
            <p:nvPr/>
          </p:nvCxnSpPr>
          <p:spPr>
            <a:xfrm flipV="1">
              <a:off x="11603799" y="2582574"/>
              <a:ext cx="6310" cy="713318"/>
            </a:xfrm>
            <a:prstGeom prst="straightConnector1">
              <a:avLst/>
            </a:prstGeom>
            <a:ln w="19050">
              <a:solidFill>
                <a:schemeClr val="accent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Rectangle à coins arrondis 84"/>
            <p:cNvSpPr/>
            <p:nvPr/>
          </p:nvSpPr>
          <p:spPr>
            <a:xfrm>
              <a:off x="11043299" y="3295892"/>
              <a:ext cx="1121000" cy="550968"/>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Signal</a:t>
              </a:r>
            </a:p>
            <a:p>
              <a:pPr algn="ctr"/>
              <a:r>
                <a:rPr lang="fr-FR" sz="1400" dirty="0" err="1">
                  <a:solidFill>
                    <a:schemeClr val="tx1"/>
                  </a:solidFill>
                </a:rPr>
                <a:t>Processing</a:t>
              </a:r>
              <a:endParaRPr lang="fr-FR" sz="1400" dirty="0">
                <a:solidFill>
                  <a:schemeClr val="tx1"/>
                </a:solidFill>
              </a:endParaRPr>
            </a:p>
          </p:txBody>
        </p:sp>
      </p:grpSp>
      <p:grpSp>
        <p:nvGrpSpPr>
          <p:cNvPr id="2" name="Groupe 1"/>
          <p:cNvGrpSpPr/>
          <p:nvPr/>
        </p:nvGrpSpPr>
        <p:grpSpPr>
          <a:xfrm>
            <a:off x="742367" y="3206517"/>
            <a:ext cx="9947258" cy="1800669"/>
            <a:chOff x="734597" y="3202503"/>
            <a:chExt cx="9947258" cy="1800669"/>
          </a:xfrm>
        </p:grpSpPr>
        <p:sp>
          <p:nvSpPr>
            <p:cNvPr id="6" name="Rectangle 5"/>
            <p:cNvSpPr/>
            <p:nvPr/>
          </p:nvSpPr>
          <p:spPr>
            <a:xfrm>
              <a:off x="1916407" y="3903914"/>
              <a:ext cx="1049952" cy="1082594"/>
            </a:xfrm>
            <a:prstGeom prst="rect">
              <a:avLst/>
            </a:prstGeom>
            <a:solidFill>
              <a:schemeClr val="bg1"/>
            </a:solid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grpSp>
          <p:nvGrpSpPr>
            <p:cNvPr id="106" name="Groupe 105"/>
            <p:cNvGrpSpPr/>
            <p:nvPr/>
          </p:nvGrpSpPr>
          <p:grpSpPr>
            <a:xfrm flipH="1">
              <a:off x="1805056" y="3265842"/>
              <a:ext cx="537933" cy="537273"/>
              <a:chOff x="5284643" y="1838148"/>
              <a:chExt cx="537933" cy="537273"/>
            </a:xfrm>
          </p:grpSpPr>
          <p:sp>
            <p:nvSpPr>
              <p:cNvPr id="107" name="Ellipse 106"/>
              <p:cNvSpPr/>
              <p:nvPr/>
            </p:nvSpPr>
            <p:spPr>
              <a:xfrm>
                <a:off x="5284643" y="1838148"/>
                <a:ext cx="537933" cy="53727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8" name="Arc 107"/>
              <p:cNvSpPr/>
              <p:nvPr/>
            </p:nvSpPr>
            <p:spPr>
              <a:xfrm rot="16455088">
                <a:off x="5353611" y="1906786"/>
                <a:ext cx="399996" cy="399996"/>
              </a:xfrm>
              <a:prstGeom prst="arc">
                <a:avLst>
                  <a:gd name="adj1" fmla="val 16200000"/>
                  <a:gd name="adj2" fmla="val 10559939"/>
                </a:avLst>
              </a:prstGeom>
              <a:noFill/>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cxnSp>
          <p:nvCxnSpPr>
            <p:cNvPr id="3" name="Connecteur droit 2"/>
            <p:cNvCxnSpPr>
              <a:stCxn id="107" idx="4"/>
            </p:cNvCxnSpPr>
            <p:nvPr/>
          </p:nvCxnSpPr>
          <p:spPr>
            <a:xfrm>
              <a:off x="2074022" y="3803115"/>
              <a:ext cx="0" cy="79200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Ellipse 4"/>
            <p:cNvSpPr/>
            <p:nvPr/>
          </p:nvSpPr>
          <p:spPr>
            <a:xfrm>
              <a:off x="2074022" y="4006170"/>
              <a:ext cx="268967" cy="2616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12" name="Ellipse 111"/>
            <p:cNvSpPr/>
            <p:nvPr/>
          </p:nvSpPr>
          <p:spPr>
            <a:xfrm>
              <a:off x="2074022" y="4158570"/>
              <a:ext cx="268967" cy="2616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13" name="Ellipse 112"/>
            <p:cNvSpPr/>
            <p:nvPr/>
          </p:nvSpPr>
          <p:spPr>
            <a:xfrm>
              <a:off x="2074022" y="4310970"/>
              <a:ext cx="268967" cy="2616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114" name="Ellipse 113"/>
            <p:cNvSpPr/>
            <p:nvPr/>
          </p:nvSpPr>
          <p:spPr>
            <a:xfrm>
              <a:off x="2074022" y="4463370"/>
              <a:ext cx="268967" cy="261610"/>
            </a:xfrm>
            <a:prstGeom prst="ellipse">
              <a:avLst/>
            </a:prstGeom>
            <a:solidFill>
              <a:schemeClr val="accent5">
                <a:lumMod val="20000"/>
                <a:lumOff val="8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9" name="ZoneTexte 8"/>
            <p:cNvSpPr txBox="1"/>
            <p:nvPr/>
          </p:nvSpPr>
          <p:spPr>
            <a:xfrm>
              <a:off x="1874821" y="4741562"/>
              <a:ext cx="1196161" cy="261610"/>
            </a:xfrm>
            <a:prstGeom prst="rect">
              <a:avLst/>
            </a:prstGeom>
            <a:noFill/>
          </p:spPr>
          <p:txBody>
            <a:bodyPr wrap="none" rtlCol="0">
              <a:spAutoFit/>
            </a:bodyPr>
            <a:lstStyle/>
            <a:p>
              <a:r>
                <a:rPr lang="fr-FR" sz="1050" dirty="0"/>
                <a:t>Référence </a:t>
              </a:r>
              <a:r>
                <a:rPr lang="fr-FR" sz="1050" dirty="0" err="1"/>
                <a:t>Fiber</a:t>
              </a:r>
              <a:endParaRPr lang="fr-FR" sz="1050" dirty="0"/>
            </a:p>
          </p:txBody>
        </p:sp>
        <p:sp>
          <p:nvSpPr>
            <p:cNvPr id="10" name="ZoneTexte 9"/>
            <p:cNvSpPr txBox="1"/>
            <p:nvPr/>
          </p:nvSpPr>
          <p:spPr>
            <a:xfrm>
              <a:off x="734597" y="4143604"/>
              <a:ext cx="1172116" cy="600164"/>
            </a:xfrm>
            <a:prstGeom prst="rect">
              <a:avLst/>
            </a:prstGeom>
            <a:noFill/>
          </p:spPr>
          <p:txBody>
            <a:bodyPr wrap="none" rtlCol="0">
              <a:spAutoFit/>
            </a:bodyPr>
            <a:lstStyle/>
            <a:p>
              <a:pPr algn="r"/>
              <a:r>
                <a:rPr lang="fr-FR" sz="1100" dirty="0"/>
                <a:t>Boite </a:t>
              </a:r>
            </a:p>
            <a:p>
              <a:pPr algn="r"/>
              <a:r>
                <a:rPr lang="fr-FR" sz="1100" dirty="0"/>
                <a:t>Isolée</a:t>
              </a:r>
            </a:p>
            <a:p>
              <a:pPr algn="r"/>
              <a:r>
                <a:rPr lang="fr-FR" sz="1100" dirty="0"/>
                <a:t>Thermiquement</a:t>
              </a:r>
            </a:p>
          </p:txBody>
        </p:sp>
        <p:sp>
          <p:nvSpPr>
            <p:cNvPr id="138" name="Forme libre 137"/>
            <p:cNvSpPr/>
            <p:nvPr/>
          </p:nvSpPr>
          <p:spPr>
            <a:xfrm rot="5400000" flipH="1">
              <a:off x="2665646" y="4237398"/>
              <a:ext cx="343531" cy="149904"/>
            </a:xfrm>
            <a:custGeom>
              <a:avLst/>
              <a:gdLst>
                <a:gd name="connsiteX0" fmla="*/ 794979 w 1034007"/>
                <a:gd name="connsiteY0" fmla="*/ 0 h 421578"/>
                <a:gd name="connsiteX1" fmla="*/ 1034007 w 1034007"/>
                <a:gd name="connsiteY1" fmla="*/ 210789 h 421578"/>
                <a:gd name="connsiteX2" fmla="*/ 794979 w 1034007"/>
                <a:gd name="connsiteY2" fmla="*/ 421578 h 421578"/>
                <a:gd name="connsiteX3" fmla="*/ 625961 w 1034007"/>
                <a:gd name="connsiteY3" fmla="*/ 359840 h 421578"/>
                <a:gd name="connsiteX4" fmla="*/ 577421 w 1034007"/>
                <a:gd name="connsiteY4" fmla="*/ 296351 h 421578"/>
                <a:gd name="connsiteX5" fmla="*/ 0 w 1034007"/>
                <a:gd name="connsiteY5" fmla="*/ 296351 h 421578"/>
                <a:gd name="connsiteX6" fmla="*/ 0 w 1034007"/>
                <a:gd name="connsiteY6" fmla="*/ 127369 h 421578"/>
                <a:gd name="connsiteX7" fmla="*/ 575784 w 1034007"/>
                <a:gd name="connsiteY7" fmla="*/ 127369 h 421578"/>
                <a:gd name="connsiteX8" fmla="*/ 625961 w 1034007"/>
                <a:gd name="connsiteY8" fmla="*/ 61738 h 421578"/>
                <a:gd name="connsiteX9" fmla="*/ 794979 w 1034007"/>
                <a:gd name="connsiteY9" fmla="*/ 0 h 42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4007" h="421578">
                  <a:moveTo>
                    <a:pt x="794979" y="0"/>
                  </a:moveTo>
                  <a:cubicBezTo>
                    <a:pt x="926991" y="0"/>
                    <a:pt x="1034007" y="94373"/>
                    <a:pt x="1034007" y="210789"/>
                  </a:cubicBezTo>
                  <a:cubicBezTo>
                    <a:pt x="1034007" y="327205"/>
                    <a:pt x="926991" y="421578"/>
                    <a:pt x="794979" y="421578"/>
                  </a:cubicBezTo>
                  <a:cubicBezTo>
                    <a:pt x="728973" y="421578"/>
                    <a:pt x="669216" y="397985"/>
                    <a:pt x="625961" y="359840"/>
                  </a:cubicBezTo>
                  <a:lnTo>
                    <a:pt x="577421" y="296351"/>
                  </a:lnTo>
                  <a:lnTo>
                    <a:pt x="0" y="296351"/>
                  </a:lnTo>
                  <a:lnTo>
                    <a:pt x="0" y="127369"/>
                  </a:lnTo>
                  <a:lnTo>
                    <a:pt x="575784" y="127369"/>
                  </a:lnTo>
                  <a:lnTo>
                    <a:pt x="625961" y="61738"/>
                  </a:lnTo>
                  <a:cubicBezTo>
                    <a:pt x="669216" y="23593"/>
                    <a:pt x="728973" y="0"/>
                    <a:pt x="794979" y="0"/>
                  </a:cubicBezTo>
                  <a:close/>
                </a:path>
              </a:pathLst>
            </a:custGeom>
            <a:solidFill>
              <a:schemeClr val="tx1"/>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400" b="1" dirty="0">
                <a:solidFill>
                  <a:schemeClr val="tx1"/>
                </a:solidFill>
              </a:endParaRPr>
            </a:p>
          </p:txBody>
        </p:sp>
        <p:sp>
          <p:nvSpPr>
            <p:cNvPr id="30" name="Forme libre 29"/>
            <p:cNvSpPr/>
            <p:nvPr/>
          </p:nvSpPr>
          <p:spPr>
            <a:xfrm>
              <a:off x="2840182" y="3768436"/>
              <a:ext cx="7841673" cy="942109"/>
            </a:xfrm>
            <a:custGeom>
              <a:avLst/>
              <a:gdLst>
                <a:gd name="connsiteX0" fmla="*/ 0 w 7841673"/>
                <a:gd name="connsiteY0" fmla="*/ 734291 h 942109"/>
                <a:gd name="connsiteX1" fmla="*/ 27709 w 7841673"/>
                <a:gd name="connsiteY1" fmla="*/ 942109 h 942109"/>
                <a:gd name="connsiteX2" fmla="*/ 7786254 w 7841673"/>
                <a:gd name="connsiteY2" fmla="*/ 942109 h 942109"/>
                <a:gd name="connsiteX3" fmla="*/ 7841673 w 7841673"/>
                <a:gd name="connsiteY3" fmla="*/ 0 h 942109"/>
              </a:gdLst>
              <a:ahLst/>
              <a:cxnLst>
                <a:cxn ang="0">
                  <a:pos x="connsiteX0" y="connsiteY0"/>
                </a:cxn>
                <a:cxn ang="0">
                  <a:pos x="connsiteX1" y="connsiteY1"/>
                </a:cxn>
                <a:cxn ang="0">
                  <a:pos x="connsiteX2" y="connsiteY2"/>
                </a:cxn>
                <a:cxn ang="0">
                  <a:pos x="connsiteX3" y="connsiteY3"/>
                </a:cxn>
              </a:cxnLst>
              <a:rect l="l" t="t" r="r" b="b"/>
              <a:pathLst>
                <a:path w="7841673" h="942109">
                  <a:moveTo>
                    <a:pt x="0" y="734291"/>
                  </a:moveTo>
                  <a:lnTo>
                    <a:pt x="27709" y="942109"/>
                  </a:lnTo>
                  <a:lnTo>
                    <a:pt x="7786254" y="942109"/>
                  </a:lnTo>
                  <a:lnTo>
                    <a:pt x="7841673" y="0"/>
                  </a:lnTo>
                </a:path>
              </a:pathLst>
            </a:custGeom>
            <a:noFill/>
            <a:ln w="95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ZoneTexte 33"/>
            <p:cNvSpPr txBox="1"/>
            <p:nvPr/>
          </p:nvSpPr>
          <p:spPr>
            <a:xfrm>
              <a:off x="2945321" y="4160508"/>
              <a:ext cx="808235" cy="338554"/>
            </a:xfrm>
            <a:prstGeom prst="rect">
              <a:avLst/>
            </a:prstGeom>
            <a:noFill/>
          </p:spPr>
          <p:txBody>
            <a:bodyPr wrap="none" rtlCol="0">
              <a:spAutoFit/>
            </a:bodyPr>
            <a:lstStyle/>
            <a:p>
              <a:r>
                <a:rPr lang="fr-FR" sz="800" dirty="0"/>
                <a:t>PT100</a:t>
              </a:r>
            </a:p>
            <a:p>
              <a:r>
                <a:rPr lang="fr-FR" sz="800" dirty="0"/>
                <a:t>Thermistance</a:t>
              </a:r>
            </a:p>
          </p:txBody>
        </p:sp>
        <mc:AlternateContent xmlns:mc="http://schemas.openxmlformats.org/markup-compatibility/2006" xmlns:a14="http://schemas.microsoft.com/office/drawing/2010/main">
          <mc:Choice Requires="a14">
            <p:sp>
              <p:nvSpPr>
                <p:cNvPr id="35" name="Rectangle 34"/>
                <p:cNvSpPr/>
                <p:nvPr/>
              </p:nvSpPr>
              <p:spPr>
                <a:xfrm>
                  <a:off x="2569441" y="3202503"/>
                  <a:ext cx="1203278" cy="703334"/>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fr-FR" b="1" i="1" smtClean="0">
                                <a:solidFill>
                                  <a:srgbClr val="00B050"/>
                                </a:solidFill>
                                <a:latin typeface="Cambria Math" panose="02040503050406030204" pitchFamily="18" charset="0"/>
                              </a:rPr>
                            </m:ctrlPr>
                          </m:sSubPr>
                          <m:e>
                            <m:r>
                              <a:rPr lang="fr-FR" b="1" i="1">
                                <a:solidFill>
                                  <a:srgbClr val="00B050"/>
                                </a:solidFill>
                                <a:latin typeface="Cambria Math" panose="02040503050406030204" pitchFamily="18" charset="0"/>
                                <a:ea typeface="Cambria Math" panose="02040503050406030204" pitchFamily="18" charset="0"/>
                              </a:rPr>
                              <m:t>𝝂</m:t>
                            </m:r>
                          </m:e>
                          <m:sub>
                            <m:r>
                              <a:rPr lang="fr-FR" b="1" i="1">
                                <a:solidFill>
                                  <a:srgbClr val="00B050"/>
                                </a:solidFill>
                                <a:latin typeface="Cambria Math" panose="02040503050406030204" pitchFamily="18" charset="0"/>
                              </a:rPr>
                              <m:t>𝟎</m:t>
                            </m:r>
                          </m:sub>
                        </m:sSub>
                        <m:r>
                          <a:rPr lang="fr-FR" b="1" i="1" smtClean="0">
                            <a:solidFill>
                              <a:srgbClr val="00B050"/>
                            </a:solidFill>
                            <a:latin typeface="Cambria Math" panose="02040503050406030204" pitchFamily="18" charset="0"/>
                          </a:rPr>
                          <m:t>−</m:t>
                        </m:r>
                        <m:sSub>
                          <m:sSubPr>
                            <m:ctrlPr>
                              <a:rPr lang="fr-FR" b="1" i="1">
                                <a:solidFill>
                                  <a:srgbClr val="00B050"/>
                                </a:solidFill>
                                <a:latin typeface="Cambria Math" panose="02040503050406030204" pitchFamily="18" charset="0"/>
                              </a:rPr>
                            </m:ctrlPr>
                          </m:sSubPr>
                          <m:e>
                            <m:r>
                              <a:rPr lang="fr-FR" b="1" i="1">
                                <a:solidFill>
                                  <a:srgbClr val="00B050"/>
                                </a:solidFill>
                                <a:latin typeface="Cambria Math" panose="02040503050406030204" pitchFamily="18" charset="0"/>
                                <a:ea typeface="Cambria Math" panose="02040503050406030204" pitchFamily="18" charset="0"/>
                              </a:rPr>
                              <m:t>𝝂</m:t>
                            </m:r>
                          </m:e>
                          <m:sub>
                            <m:r>
                              <a:rPr lang="fr-FR" b="1" i="1" smtClean="0">
                                <a:solidFill>
                                  <a:srgbClr val="00B050"/>
                                </a:solidFill>
                                <a:latin typeface="Cambria Math" panose="02040503050406030204" pitchFamily="18" charset="0"/>
                                <a:ea typeface="Cambria Math" panose="02040503050406030204" pitchFamily="18" charset="0"/>
                              </a:rPr>
                              <m:t>𝒓𝒆𝒇</m:t>
                            </m:r>
                          </m:sub>
                        </m:sSub>
                      </m:oMath>
                    </m:oMathPara>
                  </a14:m>
                  <a:endParaRPr lang="fr-FR" dirty="0"/>
                </a:p>
                <a:p>
                  <a:pPr algn="ctr"/>
                  <a:r>
                    <a:rPr lang="fr-FR" sz="1000" b="1" dirty="0" err="1">
                      <a:solidFill>
                        <a:srgbClr val="FF0000"/>
                      </a:solidFill>
                    </a:rPr>
                    <a:t>Stimulated</a:t>
                  </a:r>
                  <a:endParaRPr lang="fr-FR" sz="1000" b="1" dirty="0">
                    <a:solidFill>
                      <a:srgbClr val="FF0000"/>
                    </a:solidFill>
                  </a:endParaRPr>
                </a:p>
                <a:p>
                  <a:pPr algn="ctr"/>
                  <a:r>
                    <a:rPr lang="fr-FR" sz="1000" b="1" dirty="0">
                      <a:solidFill>
                        <a:srgbClr val="FF0000"/>
                      </a:solidFill>
                    </a:rPr>
                    <a:t>Stokes Brillouin</a:t>
                  </a:r>
                </a:p>
              </p:txBody>
            </p:sp>
          </mc:Choice>
          <mc:Fallback xmlns="">
            <p:sp>
              <p:nvSpPr>
                <p:cNvPr id="35" name="Rectangle 34"/>
                <p:cNvSpPr>
                  <a:spLocks noRot="1" noChangeAspect="1" noMove="1" noResize="1" noEditPoints="1" noAdjustHandles="1" noChangeArrowheads="1" noChangeShapeType="1" noTextEdit="1"/>
                </p:cNvSpPr>
                <p:nvPr/>
              </p:nvSpPr>
              <p:spPr>
                <a:xfrm>
                  <a:off x="2569441" y="3202503"/>
                  <a:ext cx="1203278" cy="703334"/>
                </a:xfrm>
                <a:prstGeom prst="rect">
                  <a:avLst/>
                </a:prstGeom>
                <a:blipFill>
                  <a:blip r:embed="rId14"/>
                  <a:stretch>
                    <a:fillRect b="-3448"/>
                  </a:stretch>
                </a:blipFill>
              </p:spPr>
              <p:txBody>
                <a:bodyPr/>
                <a:lstStyle/>
                <a:p>
                  <a:r>
                    <a:rPr lang="fr-FR">
                      <a:noFill/>
                    </a:rPr>
                    <a:t> </a:t>
                  </a:r>
                </a:p>
              </p:txBody>
            </p:sp>
          </mc:Fallback>
        </mc:AlternateContent>
      </p:grpSp>
      <mc:AlternateContent xmlns:mc="http://schemas.openxmlformats.org/markup-compatibility/2006" xmlns:a14="http://schemas.microsoft.com/office/drawing/2010/main">
        <mc:Choice Requires="a14">
          <p:sp>
            <p:nvSpPr>
              <p:cNvPr id="36" name="ZoneTexte 35"/>
              <p:cNvSpPr txBox="1"/>
              <p:nvPr/>
            </p:nvSpPr>
            <p:spPr>
              <a:xfrm>
                <a:off x="540406" y="5079772"/>
                <a:ext cx="10295832" cy="1254831"/>
              </a:xfrm>
              <a:prstGeom prst="rect">
                <a:avLst/>
              </a:prstGeom>
              <a:noFill/>
            </p:spPr>
            <p:txBody>
              <a:bodyPr wrap="none" rtlCol="0">
                <a:spAutoFit/>
              </a:bodyPr>
              <a:lstStyle/>
              <a:p>
                <a:r>
                  <a:rPr lang="fr-FR" dirty="0"/>
                  <a:t>Génération d’effet Brillouin Stimulé dans une fibre de référence</a:t>
                </a:r>
              </a:p>
              <a:p>
                <a:r>
                  <a:rPr lang="fr-FR" b="1" dirty="0">
                    <a:solidFill>
                      <a:srgbClr val="FF0000"/>
                    </a:solidFill>
                  </a:rPr>
                  <a:t>La fibre de référence et la fibre sous test ne sont pas du même type </a:t>
                </a:r>
                <a:r>
                  <a:rPr lang="fr-FR" b="1" dirty="0">
                    <a:solidFill>
                      <a:srgbClr val="FF0000"/>
                    </a:solidFill>
                    <a:sym typeface="Wingdings" panose="05000000000000000000" pitchFamily="2" charset="2"/>
                  </a:rPr>
                  <a:t> </a:t>
                </a:r>
                <a14:m>
                  <m:oMath xmlns:m="http://schemas.openxmlformats.org/officeDocument/2006/math">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𝝂</m:t>
                        </m:r>
                      </m:e>
                      <m:sub>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𝑩</m:t>
                            </m:r>
                          </m:e>
                          <m:sub>
                            <m:r>
                              <a:rPr lang="fr-FR" b="1" i="1" smtClean="0">
                                <a:solidFill>
                                  <a:srgbClr val="FF0000"/>
                                </a:solidFill>
                                <a:latin typeface="Cambria Math" panose="02040503050406030204" pitchFamily="18" charset="0"/>
                                <a:ea typeface="Cambria Math" panose="02040503050406030204" pitchFamily="18" charset="0"/>
                              </a:rPr>
                              <m:t>𝑺</m:t>
                            </m:r>
                            <m:r>
                              <a:rPr lang="fr-FR" b="1" i="1" smtClean="0">
                                <a:solidFill>
                                  <a:srgbClr val="FF0000"/>
                                </a:solidFill>
                                <a:latin typeface="Cambria Math" panose="02040503050406030204" pitchFamily="18" charset="0"/>
                                <a:ea typeface="Cambria Math" panose="02040503050406030204" pitchFamily="18" charset="0"/>
                              </a:rPr>
                              <m:t>_</m:t>
                            </m:r>
                            <m:r>
                              <a:rPr lang="fr-FR" b="1" i="1">
                                <a:solidFill>
                                  <a:srgbClr val="FF0000"/>
                                </a:solidFill>
                                <a:latin typeface="Cambria Math" panose="02040503050406030204" pitchFamily="18" charset="0"/>
                                <a:ea typeface="Cambria Math" panose="02040503050406030204" pitchFamily="18" charset="0"/>
                              </a:rPr>
                              <m:t>𝒓𝒆𝒇</m:t>
                            </m:r>
                          </m:sub>
                        </m:sSub>
                      </m:sub>
                    </m:sSub>
                    <m:r>
                      <a:rPr lang="fr-FR" b="1" i="1">
                        <a:solidFill>
                          <a:srgbClr val="FF0000"/>
                        </a:solidFill>
                        <a:latin typeface="Cambria Math" panose="02040503050406030204" pitchFamily="18" charset="0"/>
                      </a:rPr>
                      <m:t>−</m:t>
                    </m:r>
                    <m:sSub>
                      <m:sSubPr>
                        <m:ctrlPr>
                          <a:rPr lang="fr-FR" b="1" i="1">
                            <a:solidFill>
                              <a:srgbClr val="FF0000"/>
                            </a:solidFill>
                            <a:latin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𝝂</m:t>
                        </m:r>
                      </m:e>
                      <m:sub>
                        <m:sSub>
                          <m:sSubPr>
                            <m:ctrlPr>
                              <a:rPr lang="fr-FR" b="1" i="1">
                                <a:solidFill>
                                  <a:srgbClr val="FF0000"/>
                                </a:solidFill>
                                <a:latin typeface="Cambria Math" panose="02040503050406030204" pitchFamily="18" charset="0"/>
                                <a:ea typeface="Cambria Math" panose="02040503050406030204" pitchFamily="18" charset="0"/>
                              </a:rPr>
                            </m:ctrlPr>
                          </m:sSubPr>
                          <m:e>
                            <m:r>
                              <a:rPr lang="fr-FR" b="1" i="1">
                                <a:solidFill>
                                  <a:srgbClr val="FF0000"/>
                                </a:solidFill>
                                <a:latin typeface="Cambria Math" panose="02040503050406030204" pitchFamily="18" charset="0"/>
                                <a:ea typeface="Cambria Math" panose="02040503050406030204" pitchFamily="18" charset="0"/>
                              </a:rPr>
                              <m:t>𝑩</m:t>
                            </m:r>
                          </m:e>
                          <m:sub>
                            <m:r>
                              <a:rPr lang="fr-FR" b="1" i="1">
                                <a:solidFill>
                                  <a:srgbClr val="FF0000"/>
                                </a:solidFill>
                                <a:latin typeface="Cambria Math" panose="02040503050406030204" pitchFamily="18" charset="0"/>
                                <a:ea typeface="Cambria Math" panose="02040503050406030204" pitchFamily="18" charset="0"/>
                              </a:rPr>
                              <m:t>𝑺</m:t>
                            </m:r>
                            <m:r>
                              <a:rPr lang="fr-FR" b="1" i="1" smtClean="0">
                                <a:solidFill>
                                  <a:srgbClr val="FF0000"/>
                                </a:solidFill>
                                <a:latin typeface="Cambria Math" panose="02040503050406030204" pitchFamily="18" charset="0"/>
                                <a:ea typeface="Cambria Math" panose="02040503050406030204" pitchFamily="18" charset="0"/>
                              </a:rPr>
                              <m:t>_</m:t>
                            </m:r>
                            <m:r>
                              <a:rPr lang="fr-FR" b="1" i="1" smtClean="0">
                                <a:solidFill>
                                  <a:srgbClr val="FF0000"/>
                                </a:solidFill>
                                <a:latin typeface="Cambria Math" panose="02040503050406030204" pitchFamily="18" charset="0"/>
                                <a:ea typeface="Cambria Math" panose="02040503050406030204" pitchFamily="18" charset="0"/>
                              </a:rPr>
                              <m:t>𝑭𝑼𝑻</m:t>
                            </m:r>
                          </m:sub>
                        </m:sSub>
                      </m:sub>
                    </m:sSub>
                    <m:r>
                      <a:rPr lang="fr-FR" b="1" i="1" smtClean="0">
                        <a:solidFill>
                          <a:srgbClr val="FF0000"/>
                        </a:solidFill>
                        <a:latin typeface="Cambria Math" panose="02040503050406030204" pitchFamily="18" charset="0"/>
                        <a:ea typeface="Cambria Math" panose="02040503050406030204" pitchFamily="18" charset="0"/>
                      </a:rPr>
                      <m:t>~</m:t>
                    </m:r>
                    <m:r>
                      <a:rPr lang="fr-FR" b="1" i="1" smtClean="0">
                        <a:solidFill>
                          <a:srgbClr val="FF0000"/>
                        </a:solidFill>
                        <a:latin typeface="Cambria Math" panose="02040503050406030204" pitchFamily="18" charset="0"/>
                        <a:ea typeface="Cambria Math" panose="02040503050406030204" pitchFamily="18" charset="0"/>
                      </a:rPr>
                      <m:t>𝟏</m:t>
                    </m:r>
                    <m:r>
                      <a:rPr lang="fr-FR" b="1" i="1" smtClean="0">
                        <a:solidFill>
                          <a:srgbClr val="FF0000"/>
                        </a:solidFill>
                        <a:latin typeface="Cambria Math" panose="02040503050406030204" pitchFamily="18" charset="0"/>
                        <a:ea typeface="Cambria Math" panose="02040503050406030204" pitchFamily="18" charset="0"/>
                      </a:rPr>
                      <m:t>𝑮𝑯𝒛</m:t>
                    </m:r>
                  </m:oMath>
                </a14:m>
                <a:endParaRPr lang="fr-FR" dirty="0"/>
              </a:p>
              <a:p>
                <a:pPr marL="285750" indent="-285750">
                  <a:buFont typeface="Wingdings" panose="05000000000000000000" pitchFamily="2" charset="2"/>
                  <a:buChar char="è"/>
                </a:pPr>
                <a:r>
                  <a:rPr lang="fr-FR" dirty="0">
                    <a:sym typeface="Wingdings" panose="05000000000000000000" pitchFamily="2" charset="2"/>
                  </a:rPr>
                  <a:t>Réduction de la BP de l’électronique (Rayleigh et Anti-stokes sont rejetées hors du filtre)</a:t>
                </a:r>
              </a:p>
              <a:p>
                <a:pPr marL="285750" indent="-285750">
                  <a:buFont typeface="Wingdings" panose="05000000000000000000" pitchFamily="2" charset="2"/>
                  <a:buChar char="è"/>
                </a:pPr>
                <a:r>
                  <a:rPr lang="fr-FR" dirty="0">
                    <a:sym typeface="Wingdings" panose="05000000000000000000" pitchFamily="2" charset="2"/>
                  </a:rPr>
                  <a:t>Réduction des couts</a:t>
                </a:r>
                <a:endParaRPr lang="fr-FR" dirty="0"/>
              </a:p>
            </p:txBody>
          </p:sp>
        </mc:Choice>
        <mc:Fallback xmlns="">
          <p:sp>
            <p:nvSpPr>
              <p:cNvPr id="36" name="ZoneTexte 35"/>
              <p:cNvSpPr txBox="1">
                <a:spLocks noRot="1" noChangeAspect="1" noMove="1" noResize="1" noEditPoints="1" noAdjustHandles="1" noChangeArrowheads="1" noChangeShapeType="1" noTextEdit="1"/>
              </p:cNvSpPr>
              <p:nvPr/>
            </p:nvSpPr>
            <p:spPr>
              <a:xfrm>
                <a:off x="540406" y="5079772"/>
                <a:ext cx="10295832" cy="1254831"/>
              </a:xfrm>
              <a:prstGeom prst="rect">
                <a:avLst/>
              </a:prstGeom>
              <a:blipFill>
                <a:blip r:embed="rId15"/>
                <a:stretch>
                  <a:fillRect l="-533" t="-2427" b="-6796"/>
                </a:stretch>
              </a:blipFill>
            </p:spPr>
            <p:txBody>
              <a:bodyPr/>
              <a:lstStyle/>
              <a:p>
                <a:r>
                  <a:rPr lang="fr-FR">
                    <a:noFill/>
                  </a:rPr>
                  <a:t> </a:t>
                </a:r>
              </a:p>
            </p:txBody>
          </p:sp>
        </mc:Fallback>
      </mc:AlternateContent>
      <p:sp>
        <p:nvSpPr>
          <p:cNvPr id="139" name="ZoneTexte 138"/>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40" name="ZoneTexte 139"/>
          <p:cNvSpPr txBox="1"/>
          <p:nvPr/>
        </p:nvSpPr>
        <p:spPr>
          <a:xfrm>
            <a:off x="1945347" y="536667"/>
            <a:ext cx="8587607" cy="400110"/>
          </a:xfrm>
          <a:prstGeom prst="rect">
            <a:avLst/>
          </a:prstGeom>
          <a:noFill/>
        </p:spPr>
        <p:txBody>
          <a:bodyPr wrap="none" rtlCol="0">
            <a:spAutoFit/>
          </a:bodyPr>
          <a:lstStyle/>
          <a:p>
            <a:r>
              <a:rPr lang="fr-FR" sz="2000" b="1" dirty="0">
                <a:solidFill>
                  <a:schemeClr val="tx2"/>
                </a:solidFill>
              </a:rPr>
              <a:t>B-OTDR Nouvelle génération : B-OTDR avec fibre de référence active</a:t>
            </a:r>
          </a:p>
        </p:txBody>
      </p:sp>
      <p:sp>
        <p:nvSpPr>
          <p:cNvPr id="115" name="Espace réservé de la date 2">
            <a:extLst>
              <a:ext uri="{FF2B5EF4-FFF2-40B4-BE49-F238E27FC236}">
                <a16:creationId xmlns:a16="http://schemas.microsoft.com/office/drawing/2014/main" id="{CFAA5287-AC13-4450-836A-19480480B510}"/>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16" name="Espace réservé du numéro de diapositive 4">
            <a:extLst>
              <a:ext uri="{FF2B5EF4-FFF2-40B4-BE49-F238E27FC236}">
                <a16:creationId xmlns:a16="http://schemas.microsoft.com/office/drawing/2014/main" id="{DA1CAAFD-55EA-4D1D-843E-5AFE79C4F890}"/>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54</a:t>
            </a:fld>
            <a:endParaRPr lang="fr-FR" dirty="0">
              <a:solidFill>
                <a:prstClr val="white"/>
              </a:solidFill>
              <a:latin typeface="Arial"/>
            </a:endParaRPr>
          </a:p>
        </p:txBody>
      </p:sp>
      <p:sp>
        <p:nvSpPr>
          <p:cNvPr id="117" name="ZoneTexte 116">
            <a:extLst>
              <a:ext uri="{FF2B5EF4-FFF2-40B4-BE49-F238E27FC236}">
                <a16:creationId xmlns:a16="http://schemas.microsoft.com/office/drawing/2014/main" id="{1020882F-CBFE-4538-B825-85672A8C4E0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20" name="ZoneTexte 119">
            <a:extLst>
              <a:ext uri="{FF2B5EF4-FFF2-40B4-BE49-F238E27FC236}">
                <a16:creationId xmlns:a16="http://schemas.microsoft.com/office/drawing/2014/main" id="{961066D4-215B-4474-B676-034DE074D5CC}"/>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87253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age 37">
            <a:extLst>
              <a:ext uri="{FF2B5EF4-FFF2-40B4-BE49-F238E27FC236}">
                <a16:creationId xmlns:a16="http://schemas.microsoft.com/office/drawing/2014/main" id="{0186452F-D748-45B4-BCBE-D4161D1214AD}"/>
              </a:ext>
            </a:extLst>
          </p:cNvPr>
          <p:cNvPicPr>
            <a:picLocks noChangeAspect="1"/>
          </p:cNvPicPr>
          <p:nvPr/>
        </p:nvPicPr>
        <p:blipFill rotWithShape="1">
          <a:blip r:embed="rId2"/>
          <a:srcRect l="5865" t="9938" r="7640" b="4472"/>
          <a:stretch/>
        </p:blipFill>
        <p:spPr>
          <a:xfrm>
            <a:off x="1529812" y="3066295"/>
            <a:ext cx="2664492" cy="1483333"/>
          </a:xfrm>
          <a:prstGeom prst="rect">
            <a:avLst/>
          </a:prstGeom>
          <a:ln w="38100">
            <a:solidFill>
              <a:srgbClr val="000000"/>
            </a:solidFill>
          </a:ln>
        </p:spPr>
      </p:pic>
      <p:sp>
        <p:nvSpPr>
          <p:cNvPr id="39" name="Flèche : courbe vers la droite 7">
            <a:extLst>
              <a:ext uri="{FF2B5EF4-FFF2-40B4-BE49-F238E27FC236}">
                <a16:creationId xmlns:a16="http://schemas.microsoft.com/office/drawing/2014/main" id="{1925D10A-94AF-4BC3-A5BB-F107C4E143FD}"/>
              </a:ext>
            </a:extLst>
          </p:cNvPr>
          <p:cNvSpPr/>
          <p:nvPr/>
        </p:nvSpPr>
        <p:spPr>
          <a:xfrm flipH="1">
            <a:off x="10338204" y="2550127"/>
            <a:ext cx="921100" cy="1571387"/>
          </a:xfrm>
          <a:prstGeom prst="curved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a:ea typeface="+mn-ea"/>
              <a:cs typeface="+mn-cs"/>
            </a:endParaRPr>
          </a:p>
        </p:txBody>
      </p:sp>
      <p:grpSp>
        <p:nvGrpSpPr>
          <p:cNvPr id="41" name="Groupe 40">
            <a:extLst>
              <a:ext uri="{FF2B5EF4-FFF2-40B4-BE49-F238E27FC236}">
                <a16:creationId xmlns:a16="http://schemas.microsoft.com/office/drawing/2014/main" id="{CD9E1764-049F-47E6-9F09-124BD2460EDD}"/>
              </a:ext>
            </a:extLst>
          </p:cNvPr>
          <p:cNvGrpSpPr/>
          <p:nvPr/>
        </p:nvGrpSpPr>
        <p:grpSpPr>
          <a:xfrm flipH="1">
            <a:off x="223047" y="1603316"/>
            <a:ext cx="1373736" cy="485705"/>
            <a:chOff x="6899220" y="7326384"/>
            <a:chExt cx="1373736" cy="485705"/>
          </a:xfrm>
        </p:grpSpPr>
        <p:sp>
          <p:nvSpPr>
            <p:cNvPr id="42" name="Rectangle : coins arrondis 20">
              <a:extLst>
                <a:ext uri="{FF2B5EF4-FFF2-40B4-BE49-F238E27FC236}">
                  <a16:creationId xmlns:a16="http://schemas.microsoft.com/office/drawing/2014/main" id="{263188E7-B005-4D2F-BAB6-1F681D7E554E}"/>
                </a:ext>
              </a:extLst>
            </p:cNvPr>
            <p:cNvSpPr/>
            <p:nvPr/>
          </p:nvSpPr>
          <p:spPr>
            <a:xfrm>
              <a:off x="6899220" y="7326384"/>
              <a:ext cx="1373736" cy="485705"/>
            </a:xfrm>
            <a:prstGeom prst="roundRect">
              <a:avLst/>
            </a:prstGeom>
            <a:solidFill>
              <a:sysClr val="window" lastClr="FFFFFF"/>
            </a:solidFill>
            <a:ln w="28575"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000000"/>
                </a:solidFill>
                <a:effectLst/>
                <a:uLnTx/>
                <a:uFillTx/>
                <a:latin typeface="Open Sans"/>
                <a:ea typeface="+mn-ea"/>
                <a:cs typeface="+mn-cs"/>
              </a:endParaRPr>
            </a:p>
          </p:txBody>
        </p:sp>
        <p:grpSp>
          <p:nvGrpSpPr>
            <p:cNvPr id="43" name="Groupe 42">
              <a:extLst>
                <a:ext uri="{FF2B5EF4-FFF2-40B4-BE49-F238E27FC236}">
                  <a16:creationId xmlns:a16="http://schemas.microsoft.com/office/drawing/2014/main" id="{3AA5C2F8-32DD-49E1-B385-B26708EEB9B6}"/>
                </a:ext>
              </a:extLst>
            </p:cNvPr>
            <p:cNvGrpSpPr/>
            <p:nvPr/>
          </p:nvGrpSpPr>
          <p:grpSpPr>
            <a:xfrm>
              <a:off x="7082207" y="7405277"/>
              <a:ext cx="482602" cy="327918"/>
              <a:chOff x="9048698" y="4193262"/>
              <a:chExt cx="674864" cy="539478"/>
            </a:xfrm>
          </p:grpSpPr>
          <p:cxnSp>
            <p:nvCxnSpPr>
              <p:cNvPr id="50" name="Connecteur droit 49">
                <a:extLst>
                  <a:ext uri="{FF2B5EF4-FFF2-40B4-BE49-F238E27FC236}">
                    <a16:creationId xmlns:a16="http://schemas.microsoft.com/office/drawing/2014/main" id="{0B0F5B10-9D23-496D-8F48-047768FD39D0}"/>
                  </a:ext>
                </a:extLst>
              </p:cNvPr>
              <p:cNvCxnSpPr>
                <a:cxnSpLocks/>
              </p:cNvCxnSpPr>
              <p:nvPr/>
            </p:nvCxnSpPr>
            <p:spPr>
              <a:xfrm>
                <a:off x="9048698" y="4554444"/>
                <a:ext cx="674864" cy="2"/>
              </a:xfrm>
              <a:prstGeom prst="line">
                <a:avLst/>
              </a:prstGeom>
              <a:noFill/>
              <a:ln w="12700" cap="flat" cmpd="sng" algn="ctr">
                <a:solidFill>
                  <a:srgbClr val="000000"/>
                </a:solidFill>
                <a:prstDash val="solid"/>
                <a:miter lim="800000"/>
              </a:ln>
              <a:effectLst/>
            </p:spPr>
          </p:cxnSp>
          <p:sp>
            <p:nvSpPr>
              <p:cNvPr id="51" name="Triangle isocèle 50">
                <a:extLst>
                  <a:ext uri="{FF2B5EF4-FFF2-40B4-BE49-F238E27FC236}">
                    <a16:creationId xmlns:a16="http://schemas.microsoft.com/office/drawing/2014/main" id="{962CA522-1366-4F41-99F9-B8B0C74EF88C}"/>
                  </a:ext>
                </a:extLst>
              </p:cNvPr>
              <p:cNvSpPr/>
              <p:nvPr/>
            </p:nvSpPr>
            <p:spPr>
              <a:xfrm rot="16200000">
                <a:off x="9194326" y="4368623"/>
                <a:ext cx="356590" cy="371644"/>
              </a:xfrm>
              <a:prstGeom prst="triangle">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cxnSp>
            <p:nvCxnSpPr>
              <p:cNvPr id="52" name="Connecteur droit 51">
                <a:extLst>
                  <a:ext uri="{FF2B5EF4-FFF2-40B4-BE49-F238E27FC236}">
                    <a16:creationId xmlns:a16="http://schemas.microsoft.com/office/drawing/2014/main" id="{9807BEA0-DFA7-461D-B5C3-30782022E83D}"/>
                  </a:ext>
                </a:extLst>
              </p:cNvPr>
              <p:cNvCxnSpPr/>
              <p:nvPr/>
            </p:nvCxnSpPr>
            <p:spPr>
              <a:xfrm>
                <a:off x="9168002" y="4405771"/>
                <a:ext cx="0" cy="297347"/>
              </a:xfrm>
              <a:prstGeom prst="line">
                <a:avLst/>
              </a:prstGeom>
              <a:noFill/>
              <a:ln w="12700" cap="flat" cmpd="sng" algn="ctr">
                <a:solidFill>
                  <a:srgbClr val="000000"/>
                </a:solidFill>
                <a:prstDash val="solid"/>
                <a:miter lim="800000"/>
              </a:ln>
              <a:effectLst/>
            </p:spPr>
          </p:cxnSp>
          <p:cxnSp>
            <p:nvCxnSpPr>
              <p:cNvPr id="53" name="Connecteur droit avec flèche 52">
                <a:extLst>
                  <a:ext uri="{FF2B5EF4-FFF2-40B4-BE49-F238E27FC236}">
                    <a16:creationId xmlns:a16="http://schemas.microsoft.com/office/drawing/2014/main" id="{95968181-54F3-4AF3-9173-ADDB64EDDC99}"/>
                  </a:ext>
                </a:extLst>
              </p:cNvPr>
              <p:cNvCxnSpPr/>
              <p:nvPr/>
            </p:nvCxnSpPr>
            <p:spPr>
              <a:xfrm>
                <a:off x="9102762" y="4209411"/>
                <a:ext cx="204122" cy="194725"/>
              </a:xfrm>
              <a:prstGeom prst="straightConnector1">
                <a:avLst/>
              </a:prstGeom>
              <a:noFill/>
              <a:ln w="12700" cap="flat" cmpd="sng" algn="ctr">
                <a:solidFill>
                  <a:srgbClr val="000000"/>
                </a:solidFill>
                <a:prstDash val="solid"/>
                <a:miter lim="800000"/>
                <a:tailEnd type="triangle"/>
              </a:ln>
              <a:effectLst/>
            </p:spPr>
          </p:cxnSp>
          <p:cxnSp>
            <p:nvCxnSpPr>
              <p:cNvPr id="54" name="Connecteur droit avec flèche 53">
                <a:extLst>
                  <a:ext uri="{FF2B5EF4-FFF2-40B4-BE49-F238E27FC236}">
                    <a16:creationId xmlns:a16="http://schemas.microsoft.com/office/drawing/2014/main" id="{F2FC208E-9A9E-48B5-BF4A-C6FBCCAA5538}"/>
                  </a:ext>
                </a:extLst>
              </p:cNvPr>
              <p:cNvCxnSpPr/>
              <p:nvPr/>
            </p:nvCxnSpPr>
            <p:spPr>
              <a:xfrm>
                <a:off x="9223619" y="4193262"/>
                <a:ext cx="204122" cy="194725"/>
              </a:xfrm>
              <a:prstGeom prst="straightConnector1">
                <a:avLst/>
              </a:prstGeom>
              <a:noFill/>
              <a:ln w="12700" cap="flat" cmpd="sng" algn="ctr">
                <a:solidFill>
                  <a:srgbClr val="000000"/>
                </a:solidFill>
                <a:prstDash val="solid"/>
                <a:miter lim="800000"/>
                <a:tailEnd type="triangle"/>
              </a:ln>
              <a:effectLst/>
            </p:spPr>
          </p:cxnSp>
        </p:grpSp>
        <p:grpSp>
          <p:nvGrpSpPr>
            <p:cNvPr id="44" name="Groupe 43">
              <a:extLst>
                <a:ext uri="{FF2B5EF4-FFF2-40B4-BE49-F238E27FC236}">
                  <a16:creationId xmlns:a16="http://schemas.microsoft.com/office/drawing/2014/main" id="{508FF1C2-78FE-4CFE-89FC-553DFD55FEBC}"/>
                </a:ext>
              </a:extLst>
            </p:cNvPr>
            <p:cNvGrpSpPr/>
            <p:nvPr/>
          </p:nvGrpSpPr>
          <p:grpSpPr>
            <a:xfrm>
              <a:off x="7631584" y="7405277"/>
              <a:ext cx="482602" cy="327918"/>
              <a:chOff x="9048698" y="4193262"/>
              <a:chExt cx="674864" cy="539478"/>
            </a:xfrm>
          </p:grpSpPr>
          <p:cxnSp>
            <p:nvCxnSpPr>
              <p:cNvPr id="45" name="Connecteur droit 44">
                <a:extLst>
                  <a:ext uri="{FF2B5EF4-FFF2-40B4-BE49-F238E27FC236}">
                    <a16:creationId xmlns:a16="http://schemas.microsoft.com/office/drawing/2014/main" id="{75BB3AFA-A14C-4364-8D00-8F3E9DA546A4}"/>
                  </a:ext>
                </a:extLst>
              </p:cNvPr>
              <p:cNvCxnSpPr>
                <a:cxnSpLocks/>
              </p:cNvCxnSpPr>
              <p:nvPr/>
            </p:nvCxnSpPr>
            <p:spPr>
              <a:xfrm>
                <a:off x="9048698" y="4554444"/>
                <a:ext cx="674864" cy="2"/>
              </a:xfrm>
              <a:prstGeom prst="line">
                <a:avLst/>
              </a:prstGeom>
              <a:noFill/>
              <a:ln w="12700" cap="flat" cmpd="sng" algn="ctr">
                <a:solidFill>
                  <a:srgbClr val="000000"/>
                </a:solidFill>
                <a:prstDash val="solid"/>
                <a:miter lim="800000"/>
              </a:ln>
              <a:effectLst/>
            </p:spPr>
          </p:cxnSp>
          <p:sp>
            <p:nvSpPr>
              <p:cNvPr id="46" name="Triangle isocèle 45">
                <a:extLst>
                  <a:ext uri="{FF2B5EF4-FFF2-40B4-BE49-F238E27FC236}">
                    <a16:creationId xmlns:a16="http://schemas.microsoft.com/office/drawing/2014/main" id="{7F42C133-155E-4AAE-AA80-AB622B853431}"/>
                  </a:ext>
                </a:extLst>
              </p:cNvPr>
              <p:cNvSpPr/>
              <p:nvPr/>
            </p:nvSpPr>
            <p:spPr>
              <a:xfrm rot="16200000">
                <a:off x="9194326" y="4368623"/>
                <a:ext cx="356590" cy="371644"/>
              </a:xfrm>
              <a:prstGeom prst="triangle">
                <a:avLst/>
              </a:prstGeom>
              <a:solidFill>
                <a:sysClr val="window" lastClr="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cxnSp>
            <p:nvCxnSpPr>
              <p:cNvPr id="47" name="Connecteur droit 46">
                <a:extLst>
                  <a:ext uri="{FF2B5EF4-FFF2-40B4-BE49-F238E27FC236}">
                    <a16:creationId xmlns:a16="http://schemas.microsoft.com/office/drawing/2014/main" id="{25D8FFC6-E552-44F5-8E3F-3B958FAE1AC1}"/>
                  </a:ext>
                </a:extLst>
              </p:cNvPr>
              <p:cNvCxnSpPr/>
              <p:nvPr/>
            </p:nvCxnSpPr>
            <p:spPr>
              <a:xfrm>
                <a:off x="9168002" y="4405771"/>
                <a:ext cx="0" cy="297347"/>
              </a:xfrm>
              <a:prstGeom prst="line">
                <a:avLst/>
              </a:prstGeom>
              <a:noFill/>
              <a:ln w="12700" cap="flat" cmpd="sng" algn="ctr">
                <a:solidFill>
                  <a:srgbClr val="000000"/>
                </a:solidFill>
                <a:prstDash val="solid"/>
                <a:miter lim="800000"/>
              </a:ln>
              <a:effectLst/>
            </p:spPr>
          </p:cxnSp>
          <p:cxnSp>
            <p:nvCxnSpPr>
              <p:cNvPr id="48" name="Connecteur droit avec flèche 47">
                <a:extLst>
                  <a:ext uri="{FF2B5EF4-FFF2-40B4-BE49-F238E27FC236}">
                    <a16:creationId xmlns:a16="http://schemas.microsoft.com/office/drawing/2014/main" id="{5262BA5D-6B0F-42CB-AAE6-13DB77CC9D32}"/>
                  </a:ext>
                </a:extLst>
              </p:cNvPr>
              <p:cNvCxnSpPr/>
              <p:nvPr/>
            </p:nvCxnSpPr>
            <p:spPr>
              <a:xfrm>
                <a:off x="9102762" y="4209411"/>
                <a:ext cx="204122" cy="194725"/>
              </a:xfrm>
              <a:prstGeom prst="straightConnector1">
                <a:avLst/>
              </a:prstGeom>
              <a:noFill/>
              <a:ln w="12700" cap="flat" cmpd="sng" algn="ctr">
                <a:solidFill>
                  <a:srgbClr val="000000"/>
                </a:solidFill>
                <a:prstDash val="solid"/>
                <a:miter lim="800000"/>
                <a:tailEnd type="triangle"/>
              </a:ln>
              <a:effectLst/>
            </p:spPr>
          </p:cxnSp>
          <p:cxnSp>
            <p:nvCxnSpPr>
              <p:cNvPr id="49" name="Connecteur droit avec flèche 48">
                <a:extLst>
                  <a:ext uri="{FF2B5EF4-FFF2-40B4-BE49-F238E27FC236}">
                    <a16:creationId xmlns:a16="http://schemas.microsoft.com/office/drawing/2014/main" id="{683CD65D-BA29-4515-AF07-A85B2F7BFF2A}"/>
                  </a:ext>
                </a:extLst>
              </p:cNvPr>
              <p:cNvCxnSpPr/>
              <p:nvPr/>
            </p:nvCxnSpPr>
            <p:spPr>
              <a:xfrm>
                <a:off x="9223619" y="4193262"/>
                <a:ext cx="204122" cy="194725"/>
              </a:xfrm>
              <a:prstGeom prst="straightConnector1">
                <a:avLst/>
              </a:prstGeom>
              <a:noFill/>
              <a:ln w="12700" cap="flat" cmpd="sng" algn="ctr">
                <a:solidFill>
                  <a:srgbClr val="000000"/>
                </a:solidFill>
                <a:prstDash val="solid"/>
                <a:miter lim="800000"/>
                <a:tailEnd type="triangle"/>
              </a:ln>
              <a:effectLst/>
            </p:spPr>
          </p:cxnSp>
        </p:grpSp>
      </p:grpSp>
      <p:sp>
        <p:nvSpPr>
          <p:cNvPr id="55" name="Rectangle : coins arrondis 36">
            <a:extLst>
              <a:ext uri="{FF2B5EF4-FFF2-40B4-BE49-F238E27FC236}">
                <a16:creationId xmlns:a16="http://schemas.microsoft.com/office/drawing/2014/main" id="{35CE3641-FF5E-4129-AE4E-2A6B97F0005A}"/>
              </a:ext>
            </a:extLst>
          </p:cNvPr>
          <p:cNvSpPr/>
          <p:nvPr/>
        </p:nvSpPr>
        <p:spPr>
          <a:xfrm>
            <a:off x="3688656" y="1400421"/>
            <a:ext cx="1452392" cy="891489"/>
          </a:xfrm>
          <a:prstGeom prst="roundRect">
            <a:avLst/>
          </a:prstGeom>
          <a:solidFill>
            <a:sysClr val="window" lastClr="FFFFFF"/>
          </a:solidFill>
          <a:ln w="28575"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000000"/>
                </a:solidFill>
                <a:effectLst/>
                <a:uLnTx/>
                <a:uFillTx/>
                <a:latin typeface="Open Sans"/>
                <a:ea typeface="+mn-ea"/>
                <a:cs typeface="+mn-cs"/>
              </a:rPr>
              <a:t>D.A.Q and </a:t>
            </a:r>
            <a:r>
              <a:rPr kumimoji="0" lang="fr-FR" sz="1800" b="0" i="0" u="none" strike="noStrike" kern="0" cap="none" spc="0" normalizeH="0" baseline="0" noProof="0" dirty="0" err="1">
                <a:ln>
                  <a:noFill/>
                </a:ln>
                <a:solidFill>
                  <a:srgbClr val="000000"/>
                </a:solidFill>
                <a:effectLst/>
                <a:uLnTx/>
                <a:uFillTx/>
                <a:latin typeface="Open Sans"/>
                <a:ea typeface="+mn-ea"/>
                <a:cs typeface="+mn-cs"/>
              </a:rPr>
              <a:t>processing</a:t>
            </a:r>
            <a:r>
              <a:rPr kumimoji="0" lang="fr-FR" sz="1800" b="0" i="0" u="none" strike="noStrike" kern="0" cap="none" spc="0" normalizeH="0" baseline="0" noProof="0" dirty="0">
                <a:ln>
                  <a:noFill/>
                </a:ln>
                <a:solidFill>
                  <a:srgbClr val="000000"/>
                </a:solidFill>
                <a:effectLst/>
                <a:uLnTx/>
                <a:uFillTx/>
                <a:latin typeface="Open Sans"/>
                <a:ea typeface="+mn-ea"/>
                <a:cs typeface="+mn-cs"/>
              </a:rPr>
              <a:t> </a:t>
            </a:r>
          </a:p>
        </p:txBody>
      </p:sp>
      <p:sp>
        <p:nvSpPr>
          <p:cNvPr id="56" name="ZoneTexte 55">
            <a:extLst>
              <a:ext uri="{FF2B5EF4-FFF2-40B4-BE49-F238E27FC236}">
                <a16:creationId xmlns:a16="http://schemas.microsoft.com/office/drawing/2014/main" id="{47CF88E5-EBF4-46B6-8011-171FB6172E7B}"/>
              </a:ext>
            </a:extLst>
          </p:cNvPr>
          <p:cNvSpPr txBox="1"/>
          <p:nvPr/>
        </p:nvSpPr>
        <p:spPr>
          <a:xfrm>
            <a:off x="1302150" y="1339984"/>
            <a:ext cx="2647513" cy="461665"/>
          </a:xfrm>
          <a:prstGeom prst="rect">
            <a:avLst/>
          </a:prstGeom>
          <a:noFill/>
        </p:spPr>
        <p:txBody>
          <a:bodyPr wrap="square">
            <a:spAutoFit/>
          </a:bodyPr>
          <a:lstStyle/>
          <a:p>
            <a:pPr algn="ctr" fontAlgn="auto">
              <a:spcBef>
                <a:spcPts val="0"/>
              </a:spcBef>
              <a:spcAft>
                <a:spcPts val="0"/>
              </a:spcAft>
            </a:pPr>
            <a:r>
              <a:rPr lang="en-US" sz="1200" b="1" dirty="0">
                <a:solidFill>
                  <a:srgbClr val="EBB04E">
                    <a:lumMod val="75000"/>
                  </a:srgbClr>
                </a:solidFill>
                <a:latin typeface="Open Sans"/>
              </a:rPr>
              <a:t>Acquisition </a:t>
            </a:r>
            <a:r>
              <a:rPr lang="en-US" sz="1200" b="1" dirty="0" err="1">
                <a:solidFill>
                  <a:srgbClr val="EBB04E">
                    <a:lumMod val="75000"/>
                  </a:srgbClr>
                </a:solidFill>
                <a:latin typeface="Open Sans"/>
              </a:rPr>
              <a:t>électrique</a:t>
            </a:r>
            <a:r>
              <a:rPr lang="en-US" sz="1200" b="1" dirty="0">
                <a:solidFill>
                  <a:srgbClr val="EBB04E">
                    <a:lumMod val="75000"/>
                  </a:srgbClr>
                </a:solidFill>
                <a:latin typeface="Open Sans"/>
              </a:rPr>
              <a:t> </a:t>
            </a:r>
          </a:p>
          <a:p>
            <a:pPr algn="ctr" fontAlgn="auto">
              <a:spcBef>
                <a:spcPts val="0"/>
              </a:spcBef>
              <a:spcAft>
                <a:spcPts val="0"/>
              </a:spcAft>
            </a:pPr>
            <a:r>
              <a:rPr lang="en-US" sz="1200" b="1" dirty="0">
                <a:solidFill>
                  <a:srgbClr val="EBB04E">
                    <a:lumMod val="75000"/>
                  </a:srgbClr>
                </a:solidFill>
                <a:latin typeface="Open Sans"/>
              </a:rPr>
              <a:t>du signal</a:t>
            </a:r>
          </a:p>
        </p:txBody>
      </p:sp>
      <p:sp>
        <p:nvSpPr>
          <p:cNvPr id="57" name="ZoneTexte 56">
            <a:extLst>
              <a:ext uri="{FF2B5EF4-FFF2-40B4-BE49-F238E27FC236}">
                <a16:creationId xmlns:a16="http://schemas.microsoft.com/office/drawing/2014/main" id="{D8891EAA-2C24-4A26-9F40-6D1FFB4621D5}"/>
              </a:ext>
            </a:extLst>
          </p:cNvPr>
          <p:cNvSpPr txBox="1"/>
          <p:nvPr/>
        </p:nvSpPr>
        <p:spPr>
          <a:xfrm>
            <a:off x="5044895" y="1339984"/>
            <a:ext cx="2647513" cy="276999"/>
          </a:xfrm>
          <a:prstGeom prst="rect">
            <a:avLst/>
          </a:prstGeom>
          <a:noFill/>
        </p:spPr>
        <p:txBody>
          <a:bodyPr wrap="square">
            <a:spAutoFit/>
          </a:bodyPr>
          <a:lstStyle/>
          <a:p>
            <a:pPr algn="ctr" fontAlgn="auto">
              <a:spcBef>
                <a:spcPts val="0"/>
              </a:spcBef>
              <a:spcAft>
                <a:spcPts val="0"/>
              </a:spcAft>
            </a:pPr>
            <a:r>
              <a:rPr lang="en-US" sz="1200" b="1" dirty="0" err="1">
                <a:solidFill>
                  <a:srgbClr val="EBB04E">
                    <a:lumMod val="75000"/>
                  </a:srgbClr>
                </a:solidFill>
                <a:latin typeface="Open Sans"/>
              </a:rPr>
              <a:t>Numérisation</a:t>
            </a:r>
            <a:r>
              <a:rPr lang="en-US" sz="1200" b="1" dirty="0">
                <a:solidFill>
                  <a:srgbClr val="EBB04E">
                    <a:lumMod val="75000"/>
                  </a:srgbClr>
                </a:solidFill>
                <a:latin typeface="Open Sans"/>
              </a:rPr>
              <a:t> du signal</a:t>
            </a:r>
          </a:p>
        </p:txBody>
      </p:sp>
      <p:sp>
        <p:nvSpPr>
          <p:cNvPr id="58" name="Flèche : droite 47">
            <a:extLst>
              <a:ext uri="{FF2B5EF4-FFF2-40B4-BE49-F238E27FC236}">
                <a16:creationId xmlns:a16="http://schemas.microsoft.com/office/drawing/2014/main" id="{10E4C75C-3DC8-4A22-975E-8BECFDC2F9E6}"/>
              </a:ext>
            </a:extLst>
          </p:cNvPr>
          <p:cNvSpPr/>
          <p:nvPr/>
        </p:nvSpPr>
        <p:spPr>
          <a:xfrm>
            <a:off x="1690851" y="1705681"/>
            <a:ext cx="1880904" cy="274481"/>
          </a:xfrm>
          <a:prstGeom prst="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59" name="Flèche : droite 48">
            <a:extLst>
              <a:ext uri="{FF2B5EF4-FFF2-40B4-BE49-F238E27FC236}">
                <a16:creationId xmlns:a16="http://schemas.microsoft.com/office/drawing/2014/main" id="{F7A85491-226F-4390-B318-65ED3395E64E}"/>
              </a:ext>
            </a:extLst>
          </p:cNvPr>
          <p:cNvSpPr/>
          <p:nvPr/>
        </p:nvSpPr>
        <p:spPr>
          <a:xfrm>
            <a:off x="5257949" y="1703163"/>
            <a:ext cx="2262082" cy="276999"/>
          </a:xfrm>
          <a:prstGeom prst="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60" name="ZoneTexte 59">
            <a:extLst>
              <a:ext uri="{FF2B5EF4-FFF2-40B4-BE49-F238E27FC236}">
                <a16:creationId xmlns:a16="http://schemas.microsoft.com/office/drawing/2014/main" id="{7B095B8C-40C1-4F7F-BD4C-9557E841B2DF}"/>
              </a:ext>
            </a:extLst>
          </p:cNvPr>
          <p:cNvSpPr txBox="1"/>
          <p:nvPr/>
        </p:nvSpPr>
        <p:spPr>
          <a:xfrm>
            <a:off x="222302" y="2156395"/>
            <a:ext cx="1353256" cy="276999"/>
          </a:xfrm>
          <a:prstGeom prst="rect">
            <a:avLst/>
          </a:prstGeom>
          <a:noFill/>
        </p:spPr>
        <p:txBody>
          <a:bodyPr wrap="none" rtlCol="0">
            <a:spAutoFit/>
          </a:bodyPr>
          <a:lstStyle/>
          <a:p>
            <a:pPr fontAlgn="auto">
              <a:spcBef>
                <a:spcPts val="0"/>
              </a:spcBef>
              <a:spcAft>
                <a:spcPts val="0"/>
              </a:spcAft>
            </a:pPr>
            <a:r>
              <a:rPr lang="en-US" sz="1200" i="1" dirty="0">
                <a:solidFill>
                  <a:srgbClr val="000000"/>
                </a:solidFill>
                <a:latin typeface="Open Sans"/>
              </a:rPr>
              <a:t>1 GHz bandwidth</a:t>
            </a:r>
          </a:p>
        </p:txBody>
      </p:sp>
      <p:sp>
        <p:nvSpPr>
          <p:cNvPr id="61" name="ZoneTexte 60">
            <a:extLst>
              <a:ext uri="{FF2B5EF4-FFF2-40B4-BE49-F238E27FC236}">
                <a16:creationId xmlns:a16="http://schemas.microsoft.com/office/drawing/2014/main" id="{D5154E4A-B91A-42B5-929B-18C3ECDA0879}"/>
              </a:ext>
            </a:extLst>
          </p:cNvPr>
          <p:cNvSpPr txBox="1"/>
          <p:nvPr/>
        </p:nvSpPr>
        <p:spPr>
          <a:xfrm>
            <a:off x="3564298" y="2343019"/>
            <a:ext cx="1701107" cy="276999"/>
          </a:xfrm>
          <a:prstGeom prst="rect">
            <a:avLst/>
          </a:prstGeom>
          <a:noFill/>
        </p:spPr>
        <p:txBody>
          <a:bodyPr wrap="none" rtlCol="0">
            <a:spAutoFit/>
          </a:bodyPr>
          <a:lstStyle/>
          <a:p>
            <a:pPr fontAlgn="auto">
              <a:spcBef>
                <a:spcPts val="0"/>
              </a:spcBef>
              <a:spcAft>
                <a:spcPts val="0"/>
              </a:spcAft>
            </a:pPr>
            <a:r>
              <a:rPr lang="en-US" sz="1200" i="1" dirty="0">
                <a:solidFill>
                  <a:srgbClr val="000000"/>
                </a:solidFill>
                <a:latin typeface="Open Sans"/>
              </a:rPr>
              <a:t>2 GS/s acquisition rate</a:t>
            </a:r>
          </a:p>
        </p:txBody>
      </p:sp>
      <p:sp>
        <p:nvSpPr>
          <p:cNvPr id="62" name="ZoneTexte 61">
            <a:extLst>
              <a:ext uri="{FF2B5EF4-FFF2-40B4-BE49-F238E27FC236}">
                <a16:creationId xmlns:a16="http://schemas.microsoft.com/office/drawing/2014/main" id="{CB03FB13-07B3-43A7-99ED-69F15A39BF94}"/>
              </a:ext>
            </a:extLst>
          </p:cNvPr>
          <p:cNvSpPr txBox="1"/>
          <p:nvPr/>
        </p:nvSpPr>
        <p:spPr>
          <a:xfrm>
            <a:off x="9874832" y="2253641"/>
            <a:ext cx="2647513" cy="276999"/>
          </a:xfrm>
          <a:prstGeom prst="rect">
            <a:avLst/>
          </a:prstGeom>
          <a:noFill/>
        </p:spPr>
        <p:txBody>
          <a:bodyPr wrap="square">
            <a:spAutoFit/>
          </a:bodyPr>
          <a:lstStyle/>
          <a:p>
            <a:pPr algn="ctr" fontAlgn="auto">
              <a:spcBef>
                <a:spcPts val="0"/>
              </a:spcBef>
              <a:spcAft>
                <a:spcPts val="0"/>
              </a:spcAft>
            </a:pPr>
            <a:r>
              <a:rPr lang="en-US" sz="1200" b="1" dirty="0">
                <a:solidFill>
                  <a:srgbClr val="EBB04E">
                    <a:lumMod val="75000"/>
                  </a:srgbClr>
                </a:solidFill>
                <a:latin typeface="Open Sans"/>
              </a:rPr>
              <a:t>Fast Fourier Transform</a:t>
            </a:r>
          </a:p>
        </p:txBody>
      </p:sp>
      <p:sp>
        <p:nvSpPr>
          <p:cNvPr id="63" name="Flèche : droite 62">
            <a:extLst>
              <a:ext uri="{FF2B5EF4-FFF2-40B4-BE49-F238E27FC236}">
                <a16:creationId xmlns:a16="http://schemas.microsoft.com/office/drawing/2014/main" id="{F0799250-30AF-486C-A371-2613F7239DE7}"/>
              </a:ext>
            </a:extLst>
          </p:cNvPr>
          <p:cNvSpPr/>
          <p:nvPr/>
        </p:nvSpPr>
        <p:spPr>
          <a:xfrm flipH="1">
            <a:off x="4301520" y="3621948"/>
            <a:ext cx="3312000" cy="274481"/>
          </a:xfrm>
          <a:prstGeom prst="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Open Sans"/>
              <a:ea typeface="+mn-ea"/>
              <a:cs typeface="+mn-cs"/>
            </a:endParaRPr>
          </a:p>
        </p:txBody>
      </p:sp>
      <p:sp>
        <p:nvSpPr>
          <p:cNvPr id="64" name="ZoneTexte 63">
            <a:extLst>
              <a:ext uri="{FF2B5EF4-FFF2-40B4-BE49-F238E27FC236}">
                <a16:creationId xmlns:a16="http://schemas.microsoft.com/office/drawing/2014/main" id="{EA5AD176-E41F-438F-BB8B-4ED03621F217}"/>
              </a:ext>
            </a:extLst>
          </p:cNvPr>
          <p:cNvSpPr txBox="1"/>
          <p:nvPr/>
        </p:nvSpPr>
        <p:spPr>
          <a:xfrm>
            <a:off x="4477921" y="3116851"/>
            <a:ext cx="2959197" cy="461665"/>
          </a:xfrm>
          <a:prstGeom prst="rect">
            <a:avLst/>
          </a:prstGeom>
          <a:noFill/>
        </p:spPr>
        <p:txBody>
          <a:bodyPr wrap="square">
            <a:spAutoFit/>
          </a:bodyPr>
          <a:lstStyle/>
          <a:p>
            <a:pPr algn="ctr" fontAlgn="auto">
              <a:spcBef>
                <a:spcPts val="0"/>
              </a:spcBef>
              <a:spcAft>
                <a:spcPts val="0"/>
              </a:spcAft>
            </a:pPr>
            <a:r>
              <a:rPr lang="en-US" sz="1200" b="1" dirty="0">
                <a:solidFill>
                  <a:srgbClr val="EBB04E">
                    <a:lumMod val="75000"/>
                  </a:srgbClr>
                </a:solidFill>
                <a:latin typeface="Open Sans"/>
              </a:rPr>
              <a:t>Fit </a:t>
            </a:r>
            <a:r>
              <a:rPr lang="en-US" sz="1200" b="1" dirty="0" err="1">
                <a:solidFill>
                  <a:srgbClr val="EBB04E">
                    <a:lumMod val="75000"/>
                  </a:srgbClr>
                </a:solidFill>
                <a:latin typeface="Open Sans"/>
              </a:rPr>
              <a:t>parabolique</a:t>
            </a:r>
            <a:r>
              <a:rPr lang="en-US" sz="1200" b="1" dirty="0">
                <a:solidFill>
                  <a:srgbClr val="EBB04E">
                    <a:lumMod val="75000"/>
                  </a:srgbClr>
                </a:solidFill>
                <a:latin typeface="Open Sans"/>
              </a:rPr>
              <a:t> pour </a:t>
            </a:r>
            <a:r>
              <a:rPr lang="en-US" sz="1200" b="1" dirty="0" err="1">
                <a:solidFill>
                  <a:srgbClr val="EBB04E">
                    <a:lumMod val="75000"/>
                  </a:srgbClr>
                </a:solidFill>
                <a:latin typeface="Open Sans"/>
              </a:rPr>
              <a:t>détermination</a:t>
            </a:r>
            <a:r>
              <a:rPr lang="en-US" sz="1200" b="1" dirty="0">
                <a:solidFill>
                  <a:srgbClr val="EBB04E">
                    <a:lumMod val="75000"/>
                  </a:srgbClr>
                </a:solidFill>
                <a:latin typeface="Open Sans"/>
              </a:rPr>
              <a:t> de la </a:t>
            </a:r>
            <a:r>
              <a:rPr lang="en-US" sz="1200" b="1" dirty="0" err="1">
                <a:solidFill>
                  <a:srgbClr val="EBB04E">
                    <a:lumMod val="75000"/>
                  </a:srgbClr>
                </a:solidFill>
                <a:latin typeface="Open Sans"/>
              </a:rPr>
              <a:t>fréquence</a:t>
            </a:r>
            <a:r>
              <a:rPr lang="en-US" sz="1200" b="1" dirty="0">
                <a:solidFill>
                  <a:srgbClr val="EBB04E">
                    <a:lumMod val="75000"/>
                  </a:srgbClr>
                </a:solidFill>
                <a:latin typeface="Open Sans"/>
              </a:rPr>
              <a:t> Brillouin</a:t>
            </a:r>
          </a:p>
        </p:txBody>
      </p:sp>
      <p:sp>
        <p:nvSpPr>
          <p:cNvPr id="65" name="Flèche : virage 64">
            <a:extLst>
              <a:ext uri="{FF2B5EF4-FFF2-40B4-BE49-F238E27FC236}">
                <a16:creationId xmlns:a16="http://schemas.microsoft.com/office/drawing/2014/main" id="{AD58B8AE-418A-49F6-946B-5E05374BBF58}"/>
              </a:ext>
            </a:extLst>
          </p:cNvPr>
          <p:cNvSpPr/>
          <p:nvPr/>
        </p:nvSpPr>
        <p:spPr>
          <a:xfrm flipV="1">
            <a:off x="3462139" y="4711256"/>
            <a:ext cx="1109861" cy="659406"/>
          </a:xfrm>
          <a:prstGeom prst="ben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a:ea typeface="+mn-ea"/>
              <a:cs typeface="+mn-cs"/>
            </a:endParaRPr>
          </a:p>
        </p:txBody>
      </p:sp>
      <p:sp>
        <p:nvSpPr>
          <p:cNvPr id="66" name="ZoneTexte 65">
            <a:extLst>
              <a:ext uri="{FF2B5EF4-FFF2-40B4-BE49-F238E27FC236}">
                <a16:creationId xmlns:a16="http://schemas.microsoft.com/office/drawing/2014/main" id="{300EA224-F335-48DE-B089-9A2F7560692D}"/>
              </a:ext>
            </a:extLst>
          </p:cNvPr>
          <p:cNvSpPr txBox="1"/>
          <p:nvPr/>
        </p:nvSpPr>
        <p:spPr>
          <a:xfrm>
            <a:off x="1730992" y="5470246"/>
            <a:ext cx="2959197" cy="461665"/>
          </a:xfrm>
          <a:prstGeom prst="rect">
            <a:avLst/>
          </a:prstGeom>
          <a:noFill/>
        </p:spPr>
        <p:txBody>
          <a:bodyPr wrap="square">
            <a:spAutoFit/>
          </a:bodyPr>
          <a:lstStyle/>
          <a:p>
            <a:pPr algn="ctr" fontAlgn="auto">
              <a:spcBef>
                <a:spcPts val="0"/>
              </a:spcBef>
              <a:spcAft>
                <a:spcPts val="0"/>
              </a:spcAft>
            </a:pPr>
            <a:r>
              <a:rPr lang="en-US" sz="1200" b="1" dirty="0">
                <a:solidFill>
                  <a:srgbClr val="EBB04E">
                    <a:lumMod val="75000"/>
                  </a:srgbClr>
                </a:solidFill>
                <a:latin typeface="Open Sans"/>
              </a:rPr>
              <a:t>Conversion de la </a:t>
            </a:r>
            <a:r>
              <a:rPr lang="en-US" sz="1200" b="1" dirty="0" err="1">
                <a:solidFill>
                  <a:srgbClr val="EBB04E">
                    <a:lumMod val="75000"/>
                  </a:srgbClr>
                </a:solidFill>
                <a:latin typeface="Open Sans"/>
              </a:rPr>
              <a:t>fréquence</a:t>
            </a:r>
            <a:r>
              <a:rPr lang="en-US" sz="1200" b="1" dirty="0">
                <a:solidFill>
                  <a:srgbClr val="EBB04E">
                    <a:lumMod val="75000"/>
                  </a:srgbClr>
                </a:solidFill>
                <a:latin typeface="Open Sans"/>
              </a:rPr>
              <a:t> </a:t>
            </a:r>
            <a:r>
              <a:rPr lang="en-US" sz="1200" b="1" dirty="0" err="1">
                <a:solidFill>
                  <a:srgbClr val="EBB04E">
                    <a:lumMod val="75000"/>
                  </a:srgbClr>
                </a:solidFill>
                <a:latin typeface="Open Sans"/>
              </a:rPr>
              <a:t>en</a:t>
            </a:r>
            <a:r>
              <a:rPr lang="en-US" sz="1200" b="1" dirty="0">
                <a:solidFill>
                  <a:srgbClr val="EBB04E">
                    <a:lumMod val="75000"/>
                  </a:srgbClr>
                </a:solidFill>
                <a:latin typeface="Open Sans"/>
              </a:rPr>
              <a:t> </a:t>
            </a:r>
            <a:r>
              <a:rPr lang="en-US" sz="1200" b="1" dirty="0" err="1">
                <a:solidFill>
                  <a:srgbClr val="EBB04E">
                    <a:lumMod val="75000"/>
                  </a:srgbClr>
                </a:solidFill>
                <a:latin typeface="Open Sans"/>
              </a:rPr>
              <a:t>Température</a:t>
            </a:r>
            <a:r>
              <a:rPr lang="en-US" sz="1200" b="1" dirty="0">
                <a:solidFill>
                  <a:srgbClr val="EBB04E">
                    <a:lumMod val="75000"/>
                  </a:srgbClr>
                </a:solidFill>
                <a:latin typeface="Open Sans"/>
              </a:rPr>
              <a:t> </a:t>
            </a:r>
            <a:r>
              <a:rPr lang="en-US" sz="1200" b="1" dirty="0" err="1">
                <a:solidFill>
                  <a:srgbClr val="EBB04E">
                    <a:lumMod val="75000"/>
                  </a:srgbClr>
                </a:solidFill>
                <a:latin typeface="Open Sans"/>
              </a:rPr>
              <a:t>ou</a:t>
            </a:r>
            <a:r>
              <a:rPr lang="en-US" sz="1200" b="1" dirty="0">
                <a:solidFill>
                  <a:srgbClr val="EBB04E">
                    <a:lumMod val="75000"/>
                  </a:srgbClr>
                </a:solidFill>
                <a:latin typeface="Open Sans"/>
              </a:rPr>
              <a:t> </a:t>
            </a:r>
            <a:r>
              <a:rPr lang="en-US" sz="1200" b="1" dirty="0" err="1">
                <a:solidFill>
                  <a:srgbClr val="EBB04E">
                    <a:lumMod val="75000"/>
                  </a:srgbClr>
                </a:solidFill>
                <a:latin typeface="Open Sans"/>
              </a:rPr>
              <a:t>Déformation</a:t>
            </a:r>
            <a:endParaRPr lang="en-US" sz="1200" b="1" dirty="0">
              <a:solidFill>
                <a:srgbClr val="EBB04E">
                  <a:lumMod val="75000"/>
                </a:srgbClr>
              </a:solidFill>
              <a:latin typeface="Open Sans"/>
            </a:endParaRPr>
          </a:p>
        </p:txBody>
      </p:sp>
      <p:sp>
        <p:nvSpPr>
          <p:cNvPr id="67" name="Rectangle 66">
            <a:extLst>
              <a:ext uri="{FF2B5EF4-FFF2-40B4-BE49-F238E27FC236}">
                <a16:creationId xmlns:a16="http://schemas.microsoft.com/office/drawing/2014/main" id="{133FC6C4-F6D6-4B71-8347-49C81830A1DB}"/>
              </a:ext>
            </a:extLst>
          </p:cNvPr>
          <p:cNvSpPr/>
          <p:nvPr/>
        </p:nvSpPr>
        <p:spPr>
          <a:xfrm>
            <a:off x="1328481" y="2848010"/>
            <a:ext cx="8883462" cy="1863245"/>
          </a:xfrm>
          <a:prstGeom prst="rect">
            <a:avLst/>
          </a:prstGeom>
          <a:noFill/>
          <a:ln w="762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68" name="ZoneTexte 67">
            <a:extLst>
              <a:ext uri="{FF2B5EF4-FFF2-40B4-BE49-F238E27FC236}">
                <a16:creationId xmlns:a16="http://schemas.microsoft.com/office/drawing/2014/main" id="{AA135427-DCE2-43D3-A370-EECB6F80E6CC}"/>
              </a:ext>
            </a:extLst>
          </p:cNvPr>
          <p:cNvSpPr txBox="1"/>
          <p:nvPr/>
        </p:nvSpPr>
        <p:spPr>
          <a:xfrm>
            <a:off x="8048625" y="4761624"/>
            <a:ext cx="4088548" cy="646331"/>
          </a:xfrm>
          <a:prstGeom prst="rect">
            <a:avLst/>
          </a:prstGeom>
          <a:noFill/>
        </p:spPr>
        <p:txBody>
          <a:bodyPr wrap="square" rtlCol="0">
            <a:spAutoFit/>
          </a:bodyPr>
          <a:lstStyle/>
          <a:p>
            <a:pPr algn="ctr" fontAlgn="auto">
              <a:spcBef>
                <a:spcPts val="0"/>
              </a:spcBef>
              <a:spcAft>
                <a:spcPts val="0"/>
              </a:spcAft>
            </a:pPr>
            <a:r>
              <a:rPr lang="en-US" b="1" u="sng" dirty="0" err="1">
                <a:solidFill>
                  <a:srgbClr val="00B050"/>
                </a:solidFill>
                <a:latin typeface="Open Sans"/>
              </a:rPr>
              <a:t>Calcul</a:t>
            </a:r>
            <a:r>
              <a:rPr lang="en-US" b="1" u="sng" dirty="0">
                <a:solidFill>
                  <a:srgbClr val="00B050"/>
                </a:solidFill>
                <a:latin typeface="Open Sans"/>
              </a:rPr>
              <a:t> </a:t>
            </a:r>
            <a:r>
              <a:rPr lang="en-US" b="1" u="sng" dirty="0" err="1">
                <a:solidFill>
                  <a:srgbClr val="00B050"/>
                </a:solidFill>
                <a:latin typeface="Open Sans"/>
              </a:rPr>
              <a:t>parallélisé</a:t>
            </a:r>
            <a:r>
              <a:rPr lang="en-US" b="1" u="sng" dirty="0">
                <a:solidFill>
                  <a:srgbClr val="00B050"/>
                </a:solidFill>
                <a:latin typeface="Open Sans"/>
              </a:rPr>
              <a:t> pour </a:t>
            </a:r>
            <a:r>
              <a:rPr lang="en-US" b="1" u="sng" dirty="0" err="1">
                <a:solidFill>
                  <a:srgbClr val="00B050"/>
                </a:solidFill>
                <a:latin typeface="Open Sans"/>
              </a:rPr>
              <a:t>mesure</a:t>
            </a:r>
            <a:r>
              <a:rPr lang="en-US" b="1" u="sng" dirty="0">
                <a:solidFill>
                  <a:srgbClr val="00B050"/>
                </a:solidFill>
                <a:latin typeface="Open Sans"/>
              </a:rPr>
              <a:t> </a:t>
            </a:r>
            <a:r>
              <a:rPr lang="en-US" b="1" u="sng" dirty="0" err="1">
                <a:solidFill>
                  <a:srgbClr val="00B050"/>
                </a:solidFill>
                <a:latin typeface="Open Sans"/>
              </a:rPr>
              <a:t>rapide</a:t>
            </a:r>
            <a:endParaRPr lang="en-US" b="1" u="sng" dirty="0">
              <a:solidFill>
                <a:srgbClr val="00B050"/>
              </a:solidFill>
              <a:latin typeface="Open Sans"/>
            </a:endParaRPr>
          </a:p>
        </p:txBody>
      </p:sp>
      <p:pic>
        <p:nvPicPr>
          <p:cNvPr id="69" name="Image 68">
            <a:extLst>
              <a:ext uri="{FF2B5EF4-FFF2-40B4-BE49-F238E27FC236}">
                <a16:creationId xmlns:a16="http://schemas.microsoft.com/office/drawing/2014/main" id="{680F1DDC-BA09-42B0-B018-9A84C47603E6}"/>
              </a:ext>
            </a:extLst>
          </p:cNvPr>
          <p:cNvPicPr>
            <a:picLocks noChangeAspect="1"/>
          </p:cNvPicPr>
          <p:nvPr/>
        </p:nvPicPr>
        <p:blipFill rotWithShape="1">
          <a:blip r:embed="rId3"/>
          <a:srcRect l="2014" r="3899"/>
          <a:stretch/>
        </p:blipFill>
        <p:spPr>
          <a:xfrm>
            <a:off x="7633099" y="915258"/>
            <a:ext cx="2592037" cy="1818756"/>
          </a:xfrm>
          <a:prstGeom prst="rect">
            <a:avLst/>
          </a:prstGeom>
          <a:ln w="38100">
            <a:solidFill>
              <a:srgbClr val="000000"/>
            </a:solidFill>
          </a:ln>
        </p:spPr>
      </p:pic>
      <p:pic>
        <p:nvPicPr>
          <p:cNvPr id="70" name="Image 69">
            <a:extLst>
              <a:ext uri="{FF2B5EF4-FFF2-40B4-BE49-F238E27FC236}">
                <a16:creationId xmlns:a16="http://schemas.microsoft.com/office/drawing/2014/main" id="{C56BF3D7-427D-4A1C-BC30-01485FCFFB33}"/>
              </a:ext>
            </a:extLst>
          </p:cNvPr>
          <p:cNvPicPr>
            <a:picLocks noChangeAspect="1"/>
          </p:cNvPicPr>
          <p:nvPr/>
        </p:nvPicPr>
        <p:blipFill>
          <a:blip r:embed="rId4"/>
          <a:stretch>
            <a:fillRect/>
          </a:stretch>
        </p:blipFill>
        <p:spPr>
          <a:xfrm>
            <a:off x="7726588" y="3009636"/>
            <a:ext cx="2289434" cy="1539992"/>
          </a:xfrm>
          <a:prstGeom prst="rect">
            <a:avLst/>
          </a:prstGeom>
          <a:ln w="38100">
            <a:solidFill>
              <a:srgbClr val="000000"/>
            </a:solidFill>
          </a:ln>
        </p:spPr>
      </p:pic>
      <p:pic>
        <p:nvPicPr>
          <p:cNvPr id="71" name="Image 70">
            <a:extLst>
              <a:ext uri="{FF2B5EF4-FFF2-40B4-BE49-F238E27FC236}">
                <a16:creationId xmlns:a16="http://schemas.microsoft.com/office/drawing/2014/main" id="{8529DCCC-7121-457C-A08E-FC583226D9A6}"/>
              </a:ext>
            </a:extLst>
          </p:cNvPr>
          <p:cNvPicPr>
            <a:picLocks noChangeAspect="1"/>
          </p:cNvPicPr>
          <p:nvPr/>
        </p:nvPicPr>
        <p:blipFill rotWithShape="1">
          <a:blip r:embed="rId5"/>
          <a:srcRect t="5382" b="5153"/>
          <a:stretch/>
        </p:blipFill>
        <p:spPr>
          <a:xfrm>
            <a:off x="4751338" y="4801906"/>
            <a:ext cx="2689323" cy="1336675"/>
          </a:xfrm>
          <a:prstGeom prst="rect">
            <a:avLst/>
          </a:prstGeom>
          <a:ln w="38100">
            <a:solidFill>
              <a:srgbClr val="000000"/>
            </a:solidFill>
          </a:ln>
        </p:spPr>
      </p:pic>
      <p:sp>
        <p:nvSpPr>
          <p:cNvPr id="75" name="ZoneTexte 74"/>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76" name="ZoneTexte 75"/>
          <p:cNvSpPr txBox="1"/>
          <p:nvPr/>
        </p:nvSpPr>
        <p:spPr>
          <a:xfrm>
            <a:off x="1945347" y="536667"/>
            <a:ext cx="6866239" cy="400110"/>
          </a:xfrm>
          <a:prstGeom prst="rect">
            <a:avLst/>
          </a:prstGeom>
          <a:noFill/>
        </p:spPr>
        <p:txBody>
          <a:bodyPr wrap="none" rtlCol="0">
            <a:spAutoFit/>
          </a:bodyPr>
          <a:lstStyle/>
          <a:p>
            <a:r>
              <a:rPr lang="fr-FR" sz="2000" b="1" dirty="0">
                <a:solidFill>
                  <a:schemeClr val="tx2"/>
                </a:solidFill>
              </a:rPr>
              <a:t>B-OTDR Nouvelle génération : Traitement des données</a:t>
            </a:r>
          </a:p>
        </p:txBody>
      </p:sp>
      <p:sp>
        <p:nvSpPr>
          <p:cNvPr id="40" name="Espace réservé de la date 2">
            <a:extLst>
              <a:ext uri="{FF2B5EF4-FFF2-40B4-BE49-F238E27FC236}">
                <a16:creationId xmlns:a16="http://schemas.microsoft.com/office/drawing/2014/main" id="{DF72D0B2-4CE5-4704-8DB9-70B75118A034}"/>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2" name="Espace réservé du numéro de diapositive 4">
            <a:extLst>
              <a:ext uri="{FF2B5EF4-FFF2-40B4-BE49-F238E27FC236}">
                <a16:creationId xmlns:a16="http://schemas.microsoft.com/office/drawing/2014/main" id="{AE53C910-92DA-40C3-8E03-4A7F0E7CCCA6}"/>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55</a:t>
            </a:fld>
            <a:endParaRPr lang="fr-FR" dirty="0">
              <a:solidFill>
                <a:prstClr val="white"/>
              </a:solidFill>
              <a:latin typeface="Arial"/>
            </a:endParaRPr>
          </a:p>
        </p:txBody>
      </p:sp>
      <p:sp>
        <p:nvSpPr>
          <p:cNvPr id="77" name="ZoneTexte 76">
            <a:extLst>
              <a:ext uri="{FF2B5EF4-FFF2-40B4-BE49-F238E27FC236}">
                <a16:creationId xmlns:a16="http://schemas.microsoft.com/office/drawing/2014/main" id="{4527EB05-8653-4B5D-8E4D-4094242BDEED}"/>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78" name="ZoneTexte 77">
            <a:extLst>
              <a:ext uri="{FF2B5EF4-FFF2-40B4-BE49-F238E27FC236}">
                <a16:creationId xmlns:a16="http://schemas.microsoft.com/office/drawing/2014/main" id="{118B96A0-C82C-4D5A-B2C8-DB02F4640967}"/>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83061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5" grpId="0" animBg="1"/>
      <p:bldP spid="66" grpId="0"/>
      <p:bldP spid="67" grpId="0" animBg="1"/>
      <p:bldP spid="6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F11E0500-C68D-45AC-A19E-181E8698B30C}"/>
              </a:ext>
            </a:extLst>
          </p:cNvPr>
          <p:cNvPicPr>
            <a:picLocks noChangeAspect="1"/>
          </p:cNvPicPr>
          <p:nvPr/>
        </p:nvPicPr>
        <p:blipFill>
          <a:blip r:embed="rId2"/>
          <a:stretch>
            <a:fillRect/>
          </a:stretch>
        </p:blipFill>
        <p:spPr>
          <a:xfrm>
            <a:off x="3267483" y="3560170"/>
            <a:ext cx="8220075" cy="1196966"/>
          </a:xfrm>
          <a:prstGeom prst="rect">
            <a:avLst/>
          </a:prstGeom>
        </p:spPr>
      </p:pic>
      <p:sp>
        <p:nvSpPr>
          <p:cNvPr id="20" name="ZoneTexte 19">
            <a:extLst>
              <a:ext uri="{FF2B5EF4-FFF2-40B4-BE49-F238E27FC236}">
                <a16:creationId xmlns:a16="http://schemas.microsoft.com/office/drawing/2014/main" id="{D2145F87-BCA9-4CAF-B34E-09E339246734}"/>
              </a:ext>
            </a:extLst>
          </p:cNvPr>
          <p:cNvSpPr txBox="1"/>
          <p:nvPr/>
        </p:nvSpPr>
        <p:spPr>
          <a:xfrm>
            <a:off x="6260645" y="5328112"/>
            <a:ext cx="5006068" cy="923330"/>
          </a:xfrm>
          <a:prstGeom prst="rect">
            <a:avLst/>
          </a:prstGeom>
          <a:noFill/>
        </p:spPr>
        <p:txBody>
          <a:bodyPr wrap="square" rtlCol="0">
            <a:spAutoFit/>
          </a:bodyPr>
          <a:lstStyle/>
          <a:p>
            <a:pPr algn="ctr" fontAlgn="auto">
              <a:spcBef>
                <a:spcPts val="0"/>
              </a:spcBef>
              <a:spcAft>
                <a:spcPts val="0"/>
              </a:spcAft>
            </a:pPr>
            <a:r>
              <a:rPr lang="en-US" dirty="0">
                <a:solidFill>
                  <a:srgbClr val="000000"/>
                </a:solidFill>
                <a:latin typeface="Open Sans"/>
              </a:rPr>
              <a:t>La </a:t>
            </a:r>
            <a:r>
              <a:rPr lang="en-US" dirty="0" err="1">
                <a:solidFill>
                  <a:srgbClr val="000000"/>
                </a:solidFill>
                <a:latin typeface="Open Sans"/>
              </a:rPr>
              <a:t>parallélisation</a:t>
            </a:r>
            <a:r>
              <a:rPr lang="en-US" dirty="0">
                <a:solidFill>
                  <a:srgbClr val="000000"/>
                </a:solidFill>
                <a:latin typeface="Open Sans"/>
              </a:rPr>
              <a:t> des </a:t>
            </a:r>
            <a:r>
              <a:rPr lang="en-US" dirty="0" err="1">
                <a:solidFill>
                  <a:srgbClr val="000000"/>
                </a:solidFill>
                <a:latin typeface="Open Sans"/>
              </a:rPr>
              <a:t>calculs</a:t>
            </a:r>
            <a:r>
              <a:rPr lang="en-US" dirty="0">
                <a:solidFill>
                  <a:srgbClr val="000000"/>
                </a:solidFill>
                <a:latin typeface="Open Sans"/>
              </a:rPr>
              <a:t> </a:t>
            </a:r>
            <a:r>
              <a:rPr lang="en-US" dirty="0" err="1">
                <a:solidFill>
                  <a:srgbClr val="000000"/>
                </a:solidFill>
                <a:latin typeface="Open Sans"/>
              </a:rPr>
              <a:t>permets</a:t>
            </a:r>
            <a:r>
              <a:rPr lang="en-US" dirty="0">
                <a:solidFill>
                  <a:srgbClr val="000000"/>
                </a:solidFill>
                <a:latin typeface="Open Sans"/>
              </a:rPr>
              <a:t> </a:t>
            </a:r>
            <a:r>
              <a:rPr lang="en-US" dirty="0" err="1">
                <a:solidFill>
                  <a:srgbClr val="000000"/>
                </a:solidFill>
                <a:latin typeface="Open Sans"/>
              </a:rPr>
              <a:t>d’augmenter</a:t>
            </a:r>
            <a:r>
              <a:rPr lang="en-US" dirty="0">
                <a:solidFill>
                  <a:srgbClr val="000000"/>
                </a:solidFill>
                <a:latin typeface="Open Sans"/>
              </a:rPr>
              <a:t> la </a:t>
            </a:r>
            <a:r>
              <a:rPr lang="en-US" dirty="0" err="1">
                <a:solidFill>
                  <a:srgbClr val="000000"/>
                </a:solidFill>
                <a:latin typeface="Open Sans"/>
              </a:rPr>
              <a:t>vitesse</a:t>
            </a:r>
            <a:r>
              <a:rPr lang="en-US" dirty="0">
                <a:solidFill>
                  <a:srgbClr val="000000"/>
                </a:solidFill>
                <a:latin typeface="Open Sans"/>
              </a:rPr>
              <a:t> du B-OTDRs de plus de 60fois</a:t>
            </a:r>
          </a:p>
        </p:txBody>
      </p:sp>
      <p:sp>
        <p:nvSpPr>
          <p:cNvPr id="21" name="Flèche : virage 11">
            <a:extLst>
              <a:ext uri="{FF2B5EF4-FFF2-40B4-BE49-F238E27FC236}">
                <a16:creationId xmlns:a16="http://schemas.microsoft.com/office/drawing/2014/main" id="{212049D7-BCEE-46D2-A6C5-0932B5EC47AC}"/>
              </a:ext>
            </a:extLst>
          </p:cNvPr>
          <p:cNvSpPr/>
          <p:nvPr/>
        </p:nvSpPr>
        <p:spPr>
          <a:xfrm flipV="1">
            <a:off x="4869779" y="4893753"/>
            <a:ext cx="1326394" cy="1028403"/>
          </a:xfrm>
          <a:prstGeom prst="ben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000000"/>
              </a:solidFill>
              <a:effectLst/>
              <a:uLnTx/>
              <a:uFillTx/>
              <a:latin typeface="Open Sans"/>
              <a:ea typeface="+mn-ea"/>
              <a:cs typeface="+mn-cs"/>
            </a:endParaRPr>
          </a:p>
        </p:txBody>
      </p:sp>
      <p:sp>
        <p:nvSpPr>
          <p:cNvPr id="22" name="ZoneTexte 21">
            <a:extLst>
              <a:ext uri="{FF2B5EF4-FFF2-40B4-BE49-F238E27FC236}">
                <a16:creationId xmlns:a16="http://schemas.microsoft.com/office/drawing/2014/main" id="{87381CB1-FFBE-44EC-B30B-04FE4CB91773}"/>
              </a:ext>
            </a:extLst>
          </p:cNvPr>
          <p:cNvSpPr txBox="1"/>
          <p:nvPr/>
        </p:nvSpPr>
        <p:spPr>
          <a:xfrm>
            <a:off x="119063" y="5712833"/>
            <a:ext cx="4900612" cy="523220"/>
          </a:xfrm>
          <a:prstGeom prst="rect">
            <a:avLst/>
          </a:prstGeom>
          <a:noFill/>
        </p:spPr>
        <p:txBody>
          <a:bodyPr wrap="square" rtlCol="0">
            <a:spAutoFit/>
          </a:bodyPr>
          <a:lstStyle/>
          <a:p>
            <a:pPr fontAlgn="auto">
              <a:spcBef>
                <a:spcPts val="0"/>
              </a:spcBef>
              <a:spcAft>
                <a:spcPts val="0"/>
              </a:spcAft>
            </a:pPr>
            <a:r>
              <a:rPr lang="fr-FR" sz="1400" i="1" dirty="0">
                <a:solidFill>
                  <a:srgbClr val="000000"/>
                </a:solidFill>
                <a:latin typeface="Open Sans"/>
              </a:rPr>
              <a:t>* </a:t>
            </a:r>
            <a:r>
              <a:rPr lang="fr-FR" sz="1400" i="1" dirty="0" err="1">
                <a:solidFill>
                  <a:srgbClr val="000000"/>
                </a:solidFill>
                <a:latin typeface="Open Sans"/>
              </a:rPr>
              <a:t>According</a:t>
            </a:r>
            <a:r>
              <a:rPr lang="fr-FR" sz="1400" i="1" dirty="0">
                <a:solidFill>
                  <a:srgbClr val="000000"/>
                </a:solidFill>
                <a:latin typeface="Open Sans"/>
              </a:rPr>
              <a:t> IEC 61757-2-2 </a:t>
            </a:r>
            <a:r>
              <a:rPr lang="fr-FR" sz="1400" i="1" dirty="0" err="1">
                <a:solidFill>
                  <a:srgbClr val="000000"/>
                </a:solidFill>
                <a:latin typeface="Open Sans"/>
              </a:rPr>
              <a:t>from</a:t>
            </a:r>
            <a:r>
              <a:rPr lang="fr-FR" sz="1400" i="1" dirty="0">
                <a:solidFill>
                  <a:srgbClr val="000000"/>
                </a:solidFill>
                <a:latin typeface="Open Sans"/>
              </a:rPr>
              <a:t> SEAFOM MSP-01 document </a:t>
            </a:r>
            <a:br>
              <a:rPr lang="fr-FR" sz="1400" i="1" dirty="0">
                <a:solidFill>
                  <a:srgbClr val="000000"/>
                </a:solidFill>
                <a:latin typeface="Open Sans"/>
              </a:rPr>
            </a:br>
            <a:endParaRPr lang="fr-FR" sz="1400" i="1" dirty="0">
              <a:solidFill>
                <a:srgbClr val="000000"/>
              </a:solidFill>
              <a:latin typeface="Open Sans"/>
            </a:endParaRPr>
          </a:p>
        </p:txBody>
      </p:sp>
      <p:sp>
        <p:nvSpPr>
          <p:cNvPr id="23" name="ZoneTexte 22">
            <a:extLst>
              <a:ext uri="{FF2B5EF4-FFF2-40B4-BE49-F238E27FC236}">
                <a16:creationId xmlns:a16="http://schemas.microsoft.com/office/drawing/2014/main" id="{E038888A-3699-42B5-B5EF-CCAFEAC51F6C}"/>
              </a:ext>
            </a:extLst>
          </p:cNvPr>
          <p:cNvSpPr txBox="1"/>
          <p:nvPr/>
        </p:nvSpPr>
        <p:spPr>
          <a:xfrm>
            <a:off x="8048625" y="4761624"/>
            <a:ext cx="4088548" cy="646331"/>
          </a:xfrm>
          <a:prstGeom prst="rect">
            <a:avLst/>
          </a:prstGeom>
          <a:noFill/>
        </p:spPr>
        <p:txBody>
          <a:bodyPr wrap="square" rtlCol="0">
            <a:spAutoFit/>
          </a:bodyPr>
          <a:lstStyle/>
          <a:p>
            <a:pPr algn="ctr" fontAlgn="auto">
              <a:spcBef>
                <a:spcPts val="0"/>
              </a:spcBef>
              <a:spcAft>
                <a:spcPts val="0"/>
              </a:spcAft>
            </a:pPr>
            <a:r>
              <a:rPr lang="en-US" b="1" u="sng" dirty="0" err="1">
                <a:solidFill>
                  <a:srgbClr val="00B050"/>
                </a:solidFill>
                <a:latin typeface="Open Sans"/>
              </a:rPr>
              <a:t>Calcul</a:t>
            </a:r>
            <a:r>
              <a:rPr lang="en-US" b="1" u="sng" dirty="0">
                <a:solidFill>
                  <a:srgbClr val="00B050"/>
                </a:solidFill>
                <a:latin typeface="Open Sans"/>
              </a:rPr>
              <a:t> </a:t>
            </a:r>
            <a:r>
              <a:rPr lang="en-US" b="1" u="sng" dirty="0" err="1">
                <a:solidFill>
                  <a:srgbClr val="00B050"/>
                </a:solidFill>
                <a:latin typeface="Open Sans"/>
              </a:rPr>
              <a:t>parallélisé</a:t>
            </a:r>
            <a:r>
              <a:rPr lang="en-US" b="1" u="sng" dirty="0">
                <a:solidFill>
                  <a:srgbClr val="00B050"/>
                </a:solidFill>
                <a:latin typeface="Open Sans"/>
              </a:rPr>
              <a:t> pour </a:t>
            </a:r>
            <a:r>
              <a:rPr lang="en-US" b="1" u="sng" dirty="0" err="1">
                <a:solidFill>
                  <a:srgbClr val="00B050"/>
                </a:solidFill>
                <a:latin typeface="Open Sans"/>
              </a:rPr>
              <a:t>mesure</a:t>
            </a:r>
            <a:r>
              <a:rPr lang="en-US" b="1" u="sng" dirty="0">
                <a:solidFill>
                  <a:srgbClr val="00B050"/>
                </a:solidFill>
                <a:latin typeface="Open Sans"/>
              </a:rPr>
              <a:t> </a:t>
            </a:r>
            <a:r>
              <a:rPr lang="en-US" b="1" u="sng" dirty="0" err="1">
                <a:solidFill>
                  <a:srgbClr val="00B050"/>
                </a:solidFill>
                <a:latin typeface="Open Sans"/>
              </a:rPr>
              <a:t>rapide</a:t>
            </a:r>
            <a:endParaRPr lang="en-US" b="1" u="sng" dirty="0">
              <a:solidFill>
                <a:srgbClr val="00B050"/>
              </a:solidFill>
              <a:latin typeface="Open Sans"/>
            </a:endParaRPr>
          </a:p>
        </p:txBody>
      </p:sp>
      <p:grpSp>
        <p:nvGrpSpPr>
          <p:cNvPr id="24" name="Groupe 23">
            <a:extLst>
              <a:ext uri="{FF2B5EF4-FFF2-40B4-BE49-F238E27FC236}">
                <a16:creationId xmlns:a16="http://schemas.microsoft.com/office/drawing/2014/main" id="{FFE32F1D-C2BE-4B70-BB7B-2475222FD0B6}"/>
              </a:ext>
            </a:extLst>
          </p:cNvPr>
          <p:cNvGrpSpPr/>
          <p:nvPr/>
        </p:nvGrpSpPr>
        <p:grpSpPr>
          <a:xfrm>
            <a:off x="1328481" y="2848010"/>
            <a:ext cx="8883462" cy="1863245"/>
            <a:chOff x="1328481" y="2848010"/>
            <a:chExt cx="8883462" cy="1863245"/>
          </a:xfrm>
        </p:grpSpPr>
        <p:grpSp>
          <p:nvGrpSpPr>
            <p:cNvPr id="25" name="Groupe 24">
              <a:extLst>
                <a:ext uri="{FF2B5EF4-FFF2-40B4-BE49-F238E27FC236}">
                  <a16:creationId xmlns:a16="http://schemas.microsoft.com/office/drawing/2014/main" id="{ECD144F8-06B8-4F60-A03B-75A7A530BEC6}"/>
                </a:ext>
              </a:extLst>
            </p:cNvPr>
            <p:cNvGrpSpPr/>
            <p:nvPr/>
          </p:nvGrpSpPr>
          <p:grpSpPr>
            <a:xfrm>
              <a:off x="1328481" y="2848010"/>
              <a:ext cx="8883462" cy="1863245"/>
              <a:chOff x="1328481" y="2848010"/>
              <a:chExt cx="8883462" cy="1863245"/>
            </a:xfrm>
          </p:grpSpPr>
          <p:sp>
            <p:nvSpPr>
              <p:cNvPr id="27" name="Flèche : droite 14">
                <a:extLst>
                  <a:ext uri="{FF2B5EF4-FFF2-40B4-BE49-F238E27FC236}">
                    <a16:creationId xmlns:a16="http://schemas.microsoft.com/office/drawing/2014/main" id="{D9A4B644-D312-46D8-A77A-74BEFC87D92C}"/>
                  </a:ext>
                </a:extLst>
              </p:cNvPr>
              <p:cNvSpPr/>
              <p:nvPr/>
            </p:nvSpPr>
            <p:spPr>
              <a:xfrm flipH="1">
                <a:off x="4301520" y="3621948"/>
                <a:ext cx="3312000" cy="274481"/>
              </a:xfrm>
              <a:prstGeom prst="rightArrow">
                <a:avLst/>
              </a:prstGeom>
              <a:solidFill>
                <a:srgbClr val="FFD461"/>
              </a:solidFill>
              <a:ln w="12700" cap="flat" cmpd="sng" algn="ctr">
                <a:solidFill>
                  <a:srgbClr val="FFD46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Open Sans"/>
                  <a:ea typeface="+mn-ea"/>
                  <a:cs typeface="+mn-cs"/>
                </a:endParaRPr>
              </a:p>
            </p:txBody>
          </p:sp>
          <p:sp>
            <p:nvSpPr>
              <p:cNvPr id="28" name="ZoneTexte 27">
                <a:extLst>
                  <a:ext uri="{FF2B5EF4-FFF2-40B4-BE49-F238E27FC236}">
                    <a16:creationId xmlns:a16="http://schemas.microsoft.com/office/drawing/2014/main" id="{B545467E-5F86-4855-90CE-F6C750D64535}"/>
                  </a:ext>
                </a:extLst>
              </p:cNvPr>
              <p:cNvSpPr txBox="1"/>
              <p:nvPr/>
            </p:nvSpPr>
            <p:spPr>
              <a:xfrm>
                <a:off x="4481464" y="3160282"/>
                <a:ext cx="2959197" cy="46166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EBB04E">
                        <a:lumMod val="75000"/>
                      </a:srgbClr>
                    </a:solidFill>
                    <a:effectLst/>
                    <a:uLnTx/>
                    <a:uFillTx/>
                    <a:latin typeface="Open Sans"/>
                  </a:rPr>
                  <a:t>Parabolic fitting and central Brillouin frequency calculation</a:t>
                </a:r>
              </a:p>
            </p:txBody>
          </p:sp>
          <p:sp>
            <p:nvSpPr>
              <p:cNvPr id="29" name="Rectangle 28">
                <a:extLst>
                  <a:ext uri="{FF2B5EF4-FFF2-40B4-BE49-F238E27FC236}">
                    <a16:creationId xmlns:a16="http://schemas.microsoft.com/office/drawing/2014/main" id="{BE1360D5-E76D-48BB-996C-F3B61A7A9751}"/>
                  </a:ext>
                </a:extLst>
              </p:cNvPr>
              <p:cNvSpPr/>
              <p:nvPr/>
            </p:nvSpPr>
            <p:spPr>
              <a:xfrm>
                <a:off x="1328481" y="2848010"/>
                <a:ext cx="8883462" cy="1863245"/>
              </a:xfrm>
              <a:prstGeom prst="rect">
                <a:avLst/>
              </a:prstGeom>
              <a:noFill/>
              <a:ln w="762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pic>
            <p:nvPicPr>
              <p:cNvPr id="30" name="Image 29">
                <a:extLst>
                  <a:ext uri="{FF2B5EF4-FFF2-40B4-BE49-F238E27FC236}">
                    <a16:creationId xmlns:a16="http://schemas.microsoft.com/office/drawing/2014/main" id="{851C70A4-2F94-4DD8-A6DA-62E8A97845A5}"/>
                  </a:ext>
                </a:extLst>
              </p:cNvPr>
              <p:cNvPicPr>
                <a:picLocks noChangeAspect="1"/>
              </p:cNvPicPr>
              <p:nvPr/>
            </p:nvPicPr>
            <p:blipFill>
              <a:blip r:embed="rId3"/>
              <a:stretch>
                <a:fillRect/>
              </a:stretch>
            </p:blipFill>
            <p:spPr>
              <a:xfrm>
                <a:off x="7726588" y="3009636"/>
                <a:ext cx="2289434" cy="1539992"/>
              </a:xfrm>
              <a:prstGeom prst="rect">
                <a:avLst/>
              </a:prstGeom>
              <a:ln w="38100">
                <a:solidFill>
                  <a:srgbClr val="000000"/>
                </a:solidFill>
              </a:ln>
            </p:spPr>
          </p:pic>
        </p:grpSp>
        <p:pic>
          <p:nvPicPr>
            <p:cNvPr id="26" name="Image 25">
              <a:extLst>
                <a:ext uri="{FF2B5EF4-FFF2-40B4-BE49-F238E27FC236}">
                  <a16:creationId xmlns:a16="http://schemas.microsoft.com/office/drawing/2014/main" id="{F99A04BD-94CC-4A43-AF2A-55CF46E4E840}"/>
                </a:ext>
              </a:extLst>
            </p:cNvPr>
            <p:cNvPicPr>
              <a:picLocks noChangeAspect="1"/>
            </p:cNvPicPr>
            <p:nvPr/>
          </p:nvPicPr>
          <p:blipFill rotWithShape="1">
            <a:blip r:embed="rId4"/>
            <a:srcRect l="5865" t="9938" r="7640" b="4472"/>
            <a:stretch/>
          </p:blipFill>
          <p:spPr>
            <a:xfrm>
              <a:off x="1529812" y="3066295"/>
              <a:ext cx="2664492" cy="1483333"/>
            </a:xfrm>
            <a:prstGeom prst="rect">
              <a:avLst/>
            </a:prstGeom>
            <a:ln w="38100">
              <a:solidFill>
                <a:srgbClr val="000000"/>
              </a:solidFill>
            </a:ln>
          </p:spPr>
        </p:pic>
      </p:grpSp>
      <p:sp>
        <p:nvSpPr>
          <p:cNvPr id="31" name="ZoneTexte 30">
            <a:extLst>
              <a:ext uri="{FF2B5EF4-FFF2-40B4-BE49-F238E27FC236}">
                <a16:creationId xmlns:a16="http://schemas.microsoft.com/office/drawing/2014/main" id="{112B4BBA-D7BE-4E56-9A3D-6DC75B5E062D}"/>
              </a:ext>
            </a:extLst>
          </p:cNvPr>
          <p:cNvSpPr txBox="1"/>
          <p:nvPr/>
        </p:nvSpPr>
        <p:spPr>
          <a:xfrm>
            <a:off x="119063" y="5261788"/>
            <a:ext cx="4542760" cy="415498"/>
          </a:xfrm>
          <a:prstGeom prst="rect">
            <a:avLst/>
          </a:prstGeom>
          <a:noFill/>
        </p:spPr>
        <p:txBody>
          <a:bodyPr wrap="square">
            <a:spAutoFit/>
          </a:bodyPr>
          <a:lstStyle/>
          <a:p>
            <a:pPr fontAlgn="auto">
              <a:spcBef>
                <a:spcPts val="0"/>
              </a:spcBef>
              <a:spcAft>
                <a:spcPts val="0"/>
              </a:spcAft>
            </a:pPr>
            <a:r>
              <a:rPr lang="fr-FR" sz="1050" dirty="0">
                <a:solidFill>
                  <a:srgbClr val="000000"/>
                </a:solidFill>
                <a:latin typeface="Open Sans"/>
              </a:rPr>
              <a:t>[62]. </a:t>
            </a:r>
            <a:r>
              <a:rPr lang="fr-FR" sz="1050" dirty="0" err="1">
                <a:solidFill>
                  <a:srgbClr val="000000"/>
                </a:solidFill>
                <a:latin typeface="Open Sans"/>
              </a:rPr>
              <a:t>Lanticq</a:t>
            </a:r>
            <a:r>
              <a:rPr lang="fr-FR" sz="1050" dirty="0">
                <a:solidFill>
                  <a:srgbClr val="000000"/>
                </a:solidFill>
                <a:latin typeface="Open Sans"/>
              </a:rPr>
              <a:t>, Vincent. DISPOSITIF OPTOELECTRONIQUE DE MESURE REPARTIE PAR DIFFUSION BRILLOUIN. FR3043457, </a:t>
            </a:r>
            <a:r>
              <a:rPr lang="fr-FR" sz="1050" dirty="0" err="1">
                <a:solidFill>
                  <a:srgbClr val="000000"/>
                </a:solidFill>
                <a:latin typeface="Open Sans"/>
              </a:rPr>
              <a:t>issued</a:t>
            </a:r>
            <a:r>
              <a:rPr lang="fr-FR" sz="1050" dirty="0">
                <a:solidFill>
                  <a:srgbClr val="000000"/>
                </a:solidFill>
                <a:latin typeface="Open Sans"/>
              </a:rPr>
              <a:t> 12 mai 2017. </a:t>
            </a:r>
          </a:p>
        </p:txBody>
      </p:sp>
      <p:sp>
        <p:nvSpPr>
          <p:cNvPr id="34" name="ZoneTexte 33"/>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35" name="ZoneTexte 34"/>
          <p:cNvSpPr txBox="1"/>
          <p:nvPr/>
        </p:nvSpPr>
        <p:spPr>
          <a:xfrm>
            <a:off x="1945347" y="536667"/>
            <a:ext cx="7136890" cy="400110"/>
          </a:xfrm>
          <a:prstGeom prst="rect">
            <a:avLst/>
          </a:prstGeom>
          <a:noFill/>
        </p:spPr>
        <p:txBody>
          <a:bodyPr wrap="none" rtlCol="0">
            <a:spAutoFit/>
          </a:bodyPr>
          <a:lstStyle/>
          <a:p>
            <a:r>
              <a:rPr lang="fr-FR" sz="2000" b="1" dirty="0">
                <a:solidFill>
                  <a:schemeClr val="tx2"/>
                </a:solidFill>
              </a:rPr>
              <a:t>B-OTDR Nouvelle génération : Performances de mesures</a:t>
            </a:r>
          </a:p>
        </p:txBody>
      </p:sp>
      <p:sp>
        <p:nvSpPr>
          <p:cNvPr id="36" name="Espace réservé de la date 2">
            <a:extLst>
              <a:ext uri="{FF2B5EF4-FFF2-40B4-BE49-F238E27FC236}">
                <a16:creationId xmlns:a16="http://schemas.microsoft.com/office/drawing/2014/main" id="{30F65344-21DA-4A3D-828B-B21C134FE4B9}"/>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37" name="Espace réservé du numéro de diapositive 4">
            <a:extLst>
              <a:ext uri="{FF2B5EF4-FFF2-40B4-BE49-F238E27FC236}">
                <a16:creationId xmlns:a16="http://schemas.microsoft.com/office/drawing/2014/main" id="{CA2EF5F2-CCBF-4B55-A003-07100AF953BD}"/>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56</a:t>
            </a:fld>
            <a:endParaRPr lang="fr-FR" dirty="0">
              <a:solidFill>
                <a:prstClr val="white"/>
              </a:solidFill>
              <a:latin typeface="Arial"/>
            </a:endParaRPr>
          </a:p>
        </p:txBody>
      </p:sp>
      <p:sp>
        <p:nvSpPr>
          <p:cNvPr id="38" name="ZoneTexte 37">
            <a:extLst>
              <a:ext uri="{FF2B5EF4-FFF2-40B4-BE49-F238E27FC236}">
                <a16:creationId xmlns:a16="http://schemas.microsoft.com/office/drawing/2014/main" id="{BA4B6A67-BB31-46BC-8527-87DAE838087E}"/>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39" name="ZoneTexte 38">
            <a:extLst>
              <a:ext uri="{FF2B5EF4-FFF2-40B4-BE49-F238E27FC236}">
                <a16:creationId xmlns:a16="http://schemas.microsoft.com/office/drawing/2014/main" id="{454482EE-DB6E-4CA7-8B2F-BBD11C8618B2}"/>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16053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0833E-6 2.59259E-6 L -0.09675 -0.28195 " pathEditMode="relative" rAng="0" ptsTypes="AA">
                                      <p:cBhvr>
                                        <p:cTn id="6" dur="2000" fill="hold"/>
                                        <p:tgtEl>
                                          <p:spTgt spid="24"/>
                                        </p:tgtEl>
                                        <p:attrNameLst>
                                          <p:attrName>ppt_x</p:attrName>
                                          <p:attrName>ppt_y</p:attrName>
                                        </p:attrNameLst>
                                      </p:cBhvr>
                                      <p:rCtr x="-4844" y="-14097"/>
                                    </p:animMotion>
                                  </p:childTnLst>
                                </p:cTn>
                              </p:par>
                              <p:par>
                                <p:cTn id="7" presetID="42" presetClass="path" presetSubtype="0" accel="50000" decel="50000" fill="hold" grpId="0" nodeType="withEffect">
                                  <p:stCondLst>
                                    <p:cond delay="0"/>
                                  </p:stCondLst>
                                  <p:childTnLst>
                                    <p:animMotion origin="layout" path="M -4.375E-6 4.81481E-6 L -0.68841 -0.28056 " pathEditMode="relative" rAng="0" ptsTypes="AA">
                                      <p:cBhvr>
                                        <p:cTn id="8" dur="2000" fill="hold"/>
                                        <p:tgtEl>
                                          <p:spTgt spid="23"/>
                                        </p:tgtEl>
                                        <p:attrNameLst>
                                          <p:attrName>ppt_x</p:attrName>
                                          <p:attrName>ppt_y</p:attrName>
                                        </p:attrNameLst>
                                      </p:cBhvr>
                                      <p:rCtr x="-34427" y="-14028"/>
                                    </p:animMotion>
                                  </p:childTnLst>
                                </p:cTn>
                              </p:par>
                            </p:childTnLst>
                          </p:cTn>
                        </p:par>
                        <p:par>
                          <p:cTn id="9" fill="hold">
                            <p:stCondLst>
                              <p:cond delay="2000"/>
                            </p:stCondLst>
                            <p:childTnLst>
                              <p:par>
                                <p:cTn id="10" presetID="1" presetClass="entr" presetSubtype="0" fill="hold" nodeType="afterEffect">
                                  <p:stCondLst>
                                    <p:cond delay="150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150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150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15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37B0D85-942C-4B09-9C40-1A950D623789}"/>
                  </a:ext>
                </a:extLst>
              </p:cNvPr>
              <p:cNvSpPr txBox="1"/>
              <p:nvPr/>
            </p:nvSpPr>
            <p:spPr>
              <a:xfrm>
                <a:off x="8738664" y="2309394"/>
                <a:ext cx="2636427" cy="384657"/>
              </a:xfrm>
              <a:prstGeom prst="rect">
                <a:avLst/>
              </a:prstGeom>
              <a:noFill/>
            </p:spPr>
            <p:txBody>
              <a:bodyPr wrap="none" lIns="0" tIns="0" rIns="0" bIns="0"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fr-FR" sz="2400" i="1" smtClean="0">
                              <a:solidFill>
                                <a:srgbClr val="000000"/>
                              </a:solidFill>
                              <a:latin typeface="Cambria Math" panose="02040503050406030204" pitchFamily="18" charset="0"/>
                            </a:rPr>
                          </m:ctrlPr>
                        </m:sSubPr>
                        <m:e>
                          <m:r>
                            <a:rPr lang="fr-FR" sz="2400" i="1" smtClean="0">
                              <a:solidFill>
                                <a:srgbClr val="000000"/>
                              </a:solidFill>
                              <a:latin typeface="Cambria Math" panose="02040503050406030204" pitchFamily="18" charset="0"/>
                            </a:rPr>
                            <m:t>𝑃</m:t>
                          </m:r>
                        </m:e>
                        <m:sub>
                          <m:r>
                            <a:rPr lang="fr-FR" sz="2400" i="1" smtClean="0">
                              <a:solidFill>
                                <a:srgbClr val="000000"/>
                              </a:solidFill>
                              <a:latin typeface="Cambria Math" panose="02040503050406030204" pitchFamily="18" charset="0"/>
                            </a:rPr>
                            <m:t>𝑅</m:t>
                          </m:r>
                        </m:sub>
                      </m:sSub>
                      <m:r>
                        <a:rPr lang="fr-FR" sz="2400" i="1" smtClean="0">
                          <a:solidFill>
                            <a:srgbClr val="000000"/>
                          </a:solidFill>
                          <a:latin typeface="Cambria Math" panose="02040503050406030204" pitchFamily="18" charset="0"/>
                        </a:rPr>
                        <m:t>=</m:t>
                      </m:r>
                      <m:r>
                        <a:rPr lang="fr-FR" sz="2400" i="1" smtClean="0">
                          <a:solidFill>
                            <a:srgbClr val="000000"/>
                          </a:solidFill>
                          <a:latin typeface="Cambria Math" panose="02040503050406030204" pitchFamily="18" charset="0"/>
                        </a:rPr>
                        <m:t>𝑟</m:t>
                      </m:r>
                      <m:r>
                        <a:rPr lang="fr-FR" sz="2400" i="1" smtClean="0">
                          <a:solidFill>
                            <a:srgbClr val="000000"/>
                          </a:solidFill>
                          <a:latin typeface="Cambria Math" panose="02040503050406030204" pitchFamily="18" charset="0"/>
                        </a:rPr>
                        <m:t>.</m:t>
                      </m:r>
                      <m:sSub>
                        <m:sSubPr>
                          <m:ctrlPr>
                            <a:rPr lang="fr-FR" sz="2400" i="1" smtClean="0">
                              <a:solidFill>
                                <a:srgbClr val="000000"/>
                              </a:solidFill>
                              <a:latin typeface="Cambria Math" panose="02040503050406030204" pitchFamily="18" charset="0"/>
                            </a:rPr>
                          </m:ctrlPr>
                        </m:sSubPr>
                        <m:e>
                          <m:r>
                            <a:rPr lang="fr-FR" sz="2400" i="1" smtClean="0">
                              <a:solidFill>
                                <a:srgbClr val="000000"/>
                              </a:solidFill>
                              <a:latin typeface="Cambria Math" panose="02040503050406030204" pitchFamily="18" charset="0"/>
                            </a:rPr>
                            <m:t>𝑃</m:t>
                          </m:r>
                        </m:e>
                        <m:sub>
                          <m:r>
                            <a:rPr lang="fr-FR" sz="2400" i="1" smtClean="0">
                              <a:solidFill>
                                <a:srgbClr val="000000"/>
                              </a:solidFill>
                              <a:latin typeface="Cambria Math" panose="02040503050406030204" pitchFamily="18" charset="0"/>
                            </a:rPr>
                            <m:t>0</m:t>
                          </m:r>
                        </m:sub>
                      </m:sSub>
                      <m:sSup>
                        <m:sSupPr>
                          <m:ctrlPr>
                            <a:rPr lang="fr-FR" sz="2400" i="1" smtClean="0">
                              <a:solidFill>
                                <a:srgbClr val="000000"/>
                              </a:solidFill>
                              <a:latin typeface="Cambria Math" panose="02040503050406030204" pitchFamily="18" charset="0"/>
                            </a:rPr>
                          </m:ctrlPr>
                        </m:sSupPr>
                        <m:e>
                          <m:r>
                            <a:rPr lang="fr-FR" sz="2400" i="1" smtClean="0">
                              <a:solidFill>
                                <a:srgbClr val="000000"/>
                              </a:solidFill>
                              <a:latin typeface="Cambria Math" panose="02040503050406030204" pitchFamily="18" charset="0"/>
                            </a:rPr>
                            <m:t>𝑒𝑥𝑝</m:t>
                          </m:r>
                        </m:e>
                        <m:sup>
                          <m:r>
                            <a:rPr lang="fr-FR" sz="2400" i="1" smtClean="0">
                              <a:solidFill>
                                <a:srgbClr val="000000"/>
                              </a:solidFill>
                              <a:latin typeface="Cambria Math" panose="02040503050406030204" pitchFamily="18" charset="0"/>
                            </a:rPr>
                            <m:t>(−2</m:t>
                          </m:r>
                          <m:r>
                            <a:rPr lang="fr-FR" sz="2400" i="1" smtClean="0">
                              <a:solidFill>
                                <a:srgbClr val="000000"/>
                              </a:solidFill>
                              <a:latin typeface="Cambria Math" panose="02040503050406030204" pitchFamily="18" charset="0"/>
                              <a:ea typeface="Cambria Math" panose="02040503050406030204" pitchFamily="18" charset="0"/>
                            </a:rPr>
                            <m:t>𝛼</m:t>
                          </m:r>
                          <m:r>
                            <a:rPr lang="fr-FR" sz="2400" i="1" smtClean="0">
                              <a:solidFill>
                                <a:srgbClr val="000000"/>
                              </a:solidFill>
                              <a:latin typeface="Cambria Math" panose="02040503050406030204" pitchFamily="18" charset="0"/>
                              <a:ea typeface="Cambria Math" panose="02040503050406030204" pitchFamily="18" charset="0"/>
                            </a:rPr>
                            <m:t>𝐿</m:t>
                          </m:r>
                          <m:r>
                            <a:rPr lang="fr-FR" sz="2400" i="1" smtClean="0">
                              <a:solidFill>
                                <a:srgbClr val="000000"/>
                              </a:solidFill>
                              <a:latin typeface="Cambria Math" panose="02040503050406030204" pitchFamily="18" charset="0"/>
                              <a:ea typeface="Cambria Math" panose="02040503050406030204" pitchFamily="18" charset="0"/>
                            </a:rPr>
                            <m:t>)</m:t>
                          </m:r>
                        </m:sup>
                      </m:sSup>
                    </m:oMath>
                  </m:oMathPara>
                </a14:m>
                <a:endParaRPr lang="fr-FR" sz="2400" dirty="0">
                  <a:solidFill>
                    <a:srgbClr val="000000"/>
                  </a:solidFill>
                  <a:latin typeface="Open Sans"/>
                </a:endParaRPr>
              </a:p>
            </p:txBody>
          </p:sp>
        </mc:Choice>
        <mc:Fallback xmlns="">
          <p:sp>
            <p:nvSpPr>
              <p:cNvPr id="19" name="ZoneTexte 18">
                <a:extLst>
                  <a:ext uri="{FF2B5EF4-FFF2-40B4-BE49-F238E27FC236}">
                    <a16:creationId xmlns:a16="http://schemas.microsoft.com/office/drawing/2014/main" id="{137B0D85-942C-4B09-9C40-1A950D623789}"/>
                  </a:ext>
                </a:extLst>
              </p:cNvPr>
              <p:cNvSpPr txBox="1">
                <a:spLocks noRot="1" noChangeAspect="1" noMove="1" noResize="1" noEditPoints="1" noAdjustHandles="1" noChangeArrowheads="1" noChangeShapeType="1" noTextEdit="1"/>
              </p:cNvSpPr>
              <p:nvPr/>
            </p:nvSpPr>
            <p:spPr>
              <a:xfrm>
                <a:off x="8738664" y="2309394"/>
                <a:ext cx="2636427" cy="384657"/>
              </a:xfrm>
              <a:prstGeom prst="rect">
                <a:avLst/>
              </a:prstGeom>
              <a:blipFill>
                <a:blip r:embed="rId2"/>
                <a:stretch>
                  <a:fillRect/>
                </a:stretch>
              </a:blipFill>
            </p:spPr>
            <p:txBody>
              <a:bodyPr/>
              <a:lstStyle/>
              <a:p>
                <a:r>
                  <a:rPr lang="fr-FR">
                    <a:noFill/>
                  </a:rPr>
                  <a:t> </a:t>
                </a:r>
              </a:p>
            </p:txBody>
          </p:sp>
        </mc:Fallback>
      </mc:AlternateContent>
      <p:sp>
        <p:nvSpPr>
          <p:cNvPr id="20" name="ZoneTexte 19">
            <a:extLst>
              <a:ext uri="{FF2B5EF4-FFF2-40B4-BE49-F238E27FC236}">
                <a16:creationId xmlns:a16="http://schemas.microsoft.com/office/drawing/2014/main" id="{33B36FFB-9C17-4A0B-A47A-152CAA1CE383}"/>
              </a:ext>
            </a:extLst>
          </p:cNvPr>
          <p:cNvSpPr txBox="1"/>
          <p:nvPr/>
        </p:nvSpPr>
        <p:spPr>
          <a:xfrm>
            <a:off x="7164989" y="1335683"/>
            <a:ext cx="4722210" cy="923330"/>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Ø"/>
            </a:pPr>
            <a:r>
              <a:rPr lang="en-US" dirty="0">
                <a:solidFill>
                  <a:srgbClr val="000000"/>
                </a:solidFill>
                <a:latin typeface="Open Sans"/>
              </a:rPr>
              <a:t>La puissance </a:t>
            </a:r>
            <a:r>
              <a:rPr lang="en-US" dirty="0" err="1">
                <a:solidFill>
                  <a:srgbClr val="000000"/>
                </a:solidFill>
                <a:latin typeface="Open Sans"/>
              </a:rPr>
              <a:t>rétrodiffusée</a:t>
            </a:r>
            <a:r>
              <a:rPr lang="en-US" dirty="0">
                <a:solidFill>
                  <a:srgbClr val="000000"/>
                </a:solidFill>
                <a:latin typeface="Open Sans"/>
              </a:rPr>
              <a:t> </a:t>
            </a:r>
            <a:r>
              <a:rPr lang="en-US" dirty="0" err="1">
                <a:solidFill>
                  <a:srgbClr val="000000"/>
                </a:solidFill>
                <a:latin typeface="Open Sans"/>
              </a:rPr>
              <a:t>collectée</a:t>
            </a:r>
            <a:r>
              <a:rPr lang="en-US" dirty="0">
                <a:solidFill>
                  <a:srgbClr val="000000"/>
                </a:solidFill>
                <a:latin typeface="Open Sans"/>
              </a:rPr>
              <a:t> par </a:t>
            </a:r>
            <a:r>
              <a:rPr lang="en-US" dirty="0" err="1">
                <a:solidFill>
                  <a:srgbClr val="000000"/>
                </a:solidFill>
                <a:latin typeface="Open Sans"/>
              </a:rPr>
              <a:t>l’interrogateur</a:t>
            </a:r>
            <a:r>
              <a:rPr lang="en-US" dirty="0">
                <a:solidFill>
                  <a:srgbClr val="000000"/>
                </a:solidFill>
                <a:latin typeface="Open Sans"/>
              </a:rPr>
              <a:t> depend des </a:t>
            </a:r>
            <a:r>
              <a:rPr lang="en-US" dirty="0" err="1">
                <a:solidFill>
                  <a:srgbClr val="000000"/>
                </a:solidFill>
                <a:latin typeface="Open Sans"/>
              </a:rPr>
              <a:t>pertes</a:t>
            </a:r>
            <a:r>
              <a:rPr lang="en-US" dirty="0">
                <a:solidFill>
                  <a:srgbClr val="000000"/>
                </a:solidFill>
                <a:latin typeface="Open Sans"/>
              </a:rPr>
              <a:t> </a:t>
            </a:r>
            <a:r>
              <a:rPr lang="en-US" dirty="0" err="1">
                <a:solidFill>
                  <a:srgbClr val="000000"/>
                </a:solidFill>
                <a:latin typeface="Open Sans"/>
              </a:rPr>
              <a:t>optiques</a:t>
            </a:r>
            <a:r>
              <a:rPr lang="en-US" dirty="0">
                <a:solidFill>
                  <a:srgbClr val="000000"/>
                </a:solidFill>
                <a:latin typeface="Open Sans"/>
              </a:rPr>
              <a:t> </a:t>
            </a:r>
            <a:r>
              <a:rPr lang="el-GR" dirty="0">
                <a:solidFill>
                  <a:srgbClr val="000000"/>
                </a:solidFill>
                <a:latin typeface="Cambria Math" panose="02040503050406030204" pitchFamily="18" charset="0"/>
                <a:ea typeface="Cambria Math" panose="02040503050406030204" pitchFamily="18" charset="0"/>
                <a:cs typeface="Calibri" panose="020F0502020204030204" pitchFamily="34" charset="0"/>
              </a:rPr>
              <a:t>α</a:t>
            </a:r>
            <a:r>
              <a:rPr lang="en-US" dirty="0">
                <a:solidFill>
                  <a:srgbClr val="000000"/>
                </a:solidFill>
                <a:latin typeface="Open Sans"/>
              </a:rPr>
              <a:t> :</a:t>
            </a:r>
          </a:p>
        </p:txBody>
      </p:sp>
      <p:sp>
        <p:nvSpPr>
          <p:cNvPr id="21" name="ZoneTexte 20">
            <a:extLst>
              <a:ext uri="{FF2B5EF4-FFF2-40B4-BE49-F238E27FC236}">
                <a16:creationId xmlns:a16="http://schemas.microsoft.com/office/drawing/2014/main" id="{10CC0B33-971D-47C4-B6D4-2544F5B66CC8}"/>
              </a:ext>
            </a:extLst>
          </p:cNvPr>
          <p:cNvSpPr txBox="1"/>
          <p:nvPr/>
        </p:nvSpPr>
        <p:spPr>
          <a:xfrm>
            <a:off x="7378410" y="3150486"/>
            <a:ext cx="4514248" cy="646331"/>
          </a:xfrm>
          <a:prstGeom prst="rect">
            <a:avLst/>
          </a:prstGeom>
          <a:noFill/>
        </p:spPr>
        <p:txBody>
          <a:bodyPr wrap="square" rtlCol="0">
            <a:spAutoFit/>
          </a:bodyPr>
          <a:lstStyle/>
          <a:p>
            <a:pPr algn="ctr" fontAlgn="auto">
              <a:spcBef>
                <a:spcPts val="0"/>
              </a:spcBef>
              <a:spcAft>
                <a:spcPts val="0"/>
              </a:spcAft>
            </a:pPr>
            <a:r>
              <a:rPr lang="en-US" b="1" dirty="0">
                <a:solidFill>
                  <a:srgbClr val="000000"/>
                </a:solidFill>
                <a:latin typeface="Open Sans"/>
              </a:rPr>
              <a:t>Les </a:t>
            </a:r>
            <a:r>
              <a:rPr lang="en-US" b="1" dirty="0" err="1">
                <a:solidFill>
                  <a:srgbClr val="000000"/>
                </a:solidFill>
                <a:latin typeface="Open Sans"/>
              </a:rPr>
              <a:t>mesures</a:t>
            </a:r>
            <a:r>
              <a:rPr lang="en-US" b="1" dirty="0">
                <a:solidFill>
                  <a:srgbClr val="000000"/>
                </a:solidFill>
                <a:latin typeface="Open Sans"/>
              </a:rPr>
              <a:t> à longue distance </a:t>
            </a:r>
            <a:r>
              <a:rPr lang="en-US" b="1" dirty="0" err="1">
                <a:solidFill>
                  <a:srgbClr val="000000"/>
                </a:solidFill>
                <a:latin typeface="Open Sans"/>
              </a:rPr>
              <a:t>dégradent</a:t>
            </a:r>
            <a:r>
              <a:rPr lang="en-US" b="1" dirty="0">
                <a:solidFill>
                  <a:srgbClr val="000000"/>
                </a:solidFill>
                <a:latin typeface="Open Sans"/>
              </a:rPr>
              <a:t> la </a:t>
            </a:r>
            <a:r>
              <a:rPr lang="en-US" b="1" dirty="0" err="1">
                <a:solidFill>
                  <a:srgbClr val="000000"/>
                </a:solidFill>
                <a:latin typeface="Open Sans"/>
              </a:rPr>
              <a:t>répétabilité</a:t>
            </a:r>
            <a:endParaRPr lang="en-US" b="1" dirty="0">
              <a:solidFill>
                <a:srgbClr val="000000"/>
              </a:solidFill>
              <a:latin typeface="Open Sans"/>
            </a:endParaRPr>
          </a:p>
        </p:txBody>
      </p:sp>
      <p:pic>
        <p:nvPicPr>
          <p:cNvPr id="22" name="Image 21">
            <a:extLst>
              <a:ext uri="{FF2B5EF4-FFF2-40B4-BE49-F238E27FC236}">
                <a16:creationId xmlns:a16="http://schemas.microsoft.com/office/drawing/2014/main" id="{93F17592-9F74-4F0B-8834-C7E0EE39B685}"/>
              </a:ext>
            </a:extLst>
          </p:cNvPr>
          <p:cNvPicPr>
            <a:picLocks noChangeAspect="1"/>
          </p:cNvPicPr>
          <p:nvPr/>
        </p:nvPicPr>
        <p:blipFill>
          <a:blip r:embed="rId3"/>
          <a:stretch>
            <a:fillRect/>
          </a:stretch>
        </p:blipFill>
        <p:spPr>
          <a:xfrm>
            <a:off x="201237" y="2158479"/>
            <a:ext cx="6168970" cy="3070746"/>
          </a:xfrm>
          <a:prstGeom prst="rect">
            <a:avLst/>
          </a:prstGeom>
        </p:spPr>
      </p:pic>
      <p:graphicFrame>
        <p:nvGraphicFramePr>
          <p:cNvPr id="24" name="Tableau 10">
            <a:extLst>
              <a:ext uri="{FF2B5EF4-FFF2-40B4-BE49-F238E27FC236}">
                <a16:creationId xmlns:a16="http://schemas.microsoft.com/office/drawing/2014/main" id="{40F73B5E-CF66-4B97-B2B7-A73699ADAF95}"/>
              </a:ext>
            </a:extLst>
          </p:cNvPr>
          <p:cNvGraphicFramePr>
            <a:graphicFrameLocks noGrp="1"/>
          </p:cNvGraphicFramePr>
          <p:nvPr>
            <p:extLst>
              <p:ext uri="{D42A27DB-BD31-4B8C-83A1-F6EECF244321}">
                <p14:modId xmlns:p14="http://schemas.microsoft.com/office/powerpoint/2010/main" val="677647499"/>
              </p:ext>
            </p:extLst>
          </p:nvPr>
        </p:nvGraphicFramePr>
        <p:xfrm>
          <a:off x="7564658" y="4714413"/>
          <a:ext cx="4627342" cy="1752600"/>
        </p:xfrm>
        <a:graphic>
          <a:graphicData uri="http://schemas.openxmlformats.org/drawingml/2006/table">
            <a:tbl>
              <a:tblPr firstRow="1" bandRow="1"/>
              <a:tblGrid>
                <a:gridCol w="3048406">
                  <a:extLst>
                    <a:ext uri="{9D8B030D-6E8A-4147-A177-3AD203B41FA5}">
                      <a16:colId xmlns:a16="http://schemas.microsoft.com/office/drawing/2014/main" val="2901908608"/>
                    </a:ext>
                  </a:extLst>
                </a:gridCol>
                <a:gridCol w="1578936">
                  <a:extLst>
                    <a:ext uri="{9D8B030D-6E8A-4147-A177-3AD203B41FA5}">
                      <a16:colId xmlns:a16="http://schemas.microsoft.com/office/drawing/2014/main" val="1146745185"/>
                    </a:ext>
                  </a:extLst>
                </a:gridCol>
              </a:tblGrid>
              <a:tr h="370840">
                <a:tc>
                  <a:txBody>
                    <a:bodyPr/>
                    <a:lstStyle>
                      <a:lvl1pPr marL="0" algn="l" defTabSz="457200" rtl="0" eaLnBrk="1" latinLnBrk="0" hangingPunct="1">
                        <a:defRPr sz="1800" b="1" kern="1200">
                          <a:solidFill>
                            <a:schemeClr val="dk1"/>
                          </a:solidFill>
                          <a:latin typeface="Open Sans"/>
                        </a:defRPr>
                      </a:lvl1pPr>
                      <a:lvl2pPr marL="457200" algn="l" defTabSz="457200" rtl="0" eaLnBrk="1" latinLnBrk="0" hangingPunct="1">
                        <a:defRPr sz="1800" b="1" kern="1200">
                          <a:solidFill>
                            <a:schemeClr val="dk1"/>
                          </a:solidFill>
                          <a:latin typeface="Open Sans"/>
                        </a:defRPr>
                      </a:lvl2pPr>
                      <a:lvl3pPr marL="914400" algn="l" defTabSz="457200" rtl="0" eaLnBrk="1" latinLnBrk="0" hangingPunct="1">
                        <a:defRPr sz="1800" b="1" kern="1200">
                          <a:solidFill>
                            <a:schemeClr val="dk1"/>
                          </a:solidFill>
                          <a:latin typeface="Open Sans"/>
                        </a:defRPr>
                      </a:lvl3pPr>
                      <a:lvl4pPr marL="1371600" algn="l" defTabSz="457200" rtl="0" eaLnBrk="1" latinLnBrk="0" hangingPunct="1">
                        <a:defRPr sz="1800" b="1" kern="1200">
                          <a:solidFill>
                            <a:schemeClr val="dk1"/>
                          </a:solidFill>
                          <a:latin typeface="Open Sans"/>
                        </a:defRPr>
                      </a:lvl4pPr>
                      <a:lvl5pPr marL="1828800" algn="l" defTabSz="457200" rtl="0" eaLnBrk="1" latinLnBrk="0" hangingPunct="1">
                        <a:defRPr sz="1800" b="1" kern="1200">
                          <a:solidFill>
                            <a:schemeClr val="dk1"/>
                          </a:solidFill>
                          <a:latin typeface="Open Sans"/>
                        </a:defRPr>
                      </a:lvl5pPr>
                      <a:lvl6pPr marL="2286000" algn="l" defTabSz="457200" rtl="0" eaLnBrk="1" latinLnBrk="0" hangingPunct="1">
                        <a:defRPr sz="1800" b="1" kern="1200">
                          <a:solidFill>
                            <a:schemeClr val="dk1"/>
                          </a:solidFill>
                          <a:latin typeface="Open Sans"/>
                        </a:defRPr>
                      </a:lvl6pPr>
                      <a:lvl7pPr marL="2743200" algn="l" defTabSz="457200" rtl="0" eaLnBrk="1" latinLnBrk="0" hangingPunct="1">
                        <a:defRPr sz="1800" b="1" kern="1200">
                          <a:solidFill>
                            <a:schemeClr val="dk1"/>
                          </a:solidFill>
                          <a:latin typeface="Open Sans"/>
                        </a:defRPr>
                      </a:lvl7pPr>
                      <a:lvl8pPr marL="3200400" algn="l" defTabSz="457200" rtl="0" eaLnBrk="1" latinLnBrk="0" hangingPunct="1">
                        <a:defRPr sz="1800" b="1" kern="1200">
                          <a:solidFill>
                            <a:schemeClr val="dk1"/>
                          </a:solidFill>
                          <a:latin typeface="Open Sans"/>
                        </a:defRPr>
                      </a:lvl8pPr>
                      <a:lvl9pPr marL="3657600" algn="l" defTabSz="457200" rtl="0" eaLnBrk="1" latinLnBrk="0" hangingPunct="1">
                        <a:defRPr sz="1800" b="1" kern="1200">
                          <a:solidFill>
                            <a:schemeClr val="dk1"/>
                          </a:solidFill>
                          <a:latin typeface="Open Sans"/>
                        </a:defRPr>
                      </a:lvl9pPr>
                    </a:lstStyle>
                    <a:p>
                      <a:pPr algn="ctr"/>
                      <a:r>
                        <a:rPr lang="en-US" b="0" noProof="0"/>
                        <a:t>Distance </a:t>
                      </a:r>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20000"/>
                      </a:srgbClr>
                    </a:solidFill>
                  </a:tcPr>
                </a:tc>
                <a:tc>
                  <a:txBody>
                    <a:bodyPr/>
                    <a:lstStyle>
                      <a:lvl1pPr marL="0" algn="l" defTabSz="457200" rtl="0" eaLnBrk="1" latinLnBrk="0" hangingPunct="1">
                        <a:defRPr sz="1800" b="1" kern="1200">
                          <a:solidFill>
                            <a:schemeClr val="dk1"/>
                          </a:solidFill>
                          <a:latin typeface="Open Sans"/>
                        </a:defRPr>
                      </a:lvl1pPr>
                      <a:lvl2pPr marL="457200" algn="l" defTabSz="457200" rtl="0" eaLnBrk="1" latinLnBrk="0" hangingPunct="1">
                        <a:defRPr sz="1800" b="1" kern="1200">
                          <a:solidFill>
                            <a:schemeClr val="dk1"/>
                          </a:solidFill>
                          <a:latin typeface="Open Sans"/>
                        </a:defRPr>
                      </a:lvl2pPr>
                      <a:lvl3pPr marL="914400" algn="l" defTabSz="457200" rtl="0" eaLnBrk="1" latinLnBrk="0" hangingPunct="1">
                        <a:defRPr sz="1800" b="1" kern="1200">
                          <a:solidFill>
                            <a:schemeClr val="dk1"/>
                          </a:solidFill>
                          <a:latin typeface="Open Sans"/>
                        </a:defRPr>
                      </a:lvl3pPr>
                      <a:lvl4pPr marL="1371600" algn="l" defTabSz="457200" rtl="0" eaLnBrk="1" latinLnBrk="0" hangingPunct="1">
                        <a:defRPr sz="1800" b="1" kern="1200">
                          <a:solidFill>
                            <a:schemeClr val="dk1"/>
                          </a:solidFill>
                          <a:latin typeface="Open Sans"/>
                        </a:defRPr>
                      </a:lvl4pPr>
                      <a:lvl5pPr marL="1828800" algn="l" defTabSz="457200" rtl="0" eaLnBrk="1" latinLnBrk="0" hangingPunct="1">
                        <a:defRPr sz="1800" b="1" kern="1200">
                          <a:solidFill>
                            <a:schemeClr val="dk1"/>
                          </a:solidFill>
                          <a:latin typeface="Open Sans"/>
                        </a:defRPr>
                      </a:lvl5pPr>
                      <a:lvl6pPr marL="2286000" algn="l" defTabSz="457200" rtl="0" eaLnBrk="1" latinLnBrk="0" hangingPunct="1">
                        <a:defRPr sz="1800" b="1" kern="1200">
                          <a:solidFill>
                            <a:schemeClr val="dk1"/>
                          </a:solidFill>
                          <a:latin typeface="Open Sans"/>
                        </a:defRPr>
                      </a:lvl6pPr>
                      <a:lvl7pPr marL="2743200" algn="l" defTabSz="457200" rtl="0" eaLnBrk="1" latinLnBrk="0" hangingPunct="1">
                        <a:defRPr sz="1800" b="1" kern="1200">
                          <a:solidFill>
                            <a:schemeClr val="dk1"/>
                          </a:solidFill>
                          <a:latin typeface="Open Sans"/>
                        </a:defRPr>
                      </a:lvl7pPr>
                      <a:lvl8pPr marL="3200400" algn="l" defTabSz="457200" rtl="0" eaLnBrk="1" latinLnBrk="0" hangingPunct="1">
                        <a:defRPr sz="1800" b="1" kern="1200">
                          <a:solidFill>
                            <a:schemeClr val="dk1"/>
                          </a:solidFill>
                          <a:latin typeface="Open Sans"/>
                        </a:defRPr>
                      </a:lvl8pPr>
                      <a:lvl9pPr marL="3657600" algn="l" defTabSz="457200" rtl="0" eaLnBrk="1" latinLnBrk="0" hangingPunct="1">
                        <a:defRPr sz="1800" b="1" kern="1200">
                          <a:solidFill>
                            <a:schemeClr val="dk1"/>
                          </a:solidFill>
                          <a:latin typeface="Open Sans"/>
                        </a:defRPr>
                      </a:lvl9pPr>
                    </a:lstStyle>
                    <a:p>
                      <a:pPr marL="0" indent="0" algn="ctr">
                        <a:buFont typeface="Wingdings" panose="05000000000000000000" pitchFamily="2" charset="2"/>
                        <a:buNone/>
                      </a:pPr>
                      <a:r>
                        <a:rPr lang="en-US" b="1" noProof="0" dirty="0"/>
                        <a:t>&gt; 100 km</a:t>
                      </a:r>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20000"/>
                      </a:srgbClr>
                    </a:solidFill>
                  </a:tcPr>
                </a:tc>
                <a:extLst>
                  <a:ext uri="{0D108BD9-81ED-4DB2-BD59-A6C34878D82A}">
                    <a16:rowId xmlns:a16="http://schemas.microsoft.com/office/drawing/2014/main" val="3469127973"/>
                  </a:ext>
                </a:extLst>
              </a:tr>
              <a:tr h="370840">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noProof="0" dirty="0"/>
                        <a:t>Temps</a:t>
                      </a:r>
                      <a:r>
                        <a:rPr lang="en-US" b="0" baseline="0" noProof="0" dirty="0"/>
                        <a:t> de </a:t>
                      </a:r>
                      <a:r>
                        <a:rPr lang="en-US" b="0" baseline="0" noProof="0" dirty="0" err="1"/>
                        <a:t>mesure</a:t>
                      </a:r>
                      <a:endParaRPr lang="en-US" b="0" noProof="0" dirty="0"/>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4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1" noProof="0" dirty="0"/>
                        <a:t>10-20 min</a:t>
                      </a:r>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40000"/>
                      </a:srgbClr>
                    </a:solidFill>
                  </a:tcPr>
                </a:tc>
                <a:extLst>
                  <a:ext uri="{0D108BD9-81ED-4DB2-BD59-A6C34878D82A}">
                    <a16:rowId xmlns:a16="http://schemas.microsoft.com/office/drawing/2014/main" val="2706663918"/>
                  </a:ext>
                </a:extLst>
              </a:tr>
              <a:tr h="370840">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noProof="0" dirty="0" err="1"/>
                        <a:t>Résolution</a:t>
                      </a:r>
                      <a:r>
                        <a:rPr lang="en-US" b="0" noProof="0" dirty="0"/>
                        <a:t> </a:t>
                      </a:r>
                      <a:r>
                        <a:rPr lang="en-US" b="0" noProof="0" dirty="0" err="1"/>
                        <a:t>Spatiale</a:t>
                      </a:r>
                      <a:endParaRPr lang="en-US" b="0" noProof="0" dirty="0"/>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2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1" noProof="0" dirty="0"/>
                        <a:t>5 – 10 m</a:t>
                      </a:r>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20000"/>
                      </a:srgbClr>
                    </a:solidFill>
                  </a:tcPr>
                </a:tc>
                <a:extLst>
                  <a:ext uri="{0D108BD9-81ED-4DB2-BD59-A6C34878D82A}">
                    <a16:rowId xmlns:a16="http://schemas.microsoft.com/office/drawing/2014/main" val="1660956807"/>
                  </a:ext>
                </a:extLst>
              </a:tr>
              <a:tr h="370840">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0" noProof="0" dirty="0" err="1"/>
                        <a:t>Répétabilité</a:t>
                      </a:r>
                      <a:r>
                        <a:rPr lang="en-US" b="0" noProof="0" dirty="0"/>
                        <a:t> </a:t>
                      </a:r>
                      <a:r>
                        <a:rPr lang="en-US" b="0" noProof="0" dirty="0" err="1"/>
                        <a:t>en</a:t>
                      </a:r>
                      <a:r>
                        <a:rPr lang="en-US" b="0" noProof="0" dirty="0"/>
                        <a:t> </a:t>
                      </a:r>
                      <a:r>
                        <a:rPr lang="en-US" b="0" noProof="0" dirty="0" err="1"/>
                        <a:t>température</a:t>
                      </a:r>
                      <a:endParaRPr lang="en-US" b="0" noProof="0" dirty="0"/>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40000"/>
                      </a:srgbClr>
                    </a:solidFill>
                  </a:tcPr>
                </a:tc>
                <a:tc>
                  <a:txBody>
                    <a:bodyPr/>
                    <a:lstStyle>
                      <a:lvl1pPr marL="0" algn="l" defTabSz="457200" rtl="0" eaLnBrk="1" latinLnBrk="0" hangingPunct="1">
                        <a:defRPr sz="1800" kern="1200">
                          <a:solidFill>
                            <a:schemeClr val="dk1"/>
                          </a:solidFill>
                          <a:latin typeface="Open Sans"/>
                        </a:defRPr>
                      </a:lvl1pPr>
                      <a:lvl2pPr marL="457200" algn="l" defTabSz="457200" rtl="0" eaLnBrk="1" latinLnBrk="0" hangingPunct="1">
                        <a:defRPr sz="1800" kern="1200">
                          <a:solidFill>
                            <a:schemeClr val="dk1"/>
                          </a:solidFill>
                          <a:latin typeface="Open Sans"/>
                        </a:defRPr>
                      </a:lvl2pPr>
                      <a:lvl3pPr marL="914400" algn="l" defTabSz="457200" rtl="0" eaLnBrk="1" latinLnBrk="0" hangingPunct="1">
                        <a:defRPr sz="1800" kern="1200">
                          <a:solidFill>
                            <a:schemeClr val="dk1"/>
                          </a:solidFill>
                          <a:latin typeface="Open Sans"/>
                        </a:defRPr>
                      </a:lvl3pPr>
                      <a:lvl4pPr marL="1371600" algn="l" defTabSz="457200" rtl="0" eaLnBrk="1" latinLnBrk="0" hangingPunct="1">
                        <a:defRPr sz="1800" kern="1200">
                          <a:solidFill>
                            <a:schemeClr val="dk1"/>
                          </a:solidFill>
                          <a:latin typeface="Open Sans"/>
                        </a:defRPr>
                      </a:lvl4pPr>
                      <a:lvl5pPr marL="1828800" algn="l" defTabSz="457200" rtl="0" eaLnBrk="1" latinLnBrk="0" hangingPunct="1">
                        <a:defRPr sz="1800" kern="1200">
                          <a:solidFill>
                            <a:schemeClr val="dk1"/>
                          </a:solidFill>
                          <a:latin typeface="Open Sans"/>
                        </a:defRPr>
                      </a:lvl5pPr>
                      <a:lvl6pPr marL="2286000" algn="l" defTabSz="457200" rtl="0" eaLnBrk="1" latinLnBrk="0" hangingPunct="1">
                        <a:defRPr sz="1800" kern="1200">
                          <a:solidFill>
                            <a:schemeClr val="dk1"/>
                          </a:solidFill>
                          <a:latin typeface="Open Sans"/>
                        </a:defRPr>
                      </a:lvl6pPr>
                      <a:lvl7pPr marL="2743200" algn="l" defTabSz="457200" rtl="0" eaLnBrk="1" latinLnBrk="0" hangingPunct="1">
                        <a:defRPr sz="1800" kern="1200">
                          <a:solidFill>
                            <a:schemeClr val="dk1"/>
                          </a:solidFill>
                          <a:latin typeface="Open Sans"/>
                        </a:defRPr>
                      </a:lvl7pPr>
                      <a:lvl8pPr marL="3200400" algn="l" defTabSz="457200" rtl="0" eaLnBrk="1" latinLnBrk="0" hangingPunct="1">
                        <a:defRPr sz="1800" kern="1200">
                          <a:solidFill>
                            <a:schemeClr val="dk1"/>
                          </a:solidFill>
                          <a:latin typeface="Open Sans"/>
                        </a:defRPr>
                      </a:lvl8pPr>
                      <a:lvl9pPr marL="3657600" algn="l" defTabSz="457200" rtl="0" eaLnBrk="1" latinLnBrk="0" hangingPunct="1">
                        <a:defRPr sz="1800" kern="1200">
                          <a:solidFill>
                            <a:schemeClr val="dk1"/>
                          </a:solidFill>
                          <a:latin typeface="Open Sans"/>
                        </a:defRPr>
                      </a:lvl9pPr>
                    </a:lstStyle>
                    <a:p>
                      <a:pPr algn="ctr"/>
                      <a:r>
                        <a:rPr lang="en-US" b="1" noProof="0" dirty="0"/>
                        <a:t>1.5 °C – 4 °C</a:t>
                      </a:r>
                    </a:p>
                  </a:txBody>
                  <a:tcPr anchor="ctr">
                    <a:lnL w="12700" cmpd="sng">
                      <a:solidFill>
                        <a:srgbClr val="FFD461"/>
                      </a:solidFill>
                    </a:lnL>
                    <a:lnR w="12700" cmpd="sng">
                      <a:solidFill>
                        <a:srgbClr val="FFD461"/>
                      </a:solidFill>
                    </a:lnR>
                    <a:lnT w="12700" cmpd="sng">
                      <a:solidFill>
                        <a:srgbClr val="FFD461"/>
                      </a:solidFill>
                    </a:lnT>
                    <a:lnB w="12700" cmpd="sng">
                      <a:solidFill>
                        <a:srgbClr val="FFD461"/>
                      </a:solidFill>
                    </a:lnB>
                    <a:lnTlToBr w="12700" cmpd="sng">
                      <a:noFill/>
                      <a:prstDash val="solid"/>
                    </a:lnTlToBr>
                    <a:lnBlToTr w="12700" cmpd="sng">
                      <a:noFill/>
                      <a:prstDash val="solid"/>
                    </a:lnBlToTr>
                    <a:solidFill>
                      <a:srgbClr val="FFD461">
                        <a:tint val="40000"/>
                      </a:srgbClr>
                    </a:solidFill>
                  </a:tcPr>
                </a:tc>
                <a:extLst>
                  <a:ext uri="{0D108BD9-81ED-4DB2-BD59-A6C34878D82A}">
                    <a16:rowId xmlns:a16="http://schemas.microsoft.com/office/drawing/2014/main" val="393787669"/>
                  </a:ext>
                </a:extLst>
              </a:tr>
            </a:tbl>
          </a:graphicData>
        </a:graphic>
      </p:graphicFrame>
      <p:sp>
        <p:nvSpPr>
          <p:cNvPr id="25" name="Rectangle 24">
            <a:extLst>
              <a:ext uri="{FF2B5EF4-FFF2-40B4-BE49-F238E27FC236}">
                <a16:creationId xmlns:a16="http://schemas.microsoft.com/office/drawing/2014/main" id="{18FA9C92-F31E-4E9B-8858-5474B12D04B5}"/>
              </a:ext>
            </a:extLst>
          </p:cNvPr>
          <p:cNvSpPr/>
          <p:nvPr/>
        </p:nvSpPr>
        <p:spPr>
          <a:xfrm>
            <a:off x="7378410" y="3150486"/>
            <a:ext cx="4508789" cy="646331"/>
          </a:xfrm>
          <a:prstGeom prst="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15" name="ZoneTexte 14"/>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6" name="ZoneTexte 15"/>
          <p:cNvSpPr txBox="1"/>
          <p:nvPr/>
        </p:nvSpPr>
        <p:spPr>
          <a:xfrm>
            <a:off x="1945347" y="536667"/>
            <a:ext cx="7810151" cy="400110"/>
          </a:xfrm>
          <a:prstGeom prst="rect">
            <a:avLst/>
          </a:prstGeom>
          <a:noFill/>
        </p:spPr>
        <p:txBody>
          <a:bodyPr wrap="none" rtlCol="0">
            <a:spAutoFit/>
          </a:bodyPr>
          <a:lstStyle/>
          <a:p>
            <a:r>
              <a:rPr lang="fr-FR" sz="2000" b="1" dirty="0">
                <a:solidFill>
                  <a:schemeClr val="tx2"/>
                </a:solidFill>
              </a:rPr>
              <a:t>Limitation de la portée : Influence des pertes sur la répétabilité</a:t>
            </a:r>
          </a:p>
        </p:txBody>
      </p:sp>
      <p:sp>
        <p:nvSpPr>
          <p:cNvPr id="12" name="Espace réservé de la date 2">
            <a:extLst>
              <a:ext uri="{FF2B5EF4-FFF2-40B4-BE49-F238E27FC236}">
                <a16:creationId xmlns:a16="http://schemas.microsoft.com/office/drawing/2014/main" id="{E8129796-3A7E-4302-8867-AE4F9B29C898}"/>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3" name="Espace réservé du numéro de diapositive 4">
            <a:extLst>
              <a:ext uri="{FF2B5EF4-FFF2-40B4-BE49-F238E27FC236}">
                <a16:creationId xmlns:a16="http://schemas.microsoft.com/office/drawing/2014/main" id="{FD0C1591-05A7-4007-B842-3A6E864086A2}"/>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57</a:t>
            </a:fld>
            <a:endParaRPr lang="fr-FR" dirty="0">
              <a:solidFill>
                <a:prstClr val="white"/>
              </a:solidFill>
              <a:latin typeface="Arial"/>
            </a:endParaRPr>
          </a:p>
        </p:txBody>
      </p:sp>
      <p:sp>
        <p:nvSpPr>
          <p:cNvPr id="14" name="ZoneTexte 13">
            <a:extLst>
              <a:ext uri="{FF2B5EF4-FFF2-40B4-BE49-F238E27FC236}">
                <a16:creationId xmlns:a16="http://schemas.microsoft.com/office/drawing/2014/main" id="{8A097DA1-A8D7-4A7E-82A4-CD635AF3776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7" name="ZoneTexte 16">
            <a:extLst>
              <a:ext uri="{FF2B5EF4-FFF2-40B4-BE49-F238E27FC236}">
                <a16:creationId xmlns:a16="http://schemas.microsoft.com/office/drawing/2014/main" id="{A2B597B1-89E1-4D8C-987C-6EB76C1CDDD5}"/>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7482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contenu 2">
            <a:extLst>
              <a:ext uri="{FF2B5EF4-FFF2-40B4-BE49-F238E27FC236}">
                <a16:creationId xmlns:a16="http://schemas.microsoft.com/office/drawing/2014/main" id="{FD8B3B58-B8A0-44EA-A11E-5D23770D041B}"/>
              </a:ext>
            </a:extLst>
          </p:cNvPr>
          <p:cNvSpPr txBox="1">
            <a:spLocks/>
          </p:cNvSpPr>
          <p:nvPr/>
        </p:nvSpPr>
        <p:spPr>
          <a:xfrm>
            <a:off x="138228" y="2368916"/>
            <a:ext cx="5556091" cy="958873"/>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Ø"/>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
                <a:srgbClr val="000000"/>
              </a:buClr>
              <a:buSzTx/>
              <a:buFont typeface="Wingdings" panose="05000000000000000000" pitchFamily="2" charset="2"/>
              <a:buChar char="§"/>
              <a:tabLst/>
              <a:defRPr/>
            </a:pPr>
            <a:r>
              <a:rPr lang="en-US" sz="1800" u="sng" dirty="0" err="1">
                <a:solidFill>
                  <a:srgbClr val="C00000"/>
                </a:solidFill>
              </a:rPr>
              <a:t>L’apparition</a:t>
            </a:r>
            <a:r>
              <a:rPr lang="en-US" sz="1800" u="sng" dirty="0">
                <a:solidFill>
                  <a:srgbClr val="C00000"/>
                </a:solidFill>
              </a:rPr>
              <a:t> de SBS </a:t>
            </a:r>
            <a:r>
              <a:rPr lang="en-US" sz="1800" u="sng" dirty="0" err="1">
                <a:solidFill>
                  <a:srgbClr val="C00000"/>
                </a:solidFill>
              </a:rPr>
              <a:t>limite</a:t>
            </a:r>
            <a:r>
              <a:rPr lang="en-US" sz="1800" u="sng" dirty="0">
                <a:solidFill>
                  <a:srgbClr val="C00000"/>
                </a:solidFill>
              </a:rPr>
              <a:t> la puissance premise (</a:t>
            </a:r>
            <a:r>
              <a:rPr lang="en-US" sz="1800" u="sng" dirty="0" err="1">
                <a:solidFill>
                  <a:srgbClr val="C00000"/>
                </a:solidFill>
              </a:rPr>
              <a:t>déplétion</a:t>
            </a:r>
            <a:r>
              <a:rPr lang="en-US" sz="1800" u="sng" dirty="0">
                <a:solidFill>
                  <a:srgbClr val="C00000"/>
                </a:solidFill>
              </a:rPr>
              <a:t> de la puissance </a:t>
            </a:r>
            <a:r>
              <a:rPr lang="en-US" sz="1800" u="sng" dirty="0" err="1">
                <a:solidFill>
                  <a:srgbClr val="C00000"/>
                </a:solidFill>
              </a:rPr>
              <a:t>pompe</a:t>
            </a:r>
            <a:r>
              <a:rPr lang="en-US" sz="1800" u="sng" dirty="0">
                <a:solidFill>
                  <a:srgbClr val="C00000"/>
                </a:solidFill>
              </a:rPr>
              <a:t>)</a:t>
            </a:r>
            <a:endParaRPr kumimoji="0" lang="en-US" sz="1800" b="0" i="0" u="sng" strike="noStrike" kern="1200" cap="none" spc="0"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R="0" lvl="0" algn="l" defTabSz="914400" rtl="0" eaLnBrk="1" fontAlgn="auto" latinLnBrk="0" hangingPunct="1">
              <a:lnSpc>
                <a:spcPct val="90000"/>
              </a:lnSpc>
              <a:spcBef>
                <a:spcPts val="1000"/>
              </a:spcBef>
              <a:spcAft>
                <a:spcPts val="0"/>
              </a:spcAft>
              <a:buClr>
                <a:srgbClr val="000000"/>
              </a:buClr>
              <a:buSzTx/>
              <a:buFont typeface="Wingdings" panose="05000000000000000000" pitchFamily="2" charset="2"/>
              <a:buChar char="§"/>
              <a:tabLst/>
              <a:defRPr/>
            </a:pPr>
            <a:r>
              <a:rPr kumimoji="0" lang="en-US" sz="1800" b="0" i="0" u="sng" strike="noStrike" kern="1200" cap="none" spc="0" normalizeH="0" baseline="0" noProof="0" dirty="0" err="1">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L’automodulation</a:t>
            </a:r>
            <a:r>
              <a:rPr kumimoji="0" lang="en-US" sz="1800" b="0" i="0" u="sng" strike="noStrike" kern="1200" cap="none" spc="0" normalizeH="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 de phase </a:t>
            </a:r>
            <a:r>
              <a:rPr kumimoji="0" lang="en-US" sz="1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due</a:t>
            </a:r>
            <a:r>
              <a:rPr kumimoji="0" lang="en-US" sz="1800" b="0" i="0" u="sng" strike="noStrike" kern="1200" cap="none" spc="0" normalizeH="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à </a:t>
            </a:r>
            <a:r>
              <a:rPr kumimoji="0" lang="en-US" sz="1800" b="0" i="0" u="sng"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l’effet</a:t>
            </a:r>
            <a:r>
              <a:rPr kumimoji="0" lang="en-US" sz="1800" b="0" i="0" u="sng"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Kerr </a:t>
            </a:r>
            <a:r>
              <a:rPr kumimoji="0" lang="en-US" sz="1800" b="0" i="0" u="sng"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élargit</a:t>
            </a:r>
            <a:r>
              <a:rPr kumimoji="0" lang="en-US" sz="1800" b="0" i="0" u="sng" strike="noStrike" kern="1200" cap="none" spc="0" normalizeH="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le </a:t>
            </a:r>
            <a:r>
              <a:rPr kumimoji="0" lang="en-US" sz="1800" b="0" i="0" u="sng" strike="noStrike" kern="1200" cap="none" spc="0" normalizeH="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spectre</a:t>
            </a:r>
            <a:r>
              <a:rPr kumimoji="0" lang="en-US" sz="1800" b="0" i="0" u="sng" strike="noStrike" kern="1200" cap="none" spc="0" normalizeH="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de </a:t>
            </a:r>
            <a:r>
              <a:rPr kumimoji="0" lang="en-US" sz="1800" b="0" i="0" u="sng" strike="noStrike" kern="1200" cap="none" spc="0" normalizeH="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l’impulsion</a:t>
            </a:r>
            <a:r>
              <a:rPr kumimoji="0" lang="en-US" sz="1800" b="0" i="0" u="sng" strike="noStrike" kern="1200" cap="none" spc="0" normalizeH="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0" i="0" u="sng" strike="noStrike" kern="1200" cap="none" spc="0" normalizeH="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optique</a:t>
            </a:r>
            <a:r>
              <a:rPr kumimoji="0" lang="en-US" sz="18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1600" b="0"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fr-FR"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ZoneTexte 20">
            <a:extLst>
              <a:ext uri="{FF2B5EF4-FFF2-40B4-BE49-F238E27FC236}">
                <a16:creationId xmlns:a16="http://schemas.microsoft.com/office/drawing/2014/main" id="{E9660469-352E-4427-A7EE-4CBCB54E797B}"/>
              </a:ext>
            </a:extLst>
          </p:cNvPr>
          <p:cNvSpPr txBox="1"/>
          <p:nvPr/>
        </p:nvSpPr>
        <p:spPr>
          <a:xfrm>
            <a:off x="322262" y="1410043"/>
            <a:ext cx="5882470" cy="646331"/>
          </a:xfrm>
          <a:prstGeom prst="rect">
            <a:avLst/>
          </a:prstGeom>
          <a:noFill/>
        </p:spPr>
        <p:txBody>
          <a:bodyPr wrap="square" rtlCol="0">
            <a:spAutoFit/>
          </a:bodyPr>
          <a:lstStyle/>
          <a:p>
            <a:pPr marL="285750" indent="-285750" fontAlgn="auto">
              <a:spcBef>
                <a:spcPts val="0"/>
              </a:spcBef>
              <a:spcAft>
                <a:spcPts val="0"/>
              </a:spcAft>
              <a:buFont typeface="Wingdings" panose="05000000000000000000" pitchFamily="2" charset="2"/>
              <a:buChar char="Ø"/>
            </a:pPr>
            <a:r>
              <a:rPr lang="en-US" dirty="0">
                <a:solidFill>
                  <a:srgbClr val="000000"/>
                </a:solidFill>
                <a:latin typeface="Open Sans"/>
              </a:rPr>
              <a:t>Augmenter la puissance de </a:t>
            </a:r>
            <a:r>
              <a:rPr lang="en-US" dirty="0" err="1">
                <a:solidFill>
                  <a:srgbClr val="000000"/>
                </a:solidFill>
                <a:latin typeface="Open Sans"/>
              </a:rPr>
              <a:t>l’impulsion</a:t>
            </a:r>
            <a:r>
              <a:rPr lang="en-US" dirty="0">
                <a:solidFill>
                  <a:srgbClr val="000000"/>
                </a:solidFill>
                <a:latin typeface="Open Sans"/>
              </a:rPr>
              <a:t> ne </a:t>
            </a:r>
            <a:r>
              <a:rPr lang="en-US" dirty="0" err="1">
                <a:solidFill>
                  <a:srgbClr val="000000"/>
                </a:solidFill>
                <a:latin typeface="Open Sans"/>
              </a:rPr>
              <a:t>permet</a:t>
            </a:r>
            <a:r>
              <a:rPr lang="en-US" dirty="0">
                <a:solidFill>
                  <a:srgbClr val="000000"/>
                </a:solidFill>
                <a:latin typeface="Open Sans"/>
              </a:rPr>
              <a:t> pas </a:t>
            </a:r>
            <a:r>
              <a:rPr lang="en-US" dirty="0" err="1">
                <a:solidFill>
                  <a:srgbClr val="000000"/>
                </a:solidFill>
                <a:latin typeface="Open Sans"/>
              </a:rPr>
              <a:t>d’augmenter</a:t>
            </a:r>
            <a:r>
              <a:rPr lang="en-US" dirty="0">
                <a:solidFill>
                  <a:srgbClr val="000000"/>
                </a:solidFill>
                <a:latin typeface="Open Sans"/>
              </a:rPr>
              <a:t> la </a:t>
            </a:r>
            <a:r>
              <a:rPr lang="en-US" dirty="0" err="1">
                <a:solidFill>
                  <a:srgbClr val="000000"/>
                </a:solidFill>
                <a:latin typeface="Open Sans"/>
              </a:rPr>
              <a:t>portée</a:t>
            </a:r>
            <a:r>
              <a:rPr lang="en-US" dirty="0">
                <a:solidFill>
                  <a:srgbClr val="000000"/>
                </a:solidFill>
                <a:latin typeface="Open Sans"/>
              </a:rPr>
              <a:t> :</a:t>
            </a:r>
          </a:p>
        </p:txBody>
      </p:sp>
      <p:sp>
        <p:nvSpPr>
          <p:cNvPr id="22" name="ZoneTexte 21">
            <a:extLst>
              <a:ext uri="{FF2B5EF4-FFF2-40B4-BE49-F238E27FC236}">
                <a16:creationId xmlns:a16="http://schemas.microsoft.com/office/drawing/2014/main" id="{72241B2F-AA28-430A-B3D7-FA9D178796B6}"/>
              </a:ext>
            </a:extLst>
          </p:cNvPr>
          <p:cNvSpPr txBox="1"/>
          <p:nvPr/>
        </p:nvSpPr>
        <p:spPr>
          <a:xfrm>
            <a:off x="5264625" y="3829765"/>
            <a:ext cx="4282293" cy="830997"/>
          </a:xfrm>
          <a:prstGeom prst="rect">
            <a:avLst/>
          </a:prstGeom>
          <a:noFill/>
        </p:spPr>
        <p:txBody>
          <a:bodyPr wrap="square" rtlCol="0">
            <a:spAutoFit/>
          </a:bodyPr>
          <a:lstStyle/>
          <a:p>
            <a:pPr algn="ctr" fontAlgn="auto">
              <a:spcBef>
                <a:spcPts val="0"/>
              </a:spcBef>
              <a:spcAft>
                <a:spcPts val="0"/>
              </a:spcAft>
            </a:pPr>
            <a:r>
              <a:rPr lang="en-US" sz="1600" b="1" dirty="0">
                <a:solidFill>
                  <a:srgbClr val="000000"/>
                </a:solidFill>
                <a:latin typeface="Open Sans"/>
              </a:rPr>
              <a:t>La </a:t>
            </a:r>
            <a:r>
              <a:rPr lang="en-US" sz="1600" b="1" dirty="0" err="1">
                <a:solidFill>
                  <a:srgbClr val="000000"/>
                </a:solidFill>
                <a:latin typeface="Open Sans"/>
              </a:rPr>
              <a:t>distorsion</a:t>
            </a:r>
            <a:r>
              <a:rPr lang="en-US" sz="1600" b="1" dirty="0">
                <a:solidFill>
                  <a:srgbClr val="000000"/>
                </a:solidFill>
                <a:latin typeface="Open Sans"/>
              </a:rPr>
              <a:t> du </a:t>
            </a:r>
            <a:r>
              <a:rPr lang="en-US" sz="1600" b="1" dirty="0" err="1">
                <a:solidFill>
                  <a:srgbClr val="000000"/>
                </a:solidFill>
                <a:latin typeface="Open Sans"/>
              </a:rPr>
              <a:t>spectre</a:t>
            </a:r>
            <a:r>
              <a:rPr lang="en-US" sz="1600" b="1" dirty="0">
                <a:solidFill>
                  <a:srgbClr val="000000"/>
                </a:solidFill>
                <a:latin typeface="Open Sans"/>
              </a:rPr>
              <a:t> Brillouin </a:t>
            </a:r>
            <a:r>
              <a:rPr lang="en-US" sz="1600" b="1" dirty="0" err="1">
                <a:solidFill>
                  <a:srgbClr val="000000"/>
                </a:solidFill>
                <a:latin typeface="Open Sans"/>
              </a:rPr>
              <a:t>rétrodiffusé</a:t>
            </a:r>
            <a:r>
              <a:rPr lang="en-US" sz="1600" b="1" dirty="0">
                <a:solidFill>
                  <a:srgbClr val="000000"/>
                </a:solidFill>
                <a:latin typeface="Open Sans"/>
              </a:rPr>
              <a:t> depend de la distance à </a:t>
            </a:r>
            <a:r>
              <a:rPr lang="en-US" sz="1600" b="1" dirty="0" err="1">
                <a:solidFill>
                  <a:srgbClr val="000000"/>
                </a:solidFill>
                <a:latin typeface="Open Sans"/>
              </a:rPr>
              <a:t>l’interrogateur</a:t>
            </a:r>
            <a:endParaRPr lang="en-US" sz="1600" b="1" dirty="0">
              <a:solidFill>
                <a:srgbClr val="000000"/>
              </a:solidFill>
              <a:latin typeface="Open Sans"/>
            </a:endParaRPr>
          </a:p>
        </p:txBody>
      </p:sp>
      <p:pic>
        <p:nvPicPr>
          <p:cNvPr id="23" name="Image 22">
            <a:extLst>
              <a:ext uri="{FF2B5EF4-FFF2-40B4-BE49-F238E27FC236}">
                <a16:creationId xmlns:a16="http://schemas.microsoft.com/office/drawing/2014/main" id="{957642DB-3FCD-4DB1-AB79-3E3891BC48BE}"/>
              </a:ext>
            </a:extLst>
          </p:cNvPr>
          <p:cNvPicPr>
            <a:picLocks noChangeAspect="1"/>
          </p:cNvPicPr>
          <p:nvPr/>
        </p:nvPicPr>
        <p:blipFill>
          <a:blip r:embed="rId2"/>
          <a:stretch>
            <a:fillRect/>
          </a:stretch>
        </p:blipFill>
        <p:spPr>
          <a:xfrm>
            <a:off x="354112" y="3653897"/>
            <a:ext cx="4481427" cy="2412202"/>
          </a:xfrm>
          <a:prstGeom prst="rect">
            <a:avLst/>
          </a:prstGeom>
        </p:spPr>
      </p:pic>
      <p:pic>
        <p:nvPicPr>
          <p:cNvPr id="24" name="Image 23">
            <a:extLst>
              <a:ext uri="{FF2B5EF4-FFF2-40B4-BE49-F238E27FC236}">
                <a16:creationId xmlns:a16="http://schemas.microsoft.com/office/drawing/2014/main" id="{17FA1268-E982-4FAB-92B4-57DC9FEBFBBB}"/>
              </a:ext>
            </a:extLst>
          </p:cNvPr>
          <p:cNvPicPr>
            <a:picLocks noChangeAspect="1"/>
          </p:cNvPicPr>
          <p:nvPr/>
        </p:nvPicPr>
        <p:blipFill>
          <a:blip r:embed="rId3"/>
          <a:stretch>
            <a:fillRect/>
          </a:stretch>
        </p:blipFill>
        <p:spPr>
          <a:xfrm>
            <a:off x="7405772" y="940402"/>
            <a:ext cx="4481427" cy="2564733"/>
          </a:xfrm>
          <a:prstGeom prst="rect">
            <a:avLst/>
          </a:prstGeom>
        </p:spPr>
      </p:pic>
      <p:cxnSp>
        <p:nvCxnSpPr>
          <p:cNvPr id="25" name="Connecteur droit avec flèche 24">
            <a:extLst>
              <a:ext uri="{FF2B5EF4-FFF2-40B4-BE49-F238E27FC236}">
                <a16:creationId xmlns:a16="http://schemas.microsoft.com/office/drawing/2014/main" id="{5F25DE32-DE58-46D9-9F96-3E3F42D1BF5C}"/>
              </a:ext>
            </a:extLst>
          </p:cNvPr>
          <p:cNvCxnSpPr>
            <a:cxnSpLocks/>
          </p:cNvCxnSpPr>
          <p:nvPr/>
        </p:nvCxnSpPr>
        <p:spPr>
          <a:xfrm flipV="1">
            <a:off x="4747693" y="2481145"/>
            <a:ext cx="2315716" cy="1693290"/>
          </a:xfrm>
          <a:prstGeom prst="straightConnector1">
            <a:avLst/>
          </a:prstGeom>
          <a:noFill/>
          <a:ln w="38100" cap="flat" cmpd="sng" algn="ctr">
            <a:solidFill>
              <a:srgbClr val="EBB04E"/>
            </a:solidFill>
            <a:prstDash val="solid"/>
            <a:miter lim="800000"/>
            <a:tailEnd type="triangle"/>
          </a:ln>
          <a:effectLst/>
        </p:spPr>
      </p:cxnSp>
      <p:sp>
        <p:nvSpPr>
          <p:cNvPr id="26" name="ZoneTexte 25">
            <a:extLst>
              <a:ext uri="{FF2B5EF4-FFF2-40B4-BE49-F238E27FC236}">
                <a16:creationId xmlns:a16="http://schemas.microsoft.com/office/drawing/2014/main" id="{B50DA171-C2FE-433F-A297-F6FFB749085A}"/>
              </a:ext>
            </a:extLst>
          </p:cNvPr>
          <p:cNvSpPr txBox="1"/>
          <p:nvPr/>
        </p:nvSpPr>
        <p:spPr>
          <a:xfrm>
            <a:off x="5742759" y="5168080"/>
            <a:ext cx="6096000" cy="707886"/>
          </a:xfrm>
          <a:prstGeom prst="rect">
            <a:avLst/>
          </a:prstGeom>
          <a:noFill/>
        </p:spPr>
        <p:txBody>
          <a:bodyPr wrap="square">
            <a:spAutoFit/>
          </a:bodyPr>
          <a:lstStyle/>
          <a:p>
            <a:pPr algn="ctr" fontAlgn="auto">
              <a:spcBef>
                <a:spcPts val="0"/>
              </a:spcBef>
              <a:spcAft>
                <a:spcPts val="0"/>
              </a:spcAft>
            </a:pPr>
            <a:r>
              <a:rPr lang="en-US" sz="2000" b="1" dirty="0">
                <a:solidFill>
                  <a:srgbClr val="000000"/>
                </a:solidFill>
                <a:latin typeface="Open Sans"/>
                <a:cs typeface="Calibri" panose="020F0502020204030204" pitchFamily="34" charset="0"/>
              </a:rPr>
              <a:t>Augmenter la puissance de </a:t>
            </a:r>
            <a:r>
              <a:rPr lang="en-US" sz="2000" b="1" dirty="0" err="1">
                <a:solidFill>
                  <a:srgbClr val="000000"/>
                </a:solidFill>
                <a:latin typeface="Open Sans"/>
                <a:cs typeface="Calibri" panose="020F0502020204030204" pitchFamily="34" charset="0"/>
              </a:rPr>
              <a:t>l’impulsion</a:t>
            </a:r>
            <a:r>
              <a:rPr lang="en-US" sz="2000" b="1" dirty="0">
                <a:solidFill>
                  <a:srgbClr val="000000"/>
                </a:solidFill>
                <a:latin typeface="Open Sans"/>
                <a:cs typeface="Calibri" panose="020F0502020204030204" pitchFamily="34" charset="0"/>
              </a:rPr>
              <a:t> </a:t>
            </a:r>
            <a:r>
              <a:rPr lang="en-US" sz="2000" b="1" dirty="0" err="1">
                <a:solidFill>
                  <a:srgbClr val="000000"/>
                </a:solidFill>
                <a:latin typeface="Open Sans"/>
                <a:cs typeface="Calibri" panose="020F0502020204030204" pitchFamily="34" charset="0"/>
              </a:rPr>
              <a:t>pompe</a:t>
            </a:r>
            <a:r>
              <a:rPr lang="en-US" sz="2000" b="1" dirty="0">
                <a:solidFill>
                  <a:srgbClr val="000000"/>
                </a:solidFill>
                <a:latin typeface="Open Sans"/>
                <a:cs typeface="Calibri" panose="020F0502020204030204" pitchFamily="34" charset="0"/>
              </a:rPr>
              <a:t> ne </a:t>
            </a:r>
            <a:r>
              <a:rPr lang="en-US" sz="2000" b="1" dirty="0" err="1">
                <a:solidFill>
                  <a:srgbClr val="000000"/>
                </a:solidFill>
                <a:latin typeface="Open Sans"/>
                <a:cs typeface="Calibri" panose="020F0502020204030204" pitchFamily="34" charset="0"/>
              </a:rPr>
              <a:t>permet</a:t>
            </a:r>
            <a:r>
              <a:rPr lang="en-US" sz="2000" b="1" dirty="0">
                <a:solidFill>
                  <a:srgbClr val="000000"/>
                </a:solidFill>
                <a:latin typeface="Open Sans"/>
                <a:cs typeface="Calibri" panose="020F0502020204030204" pitchFamily="34" charset="0"/>
              </a:rPr>
              <a:t> pas </a:t>
            </a:r>
            <a:r>
              <a:rPr lang="en-US" sz="2000" b="1" dirty="0" err="1">
                <a:solidFill>
                  <a:srgbClr val="000000"/>
                </a:solidFill>
                <a:latin typeface="Open Sans"/>
                <a:cs typeface="Calibri" panose="020F0502020204030204" pitchFamily="34" charset="0"/>
              </a:rPr>
              <a:t>d’augmenter</a:t>
            </a:r>
            <a:r>
              <a:rPr lang="en-US" sz="2000" b="1" dirty="0">
                <a:solidFill>
                  <a:srgbClr val="000000"/>
                </a:solidFill>
                <a:latin typeface="Open Sans"/>
                <a:cs typeface="Calibri" panose="020F0502020204030204" pitchFamily="34" charset="0"/>
              </a:rPr>
              <a:t> la </a:t>
            </a:r>
            <a:r>
              <a:rPr lang="en-US" sz="2000" b="1" dirty="0" err="1">
                <a:solidFill>
                  <a:srgbClr val="000000"/>
                </a:solidFill>
                <a:latin typeface="Open Sans"/>
                <a:cs typeface="Calibri" panose="020F0502020204030204" pitchFamily="34" charset="0"/>
              </a:rPr>
              <a:t>portée</a:t>
            </a:r>
            <a:endParaRPr lang="en-US" sz="2000" b="1" dirty="0">
              <a:solidFill>
                <a:srgbClr val="000000"/>
              </a:solidFill>
              <a:latin typeface="Open Sans"/>
              <a:cs typeface="Calibri" panose="020F0502020204030204" pitchFamily="34" charset="0"/>
            </a:endParaRPr>
          </a:p>
        </p:txBody>
      </p:sp>
      <p:sp>
        <p:nvSpPr>
          <p:cNvPr id="27" name="Rectangle 26">
            <a:extLst>
              <a:ext uri="{FF2B5EF4-FFF2-40B4-BE49-F238E27FC236}">
                <a16:creationId xmlns:a16="http://schemas.microsoft.com/office/drawing/2014/main" id="{E2BDA294-3685-48F2-955A-A3B22B4C7625}"/>
              </a:ext>
            </a:extLst>
          </p:cNvPr>
          <p:cNvSpPr/>
          <p:nvPr/>
        </p:nvSpPr>
        <p:spPr>
          <a:xfrm>
            <a:off x="5694320" y="5107556"/>
            <a:ext cx="6192879" cy="830997"/>
          </a:xfrm>
          <a:prstGeom prst="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Open Sans"/>
              <a:ea typeface="+mn-ea"/>
              <a:cs typeface="+mn-cs"/>
            </a:endParaRPr>
          </a:p>
        </p:txBody>
      </p:sp>
      <p:sp>
        <p:nvSpPr>
          <p:cNvPr id="16" name="ZoneTexte 15"/>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7" name="ZoneTexte 16"/>
          <p:cNvSpPr txBox="1"/>
          <p:nvPr/>
        </p:nvSpPr>
        <p:spPr>
          <a:xfrm>
            <a:off x="1945347" y="536667"/>
            <a:ext cx="6391493" cy="400110"/>
          </a:xfrm>
          <a:prstGeom prst="rect">
            <a:avLst/>
          </a:prstGeom>
          <a:noFill/>
        </p:spPr>
        <p:txBody>
          <a:bodyPr wrap="none" rtlCol="0">
            <a:spAutoFit/>
          </a:bodyPr>
          <a:lstStyle/>
          <a:p>
            <a:r>
              <a:rPr lang="fr-FR" sz="2000" b="1" dirty="0">
                <a:solidFill>
                  <a:schemeClr val="tx2"/>
                </a:solidFill>
              </a:rPr>
              <a:t>Limitation de la portée : Phénomènes non linéaires</a:t>
            </a:r>
          </a:p>
        </p:txBody>
      </p:sp>
      <p:sp>
        <p:nvSpPr>
          <p:cNvPr id="14" name="Espace réservé de la date 2">
            <a:extLst>
              <a:ext uri="{FF2B5EF4-FFF2-40B4-BE49-F238E27FC236}">
                <a16:creationId xmlns:a16="http://schemas.microsoft.com/office/drawing/2014/main" id="{3DCFBE40-D216-4EEA-81AC-D09B8F7DDD01}"/>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5" name="Espace réservé du numéro de diapositive 4">
            <a:extLst>
              <a:ext uri="{FF2B5EF4-FFF2-40B4-BE49-F238E27FC236}">
                <a16:creationId xmlns:a16="http://schemas.microsoft.com/office/drawing/2014/main" id="{3BE85D34-B78D-47A0-8CD7-2FC0D16D54D3}"/>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58</a:t>
            </a:fld>
            <a:endParaRPr lang="fr-FR" dirty="0">
              <a:solidFill>
                <a:prstClr val="white"/>
              </a:solidFill>
              <a:latin typeface="Arial"/>
            </a:endParaRPr>
          </a:p>
        </p:txBody>
      </p:sp>
      <p:sp>
        <p:nvSpPr>
          <p:cNvPr id="18" name="ZoneTexte 17">
            <a:extLst>
              <a:ext uri="{FF2B5EF4-FFF2-40B4-BE49-F238E27FC236}">
                <a16:creationId xmlns:a16="http://schemas.microsoft.com/office/drawing/2014/main" id="{66272427-AD46-4194-A62C-AD7118A26582}"/>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19" name="ZoneTexte 18">
            <a:extLst>
              <a:ext uri="{FF2B5EF4-FFF2-40B4-BE49-F238E27FC236}">
                <a16:creationId xmlns:a16="http://schemas.microsoft.com/office/drawing/2014/main" id="{AA162A00-BD18-4906-B7BC-DD357E146943}"/>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274584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40406" y="1296031"/>
            <a:ext cx="5608981" cy="4708570"/>
          </a:xfrm>
          <a:prstGeom prst="rect">
            <a:avLst/>
          </a:prstGeom>
        </p:spPr>
      </p:pic>
      <p:sp>
        <p:nvSpPr>
          <p:cNvPr id="14" name="ZoneTexte 13"/>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15" name="ZoneTexte 14"/>
          <p:cNvSpPr txBox="1"/>
          <p:nvPr/>
        </p:nvSpPr>
        <p:spPr>
          <a:xfrm>
            <a:off x="1959440" y="550977"/>
            <a:ext cx="5227713" cy="400110"/>
          </a:xfrm>
          <a:prstGeom prst="rect">
            <a:avLst/>
          </a:prstGeom>
          <a:noFill/>
        </p:spPr>
        <p:txBody>
          <a:bodyPr wrap="none" rtlCol="0">
            <a:spAutoFit/>
          </a:bodyPr>
          <a:lstStyle/>
          <a:p>
            <a:r>
              <a:rPr lang="en-US" sz="2000" b="1" dirty="0" err="1">
                <a:solidFill>
                  <a:schemeClr val="tx2"/>
                </a:solidFill>
              </a:rPr>
              <a:t>Capteurs</a:t>
            </a:r>
            <a:r>
              <a:rPr lang="en-US" sz="2000" b="1" dirty="0">
                <a:solidFill>
                  <a:schemeClr val="tx2"/>
                </a:solidFill>
              </a:rPr>
              <a:t> </a:t>
            </a:r>
            <a:r>
              <a:rPr lang="en-US" sz="2000" b="1" dirty="0" err="1">
                <a:solidFill>
                  <a:schemeClr val="tx2"/>
                </a:solidFill>
              </a:rPr>
              <a:t>ponctuels</a:t>
            </a:r>
            <a:r>
              <a:rPr lang="en-US" sz="2000" b="1" dirty="0">
                <a:solidFill>
                  <a:schemeClr val="tx2"/>
                </a:solidFill>
              </a:rPr>
              <a:t> / </a:t>
            </a:r>
            <a:r>
              <a:rPr lang="en-US" sz="2000" b="1" dirty="0" err="1">
                <a:solidFill>
                  <a:schemeClr val="tx2"/>
                </a:solidFill>
              </a:rPr>
              <a:t>Capteurs</a:t>
            </a:r>
            <a:r>
              <a:rPr lang="en-US" sz="2000" b="1" dirty="0">
                <a:solidFill>
                  <a:schemeClr val="tx2"/>
                </a:solidFill>
              </a:rPr>
              <a:t> </a:t>
            </a:r>
            <a:r>
              <a:rPr lang="en-US" sz="2000" b="1" dirty="0" err="1">
                <a:solidFill>
                  <a:schemeClr val="tx2"/>
                </a:solidFill>
              </a:rPr>
              <a:t>Distribués</a:t>
            </a:r>
            <a:endParaRPr lang="en-US" sz="2000" b="1" dirty="0">
              <a:solidFill>
                <a:schemeClr val="tx2"/>
              </a:solidFill>
            </a:endParaRPr>
          </a:p>
        </p:txBody>
      </p:sp>
      <p:sp>
        <p:nvSpPr>
          <p:cNvPr id="20" name="ZoneTexte 19"/>
          <p:cNvSpPr txBox="1"/>
          <p:nvPr/>
        </p:nvSpPr>
        <p:spPr>
          <a:xfrm>
            <a:off x="7852119" y="1609542"/>
            <a:ext cx="2961067" cy="646331"/>
          </a:xfrm>
          <a:prstGeom prst="rect">
            <a:avLst/>
          </a:prstGeom>
          <a:noFill/>
        </p:spPr>
        <p:txBody>
          <a:bodyPr wrap="none" rtlCol="0">
            <a:spAutoFit/>
          </a:bodyPr>
          <a:lstStyle/>
          <a:p>
            <a:pPr marL="285750" indent="-285750">
              <a:buFont typeface="Wingdings" panose="05000000000000000000" pitchFamily="2" charset="2"/>
              <a:buChar char="ü"/>
            </a:pPr>
            <a:r>
              <a:rPr lang="fr-FR" dirty="0">
                <a:solidFill>
                  <a:srgbClr val="00B050"/>
                </a:solidFill>
              </a:rPr>
              <a:t>Optimisation du SNR</a:t>
            </a:r>
          </a:p>
          <a:p>
            <a:pPr marL="285750" indent="-285750">
              <a:buFont typeface="Symbol" panose="05050102010706020507" pitchFamily="18" charset="2"/>
              <a:buChar char=""/>
            </a:pPr>
            <a:r>
              <a:rPr lang="fr-FR" dirty="0">
                <a:solidFill>
                  <a:srgbClr val="FF0000"/>
                </a:solidFill>
              </a:rPr>
              <a:t>Mesure localisée unique</a:t>
            </a:r>
          </a:p>
        </p:txBody>
      </p:sp>
      <p:sp>
        <p:nvSpPr>
          <p:cNvPr id="26" name="ZoneTexte 25"/>
          <p:cNvSpPr txBox="1"/>
          <p:nvPr/>
        </p:nvSpPr>
        <p:spPr>
          <a:xfrm>
            <a:off x="-27710" y="1332543"/>
            <a:ext cx="1805302"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Ponctuels</a:t>
            </a:r>
          </a:p>
        </p:txBody>
      </p:sp>
      <p:sp>
        <p:nvSpPr>
          <p:cNvPr id="28" name="Rectangle 27"/>
          <p:cNvSpPr/>
          <p:nvPr/>
        </p:nvSpPr>
        <p:spPr>
          <a:xfrm>
            <a:off x="540406" y="2255873"/>
            <a:ext cx="1289734" cy="2104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p:cNvSpPr/>
          <p:nvPr/>
        </p:nvSpPr>
        <p:spPr>
          <a:xfrm>
            <a:off x="432368" y="3599843"/>
            <a:ext cx="2959635" cy="309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p:cNvSpPr/>
          <p:nvPr/>
        </p:nvSpPr>
        <p:spPr>
          <a:xfrm>
            <a:off x="540405" y="4723671"/>
            <a:ext cx="2959635" cy="309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27710" y="4756429"/>
            <a:ext cx="1805302"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distribués</a:t>
            </a:r>
          </a:p>
        </p:txBody>
      </p:sp>
      <p:sp>
        <p:nvSpPr>
          <p:cNvPr id="33" name="Rectangle 32"/>
          <p:cNvSpPr/>
          <p:nvPr/>
        </p:nvSpPr>
        <p:spPr>
          <a:xfrm>
            <a:off x="540405" y="5742371"/>
            <a:ext cx="2959635" cy="3097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27710" y="2333679"/>
            <a:ext cx="3474028"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ponctuels multiplexés en </a:t>
            </a:r>
            <a:r>
              <a:rPr lang="fr-FR" sz="1200" b="1" dirty="0" err="1"/>
              <a:t>echelle</a:t>
            </a:r>
            <a:endParaRPr lang="fr-FR" sz="1200" b="1" dirty="0"/>
          </a:p>
        </p:txBody>
      </p:sp>
      <p:sp>
        <p:nvSpPr>
          <p:cNvPr id="31" name="ZoneTexte 30"/>
          <p:cNvSpPr txBox="1"/>
          <p:nvPr/>
        </p:nvSpPr>
        <p:spPr>
          <a:xfrm>
            <a:off x="-27710" y="3704465"/>
            <a:ext cx="3594254"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ponctuels multiplexés en </a:t>
            </a:r>
            <a:r>
              <a:rPr lang="fr-FR" sz="1200" b="1" dirty="0" err="1"/>
              <a:t>reflexion</a:t>
            </a:r>
            <a:endParaRPr lang="fr-FR" sz="1200" b="1" dirty="0"/>
          </a:p>
        </p:txBody>
      </p:sp>
      <p:grpSp>
        <p:nvGrpSpPr>
          <p:cNvPr id="38" name="Groupe 37"/>
          <p:cNvGrpSpPr/>
          <p:nvPr/>
        </p:nvGrpSpPr>
        <p:grpSpPr>
          <a:xfrm>
            <a:off x="3070119" y="2431968"/>
            <a:ext cx="3187307" cy="525857"/>
            <a:chOff x="3070119" y="2431968"/>
            <a:chExt cx="3187307" cy="525857"/>
          </a:xfrm>
        </p:grpSpPr>
        <p:sp>
          <p:nvSpPr>
            <p:cNvPr id="16" name="Rectangle 1"/>
            <p:cNvSpPr>
              <a:spLocks noChangeArrowheads="1"/>
            </p:cNvSpPr>
            <p:nvPr/>
          </p:nvSpPr>
          <p:spPr bwMode="auto">
            <a:xfrm>
              <a:off x="3446044" y="2431968"/>
              <a:ext cx="2811382" cy="3340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fr-FR" altLang="fr-FR" sz="1200" i="1" u="none" strike="noStrike" cap="none" normalizeH="0" baseline="0" dirty="0">
                  <a:ln>
                    <a:noFill/>
                  </a:ln>
                  <a:solidFill>
                    <a:srgbClr val="0070C0"/>
                  </a:solidFill>
                  <a:effectLst/>
                  <a:latin typeface="inherit"/>
                </a:rPr>
                <a:t>transmet tour à tour la lumière de</a:t>
              </a:r>
            </a:p>
            <a:p>
              <a:pPr marR="0" lvl="0" algn="l" defTabSz="914400" rtl="0" eaLnBrk="0" fontAlgn="base" latinLnBrk="0" hangingPunct="0">
                <a:lnSpc>
                  <a:spcPct val="100000"/>
                </a:lnSpc>
                <a:spcBef>
                  <a:spcPct val="0"/>
                </a:spcBef>
                <a:spcAft>
                  <a:spcPct val="0"/>
                </a:spcAft>
                <a:buClrTx/>
                <a:buSzTx/>
                <a:tabLst/>
              </a:pPr>
              <a:r>
                <a:rPr kumimoji="0" lang="fr-FR" altLang="fr-FR" sz="1200" i="1" u="none" strike="noStrike" cap="none" normalizeH="0" baseline="0" dirty="0">
                  <a:ln>
                    <a:noFill/>
                  </a:ln>
                  <a:solidFill>
                    <a:srgbClr val="0070C0"/>
                  </a:solidFill>
                  <a:effectLst/>
                  <a:latin typeface="inherit"/>
                </a:rPr>
                <a:t> la sonde devant chacun des capteurs, </a:t>
              </a:r>
              <a:endParaRPr kumimoji="0" lang="fr-FR" altLang="fr-FR" sz="1050" i="1" u="none" strike="noStrike" cap="none" normalizeH="0" baseline="0" dirty="0">
                <a:ln>
                  <a:noFill/>
                </a:ln>
                <a:solidFill>
                  <a:srgbClr val="0070C0"/>
                </a:solidFill>
                <a:effectLst/>
                <a:latin typeface="Arial" panose="020B0604020202020204" pitchFamily="34" charset="0"/>
              </a:endParaRPr>
            </a:p>
          </p:txBody>
        </p:sp>
        <p:pic>
          <p:nvPicPr>
            <p:cNvPr id="36" name="Image 35"/>
            <p:cNvPicPr>
              <a:picLocks noChangeAspect="1"/>
            </p:cNvPicPr>
            <p:nvPr/>
          </p:nvPicPr>
          <p:blipFill>
            <a:blip r:embed="rId3"/>
            <a:stretch>
              <a:fillRect/>
            </a:stretch>
          </p:blipFill>
          <p:spPr>
            <a:xfrm>
              <a:off x="3070119" y="2613152"/>
              <a:ext cx="374459" cy="344673"/>
            </a:xfrm>
            <a:prstGeom prst="rect">
              <a:avLst/>
            </a:prstGeom>
          </p:spPr>
        </p:pic>
      </p:grpSp>
      <p:grpSp>
        <p:nvGrpSpPr>
          <p:cNvPr id="39" name="Groupe 38"/>
          <p:cNvGrpSpPr/>
          <p:nvPr/>
        </p:nvGrpSpPr>
        <p:grpSpPr>
          <a:xfrm>
            <a:off x="2669152" y="3351969"/>
            <a:ext cx="3808287" cy="474833"/>
            <a:chOff x="2675640" y="3349352"/>
            <a:chExt cx="3808287" cy="474833"/>
          </a:xfrm>
        </p:grpSpPr>
        <p:sp>
          <p:nvSpPr>
            <p:cNvPr id="17" name="Rectangle 2"/>
            <p:cNvSpPr>
              <a:spLocks noChangeArrowheads="1"/>
            </p:cNvSpPr>
            <p:nvPr/>
          </p:nvSpPr>
          <p:spPr bwMode="auto">
            <a:xfrm>
              <a:off x="3028898" y="3490108"/>
              <a:ext cx="3455029" cy="3340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eaLnBrk="0" hangingPunct="0"/>
              <a:r>
                <a:rPr lang="fr-FR" altLang="fr-FR" sz="1200" i="1" dirty="0">
                  <a:solidFill>
                    <a:srgbClr val="0070C0"/>
                  </a:solidFill>
                  <a:latin typeface="inherit"/>
                </a:rPr>
                <a:t>La lumière modulée de chaque capteur est</a:t>
              </a:r>
            </a:p>
            <a:p>
              <a:pPr eaLnBrk="0" hangingPunct="0"/>
              <a:r>
                <a:rPr lang="fr-FR" altLang="fr-FR" sz="1200" i="1" dirty="0">
                  <a:solidFill>
                    <a:srgbClr val="0070C0"/>
                  </a:solidFill>
                  <a:latin typeface="inherit"/>
                </a:rPr>
                <a:t>	 collectée par une fibre de retour</a:t>
              </a:r>
            </a:p>
          </p:txBody>
        </p:sp>
        <p:pic>
          <p:nvPicPr>
            <p:cNvPr id="37" name="Image 36"/>
            <p:cNvPicPr>
              <a:picLocks noChangeAspect="1"/>
            </p:cNvPicPr>
            <p:nvPr/>
          </p:nvPicPr>
          <p:blipFill>
            <a:blip r:embed="rId3"/>
            <a:stretch>
              <a:fillRect/>
            </a:stretch>
          </p:blipFill>
          <p:spPr>
            <a:xfrm flipH="1">
              <a:off x="2675640" y="3349352"/>
              <a:ext cx="353258" cy="325158"/>
            </a:xfrm>
            <a:prstGeom prst="rect">
              <a:avLst/>
            </a:prstGeom>
          </p:spPr>
        </p:pic>
      </p:grpSp>
      <p:grpSp>
        <p:nvGrpSpPr>
          <p:cNvPr id="44" name="Groupe 43"/>
          <p:cNvGrpSpPr/>
          <p:nvPr/>
        </p:nvGrpSpPr>
        <p:grpSpPr>
          <a:xfrm>
            <a:off x="2243138" y="3891142"/>
            <a:ext cx="4620053" cy="313283"/>
            <a:chOff x="2243138" y="3891142"/>
            <a:chExt cx="4620053" cy="313283"/>
          </a:xfrm>
        </p:grpSpPr>
        <p:sp>
          <p:nvSpPr>
            <p:cNvPr id="41" name="Rectangle 40"/>
            <p:cNvSpPr/>
            <p:nvPr/>
          </p:nvSpPr>
          <p:spPr>
            <a:xfrm>
              <a:off x="2501099" y="3898666"/>
              <a:ext cx="4362092" cy="276999"/>
            </a:xfrm>
            <a:prstGeom prst="rect">
              <a:avLst/>
            </a:prstGeom>
          </p:spPr>
          <p:txBody>
            <a:bodyPr wrap="none">
              <a:spAutoFit/>
            </a:bodyPr>
            <a:lstStyle/>
            <a:p>
              <a:r>
                <a:rPr lang="fr-FR" altLang="fr-FR" sz="1200" i="1" dirty="0">
                  <a:solidFill>
                    <a:srgbClr val="0070C0"/>
                  </a:solidFill>
                  <a:latin typeface="inherit"/>
                </a:rPr>
                <a:t>La lumière de la sonde se déplace vers chaque des capteurs </a:t>
              </a:r>
              <a:endParaRPr lang="fr-FR" dirty="0"/>
            </a:p>
          </p:txBody>
        </p:sp>
        <p:pic>
          <p:nvPicPr>
            <p:cNvPr id="42" name="Image 41"/>
            <p:cNvPicPr>
              <a:picLocks noChangeAspect="1"/>
            </p:cNvPicPr>
            <p:nvPr/>
          </p:nvPicPr>
          <p:blipFill>
            <a:blip r:embed="rId3"/>
            <a:stretch>
              <a:fillRect/>
            </a:stretch>
          </p:blipFill>
          <p:spPr>
            <a:xfrm>
              <a:off x="2243138" y="3891142"/>
              <a:ext cx="340356" cy="313283"/>
            </a:xfrm>
            <a:prstGeom prst="rect">
              <a:avLst/>
            </a:prstGeom>
          </p:spPr>
        </p:pic>
      </p:grpSp>
      <p:grpSp>
        <p:nvGrpSpPr>
          <p:cNvPr id="45" name="Groupe 44"/>
          <p:cNvGrpSpPr/>
          <p:nvPr/>
        </p:nvGrpSpPr>
        <p:grpSpPr>
          <a:xfrm>
            <a:off x="2147841" y="4498565"/>
            <a:ext cx="5365717" cy="325158"/>
            <a:chOff x="2147841" y="4498565"/>
            <a:chExt cx="5365717" cy="325158"/>
          </a:xfrm>
        </p:grpSpPr>
        <p:sp>
          <p:nvSpPr>
            <p:cNvPr id="19" name="Rectangle 4"/>
            <p:cNvSpPr>
              <a:spLocks noChangeArrowheads="1"/>
            </p:cNvSpPr>
            <p:nvPr/>
          </p:nvSpPr>
          <p:spPr bwMode="auto">
            <a:xfrm>
              <a:off x="2520948" y="4570054"/>
              <a:ext cx="4992610" cy="149411"/>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200" i="1" dirty="0">
                  <a:solidFill>
                    <a:srgbClr val="0070C0"/>
                  </a:solidFill>
                  <a:latin typeface="inherit"/>
                </a:rPr>
                <a:t>une partie de son énergie est modulée et réfléchie vers l’interrogateur. </a:t>
              </a:r>
            </a:p>
          </p:txBody>
        </p:sp>
        <p:pic>
          <p:nvPicPr>
            <p:cNvPr id="43" name="Image 42"/>
            <p:cNvPicPr>
              <a:picLocks noChangeAspect="1"/>
            </p:cNvPicPr>
            <p:nvPr/>
          </p:nvPicPr>
          <p:blipFill>
            <a:blip r:embed="rId3"/>
            <a:stretch>
              <a:fillRect/>
            </a:stretch>
          </p:blipFill>
          <p:spPr>
            <a:xfrm flipH="1">
              <a:off x="2147841" y="4498565"/>
              <a:ext cx="353258" cy="325158"/>
            </a:xfrm>
            <a:prstGeom prst="rect">
              <a:avLst/>
            </a:prstGeom>
          </p:spPr>
        </p:pic>
      </p:grpSp>
      <p:sp>
        <p:nvSpPr>
          <p:cNvPr id="46" name="ZoneTexte 45"/>
          <p:cNvSpPr txBox="1"/>
          <p:nvPr/>
        </p:nvSpPr>
        <p:spPr>
          <a:xfrm>
            <a:off x="7852119" y="2744239"/>
            <a:ext cx="4339881" cy="1754326"/>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00B050"/>
                </a:solidFill>
              </a:rPr>
              <a:t>Position des </a:t>
            </a:r>
            <a:r>
              <a:rPr lang="fr-FR" dirty="0" err="1">
                <a:solidFill>
                  <a:srgbClr val="00B050"/>
                </a:solidFill>
              </a:rPr>
              <a:t>mesurandes</a:t>
            </a:r>
            <a:r>
              <a:rPr lang="fr-FR" dirty="0">
                <a:solidFill>
                  <a:srgbClr val="00B050"/>
                </a:solidFill>
              </a:rPr>
              <a:t> bien définies</a:t>
            </a:r>
          </a:p>
          <a:p>
            <a:pPr marL="285750" indent="-285750">
              <a:buFont typeface="Symbol" panose="05050102010706020507" pitchFamily="18" charset="2"/>
              <a:buChar char=""/>
            </a:pPr>
            <a:r>
              <a:rPr lang="fr-FR" dirty="0">
                <a:solidFill>
                  <a:srgbClr val="FF0000"/>
                </a:solidFill>
              </a:rPr>
              <a:t>Difficile de faire un maillage fin ou des cartographies sans connaissances a priori</a:t>
            </a:r>
          </a:p>
          <a:p>
            <a:pPr marL="285750" indent="-285750">
              <a:buFont typeface="Symbol" panose="05050102010706020507" pitchFamily="18" charset="2"/>
              <a:buChar char=""/>
            </a:pPr>
            <a:r>
              <a:rPr lang="fr-FR" dirty="0">
                <a:solidFill>
                  <a:srgbClr val="FF0000"/>
                </a:solidFill>
              </a:rPr>
              <a:t>Difficilement reconfigurables</a:t>
            </a:r>
          </a:p>
        </p:txBody>
      </p:sp>
      <p:sp>
        <p:nvSpPr>
          <p:cNvPr id="48" name="ZoneTexte 47"/>
          <p:cNvSpPr txBox="1"/>
          <p:nvPr/>
        </p:nvSpPr>
        <p:spPr>
          <a:xfrm>
            <a:off x="7852119" y="5239227"/>
            <a:ext cx="2961067" cy="923330"/>
          </a:xfrm>
          <a:prstGeom prst="rect">
            <a:avLst/>
          </a:prstGeom>
          <a:noFill/>
        </p:spPr>
        <p:txBody>
          <a:bodyPr wrap="none" rtlCol="0">
            <a:spAutoFit/>
          </a:bodyPr>
          <a:lstStyle/>
          <a:p>
            <a:pPr marL="285750" indent="-285750">
              <a:buFont typeface="Wingdings" panose="05000000000000000000" pitchFamily="2" charset="2"/>
              <a:buChar char="ü"/>
            </a:pPr>
            <a:r>
              <a:rPr lang="fr-FR" dirty="0">
                <a:solidFill>
                  <a:srgbClr val="00B050"/>
                </a:solidFill>
              </a:rPr>
              <a:t>Maillage fin et ajustable</a:t>
            </a:r>
          </a:p>
          <a:p>
            <a:pPr marL="285750" indent="-285750">
              <a:buFont typeface="Wingdings" panose="05000000000000000000" pitchFamily="2" charset="2"/>
              <a:buChar char="ü"/>
            </a:pPr>
            <a:r>
              <a:rPr lang="fr-FR" dirty="0">
                <a:solidFill>
                  <a:srgbClr val="00B050"/>
                </a:solidFill>
              </a:rPr>
              <a:t>Profil spatial continu</a:t>
            </a:r>
          </a:p>
          <a:p>
            <a:pPr marL="285750" indent="-285750">
              <a:buFont typeface="Symbol" panose="05050102010706020507" pitchFamily="18" charset="2"/>
              <a:buChar char=""/>
            </a:pPr>
            <a:r>
              <a:rPr lang="fr-FR" dirty="0" err="1">
                <a:solidFill>
                  <a:srgbClr val="FF0000"/>
                </a:solidFill>
              </a:rPr>
              <a:t>Big</a:t>
            </a:r>
            <a:r>
              <a:rPr lang="fr-FR" dirty="0">
                <a:solidFill>
                  <a:srgbClr val="FF0000"/>
                </a:solidFill>
              </a:rPr>
              <a:t> Datas</a:t>
            </a:r>
          </a:p>
        </p:txBody>
      </p:sp>
      <p:sp>
        <p:nvSpPr>
          <p:cNvPr id="34" name="Espace réservé de la date 2">
            <a:extLst>
              <a:ext uri="{FF2B5EF4-FFF2-40B4-BE49-F238E27FC236}">
                <a16:creationId xmlns:a16="http://schemas.microsoft.com/office/drawing/2014/main" id="{97BF1B5D-BC85-41AB-8363-06CDA5AB53D2}"/>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35" name="Espace réservé du numéro de diapositive 4">
            <a:extLst>
              <a:ext uri="{FF2B5EF4-FFF2-40B4-BE49-F238E27FC236}">
                <a16:creationId xmlns:a16="http://schemas.microsoft.com/office/drawing/2014/main" id="{82AA8F22-CEC4-4A97-B523-B8E4D3ABB442}"/>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a:t>
            </a:fld>
            <a:endParaRPr lang="fr-FR" dirty="0">
              <a:solidFill>
                <a:prstClr val="white"/>
              </a:solidFill>
              <a:latin typeface="Arial"/>
            </a:endParaRPr>
          </a:p>
        </p:txBody>
      </p:sp>
      <p:sp>
        <p:nvSpPr>
          <p:cNvPr id="40" name="ZoneTexte 39">
            <a:extLst>
              <a:ext uri="{FF2B5EF4-FFF2-40B4-BE49-F238E27FC236}">
                <a16:creationId xmlns:a16="http://schemas.microsoft.com/office/drawing/2014/main" id="{AD84703D-1F63-4183-A3E1-292293195989}"/>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47" name="ZoneTexte 46">
            <a:extLst>
              <a:ext uri="{FF2B5EF4-FFF2-40B4-BE49-F238E27FC236}">
                <a16:creationId xmlns:a16="http://schemas.microsoft.com/office/drawing/2014/main" id="{51C9C635-4A48-41E7-89E9-499D8FC3B3BF}"/>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4045868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1FCDC1E4-1EE7-4C6B-95B7-65C158A45316}"/>
              </a:ext>
            </a:extLst>
          </p:cNvPr>
          <p:cNvPicPr>
            <a:picLocks noChangeAspect="1"/>
          </p:cNvPicPr>
          <p:nvPr/>
        </p:nvPicPr>
        <p:blipFill>
          <a:blip r:embed="rId2"/>
          <a:stretch>
            <a:fillRect/>
          </a:stretch>
        </p:blipFill>
        <p:spPr>
          <a:xfrm>
            <a:off x="7377133" y="2156378"/>
            <a:ext cx="2210120" cy="1833617"/>
          </a:xfrm>
          <a:prstGeom prst="rect">
            <a:avLst/>
          </a:prstGeom>
        </p:spPr>
      </p:pic>
      <p:pic>
        <p:nvPicPr>
          <p:cNvPr id="25" name="Image 24">
            <a:extLst>
              <a:ext uri="{FF2B5EF4-FFF2-40B4-BE49-F238E27FC236}">
                <a16:creationId xmlns:a16="http://schemas.microsoft.com/office/drawing/2014/main" id="{26E50566-206E-4552-8FF4-06470548FA05}"/>
              </a:ext>
            </a:extLst>
          </p:cNvPr>
          <p:cNvPicPr>
            <a:picLocks noChangeAspect="1"/>
          </p:cNvPicPr>
          <p:nvPr/>
        </p:nvPicPr>
        <p:blipFill>
          <a:blip r:embed="rId3"/>
          <a:stretch>
            <a:fillRect/>
          </a:stretch>
        </p:blipFill>
        <p:spPr>
          <a:xfrm>
            <a:off x="10019943" y="2271002"/>
            <a:ext cx="2118125" cy="1706546"/>
          </a:xfrm>
          <a:prstGeom prst="rect">
            <a:avLst/>
          </a:prstGeom>
        </p:spPr>
      </p:pic>
      <p:pic>
        <p:nvPicPr>
          <p:cNvPr id="26" name="Image 25">
            <a:extLst>
              <a:ext uri="{FF2B5EF4-FFF2-40B4-BE49-F238E27FC236}">
                <a16:creationId xmlns:a16="http://schemas.microsoft.com/office/drawing/2014/main" id="{95BB3F82-E345-4E30-A451-63E034FB2C04}"/>
              </a:ext>
            </a:extLst>
          </p:cNvPr>
          <p:cNvPicPr>
            <a:picLocks noChangeAspect="1"/>
          </p:cNvPicPr>
          <p:nvPr/>
        </p:nvPicPr>
        <p:blipFill>
          <a:blip r:embed="rId4"/>
          <a:stretch>
            <a:fillRect/>
          </a:stretch>
        </p:blipFill>
        <p:spPr>
          <a:xfrm>
            <a:off x="104356" y="1717610"/>
            <a:ext cx="4100381" cy="3210927"/>
          </a:xfrm>
          <a:prstGeom prst="rect">
            <a:avLst/>
          </a:prstGeom>
        </p:spPr>
      </p:pic>
      <p:sp>
        <p:nvSpPr>
          <p:cNvPr id="27" name="ZoneTexte 26">
            <a:extLst>
              <a:ext uri="{FF2B5EF4-FFF2-40B4-BE49-F238E27FC236}">
                <a16:creationId xmlns:a16="http://schemas.microsoft.com/office/drawing/2014/main" id="{41A7CD1D-7AC5-4CFE-A27F-EEA5B1BF7E37}"/>
              </a:ext>
            </a:extLst>
          </p:cNvPr>
          <p:cNvSpPr txBox="1"/>
          <p:nvPr/>
        </p:nvSpPr>
        <p:spPr>
          <a:xfrm>
            <a:off x="6123984" y="5813084"/>
            <a:ext cx="6266254" cy="415498"/>
          </a:xfrm>
          <a:prstGeom prst="rect">
            <a:avLst/>
          </a:prstGeom>
          <a:noFill/>
        </p:spPr>
        <p:txBody>
          <a:bodyPr wrap="square">
            <a:spAutoFit/>
          </a:bodyPr>
          <a:lstStyle/>
          <a:p>
            <a:pPr fontAlgn="auto">
              <a:spcBef>
                <a:spcPts val="0"/>
              </a:spcBef>
              <a:spcAft>
                <a:spcPts val="0"/>
              </a:spcAft>
            </a:pPr>
            <a:r>
              <a:rPr lang="en-US" sz="1050" i="1" dirty="0" err="1">
                <a:solidFill>
                  <a:srgbClr val="000000"/>
                </a:solidFill>
                <a:latin typeface="Open Sans"/>
              </a:rPr>
              <a:t>Alahbabi</a:t>
            </a:r>
            <a:r>
              <a:rPr lang="en-US" sz="1050" i="1" dirty="0">
                <a:solidFill>
                  <a:srgbClr val="000000"/>
                </a:solidFill>
                <a:latin typeface="Open Sans"/>
              </a:rPr>
              <a:t>, M. N., Y. T. Cho, et T. P. Newson. « Simultaneous Temperature and Strain Measurement with Combined Spontaneous Raman and Brillouin Scattering ». Optics Letters 30, n</a:t>
            </a:r>
            <a:r>
              <a:rPr lang="en-US" sz="1050" i="1" baseline="30000" dirty="0">
                <a:solidFill>
                  <a:srgbClr val="000000"/>
                </a:solidFill>
                <a:latin typeface="Open Sans"/>
              </a:rPr>
              <a:t>o</a:t>
            </a:r>
            <a:r>
              <a:rPr lang="en-US" sz="1050" i="1" dirty="0">
                <a:solidFill>
                  <a:srgbClr val="000000"/>
                </a:solidFill>
                <a:latin typeface="Open Sans"/>
              </a:rPr>
              <a:t> 11 (1 </a:t>
            </a:r>
            <a:r>
              <a:rPr lang="en-US" sz="1050" i="1" dirty="0" err="1">
                <a:solidFill>
                  <a:srgbClr val="000000"/>
                </a:solidFill>
                <a:latin typeface="Open Sans"/>
              </a:rPr>
              <a:t>juin</a:t>
            </a:r>
            <a:r>
              <a:rPr lang="en-US" sz="1050" i="1" dirty="0">
                <a:solidFill>
                  <a:srgbClr val="000000"/>
                </a:solidFill>
                <a:latin typeface="Open Sans"/>
              </a:rPr>
              <a:t> 2005).</a:t>
            </a:r>
          </a:p>
        </p:txBody>
      </p:sp>
      <p:sp>
        <p:nvSpPr>
          <p:cNvPr id="28" name="Espace réservé du contenu 1">
            <a:extLst>
              <a:ext uri="{FF2B5EF4-FFF2-40B4-BE49-F238E27FC236}">
                <a16:creationId xmlns:a16="http://schemas.microsoft.com/office/drawing/2014/main" id="{780CE71D-CF61-471E-8118-FFC2CD028CCC}"/>
              </a:ext>
            </a:extLst>
          </p:cNvPr>
          <p:cNvSpPr txBox="1">
            <a:spLocks/>
          </p:cNvSpPr>
          <p:nvPr/>
        </p:nvSpPr>
        <p:spPr>
          <a:xfrm>
            <a:off x="0" y="1308208"/>
            <a:ext cx="4533789" cy="582626"/>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Ø"/>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1" i="0" u="sng" strike="noStrike" kern="120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Mesures</a:t>
            </a:r>
            <a:r>
              <a:rPr kumimoji="0" lang="en-US" sz="1600" b="1" i="0" u="sng"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B-OTDR sur different types de cables :  </a:t>
            </a:r>
          </a:p>
        </p:txBody>
      </p:sp>
      <p:sp>
        <p:nvSpPr>
          <p:cNvPr id="31" name="Espace réservé du contenu 1">
            <a:extLst>
              <a:ext uri="{FF2B5EF4-FFF2-40B4-BE49-F238E27FC236}">
                <a16:creationId xmlns:a16="http://schemas.microsoft.com/office/drawing/2014/main" id="{698C32C6-F973-4D3D-ACE5-255278F2E453}"/>
              </a:ext>
            </a:extLst>
          </p:cNvPr>
          <p:cNvSpPr txBox="1">
            <a:spLocks/>
          </p:cNvSpPr>
          <p:nvPr/>
        </p:nvSpPr>
        <p:spPr>
          <a:xfrm>
            <a:off x="4672976" y="1308208"/>
            <a:ext cx="5822512" cy="582626"/>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Ø"/>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1600" b="1" i="0" u="sng" strike="noStrike" kern="1200" cap="none" spc="0" normalizeH="0" baseline="0" noProof="0" dirty="0">
                <a:ln>
                  <a:noFill/>
                </a:ln>
                <a:solidFill>
                  <a:srgbClr val="000000"/>
                </a:solidFill>
                <a:effectLst/>
                <a:uLnTx/>
                <a:uFillTx/>
              </a:rPr>
              <a:t>Double </a:t>
            </a:r>
            <a:r>
              <a:rPr kumimoji="0" lang="en-US" sz="1600" b="1" i="0" u="sng" strike="noStrike" kern="1200" cap="none" spc="0" normalizeH="0" baseline="0" noProof="0" dirty="0" err="1">
                <a:ln>
                  <a:noFill/>
                </a:ln>
                <a:solidFill>
                  <a:srgbClr val="000000"/>
                </a:solidFill>
                <a:effectLst/>
                <a:uLnTx/>
                <a:uFillTx/>
              </a:rPr>
              <a:t>mesure</a:t>
            </a:r>
            <a:r>
              <a:rPr kumimoji="0" lang="en-US" sz="1600" b="1" i="0" u="sng" strike="noStrike" kern="1200" cap="none" spc="0" normalizeH="0" baseline="0" noProof="0" dirty="0">
                <a:ln>
                  <a:noFill/>
                </a:ln>
                <a:solidFill>
                  <a:srgbClr val="000000"/>
                </a:solidFill>
                <a:effectLst/>
                <a:uLnTx/>
                <a:uFillTx/>
              </a:rPr>
              <a:t> de </a:t>
            </a:r>
            <a:r>
              <a:rPr kumimoji="0" lang="en-US" sz="1600" b="1" i="0" u="sng" strike="noStrike" kern="1200" cap="none" spc="0" normalizeH="0" baseline="0" noProof="0" dirty="0" err="1">
                <a:ln>
                  <a:noFill/>
                </a:ln>
                <a:solidFill>
                  <a:srgbClr val="000000"/>
                </a:solidFill>
                <a:effectLst/>
                <a:uLnTx/>
                <a:uFillTx/>
              </a:rPr>
              <a:t>rétrodiffusion</a:t>
            </a:r>
            <a:r>
              <a:rPr kumimoji="0" lang="en-US" sz="1600" b="1" i="0" u="sng" strike="noStrike" kern="1200" cap="none" spc="0" normalizeH="0" baseline="0" noProof="0" dirty="0">
                <a:ln>
                  <a:noFill/>
                </a:ln>
                <a:solidFill>
                  <a:srgbClr val="000000"/>
                </a:solidFill>
                <a:effectLst/>
                <a:uLnTx/>
                <a:uFillTx/>
              </a:rPr>
              <a:t> Raman </a:t>
            </a:r>
            <a:r>
              <a:rPr lang="en-US" b="1" u="sng" dirty="0">
                <a:solidFill>
                  <a:srgbClr val="000000"/>
                </a:solidFill>
              </a:rPr>
              <a:t>et</a:t>
            </a:r>
            <a:r>
              <a:rPr kumimoji="0" lang="en-US" sz="1600" b="1" i="0" u="sng" strike="noStrike" kern="1200" cap="none" spc="0" normalizeH="0" baseline="0" noProof="0" dirty="0">
                <a:ln>
                  <a:noFill/>
                </a:ln>
                <a:solidFill>
                  <a:srgbClr val="000000"/>
                </a:solidFill>
                <a:effectLst/>
                <a:uLnTx/>
                <a:uFillTx/>
              </a:rPr>
              <a:t> Brillouin</a:t>
            </a:r>
          </a:p>
        </p:txBody>
      </p:sp>
      <p:sp>
        <p:nvSpPr>
          <p:cNvPr id="32" name="ZoneTexte 31">
            <a:extLst>
              <a:ext uri="{FF2B5EF4-FFF2-40B4-BE49-F238E27FC236}">
                <a16:creationId xmlns:a16="http://schemas.microsoft.com/office/drawing/2014/main" id="{C994D604-80EB-4A1C-B5CF-232454E56BB5}"/>
              </a:ext>
            </a:extLst>
          </p:cNvPr>
          <p:cNvSpPr txBox="1"/>
          <p:nvPr/>
        </p:nvSpPr>
        <p:spPr>
          <a:xfrm>
            <a:off x="4879147" y="3931934"/>
            <a:ext cx="1948449" cy="461665"/>
          </a:xfrm>
          <a:prstGeom prst="rect">
            <a:avLst/>
          </a:prstGeom>
          <a:noFill/>
        </p:spPr>
        <p:txBody>
          <a:bodyPr wrap="square" rtlCol="0">
            <a:spAutoFit/>
          </a:bodyPr>
          <a:lstStyle/>
          <a:p>
            <a:pPr algn="ctr" fontAlgn="auto">
              <a:spcBef>
                <a:spcPts val="0"/>
              </a:spcBef>
              <a:spcAft>
                <a:spcPts val="0"/>
              </a:spcAft>
            </a:pPr>
            <a:r>
              <a:rPr lang="fr-FR" sz="1200" b="1" dirty="0">
                <a:solidFill>
                  <a:srgbClr val="0070C0"/>
                </a:solidFill>
                <a:latin typeface="Open Sans"/>
              </a:rPr>
              <a:t>Décalage Fréquence Brillouin</a:t>
            </a:r>
            <a:endParaRPr lang="fr-FR" sz="1400" b="1" dirty="0">
              <a:solidFill>
                <a:srgbClr val="0070C0"/>
              </a:solidFill>
              <a:latin typeface="Open Sans"/>
            </a:endParaRPr>
          </a:p>
        </p:txBody>
      </p:sp>
      <p:sp>
        <p:nvSpPr>
          <p:cNvPr id="33" name="ZoneTexte 32">
            <a:extLst>
              <a:ext uri="{FF2B5EF4-FFF2-40B4-BE49-F238E27FC236}">
                <a16:creationId xmlns:a16="http://schemas.microsoft.com/office/drawing/2014/main" id="{2FF97150-D51F-4254-A20C-0D12EDCE1C39}"/>
              </a:ext>
            </a:extLst>
          </p:cNvPr>
          <p:cNvSpPr txBox="1"/>
          <p:nvPr/>
        </p:nvSpPr>
        <p:spPr>
          <a:xfrm>
            <a:off x="7402652" y="3936229"/>
            <a:ext cx="2161859" cy="523220"/>
          </a:xfrm>
          <a:prstGeom prst="rect">
            <a:avLst/>
          </a:prstGeom>
          <a:noFill/>
        </p:spPr>
        <p:txBody>
          <a:bodyPr wrap="square" rtlCol="0">
            <a:spAutoFit/>
          </a:bodyPr>
          <a:lstStyle/>
          <a:p>
            <a:pPr algn="ctr" fontAlgn="auto">
              <a:spcBef>
                <a:spcPts val="0"/>
              </a:spcBef>
              <a:spcAft>
                <a:spcPts val="0"/>
              </a:spcAft>
            </a:pPr>
            <a:r>
              <a:rPr lang="fr-FR" sz="1400" b="1" dirty="0">
                <a:solidFill>
                  <a:srgbClr val="C00000"/>
                </a:solidFill>
                <a:latin typeface="Open Sans"/>
              </a:rPr>
              <a:t>Intensité Raman anti-Stokes</a:t>
            </a:r>
          </a:p>
        </p:txBody>
      </p:sp>
      <p:sp>
        <p:nvSpPr>
          <p:cNvPr id="34" name="Espace réservé du contenu 1">
            <a:extLst>
              <a:ext uri="{FF2B5EF4-FFF2-40B4-BE49-F238E27FC236}">
                <a16:creationId xmlns:a16="http://schemas.microsoft.com/office/drawing/2014/main" id="{2F62E241-0D14-4862-86A2-AC45447EF9F5}"/>
              </a:ext>
            </a:extLst>
          </p:cNvPr>
          <p:cNvSpPr txBox="1">
            <a:spLocks/>
          </p:cNvSpPr>
          <p:nvPr/>
        </p:nvSpPr>
        <p:spPr>
          <a:xfrm>
            <a:off x="10495488" y="3971816"/>
            <a:ext cx="1493311" cy="421783"/>
          </a:xfrm>
          <a:prstGeom prst="rect">
            <a:avLst/>
          </a:prstGeom>
        </p:spPr>
        <p:txBody>
          <a:bodyPr/>
          <a:lstStyle>
            <a:lvl1pPr marL="342900" indent="-342900" algn="l" defTabSz="914400" rtl="0" eaLnBrk="1" latinLnBrk="0" hangingPunct="1">
              <a:lnSpc>
                <a:spcPct val="90000"/>
              </a:lnSpc>
              <a:spcBef>
                <a:spcPts val="1000"/>
              </a:spcBef>
              <a:buFont typeface="Wingdings" panose="05000000000000000000" pitchFamily="2" charset="2"/>
              <a:buChar char="Ø"/>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1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Déformation</a:t>
            </a:r>
            <a:r>
              <a:rPr kumimoji="0" lang="en-US" sz="1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1" i="0" u="none" strike="noStrike" kern="1200" cap="none" spc="0" normalizeH="0" baseline="0" noProof="0" dirty="0" err="1">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réelle</a:t>
            </a:r>
            <a:endParaRPr kumimoji="0" lang="en-US" sz="1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5" name="ZoneTexte 34">
            <a:extLst>
              <a:ext uri="{FF2B5EF4-FFF2-40B4-BE49-F238E27FC236}">
                <a16:creationId xmlns:a16="http://schemas.microsoft.com/office/drawing/2014/main" id="{19F31C3A-F5E0-406A-BF79-5686E2A1BEDA}"/>
              </a:ext>
            </a:extLst>
          </p:cNvPr>
          <p:cNvSpPr txBox="1"/>
          <p:nvPr/>
        </p:nvSpPr>
        <p:spPr>
          <a:xfrm>
            <a:off x="207874" y="5788645"/>
            <a:ext cx="6104027" cy="415498"/>
          </a:xfrm>
          <a:prstGeom prst="rect">
            <a:avLst/>
          </a:prstGeom>
          <a:noFill/>
        </p:spPr>
        <p:txBody>
          <a:bodyPr wrap="square">
            <a:spAutoFit/>
          </a:bodyPr>
          <a:lstStyle/>
          <a:p>
            <a:pPr fontAlgn="auto">
              <a:spcBef>
                <a:spcPts val="0"/>
              </a:spcBef>
              <a:spcAft>
                <a:spcPts val="0"/>
              </a:spcAft>
            </a:pPr>
            <a:r>
              <a:rPr lang="fr-FR" sz="1050" i="1" dirty="0">
                <a:solidFill>
                  <a:srgbClr val="000000"/>
                </a:solidFill>
                <a:latin typeface="Open Sans"/>
              </a:rPr>
              <a:t>Mohamad, </a:t>
            </a:r>
            <a:r>
              <a:rPr lang="fr-FR" sz="1050" i="1" dirty="0" err="1">
                <a:solidFill>
                  <a:srgbClr val="000000"/>
                </a:solidFill>
                <a:latin typeface="Open Sans"/>
              </a:rPr>
              <a:t>Hisham</a:t>
            </a:r>
            <a:r>
              <a:rPr lang="fr-FR" sz="1050" i="1" dirty="0">
                <a:solidFill>
                  <a:srgbClr val="000000"/>
                </a:solidFill>
                <a:latin typeface="Open Sans"/>
              </a:rPr>
              <a:t>, K. </a:t>
            </a:r>
            <a:r>
              <a:rPr lang="fr-FR" sz="1050" i="1" dirty="0" err="1">
                <a:solidFill>
                  <a:srgbClr val="000000"/>
                </a:solidFill>
                <a:latin typeface="Open Sans"/>
              </a:rPr>
              <a:t>Soga</a:t>
            </a:r>
            <a:r>
              <a:rPr lang="fr-FR" sz="1050" i="1" dirty="0">
                <a:solidFill>
                  <a:srgbClr val="000000"/>
                </a:solidFill>
                <a:latin typeface="Open Sans"/>
              </a:rPr>
              <a:t>, et B. </a:t>
            </a:r>
            <a:r>
              <a:rPr lang="fr-FR" sz="1050" i="1" dirty="0" err="1">
                <a:solidFill>
                  <a:srgbClr val="000000"/>
                </a:solidFill>
                <a:latin typeface="Open Sans"/>
              </a:rPr>
              <a:t>Amatya</a:t>
            </a:r>
            <a:r>
              <a:rPr lang="fr-FR" sz="1050" i="1" dirty="0">
                <a:solidFill>
                  <a:srgbClr val="000000"/>
                </a:solidFill>
                <a:latin typeface="Open Sans"/>
              </a:rPr>
              <a:t>. « Thermal </a:t>
            </a:r>
            <a:r>
              <a:rPr lang="fr-FR" sz="1050" i="1" dirty="0" err="1">
                <a:solidFill>
                  <a:srgbClr val="000000"/>
                </a:solidFill>
                <a:latin typeface="Open Sans"/>
              </a:rPr>
              <a:t>Strain</a:t>
            </a:r>
            <a:r>
              <a:rPr lang="fr-FR" sz="1050" i="1" dirty="0">
                <a:solidFill>
                  <a:srgbClr val="000000"/>
                </a:solidFill>
                <a:latin typeface="Open Sans"/>
              </a:rPr>
              <a:t> </a:t>
            </a:r>
            <a:r>
              <a:rPr lang="fr-FR" sz="1050" i="1" dirty="0" err="1">
                <a:solidFill>
                  <a:srgbClr val="000000"/>
                </a:solidFill>
                <a:latin typeface="Open Sans"/>
              </a:rPr>
              <a:t>Sensing</a:t>
            </a:r>
            <a:r>
              <a:rPr lang="fr-FR" sz="1050" i="1" dirty="0">
                <a:solidFill>
                  <a:srgbClr val="000000"/>
                </a:solidFill>
                <a:latin typeface="Open Sans"/>
              </a:rPr>
              <a:t> of </a:t>
            </a:r>
            <a:r>
              <a:rPr lang="fr-FR" sz="1050" i="1" dirty="0" err="1">
                <a:solidFill>
                  <a:srgbClr val="000000"/>
                </a:solidFill>
                <a:latin typeface="Open Sans"/>
              </a:rPr>
              <a:t>Concrete</a:t>
            </a:r>
            <a:r>
              <a:rPr lang="fr-FR" sz="1050" i="1" dirty="0">
                <a:solidFill>
                  <a:srgbClr val="000000"/>
                </a:solidFill>
                <a:latin typeface="Open Sans"/>
              </a:rPr>
              <a:t> Piles </a:t>
            </a:r>
            <a:r>
              <a:rPr lang="fr-FR" sz="1050" i="1" dirty="0" err="1">
                <a:solidFill>
                  <a:srgbClr val="000000"/>
                </a:solidFill>
                <a:latin typeface="Open Sans"/>
              </a:rPr>
              <a:t>Using</a:t>
            </a:r>
            <a:r>
              <a:rPr lang="fr-FR" sz="1050" i="1" dirty="0">
                <a:solidFill>
                  <a:srgbClr val="000000"/>
                </a:solidFill>
                <a:latin typeface="Open Sans"/>
              </a:rPr>
              <a:t> Brillouin Optical Time Domain </a:t>
            </a:r>
            <a:r>
              <a:rPr lang="fr-FR" sz="1050" i="1" dirty="0" err="1">
                <a:solidFill>
                  <a:srgbClr val="000000"/>
                </a:solidFill>
                <a:latin typeface="Open Sans"/>
              </a:rPr>
              <a:t>Reflectometry</a:t>
            </a:r>
            <a:r>
              <a:rPr lang="fr-FR" sz="1050" i="1" dirty="0">
                <a:solidFill>
                  <a:srgbClr val="000000"/>
                </a:solidFill>
                <a:latin typeface="Open Sans"/>
              </a:rPr>
              <a:t> ». </a:t>
            </a:r>
            <a:r>
              <a:rPr lang="fr-FR" sz="1050" i="1" dirty="0" err="1">
                <a:solidFill>
                  <a:srgbClr val="000000"/>
                </a:solidFill>
                <a:latin typeface="Open Sans"/>
              </a:rPr>
              <a:t>Geotechnical</a:t>
            </a:r>
            <a:r>
              <a:rPr lang="fr-FR" sz="1050" i="1" dirty="0">
                <a:solidFill>
                  <a:srgbClr val="000000"/>
                </a:solidFill>
                <a:latin typeface="Open Sans"/>
              </a:rPr>
              <a:t> </a:t>
            </a:r>
            <a:r>
              <a:rPr lang="fr-FR" sz="1050" i="1" dirty="0" err="1">
                <a:solidFill>
                  <a:srgbClr val="000000"/>
                </a:solidFill>
                <a:latin typeface="Open Sans"/>
              </a:rPr>
              <a:t>Testing</a:t>
            </a:r>
            <a:r>
              <a:rPr lang="fr-FR" sz="1050" i="1" dirty="0">
                <a:solidFill>
                  <a:srgbClr val="000000"/>
                </a:solidFill>
                <a:latin typeface="Open Sans"/>
              </a:rPr>
              <a:t> Journal 37 (24 mars 2014).</a:t>
            </a:r>
          </a:p>
        </p:txBody>
      </p:sp>
      <p:sp>
        <p:nvSpPr>
          <p:cNvPr id="36" name="ZoneTexte 35">
            <a:extLst>
              <a:ext uri="{FF2B5EF4-FFF2-40B4-BE49-F238E27FC236}">
                <a16:creationId xmlns:a16="http://schemas.microsoft.com/office/drawing/2014/main" id="{DAE8EE66-006F-4711-B93F-D2FB474618C4}"/>
              </a:ext>
            </a:extLst>
          </p:cNvPr>
          <p:cNvSpPr txBox="1"/>
          <p:nvPr/>
        </p:nvSpPr>
        <p:spPr>
          <a:xfrm>
            <a:off x="6808424" y="2690213"/>
            <a:ext cx="830178" cy="830997"/>
          </a:xfrm>
          <a:prstGeom prst="rect">
            <a:avLst/>
          </a:prstGeom>
          <a:noFill/>
        </p:spPr>
        <p:txBody>
          <a:bodyPr wrap="square">
            <a:spAutoFit/>
          </a:bodyPr>
          <a:lstStyle/>
          <a:p>
            <a:pPr algn="ctr" fontAlgn="auto">
              <a:spcBef>
                <a:spcPts val="0"/>
              </a:spcBef>
              <a:spcAft>
                <a:spcPts val="0"/>
              </a:spcAft>
            </a:pPr>
            <a:r>
              <a:rPr lang="fr-FR" sz="4800" b="1" dirty="0">
                <a:solidFill>
                  <a:srgbClr val="000000"/>
                </a:solidFill>
                <a:latin typeface="Open Sans"/>
              </a:rPr>
              <a:t>-</a:t>
            </a:r>
          </a:p>
        </p:txBody>
      </p:sp>
      <p:sp>
        <p:nvSpPr>
          <p:cNvPr id="37" name="ZoneTexte 36">
            <a:extLst>
              <a:ext uri="{FF2B5EF4-FFF2-40B4-BE49-F238E27FC236}">
                <a16:creationId xmlns:a16="http://schemas.microsoft.com/office/drawing/2014/main" id="{5B9EDA85-129B-48D3-B8E4-0784B48CAF9C}"/>
              </a:ext>
            </a:extLst>
          </p:cNvPr>
          <p:cNvSpPr txBox="1"/>
          <p:nvPr/>
        </p:nvSpPr>
        <p:spPr>
          <a:xfrm>
            <a:off x="9379664" y="2709388"/>
            <a:ext cx="830178" cy="830997"/>
          </a:xfrm>
          <a:prstGeom prst="rect">
            <a:avLst/>
          </a:prstGeom>
          <a:noFill/>
        </p:spPr>
        <p:txBody>
          <a:bodyPr wrap="square">
            <a:spAutoFit/>
          </a:bodyPr>
          <a:lstStyle/>
          <a:p>
            <a:pPr algn="ctr" fontAlgn="auto">
              <a:spcBef>
                <a:spcPts val="0"/>
              </a:spcBef>
              <a:spcAft>
                <a:spcPts val="0"/>
              </a:spcAft>
            </a:pPr>
            <a:r>
              <a:rPr lang="fr-FR" sz="4800" b="1" dirty="0">
                <a:solidFill>
                  <a:srgbClr val="000000"/>
                </a:solidFill>
                <a:latin typeface="Open Sans"/>
              </a:rPr>
              <a:t>=</a:t>
            </a:r>
            <a:endParaRPr lang="fr-FR" sz="3200" b="1" dirty="0">
              <a:solidFill>
                <a:srgbClr val="000000"/>
              </a:solidFill>
              <a:latin typeface="Open Sans"/>
            </a:endParaRPr>
          </a:p>
        </p:txBody>
      </p:sp>
      <p:sp>
        <p:nvSpPr>
          <p:cNvPr id="38" name="ZoneTexte 37">
            <a:extLst>
              <a:ext uri="{FF2B5EF4-FFF2-40B4-BE49-F238E27FC236}">
                <a16:creationId xmlns:a16="http://schemas.microsoft.com/office/drawing/2014/main" id="{14283DF4-36F3-4431-AC6D-3071D305AC30}"/>
              </a:ext>
            </a:extLst>
          </p:cNvPr>
          <p:cNvSpPr txBox="1"/>
          <p:nvPr/>
        </p:nvSpPr>
        <p:spPr>
          <a:xfrm>
            <a:off x="913056" y="5072862"/>
            <a:ext cx="6150813" cy="923330"/>
          </a:xfrm>
          <a:prstGeom prst="rect">
            <a:avLst/>
          </a:prstGeom>
          <a:noFill/>
        </p:spPr>
        <p:txBody>
          <a:bodyPr wrap="square">
            <a:spAutoFit/>
          </a:bodyPr>
          <a:lstStyle/>
          <a:p>
            <a:pPr marL="285750" indent="-285750" fontAlgn="auto">
              <a:spcBef>
                <a:spcPts val="0"/>
              </a:spcBef>
              <a:spcAft>
                <a:spcPts val="0"/>
              </a:spcAft>
              <a:buFont typeface="Symbol" panose="05050102010706020507" pitchFamily="18" charset="2"/>
              <a:buChar char="´"/>
            </a:pPr>
            <a:r>
              <a:rPr lang="en-US" b="1" dirty="0">
                <a:solidFill>
                  <a:srgbClr val="FF0000"/>
                </a:solidFill>
                <a:latin typeface="Open Sans"/>
              </a:rPr>
              <a:t>Implementation </a:t>
            </a:r>
            <a:r>
              <a:rPr lang="en-US" b="1" dirty="0" err="1">
                <a:solidFill>
                  <a:srgbClr val="FF0000"/>
                </a:solidFill>
                <a:latin typeface="Open Sans"/>
              </a:rPr>
              <a:t>instrumentale</a:t>
            </a:r>
            <a:r>
              <a:rPr lang="en-US" b="1" dirty="0">
                <a:solidFill>
                  <a:srgbClr val="FF0000"/>
                </a:solidFill>
                <a:latin typeface="Open Sans"/>
              </a:rPr>
              <a:t> </a:t>
            </a:r>
            <a:r>
              <a:rPr lang="en-US" b="1" dirty="0" err="1">
                <a:solidFill>
                  <a:srgbClr val="FF0000"/>
                </a:solidFill>
                <a:latin typeface="Open Sans"/>
              </a:rPr>
              <a:t>complexe</a:t>
            </a:r>
            <a:endParaRPr lang="en-US" b="1" dirty="0">
              <a:solidFill>
                <a:srgbClr val="FF0000"/>
              </a:solidFill>
              <a:latin typeface="Open Sans"/>
            </a:endParaRPr>
          </a:p>
          <a:p>
            <a:pPr marL="285750" indent="-285750" fontAlgn="auto">
              <a:spcBef>
                <a:spcPts val="0"/>
              </a:spcBef>
              <a:spcAft>
                <a:spcPts val="0"/>
              </a:spcAft>
              <a:buFont typeface="Symbol" panose="05050102010706020507" pitchFamily="18" charset="2"/>
              <a:buChar char="´"/>
            </a:pPr>
            <a:r>
              <a:rPr lang="en-US" b="1" dirty="0" err="1">
                <a:solidFill>
                  <a:srgbClr val="FF0000"/>
                </a:solidFill>
                <a:latin typeface="Open Sans"/>
                <a:sym typeface="Wingdings" panose="05000000000000000000" pitchFamily="2" charset="2"/>
              </a:rPr>
              <a:t>Besoin</a:t>
            </a:r>
            <a:r>
              <a:rPr lang="en-US" b="1" dirty="0">
                <a:solidFill>
                  <a:srgbClr val="FF0000"/>
                </a:solidFill>
                <a:latin typeface="Open Sans"/>
                <a:sym typeface="Wingdings" panose="05000000000000000000" pitchFamily="2" charset="2"/>
              </a:rPr>
              <a:t> de calibration </a:t>
            </a:r>
            <a:r>
              <a:rPr lang="en-US" b="1" dirty="0" err="1">
                <a:solidFill>
                  <a:srgbClr val="FF0000"/>
                </a:solidFill>
                <a:latin typeface="Open Sans"/>
                <a:sym typeface="Wingdings" panose="05000000000000000000" pitchFamily="2" charset="2"/>
              </a:rPr>
              <a:t>métrologique</a:t>
            </a:r>
            <a:endParaRPr lang="en-US" b="1" dirty="0">
              <a:solidFill>
                <a:srgbClr val="FF0000"/>
              </a:solidFill>
              <a:latin typeface="Open Sans"/>
              <a:sym typeface="Wingdings" panose="05000000000000000000" pitchFamily="2" charset="2"/>
            </a:endParaRPr>
          </a:p>
          <a:p>
            <a:pPr marL="285750" indent="-285750" fontAlgn="auto">
              <a:spcBef>
                <a:spcPts val="0"/>
              </a:spcBef>
              <a:spcAft>
                <a:spcPts val="0"/>
              </a:spcAft>
              <a:buFont typeface="Arial" panose="020B0604020202020204" pitchFamily="34" charset="0"/>
              <a:buChar char="•"/>
            </a:pPr>
            <a:endParaRPr lang="fr-FR" dirty="0">
              <a:solidFill>
                <a:srgbClr val="FF0000"/>
              </a:solidFill>
              <a:latin typeface="Open Sans"/>
            </a:endParaRPr>
          </a:p>
        </p:txBody>
      </p:sp>
      <p:pic>
        <p:nvPicPr>
          <p:cNvPr id="39" name="Image 38">
            <a:extLst>
              <a:ext uri="{FF2B5EF4-FFF2-40B4-BE49-F238E27FC236}">
                <a16:creationId xmlns:a16="http://schemas.microsoft.com/office/drawing/2014/main" id="{C6586DE5-29AA-4247-A635-03D6AC56E1AB}"/>
              </a:ext>
            </a:extLst>
          </p:cNvPr>
          <p:cNvPicPr>
            <a:picLocks noChangeAspect="1"/>
          </p:cNvPicPr>
          <p:nvPr/>
        </p:nvPicPr>
        <p:blipFill>
          <a:blip r:embed="rId5"/>
          <a:stretch>
            <a:fillRect/>
          </a:stretch>
        </p:blipFill>
        <p:spPr>
          <a:xfrm>
            <a:off x="4853748" y="2160693"/>
            <a:ext cx="2210121" cy="1788041"/>
          </a:xfrm>
          <a:prstGeom prst="rect">
            <a:avLst/>
          </a:prstGeom>
        </p:spPr>
      </p:pic>
      <p:sp>
        <p:nvSpPr>
          <p:cNvPr id="40" name="ZoneTexte 39"/>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41" name="ZoneTexte 40"/>
          <p:cNvSpPr txBox="1"/>
          <p:nvPr/>
        </p:nvSpPr>
        <p:spPr>
          <a:xfrm>
            <a:off x="1945347" y="536667"/>
            <a:ext cx="5290423" cy="400110"/>
          </a:xfrm>
          <a:prstGeom prst="rect">
            <a:avLst/>
          </a:prstGeom>
          <a:noFill/>
        </p:spPr>
        <p:txBody>
          <a:bodyPr wrap="none" rtlCol="0">
            <a:spAutoFit/>
          </a:bodyPr>
          <a:lstStyle/>
          <a:p>
            <a:r>
              <a:rPr lang="fr-FR" sz="2000" b="1" dirty="0">
                <a:solidFill>
                  <a:schemeClr val="tx2"/>
                </a:solidFill>
              </a:rPr>
              <a:t>Discrimination Température / Déformation</a:t>
            </a:r>
          </a:p>
        </p:txBody>
      </p:sp>
      <p:sp>
        <p:nvSpPr>
          <p:cNvPr id="20" name="Espace réservé de la date 2">
            <a:extLst>
              <a:ext uri="{FF2B5EF4-FFF2-40B4-BE49-F238E27FC236}">
                <a16:creationId xmlns:a16="http://schemas.microsoft.com/office/drawing/2014/main" id="{4FBC1458-D194-44B6-9835-6C28E40E29AE}"/>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75F4B541-CA89-43BA-AAE5-BA175BEC2519}"/>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59</a:t>
            </a:fld>
            <a:endParaRPr lang="fr-FR" dirty="0">
              <a:solidFill>
                <a:prstClr val="white"/>
              </a:solidFill>
              <a:latin typeface="Arial"/>
            </a:endParaRPr>
          </a:p>
        </p:txBody>
      </p:sp>
      <p:sp>
        <p:nvSpPr>
          <p:cNvPr id="29" name="ZoneTexte 28">
            <a:extLst>
              <a:ext uri="{FF2B5EF4-FFF2-40B4-BE49-F238E27FC236}">
                <a16:creationId xmlns:a16="http://schemas.microsoft.com/office/drawing/2014/main" id="{EC0CEF6E-C7F4-401E-99ED-9F05EAFFA73D}"/>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30" name="ZoneTexte 29">
            <a:extLst>
              <a:ext uri="{FF2B5EF4-FFF2-40B4-BE49-F238E27FC236}">
                <a16:creationId xmlns:a16="http://schemas.microsoft.com/office/drawing/2014/main" id="{0E436E72-159F-4B0D-912A-BBDD7B2CA2D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58455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33" grpId="0"/>
      <p:bldP spid="34" grpId="0"/>
      <p:bldP spid="36" grpId="0"/>
      <p:bldP spid="37" grpId="0"/>
      <p:bldP spid="3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4DC9C46-7C46-48E3-A811-1E2B810612C8}"/>
              </a:ext>
            </a:extLst>
          </p:cNvPr>
          <p:cNvPicPr>
            <a:picLocks noChangeAspect="1"/>
          </p:cNvPicPr>
          <p:nvPr/>
        </p:nvPicPr>
        <p:blipFill>
          <a:blip r:embed="rId2"/>
          <a:stretch>
            <a:fillRect/>
          </a:stretch>
        </p:blipFill>
        <p:spPr>
          <a:xfrm>
            <a:off x="609073" y="1208404"/>
            <a:ext cx="7809671" cy="4801501"/>
          </a:xfrm>
          <a:prstGeom prst="rect">
            <a:avLst/>
          </a:prstGeom>
        </p:spPr>
      </p:pic>
      <p:pic>
        <p:nvPicPr>
          <p:cNvPr id="5" name="Image 4">
            <a:extLst>
              <a:ext uri="{FF2B5EF4-FFF2-40B4-BE49-F238E27FC236}">
                <a16:creationId xmlns:a16="http://schemas.microsoft.com/office/drawing/2014/main" id="{1E1D0935-686D-4CA4-B501-BB59E97ADDAF}"/>
              </a:ext>
            </a:extLst>
          </p:cNvPr>
          <p:cNvPicPr>
            <a:picLocks noChangeAspect="1"/>
          </p:cNvPicPr>
          <p:nvPr/>
        </p:nvPicPr>
        <p:blipFill>
          <a:blip r:embed="rId3"/>
          <a:stretch>
            <a:fillRect/>
          </a:stretch>
        </p:blipFill>
        <p:spPr>
          <a:xfrm>
            <a:off x="605117" y="1420923"/>
            <a:ext cx="7813628" cy="4334474"/>
          </a:xfrm>
          <a:prstGeom prst="rect">
            <a:avLst/>
          </a:prstGeom>
        </p:spPr>
      </p:pic>
      <p:grpSp>
        <p:nvGrpSpPr>
          <p:cNvPr id="6" name="Groupe 5">
            <a:extLst>
              <a:ext uri="{FF2B5EF4-FFF2-40B4-BE49-F238E27FC236}">
                <a16:creationId xmlns:a16="http://schemas.microsoft.com/office/drawing/2014/main" id="{CBBB5735-549D-42DC-9DBB-39D994160F91}"/>
              </a:ext>
            </a:extLst>
          </p:cNvPr>
          <p:cNvGrpSpPr>
            <a:grpSpLocks noChangeAspect="1"/>
          </p:cNvGrpSpPr>
          <p:nvPr/>
        </p:nvGrpSpPr>
        <p:grpSpPr>
          <a:xfrm>
            <a:off x="7914441" y="3670656"/>
            <a:ext cx="3446946" cy="1827100"/>
            <a:chOff x="7381715" y="3955942"/>
            <a:chExt cx="4234156" cy="2244371"/>
          </a:xfrm>
        </p:grpSpPr>
        <p:pic>
          <p:nvPicPr>
            <p:cNvPr id="7" name="Image 6">
              <a:extLst>
                <a:ext uri="{FF2B5EF4-FFF2-40B4-BE49-F238E27FC236}">
                  <a16:creationId xmlns:a16="http://schemas.microsoft.com/office/drawing/2014/main" id="{4016B93F-E590-46F1-82D7-B8846B4BC4A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381715" y="3955942"/>
              <a:ext cx="4234156" cy="2244371"/>
            </a:xfrm>
            <a:prstGeom prst="rect">
              <a:avLst/>
            </a:prstGeom>
          </p:spPr>
        </p:pic>
        <p:sp>
          <p:nvSpPr>
            <p:cNvPr id="8" name="Rectangle 7">
              <a:extLst>
                <a:ext uri="{FF2B5EF4-FFF2-40B4-BE49-F238E27FC236}">
                  <a16:creationId xmlns:a16="http://schemas.microsoft.com/office/drawing/2014/main" id="{3BAD8E50-7587-4F4A-875E-854A3E41715B}"/>
                </a:ext>
              </a:extLst>
            </p:cNvPr>
            <p:cNvSpPr/>
            <p:nvPr/>
          </p:nvSpPr>
          <p:spPr>
            <a:xfrm>
              <a:off x="8801518" y="4567649"/>
              <a:ext cx="465770" cy="194466"/>
            </a:xfrm>
            <a:prstGeom prst="rect">
              <a:avLst/>
            </a:prstGeom>
            <a:noFill/>
            <a:ln w="28575">
              <a:solidFill>
                <a:srgbClr val="CC5D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532B6FBC-3B5D-43D9-8AEF-0EF2367E747E}"/>
                </a:ext>
              </a:extLst>
            </p:cNvPr>
            <p:cNvSpPr/>
            <p:nvPr/>
          </p:nvSpPr>
          <p:spPr>
            <a:xfrm>
              <a:off x="10384822" y="4490746"/>
              <a:ext cx="470469" cy="1967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35D2C97A-0E49-4644-821E-B447B536EAEA}"/>
              </a:ext>
            </a:extLst>
          </p:cNvPr>
          <p:cNvSpPr txBox="1"/>
          <p:nvPr/>
        </p:nvSpPr>
        <p:spPr>
          <a:xfrm>
            <a:off x="6607271" y="5741401"/>
            <a:ext cx="1117831" cy="307777"/>
          </a:xfrm>
          <a:prstGeom prst="rect">
            <a:avLst/>
          </a:prstGeom>
          <a:noFill/>
        </p:spPr>
        <p:txBody>
          <a:bodyPr wrap="square" rtlCol="0">
            <a:spAutoFit/>
          </a:bodyPr>
          <a:lstStyle/>
          <a:p>
            <a:r>
              <a:rPr lang="fr-FR" sz="1400" b="1" dirty="0">
                <a:solidFill>
                  <a:srgbClr val="0070C0"/>
                </a:solidFill>
              </a:rPr>
              <a:t>C-OTDR</a:t>
            </a:r>
          </a:p>
        </p:txBody>
      </p:sp>
      <p:sp>
        <p:nvSpPr>
          <p:cNvPr id="12" name="Flèche : droite 23">
            <a:extLst>
              <a:ext uri="{FF2B5EF4-FFF2-40B4-BE49-F238E27FC236}">
                <a16:creationId xmlns:a16="http://schemas.microsoft.com/office/drawing/2014/main" id="{75F7E507-442B-405A-AF42-A49AF64321BE}"/>
              </a:ext>
            </a:extLst>
          </p:cNvPr>
          <p:cNvSpPr/>
          <p:nvPr/>
        </p:nvSpPr>
        <p:spPr>
          <a:xfrm>
            <a:off x="6301756" y="5843905"/>
            <a:ext cx="257334" cy="99310"/>
          </a:xfrm>
          <a:prstGeom prst="rightArrow">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3" name="Flèche : droite 25">
            <a:extLst>
              <a:ext uri="{FF2B5EF4-FFF2-40B4-BE49-F238E27FC236}">
                <a16:creationId xmlns:a16="http://schemas.microsoft.com/office/drawing/2014/main" id="{9E276770-93C2-4B97-A481-FCCF0DA01A0C}"/>
              </a:ext>
            </a:extLst>
          </p:cNvPr>
          <p:cNvSpPr/>
          <p:nvPr/>
        </p:nvSpPr>
        <p:spPr>
          <a:xfrm>
            <a:off x="7271043" y="5500489"/>
            <a:ext cx="257334" cy="99310"/>
          </a:xfrm>
          <a:prstGeom prst="rightArrow">
            <a:avLst/>
          </a:prstGeom>
          <a:solidFill>
            <a:srgbClr val="CC5D12"/>
          </a:solidFill>
          <a:ln>
            <a:solidFill>
              <a:srgbClr val="CC5D1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D7E47411-8B74-433B-8727-D617A6D35C17}"/>
              </a:ext>
            </a:extLst>
          </p:cNvPr>
          <p:cNvSpPr txBox="1"/>
          <p:nvPr/>
        </p:nvSpPr>
        <p:spPr>
          <a:xfrm>
            <a:off x="-84767" y="4670613"/>
            <a:ext cx="3432655" cy="1708160"/>
          </a:xfrm>
          <a:prstGeom prst="rect">
            <a:avLst/>
          </a:prstGeom>
          <a:noFill/>
        </p:spPr>
        <p:txBody>
          <a:bodyPr wrap="square">
            <a:spAutoFit/>
          </a:bodyPr>
          <a:lstStyle/>
          <a:p>
            <a:r>
              <a:rPr lang="fr-FR" sz="1050" i="1" dirty="0">
                <a:effectLst/>
              </a:rPr>
              <a:t>Patent : </a:t>
            </a:r>
            <a:r>
              <a:rPr lang="fr-FR" sz="1050" i="1" dirty="0" err="1">
                <a:effectLst/>
              </a:rPr>
              <a:t>Lanticq</a:t>
            </a:r>
            <a:r>
              <a:rPr lang="fr-FR" sz="1050" i="1" dirty="0">
                <a:effectLst/>
              </a:rPr>
              <a:t>, Vincent, Pierre Clement, et Etienne </a:t>
            </a:r>
            <a:r>
              <a:rPr lang="fr-FR" sz="1050" i="1" dirty="0" err="1">
                <a:effectLst/>
              </a:rPr>
              <a:t>Almoric</a:t>
            </a:r>
            <a:r>
              <a:rPr lang="fr-FR" sz="1050" i="1" dirty="0">
                <a:effectLst/>
              </a:rPr>
              <a:t>. </a:t>
            </a:r>
            <a:r>
              <a:rPr lang="fr-FR" sz="1050" i="1" dirty="0" err="1">
                <a:effectLst/>
              </a:rPr>
              <a:t>Optoelectronic</a:t>
            </a:r>
            <a:r>
              <a:rPr lang="fr-FR" sz="1050" i="1" dirty="0">
                <a:effectLst/>
              </a:rPr>
              <a:t> </a:t>
            </a:r>
            <a:r>
              <a:rPr lang="fr-FR" sz="1050" i="1" dirty="0" err="1">
                <a:effectLst/>
              </a:rPr>
              <a:t>Device</a:t>
            </a:r>
            <a:r>
              <a:rPr lang="fr-FR" sz="1050" i="1" dirty="0">
                <a:effectLst/>
              </a:rPr>
              <a:t> for Distributed </a:t>
            </a:r>
            <a:r>
              <a:rPr lang="fr-FR" sz="1050" i="1" dirty="0" err="1">
                <a:effectLst/>
              </a:rPr>
              <a:t>Measurement</a:t>
            </a:r>
            <a:r>
              <a:rPr lang="fr-FR" sz="1050" i="1" dirty="0">
                <a:effectLst/>
              </a:rPr>
              <a:t> by </a:t>
            </a:r>
            <a:r>
              <a:rPr lang="fr-FR" sz="1050" i="1" dirty="0" err="1">
                <a:effectLst/>
              </a:rPr>
              <a:t>Means</a:t>
            </a:r>
            <a:r>
              <a:rPr lang="fr-FR" sz="1050" i="1" dirty="0">
                <a:effectLst/>
              </a:rPr>
              <a:t> of Optical Fibre. FR3066280 (A1).</a:t>
            </a:r>
          </a:p>
          <a:p>
            <a:endParaRPr lang="fr-FR" sz="1050" i="1" dirty="0"/>
          </a:p>
          <a:p>
            <a:r>
              <a:rPr lang="fr-FR" sz="1050" i="1" dirty="0"/>
              <a:t>Pierre </a:t>
            </a:r>
            <a:r>
              <a:rPr lang="fr-FR" sz="1050" i="1" dirty="0" err="1"/>
              <a:t>Clement</a:t>
            </a:r>
            <a:r>
              <a:rPr lang="fr-FR" sz="1050" i="1" dirty="0"/>
              <a:t>, Renaud Gabet, Vincent </a:t>
            </a:r>
            <a:r>
              <a:rPr lang="fr-FR" sz="1050" i="1" dirty="0" err="1"/>
              <a:t>Lanticq</a:t>
            </a:r>
            <a:r>
              <a:rPr lang="fr-FR" sz="1050" i="1" dirty="0"/>
              <a:t>, Yves </a:t>
            </a:r>
            <a:r>
              <a:rPr lang="fr-FR" sz="1050" i="1" dirty="0" err="1"/>
              <a:t>Jaouën</a:t>
            </a:r>
            <a:r>
              <a:rPr lang="fr-FR" sz="1050" i="1" dirty="0"/>
              <a:t>. B-OTDR Solution for Independent </a:t>
            </a:r>
            <a:r>
              <a:rPr lang="fr-FR" sz="1050" i="1" dirty="0" err="1"/>
              <a:t>Temperature</a:t>
            </a:r>
            <a:r>
              <a:rPr lang="fr-FR" sz="1050" i="1" dirty="0"/>
              <a:t> and </a:t>
            </a:r>
            <a:r>
              <a:rPr lang="fr-FR" sz="1050" i="1" dirty="0" err="1"/>
              <a:t>Strain</a:t>
            </a:r>
            <a:r>
              <a:rPr lang="fr-FR" sz="1050" i="1" dirty="0"/>
              <a:t> </a:t>
            </a:r>
            <a:r>
              <a:rPr lang="fr-FR" sz="1050" i="1" dirty="0" err="1"/>
              <a:t>Measurement</a:t>
            </a:r>
            <a:r>
              <a:rPr lang="fr-FR" sz="1050" i="1" dirty="0"/>
              <a:t> in a Single Acquisition. Journal of </a:t>
            </a:r>
            <a:r>
              <a:rPr lang="fr-FR" sz="1050" i="1" dirty="0" err="1"/>
              <a:t>Lightwave</a:t>
            </a:r>
            <a:r>
              <a:rPr lang="fr-FR" sz="1050" i="1" dirty="0"/>
              <a:t> </a:t>
            </a:r>
            <a:r>
              <a:rPr lang="fr-FR" sz="1050" i="1" dirty="0" err="1"/>
              <a:t>Technology</a:t>
            </a:r>
            <a:r>
              <a:rPr lang="fr-FR" sz="1050" i="1" dirty="0"/>
              <a:t>, 2021, 39 (18), pp.6013-6020.</a:t>
            </a:r>
            <a:endParaRPr lang="fr-FR" sz="1050" i="1" dirty="0">
              <a:effectLst/>
            </a:endParaRPr>
          </a:p>
        </p:txBody>
      </p:sp>
      <p:sp>
        <p:nvSpPr>
          <p:cNvPr id="16" name="Rectangle 15">
            <a:extLst>
              <a:ext uri="{FF2B5EF4-FFF2-40B4-BE49-F238E27FC236}">
                <a16:creationId xmlns:a16="http://schemas.microsoft.com/office/drawing/2014/main" id="{3D52EB1A-1D74-4B21-81C9-6EB373880903}"/>
              </a:ext>
            </a:extLst>
          </p:cNvPr>
          <p:cNvSpPr/>
          <p:nvPr/>
        </p:nvSpPr>
        <p:spPr>
          <a:xfrm>
            <a:off x="3523082" y="5049970"/>
            <a:ext cx="837298" cy="533987"/>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a:extLst>
              <a:ext uri="{FF2B5EF4-FFF2-40B4-BE49-F238E27FC236}">
                <a16:creationId xmlns:a16="http://schemas.microsoft.com/office/drawing/2014/main" id="{A188F21F-1A8E-4620-99AA-30FA54B690D3}"/>
              </a:ext>
            </a:extLst>
          </p:cNvPr>
          <p:cNvCxnSpPr>
            <a:cxnSpLocks/>
          </p:cNvCxnSpPr>
          <p:nvPr/>
        </p:nvCxnSpPr>
        <p:spPr>
          <a:xfrm flipV="1">
            <a:off x="4333486" y="2566406"/>
            <a:ext cx="4986090" cy="251045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Flèche : bas 34">
            <a:extLst>
              <a:ext uri="{FF2B5EF4-FFF2-40B4-BE49-F238E27FC236}">
                <a16:creationId xmlns:a16="http://schemas.microsoft.com/office/drawing/2014/main" id="{7CD1D0DE-17EF-44E1-A74C-A2E0FEA3F170}"/>
              </a:ext>
            </a:extLst>
          </p:cNvPr>
          <p:cNvSpPr/>
          <p:nvPr/>
        </p:nvSpPr>
        <p:spPr>
          <a:xfrm>
            <a:off x="11087409" y="2731030"/>
            <a:ext cx="347950" cy="70683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8EEF2EBB-FA3B-4B09-A7C5-8C1E137CF163}"/>
              </a:ext>
            </a:extLst>
          </p:cNvPr>
          <p:cNvSpPr txBox="1"/>
          <p:nvPr/>
        </p:nvSpPr>
        <p:spPr>
          <a:xfrm>
            <a:off x="9030496" y="2978618"/>
            <a:ext cx="2182946" cy="523220"/>
          </a:xfrm>
          <a:prstGeom prst="rect">
            <a:avLst/>
          </a:prstGeom>
          <a:noFill/>
        </p:spPr>
        <p:txBody>
          <a:bodyPr wrap="square" rtlCol="0">
            <a:spAutoFit/>
          </a:bodyPr>
          <a:lstStyle/>
          <a:p>
            <a:r>
              <a:rPr lang="en-US" sz="1400" b="1" dirty="0">
                <a:solidFill>
                  <a:schemeClr val="accent5"/>
                </a:solidFill>
              </a:rPr>
              <a:t>Brillouin and Rayleigh intensity measurement</a:t>
            </a:r>
          </a:p>
        </p:txBody>
      </p:sp>
      <p:sp>
        <p:nvSpPr>
          <p:cNvPr id="20" name="ZoneTexte 19">
            <a:extLst>
              <a:ext uri="{FF2B5EF4-FFF2-40B4-BE49-F238E27FC236}">
                <a16:creationId xmlns:a16="http://schemas.microsoft.com/office/drawing/2014/main" id="{2F4E7D5E-0A0A-45AA-8262-1EA291CF958E}"/>
              </a:ext>
            </a:extLst>
          </p:cNvPr>
          <p:cNvSpPr txBox="1"/>
          <p:nvPr/>
        </p:nvSpPr>
        <p:spPr>
          <a:xfrm>
            <a:off x="7606397" y="5413164"/>
            <a:ext cx="1015573" cy="307777"/>
          </a:xfrm>
          <a:prstGeom prst="rect">
            <a:avLst/>
          </a:prstGeom>
          <a:noFill/>
        </p:spPr>
        <p:txBody>
          <a:bodyPr wrap="square" rtlCol="0">
            <a:spAutoFit/>
          </a:bodyPr>
          <a:lstStyle/>
          <a:p>
            <a:r>
              <a:rPr lang="fr-FR" sz="1400" b="1" dirty="0">
                <a:solidFill>
                  <a:srgbClr val="CC5D12"/>
                </a:solidFill>
              </a:rPr>
              <a:t>B-OTDR</a:t>
            </a:r>
          </a:p>
        </p:txBody>
      </p:sp>
      <p:pic>
        <p:nvPicPr>
          <p:cNvPr id="21" name="Image 20">
            <a:extLst>
              <a:ext uri="{FF2B5EF4-FFF2-40B4-BE49-F238E27FC236}">
                <a16:creationId xmlns:a16="http://schemas.microsoft.com/office/drawing/2014/main" id="{0F8164A1-9345-4CC1-B355-3D8317B979F5}"/>
              </a:ext>
            </a:extLst>
          </p:cNvPr>
          <p:cNvPicPr preferRelativeResize="0">
            <a:picLocks/>
          </p:cNvPicPr>
          <p:nvPr/>
        </p:nvPicPr>
        <p:blipFill rotWithShape="1">
          <a:blip r:embed="rId6"/>
          <a:srcRect l="6029" r="9138"/>
          <a:stretch/>
        </p:blipFill>
        <p:spPr>
          <a:xfrm>
            <a:off x="8621971" y="879540"/>
            <a:ext cx="2808000" cy="1594800"/>
          </a:xfrm>
          <a:prstGeom prst="rect">
            <a:avLst/>
          </a:prstGeom>
          <a:ln w="28575">
            <a:solidFill>
              <a:schemeClr val="accent5"/>
            </a:solidFill>
          </a:ln>
        </p:spPr>
      </p:pic>
      <p:pic>
        <p:nvPicPr>
          <p:cNvPr id="22" name="Image 21">
            <a:extLst>
              <a:ext uri="{FF2B5EF4-FFF2-40B4-BE49-F238E27FC236}">
                <a16:creationId xmlns:a16="http://schemas.microsoft.com/office/drawing/2014/main" id="{BAB75F42-7A13-40F5-AFC5-1CEE2B481F83}"/>
              </a:ext>
            </a:extLst>
          </p:cNvPr>
          <p:cNvPicPr>
            <a:picLocks noChangeAspect="1"/>
          </p:cNvPicPr>
          <p:nvPr/>
        </p:nvPicPr>
        <p:blipFill rotWithShape="1">
          <a:blip r:embed="rId7"/>
          <a:srcRect l="6421" r="10222"/>
          <a:stretch/>
        </p:blipFill>
        <p:spPr>
          <a:xfrm>
            <a:off x="8623528" y="884455"/>
            <a:ext cx="2806443" cy="1593329"/>
          </a:xfrm>
          <a:prstGeom prst="rect">
            <a:avLst/>
          </a:prstGeom>
          <a:ln w="28575">
            <a:solidFill>
              <a:schemeClr val="accent5"/>
            </a:solidFill>
          </a:ln>
        </p:spPr>
      </p:pic>
      <p:sp>
        <p:nvSpPr>
          <p:cNvPr id="25" name="ZoneTexte 24"/>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26" name="ZoneTexte 25"/>
          <p:cNvSpPr txBox="1"/>
          <p:nvPr/>
        </p:nvSpPr>
        <p:spPr>
          <a:xfrm>
            <a:off x="1945347" y="536667"/>
            <a:ext cx="10426252" cy="400110"/>
          </a:xfrm>
          <a:prstGeom prst="rect">
            <a:avLst/>
          </a:prstGeom>
          <a:noFill/>
        </p:spPr>
        <p:txBody>
          <a:bodyPr wrap="none" rtlCol="0">
            <a:spAutoFit/>
          </a:bodyPr>
          <a:lstStyle/>
          <a:p>
            <a:r>
              <a:rPr lang="fr-FR" sz="2000" b="1" dirty="0">
                <a:solidFill>
                  <a:schemeClr val="tx2"/>
                </a:solidFill>
              </a:rPr>
              <a:t>Séparation température / Déformation: C-OTDR et BOTDR : Rapport Landau </a:t>
            </a:r>
            <a:r>
              <a:rPr lang="fr-FR" sz="2000" b="1" dirty="0" err="1">
                <a:solidFill>
                  <a:schemeClr val="tx2"/>
                </a:solidFill>
              </a:rPr>
              <a:t>Placzek</a:t>
            </a:r>
            <a:endParaRPr lang="fr-FR" sz="2000" b="1" dirty="0">
              <a:solidFill>
                <a:schemeClr val="tx2"/>
              </a:solidFill>
            </a:endParaRPr>
          </a:p>
        </p:txBody>
      </p:sp>
      <p:sp>
        <p:nvSpPr>
          <p:cNvPr id="23" name="Espace réservé de la date 2">
            <a:extLst>
              <a:ext uri="{FF2B5EF4-FFF2-40B4-BE49-F238E27FC236}">
                <a16:creationId xmlns:a16="http://schemas.microsoft.com/office/drawing/2014/main" id="{B53BBAF8-3CB8-43E3-BF4A-A2C6045C6826}"/>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4" name="Espace réservé du numéro de diapositive 4">
            <a:extLst>
              <a:ext uri="{FF2B5EF4-FFF2-40B4-BE49-F238E27FC236}">
                <a16:creationId xmlns:a16="http://schemas.microsoft.com/office/drawing/2014/main" id="{47F75276-FD1A-417C-BE80-9DC4DC9AB5F0}"/>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60</a:t>
            </a:fld>
            <a:endParaRPr lang="fr-FR" dirty="0">
              <a:solidFill>
                <a:prstClr val="white"/>
              </a:solidFill>
              <a:latin typeface="Arial"/>
            </a:endParaRPr>
          </a:p>
        </p:txBody>
      </p:sp>
      <p:sp>
        <p:nvSpPr>
          <p:cNvPr id="29" name="ZoneTexte 28">
            <a:extLst>
              <a:ext uri="{FF2B5EF4-FFF2-40B4-BE49-F238E27FC236}">
                <a16:creationId xmlns:a16="http://schemas.microsoft.com/office/drawing/2014/main" id="{1BE46791-74C6-49C3-8299-CF5F56B51F2D}"/>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30" name="ZoneTexte 29">
            <a:extLst>
              <a:ext uri="{FF2B5EF4-FFF2-40B4-BE49-F238E27FC236}">
                <a16:creationId xmlns:a16="http://schemas.microsoft.com/office/drawing/2014/main" id="{16C689DA-32AD-4E4C-994C-CAF55D66B2C9}"/>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3896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8" grpId="0" animBg="1"/>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E4253C4-4391-46F0-A2AB-6231DE1CCCA1}"/>
              </a:ext>
            </a:extLst>
          </p:cNvPr>
          <p:cNvPicPr>
            <a:picLocks noChangeAspect="1"/>
          </p:cNvPicPr>
          <p:nvPr/>
        </p:nvPicPr>
        <p:blipFill>
          <a:blip r:embed="rId2"/>
          <a:stretch>
            <a:fillRect/>
          </a:stretch>
        </p:blipFill>
        <p:spPr>
          <a:xfrm>
            <a:off x="245812" y="1679655"/>
            <a:ext cx="2372260" cy="920569"/>
          </a:xfrm>
          <a:prstGeom prst="rect">
            <a:avLst/>
          </a:prstGeom>
        </p:spPr>
      </p:pic>
      <p:pic>
        <p:nvPicPr>
          <p:cNvPr id="7" name="Image 6" descr="Une image contenant capture d’écran, lumière, ordinateur&#10;&#10;Description générée automatiquement">
            <a:extLst>
              <a:ext uri="{FF2B5EF4-FFF2-40B4-BE49-F238E27FC236}">
                <a16:creationId xmlns:a16="http://schemas.microsoft.com/office/drawing/2014/main" id="{8ABA8C66-AE6B-4543-B314-69C7269E1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0339" y="1250993"/>
            <a:ext cx="4302919" cy="1891492"/>
          </a:xfrm>
          <a:prstGeom prst="rect">
            <a:avLst/>
          </a:prstGeom>
        </p:spPr>
      </p:pic>
      <p:sp>
        <p:nvSpPr>
          <p:cNvPr id="8" name="Flèche : droite 7">
            <a:extLst>
              <a:ext uri="{FF2B5EF4-FFF2-40B4-BE49-F238E27FC236}">
                <a16:creationId xmlns:a16="http://schemas.microsoft.com/office/drawing/2014/main" id="{BE09AE0E-1665-4D4D-AE4B-CE21C3435282}"/>
              </a:ext>
            </a:extLst>
          </p:cNvPr>
          <p:cNvSpPr/>
          <p:nvPr/>
        </p:nvSpPr>
        <p:spPr>
          <a:xfrm>
            <a:off x="3481237" y="1998322"/>
            <a:ext cx="2773626"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02D63A9-B6EE-4D86-BC56-5B5A3EB9124D}"/>
              </a:ext>
            </a:extLst>
          </p:cNvPr>
          <p:cNvSpPr txBox="1"/>
          <p:nvPr/>
        </p:nvSpPr>
        <p:spPr>
          <a:xfrm>
            <a:off x="3115450" y="1495074"/>
            <a:ext cx="3505200" cy="523220"/>
          </a:xfrm>
          <a:prstGeom prst="rect">
            <a:avLst/>
          </a:prstGeom>
          <a:noFill/>
        </p:spPr>
        <p:txBody>
          <a:bodyPr wrap="square" rtlCol="0">
            <a:spAutoFit/>
          </a:bodyPr>
          <a:lstStyle/>
          <a:p>
            <a:pPr algn="ctr"/>
            <a:r>
              <a:rPr lang="en-US" sz="1400" b="1" dirty="0" err="1"/>
              <a:t>Mesure</a:t>
            </a:r>
            <a:r>
              <a:rPr lang="en-US" sz="1400" b="1" dirty="0"/>
              <a:t> </a:t>
            </a:r>
            <a:r>
              <a:rPr lang="en-US" sz="1400" b="1" dirty="0" err="1"/>
              <a:t>simultanée</a:t>
            </a:r>
            <a:r>
              <a:rPr lang="en-US" sz="1400" b="1" dirty="0"/>
              <a:t> de </a:t>
            </a:r>
            <a:r>
              <a:rPr lang="en-US" sz="1400" b="1" dirty="0" err="1"/>
              <a:t>rétrodiffusion</a:t>
            </a:r>
            <a:r>
              <a:rPr lang="en-US" sz="1400" b="1" dirty="0"/>
              <a:t> Rayleigh + Brillouin</a:t>
            </a:r>
          </a:p>
        </p:txBody>
      </p:sp>
      <p:sp>
        <p:nvSpPr>
          <p:cNvPr id="10" name="Flèche : virage 9">
            <a:extLst>
              <a:ext uri="{FF2B5EF4-FFF2-40B4-BE49-F238E27FC236}">
                <a16:creationId xmlns:a16="http://schemas.microsoft.com/office/drawing/2014/main" id="{0C74322C-76A7-4201-AC55-3F1D54893FD3}"/>
              </a:ext>
            </a:extLst>
          </p:cNvPr>
          <p:cNvSpPr/>
          <p:nvPr/>
        </p:nvSpPr>
        <p:spPr>
          <a:xfrm rot="10800000">
            <a:off x="6950339" y="3384189"/>
            <a:ext cx="1414509" cy="14507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ZoneTexte 10">
            <a:extLst>
              <a:ext uri="{FF2B5EF4-FFF2-40B4-BE49-F238E27FC236}">
                <a16:creationId xmlns:a16="http://schemas.microsoft.com/office/drawing/2014/main" id="{244CD797-F5E3-4320-887E-CEBD047E3DCA}"/>
              </a:ext>
            </a:extLst>
          </p:cNvPr>
          <p:cNvSpPr txBox="1"/>
          <p:nvPr/>
        </p:nvSpPr>
        <p:spPr>
          <a:xfrm>
            <a:off x="8635361" y="3798034"/>
            <a:ext cx="3505200" cy="1384995"/>
          </a:xfrm>
          <a:prstGeom prst="rect">
            <a:avLst/>
          </a:prstGeom>
          <a:noFill/>
        </p:spPr>
        <p:txBody>
          <a:bodyPr wrap="square" rtlCol="0">
            <a:spAutoFit/>
          </a:bodyPr>
          <a:lstStyle/>
          <a:p>
            <a:pPr algn="ctr"/>
            <a:r>
              <a:rPr lang="en-US" sz="1400" b="1" dirty="0" err="1"/>
              <a:t>Mesures</a:t>
            </a:r>
            <a:r>
              <a:rPr lang="en-US" sz="1400" b="1" dirty="0"/>
              <a:t> </a:t>
            </a:r>
            <a:r>
              <a:rPr lang="en-US" sz="1400" b="1" dirty="0" err="1"/>
              <a:t>indépendantes</a:t>
            </a:r>
            <a:r>
              <a:rPr lang="en-US" sz="1400" b="1" dirty="0"/>
              <a:t> </a:t>
            </a:r>
            <a:r>
              <a:rPr lang="en-US" sz="1400" b="1" dirty="0">
                <a:solidFill>
                  <a:schemeClr val="bg2"/>
                </a:solidFill>
              </a:rPr>
              <a:t>deformation</a:t>
            </a:r>
            <a:r>
              <a:rPr lang="en-US" sz="1400" b="1" dirty="0"/>
              <a:t> et </a:t>
            </a:r>
            <a:r>
              <a:rPr lang="en-US" sz="1400" b="1" dirty="0" err="1">
                <a:solidFill>
                  <a:srgbClr val="0070C0"/>
                </a:solidFill>
              </a:rPr>
              <a:t>température</a:t>
            </a:r>
            <a:r>
              <a:rPr lang="en-US" sz="1400" b="1" dirty="0"/>
              <a:t> :</a:t>
            </a:r>
          </a:p>
          <a:p>
            <a:pPr algn="ctr"/>
            <a:endParaRPr lang="en-US" sz="1400" b="1" dirty="0"/>
          </a:p>
          <a:p>
            <a:pPr algn="ctr"/>
            <a:r>
              <a:rPr lang="en-US" sz="1400" b="1" dirty="0"/>
              <a:t>La </a:t>
            </a:r>
            <a:r>
              <a:rPr lang="en-US" sz="1400" b="1" dirty="0" err="1"/>
              <a:t>déformation</a:t>
            </a:r>
            <a:r>
              <a:rPr lang="en-US" sz="1400" b="1" dirty="0"/>
              <a:t> </a:t>
            </a:r>
            <a:r>
              <a:rPr lang="en-US" sz="1400" b="1" dirty="0" err="1"/>
              <a:t>en</a:t>
            </a:r>
            <a:r>
              <a:rPr lang="en-US" sz="1400" b="1" dirty="0"/>
              <a:t> fond de </a:t>
            </a:r>
            <a:r>
              <a:rPr lang="en-US" sz="1400" b="1" dirty="0" err="1"/>
              <a:t>puits</a:t>
            </a:r>
            <a:r>
              <a:rPr lang="en-US" sz="1400" b="1" dirty="0"/>
              <a:t> </a:t>
            </a:r>
            <a:r>
              <a:rPr lang="en-US" sz="1400" b="1" dirty="0" err="1"/>
              <a:t>suspectée</a:t>
            </a:r>
            <a:r>
              <a:rPr lang="en-US" sz="1400" b="1" dirty="0"/>
              <a:t> sur un BOTDR standard </a:t>
            </a:r>
            <a:r>
              <a:rPr lang="en-US" sz="1400" b="1" dirty="0" err="1"/>
              <a:t>est</a:t>
            </a:r>
            <a:r>
              <a:rPr lang="en-US" sz="1400" b="1" dirty="0"/>
              <a:t> </a:t>
            </a:r>
            <a:r>
              <a:rPr lang="en-US" sz="1400" b="1" dirty="0" err="1"/>
              <a:t>confirmée</a:t>
            </a:r>
            <a:endParaRPr lang="en-US" sz="1400" b="1" dirty="0"/>
          </a:p>
        </p:txBody>
      </p:sp>
      <p:pic>
        <p:nvPicPr>
          <p:cNvPr id="12" name="Image 11">
            <a:extLst>
              <a:ext uri="{FF2B5EF4-FFF2-40B4-BE49-F238E27FC236}">
                <a16:creationId xmlns:a16="http://schemas.microsoft.com/office/drawing/2014/main" id="{8FA51122-87B7-4A2C-B30F-C41748791474}"/>
              </a:ext>
            </a:extLst>
          </p:cNvPr>
          <p:cNvPicPr>
            <a:picLocks noChangeAspect="1"/>
          </p:cNvPicPr>
          <p:nvPr/>
        </p:nvPicPr>
        <p:blipFill rotWithShape="1">
          <a:blip r:embed="rId4">
            <a:extLst>
              <a:ext uri="{28A0092B-C50C-407E-A947-70E740481C1C}">
                <a14:useLocalDpi xmlns:a14="http://schemas.microsoft.com/office/drawing/2010/main" val="0"/>
              </a:ext>
            </a:extLst>
          </a:blip>
          <a:srcRect l="6631" r="1394"/>
          <a:stretch/>
        </p:blipFill>
        <p:spPr>
          <a:xfrm>
            <a:off x="86276" y="2871637"/>
            <a:ext cx="6630056" cy="3168800"/>
          </a:xfrm>
          <a:prstGeom prst="rect">
            <a:avLst/>
          </a:prstGeom>
        </p:spPr>
      </p:pic>
      <p:pic>
        <p:nvPicPr>
          <p:cNvPr id="13" name="Image 12">
            <a:extLst>
              <a:ext uri="{FF2B5EF4-FFF2-40B4-BE49-F238E27FC236}">
                <a16:creationId xmlns:a16="http://schemas.microsoft.com/office/drawing/2014/main" id="{013AB507-E4BF-4B80-A70A-69CDBD27BD30}"/>
              </a:ext>
            </a:extLst>
          </p:cNvPr>
          <p:cNvPicPr>
            <a:picLocks noChangeAspect="1"/>
          </p:cNvPicPr>
          <p:nvPr/>
        </p:nvPicPr>
        <p:blipFill rotWithShape="1">
          <a:blip r:embed="rId5">
            <a:extLst>
              <a:ext uri="{28A0092B-C50C-407E-A947-70E740481C1C}">
                <a14:useLocalDpi xmlns:a14="http://schemas.microsoft.com/office/drawing/2010/main" val="0"/>
              </a:ext>
            </a:extLst>
          </a:blip>
          <a:srcRect l="6992"/>
          <a:stretch/>
        </p:blipFill>
        <p:spPr>
          <a:xfrm>
            <a:off x="115546" y="2867022"/>
            <a:ext cx="6699535" cy="3166399"/>
          </a:xfrm>
          <a:prstGeom prst="rect">
            <a:avLst/>
          </a:prstGeom>
        </p:spPr>
      </p:pic>
      <p:sp>
        <p:nvSpPr>
          <p:cNvPr id="15" name="Rectangle 14"/>
          <p:cNvSpPr/>
          <p:nvPr/>
        </p:nvSpPr>
        <p:spPr>
          <a:xfrm>
            <a:off x="6950338" y="5453778"/>
            <a:ext cx="5190223" cy="577081"/>
          </a:xfrm>
          <a:prstGeom prst="rect">
            <a:avLst/>
          </a:prstGeom>
        </p:spPr>
        <p:txBody>
          <a:bodyPr wrap="square">
            <a:spAutoFit/>
          </a:bodyPr>
          <a:lstStyle/>
          <a:p>
            <a:r>
              <a:rPr lang="fr-FR" sz="1050" i="1" dirty="0"/>
              <a:t>Pierre </a:t>
            </a:r>
            <a:r>
              <a:rPr lang="fr-FR" sz="1050" i="1" dirty="0" err="1"/>
              <a:t>Clement</a:t>
            </a:r>
            <a:r>
              <a:rPr lang="fr-FR" sz="1050" i="1" dirty="0"/>
              <a:t>, Renaud Gabet, Vincent </a:t>
            </a:r>
            <a:r>
              <a:rPr lang="fr-FR" sz="1050" i="1" dirty="0" err="1"/>
              <a:t>Lanticq</a:t>
            </a:r>
            <a:r>
              <a:rPr lang="fr-FR" sz="1050" i="1" dirty="0"/>
              <a:t>, Yves </a:t>
            </a:r>
            <a:r>
              <a:rPr lang="fr-FR" sz="1050" i="1" dirty="0" err="1"/>
              <a:t>Jaouën</a:t>
            </a:r>
            <a:r>
              <a:rPr lang="fr-FR" sz="1050" i="1" dirty="0"/>
              <a:t>. B-OTDR Solution for Independent </a:t>
            </a:r>
            <a:r>
              <a:rPr lang="fr-FR" sz="1050" i="1" dirty="0" err="1"/>
              <a:t>Temperature</a:t>
            </a:r>
            <a:r>
              <a:rPr lang="fr-FR" sz="1050" i="1" dirty="0"/>
              <a:t> and </a:t>
            </a:r>
            <a:r>
              <a:rPr lang="fr-FR" sz="1050" i="1" dirty="0" err="1"/>
              <a:t>Strain</a:t>
            </a:r>
            <a:r>
              <a:rPr lang="fr-FR" sz="1050" i="1" dirty="0"/>
              <a:t> </a:t>
            </a:r>
            <a:r>
              <a:rPr lang="fr-FR" sz="1050" i="1" dirty="0" err="1"/>
              <a:t>Measurement</a:t>
            </a:r>
            <a:r>
              <a:rPr lang="fr-FR" sz="1050" i="1" dirty="0"/>
              <a:t> in a Single Acquisition. Journal of </a:t>
            </a:r>
            <a:r>
              <a:rPr lang="fr-FR" sz="1050" i="1" dirty="0" err="1"/>
              <a:t>Lightwave</a:t>
            </a:r>
            <a:r>
              <a:rPr lang="fr-FR" sz="1050" i="1" dirty="0"/>
              <a:t> </a:t>
            </a:r>
            <a:r>
              <a:rPr lang="fr-FR" sz="1050" i="1" dirty="0" err="1"/>
              <a:t>Technology</a:t>
            </a:r>
            <a:r>
              <a:rPr lang="fr-FR" sz="1050" i="1" dirty="0"/>
              <a:t>, 2021, 39 (18), pp.6013-6020.</a:t>
            </a:r>
          </a:p>
        </p:txBody>
      </p:sp>
      <p:sp>
        <p:nvSpPr>
          <p:cNvPr id="18" name="ZoneTexte 17"/>
          <p:cNvSpPr txBox="1"/>
          <p:nvPr/>
        </p:nvSpPr>
        <p:spPr>
          <a:xfrm>
            <a:off x="354112" y="-13447"/>
            <a:ext cx="8513869" cy="523220"/>
          </a:xfrm>
          <a:prstGeom prst="rect">
            <a:avLst/>
          </a:prstGeom>
          <a:noFill/>
        </p:spPr>
        <p:txBody>
          <a:bodyPr wrap="none" rtlCol="0">
            <a:spAutoFit/>
          </a:bodyPr>
          <a:lstStyle/>
          <a:p>
            <a:r>
              <a:rPr lang="fr-FR" sz="2800" b="1" dirty="0">
                <a:solidFill>
                  <a:schemeClr val="tx2"/>
                </a:solidFill>
              </a:rPr>
              <a:t>5. La diffusion Brillouin et ses différents régimes</a:t>
            </a:r>
          </a:p>
        </p:txBody>
      </p:sp>
      <p:sp>
        <p:nvSpPr>
          <p:cNvPr id="19" name="ZoneTexte 18"/>
          <p:cNvSpPr txBox="1"/>
          <p:nvPr/>
        </p:nvSpPr>
        <p:spPr>
          <a:xfrm>
            <a:off x="1945347" y="536667"/>
            <a:ext cx="7346883" cy="400110"/>
          </a:xfrm>
          <a:prstGeom prst="rect">
            <a:avLst/>
          </a:prstGeom>
          <a:noFill/>
        </p:spPr>
        <p:txBody>
          <a:bodyPr wrap="none" rtlCol="0">
            <a:spAutoFit/>
          </a:bodyPr>
          <a:lstStyle/>
          <a:p>
            <a:r>
              <a:rPr lang="fr-FR" sz="2000" b="1" dirty="0">
                <a:solidFill>
                  <a:schemeClr val="tx2"/>
                </a:solidFill>
              </a:rPr>
              <a:t>Séparation température / Déformation: Essai dans un puits</a:t>
            </a:r>
          </a:p>
        </p:txBody>
      </p:sp>
      <p:sp>
        <p:nvSpPr>
          <p:cNvPr id="20" name="Espace réservé de la date 2">
            <a:extLst>
              <a:ext uri="{FF2B5EF4-FFF2-40B4-BE49-F238E27FC236}">
                <a16:creationId xmlns:a16="http://schemas.microsoft.com/office/drawing/2014/main" id="{DD3A40A3-62B5-49D8-873F-2118DEAFDBAC}"/>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1" name="Espace réservé du numéro de diapositive 4">
            <a:extLst>
              <a:ext uri="{FF2B5EF4-FFF2-40B4-BE49-F238E27FC236}">
                <a16:creationId xmlns:a16="http://schemas.microsoft.com/office/drawing/2014/main" id="{C7FFFABC-A9C1-4A15-B919-1B8FFF59F424}"/>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61</a:t>
            </a:fld>
            <a:endParaRPr lang="fr-FR" dirty="0">
              <a:solidFill>
                <a:prstClr val="white"/>
              </a:solidFill>
              <a:latin typeface="Arial"/>
            </a:endParaRPr>
          </a:p>
        </p:txBody>
      </p:sp>
      <p:sp>
        <p:nvSpPr>
          <p:cNvPr id="22" name="ZoneTexte 21">
            <a:extLst>
              <a:ext uri="{FF2B5EF4-FFF2-40B4-BE49-F238E27FC236}">
                <a16:creationId xmlns:a16="http://schemas.microsoft.com/office/drawing/2014/main" id="{332F70E8-15DC-486F-804B-938B4A7D5CF3}"/>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3" name="ZoneTexte 22">
            <a:extLst>
              <a:ext uri="{FF2B5EF4-FFF2-40B4-BE49-F238E27FC236}">
                <a16:creationId xmlns:a16="http://schemas.microsoft.com/office/drawing/2014/main" id="{59421CB9-9106-4A05-83A6-07A3042C92FE}"/>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1481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419166" y="2084294"/>
            <a:ext cx="952505" cy="707886"/>
          </a:xfrm>
          <a:prstGeom prst="rect">
            <a:avLst/>
          </a:prstGeom>
          <a:noFill/>
        </p:spPr>
        <p:txBody>
          <a:bodyPr wrap="none" rtlCol="0">
            <a:spAutoFit/>
          </a:bodyPr>
          <a:lstStyle/>
          <a:p>
            <a:r>
              <a:rPr lang="fr-FR" sz="4000" b="1" dirty="0"/>
              <a:t>Fin</a:t>
            </a:r>
          </a:p>
        </p:txBody>
      </p:sp>
      <p:sp>
        <p:nvSpPr>
          <p:cNvPr id="5" name="Rectangle 4"/>
          <p:cNvSpPr/>
          <p:nvPr/>
        </p:nvSpPr>
        <p:spPr>
          <a:xfrm>
            <a:off x="1019175" y="3061202"/>
            <a:ext cx="10260105" cy="3370153"/>
          </a:xfrm>
          <a:prstGeom prst="rect">
            <a:avLst/>
          </a:prstGeom>
        </p:spPr>
        <p:txBody>
          <a:bodyPr wrap="square">
            <a:spAutoFit/>
          </a:bodyPr>
          <a:lstStyle/>
          <a:p>
            <a:pPr>
              <a:lnSpc>
                <a:spcPct val="150000"/>
              </a:lnSpc>
            </a:pPr>
            <a:r>
              <a:rPr lang="fr-FR" b="1" dirty="0">
                <a:solidFill>
                  <a:srgbClr val="FF0000"/>
                </a:solidFill>
              </a:rPr>
              <a:t>Le CV idéal dans le domaine des capteurs à fibres distribués :</a:t>
            </a:r>
          </a:p>
          <a:p>
            <a:pPr marL="285750" indent="-285750">
              <a:lnSpc>
                <a:spcPct val="150000"/>
              </a:lnSpc>
              <a:buFont typeface="Arial" panose="020B0604020202020204" pitchFamily="34" charset="0"/>
              <a:buChar char="•"/>
            </a:pPr>
            <a:r>
              <a:rPr lang="fr-FR" b="1" dirty="0"/>
              <a:t>Optoélectronique, physique</a:t>
            </a:r>
            <a:r>
              <a:rPr lang="fr-FR" dirty="0"/>
              <a:t>, …</a:t>
            </a:r>
          </a:p>
          <a:p>
            <a:pPr marL="285750" indent="-285750">
              <a:lnSpc>
                <a:spcPct val="150000"/>
              </a:lnSpc>
              <a:buFont typeface="Arial" panose="020B0604020202020204" pitchFamily="34" charset="0"/>
              <a:buChar char="•"/>
            </a:pPr>
            <a:r>
              <a:rPr lang="fr-FR" b="1" dirty="0"/>
              <a:t>Traitement du signal et des images </a:t>
            </a:r>
            <a:r>
              <a:rPr lang="fr-FR" dirty="0"/>
              <a:t>: Filtrage, analyse spectrale, …</a:t>
            </a:r>
          </a:p>
          <a:p>
            <a:pPr marL="285750" indent="-285750">
              <a:lnSpc>
                <a:spcPct val="150000"/>
              </a:lnSpc>
              <a:buFont typeface="Arial" panose="020B0604020202020204" pitchFamily="34" charset="0"/>
              <a:buChar char="•"/>
            </a:pPr>
            <a:r>
              <a:rPr lang="fr-FR" b="1" dirty="0"/>
              <a:t>Programmation / </a:t>
            </a:r>
            <a:r>
              <a:rPr lang="fr-FR" b="1" dirty="0" err="1"/>
              <a:t>Big</a:t>
            </a:r>
            <a:r>
              <a:rPr lang="fr-FR" b="1" dirty="0"/>
              <a:t> datas </a:t>
            </a:r>
            <a:r>
              <a:rPr lang="fr-FR" dirty="0"/>
              <a:t>: Traitement de données massives</a:t>
            </a:r>
          </a:p>
          <a:p>
            <a:pPr lvl="1">
              <a:lnSpc>
                <a:spcPct val="150000"/>
              </a:lnSpc>
            </a:pPr>
            <a:r>
              <a:rPr lang="fr-FR" i="1" dirty="0">
                <a:solidFill>
                  <a:srgbClr val="FF0000"/>
                </a:solidFill>
              </a:rPr>
              <a:t>Malheureusement non traité dans ce cours</a:t>
            </a:r>
          </a:p>
          <a:p>
            <a:pPr marL="285750" indent="-285750">
              <a:lnSpc>
                <a:spcPct val="150000"/>
              </a:lnSpc>
              <a:buFont typeface="Arial" panose="020B0604020202020204" pitchFamily="34" charset="0"/>
              <a:buChar char="•"/>
            </a:pPr>
            <a:r>
              <a:rPr lang="fr-FR" b="1" dirty="0"/>
              <a:t>Intelligence Artificielle : Machine Learning </a:t>
            </a:r>
            <a:r>
              <a:rPr lang="fr-FR" dirty="0"/>
              <a:t>: </a:t>
            </a:r>
            <a:r>
              <a:rPr lang="fr-FR" sz="1600" dirty="0"/>
              <a:t>Reconnaissance d’évènements, alarme, …</a:t>
            </a:r>
          </a:p>
          <a:p>
            <a:pPr lvl="1">
              <a:lnSpc>
                <a:spcPct val="150000"/>
              </a:lnSpc>
            </a:pPr>
            <a:r>
              <a:rPr lang="fr-FR" sz="1600" i="1" dirty="0">
                <a:solidFill>
                  <a:srgbClr val="FF0000"/>
                </a:solidFill>
              </a:rPr>
              <a:t>Malheureusement non traité dans ce cours</a:t>
            </a:r>
          </a:p>
          <a:p>
            <a:pPr>
              <a:lnSpc>
                <a:spcPct val="150000"/>
              </a:lnSpc>
            </a:pPr>
            <a:endParaRPr lang="fr-FR" sz="1600" dirty="0"/>
          </a:p>
        </p:txBody>
      </p:sp>
      <p:sp>
        <p:nvSpPr>
          <p:cNvPr id="6" name="Espace réservé de la date 2">
            <a:extLst>
              <a:ext uri="{FF2B5EF4-FFF2-40B4-BE49-F238E27FC236}">
                <a16:creationId xmlns:a16="http://schemas.microsoft.com/office/drawing/2014/main" id="{4AD968BF-EDD1-4DF6-906A-4063DBBCCD82}"/>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7" name="Espace réservé du numéro de diapositive 4">
            <a:extLst>
              <a:ext uri="{FF2B5EF4-FFF2-40B4-BE49-F238E27FC236}">
                <a16:creationId xmlns:a16="http://schemas.microsoft.com/office/drawing/2014/main" id="{DCEEB0C1-C33E-4939-AEBB-26C62841D42C}"/>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62</a:t>
            </a:fld>
            <a:endParaRPr lang="fr-FR" dirty="0">
              <a:solidFill>
                <a:prstClr val="white"/>
              </a:solidFill>
              <a:latin typeface="Arial"/>
            </a:endParaRPr>
          </a:p>
        </p:txBody>
      </p:sp>
      <p:sp>
        <p:nvSpPr>
          <p:cNvPr id="8" name="ZoneTexte 7">
            <a:extLst>
              <a:ext uri="{FF2B5EF4-FFF2-40B4-BE49-F238E27FC236}">
                <a16:creationId xmlns:a16="http://schemas.microsoft.com/office/drawing/2014/main" id="{0E2B7761-0161-405A-882E-AE04EA4684D1}"/>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9" name="ZoneTexte 8">
            <a:extLst>
              <a:ext uri="{FF2B5EF4-FFF2-40B4-BE49-F238E27FC236}">
                <a16:creationId xmlns:a16="http://schemas.microsoft.com/office/drawing/2014/main" id="{4BF559A6-F06A-4B51-B801-455FDFEA9EE2}"/>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148824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922114" y="1219200"/>
            <a:ext cx="4213237" cy="5062611"/>
          </a:xfrm>
          <a:prstGeom prst="rect">
            <a:avLst/>
          </a:prstGeom>
        </p:spPr>
      </p:pic>
      <p:sp>
        <p:nvSpPr>
          <p:cNvPr id="5" name="ZoneTexte 4"/>
          <p:cNvSpPr txBox="1"/>
          <p:nvPr/>
        </p:nvSpPr>
        <p:spPr>
          <a:xfrm>
            <a:off x="-27710" y="4756429"/>
            <a:ext cx="1805302"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distribués</a:t>
            </a:r>
          </a:p>
        </p:txBody>
      </p:sp>
      <p:sp>
        <p:nvSpPr>
          <p:cNvPr id="6" name="ZoneTexte 5"/>
          <p:cNvSpPr txBox="1"/>
          <p:nvPr/>
        </p:nvSpPr>
        <p:spPr>
          <a:xfrm>
            <a:off x="-27710" y="2333679"/>
            <a:ext cx="2773516" cy="1754326"/>
          </a:xfrm>
          <a:prstGeom prst="rect">
            <a:avLst/>
          </a:prstGeom>
          <a:noFill/>
        </p:spPr>
        <p:txBody>
          <a:bodyPr wrap="none" rtlCol="0">
            <a:spAutoFit/>
          </a:bodyPr>
          <a:lstStyle/>
          <a:p>
            <a:pPr marL="174625" indent="-174625">
              <a:buFont typeface="Arial" panose="020B0604020202020204" pitchFamily="34" charset="0"/>
              <a:buChar char="•"/>
            </a:pPr>
            <a:r>
              <a:rPr lang="fr-FR" sz="1200" b="1" dirty="0"/>
              <a:t>Capteurs ponctuels multiplexés </a:t>
            </a:r>
          </a:p>
          <a:p>
            <a:pPr marL="631825" lvl="1" indent="-174625">
              <a:buFont typeface="Arial" panose="020B0604020202020204" pitchFamily="34" charset="0"/>
              <a:buChar char="•"/>
            </a:pPr>
            <a:r>
              <a:rPr lang="fr-FR" sz="1200" b="1" dirty="0"/>
              <a:t>Maillage grossier</a:t>
            </a:r>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endParaRPr lang="fr-FR" sz="1200" b="1" dirty="0"/>
          </a:p>
          <a:p>
            <a:pPr marL="631825" lvl="1" indent="-174625">
              <a:buFont typeface="Arial" panose="020B0604020202020204" pitchFamily="34" charset="0"/>
              <a:buChar char="•"/>
            </a:pPr>
            <a:r>
              <a:rPr lang="fr-FR" sz="1200" b="1" dirty="0"/>
              <a:t>Maillage fin</a:t>
            </a:r>
          </a:p>
        </p:txBody>
      </p:sp>
      <p:sp>
        <p:nvSpPr>
          <p:cNvPr id="7" name="ZoneTexte 6"/>
          <p:cNvSpPr txBox="1"/>
          <p:nvPr/>
        </p:nvSpPr>
        <p:spPr>
          <a:xfrm>
            <a:off x="-27710" y="1219200"/>
            <a:ext cx="1616148" cy="276999"/>
          </a:xfrm>
          <a:prstGeom prst="rect">
            <a:avLst/>
          </a:prstGeom>
          <a:noFill/>
        </p:spPr>
        <p:txBody>
          <a:bodyPr wrap="none" rtlCol="0">
            <a:spAutoFit/>
          </a:bodyPr>
          <a:lstStyle/>
          <a:p>
            <a:pPr marL="174625" indent="-174625">
              <a:buFont typeface="Arial" panose="020B0604020202020204" pitchFamily="34" charset="0"/>
              <a:buChar char="•"/>
            </a:pPr>
            <a:r>
              <a:rPr lang="fr-FR" sz="1200" b="1" dirty="0"/>
              <a:t>Profile à mesurer</a:t>
            </a:r>
          </a:p>
        </p:txBody>
      </p:sp>
      <p:sp>
        <p:nvSpPr>
          <p:cNvPr id="10" name="ZoneTexte 9"/>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11" name="ZoneTexte 10"/>
          <p:cNvSpPr txBox="1"/>
          <p:nvPr/>
        </p:nvSpPr>
        <p:spPr>
          <a:xfrm>
            <a:off x="1959440" y="550977"/>
            <a:ext cx="5227713" cy="400110"/>
          </a:xfrm>
          <a:prstGeom prst="rect">
            <a:avLst/>
          </a:prstGeom>
          <a:noFill/>
        </p:spPr>
        <p:txBody>
          <a:bodyPr wrap="none" rtlCol="0">
            <a:spAutoFit/>
          </a:bodyPr>
          <a:lstStyle/>
          <a:p>
            <a:r>
              <a:rPr lang="en-US" sz="2000" b="1" dirty="0" err="1">
                <a:solidFill>
                  <a:schemeClr val="tx2"/>
                </a:solidFill>
              </a:rPr>
              <a:t>Capteurs</a:t>
            </a:r>
            <a:r>
              <a:rPr lang="en-US" sz="2000" b="1" dirty="0">
                <a:solidFill>
                  <a:schemeClr val="tx2"/>
                </a:solidFill>
              </a:rPr>
              <a:t> </a:t>
            </a:r>
            <a:r>
              <a:rPr lang="en-US" sz="2000" b="1" dirty="0" err="1">
                <a:solidFill>
                  <a:schemeClr val="tx2"/>
                </a:solidFill>
              </a:rPr>
              <a:t>ponctuels</a:t>
            </a:r>
            <a:r>
              <a:rPr lang="en-US" sz="2000" b="1" dirty="0">
                <a:solidFill>
                  <a:schemeClr val="tx2"/>
                </a:solidFill>
              </a:rPr>
              <a:t> / </a:t>
            </a:r>
            <a:r>
              <a:rPr lang="en-US" sz="2000" b="1" dirty="0" err="1">
                <a:solidFill>
                  <a:schemeClr val="tx2"/>
                </a:solidFill>
              </a:rPr>
              <a:t>Capteurs</a:t>
            </a:r>
            <a:r>
              <a:rPr lang="en-US" sz="2000" b="1" dirty="0">
                <a:solidFill>
                  <a:schemeClr val="tx2"/>
                </a:solidFill>
              </a:rPr>
              <a:t> </a:t>
            </a:r>
            <a:r>
              <a:rPr lang="en-US" sz="2000" b="1" dirty="0" err="1">
                <a:solidFill>
                  <a:schemeClr val="tx2"/>
                </a:solidFill>
              </a:rPr>
              <a:t>Distribués</a:t>
            </a:r>
            <a:endParaRPr lang="en-US" sz="2000" b="1" dirty="0">
              <a:solidFill>
                <a:schemeClr val="tx2"/>
              </a:solidFill>
            </a:endParaRPr>
          </a:p>
        </p:txBody>
      </p:sp>
      <p:sp>
        <p:nvSpPr>
          <p:cNvPr id="12" name="ZoneTexte 11"/>
          <p:cNvSpPr txBox="1"/>
          <p:nvPr/>
        </p:nvSpPr>
        <p:spPr>
          <a:xfrm>
            <a:off x="7664296" y="2451985"/>
            <a:ext cx="3882730" cy="307777"/>
          </a:xfrm>
          <a:prstGeom prst="rect">
            <a:avLst/>
          </a:prstGeom>
          <a:noFill/>
        </p:spPr>
        <p:txBody>
          <a:bodyPr wrap="none" rtlCol="0">
            <a:spAutoFit/>
          </a:bodyPr>
          <a:lstStyle/>
          <a:p>
            <a:r>
              <a:rPr lang="fr-FR" sz="1400" dirty="0">
                <a:solidFill>
                  <a:srgbClr val="0070C0"/>
                </a:solidFill>
              </a:rPr>
              <a:t>Evènements non mesurés, maillage insuffisant</a:t>
            </a:r>
          </a:p>
        </p:txBody>
      </p:sp>
      <p:cxnSp>
        <p:nvCxnSpPr>
          <p:cNvPr id="14" name="Connecteur droit avec flèche 13"/>
          <p:cNvCxnSpPr>
            <a:stCxn id="12" idx="1"/>
          </p:cNvCxnSpPr>
          <p:nvPr/>
        </p:nvCxnSpPr>
        <p:spPr>
          <a:xfrm flipH="1">
            <a:off x="7398327" y="2605874"/>
            <a:ext cx="265969" cy="2065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stCxn id="12" idx="1"/>
          </p:cNvCxnSpPr>
          <p:nvPr/>
        </p:nvCxnSpPr>
        <p:spPr>
          <a:xfrm flipH="1">
            <a:off x="6303819" y="2605874"/>
            <a:ext cx="1360477" cy="1942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7664296" y="4088005"/>
            <a:ext cx="3770584" cy="369332"/>
          </a:xfrm>
          <a:prstGeom prst="rect">
            <a:avLst/>
          </a:prstGeom>
          <a:noFill/>
        </p:spPr>
        <p:txBody>
          <a:bodyPr wrap="none" rtlCol="0">
            <a:spAutoFit/>
          </a:bodyPr>
          <a:lstStyle/>
          <a:p>
            <a:r>
              <a:rPr lang="fr-FR" sz="1400" dirty="0">
                <a:solidFill>
                  <a:srgbClr val="0070C0"/>
                </a:solidFill>
              </a:rPr>
              <a:t>Nombreux capteurs </a:t>
            </a:r>
            <a:r>
              <a:rPr lang="fr-FR" sz="1400" dirty="0">
                <a:solidFill>
                  <a:srgbClr val="0070C0"/>
                </a:solidFill>
                <a:sym typeface="Wingdings" panose="05000000000000000000" pitchFamily="2" charset="2"/>
              </a:rPr>
              <a:t> Coût et complexité </a:t>
            </a:r>
            <a:r>
              <a:rPr lang="fr-FR" b="1" dirty="0">
                <a:solidFill>
                  <a:srgbClr val="FF0000"/>
                </a:solidFill>
              </a:rPr>
              <a:t>↗</a:t>
            </a:r>
            <a:r>
              <a:rPr lang="fr-FR" sz="1400" dirty="0">
                <a:solidFill>
                  <a:srgbClr val="0070C0"/>
                </a:solidFill>
                <a:sym typeface="Symbol" panose="05050102010706020507" pitchFamily="18" charset="2"/>
              </a:rPr>
              <a:t> </a:t>
            </a:r>
            <a:endParaRPr lang="fr-FR" sz="1400" dirty="0">
              <a:solidFill>
                <a:srgbClr val="0070C0"/>
              </a:solidFill>
            </a:endParaRPr>
          </a:p>
        </p:txBody>
      </p:sp>
      <p:sp>
        <p:nvSpPr>
          <p:cNvPr id="15" name="Espace réservé de la date 2">
            <a:extLst>
              <a:ext uri="{FF2B5EF4-FFF2-40B4-BE49-F238E27FC236}">
                <a16:creationId xmlns:a16="http://schemas.microsoft.com/office/drawing/2014/main" id="{2EBA2E83-6B13-4B40-9B21-AD118D63F7C6}"/>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17" name="Espace réservé du numéro de diapositive 4">
            <a:extLst>
              <a:ext uri="{FF2B5EF4-FFF2-40B4-BE49-F238E27FC236}">
                <a16:creationId xmlns:a16="http://schemas.microsoft.com/office/drawing/2014/main" id="{E1277D0F-F70D-425F-864F-B94B553E4F46}"/>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6</a:t>
            </a:fld>
            <a:endParaRPr lang="fr-FR" dirty="0">
              <a:solidFill>
                <a:prstClr val="white"/>
              </a:solidFill>
              <a:latin typeface="Arial"/>
            </a:endParaRPr>
          </a:p>
        </p:txBody>
      </p:sp>
      <p:sp>
        <p:nvSpPr>
          <p:cNvPr id="18" name="ZoneTexte 17">
            <a:extLst>
              <a:ext uri="{FF2B5EF4-FFF2-40B4-BE49-F238E27FC236}">
                <a16:creationId xmlns:a16="http://schemas.microsoft.com/office/drawing/2014/main" id="{C00359F5-3F4C-4792-9821-5F3C4DB434E9}"/>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0" name="ZoneTexte 19">
            <a:extLst>
              <a:ext uri="{FF2B5EF4-FFF2-40B4-BE49-F238E27FC236}">
                <a16:creationId xmlns:a16="http://schemas.microsoft.com/office/drawing/2014/main" id="{D3F1CE5B-38C2-4EE2-BC15-B405A75681C9}"/>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spTree>
    <p:extLst>
      <p:ext uri="{BB962C8B-B14F-4D97-AF65-F5344CB8AC3E}">
        <p14:creationId xmlns:p14="http://schemas.microsoft.com/office/powerpoint/2010/main" val="341612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873A4E16-C0F1-4E42-A26A-11F2A1E2A9EF}"/>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26" name="ZoneTexte 25">
            <a:extLst>
              <a:ext uri="{FF2B5EF4-FFF2-40B4-BE49-F238E27FC236}">
                <a16:creationId xmlns:a16="http://schemas.microsoft.com/office/drawing/2014/main" id="{7A171CD0-327C-4C86-8250-0771505497BC}"/>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pic>
        <p:nvPicPr>
          <p:cNvPr id="7" name="Picture 7">
            <a:extLst>
              <a:ext uri="{FF2B5EF4-FFF2-40B4-BE49-F238E27FC236}">
                <a16:creationId xmlns:a16="http://schemas.microsoft.com/office/drawing/2014/main" id="{C8FB4967-36C8-457F-AE59-49F7A2E42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4" y="1451469"/>
            <a:ext cx="3866885" cy="1968496"/>
          </a:xfrm>
          <a:prstGeom prst="rect">
            <a:avLst/>
          </a:prstGeom>
        </p:spPr>
      </p:pic>
      <p:sp>
        <p:nvSpPr>
          <p:cNvPr id="10" name="ZoneTexte 9">
            <a:extLst>
              <a:ext uri="{FF2B5EF4-FFF2-40B4-BE49-F238E27FC236}">
                <a16:creationId xmlns:a16="http://schemas.microsoft.com/office/drawing/2014/main" id="{10204798-DCAE-4A14-ABBF-FAEB17328F4D}"/>
              </a:ext>
            </a:extLst>
          </p:cNvPr>
          <p:cNvSpPr txBox="1"/>
          <p:nvPr/>
        </p:nvSpPr>
        <p:spPr>
          <a:xfrm>
            <a:off x="9037660" y="817589"/>
            <a:ext cx="3036706" cy="2246769"/>
          </a:xfrm>
          <a:prstGeom prst="rect">
            <a:avLst/>
          </a:prstGeom>
          <a:solidFill>
            <a:schemeClr val="bg1"/>
          </a:solidFill>
          <a:ln w="38100">
            <a:solidFill>
              <a:srgbClr val="7030A0"/>
            </a:solidFill>
          </a:ln>
        </p:spPr>
        <p:txBody>
          <a:bodyPr wrap="square" rtlCol="0">
            <a:spAutoFit/>
          </a:bodyPr>
          <a:lstStyle/>
          <a:p>
            <a:pPr marL="285750" indent="-285750">
              <a:buFont typeface="Arial" panose="020B0604020202020204" pitchFamily="34" charset="0"/>
              <a:buChar char="•"/>
            </a:pPr>
            <a:r>
              <a:rPr lang="en-US" sz="1400" dirty="0" err="1">
                <a:solidFill>
                  <a:srgbClr val="7030A0"/>
                </a:solidFill>
              </a:rPr>
              <a:t>Utilisation</a:t>
            </a:r>
            <a:r>
              <a:rPr lang="en-US" sz="1400" dirty="0">
                <a:solidFill>
                  <a:srgbClr val="7030A0"/>
                </a:solidFill>
              </a:rPr>
              <a:t> de </a:t>
            </a:r>
            <a:r>
              <a:rPr lang="en-US" sz="1400" dirty="0" err="1">
                <a:solidFill>
                  <a:srgbClr val="7030A0"/>
                </a:solidFill>
              </a:rPr>
              <a:t>fibres</a:t>
            </a:r>
            <a:r>
              <a:rPr lang="en-US" sz="1400" dirty="0">
                <a:solidFill>
                  <a:srgbClr val="7030A0"/>
                </a:solidFill>
              </a:rPr>
              <a:t> </a:t>
            </a:r>
            <a:r>
              <a:rPr lang="en-US" sz="1400" dirty="0" err="1">
                <a:solidFill>
                  <a:srgbClr val="7030A0"/>
                </a:solidFill>
              </a:rPr>
              <a:t>optiques</a:t>
            </a:r>
            <a:r>
              <a:rPr lang="en-US" sz="1400" dirty="0">
                <a:solidFill>
                  <a:srgbClr val="7030A0"/>
                </a:solidFill>
              </a:rPr>
              <a:t> </a:t>
            </a:r>
            <a:r>
              <a:rPr lang="en-US" sz="1400" b="1" dirty="0" err="1">
                <a:solidFill>
                  <a:srgbClr val="7030A0"/>
                </a:solidFill>
              </a:rPr>
              <a:t>monomodes</a:t>
            </a:r>
            <a:r>
              <a:rPr lang="en-US" sz="1400" dirty="0">
                <a:solidFill>
                  <a:srgbClr val="7030A0"/>
                </a:solidFill>
              </a:rPr>
              <a:t>,</a:t>
            </a:r>
          </a:p>
          <a:p>
            <a:pPr marL="285750" indent="-285750">
              <a:buFont typeface="Arial" panose="020B0604020202020204" pitchFamily="34" charset="0"/>
              <a:buChar char="•"/>
            </a:pPr>
            <a:r>
              <a:rPr lang="en-US" sz="1400" dirty="0" err="1">
                <a:solidFill>
                  <a:srgbClr val="7030A0"/>
                </a:solidFill>
              </a:rPr>
              <a:t>Mesure</a:t>
            </a:r>
            <a:r>
              <a:rPr lang="en-US" sz="1400" dirty="0">
                <a:solidFill>
                  <a:srgbClr val="7030A0"/>
                </a:solidFill>
              </a:rPr>
              <a:t> possible de </a:t>
            </a:r>
            <a:r>
              <a:rPr lang="en-US" sz="1400" dirty="0" err="1">
                <a:solidFill>
                  <a:srgbClr val="7030A0"/>
                </a:solidFill>
              </a:rPr>
              <a:t>différents</a:t>
            </a:r>
            <a:r>
              <a:rPr lang="en-US" sz="1400" dirty="0">
                <a:solidFill>
                  <a:srgbClr val="7030A0"/>
                </a:solidFill>
              </a:rPr>
              <a:t> </a:t>
            </a:r>
            <a:r>
              <a:rPr lang="en-US" sz="1400" dirty="0" err="1">
                <a:solidFill>
                  <a:srgbClr val="7030A0"/>
                </a:solidFill>
              </a:rPr>
              <a:t>phénomènes</a:t>
            </a:r>
            <a:r>
              <a:rPr lang="en-US" sz="1400" dirty="0">
                <a:solidFill>
                  <a:srgbClr val="7030A0"/>
                </a:solidFill>
              </a:rPr>
              <a:t> physiques </a:t>
            </a:r>
          </a:p>
          <a:p>
            <a:pPr marL="285750" indent="-285750">
              <a:buFont typeface="Arial" panose="020B0604020202020204" pitchFamily="34" charset="0"/>
              <a:buChar char="•"/>
            </a:pPr>
            <a:r>
              <a:rPr lang="en-US" sz="1400" dirty="0">
                <a:solidFill>
                  <a:srgbClr val="7030A0"/>
                </a:solidFill>
              </a:rPr>
              <a:t>(</a:t>
            </a:r>
            <a:r>
              <a:rPr lang="en-US" sz="1400" dirty="0" err="1">
                <a:solidFill>
                  <a:srgbClr val="7030A0"/>
                </a:solidFill>
              </a:rPr>
              <a:t>Pertes</a:t>
            </a:r>
            <a:r>
              <a:rPr lang="en-US" sz="1400" dirty="0">
                <a:solidFill>
                  <a:srgbClr val="7030A0"/>
                </a:solidFill>
              </a:rPr>
              <a:t> </a:t>
            </a:r>
            <a:r>
              <a:rPr lang="en-US" sz="1400" dirty="0" err="1">
                <a:solidFill>
                  <a:srgbClr val="7030A0"/>
                </a:solidFill>
              </a:rPr>
              <a:t>optiques</a:t>
            </a:r>
            <a:r>
              <a:rPr lang="en-US" sz="1400" dirty="0">
                <a:solidFill>
                  <a:srgbClr val="7030A0"/>
                </a:solidFill>
              </a:rPr>
              <a:t>, </a:t>
            </a:r>
            <a:r>
              <a:rPr lang="en-US" sz="1400" dirty="0" err="1">
                <a:solidFill>
                  <a:srgbClr val="7030A0"/>
                </a:solidFill>
              </a:rPr>
              <a:t>Ondes</a:t>
            </a:r>
            <a:r>
              <a:rPr lang="en-US" sz="1400" dirty="0">
                <a:solidFill>
                  <a:srgbClr val="7030A0"/>
                </a:solidFill>
              </a:rPr>
              <a:t> </a:t>
            </a:r>
            <a:r>
              <a:rPr lang="en-US" sz="1400" dirty="0" err="1">
                <a:solidFill>
                  <a:srgbClr val="7030A0"/>
                </a:solidFill>
              </a:rPr>
              <a:t>acoustiques</a:t>
            </a:r>
            <a:r>
              <a:rPr lang="en-US" sz="1400" dirty="0">
                <a:solidFill>
                  <a:srgbClr val="7030A0"/>
                </a:solidFill>
              </a:rPr>
              <a:t>, </a:t>
            </a:r>
            <a:r>
              <a:rPr lang="en-US" sz="1400" dirty="0" err="1">
                <a:solidFill>
                  <a:srgbClr val="7030A0"/>
                </a:solidFill>
              </a:rPr>
              <a:t>Température</a:t>
            </a:r>
            <a:r>
              <a:rPr lang="en-US" sz="1400" dirty="0">
                <a:solidFill>
                  <a:srgbClr val="7030A0"/>
                </a:solidFill>
              </a:rPr>
              <a:t>, </a:t>
            </a:r>
            <a:r>
              <a:rPr lang="en-US" sz="1400" dirty="0" err="1">
                <a:solidFill>
                  <a:srgbClr val="7030A0"/>
                </a:solidFill>
              </a:rPr>
              <a:t>Défomation</a:t>
            </a:r>
            <a:r>
              <a:rPr lang="en-US" sz="1400" dirty="0">
                <a:solidFill>
                  <a:srgbClr val="7030A0"/>
                </a:solidFill>
              </a:rPr>
              <a:t>, </a:t>
            </a:r>
            <a:r>
              <a:rPr lang="en-US" sz="1400" dirty="0" err="1">
                <a:solidFill>
                  <a:srgbClr val="7030A0"/>
                </a:solidFill>
              </a:rPr>
              <a:t>Polarisation</a:t>
            </a:r>
            <a:r>
              <a:rPr lang="en-US" sz="1400" dirty="0">
                <a:solidFill>
                  <a:srgbClr val="7030A0"/>
                </a:solidFill>
              </a:rPr>
              <a:t>…).</a:t>
            </a:r>
          </a:p>
          <a:p>
            <a:pPr marL="285750" indent="-285750">
              <a:buFont typeface="Arial" panose="020B0604020202020204" pitchFamily="34" charset="0"/>
              <a:buChar char="•"/>
            </a:pPr>
            <a:r>
              <a:rPr lang="en-US" sz="1400" dirty="0">
                <a:solidFill>
                  <a:srgbClr val="7030A0"/>
                </a:solidFill>
              </a:rPr>
              <a:t>Surveillance sur de </a:t>
            </a:r>
            <a:r>
              <a:rPr lang="en-US" sz="1400" dirty="0" err="1">
                <a:solidFill>
                  <a:srgbClr val="7030A0"/>
                </a:solidFill>
              </a:rPr>
              <a:t>longues</a:t>
            </a:r>
            <a:r>
              <a:rPr lang="en-US" sz="1400" dirty="0">
                <a:solidFill>
                  <a:srgbClr val="7030A0"/>
                </a:solidFill>
              </a:rPr>
              <a:t> distances(</a:t>
            </a:r>
            <a:r>
              <a:rPr lang="en-US" sz="1400" b="1" dirty="0">
                <a:solidFill>
                  <a:srgbClr val="7030A0"/>
                </a:solidFill>
              </a:rPr>
              <a:t>&gt; 50 km</a:t>
            </a:r>
            <a:r>
              <a:rPr lang="en-US" sz="1400" dirty="0">
                <a:solidFill>
                  <a:srgbClr val="7030A0"/>
                </a:solidFill>
              </a:rPr>
              <a:t>)</a:t>
            </a:r>
          </a:p>
          <a:p>
            <a:pPr marL="285750" indent="-285750">
              <a:buFont typeface="Arial" panose="020B0604020202020204" pitchFamily="34" charset="0"/>
              <a:buChar char="•"/>
            </a:pPr>
            <a:r>
              <a:rPr lang="en-US" sz="1400" b="1" dirty="0" err="1">
                <a:solidFill>
                  <a:srgbClr val="7030A0"/>
                </a:solidFill>
              </a:rPr>
              <a:t>Mesures</a:t>
            </a:r>
            <a:r>
              <a:rPr lang="en-US" sz="1400" b="1" dirty="0">
                <a:solidFill>
                  <a:srgbClr val="7030A0"/>
                </a:solidFill>
              </a:rPr>
              <a:t> relatives</a:t>
            </a:r>
          </a:p>
        </p:txBody>
      </p:sp>
      <p:cxnSp>
        <p:nvCxnSpPr>
          <p:cNvPr id="11" name="Connecteur droit avec flèche 10">
            <a:extLst>
              <a:ext uri="{FF2B5EF4-FFF2-40B4-BE49-F238E27FC236}">
                <a16:creationId xmlns:a16="http://schemas.microsoft.com/office/drawing/2014/main" id="{A021448E-84FB-4EEF-AB74-9C27B32638C3}"/>
              </a:ext>
            </a:extLst>
          </p:cNvPr>
          <p:cNvCxnSpPr>
            <a:cxnSpLocks/>
          </p:cNvCxnSpPr>
          <p:nvPr/>
        </p:nvCxnSpPr>
        <p:spPr>
          <a:xfrm flipV="1">
            <a:off x="6752277" y="4291901"/>
            <a:ext cx="2044872" cy="9738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589A260-1BC8-4E00-A566-B58D26C3B888}"/>
              </a:ext>
            </a:extLst>
          </p:cNvPr>
          <p:cNvSpPr txBox="1"/>
          <p:nvPr/>
        </p:nvSpPr>
        <p:spPr>
          <a:xfrm>
            <a:off x="8865592" y="3414946"/>
            <a:ext cx="3263350" cy="1815882"/>
          </a:xfrm>
          <a:prstGeom prst="rect">
            <a:avLst/>
          </a:prstGeom>
          <a:noFill/>
          <a:ln w="38100">
            <a:solidFill>
              <a:srgbClr val="C00000"/>
            </a:solidFill>
          </a:ln>
        </p:spPr>
        <p:txBody>
          <a:bodyPr wrap="square" rtlCol="0">
            <a:spAutoFit/>
          </a:bodyPr>
          <a:lstStyle/>
          <a:p>
            <a:pPr marL="285750" indent="-285750">
              <a:buFont typeface="Arial" panose="020B0604020202020204" pitchFamily="34" charset="0"/>
              <a:buChar char="•"/>
            </a:pPr>
            <a:r>
              <a:rPr lang="en-US" sz="1400" dirty="0" err="1">
                <a:solidFill>
                  <a:srgbClr val="C00000"/>
                </a:solidFill>
              </a:rPr>
              <a:t>Utilisation</a:t>
            </a:r>
            <a:r>
              <a:rPr lang="en-US" sz="1400" dirty="0">
                <a:solidFill>
                  <a:srgbClr val="C00000"/>
                </a:solidFill>
              </a:rPr>
              <a:t> de </a:t>
            </a:r>
            <a:r>
              <a:rPr lang="en-US" sz="1400" dirty="0" err="1">
                <a:solidFill>
                  <a:srgbClr val="C00000"/>
                </a:solidFill>
              </a:rPr>
              <a:t>fibres</a:t>
            </a:r>
            <a:r>
              <a:rPr lang="en-US" sz="1400" dirty="0">
                <a:solidFill>
                  <a:srgbClr val="C00000"/>
                </a:solidFill>
              </a:rPr>
              <a:t> </a:t>
            </a:r>
            <a:r>
              <a:rPr lang="en-US" sz="1400" dirty="0" err="1">
                <a:solidFill>
                  <a:srgbClr val="C00000"/>
                </a:solidFill>
              </a:rPr>
              <a:t>optiques</a:t>
            </a:r>
            <a:r>
              <a:rPr lang="en-US" sz="1400" dirty="0">
                <a:solidFill>
                  <a:srgbClr val="C00000"/>
                </a:solidFill>
              </a:rPr>
              <a:t> </a:t>
            </a:r>
            <a:r>
              <a:rPr lang="en-US" sz="1400" b="1" dirty="0" err="1">
                <a:solidFill>
                  <a:srgbClr val="C00000"/>
                </a:solidFill>
              </a:rPr>
              <a:t>multimodes</a:t>
            </a:r>
            <a:r>
              <a:rPr lang="en-US" sz="1400" dirty="0">
                <a:solidFill>
                  <a:srgbClr val="C00000"/>
                </a:solidFill>
              </a:rPr>
              <a:t>,</a:t>
            </a:r>
          </a:p>
          <a:p>
            <a:pPr marL="285750" indent="-285750">
              <a:buFont typeface="Arial" panose="020B0604020202020204" pitchFamily="34" charset="0"/>
              <a:buChar char="•"/>
            </a:pPr>
            <a:r>
              <a:rPr lang="en-US" sz="1400" b="1" dirty="0" err="1">
                <a:solidFill>
                  <a:srgbClr val="C00000"/>
                </a:solidFill>
              </a:rPr>
              <a:t>Insensibilité</a:t>
            </a:r>
            <a:r>
              <a:rPr lang="en-US" sz="1400" b="1" dirty="0">
                <a:solidFill>
                  <a:srgbClr val="C00000"/>
                </a:solidFill>
              </a:rPr>
              <a:t> à la </a:t>
            </a:r>
            <a:r>
              <a:rPr lang="en-US" sz="1400" b="1" dirty="0" err="1">
                <a:solidFill>
                  <a:srgbClr val="C00000"/>
                </a:solidFill>
              </a:rPr>
              <a:t>déformation</a:t>
            </a:r>
            <a:r>
              <a:rPr lang="en-US" sz="1400" b="1" dirty="0">
                <a:solidFill>
                  <a:srgbClr val="C00000"/>
                </a:solidFill>
              </a:rPr>
              <a:t>,</a:t>
            </a:r>
          </a:p>
          <a:p>
            <a:pPr marL="285750" indent="-285750">
              <a:buFont typeface="Arial" panose="020B0604020202020204" pitchFamily="34" charset="0"/>
              <a:buChar char="•"/>
            </a:pPr>
            <a:r>
              <a:rPr lang="en-US" sz="1400" dirty="0">
                <a:solidFill>
                  <a:srgbClr val="C00000"/>
                </a:solidFill>
              </a:rPr>
              <a:t>Surveillance sur de </a:t>
            </a:r>
            <a:r>
              <a:rPr lang="en-US" sz="1400" dirty="0" err="1">
                <a:solidFill>
                  <a:srgbClr val="C00000"/>
                </a:solidFill>
              </a:rPr>
              <a:t>courtes</a:t>
            </a:r>
            <a:r>
              <a:rPr lang="en-US" sz="1400" dirty="0">
                <a:solidFill>
                  <a:srgbClr val="C00000"/>
                </a:solidFill>
              </a:rPr>
              <a:t> distances (</a:t>
            </a:r>
            <a:r>
              <a:rPr lang="en-US" sz="1400" b="1" dirty="0">
                <a:solidFill>
                  <a:srgbClr val="C00000"/>
                </a:solidFill>
                <a:cs typeface="Calibri" panose="020F0502020204030204" pitchFamily="34" charset="0"/>
              </a:rPr>
              <a:t>≈ 30 km</a:t>
            </a:r>
            <a:r>
              <a:rPr lang="en-US" sz="1400" dirty="0">
                <a:solidFill>
                  <a:srgbClr val="C00000"/>
                </a:solidFill>
                <a:cs typeface="Calibri" panose="020F0502020204030204" pitchFamily="34" charset="0"/>
              </a:rPr>
              <a:t>),</a:t>
            </a:r>
          </a:p>
          <a:p>
            <a:pPr marL="285750" indent="-285750">
              <a:buFont typeface="Arial" panose="020B0604020202020204" pitchFamily="34" charset="0"/>
              <a:buChar char="•"/>
            </a:pPr>
            <a:r>
              <a:rPr lang="fr-FR" altLang="fr-FR" sz="1400" b="1" dirty="0">
                <a:solidFill>
                  <a:srgbClr val="C00000"/>
                </a:solidFill>
              </a:rPr>
              <a:t>Processus d'étalonnage sensible aux pertes </a:t>
            </a:r>
            <a:r>
              <a:rPr lang="fr-FR" altLang="fr-FR" sz="1400" dirty="0">
                <a:solidFill>
                  <a:srgbClr val="C00000"/>
                </a:solidFill>
              </a:rPr>
              <a:t>qui doit être répété pour une surveillance à long terme</a:t>
            </a:r>
            <a:r>
              <a:rPr lang="en-US" sz="1400" dirty="0">
                <a:solidFill>
                  <a:srgbClr val="C00000"/>
                </a:solidFill>
              </a:rPr>
              <a:t>, </a:t>
            </a:r>
          </a:p>
        </p:txBody>
      </p:sp>
      <p:sp>
        <p:nvSpPr>
          <p:cNvPr id="13" name="ZoneTexte 12">
            <a:extLst>
              <a:ext uri="{FF2B5EF4-FFF2-40B4-BE49-F238E27FC236}">
                <a16:creationId xmlns:a16="http://schemas.microsoft.com/office/drawing/2014/main" id="{72379323-F0E8-440B-A7F1-E3A9D7B6E575}"/>
              </a:ext>
            </a:extLst>
          </p:cNvPr>
          <p:cNvSpPr txBox="1"/>
          <p:nvPr/>
        </p:nvSpPr>
        <p:spPr>
          <a:xfrm>
            <a:off x="7859780" y="5379184"/>
            <a:ext cx="4275462" cy="1600438"/>
          </a:xfrm>
          <a:prstGeom prst="rect">
            <a:avLst/>
          </a:prstGeom>
          <a:solidFill>
            <a:schemeClr val="bg1"/>
          </a:solidFill>
          <a:ln w="38100">
            <a:solidFill>
              <a:srgbClr val="00B050"/>
            </a:solidFill>
          </a:ln>
        </p:spPr>
        <p:txBody>
          <a:bodyPr wrap="square" rtlCol="0">
            <a:spAutoFit/>
          </a:bodyPr>
          <a:lstStyle/>
          <a:p>
            <a:pPr marL="285750" indent="-285750">
              <a:buFont typeface="Arial" panose="020B0604020202020204" pitchFamily="34" charset="0"/>
              <a:buChar char="•"/>
            </a:pPr>
            <a:r>
              <a:rPr lang="en-US" sz="1400" dirty="0" err="1">
                <a:solidFill>
                  <a:srgbClr val="00B050"/>
                </a:solidFill>
              </a:rPr>
              <a:t>Utilisation</a:t>
            </a:r>
            <a:r>
              <a:rPr lang="en-US" sz="1400" dirty="0">
                <a:solidFill>
                  <a:srgbClr val="00B050"/>
                </a:solidFill>
              </a:rPr>
              <a:t> de </a:t>
            </a:r>
            <a:r>
              <a:rPr lang="en-US" sz="1400" dirty="0" err="1">
                <a:solidFill>
                  <a:srgbClr val="00B050"/>
                </a:solidFill>
              </a:rPr>
              <a:t>fibres</a:t>
            </a:r>
            <a:r>
              <a:rPr lang="en-US" sz="1400" dirty="0">
                <a:solidFill>
                  <a:srgbClr val="00B050"/>
                </a:solidFill>
              </a:rPr>
              <a:t> </a:t>
            </a:r>
            <a:r>
              <a:rPr lang="en-US" sz="1400" dirty="0" err="1">
                <a:solidFill>
                  <a:srgbClr val="00B050"/>
                </a:solidFill>
              </a:rPr>
              <a:t>optiques</a:t>
            </a:r>
            <a:r>
              <a:rPr lang="en-US" sz="1400" dirty="0">
                <a:solidFill>
                  <a:srgbClr val="00B050"/>
                </a:solidFill>
              </a:rPr>
              <a:t> </a:t>
            </a:r>
            <a:r>
              <a:rPr lang="en-US" sz="1400" b="1" dirty="0" err="1">
                <a:solidFill>
                  <a:srgbClr val="00B050"/>
                </a:solidFill>
              </a:rPr>
              <a:t>monomodes</a:t>
            </a:r>
            <a:r>
              <a:rPr lang="en-US" sz="1400" dirty="0">
                <a:solidFill>
                  <a:srgbClr val="00B050"/>
                </a:solidFill>
              </a:rPr>
              <a:t>,</a:t>
            </a:r>
          </a:p>
          <a:p>
            <a:pPr marL="285750" indent="-285750">
              <a:buFont typeface="Arial" panose="020B0604020202020204" pitchFamily="34" charset="0"/>
              <a:buChar char="•"/>
            </a:pPr>
            <a:r>
              <a:rPr lang="en-US" sz="1400" b="1" dirty="0" err="1">
                <a:solidFill>
                  <a:srgbClr val="00B050"/>
                </a:solidFill>
              </a:rPr>
              <a:t>Sensibilité</a:t>
            </a:r>
            <a:r>
              <a:rPr lang="en-US" sz="1400" b="1" dirty="0">
                <a:solidFill>
                  <a:srgbClr val="00B050"/>
                </a:solidFill>
              </a:rPr>
              <a:t> à la </a:t>
            </a:r>
            <a:r>
              <a:rPr lang="en-US" sz="1400" b="1" dirty="0" err="1">
                <a:solidFill>
                  <a:srgbClr val="00B050"/>
                </a:solidFill>
              </a:rPr>
              <a:t>fois</a:t>
            </a:r>
            <a:r>
              <a:rPr lang="en-US" sz="1400" b="1" dirty="0">
                <a:solidFill>
                  <a:srgbClr val="00B050"/>
                </a:solidFill>
              </a:rPr>
              <a:t> à la temperature et aux </a:t>
            </a:r>
            <a:r>
              <a:rPr lang="en-US" sz="1400" b="1" dirty="0" err="1">
                <a:solidFill>
                  <a:srgbClr val="00B050"/>
                </a:solidFill>
              </a:rPr>
              <a:t>déformations</a:t>
            </a:r>
            <a:r>
              <a:rPr lang="en-US" sz="1400" dirty="0">
                <a:solidFill>
                  <a:srgbClr val="00B050"/>
                </a:solidFill>
              </a:rPr>
              <a:t>, </a:t>
            </a:r>
          </a:p>
          <a:p>
            <a:pPr marL="285750" indent="-285750">
              <a:buFont typeface="Arial" panose="020B0604020202020204" pitchFamily="34" charset="0"/>
              <a:buChar char="•"/>
            </a:pPr>
            <a:r>
              <a:rPr lang="en-US" sz="1400" dirty="0" err="1">
                <a:solidFill>
                  <a:srgbClr val="00B050"/>
                </a:solidFill>
              </a:rPr>
              <a:t>Mesures</a:t>
            </a:r>
            <a:r>
              <a:rPr lang="en-US" sz="1400" dirty="0">
                <a:solidFill>
                  <a:srgbClr val="00B050"/>
                </a:solidFill>
              </a:rPr>
              <a:t> </a:t>
            </a:r>
            <a:r>
              <a:rPr lang="en-US" sz="1400" dirty="0" err="1">
                <a:solidFill>
                  <a:srgbClr val="00B050"/>
                </a:solidFill>
              </a:rPr>
              <a:t>longues</a:t>
            </a:r>
            <a:r>
              <a:rPr lang="en-US" sz="1400" dirty="0">
                <a:solidFill>
                  <a:srgbClr val="00B050"/>
                </a:solidFill>
              </a:rPr>
              <a:t> distances (</a:t>
            </a:r>
            <a:r>
              <a:rPr lang="en-US" sz="1400" b="1" dirty="0">
                <a:solidFill>
                  <a:srgbClr val="00B050"/>
                </a:solidFill>
                <a:cs typeface="Calibri" panose="020F0502020204030204" pitchFamily="34" charset="0"/>
              </a:rPr>
              <a:t>&gt; 50 km</a:t>
            </a:r>
            <a:r>
              <a:rPr lang="en-US" sz="1400" dirty="0">
                <a:solidFill>
                  <a:srgbClr val="00B050"/>
                </a:solidFill>
                <a:cs typeface="Calibri" panose="020F0502020204030204" pitchFamily="34" charset="0"/>
              </a:rPr>
              <a:t>), </a:t>
            </a:r>
          </a:p>
          <a:p>
            <a:pPr marL="285750" indent="-285750">
              <a:buFont typeface="Arial" panose="020B0604020202020204" pitchFamily="34" charset="0"/>
              <a:buChar char="•"/>
            </a:pPr>
            <a:r>
              <a:rPr lang="fr-FR" altLang="fr-FR" sz="1400" dirty="0">
                <a:solidFill>
                  <a:srgbClr val="00B050"/>
                </a:solidFill>
              </a:rPr>
              <a:t>Fiable en cas de pertes optiques, forte stabilité pour une surveillance à long terme</a:t>
            </a:r>
          </a:p>
          <a:p>
            <a:pPr marL="285750" indent="-285750">
              <a:buFont typeface="Arial" panose="020B0604020202020204" pitchFamily="34" charset="0"/>
              <a:buChar char="•"/>
            </a:pPr>
            <a:r>
              <a:rPr lang="fr-FR" altLang="fr-FR" sz="1400" b="1" dirty="0">
                <a:solidFill>
                  <a:srgbClr val="00B050"/>
                </a:solidFill>
              </a:rPr>
              <a:t>Mesures absolues</a:t>
            </a:r>
          </a:p>
        </p:txBody>
      </p:sp>
      <p:cxnSp>
        <p:nvCxnSpPr>
          <p:cNvPr id="14" name="Connecteur droit avec flèche 13">
            <a:extLst>
              <a:ext uri="{FF2B5EF4-FFF2-40B4-BE49-F238E27FC236}">
                <a16:creationId xmlns:a16="http://schemas.microsoft.com/office/drawing/2014/main" id="{E68E3281-FEEB-48E7-9CDC-73AE3F2AB0CD}"/>
              </a:ext>
            </a:extLst>
          </p:cNvPr>
          <p:cNvCxnSpPr>
            <a:cxnSpLocks/>
          </p:cNvCxnSpPr>
          <p:nvPr/>
        </p:nvCxnSpPr>
        <p:spPr>
          <a:xfrm flipV="1">
            <a:off x="6752277" y="5784717"/>
            <a:ext cx="929163" cy="14009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CEF0E44F-1757-4898-B3BD-CA1405828851}"/>
              </a:ext>
            </a:extLst>
          </p:cNvPr>
          <p:cNvPicPr>
            <a:picLocks noChangeAspect="1"/>
          </p:cNvPicPr>
          <p:nvPr/>
        </p:nvPicPr>
        <p:blipFill>
          <a:blip r:embed="rId3"/>
          <a:stretch>
            <a:fillRect/>
          </a:stretch>
        </p:blipFill>
        <p:spPr>
          <a:xfrm>
            <a:off x="3907842" y="1139345"/>
            <a:ext cx="4673003" cy="2287825"/>
          </a:xfrm>
          <a:prstGeom prst="rect">
            <a:avLst/>
          </a:prstGeom>
        </p:spPr>
      </p:pic>
      <p:sp>
        <p:nvSpPr>
          <p:cNvPr id="16" name="Ellipse 15">
            <a:extLst>
              <a:ext uri="{FF2B5EF4-FFF2-40B4-BE49-F238E27FC236}">
                <a16:creationId xmlns:a16="http://schemas.microsoft.com/office/drawing/2014/main" id="{94E256EF-E7F9-434D-8ED0-EF233A6EE0EF}"/>
              </a:ext>
            </a:extLst>
          </p:cNvPr>
          <p:cNvSpPr/>
          <p:nvPr/>
        </p:nvSpPr>
        <p:spPr>
          <a:xfrm>
            <a:off x="5933472" y="1401845"/>
            <a:ext cx="542961" cy="2149878"/>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3166B4A-6B96-4D80-A7F2-0D3DC4A3F376}"/>
              </a:ext>
            </a:extLst>
          </p:cNvPr>
          <p:cNvSpPr/>
          <p:nvPr/>
        </p:nvSpPr>
        <p:spPr>
          <a:xfrm>
            <a:off x="7681440" y="1660069"/>
            <a:ext cx="773343" cy="17915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5BABB29-D5A2-43DE-A44E-BE6390F2DB91}"/>
              </a:ext>
            </a:extLst>
          </p:cNvPr>
          <p:cNvSpPr/>
          <p:nvPr/>
        </p:nvSpPr>
        <p:spPr>
          <a:xfrm>
            <a:off x="3944010" y="1647298"/>
            <a:ext cx="773343" cy="17915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EA2C087-ED25-4A35-A0F5-D18333A63412}"/>
              </a:ext>
            </a:extLst>
          </p:cNvPr>
          <p:cNvSpPr/>
          <p:nvPr/>
        </p:nvSpPr>
        <p:spPr>
          <a:xfrm>
            <a:off x="5269139" y="1684494"/>
            <a:ext cx="773343" cy="179152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71691DA-9F1D-434C-A628-EB593A9F8A4C}"/>
              </a:ext>
            </a:extLst>
          </p:cNvPr>
          <p:cNvSpPr/>
          <p:nvPr/>
        </p:nvSpPr>
        <p:spPr>
          <a:xfrm>
            <a:off x="6390287" y="1700964"/>
            <a:ext cx="773343" cy="1791526"/>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24" name="ZoneTexte 23"/>
          <p:cNvSpPr txBox="1"/>
          <p:nvPr/>
        </p:nvSpPr>
        <p:spPr>
          <a:xfrm>
            <a:off x="1959440" y="550977"/>
            <a:ext cx="5519460" cy="400110"/>
          </a:xfrm>
          <a:prstGeom prst="rect">
            <a:avLst/>
          </a:prstGeom>
          <a:noFill/>
        </p:spPr>
        <p:txBody>
          <a:bodyPr wrap="none" rtlCol="0">
            <a:spAutoFit/>
          </a:bodyPr>
          <a:lstStyle/>
          <a:p>
            <a:r>
              <a:rPr lang="en-US" sz="2000" b="1" dirty="0">
                <a:solidFill>
                  <a:schemeClr val="tx2"/>
                </a:solidFill>
              </a:rPr>
              <a:t>Principe de la </a:t>
            </a:r>
            <a:r>
              <a:rPr lang="en-US" sz="2000" b="1" dirty="0" err="1">
                <a:solidFill>
                  <a:schemeClr val="tx2"/>
                </a:solidFill>
              </a:rPr>
              <a:t>réflectométrie</a:t>
            </a:r>
            <a:r>
              <a:rPr lang="en-US" sz="2000" b="1" dirty="0">
                <a:solidFill>
                  <a:schemeClr val="tx2"/>
                </a:solidFill>
              </a:rPr>
              <a:t> à </a:t>
            </a:r>
            <a:r>
              <a:rPr lang="en-US" sz="2000" b="1" dirty="0" err="1">
                <a:solidFill>
                  <a:schemeClr val="tx2"/>
                </a:solidFill>
              </a:rPr>
              <a:t>fibre</a:t>
            </a:r>
            <a:r>
              <a:rPr lang="en-US" sz="2000" b="1" dirty="0">
                <a:solidFill>
                  <a:schemeClr val="tx2"/>
                </a:solidFill>
              </a:rPr>
              <a:t> </a:t>
            </a:r>
            <a:r>
              <a:rPr lang="en-US" sz="2000" b="1" dirty="0" err="1">
                <a:solidFill>
                  <a:schemeClr val="tx2"/>
                </a:solidFill>
              </a:rPr>
              <a:t>optique</a:t>
            </a:r>
            <a:endParaRPr lang="en-US" sz="2000" b="1" dirty="0">
              <a:solidFill>
                <a:schemeClr val="tx2"/>
              </a:solidFill>
            </a:endParaRPr>
          </a:p>
        </p:txBody>
      </p:sp>
      <p:cxnSp>
        <p:nvCxnSpPr>
          <p:cNvPr id="9" name="Connecteur droit avec flèche 8">
            <a:extLst>
              <a:ext uri="{FF2B5EF4-FFF2-40B4-BE49-F238E27FC236}">
                <a16:creationId xmlns:a16="http://schemas.microsoft.com/office/drawing/2014/main" id="{55B1F09F-2483-484E-B5AA-DD0622DE7367}"/>
              </a:ext>
            </a:extLst>
          </p:cNvPr>
          <p:cNvCxnSpPr>
            <a:cxnSpLocks/>
          </p:cNvCxnSpPr>
          <p:nvPr/>
        </p:nvCxnSpPr>
        <p:spPr>
          <a:xfrm flipV="1">
            <a:off x="6752277" y="3184831"/>
            <a:ext cx="2239377" cy="150328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Tableau 39">
            <a:extLst>
              <a:ext uri="{FF2B5EF4-FFF2-40B4-BE49-F238E27FC236}">
                <a16:creationId xmlns:a16="http://schemas.microsoft.com/office/drawing/2014/main" id="{265787F7-D510-42E5-B9E3-E227818E627D}"/>
              </a:ext>
            </a:extLst>
          </p:cNvPr>
          <p:cNvGraphicFramePr>
            <a:graphicFrameLocks noGrp="1"/>
          </p:cNvGraphicFramePr>
          <p:nvPr>
            <p:extLst>
              <p:ext uri="{D42A27DB-BD31-4B8C-83A1-F6EECF244321}">
                <p14:modId xmlns:p14="http://schemas.microsoft.com/office/powerpoint/2010/main" val="505024033"/>
              </p:ext>
            </p:extLst>
          </p:nvPr>
        </p:nvGraphicFramePr>
        <p:xfrm>
          <a:off x="50367" y="3618050"/>
          <a:ext cx="6568978" cy="2499360"/>
        </p:xfrm>
        <a:graphic>
          <a:graphicData uri="http://schemas.openxmlformats.org/drawingml/2006/table">
            <a:tbl>
              <a:tblPr firstRow="1" bandRow="1">
                <a:tableStyleId>{5C22544A-7EE6-4342-B048-85BDC9FD1C3A}</a:tableStyleId>
              </a:tblPr>
              <a:tblGrid>
                <a:gridCol w="2151530">
                  <a:extLst>
                    <a:ext uri="{9D8B030D-6E8A-4147-A177-3AD203B41FA5}">
                      <a16:colId xmlns:a16="http://schemas.microsoft.com/office/drawing/2014/main" val="3149969064"/>
                    </a:ext>
                  </a:extLst>
                </a:gridCol>
                <a:gridCol w="2277002">
                  <a:extLst>
                    <a:ext uri="{9D8B030D-6E8A-4147-A177-3AD203B41FA5}">
                      <a16:colId xmlns:a16="http://schemas.microsoft.com/office/drawing/2014/main" val="2248065364"/>
                    </a:ext>
                  </a:extLst>
                </a:gridCol>
                <a:gridCol w="2140446">
                  <a:extLst>
                    <a:ext uri="{9D8B030D-6E8A-4147-A177-3AD203B41FA5}">
                      <a16:colId xmlns:a16="http://schemas.microsoft.com/office/drawing/2014/main" val="546141132"/>
                    </a:ext>
                  </a:extLst>
                </a:gridCol>
              </a:tblGrid>
              <a:tr h="527815">
                <a:tc>
                  <a:txBody>
                    <a:bodyPr/>
                    <a:lstStyle/>
                    <a:p>
                      <a:pPr algn="ctr"/>
                      <a:r>
                        <a:rPr lang="en-US" noProof="0" dirty="0"/>
                        <a:t>Backscattering</a:t>
                      </a:r>
                    </a:p>
                  </a:txBody>
                  <a:tcPr anchor="ctr"/>
                </a:tc>
                <a:tc>
                  <a:txBody>
                    <a:bodyPr/>
                    <a:lstStyle/>
                    <a:p>
                      <a:pPr algn="ctr"/>
                      <a:r>
                        <a:rPr lang="en-US" noProof="0" dirty="0"/>
                        <a:t>Sensed parameters</a:t>
                      </a:r>
                    </a:p>
                  </a:txBody>
                  <a:tcPr anchor="ctr"/>
                </a:tc>
                <a:tc>
                  <a:txBody>
                    <a:bodyPr/>
                    <a:lstStyle/>
                    <a:p>
                      <a:pPr algn="ctr"/>
                      <a:r>
                        <a:rPr lang="en-US" noProof="0" dirty="0"/>
                        <a:t>Technology</a:t>
                      </a:r>
                    </a:p>
                  </a:txBody>
                  <a:tcPr anchor="ctr"/>
                </a:tc>
                <a:extLst>
                  <a:ext uri="{0D108BD9-81ED-4DB2-BD59-A6C34878D82A}">
                    <a16:rowId xmlns:a16="http://schemas.microsoft.com/office/drawing/2014/main" val="2868193395"/>
                  </a:ext>
                </a:extLst>
              </a:tr>
              <a:tr h="754021">
                <a:tc>
                  <a:txBody>
                    <a:bodyPr/>
                    <a:lstStyle/>
                    <a:p>
                      <a:pPr algn="ctr"/>
                      <a:r>
                        <a:rPr lang="en-US" sz="1600" b="1" noProof="0" dirty="0">
                          <a:solidFill>
                            <a:srgbClr val="7030A0"/>
                          </a:solidFill>
                        </a:rPr>
                        <a:t>Rayleigh</a:t>
                      </a:r>
                    </a:p>
                    <a:p>
                      <a:pPr algn="ctr"/>
                      <a:r>
                        <a:rPr lang="en-US" sz="1400" b="0" noProof="0" dirty="0">
                          <a:solidFill>
                            <a:srgbClr val="7030A0"/>
                          </a:solidFill>
                        </a:rPr>
                        <a:t>(elastic = conservation de </a:t>
                      </a:r>
                      <a:r>
                        <a:rPr lang="en-US" sz="1400" b="0" noProof="0" dirty="0" err="1">
                          <a:solidFill>
                            <a:srgbClr val="7030A0"/>
                          </a:solidFill>
                        </a:rPr>
                        <a:t>l’énergie</a:t>
                      </a:r>
                      <a:r>
                        <a:rPr lang="en-US" sz="1400" b="0" noProof="0" dirty="0">
                          <a:solidFill>
                            <a:srgbClr val="7030A0"/>
                          </a:solidFill>
                        </a:rPr>
                        <a:t>)</a:t>
                      </a:r>
                    </a:p>
                  </a:txBody>
                  <a:tcPr anchor="ctr"/>
                </a:tc>
                <a:tc>
                  <a:txBody>
                    <a:bodyPr/>
                    <a:lstStyle/>
                    <a:p>
                      <a:pPr algn="ctr"/>
                      <a:r>
                        <a:rPr lang="en-US" sz="1600" b="1" noProof="0" dirty="0">
                          <a:solidFill>
                            <a:srgbClr val="7030A0"/>
                          </a:solidFill>
                        </a:rPr>
                        <a:t>Optical losses / Acoustic waves</a:t>
                      </a:r>
                    </a:p>
                  </a:txBody>
                  <a:tcPr anchor="ctr"/>
                </a:tc>
                <a:tc>
                  <a:txBody>
                    <a:bodyPr/>
                    <a:lstStyle/>
                    <a:p>
                      <a:pPr algn="ctr"/>
                      <a:r>
                        <a:rPr lang="en-US" sz="1600" b="1" noProof="0" dirty="0">
                          <a:solidFill>
                            <a:srgbClr val="7030A0"/>
                          </a:solidFill>
                        </a:rPr>
                        <a:t>OTDR / DAS</a:t>
                      </a:r>
                    </a:p>
                  </a:txBody>
                  <a:tcPr anchor="ctr"/>
                </a:tc>
                <a:extLst>
                  <a:ext uri="{0D108BD9-81ED-4DB2-BD59-A6C34878D82A}">
                    <a16:rowId xmlns:a16="http://schemas.microsoft.com/office/drawing/2014/main" val="330627435"/>
                  </a:ext>
                </a:extLst>
              </a:tr>
              <a:tr h="309732">
                <a:tc>
                  <a:txBody>
                    <a:bodyPr/>
                    <a:lstStyle/>
                    <a:p>
                      <a:pPr algn="ctr"/>
                      <a:r>
                        <a:rPr lang="en-US" sz="1600" b="1" noProof="0" dirty="0">
                          <a:solidFill>
                            <a:srgbClr val="C00000"/>
                          </a:solidFill>
                        </a:rPr>
                        <a:t>Raman</a:t>
                      </a:r>
                    </a:p>
                    <a:p>
                      <a:pPr algn="ctr"/>
                      <a:r>
                        <a:rPr lang="en-US" sz="1400" b="0" noProof="0" dirty="0">
                          <a:solidFill>
                            <a:srgbClr val="C00000"/>
                          </a:solidFill>
                        </a:rPr>
                        <a:t>(inelastic)</a:t>
                      </a:r>
                    </a:p>
                  </a:txBody>
                  <a:tcPr anchor="ctr"/>
                </a:tc>
                <a:tc>
                  <a:txBody>
                    <a:bodyPr/>
                    <a:lstStyle/>
                    <a:p>
                      <a:pPr algn="ctr"/>
                      <a:r>
                        <a:rPr lang="en-US" sz="1600" b="1" noProof="0" dirty="0">
                          <a:solidFill>
                            <a:srgbClr val="C00000"/>
                          </a:solidFill>
                        </a:rPr>
                        <a:t>Temperature</a:t>
                      </a:r>
                    </a:p>
                  </a:txBody>
                  <a:tcPr anchor="ctr"/>
                </a:tc>
                <a:tc>
                  <a:txBody>
                    <a:bodyPr/>
                    <a:lstStyle/>
                    <a:p>
                      <a:pPr algn="ctr"/>
                      <a:r>
                        <a:rPr lang="en-US" sz="1600" b="1" noProof="0" dirty="0">
                          <a:solidFill>
                            <a:srgbClr val="C00000"/>
                          </a:solidFill>
                        </a:rPr>
                        <a:t>DTS</a:t>
                      </a:r>
                    </a:p>
                  </a:txBody>
                  <a:tcPr anchor="ctr"/>
                </a:tc>
                <a:extLst>
                  <a:ext uri="{0D108BD9-81ED-4DB2-BD59-A6C34878D82A}">
                    <a16:rowId xmlns:a16="http://schemas.microsoft.com/office/drawing/2014/main" val="1890435069"/>
                  </a:ext>
                </a:extLst>
              </a:tr>
              <a:tr h="542032">
                <a:tc>
                  <a:txBody>
                    <a:bodyPr/>
                    <a:lstStyle/>
                    <a:p>
                      <a:pPr algn="ctr"/>
                      <a:r>
                        <a:rPr lang="en-US" sz="1600" b="1" noProof="0" dirty="0">
                          <a:solidFill>
                            <a:srgbClr val="00B050"/>
                          </a:solidFill>
                        </a:rPr>
                        <a:t>Brillouin</a:t>
                      </a:r>
                    </a:p>
                    <a:p>
                      <a:pPr algn="ctr"/>
                      <a:r>
                        <a:rPr lang="en-US" sz="1400" b="0" noProof="0" dirty="0">
                          <a:solidFill>
                            <a:srgbClr val="00B050"/>
                          </a:solidFill>
                        </a:rPr>
                        <a:t>(inelastic)</a:t>
                      </a:r>
                    </a:p>
                  </a:txBody>
                  <a:tcPr anchor="ctr"/>
                </a:tc>
                <a:tc>
                  <a:txBody>
                    <a:bodyPr/>
                    <a:lstStyle/>
                    <a:p>
                      <a:pPr algn="ctr"/>
                      <a:r>
                        <a:rPr lang="en-US" sz="1600" b="1" noProof="0" dirty="0">
                          <a:solidFill>
                            <a:srgbClr val="00B050"/>
                          </a:solidFill>
                        </a:rPr>
                        <a:t>Temperature / Strain</a:t>
                      </a:r>
                    </a:p>
                  </a:txBody>
                  <a:tcPr anchor="ctr"/>
                </a:tc>
                <a:tc>
                  <a:txBody>
                    <a:bodyPr/>
                    <a:lstStyle/>
                    <a:p>
                      <a:pPr algn="ctr"/>
                      <a:r>
                        <a:rPr lang="en-US" sz="1600" b="1" noProof="0" dirty="0">
                          <a:solidFill>
                            <a:srgbClr val="00B050"/>
                          </a:solidFill>
                        </a:rPr>
                        <a:t>DTS / DSS</a:t>
                      </a:r>
                    </a:p>
                  </a:txBody>
                  <a:tcPr anchor="ctr"/>
                </a:tc>
                <a:extLst>
                  <a:ext uri="{0D108BD9-81ED-4DB2-BD59-A6C34878D82A}">
                    <a16:rowId xmlns:a16="http://schemas.microsoft.com/office/drawing/2014/main" val="3085678619"/>
                  </a:ext>
                </a:extLst>
              </a:tr>
            </a:tbl>
          </a:graphicData>
        </a:graphic>
      </p:graphicFrame>
      <p:sp>
        <p:nvSpPr>
          <p:cNvPr id="50" name="ZoneTexte 49"/>
          <p:cNvSpPr txBox="1"/>
          <p:nvPr/>
        </p:nvSpPr>
        <p:spPr>
          <a:xfrm>
            <a:off x="28094" y="6148229"/>
            <a:ext cx="7759496" cy="646331"/>
          </a:xfrm>
          <a:prstGeom prst="rect">
            <a:avLst/>
          </a:prstGeom>
          <a:solidFill>
            <a:schemeClr val="bg1"/>
          </a:solidFill>
          <a:ln>
            <a:solidFill>
              <a:schemeClr val="tx1"/>
            </a:solidFill>
          </a:ln>
        </p:spPr>
        <p:txBody>
          <a:bodyPr wrap="none" rtlCol="0">
            <a:spAutoFit/>
          </a:bodyPr>
          <a:lstStyle/>
          <a:p>
            <a:r>
              <a:rPr lang="fr-FR" b="1" dirty="0"/>
              <a:t>Remarque</a:t>
            </a:r>
            <a:r>
              <a:rPr lang="fr-FR" dirty="0"/>
              <a:t> : l’énergie rétrodiffusée dans le bon angle dans la fibre est très </a:t>
            </a:r>
          </a:p>
          <a:p>
            <a:r>
              <a:rPr lang="fr-FR" dirty="0"/>
              <a:t>faible (~0,1 à 1%) et est ré-atténuée sur le trajet retour</a:t>
            </a:r>
          </a:p>
        </p:txBody>
      </p:sp>
      <p:sp>
        <p:nvSpPr>
          <p:cNvPr id="21" name="Espace réservé de la date 2">
            <a:extLst>
              <a:ext uri="{FF2B5EF4-FFF2-40B4-BE49-F238E27FC236}">
                <a16:creationId xmlns:a16="http://schemas.microsoft.com/office/drawing/2014/main" id="{D66A5C32-F221-4209-BE3A-17ED59A59D03}"/>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22" name="Espace réservé du numéro de diapositive 4">
            <a:extLst>
              <a:ext uri="{FF2B5EF4-FFF2-40B4-BE49-F238E27FC236}">
                <a16:creationId xmlns:a16="http://schemas.microsoft.com/office/drawing/2014/main" id="{1D48013F-B79A-49C1-AABD-C46FA3077EEC}"/>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7</a:t>
            </a:fld>
            <a:endParaRPr lang="fr-FR" dirty="0">
              <a:solidFill>
                <a:prstClr val="white"/>
              </a:solidFill>
              <a:latin typeface="Arial"/>
            </a:endParaRPr>
          </a:p>
        </p:txBody>
      </p:sp>
    </p:spTree>
    <p:extLst>
      <p:ext uri="{BB962C8B-B14F-4D97-AF65-F5344CB8AC3E}">
        <p14:creationId xmlns:p14="http://schemas.microsoft.com/office/powerpoint/2010/main" val="29051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xit" presetSubtype="0" fill="hold" grpId="1"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P spid="16" grpId="1" animBg="1"/>
      <p:bldP spid="17" grpId="0" animBg="1"/>
      <p:bldP spid="17" grpId="1" animBg="1"/>
      <p:bldP spid="18" grpId="0" animBg="1"/>
      <p:bldP spid="18" grpId="1" animBg="1"/>
      <p:bldP spid="19" grpId="0" animBg="1"/>
      <p:bldP spid="2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ZoneTexte 43">
            <a:extLst>
              <a:ext uri="{FF2B5EF4-FFF2-40B4-BE49-F238E27FC236}">
                <a16:creationId xmlns:a16="http://schemas.microsoft.com/office/drawing/2014/main" id="{C8C0D62A-E497-4BBF-AA7C-DA3C74CDF7CD}"/>
              </a:ext>
            </a:extLst>
          </p:cNvPr>
          <p:cNvSpPr txBox="1"/>
          <p:nvPr/>
        </p:nvSpPr>
        <p:spPr>
          <a:xfrm>
            <a:off x="2705492" y="6511248"/>
            <a:ext cx="1979629" cy="230832"/>
          </a:xfrm>
          <a:prstGeom prst="rect">
            <a:avLst/>
          </a:prstGeom>
          <a:solidFill>
            <a:schemeClr val="tx1"/>
          </a:solidFill>
        </p:spPr>
        <p:txBody>
          <a:bodyPr wrap="square" rtlCol="0">
            <a:spAutoFit/>
          </a:bodyPr>
          <a:lstStyle/>
          <a:p>
            <a:pPr algn="ctr"/>
            <a:r>
              <a:rPr lang="fr-FR" sz="900" dirty="0">
                <a:solidFill>
                  <a:schemeClr val="bg1"/>
                </a:solidFill>
              </a:rPr>
              <a:t>Télécom Paris</a:t>
            </a:r>
          </a:p>
        </p:txBody>
      </p:sp>
      <p:sp>
        <p:nvSpPr>
          <p:cNvPr id="45" name="ZoneTexte 44">
            <a:extLst>
              <a:ext uri="{FF2B5EF4-FFF2-40B4-BE49-F238E27FC236}">
                <a16:creationId xmlns:a16="http://schemas.microsoft.com/office/drawing/2014/main" id="{BFBF5AF6-B6A9-418D-8DBE-94F2F50A1ACA}"/>
              </a:ext>
            </a:extLst>
          </p:cNvPr>
          <p:cNvSpPr txBox="1"/>
          <p:nvPr/>
        </p:nvSpPr>
        <p:spPr>
          <a:xfrm>
            <a:off x="5443352" y="6511248"/>
            <a:ext cx="4990497" cy="230832"/>
          </a:xfrm>
          <a:prstGeom prst="rect">
            <a:avLst/>
          </a:prstGeom>
          <a:noFill/>
        </p:spPr>
        <p:txBody>
          <a:bodyPr wrap="square" rtlCol="0">
            <a:spAutoFit/>
          </a:bodyPr>
          <a:lstStyle/>
          <a:p>
            <a:pPr algn="ctr"/>
            <a:r>
              <a:rPr lang="fr-FR" sz="900" dirty="0">
                <a:solidFill>
                  <a:schemeClr val="bg1"/>
                </a:solidFill>
              </a:rPr>
              <a:t>4TE03 Propagation dans les fibres et capteurs à fibre (P3)    (R. Gabet)</a:t>
            </a:r>
          </a:p>
        </p:txBody>
      </p:sp>
      <p:graphicFrame>
        <p:nvGraphicFramePr>
          <p:cNvPr id="24" name="Tableau 13">
            <a:extLst>
              <a:ext uri="{FF2B5EF4-FFF2-40B4-BE49-F238E27FC236}">
                <a16:creationId xmlns:a16="http://schemas.microsoft.com/office/drawing/2014/main" id="{31C651E6-4A4D-4A34-AA27-44F642817A51}"/>
              </a:ext>
            </a:extLst>
          </p:cNvPr>
          <p:cNvGraphicFramePr>
            <a:graphicFrameLocks noGrp="1"/>
          </p:cNvGraphicFramePr>
          <p:nvPr>
            <p:extLst>
              <p:ext uri="{D42A27DB-BD31-4B8C-83A1-F6EECF244321}">
                <p14:modId xmlns:p14="http://schemas.microsoft.com/office/powerpoint/2010/main" val="526313842"/>
              </p:ext>
            </p:extLst>
          </p:nvPr>
        </p:nvGraphicFramePr>
        <p:xfrm>
          <a:off x="39876" y="917179"/>
          <a:ext cx="6178650" cy="2147680"/>
        </p:xfrm>
        <a:graphic>
          <a:graphicData uri="http://schemas.openxmlformats.org/drawingml/2006/table">
            <a:tbl>
              <a:tblPr firstRow="1" bandRow="1">
                <a:tableStyleId>{69CF1AB2-1976-4502-BF36-3FF5EA218861}</a:tableStyleId>
              </a:tblPr>
              <a:tblGrid>
                <a:gridCol w="3089325">
                  <a:extLst>
                    <a:ext uri="{9D8B030D-6E8A-4147-A177-3AD203B41FA5}">
                      <a16:colId xmlns:a16="http://schemas.microsoft.com/office/drawing/2014/main" val="1560850232"/>
                    </a:ext>
                  </a:extLst>
                </a:gridCol>
                <a:gridCol w="3089325">
                  <a:extLst>
                    <a:ext uri="{9D8B030D-6E8A-4147-A177-3AD203B41FA5}">
                      <a16:colId xmlns:a16="http://schemas.microsoft.com/office/drawing/2014/main" val="1734112738"/>
                    </a:ext>
                  </a:extLst>
                </a:gridCol>
              </a:tblGrid>
              <a:tr h="536920">
                <a:tc>
                  <a:txBody>
                    <a:bodyPr/>
                    <a:lstStyle/>
                    <a:p>
                      <a:pPr algn="ctr"/>
                      <a:r>
                        <a:rPr lang="en-US" b="1" noProof="0" dirty="0"/>
                        <a:t>Spatial resolution</a:t>
                      </a:r>
                    </a:p>
                  </a:txBody>
                  <a:tcPr anchor="ctr"/>
                </a:tc>
                <a:tc>
                  <a:txBody>
                    <a:bodyPr/>
                    <a:lstStyle/>
                    <a:p>
                      <a:pPr algn="ctr"/>
                      <a:r>
                        <a:rPr lang="en-US" sz="1600" b="0" noProof="0" dirty="0"/>
                        <a:t>1 m to 10 m</a:t>
                      </a:r>
                    </a:p>
                  </a:txBody>
                  <a:tcPr anchor="ctr"/>
                </a:tc>
                <a:extLst>
                  <a:ext uri="{0D108BD9-81ED-4DB2-BD59-A6C34878D82A}">
                    <a16:rowId xmlns:a16="http://schemas.microsoft.com/office/drawing/2014/main" val="4057295416"/>
                  </a:ext>
                </a:extLst>
              </a:tr>
              <a:tr h="536920">
                <a:tc>
                  <a:txBody>
                    <a:bodyPr/>
                    <a:lstStyle/>
                    <a:p>
                      <a:pPr algn="ctr"/>
                      <a:r>
                        <a:rPr lang="en-US" b="1" noProof="0" dirty="0"/>
                        <a:t>Spatial sampling</a:t>
                      </a:r>
                    </a:p>
                  </a:txBody>
                  <a:tcPr anchor="ctr"/>
                </a:tc>
                <a:tc>
                  <a:txBody>
                    <a:bodyPr/>
                    <a:lstStyle/>
                    <a:p>
                      <a:pPr algn="ctr"/>
                      <a:r>
                        <a:rPr lang="en-US" sz="1600" noProof="0" dirty="0"/>
                        <a:t>0.1m to 10 m</a:t>
                      </a:r>
                    </a:p>
                  </a:txBody>
                  <a:tcPr anchor="ctr"/>
                </a:tc>
                <a:extLst>
                  <a:ext uri="{0D108BD9-81ED-4DB2-BD59-A6C34878D82A}">
                    <a16:rowId xmlns:a16="http://schemas.microsoft.com/office/drawing/2014/main" val="3552523497"/>
                  </a:ext>
                </a:extLst>
              </a:tr>
              <a:tr h="536920">
                <a:tc>
                  <a:txBody>
                    <a:bodyPr/>
                    <a:lstStyle/>
                    <a:p>
                      <a:pPr algn="ctr"/>
                      <a:r>
                        <a:rPr lang="en-US" b="1" noProof="0"/>
                        <a:t>Measurement time</a:t>
                      </a:r>
                    </a:p>
                  </a:txBody>
                  <a:tcPr anchor="ctr"/>
                </a:tc>
                <a:tc>
                  <a:txBody>
                    <a:bodyPr/>
                    <a:lstStyle/>
                    <a:p>
                      <a:pPr algn="ctr"/>
                      <a:r>
                        <a:rPr lang="en-US" sz="1600" noProof="0" dirty="0"/>
                        <a:t>1 min to 30 min</a:t>
                      </a:r>
                    </a:p>
                  </a:txBody>
                  <a:tcPr anchor="ctr"/>
                </a:tc>
                <a:extLst>
                  <a:ext uri="{0D108BD9-81ED-4DB2-BD59-A6C34878D82A}">
                    <a16:rowId xmlns:a16="http://schemas.microsoft.com/office/drawing/2014/main" val="1568277103"/>
                  </a:ext>
                </a:extLst>
              </a:tr>
              <a:tr h="536920">
                <a:tc>
                  <a:txBody>
                    <a:bodyPr/>
                    <a:lstStyle/>
                    <a:p>
                      <a:pPr algn="ctr"/>
                      <a:r>
                        <a:rPr lang="en-US" b="1" noProof="0" dirty="0"/>
                        <a:t>Optical budget</a:t>
                      </a:r>
                    </a:p>
                  </a:txBody>
                  <a:tcPr anchor="ctr"/>
                </a:tc>
                <a:tc>
                  <a:txBody>
                    <a:bodyPr/>
                    <a:lstStyle/>
                    <a:p>
                      <a:pPr algn="ctr"/>
                      <a:r>
                        <a:rPr lang="en-US" sz="1600" noProof="0" dirty="0"/>
                        <a:t>10 dB to 20 dB</a:t>
                      </a:r>
                    </a:p>
                  </a:txBody>
                  <a:tcPr anchor="ctr"/>
                </a:tc>
                <a:extLst>
                  <a:ext uri="{0D108BD9-81ED-4DB2-BD59-A6C34878D82A}">
                    <a16:rowId xmlns:a16="http://schemas.microsoft.com/office/drawing/2014/main" val="237721783"/>
                  </a:ext>
                </a:extLst>
              </a:tr>
            </a:tbl>
          </a:graphicData>
        </a:graphic>
      </p:graphicFrame>
      <p:sp>
        <p:nvSpPr>
          <p:cNvPr id="25" name="Rectangle 24">
            <a:extLst>
              <a:ext uri="{FF2B5EF4-FFF2-40B4-BE49-F238E27FC236}">
                <a16:creationId xmlns:a16="http://schemas.microsoft.com/office/drawing/2014/main" id="{A0204B2A-F3E4-40A1-BF5D-B380CDAD4F0F}"/>
              </a:ext>
            </a:extLst>
          </p:cNvPr>
          <p:cNvSpPr/>
          <p:nvPr/>
        </p:nvSpPr>
        <p:spPr>
          <a:xfrm>
            <a:off x="39876" y="917178"/>
            <a:ext cx="6178650" cy="104922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76D3F5A7-DDC3-4BD2-82B5-65470731F578}"/>
              </a:ext>
            </a:extLst>
          </p:cNvPr>
          <p:cNvSpPr/>
          <p:nvPr/>
        </p:nvSpPr>
        <p:spPr>
          <a:xfrm>
            <a:off x="39876" y="2015081"/>
            <a:ext cx="6178650" cy="48895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1FFD7EA1-40BD-4EF3-9FB4-E72E429B3694}"/>
              </a:ext>
            </a:extLst>
          </p:cNvPr>
          <p:cNvSpPr/>
          <p:nvPr/>
        </p:nvSpPr>
        <p:spPr>
          <a:xfrm>
            <a:off x="39876" y="2552712"/>
            <a:ext cx="6178650" cy="51214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348356" y="-12584"/>
            <a:ext cx="2680542" cy="523220"/>
          </a:xfrm>
          <a:prstGeom prst="rect">
            <a:avLst/>
          </a:prstGeom>
          <a:noFill/>
        </p:spPr>
        <p:txBody>
          <a:bodyPr wrap="none" rtlCol="0">
            <a:spAutoFit/>
          </a:bodyPr>
          <a:lstStyle/>
          <a:p>
            <a:r>
              <a:rPr lang="fr-FR" sz="2800" b="1" dirty="0">
                <a:solidFill>
                  <a:schemeClr val="tx2"/>
                </a:solidFill>
              </a:rPr>
              <a:t>1. Introduction</a:t>
            </a:r>
          </a:p>
        </p:txBody>
      </p:sp>
      <p:sp>
        <p:nvSpPr>
          <p:cNvPr id="41" name="ZoneTexte 40"/>
          <p:cNvSpPr txBox="1"/>
          <p:nvPr/>
        </p:nvSpPr>
        <p:spPr>
          <a:xfrm>
            <a:off x="1959440" y="550977"/>
            <a:ext cx="8784777" cy="400110"/>
          </a:xfrm>
          <a:prstGeom prst="rect">
            <a:avLst/>
          </a:prstGeom>
          <a:noFill/>
        </p:spPr>
        <p:txBody>
          <a:bodyPr wrap="none" rtlCol="0">
            <a:spAutoFit/>
          </a:bodyPr>
          <a:lstStyle/>
          <a:p>
            <a:r>
              <a:rPr lang="en-US" sz="2000" b="1" dirty="0" err="1">
                <a:solidFill>
                  <a:schemeClr val="tx2"/>
                </a:solidFill>
              </a:rPr>
              <a:t>Paramètres</a:t>
            </a:r>
            <a:r>
              <a:rPr lang="en-US" sz="2000" b="1" dirty="0">
                <a:solidFill>
                  <a:schemeClr val="tx2"/>
                </a:solidFill>
              </a:rPr>
              <a:t> </a:t>
            </a:r>
            <a:r>
              <a:rPr lang="en-US" sz="2000" b="1" dirty="0" err="1">
                <a:solidFill>
                  <a:schemeClr val="tx2"/>
                </a:solidFill>
              </a:rPr>
              <a:t>métrologiques</a:t>
            </a:r>
            <a:r>
              <a:rPr lang="en-US" sz="2000" b="1" dirty="0">
                <a:solidFill>
                  <a:schemeClr val="tx2"/>
                </a:solidFill>
              </a:rPr>
              <a:t> </a:t>
            </a:r>
            <a:r>
              <a:rPr lang="en-US" sz="2000" b="1" i="1" dirty="0">
                <a:solidFill>
                  <a:srgbClr val="FFFFCC"/>
                </a:solidFill>
              </a:rPr>
              <a:t>(</a:t>
            </a:r>
            <a:r>
              <a:rPr lang="en-US" sz="2000" b="1" i="1" dirty="0">
                <a:solidFill>
                  <a:srgbClr val="FF0000"/>
                </a:solidFill>
              </a:rPr>
              <a:t>courants</a:t>
            </a:r>
            <a:r>
              <a:rPr lang="en-US" sz="2000" b="1" i="1" dirty="0">
                <a:solidFill>
                  <a:srgbClr val="FFFFCC"/>
                </a:solidFill>
              </a:rPr>
              <a:t>)</a:t>
            </a:r>
            <a:r>
              <a:rPr lang="en-US" sz="2000" b="1" dirty="0">
                <a:solidFill>
                  <a:srgbClr val="FFFFCC"/>
                </a:solidFill>
              </a:rPr>
              <a:t> </a:t>
            </a:r>
            <a:r>
              <a:rPr lang="en-US" sz="2000" b="1" dirty="0">
                <a:solidFill>
                  <a:schemeClr val="tx2"/>
                </a:solidFill>
              </a:rPr>
              <a:t>pour les </a:t>
            </a:r>
            <a:r>
              <a:rPr lang="en-US" sz="2000" b="1" dirty="0" err="1">
                <a:solidFill>
                  <a:schemeClr val="tx2"/>
                </a:solidFill>
              </a:rPr>
              <a:t>capteurs</a:t>
            </a:r>
            <a:r>
              <a:rPr lang="en-US" sz="2000" b="1" dirty="0">
                <a:solidFill>
                  <a:schemeClr val="tx2"/>
                </a:solidFill>
              </a:rPr>
              <a:t> à </a:t>
            </a:r>
            <a:r>
              <a:rPr lang="en-US" sz="2000" b="1" dirty="0" err="1">
                <a:solidFill>
                  <a:schemeClr val="tx2"/>
                </a:solidFill>
              </a:rPr>
              <a:t>fibre</a:t>
            </a:r>
            <a:r>
              <a:rPr lang="en-US" sz="2000" b="1" dirty="0">
                <a:solidFill>
                  <a:schemeClr val="tx2"/>
                </a:solidFill>
              </a:rPr>
              <a:t> </a:t>
            </a:r>
            <a:r>
              <a:rPr lang="en-US" sz="2000" b="1" dirty="0" err="1">
                <a:solidFill>
                  <a:schemeClr val="tx2"/>
                </a:solidFill>
              </a:rPr>
              <a:t>optique</a:t>
            </a:r>
            <a:endParaRPr lang="en-US" sz="2000" b="1" dirty="0">
              <a:solidFill>
                <a:schemeClr val="tx2"/>
              </a:solidFill>
            </a:endParaRPr>
          </a:p>
        </p:txBody>
      </p:sp>
      <p:grpSp>
        <p:nvGrpSpPr>
          <p:cNvPr id="5" name="Groupe 4"/>
          <p:cNvGrpSpPr/>
          <p:nvPr/>
        </p:nvGrpSpPr>
        <p:grpSpPr>
          <a:xfrm>
            <a:off x="6985000" y="1006904"/>
            <a:ext cx="4753204" cy="2383254"/>
            <a:chOff x="6985000" y="1006904"/>
            <a:chExt cx="4753204" cy="2710896"/>
          </a:xfrm>
          <a:solidFill>
            <a:schemeClr val="bg1"/>
          </a:solidFill>
        </p:grpSpPr>
        <p:sp>
          <p:nvSpPr>
            <p:cNvPr id="29" name="Rectangle 28">
              <a:extLst>
                <a:ext uri="{FF2B5EF4-FFF2-40B4-BE49-F238E27FC236}">
                  <a16:creationId xmlns:a16="http://schemas.microsoft.com/office/drawing/2014/main" id="{1141981D-F4EF-48AE-B87E-95F6351FEDAA}"/>
                </a:ext>
              </a:extLst>
            </p:cNvPr>
            <p:cNvSpPr/>
            <p:nvPr/>
          </p:nvSpPr>
          <p:spPr>
            <a:xfrm>
              <a:off x="6985000" y="1006904"/>
              <a:ext cx="4671452" cy="2710896"/>
            </a:xfrm>
            <a:prstGeom prst="rect">
              <a:avLst/>
            </a:prstGeom>
            <a:grp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6EE44E3C-DA48-41A7-AE79-1C615653B52E}"/>
                </a:ext>
              </a:extLst>
            </p:cNvPr>
            <p:cNvPicPr>
              <a:picLocks noChangeAspect="1"/>
            </p:cNvPicPr>
            <p:nvPr/>
          </p:nvPicPr>
          <p:blipFill rotWithShape="1">
            <a:blip r:embed="rId2"/>
            <a:srcRect l="5775" r="8011"/>
            <a:stretch/>
          </p:blipFill>
          <p:spPr>
            <a:xfrm>
              <a:off x="7191036" y="1029466"/>
              <a:ext cx="4178301" cy="2319013"/>
            </a:xfrm>
            <a:prstGeom prst="rect">
              <a:avLst/>
            </a:prstGeom>
            <a:grpFill/>
          </p:spPr>
        </p:pic>
        <p:sp>
          <p:nvSpPr>
            <p:cNvPr id="37" name="ZoneTexte 36">
              <a:extLst>
                <a:ext uri="{FF2B5EF4-FFF2-40B4-BE49-F238E27FC236}">
                  <a16:creationId xmlns:a16="http://schemas.microsoft.com/office/drawing/2014/main" id="{A0E782B3-EC80-4D27-B79E-3D4FF02BBAA2}"/>
                </a:ext>
              </a:extLst>
            </p:cNvPr>
            <p:cNvSpPr txBox="1"/>
            <p:nvPr/>
          </p:nvSpPr>
          <p:spPr>
            <a:xfrm>
              <a:off x="7556085" y="1271429"/>
              <a:ext cx="1530417" cy="646331"/>
            </a:xfrm>
            <a:prstGeom prst="rect">
              <a:avLst/>
            </a:prstGeom>
            <a:grpFill/>
          </p:spPr>
          <p:txBody>
            <a:bodyPr wrap="square" rtlCol="0">
              <a:spAutoFit/>
            </a:bodyPr>
            <a:lstStyle/>
            <a:p>
              <a:r>
                <a:rPr lang="fr-FR" dirty="0" err="1"/>
                <a:t>Gaussian</a:t>
              </a:r>
              <a:r>
                <a:rPr lang="fr-FR" dirty="0"/>
                <a:t> distribution</a:t>
              </a:r>
            </a:p>
          </p:txBody>
        </p:sp>
        <p:sp>
          <p:nvSpPr>
            <p:cNvPr id="3" name="Rectangle 2"/>
            <p:cNvSpPr/>
            <p:nvPr/>
          </p:nvSpPr>
          <p:spPr>
            <a:xfrm>
              <a:off x="7045894" y="3284651"/>
              <a:ext cx="4692310" cy="307777"/>
            </a:xfrm>
            <a:prstGeom prst="rect">
              <a:avLst/>
            </a:prstGeom>
            <a:grpFill/>
          </p:spPr>
          <p:txBody>
            <a:bodyPr wrap="none">
              <a:spAutoFit/>
            </a:bodyPr>
            <a:lstStyle/>
            <a:p>
              <a:r>
                <a:rPr lang="fr-FR" sz="1400" dirty="0">
                  <a:solidFill>
                    <a:srgbClr val="00B050"/>
                  </a:solidFill>
                  <a:sym typeface="Wingdings" panose="05000000000000000000" pitchFamily="2" charset="2"/>
                </a:rPr>
                <a:t> Besoin de </a:t>
              </a:r>
              <a:r>
                <a:rPr lang="fr-FR" sz="1400" b="1" dirty="0">
                  <a:solidFill>
                    <a:srgbClr val="00B050"/>
                  </a:solidFill>
                  <a:sym typeface="Wingdings" panose="05000000000000000000" pitchFamily="2" charset="2"/>
                </a:rPr>
                <a:t>moyenner</a:t>
              </a:r>
              <a:r>
                <a:rPr lang="fr-FR" sz="1400" dirty="0">
                  <a:solidFill>
                    <a:srgbClr val="00B050"/>
                  </a:solidFill>
                  <a:sym typeface="Wingdings" panose="05000000000000000000" pitchFamily="2" charset="2"/>
                </a:rPr>
                <a:t> pour réduire l’erreur de mesure </a:t>
              </a:r>
              <a:endParaRPr lang="fr-FR" sz="1400" dirty="0">
                <a:solidFill>
                  <a:srgbClr val="00B050"/>
                </a:solidFill>
              </a:endParaRPr>
            </a:p>
          </p:txBody>
        </p:sp>
      </p:grpSp>
      <p:grpSp>
        <p:nvGrpSpPr>
          <p:cNvPr id="6" name="Groupe 5"/>
          <p:cNvGrpSpPr/>
          <p:nvPr/>
        </p:nvGrpSpPr>
        <p:grpSpPr>
          <a:xfrm>
            <a:off x="6594222" y="4155140"/>
            <a:ext cx="5062230" cy="2582209"/>
            <a:chOff x="6594222" y="3759488"/>
            <a:chExt cx="5062230" cy="2985308"/>
          </a:xfrm>
        </p:grpSpPr>
        <p:pic>
          <p:nvPicPr>
            <p:cNvPr id="31" name="Image 30">
              <a:extLst>
                <a:ext uri="{FF2B5EF4-FFF2-40B4-BE49-F238E27FC236}">
                  <a16:creationId xmlns:a16="http://schemas.microsoft.com/office/drawing/2014/main" id="{0447A21D-E4B6-447F-93F0-3ED6C0A54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636" y="3796972"/>
              <a:ext cx="4628626" cy="2094465"/>
            </a:xfrm>
            <a:prstGeom prst="rect">
              <a:avLst/>
            </a:prstGeom>
          </p:spPr>
        </p:pic>
        <p:cxnSp>
          <p:nvCxnSpPr>
            <p:cNvPr id="33" name="Connecteur droit avec flèche 32">
              <a:extLst>
                <a:ext uri="{FF2B5EF4-FFF2-40B4-BE49-F238E27FC236}">
                  <a16:creationId xmlns:a16="http://schemas.microsoft.com/office/drawing/2014/main" id="{44B45DAE-BAC4-4C6A-B69D-F8D080710E9C}"/>
                </a:ext>
              </a:extLst>
            </p:cNvPr>
            <p:cNvCxnSpPr>
              <a:cxnSpLocks/>
            </p:cNvCxnSpPr>
            <p:nvPr/>
          </p:nvCxnSpPr>
          <p:spPr>
            <a:xfrm>
              <a:off x="7191936" y="4058680"/>
              <a:ext cx="0" cy="1226015"/>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C6C38D6-EAD6-4308-A725-D9A236E5D73F}"/>
                </a:ext>
              </a:extLst>
            </p:cNvPr>
            <p:cNvCxnSpPr>
              <a:cxnSpLocks/>
            </p:cNvCxnSpPr>
            <p:nvPr/>
          </p:nvCxnSpPr>
          <p:spPr>
            <a:xfrm>
              <a:off x="7087161" y="5379945"/>
              <a:ext cx="4225282" cy="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46002271-6370-46D3-BC4C-F6AEF739D19C}"/>
                </a:ext>
              </a:extLst>
            </p:cNvPr>
            <p:cNvSpPr txBox="1"/>
            <p:nvPr/>
          </p:nvSpPr>
          <p:spPr>
            <a:xfrm>
              <a:off x="8077761" y="5379945"/>
              <a:ext cx="1366080" cy="369332"/>
            </a:xfrm>
            <a:prstGeom prst="rect">
              <a:avLst/>
            </a:prstGeom>
            <a:noFill/>
          </p:spPr>
          <p:txBody>
            <a:bodyPr wrap="none" rtlCol="0">
              <a:spAutoFit/>
            </a:bodyPr>
            <a:lstStyle/>
            <a:p>
              <a:r>
                <a:rPr lang="fr-FR" dirty="0"/>
                <a:t>Noise </a:t>
              </a:r>
              <a:r>
                <a:rPr lang="fr-FR" dirty="0" err="1"/>
                <a:t>floor</a:t>
              </a:r>
              <a:endParaRPr lang="fr-FR" dirty="0"/>
            </a:p>
          </p:txBody>
        </p:sp>
        <p:sp>
          <p:nvSpPr>
            <p:cNvPr id="36" name="ZoneTexte 35">
              <a:extLst>
                <a:ext uri="{FF2B5EF4-FFF2-40B4-BE49-F238E27FC236}">
                  <a16:creationId xmlns:a16="http://schemas.microsoft.com/office/drawing/2014/main" id="{DAEC0B9E-3454-4B20-8D03-5D02D92A3081}"/>
                </a:ext>
              </a:extLst>
            </p:cNvPr>
            <p:cNvSpPr txBox="1"/>
            <p:nvPr/>
          </p:nvSpPr>
          <p:spPr>
            <a:xfrm>
              <a:off x="7155102" y="4876532"/>
              <a:ext cx="1770036" cy="369332"/>
            </a:xfrm>
            <a:prstGeom prst="rect">
              <a:avLst/>
            </a:prstGeom>
            <a:noFill/>
          </p:spPr>
          <p:txBody>
            <a:bodyPr wrap="none" rtlCol="0">
              <a:spAutoFit/>
            </a:bodyPr>
            <a:lstStyle/>
            <a:p>
              <a:r>
                <a:rPr lang="fr-FR" dirty="0">
                  <a:solidFill>
                    <a:srgbClr val="7030A0"/>
                  </a:solidFill>
                </a:rPr>
                <a:t>Optical Budget</a:t>
              </a:r>
            </a:p>
          </p:txBody>
        </p:sp>
        <p:sp>
          <p:nvSpPr>
            <p:cNvPr id="38" name="ZoneTexte 37">
              <a:extLst>
                <a:ext uri="{FF2B5EF4-FFF2-40B4-BE49-F238E27FC236}">
                  <a16:creationId xmlns:a16="http://schemas.microsoft.com/office/drawing/2014/main" id="{8362CAD8-F5F1-4AF5-9AF0-797B4113EB66}"/>
                </a:ext>
              </a:extLst>
            </p:cNvPr>
            <p:cNvSpPr txBox="1"/>
            <p:nvPr/>
          </p:nvSpPr>
          <p:spPr>
            <a:xfrm>
              <a:off x="8284693" y="4142116"/>
              <a:ext cx="1457450" cy="646331"/>
            </a:xfrm>
            <a:prstGeom prst="rect">
              <a:avLst/>
            </a:prstGeom>
            <a:noFill/>
          </p:spPr>
          <p:txBody>
            <a:bodyPr wrap="none" rtlCol="0">
              <a:spAutoFit/>
            </a:bodyPr>
            <a:lstStyle/>
            <a:p>
              <a:r>
                <a:rPr lang="fr-FR" dirty="0">
                  <a:solidFill>
                    <a:srgbClr val="00B050"/>
                  </a:solidFill>
                </a:rPr>
                <a:t>0.2 dB / km </a:t>
              </a:r>
            </a:p>
            <a:p>
              <a:r>
                <a:rPr lang="fr-FR" dirty="0">
                  <a:solidFill>
                    <a:srgbClr val="00B050"/>
                  </a:solidFill>
                </a:rPr>
                <a:t>at 1550nm</a:t>
              </a:r>
            </a:p>
          </p:txBody>
        </p:sp>
        <p:sp>
          <p:nvSpPr>
            <p:cNvPr id="21" name="Rectangle 20"/>
            <p:cNvSpPr/>
            <p:nvPr/>
          </p:nvSpPr>
          <p:spPr>
            <a:xfrm>
              <a:off x="6616948" y="5950983"/>
              <a:ext cx="5039504" cy="738664"/>
            </a:xfrm>
            <a:prstGeom prst="rect">
              <a:avLst/>
            </a:prstGeom>
            <a:solidFill>
              <a:schemeClr val="bg1"/>
            </a:solidFill>
          </p:spPr>
          <p:txBody>
            <a:bodyPr wrap="square">
              <a:spAutoFit/>
            </a:bodyPr>
            <a:lstStyle/>
            <a:p>
              <a:pPr marL="171450" indent="-171450">
                <a:buFont typeface="Arial" panose="020B0604020202020204" pitchFamily="34" charset="0"/>
                <a:buChar char="•"/>
              </a:pPr>
              <a:r>
                <a:rPr lang="fr-FR" sz="1400" dirty="0">
                  <a:solidFill>
                    <a:srgbClr val="7030A0"/>
                  </a:solidFill>
                  <a:sym typeface="Wingdings" panose="05000000000000000000" pitchFamily="2" charset="2"/>
                </a:rPr>
                <a:t>Correspond aux pertes maximales que peut supporter l’interrogateur avec le signal soit dans le bruit de mesure de l’interrogateur  Portée de mesure</a:t>
              </a:r>
              <a:endParaRPr lang="fr-FR" sz="1400" dirty="0">
                <a:solidFill>
                  <a:srgbClr val="7030A0"/>
                </a:solidFill>
              </a:endParaRPr>
            </a:p>
          </p:txBody>
        </p:sp>
        <p:sp>
          <p:nvSpPr>
            <p:cNvPr id="32" name="Rectangle 31">
              <a:extLst>
                <a:ext uri="{FF2B5EF4-FFF2-40B4-BE49-F238E27FC236}">
                  <a16:creationId xmlns:a16="http://schemas.microsoft.com/office/drawing/2014/main" id="{B6D05623-1887-439B-935D-413EEFE97CE3}"/>
                </a:ext>
              </a:extLst>
            </p:cNvPr>
            <p:cNvSpPr/>
            <p:nvPr/>
          </p:nvSpPr>
          <p:spPr>
            <a:xfrm>
              <a:off x="6594222" y="3759488"/>
              <a:ext cx="5062230" cy="298530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p:cNvGrpSpPr/>
          <p:nvPr/>
        </p:nvGrpSpPr>
        <p:grpSpPr>
          <a:xfrm>
            <a:off x="39876" y="3550893"/>
            <a:ext cx="6220668" cy="3129850"/>
            <a:chOff x="39876" y="3362635"/>
            <a:chExt cx="6220668" cy="3129850"/>
          </a:xfrm>
        </p:grpSpPr>
        <p:pic>
          <p:nvPicPr>
            <p:cNvPr id="22" name="Image 21">
              <a:extLst>
                <a:ext uri="{FF2B5EF4-FFF2-40B4-BE49-F238E27FC236}">
                  <a16:creationId xmlns:a16="http://schemas.microsoft.com/office/drawing/2014/main" id="{EBA8D70C-3846-4C52-A81D-EAE47BA190D2}"/>
                </a:ext>
              </a:extLst>
            </p:cNvPr>
            <p:cNvPicPr>
              <a:picLocks noChangeAspect="1"/>
            </p:cNvPicPr>
            <p:nvPr/>
          </p:nvPicPr>
          <p:blipFill>
            <a:blip r:embed="rId4"/>
            <a:stretch>
              <a:fillRect/>
            </a:stretch>
          </p:blipFill>
          <p:spPr>
            <a:xfrm>
              <a:off x="941710" y="3362635"/>
              <a:ext cx="4715032" cy="2106996"/>
            </a:xfrm>
            <a:prstGeom prst="rect">
              <a:avLst/>
            </a:prstGeom>
          </p:spPr>
        </p:pic>
        <p:sp>
          <p:nvSpPr>
            <p:cNvPr id="2" name="Rectangle 1"/>
            <p:cNvSpPr/>
            <p:nvPr/>
          </p:nvSpPr>
          <p:spPr>
            <a:xfrm>
              <a:off x="39876" y="5524461"/>
              <a:ext cx="6197941" cy="954107"/>
            </a:xfrm>
            <a:prstGeom prst="rect">
              <a:avLst/>
            </a:prstGeom>
            <a:solidFill>
              <a:schemeClr val="bg1"/>
            </a:solidFill>
          </p:spPr>
          <p:txBody>
            <a:bodyPr wrap="square">
              <a:spAutoFit/>
            </a:bodyPr>
            <a:lstStyle/>
            <a:p>
              <a:pPr marL="171450" indent="-171450">
                <a:buFont typeface="Arial" panose="020B0604020202020204" pitchFamily="34" charset="0"/>
                <a:buChar char="•"/>
              </a:pPr>
              <a:r>
                <a:rPr lang="fr-FR" sz="1400" b="1" dirty="0">
                  <a:solidFill>
                    <a:srgbClr val="C00000"/>
                  </a:solidFill>
                </a:rPr>
                <a:t>Résolution spatiale </a:t>
              </a:r>
              <a:r>
                <a:rPr lang="fr-FR" sz="1400" dirty="0">
                  <a:solidFill>
                    <a:srgbClr val="C00000"/>
                  </a:solidFill>
                </a:rPr>
                <a:t>: longueur d’interaction de la lumière avec la fibre </a:t>
              </a:r>
              <a:r>
                <a:rPr lang="fr-FR" sz="1400" dirty="0">
                  <a:solidFill>
                    <a:srgbClr val="C00000"/>
                  </a:solidFill>
                  <a:sym typeface="Wingdings" panose="05000000000000000000" pitchFamily="2" charset="2"/>
                </a:rPr>
                <a:t> = ½Taille de l’impulsion optique</a:t>
              </a:r>
              <a:r>
                <a:rPr lang="fr-FR" sz="1400" dirty="0">
                  <a:solidFill>
                    <a:srgbClr val="C00000"/>
                  </a:solidFill>
                </a:rPr>
                <a:t> : </a:t>
              </a:r>
              <a:r>
                <a:rPr lang="fr-FR" sz="1400" b="1" dirty="0">
                  <a:solidFill>
                    <a:srgbClr val="FF0000"/>
                  </a:solidFill>
                  <a:sym typeface="Symbol" panose="05050102010706020507" pitchFamily="18" charset="2"/>
                </a:rPr>
                <a:t></a:t>
              </a:r>
              <a:r>
                <a:rPr lang="fr-FR" sz="1400" b="1" dirty="0" err="1">
                  <a:solidFill>
                    <a:srgbClr val="FF0000"/>
                  </a:solidFill>
                  <a:sym typeface="Symbol" panose="05050102010706020507" pitchFamily="18" charset="2"/>
                </a:rPr>
                <a:t>T</a:t>
              </a:r>
              <a:r>
                <a:rPr lang="fr-FR" sz="1400" b="1" baseline="-25000" dirty="0" err="1">
                  <a:solidFill>
                    <a:srgbClr val="FF0000"/>
                  </a:solidFill>
                  <a:sym typeface="Symbol" panose="05050102010706020507" pitchFamily="18" charset="2"/>
                </a:rPr>
                <a:t>impulsion</a:t>
              </a:r>
              <a:r>
                <a:rPr lang="fr-FR" sz="1400" b="1" baseline="-25000" dirty="0">
                  <a:solidFill>
                    <a:srgbClr val="FF0000"/>
                  </a:solidFill>
                  <a:sym typeface="Symbol" panose="05050102010706020507" pitchFamily="18" charset="2"/>
                </a:rPr>
                <a:t> </a:t>
              </a:r>
              <a:r>
                <a:rPr lang="fr-FR" sz="1400" b="1" dirty="0">
                  <a:solidFill>
                    <a:srgbClr val="FF0000"/>
                  </a:solidFill>
                </a:rPr>
                <a:t>10ns </a:t>
              </a:r>
              <a:r>
                <a:rPr lang="fr-FR" sz="1400" b="1" dirty="0">
                  <a:solidFill>
                    <a:srgbClr val="FF0000"/>
                  </a:solidFill>
                  <a:sym typeface="Symbol" panose="05050102010706020507" pitchFamily="18" charset="2"/>
                </a:rPr>
                <a:t> Res</a:t>
              </a:r>
              <a:r>
                <a:rPr lang="fr-FR" sz="1400" b="1" baseline="-25000" dirty="0">
                  <a:solidFill>
                    <a:srgbClr val="FF0000"/>
                  </a:solidFill>
                  <a:sym typeface="Symbol" panose="05050102010706020507" pitchFamily="18" charset="2"/>
                </a:rPr>
                <a:t>spatiale</a:t>
              </a:r>
              <a:r>
                <a:rPr lang="fr-FR" sz="1400" b="1" dirty="0">
                  <a:solidFill>
                    <a:srgbClr val="FF0000"/>
                  </a:solidFill>
                  <a:sym typeface="Symbol" panose="05050102010706020507" pitchFamily="18" charset="2"/>
                </a:rPr>
                <a:t>1m</a:t>
              </a:r>
              <a:endParaRPr lang="fr-FR" sz="1400" dirty="0">
                <a:solidFill>
                  <a:srgbClr val="C00000"/>
                </a:solidFill>
              </a:endParaRPr>
            </a:p>
            <a:p>
              <a:pPr marL="171450" indent="-171450">
                <a:buFont typeface="Arial" panose="020B0604020202020204" pitchFamily="34" charset="0"/>
                <a:buChar char="•"/>
              </a:pPr>
              <a:r>
                <a:rPr lang="fr-FR" sz="1400" b="1" dirty="0">
                  <a:solidFill>
                    <a:srgbClr val="C00000"/>
                  </a:solidFill>
                </a:rPr>
                <a:t>Echantillonnage spatial </a:t>
              </a:r>
              <a:r>
                <a:rPr lang="fr-FR" sz="1400" dirty="0">
                  <a:solidFill>
                    <a:srgbClr val="C00000"/>
                  </a:solidFill>
                </a:rPr>
                <a:t>: Plus petit intervalle spatial de mesure </a:t>
              </a:r>
              <a:r>
                <a:rPr lang="fr-FR" sz="1400" dirty="0">
                  <a:solidFill>
                    <a:srgbClr val="C00000"/>
                  </a:solidFill>
                  <a:sym typeface="Wingdings" panose="05000000000000000000" pitchFamily="2" charset="2"/>
                </a:rPr>
                <a:t> dépend de la vitesse d’échantillonnage de l’acquisition</a:t>
              </a:r>
              <a:endParaRPr lang="fr-FR" sz="1400" dirty="0">
                <a:solidFill>
                  <a:srgbClr val="C00000"/>
                </a:solidFill>
              </a:endParaRPr>
            </a:p>
          </p:txBody>
        </p:sp>
        <p:sp>
          <p:nvSpPr>
            <p:cNvPr id="28" name="Rectangle 27">
              <a:extLst>
                <a:ext uri="{FF2B5EF4-FFF2-40B4-BE49-F238E27FC236}">
                  <a16:creationId xmlns:a16="http://schemas.microsoft.com/office/drawing/2014/main" id="{D0A44C25-608C-4C62-A5CC-17912F1A6AA8}"/>
                </a:ext>
              </a:extLst>
            </p:cNvPr>
            <p:cNvSpPr/>
            <p:nvPr/>
          </p:nvSpPr>
          <p:spPr>
            <a:xfrm>
              <a:off x="39876" y="3407169"/>
              <a:ext cx="6220668" cy="308531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 name="Groupe 12"/>
          <p:cNvGrpSpPr/>
          <p:nvPr/>
        </p:nvGrpSpPr>
        <p:grpSpPr>
          <a:xfrm>
            <a:off x="39876" y="3091753"/>
            <a:ext cx="6178650" cy="486034"/>
            <a:chOff x="39876" y="3091753"/>
            <a:chExt cx="6178650" cy="486034"/>
          </a:xfrm>
        </p:grpSpPr>
        <p:sp>
          <p:nvSpPr>
            <p:cNvPr id="7" name="Rectangle 6"/>
            <p:cNvSpPr/>
            <p:nvPr/>
          </p:nvSpPr>
          <p:spPr>
            <a:xfrm>
              <a:off x="39876" y="3091753"/>
              <a:ext cx="6178650" cy="486034"/>
            </a:xfrm>
            <a:prstGeom prst="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1091830" y="3167644"/>
              <a:ext cx="889987" cy="369332"/>
            </a:xfrm>
            <a:prstGeom prst="rect">
              <a:avLst/>
            </a:prstGeom>
            <a:noFill/>
          </p:spPr>
          <p:txBody>
            <a:bodyPr wrap="none" rtlCol="0">
              <a:spAutoFit/>
            </a:bodyPr>
            <a:lstStyle/>
            <a:p>
              <a:r>
                <a:rPr lang="fr-FR" b="1" dirty="0"/>
                <a:t>Range</a:t>
              </a:r>
            </a:p>
          </p:txBody>
        </p:sp>
        <p:sp>
          <p:nvSpPr>
            <p:cNvPr id="9" name="ZoneTexte 8"/>
            <p:cNvSpPr txBox="1"/>
            <p:nvPr/>
          </p:nvSpPr>
          <p:spPr>
            <a:xfrm>
              <a:off x="3799346" y="3159563"/>
              <a:ext cx="1838965" cy="369332"/>
            </a:xfrm>
            <a:prstGeom prst="rect">
              <a:avLst/>
            </a:prstGeom>
            <a:noFill/>
          </p:spPr>
          <p:txBody>
            <a:bodyPr wrap="none" rtlCol="0">
              <a:spAutoFit/>
            </a:bodyPr>
            <a:lstStyle/>
            <a:p>
              <a:r>
                <a:rPr lang="fr-FR" b="1" dirty="0"/>
                <a:t>Jusqu’à 100km</a:t>
              </a:r>
            </a:p>
          </p:txBody>
        </p:sp>
        <p:cxnSp>
          <p:nvCxnSpPr>
            <p:cNvPr id="11" name="Connecteur droit 10"/>
            <p:cNvCxnSpPr/>
            <p:nvPr/>
          </p:nvCxnSpPr>
          <p:spPr>
            <a:xfrm>
              <a:off x="3115754" y="3091753"/>
              <a:ext cx="0" cy="486034"/>
            </a:xfrm>
            <a:prstGeom prst="line">
              <a:avLst/>
            </a:prstGeom>
            <a:ln w="6350"/>
          </p:spPr>
          <p:style>
            <a:lnRef idx="2">
              <a:schemeClr val="accent1"/>
            </a:lnRef>
            <a:fillRef idx="0">
              <a:schemeClr val="accent1"/>
            </a:fillRef>
            <a:effectRef idx="1">
              <a:schemeClr val="accent1"/>
            </a:effectRef>
            <a:fontRef idx="minor">
              <a:schemeClr val="tx1"/>
            </a:fontRef>
          </p:style>
        </p:cxnSp>
      </p:grpSp>
      <p:sp>
        <p:nvSpPr>
          <p:cNvPr id="12" name="ZoneTexte 11"/>
          <p:cNvSpPr txBox="1"/>
          <p:nvPr/>
        </p:nvSpPr>
        <p:spPr>
          <a:xfrm>
            <a:off x="6708696" y="3456308"/>
            <a:ext cx="5182829" cy="646331"/>
          </a:xfrm>
          <a:prstGeom prst="rect">
            <a:avLst/>
          </a:prstGeom>
          <a:noFill/>
          <a:ln w="38100">
            <a:solidFill>
              <a:srgbClr val="FFC000"/>
            </a:solidFill>
          </a:ln>
        </p:spPr>
        <p:txBody>
          <a:bodyPr wrap="none" rtlCol="0">
            <a:spAutoFit/>
          </a:bodyPr>
          <a:lstStyle/>
          <a:p>
            <a:pPr marL="285750" indent="-285750">
              <a:buFont typeface="Arial" panose="020B0604020202020204" pitchFamily="34" charset="0"/>
              <a:buChar char="•"/>
            </a:pPr>
            <a:r>
              <a:rPr lang="fr-FR" dirty="0">
                <a:sym typeface="Wingdings" panose="05000000000000000000" pitchFamily="2" charset="2"/>
              </a:rPr>
              <a:t>Fonction du budget optique</a:t>
            </a:r>
            <a:endParaRPr lang="fr-FR" dirty="0"/>
          </a:p>
          <a:p>
            <a:pPr marL="285750" indent="-285750">
              <a:buFont typeface="Wingdings" panose="05000000000000000000" pitchFamily="2" charset="2"/>
              <a:buChar char="Ø"/>
            </a:pPr>
            <a:r>
              <a:rPr lang="fr-FR" dirty="0" err="1"/>
              <a:t>Tx</a:t>
            </a:r>
            <a:r>
              <a:rPr lang="fr-FR" dirty="0"/>
              <a:t> de répétition des impulsions </a:t>
            </a:r>
            <a:r>
              <a:rPr lang="fr-FR" dirty="0">
                <a:sym typeface="Wingdings" panose="05000000000000000000" pitchFamily="2" charset="2"/>
              </a:rPr>
              <a:t> limite la BP</a:t>
            </a:r>
          </a:p>
        </p:txBody>
      </p:sp>
      <p:sp>
        <p:nvSpPr>
          <p:cNvPr id="42" name="Espace réservé de la date 2">
            <a:extLst>
              <a:ext uri="{FF2B5EF4-FFF2-40B4-BE49-F238E27FC236}">
                <a16:creationId xmlns:a16="http://schemas.microsoft.com/office/drawing/2014/main" id="{77E7E947-3149-4716-8F10-6E6806E8A835}"/>
              </a:ext>
            </a:extLst>
          </p:cNvPr>
          <p:cNvSpPr txBox="1">
            <a:spLocks/>
          </p:cNvSpPr>
          <p:nvPr/>
        </p:nvSpPr>
        <p:spPr>
          <a:xfrm>
            <a:off x="719403" y="6447317"/>
            <a:ext cx="1160013"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800" kern="1200">
                <a:solidFill>
                  <a:schemeClr val="bg1"/>
                </a:solidFill>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B8EF25F4-B268-42E8-A7A4-B8F206EF4EB7}" type="datetime1">
              <a:rPr lang="fr-FR" smtClean="0">
                <a:solidFill>
                  <a:prstClr val="white"/>
                </a:solidFill>
                <a:latin typeface="Arial"/>
              </a:rPr>
              <a:pPr fontAlgn="auto">
                <a:spcBef>
                  <a:spcPts val="0"/>
                </a:spcBef>
                <a:spcAft>
                  <a:spcPts val="0"/>
                </a:spcAft>
                <a:defRPr/>
              </a:pPr>
              <a:t>05/03/2025</a:t>
            </a:fld>
            <a:endParaRPr lang="fr-FR" dirty="0">
              <a:solidFill>
                <a:prstClr val="white"/>
              </a:solidFill>
              <a:latin typeface="Arial"/>
            </a:endParaRPr>
          </a:p>
        </p:txBody>
      </p:sp>
      <p:sp>
        <p:nvSpPr>
          <p:cNvPr id="43" name="Espace réservé du numéro de diapositive 4">
            <a:extLst>
              <a:ext uri="{FF2B5EF4-FFF2-40B4-BE49-F238E27FC236}">
                <a16:creationId xmlns:a16="http://schemas.microsoft.com/office/drawing/2014/main" id="{989077D1-58AE-4A61-87CF-9FDDA7B59480}"/>
              </a:ext>
            </a:extLst>
          </p:cNvPr>
          <p:cNvSpPr txBox="1">
            <a:spLocks/>
          </p:cNvSpPr>
          <p:nvPr/>
        </p:nvSpPr>
        <p:spPr>
          <a:xfrm>
            <a:off x="8622" y="6447317"/>
            <a:ext cx="710781" cy="360000"/>
          </a:xfrm>
          <a:prstGeom prst="rect">
            <a:avLst/>
          </a:prstGeom>
          <a:noFill/>
        </p:spPr>
        <p:txBody>
          <a:bodyPr vert="horz" lIns="91440" tIns="45720" rIns="91440" bIns="45720" rtlCol="0" anchor="ctr"/>
          <a:lstStyle>
            <a:defPPr>
              <a:defRPr lang="fr-FR"/>
            </a:defPPr>
            <a:lvl1pPr algn="ctr" rtl="0" fontAlgn="base">
              <a:spcBef>
                <a:spcPct val="0"/>
              </a:spcBef>
              <a:spcAft>
                <a:spcPct val="0"/>
              </a:spcAft>
              <a:defRPr sz="1000" b="1" kern="1200">
                <a:solidFill>
                  <a:schemeClr val="bg1"/>
                </a:solidFill>
                <a:effectLst/>
                <a:latin typeface="Arial" pitchFamily="4" charset="0"/>
                <a:ea typeface="+mn-ea"/>
                <a:cs typeface="+mn-cs"/>
              </a:defRPr>
            </a:lvl1pPr>
            <a:lvl2pPr marL="457200" algn="l" rtl="0" fontAlgn="base">
              <a:spcBef>
                <a:spcPct val="0"/>
              </a:spcBef>
              <a:spcAft>
                <a:spcPct val="0"/>
              </a:spcAft>
              <a:defRPr kern="1200">
                <a:solidFill>
                  <a:schemeClr val="tx1"/>
                </a:solidFill>
                <a:latin typeface="Arial" pitchFamily="4" charset="0"/>
                <a:ea typeface="+mn-ea"/>
                <a:cs typeface="+mn-cs"/>
              </a:defRPr>
            </a:lvl2pPr>
            <a:lvl3pPr marL="914400" algn="l" rtl="0" fontAlgn="base">
              <a:spcBef>
                <a:spcPct val="0"/>
              </a:spcBef>
              <a:spcAft>
                <a:spcPct val="0"/>
              </a:spcAft>
              <a:defRPr kern="1200">
                <a:solidFill>
                  <a:schemeClr val="tx1"/>
                </a:solidFill>
                <a:latin typeface="Arial" pitchFamily="4" charset="0"/>
                <a:ea typeface="+mn-ea"/>
                <a:cs typeface="+mn-cs"/>
              </a:defRPr>
            </a:lvl3pPr>
            <a:lvl4pPr marL="1371600" algn="l" rtl="0" fontAlgn="base">
              <a:spcBef>
                <a:spcPct val="0"/>
              </a:spcBef>
              <a:spcAft>
                <a:spcPct val="0"/>
              </a:spcAft>
              <a:defRPr kern="1200">
                <a:solidFill>
                  <a:schemeClr val="tx1"/>
                </a:solidFill>
                <a:latin typeface="Arial" pitchFamily="4" charset="0"/>
                <a:ea typeface="+mn-ea"/>
                <a:cs typeface="+mn-cs"/>
              </a:defRPr>
            </a:lvl4pPr>
            <a:lvl5pPr marL="1828800" algn="l" rtl="0" fontAlgn="base">
              <a:spcBef>
                <a:spcPct val="0"/>
              </a:spcBef>
              <a:spcAft>
                <a:spcPct val="0"/>
              </a:spcAft>
              <a:defRPr kern="1200">
                <a:solidFill>
                  <a:schemeClr val="tx1"/>
                </a:solidFill>
                <a:latin typeface="Arial" pitchFamily="4" charset="0"/>
                <a:ea typeface="+mn-ea"/>
                <a:cs typeface="+mn-cs"/>
              </a:defRPr>
            </a:lvl5pPr>
            <a:lvl6pPr marL="2286000" algn="l" defTabSz="457200" rtl="0" eaLnBrk="1" latinLnBrk="0" hangingPunct="1">
              <a:defRPr kern="1200">
                <a:solidFill>
                  <a:schemeClr val="tx1"/>
                </a:solidFill>
                <a:latin typeface="Arial" pitchFamily="4" charset="0"/>
                <a:ea typeface="+mn-ea"/>
                <a:cs typeface="+mn-cs"/>
              </a:defRPr>
            </a:lvl6pPr>
            <a:lvl7pPr marL="2743200" algn="l" defTabSz="457200" rtl="0" eaLnBrk="1" latinLnBrk="0" hangingPunct="1">
              <a:defRPr kern="1200">
                <a:solidFill>
                  <a:schemeClr val="tx1"/>
                </a:solidFill>
                <a:latin typeface="Arial" pitchFamily="4" charset="0"/>
                <a:ea typeface="+mn-ea"/>
                <a:cs typeface="+mn-cs"/>
              </a:defRPr>
            </a:lvl7pPr>
            <a:lvl8pPr marL="3200400" algn="l" defTabSz="457200" rtl="0" eaLnBrk="1" latinLnBrk="0" hangingPunct="1">
              <a:defRPr kern="1200">
                <a:solidFill>
                  <a:schemeClr val="tx1"/>
                </a:solidFill>
                <a:latin typeface="Arial" pitchFamily="4" charset="0"/>
                <a:ea typeface="+mn-ea"/>
                <a:cs typeface="+mn-cs"/>
              </a:defRPr>
            </a:lvl8pPr>
            <a:lvl9pPr marL="3657600" algn="l" defTabSz="457200" rtl="0" eaLnBrk="1" latinLnBrk="0" hangingPunct="1">
              <a:defRPr kern="1200">
                <a:solidFill>
                  <a:schemeClr val="tx1"/>
                </a:solidFill>
                <a:latin typeface="Arial" pitchFamily="4" charset="0"/>
                <a:ea typeface="+mn-ea"/>
                <a:cs typeface="+mn-cs"/>
              </a:defRPr>
            </a:lvl9pPr>
          </a:lstStyle>
          <a:p>
            <a:pPr fontAlgn="auto">
              <a:spcBef>
                <a:spcPts val="0"/>
              </a:spcBef>
              <a:spcAft>
                <a:spcPts val="0"/>
              </a:spcAft>
              <a:defRPr/>
            </a:pPr>
            <a:fld id="{3A5F5595-61AE-4AA6-B423-33EDBD1DAE12}" type="slidenum">
              <a:rPr lang="fr-FR" smtClean="0">
                <a:solidFill>
                  <a:prstClr val="white"/>
                </a:solidFill>
                <a:latin typeface="Arial"/>
              </a:rPr>
              <a:pPr fontAlgn="auto">
                <a:spcBef>
                  <a:spcPts val="0"/>
                </a:spcBef>
                <a:spcAft>
                  <a:spcPts val="0"/>
                </a:spcAft>
                <a:defRPr/>
              </a:pPr>
              <a:t>8</a:t>
            </a:fld>
            <a:endParaRPr lang="fr-FR" dirty="0">
              <a:solidFill>
                <a:prstClr val="white"/>
              </a:solidFill>
              <a:latin typeface="Arial"/>
            </a:endParaRPr>
          </a:p>
        </p:txBody>
      </p:sp>
    </p:spTree>
    <p:extLst>
      <p:ext uri="{BB962C8B-B14F-4D97-AF65-F5344CB8AC3E}">
        <p14:creationId xmlns:p14="http://schemas.microsoft.com/office/powerpoint/2010/main" val="26658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12" grpId="0" animBg="1"/>
    </p:bldLst>
  </p:timing>
</p:sld>
</file>

<file path=ppt/theme/theme1.xml><?xml version="1.0" encoding="utf-8"?>
<a:theme xmlns:a="http://schemas.openxmlformats.org/drawingml/2006/main" name="Modèle Télécom Bretagne">
  <a:themeElements>
    <a:clrScheme name="Télécom ParisTech">
      <a:dk1>
        <a:sysClr val="windowText" lastClr="000000"/>
      </a:dk1>
      <a:lt1>
        <a:sysClr val="window" lastClr="FFFFFF"/>
      </a:lt1>
      <a:dk2>
        <a:srgbClr val="BF1238"/>
      </a:dk2>
      <a:lt2>
        <a:srgbClr val="B8B8B8"/>
      </a:lt2>
      <a:accent1>
        <a:srgbClr val="001489"/>
      </a:accent1>
      <a:accent2>
        <a:srgbClr val="000000"/>
      </a:accent2>
      <a:accent3>
        <a:srgbClr val="6D5047"/>
      </a:accent3>
      <a:accent4>
        <a:srgbClr val="BF1238"/>
      </a:accent4>
      <a:accent5>
        <a:srgbClr val="BF1238"/>
      </a:accent5>
      <a:accent6>
        <a:srgbClr val="BF1238"/>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Présentation Holographie</Template>
  <TotalTime>225041</TotalTime>
  <Words>8381</Words>
  <Application>Microsoft Office PowerPoint</Application>
  <PresentationFormat>Grand écran</PresentationFormat>
  <Paragraphs>1447</Paragraphs>
  <Slides>63</Slides>
  <Notes>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63</vt:i4>
      </vt:variant>
    </vt:vector>
  </HeadingPairs>
  <TitlesOfParts>
    <vt:vector size="76" baseType="lpstr">
      <vt:lpstr>Arial</vt:lpstr>
      <vt:lpstr>Arial Narrow</vt:lpstr>
      <vt:lpstr>Cambria Math</vt:lpstr>
      <vt:lpstr>Courier New</vt:lpstr>
      <vt:lpstr>Freestyle Script</vt:lpstr>
      <vt:lpstr>Google Sans</vt:lpstr>
      <vt:lpstr>Helvetica</vt:lpstr>
      <vt:lpstr>inherit</vt:lpstr>
      <vt:lpstr>Open Sans</vt:lpstr>
      <vt:lpstr>Symbol</vt:lpstr>
      <vt:lpstr>Trebuchet MS</vt:lpstr>
      <vt:lpstr>Wingdings</vt:lpstr>
      <vt:lpstr>Modèle Télécom Bretagne</vt:lpstr>
      <vt:lpstr>4TE03 – Communications Optiques  Propagation dans les fibres (TH1) Effets linéaires et non linéaires (TH2) Capteurs à fibre optique Distribués (TH3)</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Telecom-Paristech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5  COM101 Optique et photonique 1ère année  HOLOGRAPHIE</dc:title>
  <dc:creator>renaud</dc:creator>
  <cp:lastModifiedBy>Renaud Gabet</cp:lastModifiedBy>
  <cp:revision>642</cp:revision>
  <cp:lastPrinted>2025-03-10T14:11:11Z</cp:lastPrinted>
  <dcterms:created xsi:type="dcterms:W3CDTF">2011-09-23T08:07:09Z</dcterms:created>
  <dcterms:modified xsi:type="dcterms:W3CDTF">2025-03-10T16:22:57Z</dcterms:modified>
</cp:coreProperties>
</file>