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56" r:id="rId2"/>
    <p:sldId id="256" r:id="rId3"/>
    <p:sldId id="262" r:id="rId4"/>
    <p:sldId id="261" r:id="rId5"/>
    <p:sldId id="263" r:id="rId6"/>
    <p:sldId id="264" r:id="rId7"/>
    <p:sldId id="265" r:id="rId8"/>
    <p:sldId id="349" r:id="rId9"/>
    <p:sldId id="266" r:id="rId10"/>
    <p:sldId id="267" r:id="rId11"/>
    <p:sldId id="350" r:id="rId12"/>
    <p:sldId id="268" r:id="rId13"/>
    <p:sldId id="269" r:id="rId14"/>
    <p:sldId id="35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54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55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28" r:id="rId5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orient="horz" pos="482" userDrawn="1">
          <p15:clr>
            <a:srgbClr val="A4A3A4"/>
          </p15:clr>
        </p15:guide>
        <p15:guide id="3" pos="1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FF66"/>
    <a:srgbClr val="B8B8B8"/>
    <a:srgbClr val="F7FFAF"/>
    <a:srgbClr val="FF9933"/>
    <a:srgbClr val="F7C331"/>
    <a:srgbClr val="AAC937"/>
    <a:srgbClr val="FCFFD8"/>
    <a:srgbClr val="99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46" d="100"/>
          <a:sy n="46" d="100"/>
        </p:scale>
        <p:origin x="464" y="48"/>
      </p:cViewPr>
      <p:guideLst>
        <p:guide orient="horz" pos="4247"/>
        <p:guide orient="horz" pos="482"/>
        <p:guide pos="12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21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4" Type="http://schemas.openxmlformats.org/officeDocument/2006/relationships/image" Target="../media/image13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4" Type="http://schemas.openxmlformats.org/officeDocument/2006/relationships/image" Target="../media/image1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A2958-779A-4367-AB3D-85CE13E85AB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02B0-7125-4E47-86A3-C4B702540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956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86BC-D6FA-432E-8229-C900A3CC2B28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1DF1-DA3B-4BE7-996B-D3A5EFCFD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6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5B2DC-2BB1-45BF-B0CE-21BBCD2399F5}" type="slidenum">
              <a:rPr lang="fr-FR" altLang="fr-FR"/>
              <a:pPr/>
              <a:t>49</a:t>
            </a:fld>
            <a:endParaRPr lang="fr-FR" altLang="fr-FR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1851" y="2492897"/>
            <a:ext cx="6816757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51851" y="3933057"/>
            <a:ext cx="6816757" cy="1296144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B8B8B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7863-930D-42FA-80F6-DDE35BA177D3}" type="datetime1">
              <a:rPr lang="fr-FR" smtClean="0"/>
              <a:t>20/02/2025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Modèle de présentation Télécom ParisTech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5805264"/>
            <a:ext cx="12192000" cy="10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4703886" y="5445224"/>
            <a:ext cx="2499703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7203589" y="5445224"/>
            <a:ext cx="2499703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9703291" y="5445224"/>
            <a:ext cx="2499703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18" y="753205"/>
            <a:ext cx="2015663" cy="23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6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23581" y="1556793"/>
            <a:ext cx="9614859" cy="403244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910F-76B6-4C2B-BC78-52D9610CF63E}" type="datetime1">
              <a:rPr lang="fr-FR" smtClean="0"/>
              <a:t>20/02/2025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692697"/>
            <a:ext cx="2743200" cy="5433467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692697"/>
            <a:ext cx="8026400" cy="5433467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D158-91E0-4000-980E-7553DFDAF16F}" type="datetime1">
              <a:rPr lang="fr-FR" smtClean="0"/>
              <a:t>20/02/2025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3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12B867-69D8-488A-9DDB-F5FB87FFDC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97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5840" y="2348880"/>
            <a:ext cx="6621760" cy="1251570"/>
          </a:xfrm>
        </p:spPr>
        <p:txBody>
          <a:bodyPr anchor="t"/>
          <a:lstStyle>
            <a:lvl1pPr>
              <a:defRPr>
                <a:solidFill>
                  <a:srgbClr val="6D5047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5840" y="3886200"/>
            <a:ext cx="6624736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B8B8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703886" y="1844824"/>
            <a:ext cx="2499703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7203589" y="1844824"/>
            <a:ext cx="2499703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9703291" y="1844824"/>
            <a:ext cx="2499703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361501"/>
            <a:ext cx="273562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Modèle de présentation Télécom ParisTech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0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84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TELECOM203 :    Propagation dans les fibres   (R. Gabet)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2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477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43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5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7542" y="273050"/>
            <a:ext cx="2653143" cy="779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268760"/>
            <a:ext cx="4011084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3DF0-625E-4FE4-98C6-AC1CB343744C}" type="datetime1">
              <a:rPr lang="fr-FR" smtClean="0"/>
              <a:t>20/02/2025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1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7B8A-39B4-4171-B1E5-50825526ECF3}" type="datetime1">
              <a:rPr lang="fr-FR" smtClean="0"/>
              <a:t>20/02/2025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44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84053"/>
            <a:ext cx="1870176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423925" y="6384053"/>
            <a:ext cx="489654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2" y="6381328"/>
            <a:ext cx="710781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effectLst/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967541" y="429"/>
            <a:ext cx="9614859" cy="777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3581" y="1556793"/>
            <a:ext cx="961485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9403" y="6381328"/>
            <a:ext cx="1160013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423925" y="6381328"/>
            <a:ext cx="4899764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TELECOM203  Propagation dans les fibres    (R. Gabet)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10298"/>
            <a:ext cx="623392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623392" y="310298"/>
            <a:ext cx="623392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246784" y="310298"/>
            <a:ext cx="623392" cy="360040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67541" y="6381328"/>
            <a:ext cx="3360373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Institut Mines-Télécom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915" y="6271696"/>
            <a:ext cx="655443" cy="49158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83" y="6286501"/>
            <a:ext cx="607484" cy="4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n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6D504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igne_de_champ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jpeg"/><Relationship Id="rId5" Type="http://schemas.openxmlformats.org/officeDocument/2006/relationships/image" Target="../media/image19.wmf"/><Relationship Id="rId10" Type="http://schemas.openxmlformats.org/officeDocument/2006/relationships/image" Target="../media/image2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68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wmf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1.jpeg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NST%20ENSEIGNEMENT\ENST\COM220\Cours\Renaud_Propagation%20dans%20les%20fibres\b.opj!Plot1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8.jpeg"/><Relationship Id="rId4" Type="http://schemas.openxmlformats.org/officeDocument/2006/relationships/image" Target="../media/image8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91.wmf"/><Relationship Id="rId18" Type="http://schemas.openxmlformats.org/officeDocument/2006/relationships/image" Target="../media/image103.png"/><Relationship Id="rId3" Type="http://schemas.openxmlformats.org/officeDocument/2006/relationships/image" Target="../media/image96.png"/><Relationship Id="rId21" Type="http://schemas.openxmlformats.org/officeDocument/2006/relationships/image" Target="../media/image94.wmf"/><Relationship Id="rId7" Type="http://schemas.openxmlformats.org/officeDocument/2006/relationships/image" Target="../media/image100.png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9.png"/><Relationship Id="rId11" Type="http://schemas.openxmlformats.org/officeDocument/2006/relationships/image" Target="../media/image90.wmf"/><Relationship Id="rId5" Type="http://schemas.openxmlformats.org/officeDocument/2006/relationships/image" Target="../media/image98.png"/><Relationship Id="rId15" Type="http://schemas.openxmlformats.org/officeDocument/2006/relationships/image" Target="../media/image92.wmf"/><Relationship Id="rId23" Type="http://schemas.openxmlformats.org/officeDocument/2006/relationships/image" Target="../media/image95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104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1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116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06.wmf"/><Relationship Id="rId17" Type="http://schemas.openxmlformats.org/officeDocument/2006/relationships/image" Target="../media/image1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2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111.png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105.wmf"/><Relationship Id="rId4" Type="http://schemas.openxmlformats.org/officeDocument/2006/relationships/image" Target="../media/image110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0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128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18.wmf"/><Relationship Id="rId17" Type="http://schemas.openxmlformats.org/officeDocument/2006/relationships/image" Target="../media/image1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4.pn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123.png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117.wmf"/><Relationship Id="rId4" Type="http://schemas.openxmlformats.org/officeDocument/2006/relationships/image" Target="../media/image122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11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6.png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135.png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129.wmf"/><Relationship Id="rId4" Type="http://schemas.openxmlformats.org/officeDocument/2006/relationships/image" Target="../media/image134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13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oleObject" Target="../embeddings/oleObject34.bin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2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6.png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135.png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129.wmf"/><Relationship Id="rId4" Type="http://schemas.openxmlformats.org/officeDocument/2006/relationships/image" Target="../media/image134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13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D0FBCD9-FF91-4109-8242-86E325533E73}"/>
              </a:ext>
            </a:extLst>
          </p:cNvPr>
          <p:cNvSpPr txBox="1">
            <a:spLocks/>
          </p:cNvSpPr>
          <p:nvPr/>
        </p:nvSpPr>
        <p:spPr>
          <a:xfrm>
            <a:off x="4751851" y="971396"/>
            <a:ext cx="6816757" cy="215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fr-FR" sz="2667" dirty="0"/>
              <a:t>4TE03 – Communications Optiques</a:t>
            </a:r>
            <a:br>
              <a:rPr lang="fr-FR" sz="2667" dirty="0"/>
            </a:br>
            <a:br>
              <a:rPr lang="fr-FR" sz="2667" dirty="0"/>
            </a:br>
            <a:r>
              <a:rPr lang="fr-FR" altLang="fr-FR" sz="2800" dirty="0">
                <a:latin typeface="Trebuchet MS" pitchFamily="34" charset="0"/>
              </a:rPr>
              <a:t>Propagation dans les fibres </a:t>
            </a:r>
          </a:p>
          <a:p>
            <a:pPr>
              <a:lnSpc>
                <a:spcPct val="110000"/>
              </a:lnSpc>
            </a:pPr>
            <a:r>
              <a:rPr lang="fr-FR" sz="2800" i="1" dirty="0">
                <a:latin typeface="Trebuchet MS" pitchFamily="34" charset="0"/>
              </a:rPr>
              <a:t>&amp;</a:t>
            </a:r>
          </a:p>
          <a:p>
            <a:pPr>
              <a:lnSpc>
                <a:spcPct val="110000"/>
              </a:lnSpc>
            </a:pPr>
            <a:r>
              <a:rPr lang="fr-FR" sz="2800" i="1" dirty="0">
                <a:latin typeface="Trebuchet MS" pitchFamily="34" charset="0"/>
              </a:rPr>
              <a:t>Capteurs à fibre distribués</a:t>
            </a:r>
            <a:endParaRPr lang="fr-FR" sz="2667" i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41FA36-A769-4BEE-9098-79B9EFCB7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1851" y="3251201"/>
            <a:ext cx="6816757" cy="1978001"/>
          </a:xfrm>
        </p:spPr>
        <p:txBody>
          <a:bodyPr>
            <a:normAutofit/>
          </a:bodyPr>
          <a:lstStyle/>
          <a:p>
            <a:r>
              <a:rPr lang="fr-FR" dirty="0"/>
              <a:t>Renaud GABET (3D42)</a:t>
            </a:r>
          </a:p>
          <a:p>
            <a:pPr>
              <a:lnSpc>
                <a:spcPct val="90000"/>
              </a:lnSpc>
            </a:pPr>
            <a:endParaRPr lang="fr-FR" sz="1600" b="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1600" b="0" dirty="0">
                <a:latin typeface="Arial" charset="0"/>
              </a:rPr>
              <a:t>Département Communications et Electronique (</a:t>
            </a:r>
            <a:r>
              <a:rPr lang="fr-FR" sz="1600" b="0" dirty="0" err="1">
                <a:latin typeface="Arial" charset="0"/>
              </a:rPr>
              <a:t>ComElec</a:t>
            </a:r>
            <a:r>
              <a:rPr lang="fr-FR" sz="1600" b="0" dirty="0">
                <a:latin typeface="Arial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1600"/>
              </a:spcBef>
            </a:pPr>
            <a:r>
              <a:rPr lang="fr-FR" sz="1600" dirty="0">
                <a:latin typeface="Arial" charset="0"/>
              </a:rPr>
              <a:t>Email : renaud.gabet@telecom-paris.fr</a:t>
            </a:r>
            <a:endParaRPr lang="fr-FR" dirty="0"/>
          </a:p>
        </p:txBody>
      </p:sp>
      <p:pic>
        <p:nvPicPr>
          <p:cNvPr id="6" name="Picture 79" descr="fiber">
            <a:extLst>
              <a:ext uri="{FF2B5EF4-FFF2-40B4-BE49-F238E27FC236}">
                <a16:creationId xmlns:a16="http://schemas.microsoft.com/office/drawing/2014/main" id="{274EF81F-36A0-4C92-B140-C43171104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872115"/>
            <a:ext cx="3189287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8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1.1. Principe du guidage par réflexion totale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8077200" y="5896720"/>
            <a:ext cx="19050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0845C-0842-4497-B922-1FD66A3E9523}" type="slidenum">
              <a:rPr lang="fr-FR" altLang="fr-FR"/>
              <a:pPr/>
              <a:t>10</a:t>
            </a:fld>
            <a:endParaRPr lang="fr-FR" altLang="fr-FR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 flipH="1">
            <a:off x="8675689" y="1407270"/>
            <a:ext cx="574675" cy="1219200"/>
            <a:chOff x="385" y="1160"/>
            <a:chExt cx="362" cy="768"/>
          </a:xfrm>
        </p:grpSpPr>
        <p:sp>
          <p:nvSpPr>
            <p:cNvPr id="9" name="Line 4"/>
            <p:cNvSpPr>
              <a:spLocks noChangeAspect="1" noChangeShapeType="1"/>
            </p:cNvSpPr>
            <p:nvPr/>
          </p:nvSpPr>
          <p:spPr bwMode="auto">
            <a:xfrm flipH="1">
              <a:off x="385" y="1537"/>
              <a:ext cx="357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Line 5"/>
            <p:cNvSpPr>
              <a:spLocks noChangeAspect="1" noChangeShapeType="1"/>
            </p:cNvSpPr>
            <p:nvPr/>
          </p:nvSpPr>
          <p:spPr bwMode="auto">
            <a:xfrm flipH="1" flipV="1">
              <a:off x="402" y="1160"/>
              <a:ext cx="345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" name="Rectangle 6"/>
          <p:cNvSpPr>
            <a:spLocks noChangeAspect="1" noChangeArrowheads="1"/>
          </p:cNvSpPr>
          <p:nvPr/>
        </p:nvSpPr>
        <p:spPr bwMode="auto">
          <a:xfrm>
            <a:off x="3937000" y="1358058"/>
            <a:ext cx="4738688" cy="133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7"/>
          <p:cNvSpPr>
            <a:spLocks noChangeAspect="1" noChangeShapeType="1"/>
          </p:cNvSpPr>
          <p:nvPr/>
        </p:nvSpPr>
        <p:spPr bwMode="auto">
          <a:xfrm>
            <a:off x="3932239" y="2024808"/>
            <a:ext cx="503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8"/>
          <p:cNvSpPr>
            <a:spLocks noChangeAspect="1" noChangeShapeType="1"/>
          </p:cNvSpPr>
          <p:nvPr/>
        </p:nvSpPr>
        <p:spPr bwMode="auto">
          <a:xfrm>
            <a:off x="3938588" y="804020"/>
            <a:ext cx="0" cy="2319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9"/>
          <p:cNvSpPr>
            <a:spLocks noChangeAspect="1" noChangeShapeType="1"/>
          </p:cNvSpPr>
          <p:nvPr/>
        </p:nvSpPr>
        <p:spPr bwMode="auto">
          <a:xfrm>
            <a:off x="8682038" y="902445"/>
            <a:ext cx="0" cy="2319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Rectangle 10"/>
          <p:cNvSpPr>
            <a:spLocks noChangeAspect="1" noChangeArrowheads="1"/>
          </p:cNvSpPr>
          <p:nvPr/>
        </p:nvSpPr>
        <p:spPr bwMode="auto">
          <a:xfrm>
            <a:off x="8223251" y="886571"/>
            <a:ext cx="442429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/>
              <a:t>n</a:t>
            </a:r>
            <a:r>
              <a:rPr lang="fr-FR" altLang="fr-FR" baseline="-25000"/>
              <a:t>g</a:t>
            </a:r>
          </a:p>
        </p:txBody>
      </p:sp>
      <p:sp>
        <p:nvSpPr>
          <p:cNvPr id="16" name="Rectangle 11"/>
          <p:cNvSpPr>
            <a:spLocks noChangeAspect="1" noChangeArrowheads="1"/>
          </p:cNvSpPr>
          <p:nvPr/>
        </p:nvSpPr>
        <p:spPr bwMode="auto">
          <a:xfrm>
            <a:off x="8235951" y="2720134"/>
            <a:ext cx="442429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/>
              <a:t>n</a:t>
            </a:r>
            <a:r>
              <a:rPr lang="fr-FR" altLang="fr-FR" baseline="-25000"/>
              <a:t>2</a:t>
            </a:r>
          </a:p>
        </p:txBody>
      </p:sp>
      <p:sp>
        <p:nvSpPr>
          <p:cNvPr id="17" name="Rectangle 12"/>
          <p:cNvSpPr>
            <a:spLocks noChangeAspect="1" noChangeArrowheads="1"/>
          </p:cNvSpPr>
          <p:nvPr/>
        </p:nvSpPr>
        <p:spPr bwMode="auto">
          <a:xfrm>
            <a:off x="8235950" y="1275509"/>
            <a:ext cx="43120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/>
              <a:t>n</a:t>
            </a:r>
            <a:r>
              <a:rPr lang="fr-FR" altLang="fr-FR" baseline="-25000"/>
              <a:t>c</a:t>
            </a:r>
          </a:p>
        </p:txBody>
      </p:sp>
      <p:sp>
        <p:nvSpPr>
          <p:cNvPr id="18" name="Line 13"/>
          <p:cNvSpPr>
            <a:spLocks noChangeAspect="1" noChangeShapeType="1"/>
          </p:cNvSpPr>
          <p:nvPr/>
        </p:nvSpPr>
        <p:spPr bwMode="auto">
          <a:xfrm flipH="1" flipV="1">
            <a:off x="3384551" y="2015284"/>
            <a:ext cx="595313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14"/>
          <p:cNvSpPr>
            <a:spLocks noChangeAspect="1" noChangeShapeType="1"/>
          </p:cNvSpPr>
          <p:nvPr/>
        </p:nvSpPr>
        <p:spPr bwMode="auto">
          <a:xfrm flipH="1">
            <a:off x="3930650" y="1356470"/>
            <a:ext cx="118745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Line 15"/>
          <p:cNvSpPr>
            <a:spLocks noChangeAspect="1" noChangeShapeType="1"/>
          </p:cNvSpPr>
          <p:nvPr/>
        </p:nvSpPr>
        <p:spPr bwMode="auto">
          <a:xfrm flipH="1" flipV="1">
            <a:off x="5092701" y="1348533"/>
            <a:ext cx="2386013" cy="133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Arc 16"/>
          <p:cNvSpPr>
            <a:spLocks noChangeAspect="1"/>
          </p:cNvSpPr>
          <p:nvPr/>
        </p:nvSpPr>
        <p:spPr bwMode="auto">
          <a:xfrm rot="17280000">
            <a:off x="3561557" y="2073227"/>
            <a:ext cx="166688" cy="14922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34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734"/>
                  <a:pt x="9569" y="90"/>
                  <a:pt x="21433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734"/>
                  <a:pt x="9569" y="90"/>
                  <a:pt x="21433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Arc 17"/>
          <p:cNvSpPr>
            <a:spLocks noChangeAspect="1"/>
          </p:cNvSpPr>
          <p:nvPr/>
        </p:nvSpPr>
        <p:spPr bwMode="auto">
          <a:xfrm rot="17280000">
            <a:off x="4624389" y="1407271"/>
            <a:ext cx="115887" cy="119063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36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8"/>
                </a:moveTo>
                <a:cubicBezTo>
                  <a:pt x="0" y="9762"/>
                  <a:pt x="9526" y="130"/>
                  <a:pt x="21363" y="0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762"/>
                  <a:pt x="9526" y="130"/>
                  <a:pt x="21363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18"/>
          <p:cNvSpPr>
            <a:spLocks noChangeAspect="1" noChangeArrowheads="1"/>
          </p:cNvSpPr>
          <p:nvPr/>
        </p:nvSpPr>
        <p:spPr bwMode="auto">
          <a:xfrm>
            <a:off x="3297238" y="1943846"/>
            <a:ext cx="3735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/>
              <a:t>i</a:t>
            </a:r>
            <a:r>
              <a:rPr lang="fr-FR" altLang="fr-FR" baseline="-25000"/>
              <a:t>0</a:t>
            </a:r>
            <a:endParaRPr lang="fr-FR" altLang="fr-FR" i="1" baseline="-25000"/>
          </a:p>
        </p:txBody>
      </p:sp>
      <p:sp>
        <p:nvSpPr>
          <p:cNvPr id="24" name="Rectangle 19"/>
          <p:cNvSpPr>
            <a:spLocks noChangeAspect="1" noChangeArrowheads="1"/>
          </p:cNvSpPr>
          <p:nvPr/>
        </p:nvSpPr>
        <p:spPr bwMode="auto">
          <a:xfrm>
            <a:off x="4278314" y="1316784"/>
            <a:ext cx="346249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>
                <a:latin typeface="Symbol" pitchFamily="18" charset="2"/>
              </a:rPr>
              <a:t>q</a:t>
            </a:r>
          </a:p>
        </p:txBody>
      </p:sp>
      <p:sp>
        <p:nvSpPr>
          <p:cNvPr id="25" name="Rectangle 20"/>
          <p:cNvSpPr>
            <a:spLocks noChangeAspect="1" noChangeArrowheads="1"/>
          </p:cNvSpPr>
          <p:nvPr/>
        </p:nvSpPr>
        <p:spPr bwMode="auto">
          <a:xfrm>
            <a:off x="3471863" y="2723308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/>
              <a:t>air</a:t>
            </a:r>
            <a:endParaRPr lang="fr-FR" altLang="fr-FR"/>
          </a:p>
        </p:txBody>
      </p:sp>
      <p:sp>
        <p:nvSpPr>
          <p:cNvPr id="26" name="Rectangle 21"/>
          <p:cNvSpPr>
            <a:spLocks noChangeAspect="1" noChangeArrowheads="1"/>
          </p:cNvSpPr>
          <p:nvPr/>
        </p:nvSpPr>
        <p:spPr bwMode="auto">
          <a:xfrm>
            <a:off x="8047038" y="234548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/>
              <a:t>cœur</a:t>
            </a:r>
          </a:p>
        </p:txBody>
      </p:sp>
      <p:sp>
        <p:nvSpPr>
          <p:cNvPr id="27" name="Rectangle 22"/>
          <p:cNvSpPr>
            <a:spLocks noChangeAspect="1" noChangeArrowheads="1"/>
          </p:cNvSpPr>
          <p:nvPr/>
        </p:nvSpPr>
        <p:spPr bwMode="auto">
          <a:xfrm>
            <a:off x="3997325" y="99928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/>
              <a:t>gaine</a:t>
            </a:r>
          </a:p>
        </p:txBody>
      </p:sp>
      <p:sp>
        <p:nvSpPr>
          <p:cNvPr id="28" name="Rectangle 23"/>
          <p:cNvSpPr>
            <a:spLocks noChangeAspect="1" noChangeArrowheads="1"/>
          </p:cNvSpPr>
          <p:nvPr/>
        </p:nvSpPr>
        <p:spPr bwMode="auto">
          <a:xfrm>
            <a:off x="7570788" y="2794746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/>
              <a:t>gaine</a:t>
            </a:r>
          </a:p>
        </p:txBody>
      </p:sp>
      <p:sp>
        <p:nvSpPr>
          <p:cNvPr id="29" name="Rectangle 24"/>
          <p:cNvSpPr>
            <a:spLocks noChangeAspect="1" noChangeArrowheads="1"/>
          </p:cNvSpPr>
          <p:nvPr/>
        </p:nvSpPr>
        <p:spPr bwMode="auto">
          <a:xfrm>
            <a:off x="8936038" y="1847008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/>
              <a:t>z</a:t>
            </a:r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3370264" y="1426320"/>
            <a:ext cx="574675" cy="1219200"/>
            <a:chOff x="385" y="1160"/>
            <a:chExt cx="362" cy="768"/>
          </a:xfrm>
        </p:grpSpPr>
        <p:sp>
          <p:nvSpPr>
            <p:cNvPr id="31" name="Line 26"/>
            <p:cNvSpPr>
              <a:spLocks noChangeAspect="1" noChangeShapeType="1"/>
            </p:cNvSpPr>
            <p:nvPr/>
          </p:nvSpPr>
          <p:spPr bwMode="auto">
            <a:xfrm flipH="1">
              <a:off x="385" y="1537"/>
              <a:ext cx="357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Line 27"/>
            <p:cNvSpPr>
              <a:spLocks noChangeAspect="1" noChangeShapeType="1"/>
            </p:cNvSpPr>
            <p:nvPr/>
          </p:nvSpPr>
          <p:spPr bwMode="auto">
            <a:xfrm flipH="1" flipV="1">
              <a:off x="402" y="1160"/>
              <a:ext cx="345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" name="Line 28"/>
          <p:cNvSpPr>
            <a:spLocks noChangeAspect="1" noChangeShapeType="1"/>
          </p:cNvSpPr>
          <p:nvPr/>
        </p:nvSpPr>
        <p:spPr bwMode="auto">
          <a:xfrm flipH="1" flipV="1">
            <a:off x="3944938" y="2023220"/>
            <a:ext cx="118110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Line 29"/>
          <p:cNvSpPr>
            <a:spLocks noChangeAspect="1" noChangeShapeType="1"/>
          </p:cNvSpPr>
          <p:nvPr/>
        </p:nvSpPr>
        <p:spPr bwMode="auto">
          <a:xfrm flipH="1">
            <a:off x="5130801" y="1365996"/>
            <a:ext cx="2360613" cy="1325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Arc 30"/>
          <p:cNvSpPr>
            <a:spLocks noChangeAspect="1"/>
          </p:cNvSpPr>
          <p:nvPr/>
        </p:nvSpPr>
        <p:spPr bwMode="auto">
          <a:xfrm rot="19260000">
            <a:off x="3044826" y="1650158"/>
            <a:ext cx="720725" cy="8048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2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85"/>
                  <a:pt x="9647" y="20"/>
                  <a:pt x="21562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85"/>
                  <a:pt x="9647" y="20"/>
                  <a:pt x="2156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Rectangle 31"/>
          <p:cNvSpPr>
            <a:spLocks noChangeAspect="1" noChangeArrowheads="1"/>
          </p:cNvSpPr>
          <p:nvPr/>
        </p:nvSpPr>
        <p:spPr bwMode="auto">
          <a:xfrm>
            <a:off x="8712200" y="84688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/>
              <a:t>x</a:t>
            </a:r>
          </a:p>
        </p:txBody>
      </p:sp>
      <p:sp>
        <p:nvSpPr>
          <p:cNvPr id="37" name="Rectangle 32"/>
          <p:cNvSpPr>
            <a:spLocks noChangeAspect="1" noChangeArrowheads="1"/>
          </p:cNvSpPr>
          <p:nvPr/>
        </p:nvSpPr>
        <p:spPr bwMode="auto">
          <a:xfrm>
            <a:off x="8613775" y="160094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/>
              <a:t>y</a:t>
            </a:r>
          </a:p>
        </p:txBody>
      </p:sp>
      <p:sp>
        <p:nvSpPr>
          <p:cNvPr id="38" name="Line 37"/>
          <p:cNvSpPr>
            <a:spLocks noChangeAspect="1" noChangeShapeType="1"/>
          </p:cNvSpPr>
          <p:nvPr/>
        </p:nvSpPr>
        <p:spPr bwMode="auto">
          <a:xfrm flipH="1" flipV="1">
            <a:off x="7493001" y="1354884"/>
            <a:ext cx="1152525" cy="644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Line 38"/>
          <p:cNvSpPr>
            <a:spLocks noChangeAspect="1" noChangeShapeType="1"/>
          </p:cNvSpPr>
          <p:nvPr/>
        </p:nvSpPr>
        <p:spPr bwMode="auto">
          <a:xfrm flipH="1">
            <a:off x="7480301" y="2015284"/>
            <a:ext cx="1192213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 bwMode="auto">
          <a:xfrm rot="-1830614">
            <a:off x="4214813" y="1753345"/>
            <a:ext cx="152400" cy="147638"/>
            <a:chOff x="1745" y="2514"/>
            <a:chExt cx="64" cy="62"/>
          </a:xfrm>
        </p:grpSpPr>
        <p:sp>
          <p:nvSpPr>
            <p:cNvPr id="41" name="Line 40"/>
            <p:cNvSpPr>
              <a:spLocks noChangeAspect="1" noChangeShapeType="1"/>
            </p:cNvSpPr>
            <p:nvPr/>
          </p:nvSpPr>
          <p:spPr bwMode="auto">
            <a:xfrm>
              <a:off x="1746" y="2514"/>
              <a:ext cx="62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Line 41"/>
            <p:cNvSpPr>
              <a:spLocks noChangeAspect="1" noChangeShapeType="1"/>
            </p:cNvSpPr>
            <p:nvPr/>
          </p:nvSpPr>
          <p:spPr bwMode="auto">
            <a:xfrm flipH="1">
              <a:off x="1745" y="2544"/>
              <a:ext cx="64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" name="Group 42"/>
          <p:cNvGrpSpPr>
            <a:grpSpLocks noChangeAspect="1"/>
          </p:cNvGrpSpPr>
          <p:nvPr/>
        </p:nvGrpSpPr>
        <p:grpSpPr bwMode="auto">
          <a:xfrm rot="-1830614">
            <a:off x="5592763" y="2318495"/>
            <a:ext cx="152400" cy="147638"/>
            <a:chOff x="1745" y="2514"/>
            <a:chExt cx="64" cy="62"/>
          </a:xfrm>
        </p:grpSpPr>
        <p:sp>
          <p:nvSpPr>
            <p:cNvPr id="44" name="Line 43"/>
            <p:cNvSpPr>
              <a:spLocks noChangeAspect="1" noChangeShapeType="1"/>
            </p:cNvSpPr>
            <p:nvPr/>
          </p:nvSpPr>
          <p:spPr bwMode="auto">
            <a:xfrm>
              <a:off x="1746" y="2514"/>
              <a:ext cx="62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Line 44"/>
            <p:cNvSpPr>
              <a:spLocks noChangeAspect="1" noChangeShapeType="1"/>
            </p:cNvSpPr>
            <p:nvPr/>
          </p:nvSpPr>
          <p:spPr bwMode="auto">
            <a:xfrm flipH="1">
              <a:off x="1745" y="2544"/>
              <a:ext cx="64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 bwMode="auto">
          <a:xfrm rot="-1830614">
            <a:off x="6983413" y="1537445"/>
            <a:ext cx="152400" cy="147638"/>
            <a:chOff x="1745" y="2514"/>
            <a:chExt cx="64" cy="62"/>
          </a:xfrm>
        </p:grpSpPr>
        <p:sp>
          <p:nvSpPr>
            <p:cNvPr id="47" name="Line 46"/>
            <p:cNvSpPr>
              <a:spLocks noChangeAspect="1" noChangeShapeType="1"/>
            </p:cNvSpPr>
            <p:nvPr/>
          </p:nvSpPr>
          <p:spPr bwMode="auto">
            <a:xfrm>
              <a:off x="1746" y="2514"/>
              <a:ext cx="62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Line 47"/>
            <p:cNvSpPr>
              <a:spLocks noChangeAspect="1" noChangeShapeType="1"/>
            </p:cNvSpPr>
            <p:nvPr/>
          </p:nvSpPr>
          <p:spPr bwMode="auto">
            <a:xfrm flipH="1">
              <a:off x="1745" y="2544"/>
              <a:ext cx="64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 bwMode="auto">
          <a:xfrm rot="-1830614">
            <a:off x="7866063" y="2350245"/>
            <a:ext cx="152400" cy="147638"/>
            <a:chOff x="1745" y="2514"/>
            <a:chExt cx="64" cy="62"/>
          </a:xfrm>
        </p:grpSpPr>
        <p:sp>
          <p:nvSpPr>
            <p:cNvPr id="50" name="Line 49"/>
            <p:cNvSpPr>
              <a:spLocks noChangeAspect="1" noChangeShapeType="1"/>
            </p:cNvSpPr>
            <p:nvPr/>
          </p:nvSpPr>
          <p:spPr bwMode="auto">
            <a:xfrm>
              <a:off x="1746" y="2514"/>
              <a:ext cx="62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Line 50"/>
            <p:cNvSpPr>
              <a:spLocks noChangeAspect="1" noChangeShapeType="1"/>
            </p:cNvSpPr>
            <p:nvPr/>
          </p:nvSpPr>
          <p:spPr bwMode="auto">
            <a:xfrm flipH="1">
              <a:off x="1745" y="2544"/>
              <a:ext cx="64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 bwMode="auto">
          <a:xfrm rot="-2777066">
            <a:off x="3534569" y="2312939"/>
            <a:ext cx="152400" cy="147638"/>
            <a:chOff x="1745" y="2514"/>
            <a:chExt cx="64" cy="62"/>
          </a:xfrm>
        </p:grpSpPr>
        <p:sp>
          <p:nvSpPr>
            <p:cNvPr id="53" name="Line 52"/>
            <p:cNvSpPr>
              <a:spLocks noChangeAspect="1" noChangeShapeType="1"/>
            </p:cNvSpPr>
            <p:nvPr/>
          </p:nvSpPr>
          <p:spPr bwMode="auto">
            <a:xfrm>
              <a:off x="1746" y="2514"/>
              <a:ext cx="62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Line 53"/>
            <p:cNvSpPr>
              <a:spLocks noChangeAspect="1" noChangeShapeType="1"/>
            </p:cNvSpPr>
            <p:nvPr/>
          </p:nvSpPr>
          <p:spPr bwMode="auto">
            <a:xfrm flipH="1">
              <a:off x="1745" y="2544"/>
              <a:ext cx="64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 bwMode="auto">
          <a:xfrm rot="1830614" flipV="1">
            <a:off x="4760913" y="2451845"/>
            <a:ext cx="152400" cy="147638"/>
            <a:chOff x="1745" y="2514"/>
            <a:chExt cx="64" cy="62"/>
          </a:xfrm>
        </p:grpSpPr>
        <p:sp>
          <p:nvSpPr>
            <p:cNvPr id="56" name="Line 55"/>
            <p:cNvSpPr>
              <a:spLocks noChangeAspect="1" noChangeShapeType="1"/>
            </p:cNvSpPr>
            <p:nvPr/>
          </p:nvSpPr>
          <p:spPr bwMode="auto">
            <a:xfrm>
              <a:off x="1746" y="2514"/>
              <a:ext cx="62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56"/>
            <p:cNvSpPr>
              <a:spLocks noChangeAspect="1" noChangeShapeType="1"/>
            </p:cNvSpPr>
            <p:nvPr/>
          </p:nvSpPr>
          <p:spPr bwMode="auto">
            <a:xfrm flipH="1">
              <a:off x="1745" y="2544"/>
              <a:ext cx="64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 bwMode="auto">
          <a:xfrm rot="1830614" flipV="1">
            <a:off x="5554663" y="1575545"/>
            <a:ext cx="152400" cy="147638"/>
            <a:chOff x="1745" y="2514"/>
            <a:chExt cx="64" cy="62"/>
          </a:xfrm>
        </p:grpSpPr>
        <p:sp>
          <p:nvSpPr>
            <p:cNvPr id="59" name="Line 58"/>
            <p:cNvSpPr>
              <a:spLocks noChangeAspect="1" noChangeShapeType="1"/>
            </p:cNvSpPr>
            <p:nvPr/>
          </p:nvSpPr>
          <p:spPr bwMode="auto">
            <a:xfrm>
              <a:off x="1746" y="2514"/>
              <a:ext cx="62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Line 59"/>
            <p:cNvSpPr>
              <a:spLocks noChangeAspect="1" noChangeShapeType="1"/>
            </p:cNvSpPr>
            <p:nvPr/>
          </p:nvSpPr>
          <p:spPr bwMode="auto">
            <a:xfrm flipH="1">
              <a:off x="1745" y="2544"/>
              <a:ext cx="64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 bwMode="auto">
          <a:xfrm rot="1830614" flipV="1">
            <a:off x="6900863" y="2331195"/>
            <a:ext cx="152400" cy="147638"/>
            <a:chOff x="1745" y="2514"/>
            <a:chExt cx="64" cy="62"/>
          </a:xfrm>
        </p:grpSpPr>
        <p:sp>
          <p:nvSpPr>
            <p:cNvPr id="62" name="Line 61"/>
            <p:cNvSpPr>
              <a:spLocks noChangeAspect="1" noChangeShapeType="1"/>
            </p:cNvSpPr>
            <p:nvPr/>
          </p:nvSpPr>
          <p:spPr bwMode="auto">
            <a:xfrm>
              <a:off x="1746" y="2514"/>
              <a:ext cx="62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Line 62"/>
            <p:cNvSpPr>
              <a:spLocks noChangeAspect="1" noChangeShapeType="1"/>
            </p:cNvSpPr>
            <p:nvPr/>
          </p:nvSpPr>
          <p:spPr bwMode="auto">
            <a:xfrm flipH="1">
              <a:off x="1745" y="2544"/>
              <a:ext cx="64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 bwMode="auto">
          <a:xfrm rot="1830614" flipV="1">
            <a:off x="7986713" y="1594595"/>
            <a:ext cx="152400" cy="147638"/>
            <a:chOff x="1745" y="2514"/>
            <a:chExt cx="64" cy="62"/>
          </a:xfrm>
        </p:grpSpPr>
        <p:sp>
          <p:nvSpPr>
            <p:cNvPr id="65" name="Line 64"/>
            <p:cNvSpPr>
              <a:spLocks noChangeAspect="1" noChangeShapeType="1"/>
            </p:cNvSpPr>
            <p:nvPr/>
          </p:nvSpPr>
          <p:spPr bwMode="auto">
            <a:xfrm>
              <a:off x="1746" y="2514"/>
              <a:ext cx="62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Line 65"/>
            <p:cNvSpPr>
              <a:spLocks noChangeAspect="1" noChangeShapeType="1"/>
            </p:cNvSpPr>
            <p:nvPr/>
          </p:nvSpPr>
          <p:spPr bwMode="auto">
            <a:xfrm flipH="1">
              <a:off x="1745" y="2544"/>
              <a:ext cx="64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2895600" y="1842245"/>
            <a:ext cx="31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>
                <a:latin typeface="Symbol" pitchFamily="18" charset="2"/>
              </a:rPr>
              <a:t>a</a:t>
            </a:r>
            <a:endParaRPr lang="fr-FR" altLang="fr-FR" sz="1600">
              <a:latin typeface="Times New Roman" pitchFamily="18" charset="0"/>
            </a:endParaRP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4772025" y="1989883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200"/>
              <a:t>réflexion</a:t>
            </a:r>
          </a:p>
          <a:p>
            <a:pPr algn="ctr"/>
            <a:r>
              <a:rPr lang="fr-FR" altLang="fr-FR" sz="1200"/>
              <a:t>totale</a:t>
            </a:r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5121275" y="2394696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0" name="Group 95"/>
          <p:cNvGrpSpPr>
            <a:grpSpLocks/>
          </p:cNvGrpSpPr>
          <p:nvPr/>
        </p:nvGrpSpPr>
        <p:grpSpPr bwMode="auto">
          <a:xfrm>
            <a:off x="3559175" y="1342183"/>
            <a:ext cx="3416300" cy="1865312"/>
            <a:chOff x="1282" y="1067"/>
            <a:chExt cx="2152" cy="1175"/>
          </a:xfrm>
        </p:grpSpPr>
        <p:grpSp>
          <p:nvGrpSpPr>
            <p:cNvPr id="71" name="Group 94"/>
            <p:cNvGrpSpPr>
              <a:grpSpLocks/>
            </p:cNvGrpSpPr>
            <p:nvPr/>
          </p:nvGrpSpPr>
          <p:grpSpPr bwMode="auto">
            <a:xfrm>
              <a:off x="1282" y="1067"/>
              <a:ext cx="2152" cy="1166"/>
              <a:chOff x="1282" y="1067"/>
              <a:chExt cx="2152" cy="1166"/>
            </a:xfrm>
          </p:grpSpPr>
          <p:sp>
            <p:nvSpPr>
              <p:cNvPr id="74" name="Line 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282" y="1067"/>
                <a:ext cx="240" cy="427"/>
              </a:xfrm>
              <a:prstGeom prst="line">
                <a:avLst/>
              </a:prstGeom>
              <a:noFill/>
              <a:ln w="19050">
                <a:solidFill>
                  <a:srgbClr val="CC0099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Line 34"/>
              <p:cNvSpPr>
                <a:spLocks noChangeAspect="1" noChangeShapeType="1"/>
              </p:cNvSpPr>
              <p:nvPr/>
            </p:nvSpPr>
            <p:spPr bwMode="auto">
              <a:xfrm>
                <a:off x="1517" y="1494"/>
                <a:ext cx="601" cy="423"/>
              </a:xfrm>
              <a:prstGeom prst="line">
                <a:avLst/>
              </a:prstGeom>
              <a:noFill/>
              <a:ln w="19050">
                <a:solidFill>
                  <a:srgbClr val="CC0099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Line 35"/>
              <p:cNvSpPr>
                <a:spLocks noChangeAspect="1" noChangeShapeType="1"/>
              </p:cNvSpPr>
              <p:nvPr/>
            </p:nvSpPr>
            <p:spPr bwMode="auto">
              <a:xfrm>
                <a:off x="2118" y="1922"/>
                <a:ext cx="706" cy="135"/>
              </a:xfrm>
              <a:prstGeom prst="line">
                <a:avLst/>
              </a:prstGeom>
              <a:noFill/>
              <a:ln w="19050">
                <a:solidFill>
                  <a:srgbClr val="CC0099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809" y="1867"/>
                <a:ext cx="625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>
                    <a:latin typeface="Times New Roman" pitchFamily="18" charset="0"/>
                  </a:rPr>
                  <a:t>rayon</a:t>
                </a:r>
              </a:p>
              <a:p>
                <a:r>
                  <a:rPr lang="fr-FR" altLang="fr-FR" sz="1600">
                    <a:latin typeface="Times New Roman" pitchFamily="18" charset="0"/>
                  </a:rPr>
                  <a:t>non guidé</a:t>
                </a:r>
              </a:p>
            </p:txBody>
          </p:sp>
        </p:grpSp>
        <p:sp>
          <p:nvSpPr>
            <p:cNvPr id="72" name="Text Box 67"/>
            <p:cNvSpPr txBox="1">
              <a:spLocks noChangeArrowheads="1"/>
            </p:cNvSpPr>
            <p:nvPr/>
          </p:nvSpPr>
          <p:spPr bwMode="auto">
            <a:xfrm>
              <a:off x="1632" y="2069"/>
              <a:ext cx="51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/>
                <a:t>réfraction</a:t>
              </a:r>
            </a:p>
          </p:txBody>
        </p:sp>
        <p:sp>
          <p:nvSpPr>
            <p:cNvPr id="73" name="Line 70"/>
            <p:cNvSpPr>
              <a:spLocks noChangeShapeType="1"/>
            </p:cNvSpPr>
            <p:nvPr/>
          </p:nvSpPr>
          <p:spPr bwMode="auto">
            <a:xfrm flipV="1">
              <a:off x="1894" y="1946"/>
              <a:ext cx="174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8" name="Group 71"/>
          <p:cNvGrpSpPr>
            <a:grpSpLocks noChangeAspect="1"/>
          </p:cNvGrpSpPr>
          <p:nvPr/>
        </p:nvGrpSpPr>
        <p:grpSpPr bwMode="auto">
          <a:xfrm>
            <a:off x="8605838" y="1950195"/>
            <a:ext cx="139700" cy="134938"/>
            <a:chOff x="3558" y="1042"/>
            <a:chExt cx="109" cy="106"/>
          </a:xfrm>
        </p:grpSpPr>
        <p:sp>
          <p:nvSpPr>
            <p:cNvPr id="79" name="Oval 72"/>
            <p:cNvSpPr>
              <a:spLocks noChangeAspect="1" noChangeArrowheads="1"/>
            </p:cNvSpPr>
            <p:nvPr/>
          </p:nvSpPr>
          <p:spPr bwMode="auto">
            <a:xfrm>
              <a:off x="3558" y="1042"/>
              <a:ext cx="109" cy="10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Oval 73"/>
            <p:cNvSpPr>
              <a:spLocks noChangeAspect="1" noChangeArrowheads="1"/>
            </p:cNvSpPr>
            <p:nvPr/>
          </p:nvSpPr>
          <p:spPr bwMode="auto">
            <a:xfrm>
              <a:off x="3601" y="1083"/>
              <a:ext cx="26" cy="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0" name="Groupe 99"/>
          <p:cNvGrpSpPr/>
          <p:nvPr/>
        </p:nvGrpSpPr>
        <p:grpSpPr>
          <a:xfrm>
            <a:off x="1524000" y="3510708"/>
            <a:ext cx="9144000" cy="2882900"/>
            <a:chOff x="0" y="3510708"/>
            <a:chExt cx="9144000" cy="2882900"/>
          </a:xfrm>
        </p:grpSpPr>
        <p:sp>
          <p:nvSpPr>
            <p:cNvPr id="91" name="Text Box 89"/>
            <p:cNvSpPr txBox="1">
              <a:spLocks noChangeArrowheads="1"/>
            </p:cNvSpPr>
            <p:nvPr/>
          </p:nvSpPr>
          <p:spPr bwMode="auto">
            <a:xfrm>
              <a:off x="879475" y="5936408"/>
              <a:ext cx="67452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dirty="0">
                  <a:solidFill>
                    <a:srgbClr val="FF3300"/>
                  </a:solidFill>
                </a:rPr>
                <a:t>ON</a:t>
              </a:r>
              <a:r>
                <a:rPr lang="fr-FR" altLang="fr-FR" sz="2400" dirty="0">
                  <a:solidFill>
                    <a:srgbClr val="FF3300"/>
                  </a:solidFill>
                </a:rPr>
                <a:t> est appelée Ouverture Numérique de la fibre</a:t>
              </a: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4572000" y="3644020"/>
              <a:ext cx="4572000" cy="2303462"/>
              <a:chOff x="4572000" y="3644020"/>
              <a:chExt cx="4572000" cy="2303462"/>
            </a:xfrm>
          </p:grpSpPr>
          <p:grpSp>
            <p:nvGrpSpPr>
              <p:cNvPr id="81" name="Group 92"/>
              <p:cNvGrpSpPr>
                <a:grpSpLocks/>
              </p:cNvGrpSpPr>
              <p:nvPr/>
            </p:nvGrpSpPr>
            <p:grpSpPr bwMode="auto">
              <a:xfrm>
                <a:off x="4572000" y="3644020"/>
                <a:ext cx="4572000" cy="2303462"/>
                <a:chOff x="2880" y="2750"/>
                <a:chExt cx="2880" cy="1451"/>
              </a:xfrm>
            </p:grpSpPr>
            <p:sp>
              <p:nvSpPr>
                <p:cNvPr id="82" name="Rectangle 87"/>
                <p:cNvSpPr>
                  <a:spLocks noChangeArrowheads="1"/>
                </p:cNvSpPr>
                <p:nvPr/>
              </p:nvSpPr>
              <p:spPr bwMode="auto">
                <a:xfrm>
                  <a:off x="2880" y="2750"/>
                  <a:ext cx="2880" cy="1451"/>
                </a:xfrm>
                <a:prstGeom prst="rect">
                  <a:avLst/>
                </a:prstGeom>
                <a:solidFill>
                  <a:srgbClr val="CCFFCC">
                    <a:alpha val="41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888" y="2784"/>
                  <a:ext cx="86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 u="sng"/>
                    <a:t>Exemple</a:t>
                  </a:r>
                </a:p>
              </p:txBody>
            </p:sp>
          </p:grpSp>
          <p:pic>
            <p:nvPicPr>
              <p:cNvPr id="1210" name="Picture 18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1015" y="4812471"/>
                <a:ext cx="2095500" cy="922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1" name="Picture 18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5176" y="5081312"/>
                <a:ext cx="1257300" cy="411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2" name="Picture 18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1444" y="4379429"/>
                <a:ext cx="1363663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3" name="Picture 18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0999" y="4303713"/>
                <a:ext cx="102076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" name="Groupe 2"/>
            <p:cNvGrpSpPr/>
            <p:nvPr/>
          </p:nvGrpSpPr>
          <p:grpSpPr>
            <a:xfrm>
              <a:off x="0" y="3510708"/>
              <a:ext cx="4427538" cy="2303463"/>
              <a:chOff x="0" y="3510708"/>
              <a:chExt cx="4427538" cy="2303463"/>
            </a:xfrm>
          </p:grpSpPr>
          <p:grpSp>
            <p:nvGrpSpPr>
              <p:cNvPr id="90" name="Group 90"/>
              <p:cNvGrpSpPr>
                <a:grpSpLocks/>
              </p:cNvGrpSpPr>
              <p:nvPr/>
            </p:nvGrpSpPr>
            <p:grpSpPr bwMode="auto">
              <a:xfrm>
                <a:off x="0" y="3510708"/>
                <a:ext cx="4427538" cy="2303463"/>
                <a:chOff x="0" y="2750"/>
                <a:chExt cx="2789" cy="1451"/>
              </a:xfrm>
            </p:grpSpPr>
            <p:sp>
              <p:nvSpPr>
                <p:cNvPr id="92" name="Rectangle 88"/>
                <p:cNvSpPr>
                  <a:spLocks noChangeArrowheads="1"/>
                </p:cNvSpPr>
                <p:nvPr/>
              </p:nvSpPr>
              <p:spPr bwMode="auto">
                <a:xfrm>
                  <a:off x="0" y="2750"/>
                  <a:ext cx="2789" cy="1451"/>
                </a:xfrm>
                <a:prstGeom prst="rect">
                  <a:avLst/>
                </a:prstGeom>
                <a:solidFill>
                  <a:srgbClr val="CCFFCC">
                    <a:alpha val="41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51" y="2784"/>
                  <a:ext cx="114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 u="sng" dirty="0"/>
                    <a:t>Guidage si :</a:t>
                  </a:r>
                </a:p>
              </p:txBody>
            </p:sp>
          </p:grpSp>
          <p:pic>
            <p:nvPicPr>
              <p:cNvPr id="1214" name="Picture 19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2396" y="4008852"/>
                <a:ext cx="1447800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5" name="Picture 19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075" y="4253879"/>
                <a:ext cx="808037" cy="449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6" name="Picture 19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62" y="5072340"/>
                <a:ext cx="6318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7" name="Picture 19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734" y="5009392"/>
                <a:ext cx="2803525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99" name="Espace réservé du pied de page 4">
            <a:extLst>
              <a:ext uri="{FF2B5EF4-FFF2-40B4-BE49-F238E27FC236}">
                <a16:creationId xmlns:a16="http://schemas.microsoft.com/office/drawing/2014/main" id="{3CA2C620-B565-43E6-897C-751CCFF8BB04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033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64189" y="-16778"/>
            <a:ext cx="7211144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1.1. Principe du guidage par réflexion totale</a:t>
            </a:r>
            <a:endParaRPr lang="fr-FR" sz="2200" dirty="0"/>
          </a:p>
        </p:txBody>
      </p:sp>
      <p:sp>
        <p:nvSpPr>
          <p:cNvPr id="7" name="Text Box 96"/>
          <p:cNvSpPr txBox="1">
            <a:spLocks noChangeArrowheads="1"/>
          </p:cNvSpPr>
          <p:nvPr/>
        </p:nvSpPr>
        <p:spPr bwMode="auto">
          <a:xfrm>
            <a:off x="2242377" y="2063046"/>
            <a:ext cx="7356501" cy="2308324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/>
              <a:t>Remarque</a:t>
            </a:r>
          </a:p>
          <a:p>
            <a:r>
              <a:rPr lang="fr-FR" altLang="fr-FR" dirty="0"/>
              <a:t>	Approche géométrique = image du mécanisme simplifié</a:t>
            </a:r>
          </a:p>
          <a:p>
            <a:r>
              <a:rPr lang="fr-FR" altLang="fr-FR" dirty="0"/>
              <a:t>	</a:t>
            </a:r>
            <a:r>
              <a:rPr lang="fr-FR" altLang="fr-FR" dirty="0">
                <a:sym typeface="Wingdings" pitchFamily="2" charset="2"/>
              </a:rPr>
              <a:t> Rigoureusement exacte pour une onde plane</a:t>
            </a:r>
          </a:p>
          <a:p>
            <a:r>
              <a:rPr lang="fr-FR" altLang="fr-FR" dirty="0">
                <a:sym typeface="Wingdings" pitchFamily="2" charset="2"/>
              </a:rPr>
              <a:t>	 Pas exactement adaptée pour l’optique guidée </a:t>
            </a:r>
          </a:p>
          <a:p>
            <a:r>
              <a:rPr lang="fr-FR" altLang="fr-FR" dirty="0">
                <a:sym typeface="Wingdings" pitchFamily="2" charset="2"/>
              </a:rPr>
              <a:t>		(Pas une onde plane)!</a:t>
            </a:r>
          </a:p>
          <a:p>
            <a:endParaRPr lang="fr-FR" altLang="fr-FR" dirty="0">
              <a:sym typeface="Wingdings" pitchFamily="2" charset="2"/>
            </a:endParaRPr>
          </a:p>
          <a:p>
            <a:r>
              <a:rPr lang="fr-FR" altLang="fr-FR" dirty="0">
                <a:sym typeface="Wingdings" pitchFamily="2" charset="2"/>
              </a:rPr>
              <a:t>		</a:t>
            </a:r>
            <a:r>
              <a:rPr lang="fr-FR" altLang="fr-FR" b="1" dirty="0">
                <a:solidFill>
                  <a:srgbClr val="FF0000"/>
                </a:solidFill>
                <a:sym typeface="Wingdings" pitchFamily="2" charset="2"/>
              </a:rPr>
              <a:t> Description à l’aide des équations de Maxwell</a:t>
            </a:r>
            <a:endParaRPr lang="fr-FR" altLang="fr-FR" b="1" dirty="0">
              <a:solidFill>
                <a:srgbClr val="FF0000"/>
              </a:solidFill>
            </a:endParaRPr>
          </a:p>
          <a:p>
            <a:endParaRPr lang="fr-FR" alt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5783975-BC92-407E-8452-C1C396EA886F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14711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Modes dans un guide ?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>
            <a:off x="1758950" y="1662988"/>
            <a:ext cx="1003300" cy="1312863"/>
          </a:xfrm>
          <a:custGeom>
            <a:avLst/>
            <a:gdLst>
              <a:gd name="T0" fmla="*/ 0 w 632"/>
              <a:gd name="T1" fmla="*/ 0 h 827"/>
              <a:gd name="T2" fmla="*/ 626 w 632"/>
              <a:gd name="T3" fmla="*/ 387 h 827"/>
              <a:gd name="T4" fmla="*/ 631 w 632"/>
              <a:gd name="T5" fmla="*/ 432 h 827"/>
              <a:gd name="T6" fmla="*/ 2 w 632"/>
              <a:gd name="T7" fmla="*/ 826 h 827"/>
              <a:gd name="T8" fmla="*/ 0 w 632"/>
              <a:gd name="T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" h="827">
                <a:moveTo>
                  <a:pt x="0" y="0"/>
                </a:moveTo>
                <a:lnTo>
                  <a:pt x="626" y="387"/>
                </a:lnTo>
                <a:lnTo>
                  <a:pt x="631" y="432"/>
                </a:lnTo>
                <a:lnTo>
                  <a:pt x="2" y="82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tint val="50196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5019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59076" y="1274050"/>
            <a:ext cx="4398963" cy="86836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65425" y="2147176"/>
            <a:ext cx="4383088" cy="35083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759076" y="2498012"/>
            <a:ext cx="4398963" cy="869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2757488" y="1266113"/>
            <a:ext cx="4400550" cy="2105025"/>
            <a:chOff x="1006" y="1370"/>
            <a:chExt cx="2772" cy="1326"/>
          </a:xfrm>
        </p:grpSpPr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007" y="1922"/>
              <a:ext cx="2769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1006" y="2144"/>
              <a:ext cx="2766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007" y="1371"/>
              <a:ext cx="27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007" y="2692"/>
              <a:ext cx="27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007" y="1370"/>
              <a:ext cx="0" cy="1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3777" y="1371"/>
              <a:ext cx="0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1752600" y="2721851"/>
            <a:ext cx="425450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559176" y="2151937"/>
            <a:ext cx="146367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2760663" y="2150351"/>
            <a:ext cx="83185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5003801" y="2151937"/>
            <a:ext cx="146367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6448426" y="2156700"/>
            <a:ext cx="709613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2152651" y="2350375"/>
            <a:ext cx="614363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2927350" y="2502776"/>
            <a:ext cx="952500" cy="860425"/>
            <a:chOff x="1113" y="2149"/>
            <a:chExt cx="600" cy="542"/>
          </a:xfrm>
        </p:grpSpPr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1282" y="2307"/>
              <a:ext cx="261" cy="242"/>
              <a:chOff x="1282" y="2307"/>
              <a:chExt cx="261" cy="242"/>
            </a:xfrm>
          </p:grpSpPr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1312" y="2307"/>
                <a:ext cx="0" cy="1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0" name="Group 22"/>
              <p:cNvGrpSpPr>
                <a:grpSpLocks/>
              </p:cNvGrpSpPr>
              <p:nvPr/>
            </p:nvGrpSpPr>
            <p:grpSpPr bwMode="auto">
              <a:xfrm>
                <a:off x="1282" y="2496"/>
                <a:ext cx="62" cy="53"/>
                <a:chOff x="1282" y="2496"/>
                <a:chExt cx="62" cy="53"/>
              </a:xfrm>
            </p:grpSpPr>
            <p:sp>
              <p:nvSpPr>
                <p:cNvPr id="32" name="Oval 23"/>
                <p:cNvSpPr>
                  <a:spLocks noChangeArrowheads="1"/>
                </p:cNvSpPr>
                <p:nvPr/>
              </p:nvSpPr>
              <p:spPr bwMode="auto">
                <a:xfrm>
                  <a:off x="1305" y="2516"/>
                  <a:ext cx="15" cy="1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" name="Oval 24"/>
                <p:cNvSpPr>
                  <a:spLocks noChangeArrowheads="1"/>
                </p:cNvSpPr>
                <p:nvPr/>
              </p:nvSpPr>
              <p:spPr bwMode="auto">
                <a:xfrm>
                  <a:off x="1282" y="2496"/>
                  <a:ext cx="62" cy="5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>
                <a:off x="1348" y="2526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503" y="2436"/>
              <a:ext cx="21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1125" tIns="55562" rIns="111125" bIns="55562">
              <a:spAutoFit/>
            </a:bodyPr>
            <a:lstStyle>
              <a:lvl1pPr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057400"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743200"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200400" defTabSz="1096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657600" defTabSz="1096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114800" defTabSz="1096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572000" defTabSz="1096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Z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206" y="2149"/>
              <a:ext cx="19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1125" tIns="55562" rIns="111125" bIns="55562">
              <a:spAutoFit/>
            </a:bodyPr>
            <a:lstStyle>
              <a:lvl1pPr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057400"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743200"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200400" defTabSz="1096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657600" defTabSz="1096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114800" defTabSz="1096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572000" defTabSz="1096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x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3" y="2485"/>
              <a:ext cx="19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1125" tIns="55562" rIns="111125" bIns="55562">
              <a:spAutoFit/>
            </a:bodyPr>
            <a:lstStyle>
              <a:lvl1pPr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057400"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743200" defTabSz="10969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200400" defTabSz="1096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657600" defTabSz="1096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114800" defTabSz="1096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572000" defTabSz="1096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y</a:t>
              </a:r>
            </a:p>
          </p:txBody>
        </p:sp>
      </p:grpSp>
      <p:grpSp>
        <p:nvGrpSpPr>
          <p:cNvPr id="34" name="Group 29"/>
          <p:cNvGrpSpPr>
            <a:grpSpLocks/>
          </p:cNvGrpSpPr>
          <p:nvPr/>
        </p:nvGrpSpPr>
        <p:grpSpPr bwMode="auto">
          <a:xfrm>
            <a:off x="8686801" y="1266113"/>
            <a:ext cx="798513" cy="2138363"/>
            <a:chOff x="4537" y="1352"/>
            <a:chExt cx="824" cy="1347"/>
          </a:xfrm>
        </p:grpSpPr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4537" y="1352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4537" y="1366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4537" y="1380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4537" y="1394"/>
              <a:ext cx="0" cy="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>
              <a:off x="4537" y="1409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4537" y="1423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4537" y="1437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>
              <a:off x="4537" y="1451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4537" y="1465"/>
              <a:ext cx="3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>
              <a:off x="4540" y="1479"/>
              <a:ext cx="0" cy="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>
              <a:off x="4540" y="1494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>
              <a:off x="4540" y="1508"/>
              <a:ext cx="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>
              <a:off x="4542" y="1522"/>
              <a:ext cx="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4544" y="1536"/>
              <a:ext cx="3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4547" y="1550"/>
              <a:ext cx="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>
              <a:off x="4549" y="1564"/>
              <a:ext cx="2" cy="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4551" y="1576"/>
              <a:ext cx="5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4556" y="1590"/>
              <a:ext cx="5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>
              <a:off x="4561" y="1604"/>
              <a:ext cx="7" cy="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4568" y="1619"/>
              <a:ext cx="7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>
              <a:off x="4575" y="1633"/>
              <a:ext cx="21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>
              <a:off x="4596" y="1661"/>
              <a:ext cx="28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>
              <a:off x="4624" y="1689"/>
              <a:ext cx="37" cy="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>
              <a:off x="4661" y="1718"/>
              <a:ext cx="49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>
              <a:off x="4710" y="1746"/>
              <a:ext cx="129" cy="5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>
              <a:off x="4839" y="1800"/>
              <a:ext cx="168" cy="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>
              <a:off x="5007" y="1857"/>
              <a:ext cx="171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>
              <a:off x="5178" y="1913"/>
              <a:ext cx="74" cy="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>
              <a:off x="5252" y="1942"/>
              <a:ext cx="31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>
              <a:off x="5283" y="1956"/>
              <a:ext cx="28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>
              <a:off x="5311" y="1970"/>
              <a:ext cx="21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>
              <a:off x="5332" y="1984"/>
              <a:ext cx="9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Line 62"/>
            <p:cNvSpPr>
              <a:spLocks noChangeShapeType="1"/>
            </p:cNvSpPr>
            <p:nvPr/>
          </p:nvSpPr>
          <p:spPr bwMode="auto">
            <a:xfrm>
              <a:off x="5341" y="1991"/>
              <a:ext cx="7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Line 63"/>
            <p:cNvSpPr>
              <a:spLocks noChangeShapeType="1"/>
            </p:cNvSpPr>
            <p:nvPr/>
          </p:nvSpPr>
          <p:spPr bwMode="auto">
            <a:xfrm>
              <a:off x="5348" y="1998"/>
              <a:ext cx="5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Line 64"/>
            <p:cNvSpPr>
              <a:spLocks noChangeShapeType="1"/>
            </p:cNvSpPr>
            <p:nvPr/>
          </p:nvSpPr>
          <p:spPr bwMode="auto">
            <a:xfrm>
              <a:off x="5353" y="2005"/>
              <a:ext cx="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Line 65"/>
            <p:cNvSpPr>
              <a:spLocks noChangeShapeType="1"/>
            </p:cNvSpPr>
            <p:nvPr/>
          </p:nvSpPr>
          <p:spPr bwMode="auto">
            <a:xfrm>
              <a:off x="5355" y="2008"/>
              <a:ext cx="3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Line 66"/>
            <p:cNvSpPr>
              <a:spLocks noChangeShapeType="1"/>
            </p:cNvSpPr>
            <p:nvPr/>
          </p:nvSpPr>
          <p:spPr bwMode="auto">
            <a:xfrm>
              <a:off x="5358" y="2012"/>
              <a:ext cx="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Line 67"/>
            <p:cNvSpPr>
              <a:spLocks noChangeShapeType="1"/>
            </p:cNvSpPr>
            <p:nvPr/>
          </p:nvSpPr>
          <p:spPr bwMode="auto">
            <a:xfrm>
              <a:off x="5358" y="2015"/>
              <a:ext cx="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Line 68"/>
            <p:cNvSpPr>
              <a:spLocks noChangeShapeType="1"/>
            </p:cNvSpPr>
            <p:nvPr/>
          </p:nvSpPr>
          <p:spPr bwMode="auto">
            <a:xfrm>
              <a:off x="5360" y="2017"/>
              <a:ext cx="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5360" y="202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70"/>
            <p:cNvSpPr>
              <a:spLocks noChangeShapeType="1"/>
            </p:cNvSpPr>
            <p:nvPr/>
          </p:nvSpPr>
          <p:spPr bwMode="auto">
            <a:xfrm>
              <a:off x="5360" y="2019"/>
              <a:ext cx="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Line 71"/>
            <p:cNvSpPr>
              <a:spLocks noChangeShapeType="1"/>
            </p:cNvSpPr>
            <p:nvPr/>
          </p:nvSpPr>
          <p:spPr bwMode="auto">
            <a:xfrm>
              <a:off x="5360" y="2022"/>
              <a:ext cx="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Line 72"/>
            <p:cNvSpPr>
              <a:spLocks noChangeShapeType="1"/>
            </p:cNvSpPr>
            <p:nvPr/>
          </p:nvSpPr>
          <p:spPr bwMode="auto">
            <a:xfrm>
              <a:off x="5360" y="2024"/>
              <a:ext cx="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5360" y="203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74"/>
            <p:cNvSpPr>
              <a:spLocks noChangeShapeType="1"/>
            </p:cNvSpPr>
            <p:nvPr/>
          </p:nvSpPr>
          <p:spPr bwMode="auto">
            <a:xfrm>
              <a:off x="5360" y="2027"/>
              <a:ext cx="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Line 75"/>
            <p:cNvSpPr>
              <a:spLocks noChangeShapeType="1"/>
            </p:cNvSpPr>
            <p:nvPr/>
          </p:nvSpPr>
          <p:spPr bwMode="auto">
            <a:xfrm>
              <a:off x="5360" y="2029"/>
              <a:ext cx="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5360" y="203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77"/>
            <p:cNvSpPr>
              <a:spLocks noChangeShapeType="1"/>
            </p:cNvSpPr>
            <p:nvPr/>
          </p:nvSpPr>
          <p:spPr bwMode="auto">
            <a:xfrm flipH="1">
              <a:off x="5358" y="2031"/>
              <a:ext cx="2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Line 78"/>
            <p:cNvSpPr>
              <a:spLocks noChangeShapeType="1"/>
            </p:cNvSpPr>
            <p:nvPr/>
          </p:nvSpPr>
          <p:spPr bwMode="auto">
            <a:xfrm>
              <a:off x="5358" y="2036"/>
              <a:ext cx="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Line 79"/>
            <p:cNvSpPr>
              <a:spLocks noChangeShapeType="1"/>
            </p:cNvSpPr>
            <p:nvPr/>
          </p:nvSpPr>
          <p:spPr bwMode="auto">
            <a:xfrm flipH="1">
              <a:off x="5355" y="2038"/>
              <a:ext cx="3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Line 80"/>
            <p:cNvSpPr>
              <a:spLocks noChangeShapeType="1"/>
            </p:cNvSpPr>
            <p:nvPr/>
          </p:nvSpPr>
          <p:spPr bwMode="auto">
            <a:xfrm flipH="1">
              <a:off x="5353" y="2043"/>
              <a:ext cx="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Line 81"/>
            <p:cNvSpPr>
              <a:spLocks noChangeShapeType="1"/>
            </p:cNvSpPr>
            <p:nvPr/>
          </p:nvSpPr>
          <p:spPr bwMode="auto">
            <a:xfrm flipH="1">
              <a:off x="5348" y="2045"/>
              <a:ext cx="5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Line 82"/>
            <p:cNvSpPr>
              <a:spLocks noChangeShapeType="1"/>
            </p:cNvSpPr>
            <p:nvPr/>
          </p:nvSpPr>
          <p:spPr bwMode="auto">
            <a:xfrm flipH="1">
              <a:off x="5332" y="2052"/>
              <a:ext cx="16" cy="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Line 83"/>
            <p:cNvSpPr>
              <a:spLocks noChangeShapeType="1"/>
            </p:cNvSpPr>
            <p:nvPr/>
          </p:nvSpPr>
          <p:spPr bwMode="auto">
            <a:xfrm flipH="1">
              <a:off x="5311" y="2067"/>
              <a:ext cx="21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Line 84"/>
            <p:cNvSpPr>
              <a:spLocks noChangeShapeType="1"/>
            </p:cNvSpPr>
            <p:nvPr/>
          </p:nvSpPr>
          <p:spPr bwMode="auto">
            <a:xfrm flipH="1">
              <a:off x="5252" y="2081"/>
              <a:ext cx="59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Line 85"/>
            <p:cNvSpPr>
              <a:spLocks noChangeShapeType="1"/>
            </p:cNvSpPr>
            <p:nvPr/>
          </p:nvSpPr>
          <p:spPr bwMode="auto">
            <a:xfrm flipH="1">
              <a:off x="5178" y="2109"/>
              <a:ext cx="74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Line 86"/>
            <p:cNvSpPr>
              <a:spLocks noChangeShapeType="1"/>
            </p:cNvSpPr>
            <p:nvPr/>
          </p:nvSpPr>
          <p:spPr bwMode="auto">
            <a:xfrm flipH="1">
              <a:off x="5007" y="2137"/>
              <a:ext cx="171" cy="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Line 87"/>
            <p:cNvSpPr>
              <a:spLocks noChangeShapeType="1"/>
            </p:cNvSpPr>
            <p:nvPr/>
          </p:nvSpPr>
          <p:spPr bwMode="auto">
            <a:xfrm flipH="1">
              <a:off x="4839" y="2194"/>
              <a:ext cx="168" cy="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Line 88"/>
            <p:cNvSpPr>
              <a:spLocks noChangeShapeType="1"/>
            </p:cNvSpPr>
            <p:nvPr/>
          </p:nvSpPr>
          <p:spPr bwMode="auto">
            <a:xfrm flipH="1">
              <a:off x="4769" y="2251"/>
              <a:ext cx="70" cy="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Line 89"/>
            <p:cNvSpPr>
              <a:spLocks noChangeShapeType="1"/>
            </p:cNvSpPr>
            <p:nvPr/>
          </p:nvSpPr>
          <p:spPr bwMode="auto">
            <a:xfrm flipH="1">
              <a:off x="4710" y="2276"/>
              <a:ext cx="59" cy="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Line 90"/>
            <p:cNvSpPr>
              <a:spLocks noChangeShapeType="1"/>
            </p:cNvSpPr>
            <p:nvPr/>
          </p:nvSpPr>
          <p:spPr bwMode="auto">
            <a:xfrm flipH="1">
              <a:off x="4661" y="2305"/>
              <a:ext cx="49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Line 91"/>
            <p:cNvSpPr>
              <a:spLocks noChangeShapeType="1"/>
            </p:cNvSpPr>
            <p:nvPr/>
          </p:nvSpPr>
          <p:spPr bwMode="auto">
            <a:xfrm flipH="1">
              <a:off x="4624" y="2333"/>
              <a:ext cx="37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Line 92"/>
            <p:cNvSpPr>
              <a:spLocks noChangeShapeType="1"/>
            </p:cNvSpPr>
            <p:nvPr/>
          </p:nvSpPr>
          <p:spPr bwMode="auto">
            <a:xfrm flipH="1">
              <a:off x="4596" y="2361"/>
              <a:ext cx="28" cy="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Line 93"/>
            <p:cNvSpPr>
              <a:spLocks noChangeShapeType="1"/>
            </p:cNvSpPr>
            <p:nvPr/>
          </p:nvSpPr>
          <p:spPr bwMode="auto">
            <a:xfrm flipH="1">
              <a:off x="4584" y="2390"/>
              <a:ext cx="1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Line 94"/>
            <p:cNvSpPr>
              <a:spLocks noChangeShapeType="1"/>
            </p:cNvSpPr>
            <p:nvPr/>
          </p:nvSpPr>
          <p:spPr bwMode="auto">
            <a:xfrm flipH="1">
              <a:off x="4575" y="2404"/>
              <a:ext cx="9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Line 95"/>
            <p:cNvSpPr>
              <a:spLocks noChangeShapeType="1"/>
            </p:cNvSpPr>
            <p:nvPr/>
          </p:nvSpPr>
          <p:spPr bwMode="auto">
            <a:xfrm flipH="1">
              <a:off x="4568" y="2418"/>
              <a:ext cx="7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Line 96"/>
            <p:cNvSpPr>
              <a:spLocks noChangeShapeType="1"/>
            </p:cNvSpPr>
            <p:nvPr/>
          </p:nvSpPr>
          <p:spPr bwMode="auto">
            <a:xfrm flipH="1">
              <a:off x="4561" y="2432"/>
              <a:ext cx="7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Line 97"/>
            <p:cNvSpPr>
              <a:spLocks noChangeShapeType="1"/>
            </p:cNvSpPr>
            <p:nvPr/>
          </p:nvSpPr>
          <p:spPr bwMode="auto">
            <a:xfrm flipH="1">
              <a:off x="4556" y="2446"/>
              <a:ext cx="5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Line 98"/>
            <p:cNvSpPr>
              <a:spLocks noChangeShapeType="1"/>
            </p:cNvSpPr>
            <p:nvPr/>
          </p:nvSpPr>
          <p:spPr bwMode="auto">
            <a:xfrm flipH="1">
              <a:off x="4551" y="2460"/>
              <a:ext cx="5" cy="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Line 99"/>
            <p:cNvSpPr>
              <a:spLocks noChangeShapeType="1"/>
            </p:cNvSpPr>
            <p:nvPr/>
          </p:nvSpPr>
          <p:spPr bwMode="auto">
            <a:xfrm flipH="1">
              <a:off x="4549" y="2475"/>
              <a:ext cx="2" cy="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Line 100"/>
            <p:cNvSpPr>
              <a:spLocks noChangeShapeType="1"/>
            </p:cNvSpPr>
            <p:nvPr/>
          </p:nvSpPr>
          <p:spPr bwMode="auto">
            <a:xfrm flipH="1">
              <a:off x="4547" y="2486"/>
              <a:ext cx="2" cy="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Line 101"/>
            <p:cNvSpPr>
              <a:spLocks noChangeShapeType="1"/>
            </p:cNvSpPr>
            <p:nvPr/>
          </p:nvSpPr>
          <p:spPr bwMode="auto">
            <a:xfrm flipH="1">
              <a:off x="4544" y="2501"/>
              <a:ext cx="3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Line 102"/>
            <p:cNvSpPr>
              <a:spLocks noChangeShapeType="1"/>
            </p:cNvSpPr>
            <p:nvPr/>
          </p:nvSpPr>
          <p:spPr bwMode="auto">
            <a:xfrm flipH="1">
              <a:off x="4542" y="2515"/>
              <a:ext cx="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Line 103"/>
            <p:cNvSpPr>
              <a:spLocks noChangeShapeType="1"/>
            </p:cNvSpPr>
            <p:nvPr/>
          </p:nvSpPr>
          <p:spPr bwMode="auto">
            <a:xfrm flipH="1">
              <a:off x="4540" y="2529"/>
              <a:ext cx="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Line 104"/>
            <p:cNvSpPr>
              <a:spLocks noChangeShapeType="1"/>
            </p:cNvSpPr>
            <p:nvPr/>
          </p:nvSpPr>
          <p:spPr bwMode="auto">
            <a:xfrm>
              <a:off x="4540" y="2543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Line 105"/>
            <p:cNvSpPr>
              <a:spLocks noChangeShapeType="1"/>
            </p:cNvSpPr>
            <p:nvPr/>
          </p:nvSpPr>
          <p:spPr bwMode="auto">
            <a:xfrm>
              <a:off x="4540" y="2557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Line 106"/>
            <p:cNvSpPr>
              <a:spLocks noChangeShapeType="1"/>
            </p:cNvSpPr>
            <p:nvPr/>
          </p:nvSpPr>
          <p:spPr bwMode="auto">
            <a:xfrm flipH="1">
              <a:off x="4537" y="2571"/>
              <a:ext cx="3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Line 107"/>
            <p:cNvSpPr>
              <a:spLocks noChangeShapeType="1"/>
            </p:cNvSpPr>
            <p:nvPr/>
          </p:nvSpPr>
          <p:spPr bwMode="auto">
            <a:xfrm>
              <a:off x="4537" y="2585"/>
              <a:ext cx="0" cy="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Line 108"/>
            <p:cNvSpPr>
              <a:spLocks noChangeShapeType="1"/>
            </p:cNvSpPr>
            <p:nvPr/>
          </p:nvSpPr>
          <p:spPr bwMode="auto">
            <a:xfrm>
              <a:off x="4537" y="2600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Line 109"/>
            <p:cNvSpPr>
              <a:spLocks noChangeShapeType="1"/>
            </p:cNvSpPr>
            <p:nvPr/>
          </p:nvSpPr>
          <p:spPr bwMode="auto">
            <a:xfrm>
              <a:off x="4537" y="2614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Line 110"/>
            <p:cNvSpPr>
              <a:spLocks noChangeShapeType="1"/>
            </p:cNvSpPr>
            <p:nvPr/>
          </p:nvSpPr>
          <p:spPr bwMode="auto">
            <a:xfrm>
              <a:off x="4537" y="2628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Line 111"/>
            <p:cNvSpPr>
              <a:spLocks noChangeShapeType="1"/>
            </p:cNvSpPr>
            <p:nvPr/>
          </p:nvSpPr>
          <p:spPr bwMode="auto">
            <a:xfrm>
              <a:off x="4537" y="2642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Line 112"/>
            <p:cNvSpPr>
              <a:spLocks noChangeShapeType="1"/>
            </p:cNvSpPr>
            <p:nvPr/>
          </p:nvSpPr>
          <p:spPr bwMode="auto">
            <a:xfrm>
              <a:off x="4537" y="2656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Line 113"/>
            <p:cNvSpPr>
              <a:spLocks noChangeShapeType="1"/>
            </p:cNvSpPr>
            <p:nvPr/>
          </p:nvSpPr>
          <p:spPr bwMode="auto">
            <a:xfrm>
              <a:off x="4537" y="2670"/>
              <a:ext cx="0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Line 114"/>
            <p:cNvSpPr>
              <a:spLocks noChangeShapeType="1"/>
            </p:cNvSpPr>
            <p:nvPr/>
          </p:nvSpPr>
          <p:spPr bwMode="auto">
            <a:xfrm>
              <a:off x="4537" y="2684"/>
              <a:ext cx="0" cy="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0" name="Line 115"/>
          <p:cNvSpPr>
            <a:spLocks noChangeShapeType="1"/>
          </p:cNvSpPr>
          <p:nvPr/>
        </p:nvSpPr>
        <p:spPr bwMode="auto">
          <a:xfrm>
            <a:off x="1758950" y="1661401"/>
            <a:ext cx="425450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Line 116"/>
          <p:cNvSpPr>
            <a:spLocks noChangeShapeType="1"/>
          </p:cNvSpPr>
          <p:nvPr/>
        </p:nvSpPr>
        <p:spPr bwMode="auto">
          <a:xfrm flipV="1">
            <a:off x="3565526" y="2145587"/>
            <a:ext cx="146367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" name="Line 117"/>
          <p:cNvSpPr>
            <a:spLocks noChangeShapeType="1"/>
          </p:cNvSpPr>
          <p:nvPr/>
        </p:nvSpPr>
        <p:spPr bwMode="auto">
          <a:xfrm flipH="1" flipV="1">
            <a:off x="2767013" y="2290051"/>
            <a:ext cx="83185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Line 118"/>
          <p:cNvSpPr>
            <a:spLocks noChangeShapeType="1"/>
          </p:cNvSpPr>
          <p:nvPr/>
        </p:nvSpPr>
        <p:spPr bwMode="auto">
          <a:xfrm flipH="1" flipV="1">
            <a:off x="5010151" y="2145587"/>
            <a:ext cx="146367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4" name="Line 119"/>
          <p:cNvSpPr>
            <a:spLocks noChangeShapeType="1"/>
          </p:cNvSpPr>
          <p:nvPr/>
        </p:nvSpPr>
        <p:spPr bwMode="auto">
          <a:xfrm flipV="1">
            <a:off x="6454776" y="2318625"/>
            <a:ext cx="709613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5" name="Group 120"/>
          <p:cNvGrpSpPr>
            <a:grpSpLocks/>
          </p:cNvGrpSpPr>
          <p:nvPr/>
        </p:nvGrpSpPr>
        <p:grpSpPr bwMode="auto">
          <a:xfrm>
            <a:off x="7145339" y="1802687"/>
            <a:ext cx="828675" cy="1035050"/>
            <a:chOff x="3770" y="1708"/>
            <a:chExt cx="522" cy="652"/>
          </a:xfrm>
        </p:grpSpPr>
        <p:sp>
          <p:nvSpPr>
            <p:cNvPr id="126" name="Freeform 121"/>
            <p:cNvSpPr>
              <a:spLocks/>
            </p:cNvSpPr>
            <p:nvPr/>
          </p:nvSpPr>
          <p:spPr bwMode="auto">
            <a:xfrm>
              <a:off x="3773" y="1717"/>
              <a:ext cx="505" cy="639"/>
            </a:xfrm>
            <a:custGeom>
              <a:avLst/>
              <a:gdLst>
                <a:gd name="T0" fmla="*/ 0 w 505"/>
                <a:gd name="T1" fmla="*/ 321 h 639"/>
                <a:gd name="T2" fmla="*/ 504 w 505"/>
                <a:gd name="T3" fmla="*/ 0 h 639"/>
                <a:gd name="T4" fmla="*/ 498 w 505"/>
                <a:gd name="T5" fmla="*/ 638 h 639"/>
                <a:gd name="T6" fmla="*/ 0 w 505"/>
                <a:gd name="T7" fmla="*/ 32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639">
                  <a:moveTo>
                    <a:pt x="0" y="321"/>
                  </a:moveTo>
                  <a:lnTo>
                    <a:pt x="504" y="0"/>
                  </a:lnTo>
                  <a:lnTo>
                    <a:pt x="498" y="638"/>
                  </a:lnTo>
                  <a:lnTo>
                    <a:pt x="0" y="32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5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5019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Line 122"/>
            <p:cNvSpPr>
              <a:spLocks noChangeShapeType="1"/>
            </p:cNvSpPr>
            <p:nvPr/>
          </p:nvSpPr>
          <p:spPr bwMode="auto">
            <a:xfrm flipH="1" flipV="1">
              <a:off x="3770" y="2036"/>
              <a:ext cx="516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Line 123"/>
            <p:cNvSpPr>
              <a:spLocks noChangeShapeType="1"/>
            </p:cNvSpPr>
            <p:nvPr/>
          </p:nvSpPr>
          <p:spPr bwMode="auto">
            <a:xfrm flipH="1">
              <a:off x="3776" y="1708"/>
              <a:ext cx="516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9" name="Line 124"/>
          <p:cNvSpPr>
            <a:spLocks noChangeShapeType="1"/>
          </p:cNvSpPr>
          <p:nvPr/>
        </p:nvSpPr>
        <p:spPr bwMode="auto">
          <a:xfrm>
            <a:off x="2159001" y="1910638"/>
            <a:ext cx="614363" cy="379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" name="Rectangle 126"/>
          <p:cNvSpPr>
            <a:spLocks noChangeArrowheads="1"/>
          </p:cNvSpPr>
          <p:nvPr/>
        </p:nvSpPr>
        <p:spPr bwMode="auto">
          <a:xfrm>
            <a:off x="6300788" y="1562975"/>
            <a:ext cx="39914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000"/>
              <a:t>n</a:t>
            </a:r>
            <a:r>
              <a:rPr lang="fr-FR" altLang="fr-FR" sz="2000" baseline="-25000"/>
              <a:t>g</a:t>
            </a:r>
          </a:p>
        </p:txBody>
      </p:sp>
      <p:sp>
        <p:nvSpPr>
          <p:cNvPr id="131" name="Rectangle 127"/>
          <p:cNvSpPr>
            <a:spLocks noChangeArrowheads="1"/>
          </p:cNvSpPr>
          <p:nvPr/>
        </p:nvSpPr>
        <p:spPr bwMode="auto">
          <a:xfrm>
            <a:off x="6300788" y="2652000"/>
            <a:ext cx="39914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000"/>
              <a:t>n</a:t>
            </a:r>
            <a:r>
              <a:rPr lang="fr-FR" altLang="fr-FR" sz="2000" baseline="-25000"/>
              <a:t>g</a:t>
            </a:r>
          </a:p>
        </p:txBody>
      </p:sp>
      <p:sp>
        <p:nvSpPr>
          <p:cNvPr id="132" name="Rectangle 128"/>
          <p:cNvSpPr>
            <a:spLocks noChangeArrowheads="1"/>
          </p:cNvSpPr>
          <p:nvPr/>
        </p:nvSpPr>
        <p:spPr bwMode="auto">
          <a:xfrm>
            <a:off x="6300788" y="2090025"/>
            <a:ext cx="38953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000"/>
              <a:t>n</a:t>
            </a:r>
            <a:r>
              <a:rPr lang="fr-FR" altLang="fr-FR" sz="2000" baseline="-25000"/>
              <a:t>c</a:t>
            </a:r>
          </a:p>
        </p:txBody>
      </p:sp>
      <p:sp>
        <p:nvSpPr>
          <p:cNvPr id="133" name="Rectangle 129"/>
          <p:cNvSpPr>
            <a:spLocks noChangeArrowheads="1"/>
          </p:cNvSpPr>
          <p:nvPr/>
        </p:nvSpPr>
        <p:spPr bwMode="auto">
          <a:xfrm>
            <a:off x="2895600" y="3704513"/>
            <a:ext cx="6894516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u="sng">
                <a:latin typeface="Arial" charset="0"/>
              </a:rPr>
              <a:t>distribution transverse de l’intensité</a:t>
            </a:r>
            <a:r>
              <a:rPr lang="fr-FR" altLang="fr-FR">
                <a:latin typeface="Arial" charset="0"/>
              </a:rPr>
              <a:t> ?</a:t>
            </a:r>
            <a:endParaRPr lang="fr-FR" altLang="fr-FR" u="sng">
              <a:latin typeface="Arial" charset="0"/>
            </a:endParaRPr>
          </a:p>
          <a:p>
            <a:r>
              <a:rPr lang="fr-FR" altLang="fr-FR">
                <a:latin typeface="Arial" charset="0"/>
              </a:rPr>
              <a:t>en fonction :	du diamètre du cœur.</a:t>
            </a:r>
          </a:p>
          <a:p>
            <a:r>
              <a:rPr lang="fr-FR" altLang="fr-FR">
                <a:latin typeface="Arial" charset="0"/>
              </a:rPr>
              <a:t>	de la longueur d’onde de la lumière.</a:t>
            </a:r>
          </a:p>
        </p:txBody>
      </p:sp>
      <p:sp>
        <p:nvSpPr>
          <p:cNvPr id="134" name="Rectangle 130"/>
          <p:cNvSpPr>
            <a:spLocks noChangeArrowheads="1"/>
          </p:cNvSpPr>
          <p:nvPr/>
        </p:nvSpPr>
        <p:spPr bwMode="auto">
          <a:xfrm>
            <a:off x="8534401" y="1951912"/>
            <a:ext cx="413575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4000"/>
              <a:t>?</a:t>
            </a:r>
          </a:p>
        </p:txBody>
      </p:sp>
      <p:grpSp>
        <p:nvGrpSpPr>
          <p:cNvPr id="135" name="Group 131"/>
          <p:cNvGrpSpPr>
            <a:grpSpLocks/>
          </p:cNvGrpSpPr>
          <p:nvPr/>
        </p:nvGrpSpPr>
        <p:grpSpPr bwMode="auto">
          <a:xfrm>
            <a:off x="8170863" y="1723312"/>
            <a:ext cx="381000" cy="1295400"/>
            <a:chOff x="4464" y="1296"/>
            <a:chExt cx="240" cy="1056"/>
          </a:xfrm>
        </p:grpSpPr>
        <p:sp>
          <p:nvSpPr>
            <p:cNvPr id="136" name="Line 132"/>
            <p:cNvSpPr>
              <a:spLocks noChangeShapeType="1"/>
            </p:cNvSpPr>
            <p:nvPr/>
          </p:nvSpPr>
          <p:spPr bwMode="auto">
            <a:xfrm>
              <a:off x="4464" y="153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Line 133"/>
            <p:cNvSpPr>
              <a:spLocks noChangeShapeType="1"/>
            </p:cNvSpPr>
            <p:nvPr/>
          </p:nvSpPr>
          <p:spPr bwMode="auto">
            <a:xfrm>
              <a:off x="4704" y="153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Line 134"/>
            <p:cNvSpPr>
              <a:spLocks noChangeShapeType="1"/>
            </p:cNvSpPr>
            <p:nvPr/>
          </p:nvSpPr>
          <p:spPr bwMode="auto">
            <a:xfrm flipH="1">
              <a:off x="4464" y="21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Line 135"/>
            <p:cNvSpPr>
              <a:spLocks noChangeShapeType="1"/>
            </p:cNvSpPr>
            <p:nvPr/>
          </p:nvSpPr>
          <p:spPr bwMode="auto">
            <a:xfrm>
              <a:off x="4464" y="211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Line 136"/>
            <p:cNvSpPr>
              <a:spLocks noChangeShapeType="1"/>
            </p:cNvSpPr>
            <p:nvPr/>
          </p:nvSpPr>
          <p:spPr bwMode="auto">
            <a:xfrm>
              <a:off x="4464" y="129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1" name="Freeform 137"/>
          <p:cNvSpPr>
            <a:spLocks/>
          </p:cNvSpPr>
          <p:nvPr/>
        </p:nvSpPr>
        <p:spPr bwMode="auto">
          <a:xfrm rot="5400000">
            <a:off x="9105900" y="1990012"/>
            <a:ext cx="2133600" cy="685800"/>
          </a:xfrm>
          <a:custGeom>
            <a:avLst/>
            <a:gdLst>
              <a:gd name="T0" fmla="*/ 8 w 571"/>
              <a:gd name="T1" fmla="*/ 353 h 353"/>
              <a:gd name="T2" fmla="*/ 23 w 571"/>
              <a:gd name="T3" fmla="*/ 353 h 353"/>
              <a:gd name="T4" fmla="*/ 38 w 571"/>
              <a:gd name="T5" fmla="*/ 353 h 353"/>
              <a:gd name="T6" fmla="*/ 51 w 571"/>
              <a:gd name="T7" fmla="*/ 353 h 353"/>
              <a:gd name="T8" fmla="*/ 71 w 571"/>
              <a:gd name="T9" fmla="*/ 351 h 353"/>
              <a:gd name="T10" fmla="*/ 84 w 571"/>
              <a:gd name="T11" fmla="*/ 349 h 353"/>
              <a:gd name="T12" fmla="*/ 99 w 571"/>
              <a:gd name="T13" fmla="*/ 343 h 353"/>
              <a:gd name="T14" fmla="*/ 114 w 571"/>
              <a:gd name="T15" fmla="*/ 326 h 353"/>
              <a:gd name="T16" fmla="*/ 131 w 571"/>
              <a:gd name="T17" fmla="*/ 275 h 353"/>
              <a:gd name="T18" fmla="*/ 154 w 571"/>
              <a:gd name="T19" fmla="*/ 85 h 353"/>
              <a:gd name="T20" fmla="*/ 167 w 571"/>
              <a:gd name="T21" fmla="*/ 10 h 353"/>
              <a:gd name="T22" fmla="*/ 170 w 571"/>
              <a:gd name="T23" fmla="*/ 2 h 353"/>
              <a:gd name="T24" fmla="*/ 173 w 571"/>
              <a:gd name="T25" fmla="*/ 0 h 353"/>
              <a:gd name="T26" fmla="*/ 176 w 571"/>
              <a:gd name="T27" fmla="*/ 2 h 353"/>
              <a:gd name="T28" fmla="*/ 183 w 571"/>
              <a:gd name="T29" fmla="*/ 29 h 353"/>
              <a:gd name="T30" fmla="*/ 208 w 571"/>
              <a:gd name="T31" fmla="*/ 243 h 353"/>
              <a:gd name="T32" fmla="*/ 222 w 571"/>
              <a:gd name="T33" fmla="*/ 340 h 353"/>
              <a:gd name="T34" fmla="*/ 226 w 571"/>
              <a:gd name="T35" fmla="*/ 351 h 353"/>
              <a:gd name="T36" fmla="*/ 229 w 571"/>
              <a:gd name="T37" fmla="*/ 353 h 353"/>
              <a:gd name="T38" fmla="*/ 232 w 571"/>
              <a:gd name="T39" fmla="*/ 352 h 353"/>
              <a:gd name="T40" fmla="*/ 236 w 571"/>
              <a:gd name="T41" fmla="*/ 341 h 353"/>
              <a:gd name="T42" fmla="*/ 250 w 571"/>
              <a:gd name="T43" fmla="*/ 243 h 353"/>
              <a:gd name="T44" fmla="*/ 276 w 571"/>
              <a:gd name="T45" fmla="*/ 24 h 353"/>
              <a:gd name="T46" fmla="*/ 281 w 571"/>
              <a:gd name="T47" fmla="*/ 5 h 353"/>
              <a:gd name="T48" fmla="*/ 284 w 571"/>
              <a:gd name="T49" fmla="*/ 1 h 353"/>
              <a:gd name="T50" fmla="*/ 287 w 571"/>
              <a:gd name="T51" fmla="*/ 1 h 353"/>
              <a:gd name="T52" fmla="*/ 290 w 571"/>
              <a:gd name="T53" fmla="*/ 6 h 353"/>
              <a:gd name="T54" fmla="*/ 304 w 571"/>
              <a:gd name="T55" fmla="*/ 83 h 353"/>
              <a:gd name="T56" fmla="*/ 331 w 571"/>
              <a:gd name="T57" fmla="*/ 321 h 353"/>
              <a:gd name="T58" fmla="*/ 338 w 571"/>
              <a:gd name="T59" fmla="*/ 350 h 353"/>
              <a:gd name="T60" fmla="*/ 341 w 571"/>
              <a:gd name="T61" fmla="*/ 353 h 353"/>
              <a:gd name="T62" fmla="*/ 344 w 571"/>
              <a:gd name="T63" fmla="*/ 352 h 353"/>
              <a:gd name="T64" fmla="*/ 347 w 571"/>
              <a:gd name="T65" fmla="*/ 344 h 353"/>
              <a:gd name="T66" fmla="*/ 362 w 571"/>
              <a:gd name="T67" fmla="*/ 254 h 353"/>
              <a:gd name="T68" fmla="*/ 388 w 571"/>
              <a:gd name="T69" fmla="*/ 26 h 353"/>
              <a:gd name="T70" fmla="*/ 394 w 571"/>
              <a:gd name="T71" fmla="*/ 5 h 353"/>
              <a:gd name="T72" fmla="*/ 397 w 571"/>
              <a:gd name="T73" fmla="*/ 1 h 353"/>
              <a:gd name="T74" fmla="*/ 399 w 571"/>
              <a:gd name="T75" fmla="*/ 0 h 353"/>
              <a:gd name="T76" fmla="*/ 402 w 571"/>
              <a:gd name="T77" fmla="*/ 4 h 353"/>
              <a:gd name="T78" fmla="*/ 410 w 571"/>
              <a:gd name="T79" fmla="*/ 36 h 353"/>
              <a:gd name="T80" fmla="*/ 434 w 571"/>
              <a:gd name="T81" fmla="*/ 242 h 353"/>
              <a:gd name="T82" fmla="*/ 449 w 571"/>
              <a:gd name="T83" fmla="*/ 310 h 353"/>
              <a:gd name="T84" fmla="*/ 464 w 571"/>
              <a:gd name="T85" fmla="*/ 336 h 353"/>
              <a:gd name="T86" fmla="*/ 476 w 571"/>
              <a:gd name="T87" fmla="*/ 345 h 353"/>
              <a:gd name="T88" fmla="*/ 491 w 571"/>
              <a:gd name="T89" fmla="*/ 350 h 353"/>
              <a:gd name="T90" fmla="*/ 506 w 571"/>
              <a:gd name="T91" fmla="*/ 352 h 353"/>
              <a:gd name="T92" fmla="*/ 520 w 571"/>
              <a:gd name="T93" fmla="*/ 353 h 353"/>
              <a:gd name="T94" fmla="*/ 535 w 571"/>
              <a:gd name="T95" fmla="*/ 353 h 353"/>
              <a:gd name="T96" fmla="*/ 548 w 571"/>
              <a:gd name="T97" fmla="*/ 353 h 353"/>
              <a:gd name="T98" fmla="*/ 565 w 571"/>
              <a:gd name="T99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1" h="353">
                <a:moveTo>
                  <a:pt x="0" y="353"/>
                </a:moveTo>
                <a:lnTo>
                  <a:pt x="2" y="353"/>
                </a:lnTo>
                <a:lnTo>
                  <a:pt x="5" y="353"/>
                </a:lnTo>
                <a:lnTo>
                  <a:pt x="8" y="353"/>
                </a:lnTo>
                <a:lnTo>
                  <a:pt x="11" y="353"/>
                </a:lnTo>
                <a:lnTo>
                  <a:pt x="17" y="353"/>
                </a:lnTo>
                <a:lnTo>
                  <a:pt x="20" y="353"/>
                </a:lnTo>
                <a:lnTo>
                  <a:pt x="23" y="353"/>
                </a:lnTo>
                <a:lnTo>
                  <a:pt x="26" y="353"/>
                </a:lnTo>
                <a:lnTo>
                  <a:pt x="29" y="353"/>
                </a:lnTo>
                <a:lnTo>
                  <a:pt x="35" y="353"/>
                </a:lnTo>
                <a:lnTo>
                  <a:pt x="38" y="353"/>
                </a:lnTo>
                <a:lnTo>
                  <a:pt x="41" y="353"/>
                </a:lnTo>
                <a:lnTo>
                  <a:pt x="44" y="353"/>
                </a:lnTo>
                <a:lnTo>
                  <a:pt x="48" y="353"/>
                </a:lnTo>
                <a:lnTo>
                  <a:pt x="51" y="353"/>
                </a:lnTo>
                <a:lnTo>
                  <a:pt x="54" y="353"/>
                </a:lnTo>
                <a:lnTo>
                  <a:pt x="60" y="352"/>
                </a:lnTo>
                <a:lnTo>
                  <a:pt x="66" y="352"/>
                </a:lnTo>
                <a:lnTo>
                  <a:pt x="71" y="351"/>
                </a:lnTo>
                <a:lnTo>
                  <a:pt x="75" y="351"/>
                </a:lnTo>
                <a:lnTo>
                  <a:pt x="77" y="351"/>
                </a:lnTo>
                <a:lnTo>
                  <a:pt x="81" y="350"/>
                </a:lnTo>
                <a:lnTo>
                  <a:pt x="84" y="349"/>
                </a:lnTo>
                <a:lnTo>
                  <a:pt x="90" y="347"/>
                </a:lnTo>
                <a:lnTo>
                  <a:pt x="93" y="346"/>
                </a:lnTo>
                <a:lnTo>
                  <a:pt x="96" y="344"/>
                </a:lnTo>
                <a:lnTo>
                  <a:pt x="99" y="343"/>
                </a:lnTo>
                <a:lnTo>
                  <a:pt x="103" y="340"/>
                </a:lnTo>
                <a:lnTo>
                  <a:pt x="105" y="338"/>
                </a:lnTo>
                <a:lnTo>
                  <a:pt x="108" y="334"/>
                </a:lnTo>
                <a:lnTo>
                  <a:pt x="114" y="326"/>
                </a:lnTo>
                <a:lnTo>
                  <a:pt x="120" y="315"/>
                </a:lnTo>
                <a:lnTo>
                  <a:pt x="125" y="299"/>
                </a:lnTo>
                <a:lnTo>
                  <a:pt x="128" y="288"/>
                </a:lnTo>
                <a:lnTo>
                  <a:pt x="131" y="275"/>
                </a:lnTo>
                <a:lnTo>
                  <a:pt x="137" y="244"/>
                </a:lnTo>
                <a:lnTo>
                  <a:pt x="142" y="198"/>
                </a:lnTo>
                <a:lnTo>
                  <a:pt x="148" y="137"/>
                </a:lnTo>
                <a:lnTo>
                  <a:pt x="154" y="85"/>
                </a:lnTo>
                <a:lnTo>
                  <a:pt x="159" y="45"/>
                </a:lnTo>
                <a:lnTo>
                  <a:pt x="162" y="29"/>
                </a:lnTo>
                <a:lnTo>
                  <a:pt x="165" y="15"/>
                </a:lnTo>
                <a:lnTo>
                  <a:pt x="167" y="10"/>
                </a:lnTo>
                <a:lnTo>
                  <a:pt x="168" y="6"/>
                </a:lnTo>
                <a:lnTo>
                  <a:pt x="169" y="4"/>
                </a:lnTo>
                <a:lnTo>
                  <a:pt x="170" y="3"/>
                </a:lnTo>
                <a:lnTo>
                  <a:pt x="170" y="2"/>
                </a:lnTo>
                <a:lnTo>
                  <a:pt x="171" y="1"/>
                </a:lnTo>
                <a:lnTo>
                  <a:pt x="171" y="1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lnTo>
                  <a:pt x="174" y="1"/>
                </a:lnTo>
                <a:lnTo>
                  <a:pt x="175" y="2"/>
                </a:lnTo>
                <a:lnTo>
                  <a:pt x="176" y="2"/>
                </a:lnTo>
                <a:lnTo>
                  <a:pt x="177" y="5"/>
                </a:lnTo>
                <a:lnTo>
                  <a:pt x="178" y="9"/>
                </a:lnTo>
                <a:lnTo>
                  <a:pt x="180" y="14"/>
                </a:lnTo>
                <a:lnTo>
                  <a:pt x="183" y="29"/>
                </a:lnTo>
                <a:lnTo>
                  <a:pt x="186" y="48"/>
                </a:lnTo>
                <a:lnTo>
                  <a:pt x="189" y="73"/>
                </a:lnTo>
                <a:lnTo>
                  <a:pt x="201" y="183"/>
                </a:lnTo>
                <a:lnTo>
                  <a:pt x="208" y="243"/>
                </a:lnTo>
                <a:lnTo>
                  <a:pt x="214" y="298"/>
                </a:lnTo>
                <a:lnTo>
                  <a:pt x="217" y="317"/>
                </a:lnTo>
                <a:lnTo>
                  <a:pt x="220" y="333"/>
                </a:lnTo>
                <a:lnTo>
                  <a:pt x="222" y="340"/>
                </a:lnTo>
                <a:lnTo>
                  <a:pt x="224" y="346"/>
                </a:lnTo>
                <a:lnTo>
                  <a:pt x="225" y="349"/>
                </a:lnTo>
                <a:lnTo>
                  <a:pt x="226" y="351"/>
                </a:lnTo>
                <a:lnTo>
                  <a:pt x="226" y="351"/>
                </a:lnTo>
                <a:lnTo>
                  <a:pt x="227" y="352"/>
                </a:lnTo>
                <a:lnTo>
                  <a:pt x="228" y="353"/>
                </a:lnTo>
                <a:lnTo>
                  <a:pt x="228" y="353"/>
                </a:lnTo>
                <a:lnTo>
                  <a:pt x="229" y="353"/>
                </a:lnTo>
                <a:lnTo>
                  <a:pt x="230" y="353"/>
                </a:lnTo>
                <a:lnTo>
                  <a:pt x="230" y="353"/>
                </a:lnTo>
                <a:lnTo>
                  <a:pt x="231" y="352"/>
                </a:lnTo>
                <a:lnTo>
                  <a:pt x="232" y="352"/>
                </a:lnTo>
                <a:lnTo>
                  <a:pt x="232" y="351"/>
                </a:lnTo>
                <a:lnTo>
                  <a:pt x="233" y="349"/>
                </a:lnTo>
                <a:lnTo>
                  <a:pt x="234" y="346"/>
                </a:lnTo>
                <a:lnTo>
                  <a:pt x="236" y="341"/>
                </a:lnTo>
                <a:lnTo>
                  <a:pt x="238" y="330"/>
                </a:lnTo>
                <a:lnTo>
                  <a:pt x="241" y="315"/>
                </a:lnTo>
                <a:lnTo>
                  <a:pt x="244" y="294"/>
                </a:lnTo>
                <a:lnTo>
                  <a:pt x="250" y="243"/>
                </a:lnTo>
                <a:lnTo>
                  <a:pt x="261" y="137"/>
                </a:lnTo>
                <a:lnTo>
                  <a:pt x="267" y="85"/>
                </a:lnTo>
                <a:lnTo>
                  <a:pt x="273" y="41"/>
                </a:lnTo>
                <a:lnTo>
                  <a:pt x="276" y="24"/>
                </a:lnTo>
                <a:lnTo>
                  <a:pt x="278" y="16"/>
                </a:lnTo>
                <a:lnTo>
                  <a:pt x="279" y="10"/>
                </a:lnTo>
                <a:lnTo>
                  <a:pt x="280" y="7"/>
                </a:lnTo>
                <a:lnTo>
                  <a:pt x="281" y="5"/>
                </a:lnTo>
                <a:lnTo>
                  <a:pt x="282" y="4"/>
                </a:lnTo>
                <a:lnTo>
                  <a:pt x="283" y="2"/>
                </a:lnTo>
                <a:lnTo>
                  <a:pt x="283" y="1"/>
                </a:lnTo>
                <a:lnTo>
                  <a:pt x="284" y="1"/>
                </a:lnTo>
                <a:lnTo>
                  <a:pt x="285" y="0"/>
                </a:lnTo>
                <a:lnTo>
                  <a:pt x="285" y="0"/>
                </a:lnTo>
                <a:lnTo>
                  <a:pt x="286" y="0"/>
                </a:lnTo>
                <a:lnTo>
                  <a:pt x="287" y="1"/>
                </a:lnTo>
                <a:lnTo>
                  <a:pt x="288" y="2"/>
                </a:lnTo>
                <a:lnTo>
                  <a:pt x="288" y="2"/>
                </a:lnTo>
                <a:lnTo>
                  <a:pt x="289" y="3"/>
                </a:lnTo>
                <a:lnTo>
                  <a:pt x="290" y="6"/>
                </a:lnTo>
                <a:lnTo>
                  <a:pt x="291" y="10"/>
                </a:lnTo>
                <a:lnTo>
                  <a:pt x="294" y="21"/>
                </a:lnTo>
                <a:lnTo>
                  <a:pt x="297" y="36"/>
                </a:lnTo>
                <a:lnTo>
                  <a:pt x="304" y="83"/>
                </a:lnTo>
                <a:lnTo>
                  <a:pt x="310" y="138"/>
                </a:lnTo>
                <a:lnTo>
                  <a:pt x="322" y="255"/>
                </a:lnTo>
                <a:lnTo>
                  <a:pt x="328" y="303"/>
                </a:lnTo>
                <a:lnTo>
                  <a:pt x="331" y="321"/>
                </a:lnTo>
                <a:lnTo>
                  <a:pt x="333" y="334"/>
                </a:lnTo>
                <a:lnTo>
                  <a:pt x="336" y="344"/>
                </a:lnTo>
                <a:lnTo>
                  <a:pt x="337" y="348"/>
                </a:lnTo>
                <a:lnTo>
                  <a:pt x="338" y="350"/>
                </a:lnTo>
                <a:lnTo>
                  <a:pt x="339" y="351"/>
                </a:lnTo>
                <a:lnTo>
                  <a:pt x="340" y="352"/>
                </a:lnTo>
                <a:lnTo>
                  <a:pt x="340" y="353"/>
                </a:lnTo>
                <a:lnTo>
                  <a:pt x="341" y="353"/>
                </a:lnTo>
                <a:lnTo>
                  <a:pt x="342" y="353"/>
                </a:lnTo>
                <a:lnTo>
                  <a:pt x="342" y="353"/>
                </a:lnTo>
                <a:lnTo>
                  <a:pt x="343" y="353"/>
                </a:lnTo>
                <a:lnTo>
                  <a:pt x="344" y="352"/>
                </a:lnTo>
                <a:lnTo>
                  <a:pt x="344" y="352"/>
                </a:lnTo>
                <a:lnTo>
                  <a:pt x="345" y="350"/>
                </a:lnTo>
                <a:lnTo>
                  <a:pt x="346" y="349"/>
                </a:lnTo>
                <a:lnTo>
                  <a:pt x="347" y="344"/>
                </a:lnTo>
                <a:lnTo>
                  <a:pt x="349" y="339"/>
                </a:lnTo>
                <a:lnTo>
                  <a:pt x="351" y="333"/>
                </a:lnTo>
                <a:lnTo>
                  <a:pt x="356" y="300"/>
                </a:lnTo>
                <a:lnTo>
                  <a:pt x="362" y="254"/>
                </a:lnTo>
                <a:lnTo>
                  <a:pt x="368" y="197"/>
                </a:lnTo>
                <a:lnTo>
                  <a:pt x="379" y="93"/>
                </a:lnTo>
                <a:lnTo>
                  <a:pt x="385" y="46"/>
                </a:lnTo>
                <a:lnTo>
                  <a:pt x="388" y="26"/>
                </a:lnTo>
                <a:lnTo>
                  <a:pt x="390" y="18"/>
                </a:lnTo>
                <a:lnTo>
                  <a:pt x="392" y="12"/>
                </a:lnTo>
                <a:lnTo>
                  <a:pt x="393" y="7"/>
                </a:lnTo>
                <a:lnTo>
                  <a:pt x="394" y="5"/>
                </a:lnTo>
                <a:lnTo>
                  <a:pt x="395" y="3"/>
                </a:lnTo>
                <a:lnTo>
                  <a:pt x="395" y="2"/>
                </a:lnTo>
                <a:lnTo>
                  <a:pt x="396" y="1"/>
                </a:lnTo>
                <a:lnTo>
                  <a:pt x="397" y="1"/>
                </a:lnTo>
                <a:lnTo>
                  <a:pt x="397" y="0"/>
                </a:lnTo>
                <a:lnTo>
                  <a:pt x="398" y="0"/>
                </a:lnTo>
                <a:lnTo>
                  <a:pt x="398" y="0"/>
                </a:lnTo>
                <a:lnTo>
                  <a:pt x="399" y="0"/>
                </a:lnTo>
                <a:lnTo>
                  <a:pt x="400" y="1"/>
                </a:lnTo>
                <a:lnTo>
                  <a:pt x="400" y="2"/>
                </a:lnTo>
                <a:lnTo>
                  <a:pt x="401" y="3"/>
                </a:lnTo>
                <a:lnTo>
                  <a:pt x="402" y="4"/>
                </a:lnTo>
                <a:lnTo>
                  <a:pt x="404" y="8"/>
                </a:lnTo>
                <a:lnTo>
                  <a:pt x="405" y="13"/>
                </a:lnTo>
                <a:lnTo>
                  <a:pt x="407" y="20"/>
                </a:lnTo>
                <a:lnTo>
                  <a:pt x="410" y="36"/>
                </a:lnTo>
                <a:lnTo>
                  <a:pt x="415" y="75"/>
                </a:lnTo>
                <a:lnTo>
                  <a:pt x="428" y="191"/>
                </a:lnTo>
                <a:lnTo>
                  <a:pt x="431" y="218"/>
                </a:lnTo>
                <a:lnTo>
                  <a:pt x="434" y="242"/>
                </a:lnTo>
                <a:lnTo>
                  <a:pt x="440" y="275"/>
                </a:lnTo>
                <a:lnTo>
                  <a:pt x="443" y="290"/>
                </a:lnTo>
                <a:lnTo>
                  <a:pt x="446" y="302"/>
                </a:lnTo>
                <a:lnTo>
                  <a:pt x="449" y="310"/>
                </a:lnTo>
                <a:lnTo>
                  <a:pt x="452" y="318"/>
                </a:lnTo>
                <a:lnTo>
                  <a:pt x="455" y="324"/>
                </a:lnTo>
                <a:lnTo>
                  <a:pt x="458" y="329"/>
                </a:lnTo>
                <a:lnTo>
                  <a:pt x="464" y="336"/>
                </a:lnTo>
                <a:lnTo>
                  <a:pt x="467" y="339"/>
                </a:lnTo>
                <a:lnTo>
                  <a:pt x="470" y="341"/>
                </a:lnTo>
                <a:lnTo>
                  <a:pt x="473" y="344"/>
                </a:lnTo>
                <a:lnTo>
                  <a:pt x="476" y="345"/>
                </a:lnTo>
                <a:lnTo>
                  <a:pt x="482" y="348"/>
                </a:lnTo>
                <a:lnTo>
                  <a:pt x="485" y="349"/>
                </a:lnTo>
                <a:lnTo>
                  <a:pt x="488" y="349"/>
                </a:lnTo>
                <a:lnTo>
                  <a:pt x="491" y="350"/>
                </a:lnTo>
                <a:lnTo>
                  <a:pt x="494" y="351"/>
                </a:lnTo>
                <a:lnTo>
                  <a:pt x="498" y="351"/>
                </a:lnTo>
                <a:lnTo>
                  <a:pt x="500" y="352"/>
                </a:lnTo>
                <a:lnTo>
                  <a:pt x="506" y="352"/>
                </a:lnTo>
                <a:lnTo>
                  <a:pt x="509" y="352"/>
                </a:lnTo>
                <a:lnTo>
                  <a:pt x="512" y="353"/>
                </a:lnTo>
                <a:lnTo>
                  <a:pt x="518" y="353"/>
                </a:lnTo>
                <a:lnTo>
                  <a:pt x="520" y="353"/>
                </a:lnTo>
                <a:lnTo>
                  <a:pt x="523" y="353"/>
                </a:lnTo>
                <a:lnTo>
                  <a:pt x="529" y="353"/>
                </a:lnTo>
                <a:lnTo>
                  <a:pt x="532" y="353"/>
                </a:lnTo>
                <a:lnTo>
                  <a:pt x="535" y="353"/>
                </a:lnTo>
                <a:lnTo>
                  <a:pt x="539" y="353"/>
                </a:lnTo>
                <a:lnTo>
                  <a:pt x="542" y="353"/>
                </a:lnTo>
                <a:lnTo>
                  <a:pt x="545" y="353"/>
                </a:lnTo>
                <a:lnTo>
                  <a:pt x="548" y="353"/>
                </a:lnTo>
                <a:lnTo>
                  <a:pt x="554" y="353"/>
                </a:lnTo>
                <a:lnTo>
                  <a:pt x="557" y="353"/>
                </a:lnTo>
                <a:lnTo>
                  <a:pt x="560" y="353"/>
                </a:lnTo>
                <a:lnTo>
                  <a:pt x="565" y="353"/>
                </a:lnTo>
                <a:lnTo>
                  <a:pt x="571" y="353"/>
                </a:lnTo>
                <a:lnTo>
                  <a:pt x="571" y="353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2" name="Rectangle 138"/>
          <p:cNvSpPr>
            <a:spLocks noChangeArrowheads="1"/>
          </p:cNvSpPr>
          <p:nvPr/>
        </p:nvSpPr>
        <p:spPr bwMode="auto">
          <a:xfrm>
            <a:off x="9420226" y="1951912"/>
            <a:ext cx="413575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4000"/>
              <a:t>?</a:t>
            </a:r>
          </a:p>
        </p:txBody>
      </p:sp>
      <p:sp>
        <p:nvSpPr>
          <p:cNvPr id="143" name="Text Box 139"/>
          <p:cNvSpPr txBox="1">
            <a:spLocks noChangeArrowheads="1"/>
          </p:cNvSpPr>
          <p:nvPr/>
        </p:nvSpPr>
        <p:spPr bwMode="auto">
          <a:xfrm>
            <a:off x="3286125" y="5268200"/>
            <a:ext cx="595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/>
              <a:t>Réponse avec les équations de Maxwell</a:t>
            </a:r>
          </a:p>
        </p:txBody>
      </p:sp>
      <p:sp>
        <p:nvSpPr>
          <p:cNvPr id="144" name="AutoShape 140"/>
          <p:cNvSpPr>
            <a:spLocks noChangeArrowheads="1"/>
          </p:cNvSpPr>
          <p:nvPr/>
        </p:nvSpPr>
        <p:spPr bwMode="auto">
          <a:xfrm>
            <a:off x="2133600" y="5380912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" name="Espace réservé du pied de page 4">
            <a:extLst>
              <a:ext uri="{FF2B5EF4-FFF2-40B4-BE49-F238E27FC236}">
                <a16:creationId xmlns:a16="http://schemas.microsoft.com/office/drawing/2014/main" id="{EC44828A-CCDD-4A7A-9A4A-C0CAFF9B6BF8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15380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94" y="1849773"/>
            <a:ext cx="1920875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4189" y="-13897"/>
            <a:ext cx="9746842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Rappel : Equation de Maxwell et équation de propagation</a:t>
            </a:r>
            <a:endParaRPr lang="fr-FR" sz="22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87500" y="1743273"/>
            <a:ext cx="3467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Relations constitutives du milieu</a:t>
            </a:r>
          </a:p>
        </p:txBody>
      </p:sp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3273425" y="1398786"/>
            <a:ext cx="5353050" cy="2009775"/>
            <a:chOff x="1102" y="422"/>
            <a:chExt cx="3372" cy="1266"/>
          </a:xfrm>
        </p:grpSpPr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1350" y="422"/>
              <a:ext cx="13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solidFill>
                    <a:srgbClr val="FF0000"/>
                  </a:solidFill>
                </a:rPr>
                <a:t>Induction électrique</a:t>
              </a: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632" y="592"/>
              <a:ext cx="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3033" y="441"/>
              <a:ext cx="8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solidFill>
                    <a:srgbClr val="FF0000"/>
                  </a:solidFill>
                </a:rPr>
                <a:t>Permittivité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3024" y="576"/>
              <a:ext cx="40" cy="1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102" y="1382"/>
              <a:ext cx="14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solidFill>
                    <a:srgbClr val="FF0000"/>
                  </a:solidFill>
                </a:rPr>
                <a:t>Induction magnétique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2552" y="1392"/>
              <a:ext cx="80" cy="1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596" y="1476"/>
              <a:ext cx="8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solidFill>
                    <a:srgbClr val="FF0000"/>
                  </a:solidFill>
                </a:rPr>
                <a:t>Perméabilité</a:t>
              </a: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 flipV="1">
              <a:off x="3224" y="1480"/>
              <a:ext cx="2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</p:grpSp>
      <p:grpSp>
        <p:nvGrpSpPr>
          <p:cNvPr id="46" name="Group 27"/>
          <p:cNvGrpSpPr>
            <a:grpSpLocks/>
          </p:cNvGrpSpPr>
          <p:nvPr/>
        </p:nvGrpSpPr>
        <p:grpSpPr bwMode="auto">
          <a:xfrm>
            <a:off x="2333626" y="3484761"/>
            <a:ext cx="7788275" cy="1719263"/>
            <a:chOff x="518" y="1664"/>
            <a:chExt cx="4906" cy="1083"/>
          </a:xfrm>
        </p:grpSpPr>
        <p:sp>
          <p:nvSpPr>
            <p:cNvPr id="47" name="Text Box 25"/>
            <p:cNvSpPr txBox="1">
              <a:spLocks noChangeArrowheads="1"/>
            </p:cNvSpPr>
            <p:nvPr/>
          </p:nvSpPr>
          <p:spPr bwMode="auto">
            <a:xfrm>
              <a:off x="518" y="1991"/>
              <a:ext cx="4906" cy="75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b="1" dirty="0"/>
                <a:t>Un champ EM,</a:t>
              </a:r>
              <a:r>
                <a:rPr lang="fr-FR" altLang="fr-FR" dirty="0"/>
                <a:t> caractérisé par ses champs électrique E et magnétique B, </a:t>
              </a:r>
              <a:r>
                <a:rPr lang="fr-FR" altLang="fr-FR" b="1" dirty="0" err="1"/>
                <a:t>intéragit</a:t>
              </a:r>
              <a:r>
                <a:rPr lang="fr-FR" altLang="fr-FR" b="1" dirty="0"/>
                <a:t> avec la matière</a:t>
              </a:r>
              <a:r>
                <a:rPr lang="fr-FR" altLang="fr-FR" dirty="0"/>
                <a:t> en y créant une </a:t>
              </a:r>
              <a:r>
                <a:rPr lang="fr-FR" altLang="fr-FR" b="1" dirty="0"/>
                <a:t>polarisation P</a:t>
              </a:r>
              <a:r>
                <a:rPr lang="fr-FR" altLang="fr-FR" dirty="0"/>
                <a:t> et une </a:t>
              </a:r>
              <a:r>
                <a:rPr lang="fr-FR" altLang="fr-FR" b="1" dirty="0"/>
                <a:t>aimantation M</a:t>
              </a:r>
              <a:r>
                <a:rPr lang="fr-FR" altLang="fr-FR" dirty="0"/>
                <a:t> qui, à leur tour, créent un champ EM qui se superpose au champ initial !</a:t>
              </a:r>
            </a:p>
          </p:txBody>
        </p:sp>
        <p:sp>
          <p:nvSpPr>
            <p:cNvPr id="48" name="Line 26"/>
            <p:cNvSpPr>
              <a:spLocks noChangeShapeType="1"/>
            </p:cNvSpPr>
            <p:nvPr/>
          </p:nvSpPr>
          <p:spPr bwMode="auto">
            <a:xfrm flipH="1">
              <a:off x="2784" y="1664"/>
              <a:ext cx="16" cy="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</p:grp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724026" y="5809916"/>
            <a:ext cx="90963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100" b="1" i="1" dirty="0">
                <a:latin typeface="Monotype Corsiva" pitchFamily="66" charset="0"/>
              </a:rPr>
              <a:t>E</a:t>
            </a:r>
            <a:r>
              <a:rPr lang="fr-FR" altLang="fr-FR" sz="1100" i="1" dirty="0">
                <a:latin typeface="Arial" charset="0"/>
              </a:rPr>
              <a:t> = champ électrique (V/m)		</a:t>
            </a:r>
            <a:r>
              <a:rPr lang="fr-FR" altLang="fr-FR" sz="1100" b="1" i="1" dirty="0">
                <a:latin typeface="Monotype Corsiva" pitchFamily="66" charset="0"/>
              </a:rPr>
              <a:t>B</a:t>
            </a:r>
            <a:r>
              <a:rPr lang="fr-FR" altLang="fr-FR" sz="1100" i="1" dirty="0">
                <a:latin typeface="Arial" charset="0"/>
              </a:rPr>
              <a:t> = induction magnétique (T)			</a:t>
            </a:r>
            <a:r>
              <a:rPr lang="fr-FR" altLang="fr-FR" sz="1100" b="1" i="1" dirty="0">
                <a:latin typeface="Monotype Corsiva" pitchFamily="66" charset="0"/>
              </a:rPr>
              <a:t>D</a:t>
            </a:r>
            <a:r>
              <a:rPr lang="fr-FR" altLang="fr-FR" sz="1100" i="1" dirty="0">
                <a:latin typeface="Arial" charset="0"/>
              </a:rPr>
              <a:t> = induction électrique (C/m²)</a:t>
            </a:r>
          </a:p>
          <a:p>
            <a:r>
              <a:rPr lang="fr-FR" altLang="fr-FR" sz="1100" b="1" i="1" dirty="0">
                <a:latin typeface="Monotype Corsiva" pitchFamily="66" charset="0"/>
                <a:sym typeface="Symbol" pitchFamily="18" charset="2"/>
              </a:rPr>
              <a:t>J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 = densité de courant électrique (A/m²)	 = </a:t>
            </a:r>
            <a:r>
              <a:rPr lang="fr-FR" altLang="fr-FR" sz="1100" i="1" dirty="0" err="1">
                <a:latin typeface="Arial" charset="0"/>
                <a:sym typeface="Symbol" pitchFamily="18" charset="2"/>
              </a:rPr>
              <a:t>dens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. vol. de charges </a:t>
            </a:r>
            <a:r>
              <a:rPr lang="fr-FR" altLang="fr-FR" sz="1100" i="1" dirty="0" err="1">
                <a:latin typeface="Arial" charset="0"/>
                <a:sym typeface="Symbol" pitchFamily="18" charset="2"/>
              </a:rPr>
              <a:t>élec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. libres (C/m</a:t>
            </a:r>
            <a:r>
              <a:rPr lang="fr-FR" altLang="fr-FR" sz="1100" i="1" baseline="30000" dirty="0">
                <a:latin typeface="Arial" charset="0"/>
                <a:sym typeface="Symbol" pitchFamily="18" charset="2"/>
              </a:rPr>
              <a:t>3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) 		</a:t>
            </a:r>
            <a:r>
              <a:rPr lang="fr-FR" altLang="fr-FR" sz="1100" b="1" i="1" dirty="0">
                <a:latin typeface="Monotype Corsiva" pitchFamily="66" charset="0"/>
                <a:sym typeface="Symbol" pitchFamily="18" charset="2"/>
              </a:rPr>
              <a:t>H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 = le champ d’excitation </a:t>
            </a:r>
            <a:r>
              <a:rPr lang="fr-FR" altLang="fr-FR" sz="1100" i="1" dirty="0" err="1">
                <a:latin typeface="Arial" charset="0"/>
                <a:sym typeface="Symbol" pitchFamily="18" charset="2"/>
              </a:rPr>
              <a:t>magn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. (A/m)</a:t>
            </a:r>
          </a:p>
          <a:p>
            <a:pPr>
              <a:buFont typeface="Symbol" pitchFamily="18" charset="2"/>
              <a:buNone/>
            </a:pPr>
            <a:r>
              <a:rPr lang="fr-FR" altLang="fr-FR" sz="1100" b="1" i="1" dirty="0">
                <a:latin typeface="Monotype Corsiva" pitchFamily="66" charset="0"/>
                <a:sym typeface="Symbol" pitchFamily="18" charset="2"/>
              </a:rPr>
              <a:t>P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 = polarisation 		</a:t>
            </a:r>
            <a:r>
              <a:rPr lang="fr-FR" altLang="fr-FR" sz="1100" b="1" i="1" dirty="0">
                <a:latin typeface="Monotype Corsiva" pitchFamily="66" charset="0"/>
                <a:sym typeface="Symbol" pitchFamily="18" charset="2"/>
              </a:rPr>
              <a:t>M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 = aimantation</a:t>
            </a:r>
          </a:p>
        </p:txBody>
      </p:sp>
      <p:sp>
        <p:nvSpPr>
          <p:cNvPr id="28" name="Espace réservé de la date 3">
            <a:extLst>
              <a:ext uri="{FF2B5EF4-FFF2-40B4-BE49-F238E27FC236}">
                <a16:creationId xmlns:a16="http://schemas.microsoft.com/office/drawing/2014/main" id="{68CD1F50-03B5-4787-8A40-42A16835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511FE308-0FBB-400B-A4E3-49E30B0C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C5B66A4A-D77A-4A9E-BA14-8D826D5DA87F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0542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189" y="1702873"/>
            <a:ext cx="35052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24026" y="5809916"/>
            <a:ext cx="90963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100" b="1" i="1" dirty="0">
                <a:latin typeface="Monotype Corsiva" pitchFamily="66" charset="0"/>
              </a:rPr>
              <a:t>E</a:t>
            </a:r>
            <a:r>
              <a:rPr lang="fr-FR" altLang="fr-FR" sz="1100" i="1" dirty="0">
                <a:latin typeface="Arial" charset="0"/>
              </a:rPr>
              <a:t> = champ électrique (V/m)		</a:t>
            </a:r>
            <a:r>
              <a:rPr lang="fr-FR" altLang="fr-FR" sz="1100" b="1" i="1" dirty="0">
                <a:latin typeface="Monotype Corsiva" pitchFamily="66" charset="0"/>
              </a:rPr>
              <a:t>B</a:t>
            </a:r>
            <a:r>
              <a:rPr lang="fr-FR" altLang="fr-FR" sz="1100" i="1" dirty="0">
                <a:latin typeface="Arial" charset="0"/>
              </a:rPr>
              <a:t> = induction magnétique (T)			</a:t>
            </a:r>
            <a:r>
              <a:rPr lang="fr-FR" altLang="fr-FR" sz="1100" b="1" i="1" dirty="0">
                <a:latin typeface="Monotype Corsiva" pitchFamily="66" charset="0"/>
              </a:rPr>
              <a:t>D</a:t>
            </a:r>
            <a:r>
              <a:rPr lang="fr-FR" altLang="fr-FR" sz="1100" i="1" dirty="0">
                <a:latin typeface="Arial" charset="0"/>
              </a:rPr>
              <a:t> = induction électrique (C/m²)</a:t>
            </a:r>
          </a:p>
          <a:p>
            <a:r>
              <a:rPr lang="fr-FR" altLang="fr-FR" sz="1100" b="1" i="1" dirty="0">
                <a:latin typeface="Monotype Corsiva" pitchFamily="66" charset="0"/>
                <a:sym typeface="Symbol" pitchFamily="18" charset="2"/>
              </a:rPr>
              <a:t>J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 = densité de courant électrique (A/m²)	 = </a:t>
            </a:r>
            <a:r>
              <a:rPr lang="fr-FR" altLang="fr-FR" sz="1100" i="1" dirty="0" err="1">
                <a:latin typeface="Arial" charset="0"/>
                <a:sym typeface="Symbol" pitchFamily="18" charset="2"/>
              </a:rPr>
              <a:t>dens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. vol. de charges </a:t>
            </a:r>
            <a:r>
              <a:rPr lang="fr-FR" altLang="fr-FR" sz="1100" i="1" dirty="0" err="1">
                <a:latin typeface="Arial" charset="0"/>
                <a:sym typeface="Symbol" pitchFamily="18" charset="2"/>
              </a:rPr>
              <a:t>élec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. libres (C/m</a:t>
            </a:r>
            <a:r>
              <a:rPr lang="fr-FR" altLang="fr-FR" sz="1100" i="1" baseline="30000" dirty="0">
                <a:latin typeface="Arial" charset="0"/>
                <a:sym typeface="Symbol" pitchFamily="18" charset="2"/>
              </a:rPr>
              <a:t>3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) 		</a:t>
            </a:r>
            <a:r>
              <a:rPr lang="fr-FR" altLang="fr-FR" sz="1100" b="1" i="1" dirty="0">
                <a:latin typeface="Monotype Corsiva" pitchFamily="66" charset="0"/>
                <a:sym typeface="Symbol" pitchFamily="18" charset="2"/>
              </a:rPr>
              <a:t>H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 = le champ d’excitation </a:t>
            </a:r>
            <a:r>
              <a:rPr lang="fr-FR" altLang="fr-FR" sz="1100" i="1" dirty="0" err="1">
                <a:latin typeface="Arial" charset="0"/>
                <a:sym typeface="Symbol" pitchFamily="18" charset="2"/>
              </a:rPr>
              <a:t>magn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. (A/m)</a:t>
            </a:r>
          </a:p>
          <a:p>
            <a:pPr>
              <a:buFont typeface="Symbol" pitchFamily="18" charset="2"/>
              <a:buNone/>
            </a:pPr>
            <a:r>
              <a:rPr lang="fr-FR" altLang="fr-FR" sz="1100" b="1" i="1" dirty="0">
                <a:latin typeface="Monotype Corsiva" pitchFamily="66" charset="0"/>
                <a:sym typeface="Symbol" pitchFamily="18" charset="2"/>
              </a:rPr>
              <a:t>P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 = polarisation 		</a:t>
            </a:r>
            <a:r>
              <a:rPr lang="fr-FR" altLang="fr-FR" sz="1100" b="1" i="1" dirty="0">
                <a:latin typeface="Monotype Corsiva" pitchFamily="66" charset="0"/>
                <a:sym typeface="Symbol" pitchFamily="18" charset="2"/>
              </a:rPr>
              <a:t>M</a:t>
            </a:r>
            <a:r>
              <a:rPr lang="fr-FR" altLang="fr-FR" sz="1100" i="1" dirty="0">
                <a:latin typeface="Arial" charset="0"/>
                <a:sym typeface="Symbol" pitchFamily="18" charset="2"/>
              </a:rPr>
              <a:t> = aimantation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88269" y="1294946"/>
            <a:ext cx="257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b="1" dirty="0"/>
              <a:t>Equations de Maxwell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970426" y="1951689"/>
            <a:ext cx="179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dirty="0" err="1">
                <a:latin typeface="Monotype Corsiva" pitchFamily="66" charset="0"/>
              </a:rPr>
              <a:t>Eq</a:t>
            </a:r>
            <a:r>
              <a:rPr lang="fr-FR" altLang="fr-FR" sz="1600" dirty="0">
                <a:latin typeface="Monotype Corsiva" pitchFamily="66" charset="0"/>
              </a:rPr>
              <a:t>. Maxwell-Faraday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970426" y="2599389"/>
            <a:ext cx="263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>
                <a:latin typeface="Monotype Corsiva" pitchFamily="66" charset="0"/>
              </a:rPr>
              <a:t>Eq de conserv. du flux magnétique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970426" y="3018489"/>
            <a:ext cx="182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>
                <a:latin typeface="Monotype Corsiva" pitchFamily="66" charset="0"/>
              </a:rPr>
              <a:t>Eq. de Maxwell-Gauss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970427" y="3628089"/>
            <a:ext cx="1884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>
                <a:latin typeface="Monotype Corsiva" pitchFamily="66" charset="0"/>
              </a:rPr>
              <a:t>Eq de Maxwell-Ampère</a:t>
            </a:r>
          </a:p>
        </p:txBody>
      </p: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2970427" y="801852"/>
            <a:ext cx="3578225" cy="1181100"/>
            <a:chOff x="894" y="2591"/>
            <a:chExt cx="2254" cy="744"/>
          </a:xfrm>
        </p:grpSpPr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894" y="2591"/>
              <a:ext cx="2254" cy="52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1600" dirty="0"/>
                <a:t>Le champ électrique peut-être généré par des </a:t>
              </a:r>
              <a:r>
                <a:rPr lang="fr-FR" altLang="fr-FR" sz="1600" b="1" dirty="0"/>
                <a:t>variations du champ magnétique</a:t>
              </a:r>
              <a:endParaRPr lang="fr-FR" altLang="fr-FR" sz="1600" dirty="0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954" y="3093"/>
              <a:ext cx="843" cy="2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</p:grp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7978988" y="709714"/>
            <a:ext cx="4135438" cy="2001839"/>
            <a:chOff x="576" y="2942"/>
            <a:chExt cx="2605" cy="1261"/>
          </a:xfrm>
        </p:grpSpPr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331" y="2942"/>
              <a:ext cx="1850" cy="102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1600" dirty="0"/>
                <a:t>Le </a:t>
              </a:r>
              <a:r>
                <a:rPr lang="fr-FR" altLang="fr-FR" sz="1600" b="1" dirty="0"/>
                <a:t>flux de B</a:t>
              </a:r>
              <a:r>
                <a:rPr lang="fr-FR" altLang="fr-FR" sz="1600" dirty="0"/>
                <a:t> à travers une surface fermée est nul !</a:t>
              </a:r>
            </a:p>
            <a:p>
              <a:pPr>
                <a:buFont typeface="Wingdings" pitchFamily="2" charset="2"/>
                <a:buChar char="è"/>
              </a:pPr>
              <a:r>
                <a:rPr lang="fr-FR" altLang="fr-FR" sz="1600" dirty="0">
                  <a:sym typeface="Wingdings" pitchFamily="2" charset="2"/>
                </a:rPr>
                <a:t>Les lignes de champ sont des courbes</a:t>
              </a:r>
            </a:p>
            <a:p>
              <a:pPr>
                <a:buFont typeface="Wingdings" pitchFamily="2" charset="2"/>
                <a:buChar char="è"/>
              </a:pPr>
              <a:r>
                <a:rPr lang="fr-FR" altLang="fr-FR" sz="1600" dirty="0"/>
                <a:t>Le champ magnétique n’a pas de source ponctuelle !</a:t>
              </a: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576" y="3925"/>
              <a:ext cx="1554" cy="2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8020225" y="3255484"/>
            <a:ext cx="4094203" cy="1719264"/>
            <a:chOff x="3521" y="2194"/>
            <a:chExt cx="2114" cy="1083"/>
          </a:xfrm>
        </p:grpSpPr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4182" y="2288"/>
              <a:ext cx="1453" cy="98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1600" dirty="0"/>
                <a:t>Le </a:t>
              </a:r>
              <a:r>
                <a:rPr lang="fr-FR" altLang="fr-FR" sz="1600" b="1" dirty="0"/>
                <a:t>flux de D </a:t>
              </a:r>
              <a:r>
                <a:rPr lang="fr-FR" altLang="fr-FR" sz="1600" dirty="0"/>
                <a:t>à travers une surface fermée est égale à la densité de charges</a:t>
              </a:r>
            </a:p>
            <a:p>
              <a:r>
                <a:rPr lang="fr-FR" altLang="fr-FR" sz="1600" dirty="0">
                  <a:sym typeface="Wingdings" pitchFamily="2" charset="2"/>
                </a:rPr>
                <a:t> Une source ponctuelle de charges électriques crée un champ d’induction électrique</a:t>
              </a:r>
              <a:endParaRPr lang="fr-FR" altLang="fr-FR" sz="1600" dirty="0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 flipH="1" flipV="1">
              <a:off x="3521" y="2194"/>
              <a:ext cx="588" cy="8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</p:grpSp>
      <p:grpSp>
        <p:nvGrpSpPr>
          <p:cNvPr id="29" name="Group 39"/>
          <p:cNvGrpSpPr>
            <a:grpSpLocks/>
          </p:cNvGrpSpPr>
          <p:nvPr/>
        </p:nvGrpSpPr>
        <p:grpSpPr bwMode="auto">
          <a:xfrm>
            <a:off x="3169555" y="3984055"/>
            <a:ext cx="3816350" cy="1709854"/>
            <a:chOff x="739" y="-1722"/>
            <a:chExt cx="2404" cy="4118"/>
          </a:xfrm>
        </p:grpSpPr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739" y="-791"/>
              <a:ext cx="2404" cy="318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1600" dirty="0"/>
                <a:t>Le </a:t>
              </a:r>
              <a:r>
                <a:rPr lang="fr-FR" altLang="fr-FR" sz="1600" b="1" dirty="0"/>
                <a:t>champ d’excitation magnétique </a:t>
              </a:r>
              <a:r>
                <a:rPr lang="fr-FR" altLang="fr-FR" sz="1600" dirty="0"/>
                <a:t>peut-être créé soit par un </a:t>
              </a:r>
              <a:r>
                <a:rPr lang="fr-FR" altLang="fr-FR" sz="1600" b="1" dirty="0"/>
                <a:t>courant électrique </a:t>
              </a:r>
              <a:r>
                <a:rPr lang="fr-FR" altLang="fr-FR" sz="1600" dirty="0"/>
                <a:t>dû aux charges libres, soit par une </a:t>
              </a:r>
              <a:r>
                <a:rPr lang="fr-FR" altLang="fr-FR" sz="1600" b="1" dirty="0"/>
                <a:t>variation</a:t>
              </a:r>
              <a:r>
                <a:rPr lang="fr-FR" altLang="fr-FR" sz="1600" dirty="0"/>
                <a:t> dans le temps </a:t>
              </a:r>
              <a:r>
                <a:rPr lang="fr-FR" altLang="fr-FR" sz="1600" b="1" dirty="0"/>
                <a:t>de l’induction électrique</a:t>
              </a:r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V="1">
              <a:off x="2626" y="-1722"/>
              <a:ext cx="183" cy="9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</p:grp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1964189" y="-12721"/>
            <a:ext cx="9377727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Rappel : Equation de Maxwell et équation de propagation</a:t>
            </a:r>
            <a:endParaRPr lang="fr-FR" sz="2200" dirty="0"/>
          </a:p>
        </p:txBody>
      </p:sp>
      <p:sp>
        <p:nvSpPr>
          <p:cNvPr id="32" name="Espace réservé du pied de page 4">
            <a:extLst>
              <a:ext uri="{FF2B5EF4-FFF2-40B4-BE49-F238E27FC236}">
                <a16:creationId xmlns:a16="http://schemas.microsoft.com/office/drawing/2014/main" id="{7786F51B-05A7-4DBB-AF05-CCF2D0B01D0D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C98D0A2-0046-4761-8C61-25C9650F571B}"/>
              </a:ext>
            </a:extLst>
          </p:cNvPr>
          <p:cNvSpPr txBox="1"/>
          <p:nvPr/>
        </p:nvSpPr>
        <p:spPr>
          <a:xfrm>
            <a:off x="0" y="1417216"/>
            <a:ext cx="297803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Rotationnel :</a:t>
            </a:r>
          </a:p>
          <a:p>
            <a:r>
              <a:rPr lang="fr-FR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il exprime la tendance qu'ont les </a:t>
            </a:r>
            <a:r>
              <a:rPr lang="fr-FR" sz="1200" b="0" i="0" u="none" strike="noStrike" dirty="0">
                <a:effectLst/>
                <a:latin typeface="Arial" panose="020B0604020202020204" pitchFamily="34" charset="0"/>
                <a:hlinkClick r:id="rId3" tooltip="Ligne de champ"/>
              </a:rPr>
              <a:t>lignes de champ</a:t>
            </a:r>
            <a:r>
              <a:rPr lang="fr-FR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d'un champ vectoriel à tourner autour d'un point : sa circulation locale sur un petit lacet entourant ce point est non nulle quand son rotationnel ne l'est pas. </a:t>
            </a:r>
            <a:r>
              <a:rPr lang="fr-FR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Exemple d'un champ de vecteurs ayant un rotationnel uniforme :</a:t>
            </a:r>
            <a:endParaRPr lang="fr-FR" sz="1200" b="1" dirty="0"/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A8D46691-31D8-489F-BA33-572740329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2957281"/>
            <a:ext cx="1041631" cy="8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8E501C9D-A7C8-4089-A2AE-5F5B8968886E}"/>
              </a:ext>
            </a:extLst>
          </p:cNvPr>
          <p:cNvSpPr txBox="1"/>
          <p:nvPr/>
        </p:nvSpPr>
        <p:spPr>
          <a:xfrm>
            <a:off x="13216" y="3895575"/>
            <a:ext cx="27862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la divergence rend compte de la </a:t>
            </a:r>
            <a:r>
              <a:rPr lang="fr-FR" sz="11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variation infinitésimale </a:t>
            </a:r>
            <a:r>
              <a:rPr lang="fr-FR" sz="11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de la </a:t>
            </a:r>
            <a:r>
              <a:rPr lang="fr-FR" sz="1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charge</a:t>
            </a:r>
            <a:r>
              <a:rPr lang="fr-FR" sz="11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électrique </a:t>
            </a:r>
            <a:r>
              <a:rPr lang="fr-FR" sz="1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autour</a:t>
            </a:r>
            <a:r>
              <a:rPr lang="fr-FR" sz="11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d'un </a:t>
            </a:r>
            <a:r>
              <a:rPr lang="fr-FR" sz="1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point</a:t>
            </a:r>
            <a:r>
              <a:rPr lang="fr-FR" sz="11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 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196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5" name="Picture 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34" y="1661906"/>
            <a:ext cx="1630363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4189" y="-16248"/>
            <a:ext cx="9319004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Rappel : Equation de Maxwell et équation de propagation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49425" y="1179513"/>
            <a:ext cx="657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dirty="0"/>
              <a:t>Cas du milieu diélectrique linéaire, homogène et isotrope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801812" y="3441699"/>
            <a:ext cx="2719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ym typeface="Wingdings" pitchFamily="2" charset="2"/>
              </a:rPr>
              <a:t></a:t>
            </a:r>
            <a:r>
              <a:rPr lang="fr-FR" altLang="fr-FR" dirty="0"/>
              <a:t> Homogène &amp;</a:t>
            </a:r>
            <a:r>
              <a:rPr lang="fr-FR" altLang="fr-FR" dirty="0">
                <a:sym typeface="Wingdings" pitchFamily="2" charset="2"/>
              </a:rPr>
              <a:t> Isotrope</a:t>
            </a:r>
            <a:endParaRPr lang="fr-FR" altLang="fr-FR" dirty="0"/>
          </a:p>
        </p:txBody>
      </p: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1797050" y="1579563"/>
            <a:ext cx="8870966" cy="1406526"/>
            <a:chOff x="172" y="995"/>
            <a:chExt cx="5588" cy="886"/>
          </a:xfrm>
        </p:grpSpPr>
        <p:graphicFrame>
          <p:nvGraphicFramePr>
            <p:cNvPr id="2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4425190"/>
                </p:ext>
              </p:extLst>
            </p:nvPr>
          </p:nvGraphicFramePr>
          <p:xfrm>
            <a:off x="3424" y="1048"/>
            <a:ext cx="18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" name="Equation" r:id="rId4" imgW="203040" imgH="279360" progId="Equation.3">
                    <p:embed/>
                  </p:oleObj>
                </mc:Choice>
                <mc:Fallback>
                  <p:oleObj name="Equation" r:id="rId4" imgW="20304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" y="1048"/>
                          <a:ext cx="189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598" y="1070"/>
              <a:ext cx="216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1600" dirty="0"/>
                <a:t>est appelé tenseur de susceptibilité électrique (matrice 3*3)</a:t>
              </a:r>
            </a:p>
          </p:txBody>
        </p:sp>
        <p:graphicFrame>
          <p:nvGraphicFramePr>
            <p:cNvPr id="2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6024015"/>
                </p:ext>
              </p:extLst>
            </p:nvPr>
          </p:nvGraphicFramePr>
          <p:xfrm>
            <a:off x="3407" y="1491"/>
            <a:ext cx="213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" name="Equation" r:id="rId6" imgW="228600" imgH="279360" progId="Equation.3">
                    <p:embed/>
                  </p:oleObj>
                </mc:Choice>
                <mc:Fallback>
                  <p:oleObj name="Equation" r:id="rId6" imgW="2286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7" y="1491"/>
                          <a:ext cx="213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3601" y="1513"/>
              <a:ext cx="215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1600" dirty="0"/>
                <a:t>est appelé tenseur de susceptibilité magnétique (matrice 3*3)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172" y="995"/>
              <a:ext cx="8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>
                  <a:sym typeface="Wingdings" pitchFamily="2" charset="2"/>
                </a:rPr>
                <a:t> Linéaire</a:t>
              </a:r>
              <a:endParaRPr lang="fr-FR" altLang="fr-FR" dirty="0"/>
            </a:p>
          </p:txBody>
        </p:sp>
      </p:grpSp>
      <p:grpSp>
        <p:nvGrpSpPr>
          <p:cNvPr id="27" name="Group 32"/>
          <p:cNvGrpSpPr>
            <a:grpSpLocks/>
          </p:cNvGrpSpPr>
          <p:nvPr/>
        </p:nvGrpSpPr>
        <p:grpSpPr bwMode="auto">
          <a:xfrm>
            <a:off x="7650958" y="768216"/>
            <a:ext cx="4584702" cy="954088"/>
            <a:chOff x="2920" y="130"/>
            <a:chExt cx="2888" cy="601"/>
          </a:xfrm>
        </p:grpSpPr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3064" y="130"/>
              <a:ext cx="2744" cy="60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1400" dirty="0"/>
                <a:t>Ex : Cas du verre</a:t>
              </a:r>
            </a:p>
            <a:p>
              <a:pPr>
                <a:buFont typeface="Wingdings" pitchFamily="2" charset="2"/>
                <a:buChar char="à"/>
              </a:pPr>
              <a:r>
                <a:rPr lang="fr-FR" altLang="fr-FR" sz="1400" dirty="0">
                  <a:sym typeface="Wingdings" pitchFamily="2" charset="2"/>
                </a:rPr>
                <a:t>On considérera par la suite un milieu diélectrique linéaire homogène isotrope </a:t>
              </a:r>
              <a:r>
                <a:rPr lang="fr-FR" altLang="fr-FR" sz="1400" b="1" dirty="0">
                  <a:sym typeface="Wingdings" pitchFamily="2" charset="2"/>
                </a:rPr>
                <a:t>parfait</a:t>
              </a:r>
            </a:p>
            <a:p>
              <a:pPr lvl="1">
                <a:buFont typeface="Wingdings" pitchFamily="2" charset="2"/>
                <a:buNone/>
              </a:pPr>
              <a:r>
                <a:rPr lang="fr-FR" altLang="fr-FR" sz="1400" b="1" dirty="0">
                  <a:sym typeface="Wingdings" pitchFamily="2" charset="2"/>
                </a:rPr>
                <a:t> </a:t>
              </a:r>
              <a:r>
                <a:rPr lang="fr-FR" altLang="fr-FR" sz="1400" dirty="0" err="1">
                  <a:sym typeface="Wingdings" pitchFamily="2" charset="2"/>
                </a:rPr>
                <a:t>c-à-d</a:t>
              </a:r>
              <a:r>
                <a:rPr lang="fr-FR" altLang="fr-FR" sz="1400" dirty="0">
                  <a:sym typeface="Wingdings" pitchFamily="2" charset="2"/>
                </a:rPr>
                <a:t> </a:t>
              </a:r>
              <a:r>
                <a:rPr lang="fr-FR" altLang="fr-FR" sz="1400" b="1" dirty="0">
                  <a:sym typeface="Wingdings" pitchFamily="2" charset="2"/>
                </a:rPr>
                <a:t>sans pertes</a:t>
              </a:r>
              <a:endParaRPr lang="fr-FR" altLang="fr-FR" sz="1400" b="1" dirty="0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2920" y="454"/>
              <a:ext cx="144" cy="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266958" y="1997763"/>
            <a:ext cx="3167063" cy="138499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400" dirty="0"/>
              <a:t>Un milieu dans lequel l’intensité du champ électrique est peu importante est dit </a:t>
            </a:r>
            <a:r>
              <a:rPr lang="fr-FR" altLang="fr-FR" sz="1400" b="1" dirty="0"/>
              <a:t>linéaire</a:t>
            </a:r>
            <a:r>
              <a:rPr lang="fr-FR" altLang="fr-FR" sz="1400" dirty="0"/>
              <a:t> :</a:t>
            </a:r>
          </a:p>
          <a:p>
            <a:r>
              <a:rPr lang="fr-FR" altLang="fr-FR" sz="1400" b="1" dirty="0">
                <a:sym typeface="Wingdings" pitchFamily="2" charset="2"/>
              </a:rPr>
              <a:t> La réponse du milieu (P ou M) est proportionnelle au champ excitateur</a:t>
            </a:r>
            <a:endParaRPr lang="fr-FR" altLang="fr-FR" sz="1400" b="1" dirty="0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6534636" y="3443633"/>
            <a:ext cx="4133365" cy="116955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altLang="fr-FR" sz="1400" dirty="0"/>
              <a:t>Un milieu est dit </a:t>
            </a:r>
            <a:r>
              <a:rPr lang="fr-FR" altLang="fr-FR" sz="1400" b="1" dirty="0"/>
              <a:t>homogène </a:t>
            </a:r>
            <a:r>
              <a:rPr lang="fr-FR" altLang="fr-FR" sz="1400" dirty="0"/>
              <a:t>si ses propriétés sont invariantes par translation</a:t>
            </a:r>
          </a:p>
          <a:p>
            <a:pPr marL="285750" indent="-285750">
              <a:buFontTx/>
              <a:buChar char="-"/>
            </a:pPr>
            <a:r>
              <a:rPr lang="fr-FR" altLang="fr-FR" sz="1400" dirty="0"/>
              <a:t>Un milieu est dit </a:t>
            </a:r>
            <a:r>
              <a:rPr lang="fr-FR" altLang="fr-FR" sz="1400" b="1" dirty="0"/>
              <a:t>isotrope </a:t>
            </a:r>
            <a:r>
              <a:rPr lang="fr-FR" altLang="fr-FR" sz="1400" dirty="0"/>
              <a:t>si ses propriétés sont invariantes par rotation</a:t>
            </a:r>
          </a:p>
          <a:p>
            <a:r>
              <a:rPr lang="fr-FR" altLang="fr-FR" sz="1400" i="1" dirty="0">
                <a:sym typeface="Wingdings" pitchFamily="2" charset="2"/>
              </a:rPr>
              <a:t>        </a:t>
            </a:r>
            <a:r>
              <a:rPr lang="fr-FR" altLang="fr-FR" sz="1400" b="1" i="1" dirty="0">
                <a:sym typeface="Wingdings" pitchFamily="2" charset="2"/>
              </a:rPr>
              <a:t> </a:t>
            </a:r>
            <a:r>
              <a:rPr lang="fr-FR" altLang="fr-FR" sz="1400" b="1" i="1" dirty="0">
                <a:sym typeface="Symbol" pitchFamily="18" charset="2"/>
              </a:rPr>
              <a:t></a:t>
            </a:r>
            <a:r>
              <a:rPr lang="fr-FR" altLang="fr-FR" sz="1400" b="1" i="1" baseline="-25000" dirty="0">
                <a:sym typeface="Symbol" pitchFamily="18" charset="2"/>
              </a:rPr>
              <a:t>e</a:t>
            </a:r>
            <a:r>
              <a:rPr lang="fr-FR" altLang="fr-FR" sz="1400" b="1" dirty="0">
                <a:sym typeface="Symbol" pitchFamily="18" charset="2"/>
              </a:rPr>
              <a:t> et </a:t>
            </a:r>
            <a:r>
              <a:rPr lang="fr-FR" altLang="fr-FR" sz="1400" b="1" i="1" dirty="0">
                <a:sym typeface="Symbol" pitchFamily="18" charset="2"/>
              </a:rPr>
              <a:t></a:t>
            </a:r>
            <a:r>
              <a:rPr lang="fr-FR" altLang="fr-FR" sz="1400" b="1" i="1" baseline="-25000" dirty="0">
                <a:sym typeface="Symbol" pitchFamily="18" charset="2"/>
              </a:rPr>
              <a:t>m</a:t>
            </a:r>
            <a:r>
              <a:rPr lang="fr-FR" altLang="fr-FR" sz="1400" b="1" dirty="0">
                <a:sym typeface="Symbol" pitchFamily="18" charset="2"/>
              </a:rPr>
              <a:t> deviennent des scalaires</a:t>
            </a:r>
          </a:p>
        </p:txBody>
      </p:sp>
      <p:pic>
        <p:nvPicPr>
          <p:cNvPr id="3277" name="Picture 2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02" y="3445492"/>
            <a:ext cx="1608137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2029585" y="4957142"/>
            <a:ext cx="8562217" cy="1302437"/>
            <a:chOff x="505584" y="4705353"/>
            <a:chExt cx="8562217" cy="1302437"/>
          </a:xfrm>
        </p:grpSpPr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898525" y="4705353"/>
              <a:ext cx="8169276" cy="1204913"/>
              <a:chOff x="566" y="2964"/>
              <a:chExt cx="5146" cy="759"/>
            </a:xfrm>
          </p:grpSpPr>
          <p:sp>
            <p:nvSpPr>
              <p:cNvPr id="14" name="Text Box 17"/>
              <p:cNvSpPr txBox="1">
                <a:spLocks noChangeArrowheads="1"/>
              </p:cNvSpPr>
              <p:nvPr/>
            </p:nvSpPr>
            <p:spPr bwMode="auto">
              <a:xfrm>
                <a:off x="566" y="2964"/>
                <a:ext cx="414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>
                    <a:sym typeface="Wingdings" pitchFamily="2" charset="2"/>
                  </a:rPr>
                  <a:t> </a:t>
                </a:r>
                <a:r>
                  <a:rPr lang="fr-FR" altLang="fr-FR" dirty="0"/>
                  <a:t>D’après les relations constitutives du milieu, on peut écrire :</a:t>
                </a:r>
              </a:p>
            </p:txBody>
          </p:sp>
          <p:sp>
            <p:nvSpPr>
              <p:cNvPr id="17" name="Text Box 21"/>
              <p:cNvSpPr txBox="1">
                <a:spLocks noChangeArrowheads="1"/>
              </p:cNvSpPr>
              <p:nvPr/>
            </p:nvSpPr>
            <p:spPr bwMode="auto">
              <a:xfrm>
                <a:off x="3954" y="3212"/>
                <a:ext cx="160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dirty="0"/>
                  <a:t>= permittivité </a:t>
                </a:r>
                <a:r>
                  <a:rPr lang="fr-FR" altLang="fr-FR" sz="1600" dirty="0" err="1"/>
                  <a:t>élec</a:t>
                </a:r>
                <a:r>
                  <a:rPr lang="fr-FR" altLang="fr-FR" sz="1600" dirty="0"/>
                  <a:t>. relative</a:t>
                </a:r>
              </a:p>
              <a:p>
                <a:r>
                  <a:rPr lang="fr-FR" altLang="fr-FR" sz="1600" dirty="0"/>
                  <a:t>ou </a:t>
                </a:r>
                <a:r>
                  <a:rPr lang="fr-FR" altLang="fr-FR" sz="1600" dirty="0" err="1"/>
                  <a:t>cste</a:t>
                </a:r>
                <a:r>
                  <a:rPr lang="fr-FR" altLang="fr-FR" sz="1600" dirty="0"/>
                  <a:t> diélectrique</a:t>
                </a:r>
              </a:p>
            </p:txBody>
          </p:sp>
          <p:sp>
            <p:nvSpPr>
              <p:cNvPr id="19" name="Text Box 23"/>
              <p:cNvSpPr txBox="1">
                <a:spLocks noChangeArrowheads="1"/>
              </p:cNvSpPr>
              <p:nvPr/>
            </p:nvSpPr>
            <p:spPr bwMode="auto">
              <a:xfrm>
                <a:off x="3949" y="3511"/>
                <a:ext cx="176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dirty="0"/>
                  <a:t>= perméabilité </a:t>
                </a:r>
                <a:r>
                  <a:rPr lang="fr-FR" altLang="fr-FR" sz="1600" dirty="0" err="1"/>
                  <a:t>magn</a:t>
                </a:r>
                <a:r>
                  <a:rPr lang="fr-FR" altLang="fr-FR" sz="1600" dirty="0"/>
                  <a:t>. relative</a:t>
                </a:r>
              </a:p>
            </p:txBody>
          </p:sp>
        </p:grpSp>
        <p:pic>
          <p:nvPicPr>
            <p:cNvPr id="3279" name="Picture 20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84" y="5123553"/>
              <a:ext cx="4130675" cy="884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81" name="Picture 20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692" y="5595868"/>
              <a:ext cx="960437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83" name="Picture 2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504" y="5105538"/>
              <a:ext cx="9144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ZoneTexte 4"/>
          <p:cNvSpPr txBox="1"/>
          <p:nvPr/>
        </p:nvSpPr>
        <p:spPr>
          <a:xfrm>
            <a:off x="3549102" y="5999102"/>
            <a:ext cx="31290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/>
              <a:t>m</a:t>
            </a:r>
          </a:p>
        </p:txBody>
      </p:sp>
      <p:sp>
        <p:nvSpPr>
          <p:cNvPr id="32" name="Espace réservé du pied de page 4">
            <a:extLst>
              <a:ext uri="{FF2B5EF4-FFF2-40B4-BE49-F238E27FC236}">
                <a16:creationId xmlns:a16="http://schemas.microsoft.com/office/drawing/2014/main" id="{4269E1A2-6958-4755-92FE-A3BE40D50E07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2806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4188" y="-16778"/>
            <a:ext cx="9209947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Rappel : Equation de Maxwell et équation de propagation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49426" y="964970"/>
            <a:ext cx="89185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FR" altLang="fr-FR" dirty="0"/>
              <a:t>Diélectrique		</a:t>
            </a:r>
          </a:p>
          <a:p>
            <a:pPr lvl="1">
              <a:buFont typeface="Wingdings" pitchFamily="2" charset="2"/>
              <a:buChar char="à"/>
            </a:pPr>
            <a:r>
              <a:rPr lang="fr-FR" altLang="fr-FR" dirty="0"/>
              <a:t>Milieu non conducteur	</a:t>
            </a:r>
          </a:p>
          <a:p>
            <a:pPr lvl="1">
              <a:buFont typeface="Wingdings" pitchFamily="2" charset="2"/>
              <a:buChar char="à"/>
            </a:pPr>
            <a:r>
              <a:rPr lang="fr-FR" altLang="fr-FR" dirty="0"/>
              <a:t>Pas de charges					</a:t>
            </a:r>
            <a:r>
              <a:rPr lang="fr-FR" altLang="fr-FR" dirty="0">
                <a:sym typeface="Wingdings" pitchFamily="2" charset="2"/>
              </a:rPr>
              <a:t> </a:t>
            </a:r>
            <a:r>
              <a:rPr lang="fr-FR" altLang="fr-FR" dirty="0">
                <a:sym typeface="Symbol" pitchFamily="18" charset="2"/>
              </a:rPr>
              <a:t> = 0</a:t>
            </a:r>
          </a:p>
          <a:p>
            <a:pPr lvl="1">
              <a:buFont typeface="Wingdings" pitchFamily="2" charset="2"/>
              <a:buChar char="à"/>
            </a:pPr>
            <a:r>
              <a:rPr lang="fr-FR" altLang="fr-FR" dirty="0">
                <a:sym typeface="Symbol" pitchFamily="18" charset="2"/>
              </a:rPr>
              <a:t>Donc, le milieu ne peut générer de courant   		</a:t>
            </a:r>
            <a:r>
              <a:rPr lang="fr-FR" altLang="fr-FR" dirty="0">
                <a:sym typeface="Wingdings" pitchFamily="2" charset="2"/>
              </a:rPr>
              <a:t> </a:t>
            </a:r>
            <a:r>
              <a:rPr lang="fr-FR" altLang="fr-FR" b="1" dirty="0">
                <a:latin typeface="Monotype Corsiva" pitchFamily="66" charset="0"/>
                <a:sym typeface="Wingdings" pitchFamily="2" charset="2"/>
              </a:rPr>
              <a:t>J  </a:t>
            </a:r>
            <a:r>
              <a:rPr lang="fr-FR" altLang="fr-FR" dirty="0">
                <a:sym typeface="Wingdings" pitchFamily="2" charset="2"/>
              </a:rPr>
              <a:t>= 0</a:t>
            </a:r>
          </a:p>
          <a:p>
            <a:pPr lvl="1">
              <a:buFont typeface="Wingdings" pitchFamily="2" charset="2"/>
              <a:buChar char="à"/>
            </a:pPr>
            <a:r>
              <a:rPr lang="fr-FR" altLang="fr-FR" dirty="0">
                <a:sym typeface="Wingdings" pitchFamily="2" charset="2"/>
              </a:rPr>
              <a:t>Donc sa conductivité est nulle			 </a:t>
            </a:r>
            <a:r>
              <a:rPr lang="el-GR" altLang="fr-FR" dirty="0">
                <a:cs typeface="Arial" charset="0"/>
                <a:sym typeface="Wingdings" pitchFamily="2" charset="2"/>
              </a:rPr>
              <a:t>σ</a:t>
            </a:r>
            <a:r>
              <a:rPr lang="fr-FR" altLang="fr-FR" dirty="0">
                <a:cs typeface="Arial" charset="0"/>
                <a:sym typeface="Wingdings" pitchFamily="2" charset="2"/>
              </a:rPr>
              <a:t> = 0</a:t>
            </a:r>
          </a:p>
          <a:p>
            <a:pPr lvl="1">
              <a:buFont typeface="Wingdings" pitchFamily="2" charset="2"/>
              <a:buChar char="à"/>
            </a:pPr>
            <a:r>
              <a:rPr lang="fr-FR" altLang="fr-FR" dirty="0">
                <a:cs typeface="Arial" charset="0"/>
                <a:sym typeface="Wingdings" pitchFamily="2" charset="2"/>
              </a:rPr>
              <a:t>Les équations de maxwell deviennent :</a:t>
            </a:r>
            <a:endParaRPr lang="el-GR" altLang="fr-FR" dirty="0">
              <a:cs typeface="Arial" charset="0"/>
              <a:sym typeface="Symbol" pitchFamily="18" charset="2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516" y="739627"/>
            <a:ext cx="1659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i="1" dirty="0">
                <a:solidFill>
                  <a:srgbClr val="FF0000"/>
                </a:solidFill>
              </a:rPr>
              <a:t>Simplifications</a:t>
            </a:r>
          </a:p>
        </p:txBody>
      </p:sp>
      <p:pic>
        <p:nvPicPr>
          <p:cNvPr id="4224" name="Picture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722" y="2808565"/>
            <a:ext cx="3946525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2105026" y="4268072"/>
            <a:ext cx="7402513" cy="2050317"/>
            <a:chOff x="581025" y="4268071"/>
            <a:chExt cx="7402513" cy="2050317"/>
          </a:xfrm>
        </p:grpSpPr>
        <p:grpSp>
          <p:nvGrpSpPr>
            <p:cNvPr id="13" name="Groupe 12"/>
            <p:cNvGrpSpPr/>
            <p:nvPr/>
          </p:nvGrpSpPr>
          <p:grpSpPr>
            <a:xfrm>
              <a:off x="581025" y="4268071"/>
              <a:ext cx="7402513" cy="1886982"/>
              <a:chOff x="581025" y="4716463"/>
              <a:chExt cx="7402513" cy="1886982"/>
            </a:xfrm>
          </p:grpSpPr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581025" y="6234113"/>
                <a:ext cx="223971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>
                    <a:sym typeface="Wingdings" pitchFamily="2" charset="2"/>
                  </a:rPr>
                  <a:t> </a:t>
                </a:r>
                <a:r>
                  <a:rPr lang="fr-FR" altLang="fr-FR" dirty="0" err="1">
                    <a:sym typeface="Wingdings" pitchFamily="2" charset="2"/>
                  </a:rPr>
                  <a:t>Eq</a:t>
                </a:r>
                <a:r>
                  <a:rPr lang="fr-FR" altLang="fr-FR" dirty="0">
                    <a:sym typeface="Wingdings" pitchFamily="2" charset="2"/>
                  </a:rPr>
                  <a:t>. De </a:t>
                </a:r>
                <a:r>
                  <a:rPr lang="fr-FR" altLang="fr-FR" dirty="0" err="1">
                    <a:sym typeface="Wingdings" pitchFamily="2" charset="2"/>
                  </a:rPr>
                  <a:t>Helmotz</a:t>
                </a:r>
                <a:r>
                  <a:rPr lang="fr-FR" altLang="fr-FR" dirty="0">
                    <a:sym typeface="Wingdings" pitchFamily="2" charset="2"/>
                  </a:rPr>
                  <a:t> :</a:t>
                </a:r>
                <a:endParaRPr lang="fr-FR" altLang="fr-FR" dirty="0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784225" y="4716463"/>
                <a:ext cx="601805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/>
                  <a:t>L’équation de propagation de </a:t>
                </a:r>
                <a:r>
                  <a:rPr lang="fr-FR" altLang="fr-FR" b="1" dirty="0">
                    <a:latin typeface="Monotype Corsiva" pitchFamily="66" charset="0"/>
                  </a:rPr>
                  <a:t>E</a:t>
                </a:r>
                <a:r>
                  <a:rPr lang="fr-FR" altLang="fr-FR" dirty="0"/>
                  <a:t> se trouve en éliminant </a:t>
                </a:r>
                <a:r>
                  <a:rPr lang="fr-FR" altLang="fr-FR" b="1" dirty="0">
                    <a:latin typeface="Monotype Corsiva" pitchFamily="66" charset="0"/>
                  </a:rPr>
                  <a:t>B</a:t>
                </a:r>
                <a:r>
                  <a:rPr lang="fr-FR" altLang="fr-FR" dirty="0"/>
                  <a:t> :</a:t>
                </a:r>
              </a:p>
            </p:txBody>
          </p:sp>
          <p:graphicFrame>
            <p:nvGraphicFramePr>
              <p:cNvPr id="18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2189649"/>
                  </p:ext>
                </p:extLst>
              </p:nvPr>
            </p:nvGraphicFramePr>
            <p:xfrm>
              <a:off x="7035800" y="6210300"/>
              <a:ext cx="947738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73" name="Equation" r:id="rId4" imgW="609480" imgH="228600" progId="Equation.3">
                      <p:embed/>
                    </p:oleObj>
                  </mc:Choice>
                  <mc:Fallback>
                    <p:oleObj name="Equation" r:id="rId4" imgW="609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35800" y="6210300"/>
                            <a:ext cx="947738" cy="355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4226" name="Picture 1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638" y="4664352"/>
              <a:ext cx="4175125" cy="71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28" name="Picture 1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172" y="5394463"/>
              <a:ext cx="33147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0E407928-9117-4820-8FBF-F841463C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838B34DE-C386-453B-9443-D13415A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99757A86-6EAD-48B5-85AE-4444C5E4967E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8723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9" name="Picture 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00" y="2402582"/>
            <a:ext cx="26209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703" y="-16778"/>
            <a:ext cx="7668344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1.2. Cas général : Approche électromagnétique 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9403" y="6398106"/>
            <a:ext cx="1160013" cy="360000"/>
          </a:xfrm>
        </p:spPr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22" y="6398106"/>
            <a:ext cx="710781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524001" y="1198565"/>
            <a:ext cx="9021763" cy="923925"/>
            <a:chOff x="0" y="1619"/>
            <a:chExt cx="5683" cy="582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0" y="1619"/>
              <a:ext cx="568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Soit </a:t>
              </a:r>
              <a:r>
                <a:rPr lang="fr-FR" altLang="fr-FR" b="1"/>
                <a:t>l’équation générale de propagation d’une onde électromagnétique</a:t>
              </a:r>
              <a:r>
                <a:rPr lang="fr-FR" altLang="fr-FR"/>
                <a:t> de fréquence angulaire </a:t>
              </a:r>
              <a:r>
                <a:rPr lang="fr-FR" altLang="fr-FR">
                  <a:sym typeface="Symbol" pitchFamily="18" charset="2"/>
                </a:rPr>
                <a:t>, caractérisée par le champ électrique </a:t>
              </a:r>
            </a:p>
            <a:p>
              <a:r>
                <a:rPr lang="fr-FR" altLang="fr-FR">
                  <a:sym typeface="Symbol" pitchFamily="18" charset="2"/>
                </a:rPr>
                <a:t>dans un milieu d’indice       </a:t>
              </a:r>
              <a:r>
                <a:rPr lang="fr-FR" altLang="fr-FR"/>
                <a:t>, constant par zone 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Object 20"/>
                <p:cNvSpPr txBox="1"/>
                <p:nvPr/>
              </p:nvSpPr>
              <p:spPr bwMode="auto">
                <a:xfrm>
                  <a:off x="3917" y="1800"/>
                  <a:ext cx="1428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acc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𝐞𝐱𝐩</m:t>
                            </m:r>
                          </m:fName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func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" name="Object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17" y="1800"/>
                  <a:ext cx="1428" cy="27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2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9316966"/>
                    </p:ext>
                  </p:extLst>
                </p:nvPr>
              </p:nvGraphicFramePr>
              <p:xfrm>
                <a:off x="1558" y="1977"/>
                <a:ext cx="332" cy="2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54" name="Equation" r:id="rId5" imgW="317160" imgH="203040" progId="Equation.3">
                        <p:embed/>
                      </p:oleObj>
                    </mc:Choice>
                    <mc:Fallback>
                      <p:oleObj name="Equation" r:id="rId5" imgW="31716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58" y="1977"/>
                              <a:ext cx="332" cy="22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2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9316966"/>
                    </p:ext>
                  </p:extLst>
                </p:nvPr>
              </p:nvGraphicFramePr>
              <p:xfrm>
                <a:off x="1558" y="1977"/>
                <a:ext cx="332" cy="2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54" name="Equation" r:id="rId5" imgW="317160" imgH="203040" progId="Equation.3">
                        <p:embed/>
                      </p:oleObj>
                    </mc:Choice>
                    <mc:Fallback>
                      <p:oleObj name="Equation" r:id="rId5" imgW="31716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58" y="1977"/>
                              <a:ext cx="332" cy="22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1524001" y="5625133"/>
            <a:ext cx="8893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dirty="0"/>
              <a:t>Remarque : il existe des expressions similaires pour le champ magnétique </a:t>
            </a:r>
            <a:r>
              <a:rPr lang="fr-FR" altLang="fr-FR" b="1" dirty="0"/>
              <a:t>H</a:t>
            </a:r>
            <a:r>
              <a:rPr lang="fr-FR" altLang="fr-FR" dirty="0"/>
              <a:t>!</a:t>
            </a:r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 flipH="1">
            <a:off x="1689100" y="3731596"/>
            <a:ext cx="584200" cy="6731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2105025" y="3058501"/>
            <a:ext cx="1130301" cy="487363"/>
            <a:chOff x="366" y="2152"/>
            <a:chExt cx="712" cy="307"/>
          </a:xfrm>
        </p:grpSpPr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366" y="2246"/>
              <a:ext cx="71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 dirty="0" err="1">
                  <a:solidFill>
                    <a:srgbClr val="FF0000"/>
                  </a:solidFill>
                </a:rPr>
                <a:t>Laplacien</a:t>
              </a:r>
              <a:endParaRPr lang="fr-FR" altLang="fr-FR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 flipH="1">
              <a:off x="576" y="2152"/>
              <a:ext cx="48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</p:grpSp>
      <p:grpSp>
        <p:nvGrpSpPr>
          <p:cNvPr id="19" name="Group 39"/>
          <p:cNvGrpSpPr>
            <a:grpSpLocks/>
          </p:cNvGrpSpPr>
          <p:nvPr/>
        </p:nvGrpSpPr>
        <p:grpSpPr bwMode="auto">
          <a:xfrm>
            <a:off x="1800226" y="4430095"/>
            <a:ext cx="8728075" cy="1025525"/>
            <a:chOff x="174" y="3016"/>
            <a:chExt cx="5498" cy="646"/>
          </a:xfrm>
        </p:grpSpPr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174" y="3255"/>
              <a:ext cx="5498" cy="40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/>
                <a:t>Cette équation dite </a:t>
              </a:r>
              <a:r>
                <a:rPr lang="fr-FR" altLang="fr-FR" b="1"/>
                <a:t>éq. de propagation</a:t>
              </a:r>
              <a:r>
                <a:rPr lang="fr-FR" altLang="fr-FR"/>
                <a:t> relie dans la même éq. les dérivées spatiales et temporelles de l’onde</a:t>
              </a:r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 flipH="1">
              <a:off x="1008" y="3016"/>
              <a:ext cx="160" cy="1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</p:grp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2689225" y="6090066"/>
            <a:ext cx="5955476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Si on résout cette équation, on connait E, on en déduit B</a:t>
            </a:r>
          </a:p>
          <a:p>
            <a:r>
              <a:rPr lang="fr-FR" altLang="fr-FR" dirty="0">
                <a:sym typeface="Wingdings" pitchFamily="2" charset="2"/>
              </a:rPr>
              <a:t>On a alors caractérisé l’onde EM</a:t>
            </a:r>
            <a:endParaRPr lang="fr-FR" altLang="fr-FR" dirty="0"/>
          </a:p>
        </p:txBody>
      </p:sp>
      <p:pic>
        <p:nvPicPr>
          <p:cNvPr id="5252" name="Picture 1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09" y="3651600"/>
            <a:ext cx="480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76" name="Picture 1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72" y="2288762"/>
            <a:ext cx="278923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9225" y="2635625"/>
            <a:ext cx="112246" cy="201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FAD1E5AE-C7DF-4EA4-8BFE-8BA7B6272C8C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4570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1.3. Cas particulier : Le guide diélectrique plan</a:t>
            </a:r>
            <a:endParaRPr lang="fr-FR" sz="22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3309732" y="1097870"/>
            <a:ext cx="5492294" cy="1959112"/>
            <a:chOff x="1639958" y="2211053"/>
            <a:chExt cx="5492294" cy="1959112"/>
          </a:xfrm>
        </p:grpSpPr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2630280" y="3712965"/>
              <a:ext cx="4667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i="1" dirty="0" err="1"/>
                <a:t>n</a:t>
              </a:r>
              <a:r>
                <a:rPr lang="fr-FR" altLang="fr-FR" sz="2400" i="1" baseline="-25000" dirty="0" err="1"/>
                <a:t>g</a:t>
              </a:r>
              <a:endParaRPr lang="fr-FR" altLang="fr-FR" sz="2400" i="1" baseline="-25000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639958" y="2211053"/>
              <a:ext cx="5492294" cy="1792990"/>
              <a:chOff x="685800" y="461576"/>
              <a:chExt cx="7769161" cy="4288749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1524000" y="1800233"/>
                <a:ext cx="5791200" cy="228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1524000" y="1800233"/>
                <a:ext cx="5791200" cy="2286000"/>
                <a:chOff x="624" y="2160"/>
                <a:chExt cx="3072" cy="1440"/>
              </a:xfrm>
            </p:grpSpPr>
            <p:sp>
              <p:nvSpPr>
                <p:cNvPr id="57" name="Line 5"/>
                <p:cNvSpPr>
                  <a:spLocks noChangeShapeType="1"/>
                </p:cNvSpPr>
                <p:nvPr/>
              </p:nvSpPr>
              <p:spPr bwMode="auto">
                <a:xfrm>
                  <a:off x="624" y="288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8" name="Line 6"/>
                <p:cNvSpPr>
                  <a:spLocks noChangeShapeType="1"/>
                </p:cNvSpPr>
                <p:nvPr/>
              </p:nvSpPr>
              <p:spPr bwMode="auto">
                <a:xfrm>
                  <a:off x="624" y="216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9" name="Line 7"/>
                <p:cNvSpPr>
                  <a:spLocks noChangeShapeType="1"/>
                </p:cNvSpPr>
                <p:nvPr/>
              </p:nvSpPr>
              <p:spPr bwMode="auto">
                <a:xfrm>
                  <a:off x="624" y="360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1524000" y="1343033"/>
                <a:ext cx="609600" cy="2743200"/>
                <a:chOff x="1704" y="1560"/>
                <a:chExt cx="384" cy="1728"/>
              </a:xfrm>
            </p:grpSpPr>
            <p:sp>
              <p:nvSpPr>
                <p:cNvPr id="5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704" y="1560"/>
                  <a:ext cx="384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704" y="2280"/>
                  <a:ext cx="384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704" y="3000"/>
                  <a:ext cx="384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44"/>
              <p:cNvGrpSpPr>
                <a:grpSpLocks/>
              </p:cNvGrpSpPr>
              <p:nvPr/>
            </p:nvGrpSpPr>
            <p:grpSpPr bwMode="auto">
              <a:xfrm>
                <a:off x="7315200" y="1343033"/>
                <a:ext cx="609600" cy="2743200"/>
                <a:chOff x="3912" y="1560"/>
                <a:chExt cx="384" cy="1728"/>
              </a:xfrm>
            </p:grpSpPr>
            <p:sp>
              <p:nvSpPr>
                <p:cNvPr id="50" name="AutoShape 2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240" y="2232"/>
                  <a:ext cx="1728" cy="384"/>
                </a:xfrm>
                <a:prstGeom prst="parallelogram">
                  <a:avLst>
                    <a:gd name="adj" fmla="val 75250"/>
                  </a:avLst>
                </a:prstGeom>
                <a:solidFill>
                  <a:srgbClr val="F8F8F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912" y="1560"/>
                  <a:ext cx="384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912" y="2280"/>
                  <a:ext cx="384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912" y="3000"/>
                  <a:ext cx="384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 flipV="1">
                <a:off x="4457700" y="1571633"/>
                <a:ext cx="0" cy="266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 flipV="1">
                <a:off x="4457700" y="2105033"/>
                <a:ext cx="11430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4457700" y="2943233"/>
                <a:ext cx="3505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4230317" y="461576"/>
                <a:ext cx="453962" cy="1104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i="1" dirty="0">
                    <a:latin typeface="Times New Roman" pitchFamily="18" charset="0"/>
                  </a:rPr>
                  <a:t>x</a:t>
                </a:r>
                <a:endParaRPr lang="fr-FR" altLang="fr-FR" sz="1600" dirty="0">
                  <a:latin typeface="Times New Roman" pitchFamily="18" charset="0"/>
                </a:endParaRP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/>
            </p:nvSpPr>
            <p:spPr bwMode="auto">
              <a:xfrm>
                <a:off x="5602288" y="1897071"/>
                <a:ext cx="390471" cy="809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dirty="0">
                    <a:latin typeface="Times New Roman" pitchFamily="18" charset="0"/>
                  </a:rPr>
                  <a:t>z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8000999" y="2714633"/>
                <a:ext cx="453962" cy="1104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i="1">
                    <a:latin typeface="Times New Roman" pitchFamily="18" charset="0"/>
                  </a:rPr>
                  <a:t>y</a:t>
                </a:r>
                <a:endParaRPr lang="fr-FR" altLang="fr-FR" sz="1600">
                  <a:latin typeface="Times New Roman" pitchFamily="18" charset="0"/>
                </a:endParaRPr>
              </a:p>
            </p:txBody>
          </p:sp>
          <p:sp>
            <p:nvSpPr>
              <p:cNvPr id="18" name="Text Box 34"/>
              <p:cNvSpPr txBox="1">
                <a:spLocks noChangeArrowheads="1"/>
              </p:cNvSpPr>
              <p:nvPr/>
            </p:nvSpPr>
            <p:spPr bwMode="auto">
              <a:xfrm>
                <a:off x="4404336" y="1595135"/>
                <a:ext cx="633096" cy="883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/>
                  <a:t>+</a:t>
                </a:r>
                <a:r>
                  <a:rPr lang="fr-FR" altLang="fr-FR" i="1" dirty="0"/>
                  <a:t>a</a:t>
                </a:r>
                <a:endParaRPr lang="fr-FR" altLang="fr-FR" dirty="0"/>
              </a:p>
            </p:txBody>
          </p:sp>
          <p:sp>
            <p:nvSpPr>
              <p:cNvPr id="19" name="Line 35"/>
              <p:cNvSpPr>
                <a:spLocks noChangeShapeType="1"/>
              </p:cNvSpPr>
              <p:nvPr/>
            </p:nvSpPr>
            <p:spPr bwMode="auto">
              <a:xfrm>
                <a:off x="4381500" y="1793883"/>
                <a:ext cx="152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" name="Text Box 36"/>
              <p:cNvSpPr txBox="1">
                <a:spLocks noChangeArrowheads="1"/>
              </p:cNvSpPr>
              <p:nvPr/>
            </p:nvSpPr>
            <p:spPr bwMode="auto">
              <a:xfrm>
                <a:off x="4416730" y="3866900"/>
                <a:ext cx="551465" cy="883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/>
                  <a:t>-</a:t>
                </a:r>
                <a:r>
                  <a:rPr lang="fr-FR" altLang="fr-FR" i="1" dirty="0"/>
                  <a:t>a</a:t>
                </a:r>
                <a:endParaRPr lang="fr-FR" altLang="fr-FR" dirty="0"/>
              </a:p>
            </p:txBody>
          </p:sp>
          <p:sp>
            <p:nvSpPr>
              <p:cNvPr id="21" name="Line 37"/>
              <p:cNvSpPr>
                <a:spLocks noChangeShapeType="1"/>
              </p:cNvSpPr>
              <p:nvPr/>
            </p:nvSpPr>
            <p:spPr bwMode="auto">
              <a:xfrm>
                <a:off x="4375150" y="4079883"/>
                <a:ext cx="152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Rectangle 40"/>
              <p:cNvSpPr>
                <a:spLocks noChangeArrowheads="1"/>
              </p:cNvSpPr>
              <p:nvPr/>
            </p:nvSpPr>
            <p:spPr bwMode="auto">
              <a:xfrm>
                <a:off x="2207127" y="651923"/>
                <a:ext cx="664842" cy="1104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i="1" dirty="0" err="1"/>
                  <a:t>n</a:t>
                </a:r>
                <a:r>
                  <a:rPr lang="fr-FR" altLang="fr-FR" sz="2400" i="1" baseline="-25000" dirty="0" err="1"/>
                  <a:t>g</a:t>
                </a:r>
                <a:endParaRPr lang="fr-FR" altLang="fr-FR" sz="2400" i="1" baseline="-25000" dirty="0"/>
              </a:p>
            </p:txBody>
          </p:sp>
          <p:sp>
            <p:nvSpPr>
              <p:cNvPr id="24" name="Rectangle 41"/>
              <p:cNvSpPr>
                <a:spLocks noChangeArrowheads="1"/>
              </p:cNvSpPr>
              <p:nvPr/>
            </p:nvSpPr>
            <p:spPr bwMode="auto">
              <a:xfrm>
                <a:off x="1944688" y="2354791"/>
                <a:ext cx="648970" cy="1104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 i="1" dirty="0" err="1"/>
                  <a:t>n</a:t>
                </a:r>
                <a:r>
                  <a:rPr lang="fr-FR" altLang="fr-FR" sz="2400" i="1" baseline="-25000" dirty="0" err="1"/>
                  <a:t>c</a:t>
                </a:r>
                <a:endParaRPr lang="fr-FR" altLang="fr-FR" sz="2400" i="1" baseline="-25000" dirty="0"/>
              </a:p>
            </p:txBody>
          </p:sp>
          <p:sp>
            <p:nvSpPr>
              <p:cNvPr id="25" name="Line 46"/>
              <p:cNvSpPr>
                <a:spLocks noChangeShapeType="1"/>
              </p:cNvSpPr>
              <p:nvPr/>
            </p:nvSpPr>
            <p:spPr bwMode="auto">
              <a:xfrm>
                <a:off x="1143000" y="1762133"/>
                <a:ext cx="0" cy="2286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Text Box 47"/>
              <p:cNvSpPr txBox="1">
                <a:spLocks noChangeArrowheads="1"/>
              </p:cNvSpPr>
              <p:nvPr/>
            </p:nvSpPr>
            <p:spPr bwMode="auto">
              <a:xfrm>
                <a:off x="685800" y="2676532"/>
                <a:ext cx="624026" cy="883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2</a:t>
                </a:r>
                <a:r>
                  <a:rPr lang="fr-FR" altLang="fr-FR" i="1"/>
                  <a:t>a</a:t>
                </a:r>
                <a:endParaRPr lang="fr-FR" altLang="fr-FR"/>
              </a:p>
            </p:txBody>
          </p:sp>
        </p:grpSp>
      </p:grp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3733800" y="4495810"/>
            <a:ext cx="3352800" cy="1878013"/>
            <a:chOff x="1824" y="2870"/>
            <a:chExt cx="2112" cy="1183"/>
          </a:xfrm>
        </p:grpSpPr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2387" y="3229"/>
              <a:ext cx="966" cy="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>
              <a:off x="1824" y="4046"/>
              <a:ext cx="19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Text Box 50"/>
            <p:cNvSpPr txBox="1">
              <a:spLocks noChangeArrowheads="1"/>
            </p:cNvSpPr>
            <p:nvPr/>
          </p:nvSpPr>
          <p:spPr bwMode="auto">
            <a:xfrm>
              <a:off x="2843" y="2870"/>
              <a:ext cx="3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i="1">
                  <a:latin typeface="Times New Roman" pitchFamily="18" charset="0"/>
                </a:rPr>
                <a:t>n(x)</a:t>
              </a: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3755" y="3820"/>
              <a:ext cx="1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6" name="Line 52"/>
            <p:cNvSpPr>
              <a:spLocks noChangeShapeType="1"/>
            </p:cNvSpPr>
            <p:nvPr/>
          </p:nvSpPr>
          <p:spPr bwMode="auto">
            <a:xfrm>
              <a:off x="1904" y="3569"/>
              <a:ext cx="4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53"/>
            <p:cNvSpPr>
              <a:spLocks noChangeShapeType="1"/>
            </p:cNvSpPr>
            <p:nvPr/>
          </p:nvSpPr>
          <p:spPr bwMode="auto">
            <a:xfrm>
              <a:off x="2387" y="3229"/>
              <a:ext cx="9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Line 54"/>
            <p:cNvSpPr>
              <a:spLocks noChangeShapeType="1"/>
            </p:cNvSpPr>
            <p:nvPr/>
          </p:nvSpPr>
          <p:spPr bwMode="auto">
            <a:xfrm>
              <a:off x="3353" y="3569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Line 55"/>
            <p:cNvSpPr>
              <a:spLocks noChangeShapeType="1"/>
            </p:cNvSpPr>
            <p:nvPr/>
          </p:nvSpPr>
          <p:spPr bwMode="auto">
            <a:xfrm>
              <a:off x="2387" y="3229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Line 56"/>
            <p:cNvSpPr>
              <a:spLocks noChangeShapeType="1"/>
            </p:cNvSpPr>
            <p:nvPr/>
          </p:nvSpPr>
          <p:spPr bwMode="auto">
            <a:xfrm>
              <a:off x="3353" y="3229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Line 57"/>
            <p:cNvSpPr>
              <a:spLocks noChangeShapeType="1"/>
            </p:cNvSpPr>
            <p:nvPr/>
          </p:nvSpPr>
          <p:spPr bwMode="auto">
            <a:xfrm>
              <a:off x="2387" y="3569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Line 58"/>
            <p:cNvSpPr>
              <a:spLocks noChangeShapeType="1"/>
            </p:cNvSpPr>
            <p:nvPr/>
          </p:nvSpPr>
          <p:spPr bwMode="auto">
            <a:xfrm>
              <a:off x="3353" y="3569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Text Box 59"/>
            <p:cNvSpPr txBox="1">
              <a:spLocks noChangeArrowheads="1"/>
            </p:cNvSpPr>
            <p:nvPr/>
          </p:nvSpPr>
          <p:spPr bwMode="auto">
            <a:xfrm>
              <a:off x="3640" y="3398"/>
              <a:ext cx="23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i="1">
                  <a:latin typeface="Times New Roman" pitchFamily="18" charset="0"/>
                </a:rPr>
                <a:t>n</a:t>
              </a:r>
              <a:r>
                <a:rPr lang="fr-FR" altLang="fr-FR" i="1" baseline="-25000">
                  <a:latin typeface="Times New Roman" pitchFamily="18" charset="0"/>
                </a:rPr>
                <a:t>g</a:t>
              </a:r>
              <a:endParaRPr lang="fr-FR" altLang="fr-FR" i="1">
                <a:latin typeface="Times New Roman" pitchFamily="18" charset="0"/>
              </a:endParaRPr>
            </a:p>
          </p:txBody>
        </p:sp>
        <p:sp>
          <p:nvSpPr>
            <p:cNvPr id="44" name="Text Box 60"/>
            <p:cNvSpPr txBox="1">
              <a:spLocks noChangeArrowheads="1"/>
            </p:cNvSpPr>
            <p:nvPr/>
          </p:nvSpPr>
          <p:spPr bwMode="auto">
            <a:xfrm>
              <a:off x="3352" y="3072"/>
              <a:ext cx="2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i="1">
                  <a:latin typeface="Times New Roman" pitchFamily="18" charset="0"/>
                </a:rPr>
                <a:t>n</a:t>
              </a:r>
              <a:r>
                <a:rPr lang="fr-FR" altLang="fr-FR" i="1" baseline="-25000">
                  <a:latin typeface="Times New Roman" pitchFamily="18" charset="0"/>
                </a:rPr>
                <a:t>c</a:t>
              </a:r>
              <a:endParaRPr lang="fr-FR" altLang="fr-FR" i="1">
                <a:latin typeface="Times New Roman" pitchFamily="18" charset="0"/>
              </a:endParaRPr>
            </a:p>
          </p:txBody>
        </p:sp>
        <p:sp>
          <p:nvSpPr>
            <p:cNvPr id="45" name="Line 61"/>
            <p:cNvSpPr>
              <a:spLocks noChangeShapeType="1"/>
            </p:cNvSpPr>
            <p:nvPr/>
          </p:nvSpPr>
          <p:spPr bwMode="auto">
            <a:xfrm flipV="1">
              <a:off x="2845" y="2916"/>
              <a:ext cx="0" cy="1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Line 62"/>
            <p:cNvSpPr>
              <a:spLocks noChangeShapeType="1"/>
            </p:cNvSpPr>
            <p:nvPr/>
          </p:nvSpPr>
          <p:spPr bwMode="auto">
            <a:xfrm>
              <a:off x="2394" y="3734"/>
              <a:ext cx="9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Text Box 63"/>
            <p:cNvSpPr txBox="1">
              <a:spLocks noChangeArrowheads="1"/>
            </p:cNvSpPr>
            <p:nvPr/>
          </p:nvSpPr>
          <p:spPr bwMode="auto">
            <a:xfrm>
              <a:off x="2812" y="3705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>
                  <a:latin typeface="Times New Roman" pitchFamily="18" charset="0"/>
                </a:rPr>
                <a:t>cœur</a:t>
              </a:r>
            </a:p>
          </p:txBody>
        </p:sp>
        <p:sp>
          <p:nvSpPr>
            <p:cNvPr id="48" name="Text Box 64"/>
            <p:cNvSpPr txBox="1">
              <a:spLocks noChangeArrowheads="1"/>
            </p:cNvSpPr>
            <p:nvPr/>
          </p:nvSpPr>
          <p:spPr bwMode="auto">
            <a:xfrm>
              <a:off x="1861" y="3630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>
                  <a:latin typeface="Times New Roman" pitchFamily="18" charset="0"/>
                </a:rPr>
                <a:t>gaine</a:t>
              </a:r>
            </a:p>
          </p:txBody>
        </p:sp>
        <p:sp>
          <p:nvSpPr>
            <p:cNvPr id="49" name="Text Box 65"/>
            <p:cNvSpPr txBox="1">
              <a:spLocks noChangeArrowheads="1"/>
            </p:cNvSpPr>
            <p:nvPr/>
          </p:nvSpPr>
          <p:spPr bwMode="auto">
            <a:xfrm>
              <a:off x="3406" y="3630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>
                  <a:latin typeface="Times New Roman" pitchFamily="18" charset="0"/>
                </a:rPr>
                <a:t>gaine</a:t>
              </a:r>
            </a:p>
          </p:txBody>
        </p:sp>
      </p:grpSp>
      <p:sp>
        <p:nvSpPr>
          <p:cNvPr id="28" name="Text Box 67"/>
          <p:cNvSpPr txBox="1">
            <a:spLocks noChangeArrowheads="1"/>
          </p:cNvSpPr>
          <p:nvPr/>
        </p:nvSpPr>
        <p:spPr bwMode="auto">
          <a:xfrm>
            <a:off x="2041526" y="4687896"/>
            <a:ext cx="225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Profil d ’indice :</a:t>
            </a:r>
          </a:p>
        </p:txBody>
      </p:sp>
      <p:graphicFrame>
        <p:nvGraphicFramePr>
          <p:cNvPr id="2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211412"/>
              </p:ext>
            </p:extLst>
          </p:nvPr>
        </p:nvGraphicFramePr>
        <p:xfrm>
          <a:off x="7916863" y="5242702"/>
          <a:ext cx="24876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3" imgW="1244520" imgH="507960" progId="Equation.3">
                  <p:embed/>
                </p:oleObj>
              </mc:Choice>
              <mc:Fallback>
                <p:oleObj name="Equation" r:id="rId3" imgW="12445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5242702"/>
                        <a:ext cx="2487613" cy="1014413"/>
                      </a:xfrm>
                      <a:prstGeom prst="rect">
                        <a:avLst/>
                      </a:prstGeom>
                      <a:solidFill>
                        <a:srgbClr val="FFFFE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70"/>
          <p:cNvSpPr txBox="1">
            <a:spLocks noChangeArrowheads="1"/>
          </p:cNvSpPr>
          <p:nvPr/>
        </p:nvSpPr>
        <p:spPr bwMode="auto">
          <a:xfrm>
            <a:off x="7605712" y="4671201"/>
            <a:ext cx="311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Guide à saut d ’indice</a:t>
            </a:r>
          </a:p>
        </p:txBody>
      </p:sp>
      <p:sp>
        <p:nvSpPr>
          <p:cNvPr id="31" name="Text Box 71"/>
          <p:cNvSpPr txBox="1">
            <a:spLocks noChangeArrowheads="1"/>
          </p:cNvSpPr>
          <p:nvPr/>
        </p:nvSpPr>
        <p:spPr bwMode="auto">
          <a:xfrm>
            <a:off x="1682751" y="763144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Hypothèse</a:t>
            </a:r>
          </a:p>
        </p:txBody>
      </p:sp>
      <p:sp>
        <p:nvSpPr>
          <p:cNvPr id="60" name="Text Box 72"/>
          <p:cNvSpPr txBox="1">
            <a:spLocks noChangeArrowheads="1"/>
          </p:cNvSpPr>
          <p:nvPr/>
        </p:nvSpPr>
        <p:spPr bwMode="auto">
          <a:xfrm>
            <a:off x="2433016" y="3167270"/>
            <a:ext cx="6814686" cy="1200329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La structure la plus simple (</a:t>
            </a:r>
            <a:r>
              <a:rPr lang="fr-FR" altLang="fr-FR" b="1"/>
              <a:t>mais pas réaliste</a:t>
            </a:r>
            <a:r>
              <a:rPr lang="fr-FR" altLang="fr-FR"/>
              <a:t>) est le guide plan !</a:t>
            </a:r>
          </a:p>
          <a:p>
            <a:r>
              <a:rPr lang="fr-FR" altLang="fr-FR"/>
              <a:t>Il permet :</a:t>
            </a:r>
          </a:p>
          <a:p>
            <a:r>
              <a:rPr lang="fr-FR" altLang="fr-FR"/>
              <a:t>- par la méthode de l’indice effectif, de décrire le guide à ruban</a:t>
            </a:r>
          </a:p>
          <a:p>
            <a:r>
              <a:rPr lang="fr-FR" altLang="fr-FR"/>
              <a:t>- ainsi que de comprendre de manière simple la fibre</a:t>
            </a:r>
          </a:p>
        </p:txBody>
      </p:sp>
      <p:sp>
        <p:nvSpPr>
          <p:cNvPr id="64" name="Espace réservé de la date 3">
            <a:extLst>
              <a:ext uri="{FF2B5EF4-FFF2-40B4-BE49-F238E27FC236}">
                <a16:creationId xmlns:a16="http://schemas.microsoft.com/office/drawing/2014/main" id="{F4D2C9C2-FB30-4ACB-B045-A06AC7D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5" name="Espace réservé du numéro de diapositive 5">
            <a:extLst>
              <a:ext uri="{FF2B5EF4-FFF2-40B4-BE49-F238E27FC236}">
                <a16:creationId xmlns:a16="http://schemas.microsoft.com/office/drawing/2014/main" id="{BF471927-EA50-48EC-B949-C30925F5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3" name="Espace réservé du pied de page 4">
            <a:extLst>
              <a:ext uri="{FF2B5EF4-FFF2-40B4-BE49-F238E27FC236}">
                <a16:creationId xmlns:a16="http://schemas.microsoft.com/office/drawing/2014/main" id="{7A7336A0-8184-4D1D-83AE-95DDBD4F7EEB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88547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1.3. Cas particulier : Le guide diélectrique plan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5159" y="692899"/>
            <a:ext cx="9144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b="1" u="sng" dirty="0"/>
              <a:t>Simplifications</a:t>
            </a:r>
            <a:r>
              <a:rPr lang="fr-FR" altLang="fr-FR" i="1" dirty="0"/>
              <a:t> : quelques pistes pour résoudre l’</a:t>
            </a:r>
            <a:r>
              <a:rPr lang="fr-FR" altLang="fr-FR" i="1" dirty="0" err="1"/>
              <a:t>éq</a:t>
            </a:r>
            <a:r>
              <a:rPr lang="fr-FR" altLang="fr-FR" i="1" dirty="0"/>
              <a:t> de </a:t>
            </a:r>
            <a:r>
              <a:rPr lang="fr-FR" altLang="fr-FR" i="1" dirty="0" err="1"/>
              <a:t>propag</a:t>
            </a:r>
            <a:r>
              <a:rPr lang="fr-FR" altLang="fr-FR" i="1" dirty="0"/>
              <a:t>.</a:t>
            </a:r>
          </a:p>
          <a:p>
            <a:endParaRPr lang="fr-FR" altLang="fr-FR" b="1" u="sng" dirty="0"/>
          </a:p>
          <a:p>
            <a:pPr marL="457200" indent="-457200">
              <a:buAutoNum type="arabicParenR"/>
            </a:pPr>
            <a:r>
              <a:rPr lang="fr-FR" altLang="fr-FR" dirty="0"/>
              <a:t>On utilise la </a:t>
            </a:r>
            <a:r>
              <a:rPr lang="fr-FR" altLang="fr-FR" b="1" dirty="0">
                <a:solidFill>
                  <a:srgbClr val="FF3300"/>
                </a:solidFill>
              </a:rPr>
              <a:t>continuité des composantes tangentielles des champs E et H</a:t>
            </a:r>
            <a:r>
              <a:rPr lang="fr-FR" altLang="fr-FR" dirty="0"/>
              <a:t> aux interfaces diélectriques</a:t>
            </a:r>
          </a:p>
          <a:p>
            <a:r>
              <a:rPr lang="fr-FR" altLang="fr-FR" sz="1000" dirty="0">
                <a:sym typeface="Symbol" pitchFamily="18" charset="2"/>
              </a:rPr>
              <a:t>	</a:t>
            </a:r>
          </a:p>
          <a:p>
            <a:r>
              <a:rPr lang="fr-FR" altLang="fr-FR" dirty="0">
                <a:sym typeface="Symbol" pitchFamily="18" charset="2"/>
              </a:rPr>
              <a:t>2) Le plus généralement, le guide est caractérisé par une distribution d’indice indépendante de z</a:t>
            </a:r>
          </a:p>
          <a:p>
            <a:pPr defTabSz="622300"/>
            <a:r>
              <a:rPr lang="fr-FR" altLang="fr-FR" dirty="0">
                <a:sym typeface="Symbol" pitchFamily="18" charset="2"/>
              </a:rPr>
              <a:t>	</a:t>
            </a:r>
            <a:r>
              <a:rPr lang="fr-FR" altLang="fr-FR" dirty="0">
                <a:sym typeface="Wingdings" panose="05000000000000000000" pitchFamily="2" charset="2"/>
              </a:rPr>
              <a:t> Comme pour le temps, les termes contenant z sont alors séparables</a:t>
            </a:r>
            <a:endParaRPr lang="fr-FR" altLang="fr-FR" dirty="0">
              <a:sym typeface="Symbol" pitchFamily="18" charset="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45159" y="3707562"/>
            <a:ext cx="10782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dirty="0"/>
              <a:t>4) On considère qu’il n’existe </a:t>
            </a:r>
            <a:r>
              <a:rPr lang="fr-FR" altLang="fr-FR" b="1" dirty="0">
                <a:solidFill>
                  <a:srgbClr val="FF3300"/>
                </a:solidFill>
              </a:rPr>
              <a:t>aucune variation du guide (indice constant) et des champs en fct de y</a:t>
            </a:r>
            <a:r>
              <a:rPr lang="fr-FR" altLang="fr-FR" dirty="0"/>
              <a:t>  	</a:t>
            </a:r>
            <a:r>
              <a:rPr lang="fr-FR" altLang="fr-FR" dirty="0">
                <a:sym typeface="Wingdings" pitchFamily="2" charset="2"/>
              </a:rPr>
              <a:t> </a:t>
            </a:r>
            <a:r>
              <a:rPr lang="fr-FR" altLang="fr-FR" b="1" dirty="0">
                <a:solidFill>
                  <a:srgbClr val="FF3300"/>
                </a:solidFill>
                <a:sym typeface="Symbol" pitchFamily="18" charset="2"/>
              </a:rPr>
              <a:t>/y =0   et    y=0 (sans perte de généralité)</a:t>
            </a:r>
            <a:endParaRPr lang="fr-FR" altLang="fr-FR" b="1" dirty="0">
              <a:solidFill>
                <a:srgbClr val="FF33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45159" y="313972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dirty="0">
                <a:sym typeface="Symbol" pitchFamily="18" charset="2"/>
              </a:rPr>
              <a:t>3) On ne se préoccupe que de la </a:t>
            </a:r>
            <a:r>
              <a:rPr lang="fr-FR" altLang="fr-FR" dirty="0" err="1">
                <a:sym typeface="Symbol" pitchFamily="18" charset="2"/>
              </a:rPr>
              <a:t>propag</a:t>
            </a:r>
            <a:r>
              <a:rPr lang="fr-FR" altLang="fr-FR" dirty="0">
                <a:sym typeface="Symbol" pitchFamily="18" charset="2"/>
              </a:rPr>
              <a:t> selon l’axe </a:t>
            </a:r>
            <a:r>
              <a:rPr lang="fr-FR" altLang="fr-FR" dirty="0" err="1">
                <a:sym typeface="Symbol" pitchFamily="18" charset="2"/>
              </a:rPr>
              <a:t>z’z</a:t>
            </a:r>
            <a:r>
              <a:rPr lang="fr-FR" altLang="fr-FR" dirty="0">
                <a:sym typeface="Symbol" pitchFamily="18" charset="2"/>
              </a:rPr>
              <a:t> (où l’indice est </a:t>
            </a:r>
            <a:r>
              <a:rPr lang="fr-FR" altLang="fr-FR" dirty="0" err="1">
                <a:sym typeface="Symbol" pitchFamily="18" charset="2"/>
              </a:rPr>
              <a:t>cst</a:t>
            </a:r>
            <a:r>
              <a:rPr lang="fr-FR" altLang="fr-FR" dirty="0">
                <a:sym typeface="Symbol" pitchFamily="18" charset="2"/>
              </a:rPr>
              <a:t>!)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945159" y="4548940"/>
            <a:ext cx="8980492" cy="1857376"/>
            <a:chOff x="0" y="4548940"/>
            <a:chExt cx="8980492" cy="1857376"/>
          </a:xfrm>
        </p:grpSpPr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0" y="4548940"/>
              <a:ext cx="8980492" cy="1857376"/>
              <a:chOff x="0" y="2927"/>
              <a:chExt cx="5657" cy="1170"/>
            </a:xfrm>
          </p:grpSpPr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91" y="3554"/>
                <a:ext cx="5266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dirty="0"/>
                  <a:t>Où </a:t>
                </a:r>
                <a:r>
                  <a:rPr lang="fr-FR" altLang="fr-FR" sz="1600" dirty="0">
                    <a:sym typeface="Symbol" pitchFamily="18" charset="2"/>
                  </a:rPr>
                  <a:t> désigne la constante de propagation = longueur géométrique d’une période suivant z</a:t>
                </a:r>
              </a:p>
              <a:p>
                <a:r>
                  <a:rPr lang="fr-FR" altLang="fr-FR" sz="1600" dirty="0">
                    <a:sym typeface="Symbol" pitchFamily="18" charset="2"/>
                  </a:rPr>
                  <a:t>On peut alors écrire </a:t>
                </a:r>
                <a:r>
                  <a:rPr lang="fr-FR" altLang="fr-FR" sz="1600" b="1" dirty="0">
                    <a:solidFill>
                      <a:srgbClr val="FF0000"/>
                    </a:solidFill>
                    <a:sym typeface="Symbol" pitchFamily="18" charset="2"/>
                  </a:rPr>
                  <a:t>/z =-j </a:t>
                </a:r>
                <a:r>
                  <a:rPr lang="fr-FR" altLang="fr-FR" b="1" dirty="0">
                    <a:solidFill>
                      <a:srgbClr val="FF0000"/>
                    </a:solidFill>
                    <a:sym typeface="Symbol" pitchFamily="18" charset="2"/>
                  </a:rPr>
                  <a:t></a:t>
                </a:r>
                <a:r>
                  <a:rPr lang="fr-FR" altLang="fr-FR" dirty="0">
                    <a:sym typeface="Symbol" pitchFamily="18" charset="2"/>
                  </a:rPr>
                  <a:t>.</a:t>
                </a:r>
              </a:p>
              <a:p>
                <a:r>
                  <a:rPr lang="fr-FR" altLang="fr-FR" sz="1600" dirty="0">
                    <a:sym typeface="Symbol" pitchFamily="18" charset="2"/>
                  </a:rPr>
                  <a:t>La constante de propagation est réelle pour une propagation sans pertes.</a:t>
                </a: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0" y="2927"/>
                <a:ext cx="503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 b="1" dirty="0">
                    <a:sym typeface="Symbol" pitchFamily="18" charset="2"/>
                  </a:rPr>
                  <a:t>Dans ces conditions, le champ électrique est de la forme</a:t>
                </a:r>
                <a:endParaRPr lang="fr-FR" altLang="fr-FR" sz="1200" dirty="0"/>
              </a:p>
            </p:txBody>
          </p:sp>
        </p:grpSp>
        <p:pic>
          <p:nvPicPr>
            <p:cNvPr id="7196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027571"/>
              <a:ext cx="5075237" cy="5175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ZoneTexte 4"/>
          <p:cNvSpPr txBox="1"/>
          <p:nvPr/>
        </p:nvSpPr>
        <p:spPr>
          <a:xfrm>
            <a:off x="8678725" y="4344767"/>
            <a:ext cx="2813591" cy="1200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On cherche les couples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sym typeface="Symbol" panose="05050102010706020507" pitchFamily="18" charset="2"/>
              </a:rPr>
              <a:t>( </a:t>
            </a:r>
            <a:r>
              <a:rPr lang="fr-FR" b="1" i="1" dirty="0">
                <a:solidFill>
                  <a:srgbClr val="FF0000"/>
                </a:solidFill>
                <a:sym typeface="Symbol" panose="05050102010706020507" pitchFamily="18" charset="2"/>
              </a:rPr>
              <a:t>E(x), ,  </a:t>
            </a:r>
            <a:r>
              <a:rPr lang="fr-FR" b="1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sym typeface="Symbol" panose="05050102010706020507" pitchFamily="18" charset="2"/>
              </a:rPr>
              <a:t>Qui satisfont l’équation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sym typeface="Symbol" panose="05050102010706020507" pitchFamily="18" charset="2"/>
              </a:rPr>
              <a:t>de propagation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8E9F39D3-48ED-4CF5-950F-D05EBF2CDBEB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1021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51851" y="971396"/>
            <a:ext cx="6816757" cy="2150947"/>
          </a:xfrm>
        </p:spPr>
        <p:txBody>
          <a:bodyPr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fr-FR" sz="2667" dirty="0"/>
              <a:t>4TE03 – Communications Optiques</a:t>
            </a:r>
            <a:br>
              <a:rPr lang="fr-FR" sz="2667" dirty="0"/>
            </a:br>
            <a:br>
              <a:rPr lang="fr-FR" sz="2667" dirty="0"/>
            </a:br>
            <a:r>
              <a:rPr lang="fr-FR" altLang="fr-FR" sz="2800" dirty="0">
                <a:latin typeface="Trebuchet MS" pitchFamily="34" charset="0"/>
              </a:rPr>
              <a:t>Propagation dans les fibres (TH1)</a:t>
            </a:r>
            <a:br>
              <a:rPr lang="fr-FR" altLang="fr-FR" sz="2800" dirty="0">
                <a:latin typeface="Trebuchet MS" pitchFamily="34" charset="0"/>
              </a:rPr>
            </a:br>
            <a:r>
              <a:rPr lang="fr-FR" altLang="fr-FR" sz="2800" b="0" i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Effets linéaires et non linéaires (TH2)</a:t>
            </a:r>
            <a:br>
              <a:rPr lang="fr-FR" altLang="fr-FR" sz="2800" b="0" i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</a:br>
            <a:r>
              <a:rPr lang="fr-FR" altLang="fr-FR" sz="2800" b="0" i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Capteurs à fibre optique Distribués (TH3)</a:t>
            </a:r>
            <a:endParaRPr lang="fr-FR" sz="2667" b="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751851" y="3251201"/>
            <a:ext cx="6816757" cy="1978001"/>
          </a:xfrm>
        </p:spPr>
        <p:txBody>
          <a:bodyPr>
            <a:normAutofit/>
          </a:bodyPr>
          <a:lstStyle/>
          <a:p>
            <a:r>
              <a:rPr lang="fr-FR" dirty="0"/>
              <a:t>Renaud GABET (3D42)</a:t>
            </a:r>
          </a:p>
          <a:p>
            <a:pPr>
              <a:lnSpc>
                <a:spcPct val="90000"/>
              </a:lnSpc>
            </a:pPr>
            <a:endParaRPr lang="fr-FR" sz="1600" b="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1600" b="0" dirty="0">
                <a:latin typeface="Arial" charset="0"/>
              </a:rPr>
              <a:t>Département Communications et Electronique (</a:t>
            </a:r>
            <a:r>
              <a:rPr lang="fr-FR" sz="1600" b="0" dirty="0" err="1">
                <a:latin typeface="Arial" charset="0"/>
              </a:rPr>
              <a:t>ComElec</a:t>
            </a:r>
            <a:r>
              <a:rPr lang="fr-FR" sz="1600" b="0" dirty="0">
                <a:latin typeface="Arial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1600"/>
              </a:spcBef>
            </a:pPr>
            <a:r>
              <a:rPr lang="fr-FR" sz="1600" dirty="0">
                <a:latin typeface="Arial" charset="0"/>
              </a:rPr>
              <a:t>Email : renaud.gabet@telecom-paris.fr</a:t>
            </a:r>
            <a:endParaRPr lang="fr-FR" dirty="0"/>
          </a:p>
        </p:txBody>
      </p:sp>
      <p:pic>
        <p:nvPicPr>
          <p:cNvPr id="6" name="Picture 79" descr="fiber">
            <a:extLst>
              <a:ext uri="{FF2B5EF4-FFF2-40B4-BE49-F238E27FC236}">
                <a16:creationId xmlns:a16="http://schemas.microsoft.com/office/drawing/2014/main" id="{117B4A7C-40F0-431A-AB8F-D245D9FA7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872115"/>
            <a:ext cx="3189287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1.3. Cas particulier : Le guide diélectrique plan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20</a:t>
            </a:fld>
            <a:endParaRPr lang="fr-FR" dirty="0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843088" y="882788"/>
            <a:ext cx="4344988" cy="2090738"/>
            <a:chOff x="201" y="833"/>
            <a:chExt cx="2737" cy="1317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01" y="833"/>
              <a:ext cx="21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D’où l’équation de propagation :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53" y="1917"/>
              <a:ext cx="268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 dirty="0">
                  <a:solidFill>
                    <a:srgbClr val="FF3300"/>
                  </a:solidFill>
                </a:rPr>
                <a:t>La solution générale est de la forme :</a:t>
              </a:r>
            </a:p>
          </p:txBody>
        </p:sp>
      </p:grp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992813" y="6250036"/>
            <a:ext cx="3817071" cy="36933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ym typeface="Wingdings" pitchFamily="2" charset="2"/>
              </a:rPr>
              <a:t></a:t>
            </a:r>
            <a:r>
              <a:rPr lang="fr-FR" altLang="fr-FR" dirty="0"/>
              <a:t>Identique au puits quantique fini !</a:t>
            </a:r>
          </a:p>
        </p:txBody>
      </p:sp>
      <p:pic>
        <p:nvPicPr>
          <p:cNvPr id="8325" name="Picture 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17" y="1307617"/>
            <a:ext cx="39703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7" name="Picture 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12" y="3280673"/>
            <a:ext cx="4435475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31" name="Picture 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6" y="3197709"/>
            <a:ext cx="234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636162" y="3993324"/>
            <a:ext cx="8800064" cy="1078878"/>
            <a:chOff x="112162" y="3993324"/>
            <a:chExt cx="8800064" cy="1078878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630363" y="4148277"/>
              <a:ext cx="7281863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dirty="0"/>
                <a:t>, </a:t>
              </a:r>
              <a:r>
                <a:rPr lang="fr-FR" altLang="fr-FR" dirty="0">
                  <a:sym typeface="Symbol" pitchFamily="18" charset="2"/>
                </a:rPr>
                <a:t> est imaginaire pur et </a:t>
              </a:r>
              <a:r>
                <a:rPr lang="fr-FR" altLang="fr-FR" b="1" dirty="0">
                  <a:solidFill>
                    <a:srgbClr val="FF3300"/>
                  </a:solidFill>
                  <a:sym typeface="Symbol" pitchFamily="18" charset="2"/>
                </a:rPr>
                <a:t>les différentes composantes du champ sont des fonctions exponentielles</a:t>
              </a:r>
              <a:r>
                <a:rPr lang="fr-FR" altLang="fr-FR" dirty="0">
                  <a:sym typeface="Symbol" pitchFamily="18" charset="2"/>
                </a:rPr>
                <a:t> d’argument réel de la variable x </a:t>
              </a:r>
              <a:r>
                <a:rPr lang="fr-FR" altLang="fr-FR" dirty="0">
                  <a:sym typeface="Wingdings" panose="05000000000000000000" pitchFamily="2" charset="2"/>
                </a:rPr>
                <a:t> </a:t>
              </a:r>
              <a:r>
                <a:rPr lang="fr-FR" altLang="fr-FR" b="1" dirty="0">
                  <a:sym typeface="Wingdings" panose="05000000000000000000" pitchFamily="2" charset="2"/>
                </a:rPr>
                <a:t>Mode évanescent</a:t>
              </a:r>
              <a:endParaRPr lang="fr-FR" altLang="fr-FR" b="1" dirty="0">
                <a:sym typeface="Symbol" pitchFamily="18" charset="2"/>
              </a:endParaRPr>
            </a:p>
          </p:txBody>
        </p:sp>
        <p:pic>
          <p:nvPicPr>
            <p:cNvPr id="8333" name="Picture 1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62" y="3993324"/>
              <a:ext cx="1577975" cy="78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1612833" y="5093252"/>
            <a:ext cx="8872607" cy="1090202"/>
            <a:chOff x="88832" y="5093252"/>
            <a:chExt cx="8872607" cy="1090202"/>
          </a:xfrm>
        </p:grpSpPr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679576" y="5259529"/>
              <a:ext cx="7281863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dirty="0"/>
                <a:t>, </a:t>
              </a:r>
              <a:r>
                <a:rPr lang="fr-FR" altLang="fr-FR" dirty="0">
                  <a:sym typeface="Symbol" pitchFamily="18" charset="2"/>
                </a:rPr>
                <a:t> est réel et </a:t>
              </a:r>
              <a:r>
                <a:rPr lang="fr-FR" altLang="fr-FR" b="1" dirty="0">
                  <a:solidFill>
                    <a:srgbClr val="FF3300"/>
                  </a:solidFill>
                  <a:sym typeface="Symbol" pitchFamily="18" charset="2"/>
                </a:rPr>
                <a:t>les différentes composantes du champ sont des fonctions sinusoïdales</a:t>
              </a:r>
              <a:r>
                <a:rPr lang="fr-FR" altLang="fr-FR" dirty="0">
                  <a:sym typeface="Symbol" pitchFamily="18" charset="2"/>
                </a:rPr>
                <a:t> de la variable x </a:t>
              </a:r>
            </a:p>
            <a:p>
              <a:r>
                <a:rPr lang="fr-FR" altLang="fr-FR" dirty="0">
                  <a:sym typeface="Wingdings" panose="05000000000000000000" pitchFamily="2" charset="2"/>
                </a:rPr>
                <a:t> </a:t>
              </a:r>
              <a:r>
                <a:rPr lang="fr-FR" altLang="fr-FR" b="1" dirty="0">
                  <a:sym typeface="Wingdings" panose="05000000000000000000" pitchFamily="2" charset="2"/>
                </a:rPr>
                <a:t>Mode de propagation libre</a:t>
              </a:r>
              <a:endParaRPr lang="fr-FR" altLang="fr-FR" b="1" dirty="0">
                <a:sym typeface="Symbol" pitchFamily="18" charset="2"/>
              </a:endParaRPr>
            </a:p>
          </p:txBody>
        </p:sp>
        <p:pic>
          <p:nvPicPr>
            <p:cNvPr id="8335" name="Picture 1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32" y="5093252"/>
              <a:ext cx="1570037" cy="78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37EA43ED-D6AC-4ED4-B4D8-0ECD4D8F6BFE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3869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1.3. Solutions dans le guide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97050" y="876678"/>
            <a:ext cx="99931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dirty="0"/>
              <a:t>Pour une fréquence angulaire </a:t>
            </a:r>
            <a:r>
              <a:rPr lang="fr-FR" altLang="fr-FR" dirty="0">
                <a:sym typeface="Symbol" pitchFamily="18" charset="2"/>
              </a:rPr>
              <a:t> donnée, en tenant compte des conditions aux limites, </a:t>
            </a:r>
            <a:r>
              <a:rPr lang="fr-FR" altLang="fr-FR" b="1" u="sng" dirty="0">
                <a:solidFill>
                  <a:srgbClr val="FF3300"/>
                </a:solidFill>
                <a:sym typeface="Symbol" pitchFamily="18" charset="2"/>
              </a:rPr>
              <a:t>3 cas se présentent</a:t>
            </a:r>
            <a:r>
              <a:rPr lang="fr-FR" altLang="fr-FR" b="1" u="sng" dirty="0">
                <a:sym typeface="Symbol" pitchFamily="18" charset="2"/>
              </a:rPr>
              <a:t> car le guide possède deux valeurs d’indice différentes </a:t>
            </a:r>
            <a:r>
              <a:rPr lang="fr-FR" altLang="fr-FR" b="1" u="sng" dirty="0" err="1">
                <a:sym typeface="Symbol" pitchFamily="18" charset="2"/>
              </a:rPr>
              <a:t>n</a:t>
            </a:r>
            <a:r>
              <a:rPr lang="fr-FR" altLang="fr-FR" b="1" u="sng" baseline="-25000" dirty="0" err="1">
                <a:sym typeface="Symbol" pitchFamily="18" charset="2"/>
              </a:rPr>
              <a:t>c</a:t>
            </a:r>
            <a:r>
              <a:rPr lang="fr-FR" altLang="fr-FR" b="1" u="sng" dirty="0">
                <a:sym typeface="Symbol" pitchFamily="18" charset="2"/>
              </a:rPr>
              <a:t> et </a:t>
            </a:r>
            <a:r>
              <a:rPr lang="fr-FR" altLang="fr-FR" b="1" u="sng" dirty="0" err="1">
                <a:sym typeface="Symbol" pitchFamily="18" charset="2"/>
              </a:rPr>
              <a:t>n</a:t>
            </a:r>
            <a:r>
              <a:rPr lang="fr-FR" altLang="fr-FR" b="1" u="sng" baseline="-25000" dirty="0" err="1">
                <a:sym typeface="Symbol" pitchFamily="18" charset="2"/>
              </a:rPr>
              <a:t>g</a:t>
            </a:r>
            <a:r>
              <a:rPr lang="fr-FR" altLang="fr-FR" b="1" u="sng" dirty="0">
                <a:sym typeface="Symbol" pitchFamily="18" charset="2"/>
              </a:rPr>
              <a:t>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19288" y="5342314"/>
            <a:ext cx="8096250" cy="92333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b="1">
                <a:solidFill>
                  <a:srgbClr val="FF3300"/>
                </a:solidFill>
              </a:rPr>
              <a:t>La constante de propagation </a:t>
            </a:r>
            <a:r>
              <a:rPr lang="fr-FR" altLang="fr-FR" b="1">
                <a:solidFill>
                  <a:srgbClr val="FF3300"/>
                </a:solidFill>
                <a:sym typeface="Symbol" pitchFamily="18" charset="2"/>
              </a:rPr>
              <a:t> dans le guide doit être comprise entre n</a:t>
            </a:r>
            <a:r>
              <a:rPr lang="fr-FR" altLang="fr-FR" b="1" baseline="-25000">
                <a:solidFill>
                  <a:srgbClr val="FF3300"/>
                </a:solidFill>
                <a:sym typeface="Symbol" pitchFamily="18" charset="2"/>
              </a:rPr>
              <a:t>g</a:t>
            </a:r>
            <a:r>
              <a:rPr lang="fr-FR" altLang="fr-FR" b="1">
                <a:solidFill>
                  <a:srgbClr val="FF3300"/>
                </a:solidFill>
                <a:sym typeface="Symbol" pitchFamily="18" charset="2"/>
              </a:rPr>
              <a:t>/c et n</a:t>
            </a:r>
            <a:r>
              <a:rPr lang="fr-FR" altLang="fr-FR" b="1" baseline="-25000">
                <a:solidFill>
                  <a:srgbClr val="FF3300"/>
                </a:solidFill>
                <a:sym typeface="Symbol" pitchFamily="18" charset="2"/>
              </a:rPr>
              <a:t>c</a:t>
            </a:r>
            <a:r>
              <a:rPr lang="fr-FR" altLang="fr-FR" b="1">
                <a:solidFill>
                  <a:srgbClr val="FF3300"/>
                </a:solidFill>
                <a:sym typeface="Symbol" pitchFamily="18" charset="2"/>
              </a:rPr>
              <a:t>/c</a:t>
            </a:r>
            <a:r>
              <a:rPr lang="fr-FR" altLang="fr-FR" b="1">
                <a:solidFill>
                  <a:srgbClr val="FF3300"/>
                </a:solidFill>
              </a:rPr>
              <a:t> pour des milieux d’indice n</a:t>
            </a:r>
            <a:r>
              <a:rPr lang="fr-FR" altLang="fr-FR" b="1" baseline="-25000">
                <a:solidFill>
                  <a:srgbClr val="FF3300"/>
                </a:solidFill>
              </a:rPr>
              <a:t>g</a:t>
            </a:r>
            <a:r>
              <a:rPr lang="fr-FR" altLang="fr-FR" b="1">
                <a:solidFill>
                  <a:srgbClr val="FF3300"/>
                </a:solidFill>
              </a:rPr>
              <a:t> et n</a:t>
            </a:r>
            <a:r>
              <a:rPr lang="fr-FR" altLang="fr-FR" b="1" baseline="-25000">
                <a:solidFill>
                  <a:srgbClr val="FF3300"/>
                </a:solidFill>
              </a:rPr>
              <a:t>c</a:t>
            </a:r>
            <a:r>
              <a:rPr lang="fr-FR" altLang="fr-FR" b="1">
                <a:solidFill>
                  <a:srgbClr val="FF3300"/>
                </a:solidFill>
              </a:rPr>
              <a:t> lorsque ces derniers sont illimités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1714878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altLang="fr-FR" b="1">
                <a:sym typeface="Symbol" pitchFamily="18" charset="2"/>
              </a:rPr>
              <a:t> Si  &gt; n</a:t>
            </a:r>
            <a:r>
              <a:rPr lang="fr-FR" altLang="fr-FR" b="1" baseline="-25000">
                <a:sym typeface="Symbol" pitchFamily="18" charset="2"/>
              </a:rPr>
              <a:t>c</a:t>
            </a:r>
            <a:r>
              <a:rPr lang="fr-FR" altLang="fr-FR" b="1">
                <a:sym typeface="Symbol" pitchFamily="18" charset="2"/>
              </a:rPr>
              <a:t>/c &gt; n</a:t>
            </a:r>
            <a:r>
              <a:rPr lang="fr-FR" altLang="fr-FR" b="1" baseline="-25000">
                <a:sym typeface="Symbol" pitchFamily="18" charset="2"/>
              </a:rPr>
              <a:t>g</a:t>
            </a:r>
            <a:r>
              <a:rPr lang="fr-FR" altLang="fr-FR" b="1">
                <a:sym typeface="Symbol" pitchFamily="18" charset="2"/>
              </a:rPr>
              <a:t>/c</a:t>
            </a:r>
            <a:r>
              <a:rPr lang="fr-FR" altLang="fr-FR">
                <a:sym typeface="Symbol" pitchFamily="18" charset="2"/>
              </a:rPr>
              <a:t> 	</a:t>
            </a:r>
            <a:r>
              <a:rPr lang="fr-FR" altLang="fr-FR">
                <a:sym typeface="Wingdings" pitchFamily="2" charset="2"/>
              </a:rPr>
              <a:t> Champ exponentiel dans les trois régions</a:t>
            </a:r>
          </a:p>
          <a:p>
            <a:r>
              <a:rPr lang="fr-FR" altLang="fr-FR">
                <a:sym typeface="Symbol" pitchFamily="18" charset="2"/>
              </a:rPr>
              <a:t>			</a:t>
            </a:r>
            <a:r>
              <a:rPr lang="fr-FR" altLang="fr-FR">
                <a:sym typeface="Wingdings" pitchFamily="2" charset="2"/>
              </a:rPr>
              <a:t> </a:t>
            </a:r>
            <a:r>
              <a:rPr lang="fr-FR" altLang="fr-FR" b="1">
                <a:sym typeface="Wingdings" pitchFamily="2" charset="2"/>
              </a:rPr>
              <a:t>Pas de réalité physique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0" y="268960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altLang="fr-FR" b="1">
                <a:solidFill>
                  <a:srgbClr val="FF3300"/>
                </a:solidFill>
                <a:sym typeface="Symbol" pitchFamily="18" charset="2"/>
              </a:rPr>
              <a:t> Si n</a:t>
            </a:r>
            <a:r>
              <a:rPr lang="fr-FR" altLang="fr-FR" b="1" baseline="-25000">
                <a:solidFill>
                  <a:srgbClr val="FF3300"/>
                </a:solidFill>
                <a:sym typeface="Symbol" pitchFamily="18" charset="2"/>
              </a:rPr>
              <a:t>c</a:t>
            </a:r>
            <a:r>
              <a:rPr lang="fr-FR" altLang="fr-FR" b="1">
                <a:solidFill>
                  <a:srgbClr val="FF3300"/>
                </a:solidFill>
                <a:sym typeface="Symbol" pitchFamily="18" charset="2"/>
              </a:rPr>
              <a:t>/c &gt;  &gt; n</a:t>
            </a:r>
            <a:r>
              <a:rPr lang="fr-FR" altLang="fr-FR" b="1" baseline="-25000">
                <a:solidFill>
                  <a:srgbClr val="FF3300"/>
                </a:solidFill>
                <a:sym typeface="Symbol" pitchFamily="18" charset="2"/>
              </a:rPr>
              <a:t>g</a:t>
            </a:r>
            <a:r>
              <a:rPr lang="fr-FR" altLang="fr-FR" b="1">
                <a:solidFill>
                  <a:srgbClr val="FF3300"/>
                </a:solidFill>
                <a:sym typeface="Symbol" pitchFamily="18" charset="2"/>
              </a:rPr>
              <a:t>/c</a:t>
            </a:r>
            <a:r>
              <a:rPr lang="fr-FR" altLang="fr-FR">
                <a:solidFill>
                  <a:srgbClr val="FF3300"/>
                </a:solidFill>
                <a:sym typeface="Symbol" pitchFamily="18" charset="2"/>
              </a:rPr>
              <a:t>	</a:t>
            </a:r>
            <a:r>
              <a:rPr lang="fr-FR" altLang="fr-FR">
                <a:solidFill>
                  <a:srgbClr val="FF3300"/>
                </a:solidFill>
                <a:sym typeface="Wingdings" pitchFamily="2" charset="2"/>
              </a:rPr>
              <a:t> Champ exponentiel décroissant dans les régions 1 				et 3</a:t>
            </a:r>
          </a:p>
          <a:p>
            <a:r>
              <a:rPr lang="fr-FR" altLang="fr-FR">
                <a:solidFill>
                  <a:srgbClr val="FF3300"/>
                </a:solidFill>
                <a:sym typeface="Symbol" pitchFamily="18" charset="2"/>
              </a:rPr>
              <a:t>			</a:t>
            </a:r>
            <a:r>
              <a:rPr lang="fr-FR" altLang="fr-FR">
                <a:solidFill>
                  <a:srgbClr val="FF3300"/>
                </a:solidFill>
                <a:sym typeface="Wingdings" pitchFamily="2" charset="2"/>
              </a:rPr>
              <a:t> Champ sinusoïdal dans la région 2</a:t>
            </a:r>
          </a:p>
          <a:p>
            <a:r>
              <a:rPr lang="fr-FR" altLang="fr-FR">
                <a:solidFill>
                  <a:srgbClr val="FF3300"/>
                </a:solidFill>
                <a:sym typeface="Wingdings" pitchFamily="2" charset="2"/>
              </a:rPr>
              <a:t>			 </a:t>
            </a:r>
            <a:r>
              <a:rPr lang="fr-FR" altLang="fr-FR" b="1">
                <a:solidFill>
                  <a:srgbClr val="FF3300"/>
                </a:solidFill>
                <a:sym typeface="Wingdings" pitchFamily="2" charset="2"/>
              </a:rPr>
              <a:t>L’énergie est confinée au voisinage du coeur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24000" y="431679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altLang="fr-FR" b="1">
                <a:sym typeface="Symbol" pitchFamily="18" charset="2"/>
              </a:rPr>
              <a:t> Si n</a:t>
            </a:r>
            <a:r>
              <a:rPr lang="fr-FR" altLang="fr-FR" b="1" baseline="-25000">
                <a:sym typeface="Symbol" pitchFamily="18" charset="2"/>
              </a:rPr>
              <a:t>c</a:t>
            </a:r>
            <a:r>
              <a:rPr lang="fr-FR" altLang="fr-FR" b="1">
                <a:sym typeface="Symbol" pitchFamily="18" charset="2"/>
              </a:rPr>
              <a:t>/c &gt; n</a:t>
            </a:r>
            <a:r>
              <a:rPr lang="fr-FR" altLang="fr-FR" b="1" baseline="-25000">
                <a:sym typeface="Symbol" pitchFamily="18" charset="2"/>
              </a:rPr>
              <a:t>g</a:t>
            </a:r>
            <a:r>
              <a:rPr lang="fr-FR" altLang="fr-FR" b="1">
                <a:sym typeface="Symbol" pitchFamily="18" charset="2"/>
              </a:rPr>
              <a:t>/c &gt;  	</a:t>
            </a:r>
            <a:r>
              <a:rPr lang="fr-FR" altLang="fr-FR">
                <a:sym typeface="Wingdings" pitchFamily="2" charset="2"/>
              </a:rPr>
              <a:t> Champ sinusoïdal dans les trois régions</a:t>
            </a:r>
          </a:p>
          <a:p>
            <a:r>
              <a:rPr lang="fr-FR" altLang="fr-FR">
                <a:sym typeface="Wingdings" pitchFamily="2" charset="2"/>
              </a:rPr>
              <a:t>			 </a:t>
            </a:r>
            <a:r>
              <a:rPr lang="fr-FR" altLang="fr-FR" b="1">
                <a:sym typeface="Wingdings" pitchFamily="2" charset="2"/>
              </a:rPr>
              <a:t>Pas de confinement du champ</a:t>
            </a:r>
            <a:endParaRPr lang="fr-FR" altLang="fr-FR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A3DC6676-D693-4845-A4C0-95DE1AB8B818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2576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1854200" y="5292498"/>
            <a:ext cx="8559800" cy="9233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b="1" dirty="0">
                <a:solidFill>
                  <a:srgbClr val="FF3300"/>
                </a:solidFill>
              </a:rPr>
              <a:t>     Le champ apparaît comme une onde plane de vecteur d’onde </a:t>
            </a:r>
          </a:p>
          <a:p>
            <a:r>
              <a:rPr lang="fr-FR" altLang="fr-FR" b="1" dirty="0">
                <a:solidFill>
                  <a:srgbClr val="FF3300"/>
                </a:solidFill>
              </a:rPr>
              <a:t>		      faisant un angle </a:t>
            </a:r>
            <a:r>
              <a:rPr lang="fr-FR" altLang="fr-FR" b="1" dirty="0">
                <a:solidFill>
                  <a:srgbClr val="FF3300"/>
                </a:solidFill>
                <a:sym typeface="Symbol" pitchFamily="18" charset="2"/>
              </a:rPr>
              <a:t> avec l’axe Oz et subissant des</a:t>
            </a:r>
          </a:p>
          <a:p>
            <a:r>
              <a:rPr lang="fr-FR" altLang="fr-FR" b="1" dirty="0">
                <a:solidFill>
                  <a:srgbClr val="FF3300"/>
                </a:solidFill>
                <a:sym typeface="Symbol" pitchFamily="18" charset="2"/>
              </a:rPr>
              <a:t>		     réflexions successives (</a:t>
            </a:r>
            <a:r>
              <a:rPr lang="fr-FR" altLang="fr-FR" b="1" dirty="0" err="1">
                <a:solidFill>
                  <a:srgbClr val="FF3300"/>
                </a:solidFill>
                <a:sym typeface="Symbol" pitchFamily="18" charset="2"/>
              </a:rPr>
              <a:t>chgt</a:t>
            </a:r>
            <a:r>
              <a:rPr lang="fr-FR" altLang="fr-FR" b="1" dirty="0">
                <a:solidFill>
                  <a:srgbClr val="FF3300"/>
                </a:solidFill>
                <a:sym typeface="Symbol" pitchFamily="18" charset="2"/>
              </a:rPr>
              <a:t> de signe de ).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4189" y="-16349"/>
            <a:ext cx="10082402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1.4. Liens entre  la propagation guidée et l’optique géométrique (1)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1695164" y="2658150"/>
            <a:ext cx="8877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dirty="0"/>
              <a:t>Le champ dans la région centrale peut être vue comme une onde plane subissant des réflexions totales successives sur les interfaces diélectriques.</a:t>
            </a:r>
          </a:p>
          <a:p>
            <a:endParaRPr lang="fr-FR" altLang="fr-FR" dirty="0"/>
          </a:p>
          <a:p>
            <a:r>
              <a:rPr lang="fr-FR" altLang="fr-FR" dirty="0"/>
              <a:t>Chacune des composantes du champ peut s’écrire : 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124326" y="1154979"/>
            <a:ext cx="4024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362325" y="1769342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124326" y="2407517"/>
            <a:ext cx="4024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4124325" y="1034330"/>
            <a:ext cx="0" cy="161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614738" y="934317"/>
            <a:ext cx="44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+a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624263" y="2156692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-a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4094164" y="1180379"/>
            <a:ext cx="1506537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5588001" y="1180379"/>
            <a:ext cx="2740025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5588000" y="1180379"/>
            <a:ext cx="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5329238" y="1270867"/>
            <a:ext cx="258762" cy="69850"/>
          </a:xfrm>
          <a:custGeom>
            <a:avLst/>
            <a:gdLst>
              <a:gd name="T0" fmla="*/ 0 w 163"/>
              <a:gd name="T1" fmla="*/ 0 h 44"/>
              <a:gd name="T2" fmla="*/ 96 w 163"/>
              <a:gd name="T3" fmla="*/ 39 h 44"/>
              <a:gd name="T4" fmla="*/ 163 w 163"/>
              <a:gd name="T5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" h="44">
                <a:moveTo>
                  <a:pt x="0" y="0"/>
                </a:moveTo>
                <a:cubicBezTo>
                  <a:pt x="34" y="17"/>
                  <a:pt x="69" y="34"/>
                  <a:pt x="96" y="39"/>
                </a:cubicBezTo>
                <a:cubicBezTo>
                  <a:pt x="123" y="44"/>
                  <a:pt x="143" y="36"/>
                  <a:pt x="163" y="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5603876" y="1270867"/>
            <a:ext cx="182563" cy="69850"/>
          </a:xfrm>
          <a:custGeom>
            <a:avLst/>
            <a:gdLst>
              <a:gd name="T0" fmla="*/ 0 w 115"/>
              <a:gd name="T1" fmla="*/ 29 h 44"/>
              <a:gd name="T2" fmla="*/ 67 w 115"/>
              <a:gd name="T3" fmla="*/ 39 h 44"/>
              <a:gd name="T4" fmla="*/ 115 w 115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" h="44">
                <a:moveTo>
                  <a:pt x="0" y="29"/>
                </a:moveTo>
                <a:cubicBezTo>
                  <a:pt x="24" y="36"/>
                  <a:pt x="48" y="44"/>
                  <a:pt x="67" y="39"/>
                </a:cubicBezTo>
                <a:cubicBezTo>
                  <a:pt x="86" y="34"/>
                  <a:pt x="100" y="17"/>
                  <a:pt x="11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316538" y="1254992"/>
            <a:ext cx="2359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i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643563" y="1248642"/>
            <a:ext cx="2359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i</a:t>
            </a: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4110039" y="1358179"/>
            <a:ext cx="1000125" cy="393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5067300" y="1374054"/>
            <a:ext cx="0" cy="387350"/>
          </a:xfrm>
          <a:prstGeom prst="line">
            <a:avLst/>
          </a:prstGeom>
          <a:noFill/>
          <a:ln w="1270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>
            <a:off x="4121150" y="1361354"/>
            <a:ext cx="94615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4667250" y="1596304"/>
            <a:ext cx="134938" cy="158750"/>
          </a:xfrm>
          <a:custGeom>
            <a:avLst/>
            <a:gdLst>
              <a:gd name="T0" fmla="*/ 0 w 85"/>
              <a:gd name="T1" fmla="*/ 0 h 100"/>
              <a:gd name="T2" fmla="*/ 76 w 85"/>
              <a:gd name="T3" fmla="*/ 40 h 100"/>
              <a:gd name="T4" fmla="*/ 52 w 85"/>
              <a:gd name="T5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" h="100">
                <a:moveTo>
                  <a:pt x="0" y="0"/>
                </a:moveTo>
                <a:cubicBezTo>
                  <a:pt x="33" y="11"/>
                  <a:pt x="67" y="23"/>
                  <a:pt x="76" y="40"/>
                </a:cubicBezTo>
                <a:cubicBezTo>
                  <a:pt x="85" y="57"/>
                  <a:pt x="68" y="78"/>
                  <a:pt x="52" y="1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4791076" y="1520104"/>
            <a:ext cx="263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>
                <a:sym typeface="Symbol" pitchFamily="18" charset="2"/>
              </a:rPr>
              <a:t></a:t>
            </a:r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4237038" y="1018454"/>
            <a:ext cx="207962" cy="571500"/>
          </a:xfrm>
          <a:custGeom>
            <a:avLst/>
            <a:gdLst>
              <a:gd name="T0" fmla="*/ 131 w 131"/>
              <a:gd name="T1" fmla="*/ 0 h 360"/>
              <a:gd name="T2" fmla="*/ 7 w 131"/>
              <a:gd name="T3" fmla="*/ 212 h 360"/>
              <a:gd name="T4" fmla="*/ 87 w 131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360">
                <a:moveTo>
                  <a:pt x="131" y="0"/>
                </a:moveTo>
                <a:cubicBezTo>
                  <a:pt x="72" y="76"/>
                  <a:pt x="14" y="152"/>
                  <a:pt x="7" y="212"/>
                </a:cubicBezTo>
                <a:cubicBezTo>
                  <a:pt x="0" y="272"/>
                  <a:pt x="43" y="316"/>
                  <a:pt x="87" y="3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844925" y="654917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x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9255125" y="1721717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z</a:t>
            </a:r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flipV="1">
            <a:off x="4127500" y="1748704"/>
            <a:ext cx="939800" cy="12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 flipV="1">
            <a:off x="4114800" y="1355004"/>
            <a:ext cx="0" cy="4191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5038725" y="654917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i="1">
                <a:solidFill>
                  <a:srgbClr val="FF0000"/>
                </a:solidFill>
              </a:rPr>
              <a:t>= k= vecteur d’onde</a:t>
            </a:r>
          </a:p>
        </p:txBody>
      </p:sp>
      <p:pic>
        <p:nvPicPr>
          <p:cNvPr id="9382" name="Picture 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52" y="1221272"/>
            <a:ext cx="11271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5" name="Picture 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71" y="1828249"/>
            <a:ext cx="121126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8" name="Picture 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3" y="3907183"/>
            <a:ext cx="64611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1" name="Picture 1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32" y="4402622"/>
            <a:ext cx="43894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4" name="Picture 1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91" y="5603945"/>
            <a:ext cx="2057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7" name="Picture 1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66" y="723488"/>
            <a:ext cx="639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Espace réservé du pied de page 4">
            <a:extLst>
              <a:ext uri="{FF2B5EF4-FFF2-40B4-BE49-F238E27FC236}">
                <a16:creationId xmlns:a16="http://schemas.microsoft.com/office/drawing/2014/main" id="{5CAC4CDE-3FA6-485F-BB0F-FD7C9CAB3B08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58922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1.4. Liens entre  la propagation guidée et l’optique géométrique (2)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60526" y="989029"/>
            <a:ext cx="75151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ym typeface="Wingdings" pitchFamily="2" charset="2"/>
              </a:rPr>
              <a:t> </a:t>
            </a:r>
            <a:r>
              <a:rPr lang="fr-FR" altLang="fr-FR"/>
              <a:t>On peut réécrire la condition de confinement trouvée précédemment: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49425" y="4570429"/>
            <a:ext cx="8847138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dirty="0"/>
              <a:t>Remarque</a:t>
            </a:r>
          </a:p>
          <a:p>
            <a:pPr>
              <a:buFontTx/>
              <a:buChar char="-"/>
            </a:pPr>
            <a:r>
              <a:rPr lang="fr-FR" altLang="fr-FR" dirty="0"/>
              <a:t> La théorie des rayons ne rend pas compte de la pénétration du champ dans le milieu d’indice n</a:t>
            </a:r>
            <a:r>
              <a:rPr lang="fr-FR" altLang="fr-FR" baseline="-25000" dirty="0"/>
              <a:t>1</a:t>
            </a:r>
            <a:r>
              <a:rPr lang="fr-FR" altLang="fr-FR" dirty="0"/>
              <a:t> mise en évidence par l’approche électromagnétique (décroissance exponentielle </a:t>
            </a:r>
            <a:r>
              <a:rPr lang="fr-FR" altLang="fr-FR" dirty="0">
                <a:sym typeface="Wingdings" pitchFamily="2" charset="2"/>
              </a:rPr>
              <a:t> onde évanescente)</a:t>
            </a:r>
          </a:p>
          <a:p>
            <a:pPr>
              <a:buFontTx/>
              <a:buChar char="-"/>
            </a:pPr>
            <a:r>
              <a:rPr lang="fr-FR" altLang="fr-FR" dirty="0"/>
              <a:t> Explicable par les interférences !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85237" y="2086210"/>
            <a:ext cx="279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ym typeface="Symbol" pitchFamily="18" charset="2"/>
              </a:rPr>
              <a:t></a:t>
            </a:r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 rot="16200000">
            <a:off x="5450832" y="1660149"/>
            <a:ext cx="129865" cy="914399"/>
          </a:xfrm>
          <a:prstGeom prst="leftBrace">
            <a:avLst>
              <a:gd name="adj1" fmla="val 82143"/>
              <a:gd name="adj2" fmla="val 47102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fr-FR"/>
          </a:p>
        </p:txBody>
      </p:sp>
      <p:pic>
        <p:nvPicPr>
          <p:cNvPr id="10294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91" y="1413291"/>
            <a:ext cx="22701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2016126" y="2243156"/>
            <a:ext cx="8475663" cy="2163763"/>
            <a:chOff x="492125" y="2243155"/>
            <a:chExt cx="8475663" cy="2163763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492125" y="2243155"/>
              <a:ext cx="8475663" cy="2163763"/>
              <a:chOff x="310" y="1701"/>
              <a:chExt cx="5339" cy="1363"/>
            </a:xfrm>
          </p:grpSpPr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10" y="1701"/>
                <a:ext cx="161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dirty="0"/>
                  <a:t>Sachant que  i = </a:t>
                </a:r>
                <a:r>
                  <a:rPr lang="fr-FR" altLang="fr-FR" dirty="0">
                    <a:sym typeface="Symbol" pitchFamily="18" charset="2"/>
                  </a:rPr>
                  <a:t>/2 - </a:t>
                </a: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374" y="2657"/>
                <a:ext cx="527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 b="1">
                    <a:solidFill>
                      <a:srgbClr val="FF3300"/>
                    </a:solidFill>
                  </a:rPr>
                  <a:t>La condition de confinement de l’énergie est équivalente à la condition de réflexion totale entre deux dioptres !</a:t>
                </a:r>
              </a:p>
            </p:txBody>
          </p:sp>
        </p:grpSp>
        <p:pic>
          <p:nvPicPr>
            <p:cNvPr id="10296" name="Picture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580" y="2697231"/>
              <a:ext cx="1311275" cy="75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5585FEFA-0705-45B3-A21C-FB2E6BC12187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9400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73" y="1212368"/>
            <a:ext cx="39020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17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51" y="1217682"/>
            <a:ext cx="405447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re 33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guidés(1)    </a:t>
            </a:r>
            <a:r>
              <a:rPr lang="fr-FR" altLang="fr-FR" sz="2200" i="1" dirty="0">
                <a:latin typeface="Arial" charset="0"/>
                <a:sym typeface="Wingdings" pitchFamily="2" charset="2"/>
              </a:rPr>
              <a:t> Modes TE et TM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22425" y="809265"/>
            <a:ext cx="3275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Reprenons les eq. de Maxwell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631264" y="3316684"/>
            <a:ext cx="8943975" cy="175432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dirty="0"/>
              <a:t>Il est possible de développer les équations de Maxwell et d’exprimer les composantes transverses </a:t>
            </a:r>
            <a:r>
              <a:rPr lang="fr-FR" altLang="fr-FR" i="1" dirty="0"/>
              <a:t>(</a:t>
            </a:r>
            <a:r>
              <a:rPr lang="fr-FR" altLang="fr-FR" i="1" dirty="0" err="1"/>
              <a:t>x,y</a:t>
            </a:r>
            <a:r>
              <a:rPr lang="fr-FR" altLang="fr-FR" i="1" dirty="0"/>
              <a:t>) </a:t>
            </a:r>
            <a:r>
              <a:rPr lang="fr-FR" altLang="fr-FR" dirty="0"/>
              <a:t>en fonction des composantes longitudinales </a:t>
            </a:r>
            <a:r>
              <a:rPr lang="fr-FR" altLang="fr-FR" i="1" dirty="0"/>
              <a:t>(z)</a:t>
            </a:r>
            <a:r>
              <a:rPr lang="fr-FR" altLang="fr-FR" dirty="0"/>
              <a:t> !</a:t>
            </a:r>
          </a:p>
          <a:p>
            <a:r>
              <a:rPr lang="fr-FR" altLang="fr-FR" dirty="0"/>
              <a:t>En fait, il y a 7 inconnues</a:t>
            </a:r>
          </a:p>
          <a:p>
            <a:r>
              <a:rPr lang="fr-FR" altLang="fr-FR" dirty="0"/>
              <a:t>	</a:t>
            </a:r>
            <a:r>
              <a:rPr lang="fr-FR" altLang="fr-FR" dirty="0">
                <a:sym typeface="Wingdings" pitchFamily="2" charset="2"/>
              </a:rPr>
              <a:t> </a:t>
            </a:r>
            <a:r>
              <a:rPr lang="fr-FR" altLang="fr-FR" dirty="0" err="1"/>
              <a:t>E</a:t>
            </a:r>
            <a:r>
              <a:rPr lang="fr-FR" altLang="fr-FR" baseline="-25000" dirty="0" err="1"/>
              <a:t>x,y,z</a:t>
            </a:r>
            <a:endParaRPr lang="fr-FR" altLang="fr-FR" baseline="-25000" dirty="0"/>
          </a:p>
          <a:p>
            <a:r>
              <a:rPr lang="fr-FR" altLang="fr-FR" dirty="0"/>
              <a:t>	</a:t>
            </a:r>
            <a:r>
              <a:rPr lang="fr-FR" altLang="fr-FR" dirty="0">
                <a:sym typeface="Wingdings" pitchFamily="2" charset="2"/>
              </a:rPr>
              <a:t> </a:t>
            </a:r>
            <a:r>
              <a:rPr lang="fr-FR" altLang="fr-FR" dirty="0" err="1">
                <a:sym typeface="Wingdings" pitchFamily="2" charset="2"/>
              </a:rPr>
              <a:t>H</a:t>
            </a:r>
            <a:r>
              <a:rPr lang="fr-FR" altLang="fr-FR" baseline="-25000" dirty="0" err="1">
                <a:sym typeface="Wingdings" pitchFamily="2" charset="2"/>
              </a:rPr>
              <a:t>x,y,z</a:t>
            </a:r>
            <a:endParaRPr lang="fr-FR" altLang="fr-FR" baseline="-25000" dirty="0">
              <a:sym typeface="Wingdings" pitchFamily="2" charset="2"/>
            </a:endParaRPr>
          </a:p>
          <a:p>
            <a:r>
              <a:rPr lang="fr-FR" altLang="fr-FR" dirty="0">
                <a:sym typeface="Wingdings" pitchFamily="2" charset="2"/>
              </a:rPr>
              <a:t>	 </a:t>
            </a:r>
            <a:r>
              <a:rPr lang="fr-FR" altLang="fr-FR" dirty="0">
                <a:sym typeface="Symbol" pitchFamily="18" charset="2"/>
              </a:rPr>
              <a:t> la pulsation qui sera déterminée par l’équation de propagation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2847C505-1EC1-44F5-B8A8-7DD7D95DA29F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448225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73" y="1212368"/>
            <a:ext cx="39020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17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51" y="1217682"/>
            <a:ext cx="405447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re 33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guidés(1)                </a:t>
            </a:r>
            <a:r>
              <a:rPr lang="fr-FR" altLang="fr-FR" sz="2200" i="1" dirty="0">
                <a:latin typeface="Arial" charset="0"/>
                <a:sym typeface="Wingdings" pitchFamily="2" charset="2"/>
              </a:rPr>
              <a:t> Modes TE et TM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22425" y="809265"/>
            <a:ext cx="3275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Reprenons les eq. de Maxwell</a:t>
            </a:r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3771900" y="1311041"/>
            <a:ext cx="393700" cy="334963"/>
            <a:chOff x="1664" y="1104"/>
            <a:chExt cx="272" cy="264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664" y="1104"/>
              <a:ext cx="256" cy="256"/>
            </a:xfrm>
            <a:prstGeom prst="line">
              <a:avLst/>
            </a:prstGeom>
            <a:noFill/>
            <a:ln w="57150">
              <a:solidFill>
                <a:srgbClr val="FF0000">
                  <a:alpha val="53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680" y="1104"/>
              <a:ext cx="256" cy="264"/>
            </a:xfrm>
            <a:prstGeom prst="line">
              <a:avLst/>
            </a:prstGeom>
            <a:noFill/>
            <a:ln w="57150">
              <a:solidFill>
                <a:srgbClr val="FF0000">
                  <a:alpha val="53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4284663" y="2496903"/>
            <a:ext cx="393700" cy="334962"/>
            <a:chOff x="1664" y="1104"/>
            <a:chExt cx="272" cy="264"/>
          </a:xfrm>
        </p:grpSpPr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1664" y="1104"/>
              <a:ext cx="256" cy="256"/>
            </a:xfrm>
            <a:prstGeom prst="line">
              <a:avLst/>
            </a:prstGeom>
            <a:noFill/>
            <a:ln w="57150">
              <a:solidFill>
                <a:srgbClr val="FF0000">
                  <a:alpha val="53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V="1">
              <a:off x="1680" y="1104"/>
              <a:ext cx="256" cy="264"/>
            </a:xfrm>
            <a:prstGeom prst="line">
              <a:avLst/>
            </a:prstGeom>
            <a:noFill/>
            <a:ln w="57150">
              <a:solidFill>
                <a:srgbClr val="FF0000">
                  <a:alpha val="53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8302625" y="1295166"/>
            <a:ext cx="393700" cy="334963"/>
            <a:chOff x="1664" y="1104"/>
            <a:chExt cx="272" cy="264"/>
          </a:xfrm>
        </p:grpSpPr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1664" y="1104"/>
              <a:ext cx="256" cy="256"/>
            </a:xfrm>
            <a:prstGeom prst="line">
              <a:avLst/>
            </a:prstGeom>
            <a:noFill/>
            <a:ln w="57150">
              <a:solidFill>
                <a:srgbClr val="FF0000">
                  <a:alpha val="53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V="1">
              <a:off x="1680" y="1104"/>
              <a:ext cx="256" cy="264"/>
            </a:xfrm>
            <a:prstGeom prst="line">
              <a:avLst/>
            </a:prstGeom>
            <a:noFill/>
            <a:ln w="57150">
              <a:solidFill>
                <a:srgbClr val="FF0000">
                  <a:alpha val="53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8942388" y="2519128"/>
            <a:ext cx="393700" cy="334962"/>
            <a:chOff x="1664" y="1104"/>
            <a:chExt cx="272" cy="264"/>
          </a:xfrm>
        </p:grpSpPr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1664" y="1104"/>
              <a:ext cx="256" cy="256"/>
            </a:xfrm>
            <a:prstGeom prst="line">
              <a:avLst/>
            </a:prstGeom>
            <a:noFill/>
            <a:ln w="57150">
              <a:solidFill>
                <a:srgbClr val="FF0000">
                  <a:alpha val="53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V="1">
              <a:off x="1680" y="1104"/>
              <a:ext cx="256" cy="264"/>
            </a:xfrm>
            <a:prstGeom prst="line">
              <a:avLst/>
            </a:prstGeom>
            <a:noFill/>
            <a:ln w="57150">
              <a:solidFill>
                <a:srgbClr val="FF0000">
                  <a:alpha val="53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579196" y="5354278"/>
            <a:ext cx="8985250" cy="1349375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3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03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03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03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03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3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3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3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3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000" dirty="0">
                <a:latin typeface="Arial" charset="0"/>
              </a:rPr>
              <a:t>Si le système est uniforme suivant x et y (guide planaire multicouches), alors </a:t>
            </a:r>
            <a:r>
              <a:rPr lang="fr-FR" altLang="fr-FR" sz="2000" b="1" dirty="0">
                <a:latin typeface="Arial" charset="0"/>
              </a:rPr>
              <a:t>les modes sont TE ou TM</a:t>
            </a:r>
            <a:r>
              <a:rPr lang="fr-FR" altLang="fr-FR" sz="2000" dirty="0">
                <a:latin typeface="Arial" charset="0"/>
              </a:rPr>
              <a:t> pour un milieu isotrope :</a:t>
            </a:r>
          </a:p>
          <a:p>
            <a:pPr lvl="2">
              <a:buFontTx/>
              <a:buChar char="•"/>
            </a:pP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b="1" dirty="0">
                <a:latin typeface="Arial" charset="0"/>
              </a:rPr>
              <a:t>Cas </a:t>
            </a:r>
            <a:r>
              <a:rPr lang="fr-FR" altLang="fr-FR" sz="2000" b="1" dirty="0" err="1">
                <a:latin typeface="Arial" charset="0"/>
              </a:rPr>
              <a:t>T</a:t>
            </a:r>
            <a:r>
              <a:rPr lang="fr-FR" altLang="fr-FR" sz="1600" dirty="0" err="1">
                <a:latin typeface="Arial" charset="0"/>
              </a:rPr>
              <a:t>ransverse</a:t>
            </a:r>
            <a:r>
              <a:rPr lang="fr-FR" altLang="fr-FR" sz="2000" b="1" dirty="0" err="1">
                <a:latin typeface="Arial" charset="0"/>
              </a:rPr>
              <a:t>E</a:t>
            </a:r>
            <a:r>
              <a:rPr lang="fr-FR" altLang="fr-FR" sz="1600" dirty="0" err="1">
                <a:latin typeface="Arial" charset="0"/>
              </a:rPr>
              <a:t>lectrique</a:t>
            </a:r>
            <a:r>
              <a:rPr lang="fr-FR" altLang="fr-FR" sz="2000" dirty="0">
                <a:latin typeface="Arial" charset="0"/>
              </a:rPr>
              <a:t> : 	</a:t>
            </a:r>
            <a:r>
              <a:rPr lang="fr-FR" altLang="fr-FR" sz="2000" b="1" dirty="0" err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fr-FR" altLang="fr-FR" sz="2000" b="1" baseline="-25000" dirty="0" err="1">
                <a:solidFill>
                  <a:srgbClr val="FF0000"/>
                </a:solidFill>
                <a:latin typeface="Arial" charset="0"/>
              </a:rPr>
              <a:t>z</a:t>
            </a:r>
            <a:r>
              <a:rPr lang="fr-FR" altLang="fr-FR" sz="2000" b="1" dirty="0">
                <a:solidFill>
                  <a:srgbClr val="FF0000"/>
                </a:solidFill>
                <a:latin typeface="Arial" charset="0"/>
              </a:rPr>
              <a:t> = 0</a:t>
            </a: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>
                <a:latin typeface="Arial" charset="0"/>
                <a:sym typeface="Wingdings" pitchFamily="2" charset="2"/>
              </a:rPr>
              <a:t></a:t>
            </a:r>
            <a:r>
              <a:rPr lang="fr-FR" altLang="fr-FR" sz="2000" dirty="0">
                <a:latin typeface="Arial" charset="0"/>
              </a:rPr>
              <a:t> E</a:t>
            </a:r>
            <a:r>
              <a:rPr lang="fr-FR" altLang="fr-FR" sz="2000" baseline="-25000" dirty="0">
                <a:latin typeface="Arial" charset="0"/>
              </a:rPr>
              <a:t>x</a:t>
            </a:r>
            <a:r>
              <a:rPr lang="fr-FR" altLang="fr-FR" sz="2000" dirty="0">
                <a:latin typeface="Arial" charset="0"/>
              </a:rPr>
              <a:t> = H</a:t>
            </a:r>
            <a:r>
              <a:rPr lang="fr-FR" altLang="fr-FR" sz="2000" baseline="-25000" dirty="0">
                <a:latin typeface="Arial" charset="0"/>
              </a:rPr>
              <a:t>y</a:t>
            </a:r>
            <a:r>
              <a:rPr lang="fr-FR" altLang="fr-FR" sz="2000" dirty="0">
                <a:latin typeface="Arial" charset="0"/>
              </a:rPr>
              <a:t>= 0 </a:t>
            </a:r>
          </a:p>
          <a:p>
            <a:pPr lvl="2">
              <a:buFontTx/>
              <a:buChar char="•"/>
            </a:pPr>
            <a:r>
              <a:rPr lang="fr-FR" altLang="fr-FR" sz="2000" b="1" dirty="0">
                <a:latin typeface="Arial" charset="0"/>
              </a:rPr>
              <a:t> Cas </a:t>
            </a:r>
            <a:r>
              <a:rPr lang="fr-FR" altLang="fr-FR" sz="2000" b="1" dirty="0" err="1">
                <a:latin typeface="Arial" charset="0"/>
              </a:rPr>
              <a:t>T</a:t>
            </a:r>
            <a:r>
              <a:rPr lang="fr-FR" altLang="fr-FR" sz="1600" dirty="0" err="1">
                <a:latin typeface="Arial" charset="0"/>
              </a:rPr>
              <a:t>ransverse</a:t>
            </a:r>
            <a:r>
              <a:rPr lang="fr-FR" altLang="fr-FR" sz="2000" b="1" dirty="0" err="1">
                <a:latin typeface="Arial" charset="0"/>
              </a:rPr>
              <a:t>M</a:t>
            </a:r>
            <a:r>
              <a:rPr lang="fr-FR" altLang="fr-FR" sz="1600" dirty="0" err="1">
                <a:latin typeface="Arial" charset="0"/>
              </a:rPr>
              <a:t>agnétique</a:t>
            </a:r>
            <a:r>
              <a:rPr lang="fr-FR" altLang="fr-FR" sz="2000" dirty="0">
                <a:latin typeface="Arial" charset="0"/>
              </a:rPr>
              <a:t> : 	</a:t>
            </a:r>
            <a:r>
              <a:rPr lang="fr-FR" altLang="fr-FR" sz="2000" b="1" dirty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fr-FR" altLang="fr-FR" sz="2000" b="1" baseline="-25000" dirty="0">
                <a:solidFill>
                  <a:srgbClr val="FF0000"/>
                </a:solidFill>
                <a:latin typeface="Arial" charset="0"/>
              </a:rPr>
              <a:t>z </a:t>
            </a:r>
            <a:r>
              <a:rPr lang="fr-FR" altLang="fr-FR" sz="2000" b="1" dirty="0">
                <a:solidFill>
                  <a:srgbClr val="FF0000"/>
                </a:solidFill>
                <a:latin typeface="Arial" charset="0"/>
              </a:rPr>
              <a:t>= 0</a:t>
            </a: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>
                <a:latin typeface="Arial" charset="0"/>
                <a:sym typeface="Wingdings" pitchFamily="2" charset="2"/>
              </a:rPr>
              <a:t></a:t>
            </a:r>
            <a:r>
              <a:rPr lang="fr-FR" altLang="fr-FR" sz="2000" dirty="0">
                <a:latin typeface="Arial" charset="0"/>
              </a:rPr>
              <a:t> </a:t>
            </a:r>
            <a:r>
              <a:rPr lang="fr-FR" altLang="fr-FR" sz="2000" dirty="0" err="1">
                <a:latin typeface="Arial" charset="0"/>
              </a:rPr>
              <a:t>H</a:t>
            </a:r>
            <a:r>
              <a:rPr lang="fr-FR" altLang="fr-FR" sz="2000" baseline="-25000" dirty="0" err="1">
                <a:latin typeface="Arial" charset="0"/>
              </a:rPr>
              <a:t>x</a:t>
            </a:r>
            <a:r>
              <a:rPr lang="fr-FR" altLang="fr-FR" sz="2000" dirty="0">
                <a:latin typeface="Arial" charset="0"/>
              </a:rPr>
              <a:t> = E</a:t>
            </a:r>
            <a:r>
              <a:rPr lang="fr-FR" altLang="fr-FR" sz="2000" baseline="-25000" dirty="0">
                <a:latin typeface="Arial" charset="0"/>
              </a:rPr>
              <a:t>y</a:t>
            </a:r>
            <a:r>
              <a:rPr lang="fr-FR" altLang="fr-FR" sz="2000" dirty="0">
                <a:latin typeface="Arial" charset="0"/>
              </a:rPr>
              <a:t>= 0 </a:t>
            </a:r>
          </a:p>
        </p:txBody>
      </p:sp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1722072" y="1815739"/>
            <a:ext cx="8893175" cy="2706686"/>
            <a:chOff x="142" y="1249"/>
            <a:chExt cx="5602" cy="1705"/>
          </a:xfrm>
        </p:grpSpPr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1240" y="1258"/>
              <a:ext cx="1646" cy="408"/>
            </a:xfrm>
            <a:prstGeom prst="ellips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4058" y="1249"/>
              <a:ext cx="1566" cy="434"/>
            </a:xfrm>
            <a:prstGeom prst="ellips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142" y="2031"/>
              <a:ext cx="560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 typeface="Wingdings" pitchFamily="2" charset="2"/>
                <a:buChar char="è"/>
              </a:pPr>
              <a:r>
                <a:rPr lang="fr-FR" altLang="fr-FR" sz="1800">
                  <a:latin typeface="Arial" charset="0"/>
                  <a:sym typeface="Wingdings" pitchFamily="2" charset="2"/>
                </a:rPr>
                <a:t> On constate qu’on a 2 équations indépendantes pour 6 inconnues E</a:t>
              </a:r>
              <a:r>
                <a:rPr lang="fr-FR" altLang="fr-FR" sz="1800" baseline="-25000">
                  <a:latin typeface="Arial" charset="0"/>
                  <a:sym typeface="Wingdings" pitchFamily="2" charset="2"/>
                </a:rPr>
                <a:t>x,y,z</a:t>
              </a:r>
              <a:r>
                <a:rPr lang="fr-FR" altLang="fr-FR" sz="1800">
                  <a:latin typeface="Arial" charset="0"/>
                  <a:sym typeface="Wingdings" pitchFamily="2" charset="2"/>
                </a:rPr>
                <a:t> et H</a:t>
              </a:r>
              <a:r>
                <a:rPr lang="fr-FR" altLang="fr-FR" sz="1800" baseline="-25000">
                  <a:latin typeface="Arial" charset="0"/>
                  <a:sym typeface="Wingdings" pitchFamily="2" charset="2"/>
                </a:rPr>
                <a:t>x,y,z</a:t>
              </a:r>
              <a:r>
                <a:rPr lang="fr-FR" altLang="fr-FR" sz="1800">
                  <a:latin typeface="Arial" charset="0"/>
                  <a:sym typeface="Wingdings" pitchFamily="2" charset="2"/>
                </a:rPr>
                <a:t>. Les autres en découlent.</a:t>
              </a:r>
            </a:p>
            <a:p>
              <a:pPr>
                <a:buFont typeface="Wingdings" pitchFamily="2" charset="2"/>
                <a:buChar char="è"/>
              </a:pPr>
              <a:r>
                <a:rPr lang="fr-FR" altLang="fr-FR" sz="1800">
                  <a:latin typeface="Arial" charset="0"/>
                  <a:sym typeface="Wingdings" pitchFamily="2" charset="2"/>
                </a:rPr>
                <a:t> On peut donc exprimer par exemple</a:t>
              </a:r>
            </a:p>
            <a:p>
              <a:pPr>
                <a:buFont typeface="Wingdings" pitchFamily="2" charset="2"/>
                <a:buNone/>
              </a:pPr>
              <a:r>
                <a:rPr lang="fr-FR" altLang="fr-FR" sz="1800">
                  <a:latin typeface="Arial" charset="0"/>
                  <a:sym typeface="Wingdings" pitchFamily="2" charset="2"/>
                </a:rPr>
                <a:t>		- E</a:t>
              </a:r>
              <a:r>
                <a:rPr lang="fr-FR" altLang="fr-FR" sz="1800" baseline="-25000">
                  <a:latin typeface="Arial" charset="0"/>
                  <a:sym typeface="Wingdings" pitchFamily="2" charset="2"/>
                </a:rPr>
                <a:t>x</a:t>
              </a:r>
              <a:r>
                <a:rPr lang="fr-FR" altLang="fr-FR" sz="1800">
                  <a:latin typeface="Arial" charset="0"/>
                  <a:sym typeface="Wingdings" pitchFamily="2" charset="2"/>
                </a:rPr>
                <a:t> et H</a:t>
              </a:r>
              <a:r>
                <a:rPr lang="fr-FR" altLang="fr-FR" sz="1800" baseline="-25000">
                  <a:latin typeface="Arial" charset="0"/>
                  <a:sym typeface="Wingdings" pitchFamily="2" charset="2"/>
                </a:rPr>
                <a:t>y</a:t>
              </a:r>
              <a:r>
                <a:rPr lang="fr-FR" altLang="fr-FR" sz="1800">
                  <a:latin typeface="Arial" charset="0"/>
                  <a:sym typeface="Wingdings" pitchFamily="2" charset="2"/>
                </a:rPr>
                <a:t> en fonction de E</a:t>
              </a:r>
              <a:r>
                <a:rPr lang="fr-FR" altLang="fr-FR" sz="1800" baseline="-25000">
                  <a:latin typeface="Arial" charset="0"/>
                  <a:sym typeface="Wingdings" pitchFamily="2" charset="2"/>
                </a:rPr>
                <a:t>z</a:t>
              </a:r>
            </a:p>
            <a:p>
              <a:pPr>
                <a:buFont typeface="Wingdings" pitchFamily="2" charset="2"/>
                <a:buNone/>
              </a:pPr>
              <a:r>
                <a:rPr lang="fr-FR" altLang="fr-FR" sz="1800">
                  <a:latin typeface="Arial" charset="0"/>
                  <a:sym typeface="Wingdings" pitchFamily="2" charset="2"/>
                </a:rPr>
                <a:t>		- E</a:t>
              </a:r>
              <a:r>
                <a:rPr lang="fr-FR" altLang="fr-FR" sz="1800" baseline="-25000">
                  <a:latin typeface="Arial" charset="0"/>
                  <a:sym typeface="Wingdings" pitchFamily="2" charset="2"/>
                </a:rPr>
                <a:t>y</a:t>
              </a:r>
              <a:r>
                <a:rPr lang="fr-FR" altLang="fr-FR" sz="1800">
                  <a:latin typeface="Arial" charset="0"/>
                  <a:sym typeface="Wingdings" pitchFamily="2" charset="2"/>
                </a:rPr>
                <a:t> et H</a:t>
              </a:r>
              <a:r>
                <a:rPr lang="fr-FR" altLang="fr-FR" sz="1800" baseline="-25000">
                  <a:latin typeface="Arial" charset="0"/>
                  <a:sym typeface="Wingdings" pitchFamily="2" charset="2"/>
                </a:rPr>
                <a:t>x</a:t>
              </a:r>
              <a:r>
                <a:rPr lang="fr-FR" altLang="fr-FR" sz="1800">
                  <a:latin typeface="Arial" charset="0"/>
                  <a:sym typeface="Wingdings" pitchFamily="2" charset="2"/>
                </a:rPr>
                <a:t> en fonction de H</a:t>
              </a:r>
              <a:r>
                <a:rPr lang="fr-FR" altLang="fr-FR" sz="1800" baseline="-25000">
                  <a:latin typeface="Arial" charset="0"/>
                  <a:sym typeface="Wingdings" pitchFamily="2" charset="2"/>
                </a:rPr>
                <a:t>z</a:t>
              </a:r>
              <a:endParaRPr lang="fr-FR" altLang="fr-FR" sz="1800" baseline="-25000">
                <a:latin typeface="Arial" charset="0"/>
              </a:endParaRPr>
            </a:p>
          </p:txBody>
        </p:sp>
      </p:grpSp>
      <p:grpSp>
        <p:nvGrpSpPr>
          <p:cNvPr id="28" name="Group 39"/>
          <p:cNvGrpSpPr>
            <a:grpSpLocks/>
          </p:cNvGrpSpPr>
          <p:nvPr/>
        </p:nvGrpSpPr>
        <p:grpSpPr bwMode="auto">
          <a:xfrm>
            <a:off x="1696671" y="4428765"/>
            <a:ext cx="7829550" cy="920750"/>
            <a:chOff x="126" y="2895"/>
            <a:chExt cx="4932" cy="580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126" y="2895"/>
              <a:ext cx="327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>
                  <a:sym typeface="Wingdings" pitchFamily="2" charset="2"/>
                </a:rPr>
                <a:t> </a:t>
              </a:r>
              <a:r>
                <a:rPr lang="fr-FR" altLang="fr-FR"/>
                <a:t>Comme le système est linéaire, on peut poser </a:t>
              </a:r>
            </a:p>
            <a:p>
              <a:r>
                <a:rPr lang="fr-FR" altLang="fr-FR"/>
                <a:t>	- E</a:t>
              </a:r>
              <a:r>
                <a:rPr lang="fr-FR" altLang="fr-FR" baseline="-25000"/>
                <a:t>z</a:t>
              </a:r>
              <a:r>
                <a:rPr lang="fr-FR" altLang="fr-FR"/>
                <a:t> = 0 et determiner H</a:t>
              </a:r>
              <a:r>
                <a:rPr lang="fr-FR" altLang="fr-FR" baseline="-25000"/>
                <a:t>z</a:t>
              </a:r>
            </a:p>
            <a:p>
              <a:r>
                <a:rPr lang="fr-FR" altLang="fr-FR"/>
                <a:t>	- H</a:t>
              </a:r>
              <a:r>
                <a:rPr lang="fr-FR" altLang="fr-FR" baseline="-25000"/>
                <a:t>z</a:t>
              </a:r>
              <a:r>
                <a:rPr lang="fr-FR" altLang="fr-FR"/>
                <a:t> = 0 et determiner E</a:t>
              </a:r>
              <a:r>
                <a:rPr lang="fr-FR" altLang="fr-FR" baseline="-25000"/>
                <a:t>z</a:t>
              </a:r>
              <a:r>
                <a:rPr lang="fr-FR" altLang="fr-FR"/>
                <a:t>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2886" y="3071"/>
              <a:ext cx="21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Puis trouver la solution générale</a:t>
              </a:r>
            </a:p>
            <a:p>
              <a:r>
                <a:rPr lang="fr-FR" altLang="fr-FR"/>
                <a:t>par combinaison linéaire</a:t>
              </a:r>
            </a:p>
          </p:txBody>
        </p:sp>
        <p:sp>
          <p:nvSpPr>
            <p:cNvPr id="31" name="AutoShape 36"/>
            <p:cNvSpPr>
              <a:spLocks/>
            </p:cNvSpPr>
            <p:nvPr/>
          </p:nvSpPr>
          <p:spPr bwMode="auto">
            <a:xfrm>
              <a:off x="2416" y="3136"/>
              <a:ext cx="56" cy="304"/>
            </a:xfrm>
            <a:prstGeom prst="rightBrace">
              <a:avLst>
                <a:gd name="adj1" fmla="val 4523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EB9750B4-DEF8-41C3-B45F-AB4424FADD66}"/>
              </a:ext>
            </a:extLst>
          </p:cNvPr>
          <p:cNvSpPr txBox="1"/>
          <p:nvPr/>
        </p:nvSpPr>
        <p:spPr>
          <a:xfrm>
            <a:off x="8622" y="1671743"/>
            <a:ext cx="1829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Rappel</a:t>
            </a:r>
            <a:r>
              <a:rPr lang="fr-FR" dirty="0">
                <a:solidFill>
                  <a:srgbClr val="FF0000"/>
                </a:solidFill>
              </a:rPr>
              <a:t>:</a:t>
            </a:r>
            <a:r>
              <a:rPr lang="fr-FR" altLang="fr-FR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altLang="fr-FR" b="1" dirty="0">
                <a:solidFill>
                  <a:srgbClr val="FF3300"/>
                </a:solidFill>
                <a:sym typeface="Symbol" pitchFamily="18" charset="2"/>
              </a:rPr>
              <a:t>/y =0</a:t>
            </a:r>
            <a:endParaRPr lang="fr-FR" dirty="0"/>
          </a:p>
          <a:p>
            <a:endParaRPr lang="fr-FR" dirty="0"/>
          </a:p>
        </p:txBody>
      </p:sp>
      <p:grpSp>
        <p:nvGrpSpPr>
          <p:cNvPr id="32" name="Group 23">
            <a:extLst>
              <a:ext uri="{FF2B5EF4-FFF2-40B4-BE49-F238E27FC236}">
                <a16:creationId xmlns:a16="http://schemas.microsoft.com/office/drawing/2014/main" id="{EF4E2A95-4E1D-46C8-8E58-B127F49B7F2E}"/>
              </a:ext>
            </a:extLst>
          </p:cNvPr>
          <p:cNvGrpSpPr>
            <a:grpSpLocks/>
          </p:cNvGrpSpPr>
          <p:nvPr/>
        </p:nvGrpSpPr>
        <p:grpSpPr bwMode="auto">
          <a:xfrm>
            <a:off x="661696" y="1274838"/>
            <a:ext cx="393700" cy="334963"/>
            <a:chOff x="1664" y="1104"/>
            <a:chExt cx="272" cy="264"/>
          </a:xfrm>
        </p:grpSpPr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CBF785BF-92A6-46A8-90B8-C8DC8DC30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4" y="1104"/>
              <a:ext cx="256" cy="256"/>
            </a:xfrm>
            <a:prstGeom prst="line">
              <a:avLst/>
            </a:prstGeom>
            <a:noFill/>
            <a:ln w="57150">
              <a:solidFill>
                <a:srgbClr val="FF0000">
                  <a:alpha val="53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FE5B979B-6B29-4B31-9699-F4A073DD3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1104"/>
              <a:ext cx="256" cy="264"/>
            </a:xfrm>
            <a:prstGeom prst="line">
              <a:avLst/>
            </a:prstGeom>
            <a:noFill/>
            <a:ln w="57150">
              <a:solidFill>
                <a:srgbClr val="FF0000">
                  <a:alpha val="53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" name="Espace réservé du pied de page 4">
            <a:extLst>
              <a:ext uri="{FF2B5EF4-FFF2-40B4-BE49-F238E27FC236}">
                <a16:creationId xmlns:a16="http://schemas.microsoft.com/office/drawing/2014/main" id="{03D62494-6670-4908-A344-8253D3C830F8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5510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6316664" y="3315947"/>
            <a:ext cx="4235720" cy="2810406"/>
            <a:chOff x="4792664" y="3567617"/>
            <a:chExt cx="4235720" cy="2810406"/>
          </a:xfrm>
        </p:grpSpPr>
        <p:pic>
          <p:nvPicPr>
            <p:cNvPr id="12399" name="Picture 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59" y="4541286"/>
              <a:ext cx="3108325" cy="1836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792664" y="3567617"/>
              <a:ext cx="2908300" cy="801688"/>
              <a:chOff x="2971" y="2251"/>
              <a:chExt cx="1832" cy="505"/>
            </a:xfrm>
          </p:grpSpPr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2971" y="2251"/>
                <a:ext cx="1832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 rot="892273" flipH="1">
                <a:off x="3487" y="2256"/>
                <a:ext cx="1168" cy="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800" dirty="0"/>
                  <a:t>Cas TM</a:t>
                </a:r>
              </a:p>
              <a:p>
                <a:r>
                  <a:rPr lang="fr-FR" altLang="fr-FR" dirty="0"/>
                  <a:t>Hz = </a:t>
                </a:r>
                <a:r>
                  <a:rPr lang="fr-FR" altLang="fr-FR" dirty="0" err="1"/>
                  <a:t>Hx</a:t>
                </a:r>
                <a:r>
                  <a:rPr lang="fr-FR" altLang="fr-FR" dirty="0"/>
                  <a:t> = Ey= 0</a:t>
                </a:r>
              </a:p>
            </p:txBody>
          </p:sp>
        </p:grp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4902200" y="4644685"/>
            <a:ext cx="2854325" cy="852488"/>
            <a:chOff x="2128" y="3328"/>
            <a:chExt cx="1798" cy="537"/>
          </a:xfrm>
        </p:grpSpPr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2349" y="3330"/>
              <a:ext cx="1577" cy="52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600" dirty="0"/>
                <a:t>Puis on remplace </a:t>
              </a:r>
              <a:r>
                <a:rPr lang="fr-FR" altLang="fr-FR" sz="1600" dirty="0" err="1"/>
                <a:t>H</a:t>
              </a:r>
              <a:r>
                <a:rPr lang="fr-FR" altLang="fr-FR" sz="1600" baseline="-25000" dirty="0" err="1"/>
                <a:t>x</a:t>
              </a:r>
              <a:r>
                <a:rPr lang="fr-FR" altLang="fr-FR" sz="1600" dirty="0"/>
                <a:t> et H</a:t>
              </a:r>
              <a:r>
                <a:rPr lang="fr-FR" altLang="fr-FR" sz="1600" baseline="-25000" dirty="0"/>
                <a:t>z</a:t>
              </a:r>
              <a:r>
                <a:rPr lang="fr-FR" altLang="fr-FR" sz="1600" dirty="0"/>
                <a:t> par les expressions ci-dessus</a:t>
              </a: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166" y="3328"/>
              <a:ext cx="116" cy="233"/>
            </a:xfrm>
            <a:custGeom>
              <a:avLst/>
              <a:gdLst>
                <a:gd name="T0" fmla="*/ 0 w 143"/>
                <a:gd name="T1" fmla="*/ 0 h 560"/>
                <a:gd name="T2" fmla="*/ 136 w 143"/>
                <a:gd name="T3" fmla="*/ 264 h 560"/>
                <a:gd name="T4" fmla="*/ 40 w 143"/>
                <a:gd name="T5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560">
                  <a:moveTo>
                    <a:pt x="0" y="0"/>
                  </a:moveTo>
                  <a:cubicBezTo>
                    <a:pt x="64" y="85"/>
                    <a:pt x="129" y="171"/>
                    <a:pt x="136" y="264"/>
                  </a:cubicBezTo>
                  <a:cubicBezTo>
                    <a:pt x="143" y="357"/>
                    <a:pt x="56" y="511"/>
                    <a:pt x="40" y="56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128" y="3632"/>
              <a:ext cx="116" cy="233"/>
            </a:xfrm>
            <a:custGeom>
              <a:avLst/>
              <a:gdLst>
                <a:gd name="T0" fmla="*/ 16 w 75"/>
                <a:gd name="T1" fmla="*/ 0 h 240"/>
                <a:gd name="T2" fmla="*/ 72 w 75"/>
                <a:gd name="T3" fmla="*/ 96 h 240"/>
                <a:gd name="T4" fmla="*/ 0 w 75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40">
                  <a:moveTo>
                    <a:pt x="16" y="0"/>
                  </a:moveTo>
                  <a:cubicBezTo>
                    <a:pt x="45" y="28"/>
                    <a:pt x="75" y="56"/>
                    <a:pt x="72" y="96"/>
                  </a:cubicBezTo>
                  <a:cubicBezTo>
                    <a:pt x="69" y="136"/>
                    <a:pt x="12" y="216"/>
                    <a:pt x="0" y="24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</p:grpSp>
      <p:pic>
        <p:nvPicPr>
          <p:cNvPr id="12395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61" y="867141"/>
            <a:ext cx="4221163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2" name="Picture 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83" y="859204"/>
            <a:ext cx="4403725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guidés(2)              </a:t>
            </a:r>
            <a:r>
              <a:rPr lang="fr-FR" altLang="fr-FR" sz="2200" i="1" dirty="0">
                <a:latin typeface="Arial" charset="0"/>
                <a:sym typeface="Wingdings" pitchFamily="2" charset="2"/>
              </a:rPr>
              <a:t> Modes TE et TM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9403" y="6398106"/>
            <a:ext cx="1160013" cy="360000"/>
          </a:xfrm>
        </p:spPr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26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563757" y="939287"/>
            <a:ext cx="8957159" cy="5157587"/>
            <a:chOff x="26504" y="819652"/>
            <a:chExt cx="8957159" cy="5157587"/>
          </a:xfrm>
        </p:grpSpPr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1485900" y="819652"/>
              <a:ext cx="7497763" cy="3184525"/>
              <a:chOff x="936" y="760"/>
              <a:chExt cx="4723" cy="2006"/>
            </a:xfrm>
          </p:grpSpPr>
          <p:grpSp>
            <p:nvGrpSpPr>
              <p:cNvPr id="15" name="Group 13"/>
              <p:cNvGrpSpPr>
                <a:grpSpLocks/>
              </p:cNvGrpSpPr>
              <p:nvPr/>
            </p:nvGrpSpPr>
            <p:grpSpPr bwMode="auto">
              <a:xfrm>
                <a:off x="936" y="2196"/>
                <a:ext cx="1832" cy="570"/>
                <a:chOff x="936" y="1956"/>
                <a:chExt cx="1832" cy="570"/>
              </a:xfrm>
            </p:grpSpPr>
            <p:sp>
              <p:nvSpPr>
                <p:cNvPr id="2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936" y="2022"/>
                  <a:ext cx="1832" cy="5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" name="Text Box 7"/>
                <p:cNvSpPr txBox="1">
                  <a:spLocks noChangeArrowheads="1"/>
                </p:cNvSpPr>
                <p:nvPr/>
              </p:nvSpPr>
              <p:spPr bwMode="auto">
                <a:xfrm rot="20707727">
                  <a:off x="1398" y="1956"/>
                  <a:ext cx="1160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altLang="fr-FR" sz="2800" dirty="0"/>
                    <a:t>Cas TE</a:t>
                  </a:r>
                </a:p>
                <a:p>
                  <a:pPr algn="ctr"/>
                  <a:r>
                    <a:rPr lang="fr-FR" altLang="fr-FR" dirty="0" err="1"/>
                    <a:t>Ez</a:t>
                  </a:r>
                  <a:r>
                    <a:rPr lang="fr-FR" altLang="fr-FR" dirty="0"/>
                    <a:t> =</a:t>
                  </a:r>
                  <a:r>
                    <a:rPr lang="fr-FR" altLang="fr-FR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fr-FR" altLang="fr-FR" dirty="0"/>
                    <a:t>Ex = Hy= 0</a:t>
                  </a:r>
                </a:p>
              </p:txBody>
            </p:sp>
          </p:grpSp>
          <p:grpSp>
            <p:nvGrpSpPr>
              <p:cNvPr id="16" name="Group 19"/>
              <p:cNvGrpSpPr>
                <a:grpSpLocks/>
              </p:cNvGrpSpPr>
              <p:nvPr/>
            </p:nvGrpSpPr>
            <p:grpSpPr bwMode="auto">
              <a:xfrm>
                <a:off x="1467" y="760"/>
                <a:ext cx="4192" cy="1067"/>
                <a:chOff x="1467" y="760"/>
                <a:chExt cx="4192" cy="1067"/>
              </a:xfrm>
            </p:grpSpPr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1648" y="760"/>
                  <a:ext cx="1184" cy="336"/>
                </a:xfrm>
                <a:prstGeom prst="rect">
                  <a:avLst/>
                </a:prstGeom>
                <a:solidFill>
                  <a:schemeClr val="accent1">
                    <a:alpha val="2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1467" y="1491"/>
                  <a:ext cx="1376" cy="336"/>
                </a:xfrm>
                <a:prstGeom prst="rect">
                  <a:avLst/>
                </a:prstGeom>
                <a:solidFill>
                  <a:schemeClr val="accent1">
                    <a:alpha val="2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4283" y="1099"/>
                  <a:ext cx="1376" cy="336"/>
                </a:xfrm>
                <a:prstGeom prst="rect">
                  <a:avLst/>
                </a:prstGeom>
                <a:solidFill>
                  <a:schemeClr val="accent1">
                    <a:alpha val="2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pic>
          <p:nvPicPr>
            <p:cNvPr id="12397" name="Picture 10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4" y="4164314"/>
              <a:ext cx="3200400" cy="181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9CD925C9-7720-4BF5-AF25-A41E4956013B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4351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guidés(3)                 </a:t>
            </a:r>
            <a:r>
              <a:rPr lang="fr-FR" altLang="fr-FR" sz="2200" i="1" dirty="0">
                <a:latin typeface="Arial" charset="0"/>
                <a:sym typeface="Wingdings" pitchFamily="2" charset="2"/>
              </a:rPr>
              <a:t>Équations de propagation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0" y="1117982"/>
            <a:ext cx="8682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Dans ces conditions, </a:t>
            </a:r>
            <a:r>
              <a:rPr lang="fr-FR" altLang="fr-FR" b="1">
                <a:solidFill>
                  <a:srgbClr val="FF3300"/>
                </a:solidFill>
              </a:rPr>
              <a:t>les équations de propagation deviennent</a:t>
            </a:r>
            <a:r>
              <a:rPr lang="fr-FR" altLang="fr-FR"/>
              <a:t> (si n est constant dans chaque couche) :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1" y="5131182"/>
            <a:ext cx="9045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dirty="0"/>
              <a:t>La </a:t>
            </a:r>
            <a:r>
              <a:rPr lang="fr-FR" altLang="fr-FR" b="1" dirty="0">
                <a:solidFill>
                  <a:srgbClr val="FF0000"/>
                </a:solidFill>
              </a:rPr>
              <a:t>solution générale </a:t>
            </a:r>
            <a:r>
              <a:rPr lang="fr-FR" altLang="fr-FR" dirty="0"/>
              <a:t>pourra s’écrire comme une </a:t>
            </a:r>
            <a:r>
              <a:rPr lang="fr-FR" altLang="fr-FR" b="1" dirty="0">
                <a:solidFill>
                  <a:srgbClr val="FF0000"/>
                </a:solidFill>
              </a:rPr>
              <a:t>combinaison linéaire de ces solutions</a:t>
            </a:r>
            <a:r>
              <a:rPr lang="fr-FR" altLang="fr-FR" dirty="0"/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638426" y="2695956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/>
              <a:t>TE :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638426" y="3648456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/>
              <a:t>TM :</a:t>
            </a:r>
          </a:p>
        </p:txBody>
      </p:sp>
      <p:pic>
        <p:nvPicPr>
          <p:cNvPr id="1334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52" y="2568369"/>
            <a:ext cx="3817937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458E9C79-913A-4252-AC12-6058FEC451E5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872343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guidés (4): cas TE                 </a:t>
            </a:r>
            <a:r>
              <a:rPr lang="fr-FR" altLang="fr-FR" sz="2200" i="1" dirty="0">
                <a:latin typeface="Arial" charset="0"/>
                <a:sym typeface="Wingdings" pitchFamily="2" charset="2"/>
              </a:rPr>
              <a:t>Équations de propagation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74826" y="1192214"/>
            <a:ext cx="87534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b="1" dirty="0"/>
              <a:t>Les modes guidés doivent avoir le champ qui s’annule lorsque l’on pénètre dans le substrat (conditions de guidage).</a:t>
            </a:r>
          </a:p>
          <a:p>
            <a:endParaRPr lang="fr-FR" altLang="fr-FR" dirty="0"/>
          </a:p>
          <a:p>
            <a:r>
              <a:rPr lang="fr-FR" altLang="fr-FR" dirty="0"/>
              <a:t>Il faut donc résoudre dans les différentes régions du guide 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76426" y="4786313"/>
            <a:ext cx="755367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FR" altLang="fr-FR">
                <a:sym typeface="Wingdings" pitchFamily="2" charset="2"/>
              </a:rPr>
              <a:t>Le champ a une constante de propagation imaginaire dans le substrat</a:t>
            </a:r>
          </a:p>
          <a:p>
            <a:pPr lvl="2">
              <a:buFont typeface="Wingdings" pitchFamily="2" charset="2"/>
              <a:buChar char="è"/>
            </a:pPr>
            <a:r>
              <a:rPr lang="fr-FR" altLang="fr-FR">
                <a:sym typeface="Wingdings" pitchFamily="2" charset="2"/>
              </a:rPr>
              <a:t>Il s’agit d’une </a:t>
            </a:r>
            <a:r>
              <a:rPr lang="fr-FR" altLang="fr-FR" b="1">
                <a:solidFill>
                  <a:srgbClr val="FF3300"/>
                </a:solidFill>
                <a:sym typeface="Wingdings" pitchFamily="2" charset="2"/>
              </a:rPr>
              <a:t>onde évanescente dans la gaine</a:t>
            </a:r>
          </a:p>
          <a:p>
            <a:pPr>
              <a:buFont typeface="Wingdings" pitchFamily="2" charset="2"/>
              <a:buNone/>
            </a:pPr>
            <a:endParaRPr lang="fr-FR" altLang="fr-FR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fr-FR" altLang="fr-FR">
                <a:sym typeface="Wingdings" pitchFamily="2" charset="2"/>
              </a:rPr>
              <a:t></a:t>
            </a:r>
            <a:r>
              <a:rPr lang="fr-FR" altLang="fr-FR" b="1">
                <a:solidFill>
                  <a:srgbClr val="FF3300"/>
                </a:solidFill>
                <a:sym typeface="Wingdings" pitchFamily="2" charset="2"/>
              </a:rPr>
              <a:t>Le champ a un comportement oscillatoire dans le guide</a:t>
            </a:r>
          </a:p>
          <a:p>
            <a:pPr lvl="2">
              <a:buFont typeface="Wingdings" pitchFamily="2" charset="2"/>
              <a:buNone/>
            </a:pPr>
            <a:endParaRPr lang="fr-FR" altLang="fr-FR"/>
          </a:p>
        </p:txBody>
      </p:sp>
      <p:pic>
        <p:nvPicPr>
          <p:cNvPr id="1436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7" y="2650368"/>
            <a:ext cx="6705600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E9B6EA85-305A-42FC-8DF7-84950123C0F5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5060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10224459" cy="777979"/>
          </a:xfrm>
        </p:spPr>
        <p:txBody>
          <a:bodyPr>
            <a:noAutofit/>
          </a:bodyPr>
          <a:lstStyle/>
          <a:p>
            <a:r>
              <a:rPr lang="fr-FR" altLang="fr-FR" sz="2200" dirty="0">
                <a:latin typeface="Arial" charset="0"/>
              </a:rPr>
              <a:t>Les modes guidés (5): cas TE      </a:t>
            </a:r>
            <a:r>
              <a:rPr lang="fr-FR" altLang="fr-FR" sz="2200" i="1" dirty="0">
                <a:latin typeface="Arial" charset="0"/>
                <a:sym typeface="Wingdings" pitchFamily="2" charset="2"/>
              </a:rPr>
              <a:t> </a:t>
            </a:r>
            <a:r>
              <a:rPr lang="fr-FR" altLang="fr-FR" sz="2200" i="1" dirty="0">
                <a:latin typeface="Arial" charset="0"/>
              </a:rPr>
              <a:t>Solutions de l’équation de propagation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74826" y="848341"/>
            <a:ext cx="5404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Deux types de solutions (au regard de la symétrie):</a:t>
            </a:r>
          </a:p>
        </p:txBody>
      </p:sp>
      <p:graphicFrame>
        <p:nvGraphicFramePr>
          <p:cNvPr id="8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85656"/>
              </p:ext>
            </p:extLst>
          </p:nvPr>
        </p:nvGraphicFramePr>
        <p:xfrm>
          <a:off x="1600200" y="1510328"/>
          <a:ext cx="8991600" cy="3651250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Solutions paires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Solutions impaires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 &lt; -a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-a &lt; x &lt;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 &gt;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1774825" y="5191742"/>
            <a:ext cx="78822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Remarque :</a:t>
            </a:r>
          </a:p>
          <a:p>
            <a:pPr>
              <a:buFontTx/>
              <a:buChar char="•"/>
            </a:pPr>
            <a:r>
              <a:rPr lang="fr-FR" altLang="fr-FR" dirty="0"/>
              <a:t> Chaque solution est suivie de </a:t>
            </a:r>
            <a:r>
              <a:rPr lang="fr-FR" altLang="fr-FR" b="1" dirty="0" err="1"/>
              <a:t>exp</a:t>
            </a:r>
            <a:r>
              <a:rPr lang="fr-FR" altLang="fr-FR" b="1" dirty="0"/>
              <a:t>(-j(</a:t>
            </a:r>
            <a:r>
              <a:rPr lang="fr-FR" altLang="fr-FR" b="1" dirty="0">
                <a:sym typeface="Symbol"/>
              </a:rPr>
              <a:t>t-</a:t>
            </a:r>
            <a:r>
              <a:rPr lang="fr-FR" altLang="fr-FR" b="1" dirty="0">
                <a:sym typeface="Symbol" pitchFamily="18" charset="2"/>
              </a:rPr>
              <a:t>z))</a:t>
            </a:r>
          </a:p>
          <a:p>
            <a:pPr>
              <a:buFontTx/>
              <a:buChar char="•"/>
            </a:pPr>
            <a:r>
              <a:rPr lang="fr-FR" altLang="fr-FR" dirty="0">
                <a:sym typeface="Symbol" pitchFamily="18" charset="2"/>
              </a:rPr>
              <a:t> Les champs ont été choisis pour assurer la continuité aux interfaces de E</a:t>
            </a:r>
            <a:r>
              <a:rPr lang="fr-FR" altLang="fr-FR" baseline="-25000" dirty="0">
                <a:sym typeface="Symbol" pitchFamily="18" charset="2"/>
              </a:rPr>
              <a:t>y</a:t>
            </a:r>
          </a:p>
          <a:p>
            <a:pPr>
              <a:buFontTx/>
              <a:buChar char="•"/>
            </a:pP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b="1" dirty="0">
                <a:solidFill>
                  <a:srgbClr val="FF0000"/>
                </a:solidFill>
                <a:sym typeface="Symbol" pitchFamily="18" charset="2"/>
              </a:rPr>
              <a:t>Reste à déterminer  , </a:t>
            </a:r>
            <a:r>
              <a:rPr lang="fr-FR" altLang="fr-FR" b="1" dirty="0">
                <a:solidFill>
                  <a:srgbClr val="FF0000"/>
                </a:solidFill>
                <a:sym typeface="Symbol"/>
              </a:rPr>
              <a:t></a:t>
            </a:r>
            <a:r>
              <a:rPr lang="fr-FR" altLang="fr-FR" b="1" dirty="0">
                <a:solidFill>
                  <a:srgbClr val="FF0000"/>
                </a:solidFill>
                <a:sym typeface="Symbol" pitchFamily="18" charset="2"/>
              </a:rPr>
              <a:t> et  en fonction de la pulsation de l’onde </a:t>
            </a:r>
            <a:r>
              <a:rPr lang="fr-FR" altLang="fr-FR" b="1" dirty="0">
                <a:solidFill>
                  <a:srgbClr val="FF0000"/>
                </a:solidFill>
                <a:sym typeface="Symbol"/>
              </a:rPr>
              <a:t></a:t>
            </a:r>
            <a:endParaRPr lang="fr-FR" altLang="fr-FR" b="1" dirty="0">
              <a:solidFill>
                <a:srgbClr val="FF0000"/>
              </a:solidFill>
              <a:sym typeface="Symbol" pitchFamily="18" charset="2"/>
            </a:endParaRPr>
          </a:p>
        </p:txBody>
      </p:sp>
      <p:pic>
        <p:nvPicPr>
          <p:cNvPr id="15520" name="Picture 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78" y="2418109"/>
            <a:ext cx="34591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23" name="Picture 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18" y="2418109"/>
            <a:ext cx="36417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26" name="Picture 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08" y="3417337"/>
            <a:ext cx="2073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29" name="Picture 1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07" y="3439078"/>
            <a:ext cx="2079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32" name="Picture 1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48" y="4488622"/>
            <a:ext cx="35655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35" name="Picture 1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91" y="4478546"/>
            <a:ext cx="3459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FC30A30-3CF1-43A7-A685-91A2B2436C4D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34571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Introduction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556793"/>
            <a:ext cx="8653830" cy="4525963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000" dirty="0"/>
              <a:t> Les télécommunications optiques datent des amérindiens : signaux de fumée 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000" dirty="0"/>
              <a:t> 1791 : Le télégraphe optique de Chappe</a:t>
            </a:r>
          </a:p>
          <a:p>
            <a:pPr marL="896938" indent="0">
              <a:spcBef>
                <a:spcPct val="50000"/>
              </a:spcBef>
              <a:buNone/>
            </a:pPr>
            <a:r>
              <a:rPr lang="fr-FR" altLang="fr-FR" sz="1200" i="1" dirty="0"/>
              <a:t>	</a:t>
            </a:r>
            <a:r>
              <a:rPr lang="fr-FR" altLang="fr-FR" sz="1200" b="0" i="1" dirty="0"/>
              <a:t>Les messages sont constitués d'une suite de signaux sémaphoriques qui, lus à l'aide d'une longue-vue sur la tour précédente, sont reproduits pour être lus de la tour suivante. 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000" dirty="0"/>
              <a:t> 1855 : Le télégraphe électrique : l ’optique disparaît des télécommunications.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000" dirty="0"/>
              <a:t> 1960 : L ’apparition du laser relance l ’intérêt pour l ’optique : nécessité d ’une propagation guidée.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000" dirty="0"/>
              <a:t> 1966 : idée de la fibre optique pour la propagation longue distance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1B104BD-937B-4D25-86C0-4BE7BEB905E4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254831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guidés (6): cas TE                      </a:t>
            </a:r>
            <a:r>
              <a:rPr lang="fr-FR" altLang="fr-FR" sz="2200" i="1" dirty="0">
                <a:latin typeface="Arial" charset="0"/>
                <a:sym typeface="Wingdings" pitchFamily="2" charset="2"/>
              </a:rPr>
              <a:t></a:t>
            </a:r>
            <a:r>
              <a:rPr lang="fr-FR" altLang="fr-FR" sz="2200" i="1" dirty="0">
                <a:latin typeface="Arial" charset="0"/>
              </a:rPr>
              <a:t>Relations de dispersion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1" y="767022"/>
            <a:ext cx="6524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La </a:t>
            </a:r>
            <a:r>
              <a:rPr lang="fr-FR" altLang="fr-FR" b="1">
                <a:solidFill>
                  <a:srgbClr val="FF3300"/>
                </a:solidFill>
              </a:rPr>
              <a:t>continuité de H</a:t>
            </a:r>
            <a:r>
              <a:rPr lang="fr-FR" altLang="fr-FR" b="1" baseline="-25000">
                <a:solidFill>
                  <a:srgbClr val="FF3300"/>
                </a:solidFill>
              </a:rPr>
              <a:t>z</a:t>
            </a:r>
            <a:r>
              <a:rPr lang="fr-FR" altLang="fr-FR"/>
              <a:t> est équivalente à la </a:t>
            </a:r>
            <a:r>
              <a:rPr lang="fr-FR" altLang="fr-FR" b="1">
                <a:solidFill>
                  <a:srgbClr val="FF3300"/>
                </a:solidFill>
              </a:rPr>
              <a:t>continuité de </a:t>
            </a:r>
            <a:r>
              <a:rPr lang="fr-FR" altLang="fr-FR" b="1">
                <a:solidFill>
                  <a:srgbClr val="FF3300"/>
                </a:solidFill>
                <a:sym typeface="Symbol" pitchFamily="18" charset="2"/>
              </a:rPr>
              <a:t>E</a:t>
            </a:r>
            <a:r>
              <a:rPr lang="fr-FR" altLang="fr-FR" b="1" baseline="-25000">
                <a:solidFill>
                  <a:srgbClr val="FF3300"/>
                </a:solidFill>
                <a:sym typeface="Symbol" pitchFamily="18" charset="2"/>
              </a:rPr>
              <a:t>y</a:t>
            </a:r>
            <a:r>
              <a:rPr lang="fr-FR" altLang="fr-FR" b="1">
                <a:solidFill>
                  <a:srgbClr val="FF3300"/>
                </a:solidFill>
                <a:sym typeface="Symbol" pitchFamily="18" charset="2"/>
              </a:rPr>
              <a:t>/x</a:t>
            </a:r>
          </a:p>
        </p:txBody>
      </p:sp>
      <p:graphicFrame>
        <p:nvGraphicFramePr>
          <p:cNvPr id="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89435"/>
              </p:ext>
            </p:extLst>
          </p:nvPr>
        </p:nvGraphicFramePr>
        <p:xfrm>
          <a:off x="1892300" y="1394084"/>
          <a:ext cx="8407400" cy="1444626"/>
        </p:xfrm>
        <a:graphic>
          <a:graphicData uri="http://schemas.openxmlformats.org/drawingml/2006/table">
            <a:tbl>
              <a:tblPr/>
              <a:tblGrid>
                <a:gridCol w="280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Continuité de </a:t>
                      </a: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Ey/x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 = -a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 =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Solutions paires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Solutions impaires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343057"/>
              </p:ext>
            </p:extLst>
          </p:nvPr>
        </p:nvGraphicFramePr>
        <p:xfrm>
          <a:off x="4995864" y="2052897"/>
          <a:ext cx="22431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4" name="Équation" r:id="rId3" imgW="1193760" imgH="177480" progId="Equation.3">
                  <p:embed/>
                </p:oleObj>
              </mc:Choice>
              <mc:Fallback>
                <p:oleObj name="Équation" r:id="rId3" imgW="1193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4" y="2052897"/>
                        <a:ext cx="224313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92577"/>
              </p:ext>
            </p:extLst>
          </p:nvPr>
        </p:nvGraphicFramePr>
        <p:xfrm>
          <a:off x="7870825" y="2046548"/>
          <a:ext cx="23320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5" name="Équation" r:id="rId5" imgW="1193760" imgH="177480" progId="Equation.3">
                  <p:embed/>
                </p:oleObj>
              </mc:Choice>
              <mc:Fallback>
                <p:oleObj name="Équation" r:id="rId5" imgW="1193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825" y="2046548"/>
                        <a:ext cx="233203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354885"/>
              </p:ext>
            </p:extLst>
          </p:nvPr>
        </p:nvGraphicFramePr>
        <p:xfrm>
          <a:off x="4916489" y="2502160"/>
          <a:ext cx="24225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6" name="Équation" r:id="rId7" imgW="1269720" imgH="177480" progId="Equation.3">
                  <p:embed/>
                </p:oleObj>
              </mc:Choice>
              <mc:Fallback>
                <p:oleObj name="Équation" r:id="rId7" imgW="1269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9" y="2502160"/>
                        <a:ext cx="24225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30147"/>
              </p:ext>
            </p:extLst>
          </p:nvPr>
        </p:nvGraphicFramePr>
        <p:xfrm>
          <a:off x="7905751" y="2505334"/>
          <a:ext cx="22717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7" name="Équation" r:id="rId9" imgW="1269720" imgH="177480" progId="Equation.3">
                  <p:embed/>
                </p:oleObj>
              </mc:Choice>
              <mc:Fallback>
                <p:oleObj name="Équation" r:id="rId9" imgW="1269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1" y="2505334"/>
                        <a:ext cx="2271713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8"/>
          <p:cNvSpPr>
            <a:spLocks noChangeArrowheads="1"/>
          </p:cNvSpPr>
          <p:nvPr/>
        </p:nvSpPr>
        <p:spPr bwMode="auto">
          <a:xfrm>
            <a:off x="1803400" y="2959360"/>
            <a:ext cx="8610600" cy="14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b="1" u="sng" dirty="0"/>
              <a:t>Cas pair</a:t>
            </a:r>
            <a:r>
              <a:rPr lang="fr-FR" altLang="fr-FR" dirty="0"/>
              <a:t> :</a:t>
            </a:r>
          </a:p>
          <a:p>
            <a:r>
              <a:rPr lang="fr-FR" altLang="fr-FR" dirty="0">
                <a:sym typeface="Symbol" pitchFamily="18" charset="2"/>
              </a:rPr>
              <a:t>.</a:t>
            </a:r>
            <a:r>
              <a:rPr lang="fr-FR" altLang="fr-FR" dirty="0" err="1">
                <a:sym typeface="Symbol" pitchFamily="18" charset="2"/>
              </a:rPr>
              <a:t>sina</a:t>
            </a:r>
            <a:r>
              <a:rPr lang="fr-FR" altLang="fr-FR" dirty="0">
                <a:sym typeface="Symbol" pitchFamily="18" charset="2"/>
              </a:rPr>
              <a:t> = </a:t>
            </a:r>
            <a:r>
              <a:rPr lang="fr-FR" altLang="fr-FR" dirty="0">
                <a:sym typeface="Symbol"/>
              </a:rPr>
              <a:t></a:t>
            </a:r>
            <a:r>
              <a:rPr lang="fr-FR" altLang="fr-FR" dirty="0">
                <a:sym typeface="Symbol" pitchFamily="18" charset="2"/>
              </a:rPr>
              <a:t>.</a:t>
            </a:r>
            <a:r>
              <a:rPr lang="fr-FR" altLang="fr-FR" dirty="0" err="1">
                <a:sym typeface="Symbol" pitchFamily="18" charset="2"/>
              </a:rPr>
              <a:t>cosa</a:t>
            </a:r>
            <a:r>
              <a:rPr lang="fr-FR" altLang="fr-FR" dirty="0">
                <a:sym typeface="Symbol" pitchFamily="18" charset="2"/>
              </a:rPr>
              <a:t>   </a:t>
            </a:r>
            <a:r>
              <a:rPr lang="fr-FR" altLang="fr-FR" dirty="0">
                <a:sym typeface="Wingdings" pitchFamily="2" charset="2"/>
              </a:rPr>
              <a:t></a:t>
            </a:r>
            <a:r>
              <a:rPr lang="fr-FR" altLang="fr-FR" dirty="0">
                <a:sym typeface="Symbol" pitchFamily="18" charset="2"/>
              </a:rPr>
              <a:t>	tan a = </a:t>
            </a:r>
            <a:r>
              <a:rPr lang="fr-FR" altLang="fr-FR" dirty="0">
                <a:sym typeface="Symbol"/>
              </a:rPr>
              <a:t></a:t>
            </a:r>
            <a:r>
              <a:rPr lang="fr-FR" altLang="fr-FR" dirty="0">
                <a:sym typeface="Symbol" pitchFamily="18" charset="2"/>
              </a:rPr>
              <a:t> /  </a:t>
            </a:r>
            <a:r>
              <a:rPr lang="fr-FR" altLang="fr-FR" dirty="0">
                <a:sym typeface="Wingdings" pitchFamily="2" charset="2"/>
              </a:rPr>
              <a:t> </a:t>
            </a:r>
            <a:r>
              <a:rPr lang="fr-FR" altLang="fr-FR" dirty="0" err="1">
                <a:sym typeface="Wingdings" pitchFamily="2" charset="2"/>
              </a:rPr>
              <a:t>a</a:t>
            </a:r>
            <a:r>
              <a:rPr lang="fr-FR" altLang="fr-FR" dirty="0" err="1">
                <a:sym typeface="Symbol" pitchFamily="18" charset="2"/>
              </a:rPr>
              <a:t>rctan</a:t>
            </a:r>
            <a:r>
              <a:rPr lang="fr-FR" altLang="fr-FR" dirty="0">
                <a:sym typeface="Symbol" pitchFamily="18" charset="2"/>
              </a:rPr>
              <a:t> (</a:t>
            </a:r>
            <a:r>
              <a:rPr lang="fr-FR" altLang="fr-FR" dirty="0">
                <a:sym typeface="Symbol"/>
              </a:rPr>
              <a:t></a:t>
            </a:r>
            <a:r>
              <a:rPr lang="fr-FR" altLang="fr-FR" dirty="0">
                <a:sym typeface="Symbol" pitchFamily="18" charset="2"/>
              </a:rPr>
              <a:t> / ) = a + m							</a:t>
            </a:r>
            <a:r>
              <a:rPr lang="fr-FR" altLang="fr-FR" sz="1400" dirty="0">
                <a:sym typeface="Symbol" pitchFamily="18" charset="2"/>
              </a:rPr>
              <a:t>car tan(</a:t>
            </a:r>
            <a:r>
              <a:rPr lang="fr-FR" altLang="fr-FR" sz="1400" dirty="0" err="1">
                <a:sym typeface="Symbol" pitchFamily="18" charset="2"/>
              </a:rPr>
              <a:t>x+m</a:t>
            </a:r>
            <a:r>
              <a:rPr lang="fr-FR" altLang="fr-FR" sz="1400" dirty="0">
                <a:sym typeface="Symbol" pitchFamily="18" charset="2"/>
              </a:rPr>
              <a:t>)=</a:t>
            </a:r>
            <a:r>
              <a:rPr lang="fr-FR" altLang="fr-FR" sz="1400" dirty="0" err="1">
                <a:sym typeface="Symbol" pitchFamily="18" charset="2"/>
              </a:rPr>
              <a:t>tanx</a:t>
            </a:r>
            <a:endParaRPr lang="fr-FR" altLang="fr-FR" sz="1400" dirty="0">
              <a:sym typeface="Symbol" pitchFamily="18" charset="2"/>
            </a:endParaRPr>
          </a:p>
          <a:p>
            <a:pPr algn="ctr"/>
            <a:r>
              <a:rPr lang="fr-FR" altLang="fr-FR" dirty="0">
                <a:sym typeface="Symbol" pitchFamily="18" charset="2"/>
              </a:rPr>
              <a:t>	 </a:t>
            </a:r>
            <a:r>
              <a:rPr lang="fr-FR" altLang="fr-FR" b="1" dirty="0">
                <a:sym typeface="Symbol" pitchFamily="18" charset="2"/>
              </a:rPr>
              <a:t>a – </a:t>
            </a:r>
            <a:r>
              <a:rPr lang="fr-FR" altLang="fr-FR" b="1" dirty="0" err="1">
                <a:sym typeface="Symbol" pitchFamily="18" charset="2"/>
              </a:rPr>
              <a:t>arctan</a:t>
            </a:r>
            <a:r>
              <a:rPr lang="fr-FR" altLang="fr-FR" b="1" dirty="0">
                <a:sym typeface="Symbol" pitchFamily="18" charset="2"/>
              </a:rPr>
              <a:t> (</a:t>
            </a:r>
            <a:r>
              <a:rPr lang="fr-FR" altLang="fr-FR" b="1" dirty="0">
                <a:sym typeface="Symbol"/>
              </a:rPr>
              <a:t></a:t>
            </a:r>
            <a:r>
              <a:rPr lang="fr-FR" altLang="fr-FR" b="1" dirty="0">
                <a:sym typeface="Symbol" pitchFamily="18" charset="2"/>
              </a:rPr>
              <a:t> / ) = -m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fr-FR" altLang="fr-FR" sz="12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49"/>
          <p:cNvSpPr>
            <a:spLocks noChangeArrowheads="1"/>
          </p:cNvSpPr>
          <p:nvPr/>
        </p:nvSpPr>
        <p:spPr bwMode="auto">
          <a:xfrm>
            <a:off x="1790700" y="4210310"/>
            <a:ext cx="8877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b="1" u="sng" dirty="0">
                <a:sym typeface="Symbol" pitchFamily="18" charset="2"/>
              </a:rPr>
              <a:t>Cas Impair</a:t>
            </a:r>
            <a:r>
              <a:rPr lang="fr-FR" altLang="fr-FR" dirty="0">
                <a:sym typeface="Symbol" pitchFamily="18" charset="2"/>
              </a:rPr>
              <a:t>:</a:t>
            </a:r>
          </a:p>
          <a:p>
            <a:r>
              <a:rPr lang="fr-FR" altLang="fr-FR" dirty="0">
                <a:sym typeface="Symbol" pitchFamily="18" charset="2"/>
              </a:rPr>
              <a:t>.</a:t>
            </a:r>
            <a:r>
              <a:rPr lang="fr-FR" altLang="fr-FR" dirty="0" err="1">
                <a:sym typeface="Symbol" pitchFamily="18" charset="2"/>
              </a:rPr>
              <a:t>cosa</a:t>
            </a:r>
            <a:r>
              <a:rPr lang="fr-FR" altLang="fr-FR" dirty="0">
                <a:sym typeface="Symbol" pitchFamily="18" charset="2"/>
              </a:rPr>
              <a:t> = -</a:t>
            </a:r>
            <a:r>
              <a:rPr lang="fr-FR" altLang="fr-FR" dirty="0">
                <a:sym typeface="Symbol"/>
              </a:rPr>
              <a:t> </a:t>
            </a:r>
            <a:r>
              <a:rPr lang="fr-FR" altLang="fr-FR" dirty="0">
                <a:sym typeface="Symbol" pitchFamily="18" charset="2"/>
              </a:rPr>
              <a:t>.</a:t>
            </a:r>
            <a:r>
              <a:rPr lang="fr-FR" altLang="fr-FR" dirty="0" err="1">
                <a:sym typeface="Symbol" pitchFamily="18" charset="2"/>
              </a:rPr>
              <a:t>sina</a:t>
            </a:r>
            <a:r>
              <a:rPr lang="fr-FR" altLang="fr-FR" dirty="0">
                <a:sym typeface="Symbol" pitchFamily="18" charset="2"/>
              </a:rPr>
              <a:t>   </a:t>
            </a:r>
            <a:r>
              <a:rPr lang="fr-FR" altLang="fr-FR" dirty="0">
                <a:sym typeface="Wingdings" pitchFamily="2" charset="2"/>
              </a:rPr>
              <a:t> </a:t>
            </a:r>
            <a:r>
              <a:rPr lang="fr-FR" altLang="fr-FR" dirty="0" err="1">
                <a:sym typeface="Symbol" pitchFamily="18" charset="2"/>
              </a:rPr>
              <a:t>cotan</a:t>
            </a:r>
            <a:r>
              <a:rPr lang="fr-FR" altLang="fr-FR" dirty="0">
                <a:sym typeface="Symbol" pitchFamily="18" charset="2"/>
              </a:rPr>
              <a:t> a = tan (/2- a) = -tan (a-/2) =  -</a:t>
            </a:r>
            <a:r>
              <a:rPr lang="fr-FR" altLang="fr-FR" dirty="0">
                <a:sym typeface="Symbol"/>
              </a:rPr>
              <a:t> </a:t>
            </a:r>
            <a:r>
              <a:rPr lang="fr-FR" altLang="fr-FR" dirty="0">
                <a:sym typeface="Symbol" pitchFamily="18" charset="2"/>
              </a:rPr>
              <a:t> /  </a:t>
            </a:r>
          </a:p>
          <a:p>
            <a:r>
              <a:rPr lang="fr-FR" altLang="fr-FR" dirty="0">
                <a:sym typeface="Symbol" pitchFamily="18" charset="2"/>
              </a:rPr>
              <a:t>	</a:t>
            </a:r>
          </a:p>
          <a:p>
            <a:pPr algn="ctr"/>
            <a:r>
              <a:rPr lang="fr-FR" altLang="fr-FR" dirty="0">
                <a:sym typeface="Symbol" pitchFamily="18" charset="2"/>
              </a:rPr>
              <a:t>	</a:t>
            </a:r>
            <a:r>
              <a:rPr lang="fr-FR" altLang="fr-FR" b="1" dirty="0">
                <a:sym typeface="Symbol" pitchFamily="18" charset="2"/>
              </a:rPr>
              <a:t>a – </a:t>
            </a:r>
            <a:r>
              <a:rPr lang="fr-FR" altLang="fr-FR" b="1" dirty="0" err="1">
                <a:sym typeface="Symbol" pitchFamily="18" charset="2"/>
              </a:rPr>
              <a:t>arctan</a:t>
            </a:r>
            <a:r>
              <a:rPr lang="fr-FR" altLang="fr-FR" b="1" dirty="0">
                <a:sym typeface="Symbol" pitchFamily="18" charset="2"/>
              </a:rPr>
              <a:t> (</a:t>
            </a:r>
            <a:r>
              <a:rPr lang="fr-FR" altLang="fr-FR" b="1" dirty="0">
                <a:sym typeface="Symbol"/>
              </a:rPr>
              <a:t></a:t>
            </a:r>
            <a:r>
              <a:rPr lang="fr-FR" altLang="fr-FR" b="1" dirty="0">
                <a:sym typeface="Symbol" pitchFamily="18" charset="2"/>
              </a:rPr>
              <a:t> / ) = -m + /2</a:t>
            </a: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095500" y="5734310"/>
            <a:ext cx="842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b="1" dirty="0">
                <a:sym typeface="Symbol" pitchFamily="18" charset="2"/>
              </a:rPr>
              <a:t>En généralisant :</a:t>
            </a:r>
          </a:p>
          <a:p>
            <a:pPr algn="ctr"/>
            <a:r>
              <a:rPr lang="fr-FR" altLang="fr-FR" b="1" dirty="0">
                <a:sym typeface="Symbol" pitchFamily="18" charset="2"/>
              </a:rPr>
              <a:t>		a – </a:t>
            </a:r>
            <a:r>
              <a:rPr lang="fr-FR" altLang="fr-FR" b="1" dirty="0" err="1">
                <a:sym typeface="Symbol" pitchFamily="18" charset="2"/>
              </a:rPr>
              <a:t>arctan</a:t>
            </a:r>
            <a:r>
              <a:rPr lang="fr-FR" altLang="fr-FR" b="1" dirty="0">
                <a:sym typeface="Symbol" pitchFamily="18" charset="2"/>
              </a:rPr>
              <a:t> (</a:t>
            </a:r>
            <a:r>
              <a:rPr lang="fr-FR" altLang="fr-FR" b="1" dirty="0">
                <a:sym typeface="Symbol"/>
              </a:rPr>
              <a:t></a:t>
            </a:r>
            <a:r>
              <a:rPr lang="fr-FR" altLang="fr-FR" b="1" dirty="0">
                <a:sym typeface="Symbol" pitchFamily="18" charset="2"/>
              </a:rPr>
              <a:t> / ) = -m / 2      </a:t>
            </a:r>
            <a:r>
              <a:rPr lang="fr-FR" altLang="fr-FR" sz="1200" b="1" dirty="0">
                <a:solidFill>
                  <a:srgbClr val="FF0000"/>
                </a:solidFill>
                <a:sym typeface="Symbol" pitchFamily="18" charset="2"/>
              </a:rPr>
              <a:t>m entier définit la parité de la solution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F91228F-0ED6-43B7-B6FC-1CCDCBA2D387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757029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guidés (7): cas TE                        </a:t>
            </a:r>
            <a:r>
              <a:rPr lang="fr-FR" altLang="fr-FR" sz="2200" i="1" dirty="0">
                <a:latin typeface="Arial" charset="0"/>
                <a:sym typeface="Wingdings" pitchFamily="2" charset="2"/>
              </a:rPr>
              <a:t> </a:t>
            </a:r>
            <a:r>
              <a:rPr lang="fr-FR" altLang="fr-FR" sz="2200" i="1" dirty="0">
                <a:latin typeface="Arial" charset="0"/>
              </a:rPr>
              <a:t>Relations de dispersion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31</a:t>
            </a:fld>
            <a:endParaRPr lang="fr-FR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866901" y="1662113"/>
            <a:ext cx="8658225" cy="2195512"/>
            <a:chOff x="0" y="2215"/>
            <a:chExt cx="5454" cy="1383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620" y="3126"/>
              <a:ext cx="283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dirty="0"/>
                <a:t>Remarque : la parité de m définit la parité de E</a:t>
              </a:r>
              <a:r>
                <a:rPr lang="fr-FR" altLang="fr-FR" sz="1600" baseline="-25000" dirty="0"/>
                <a:t>y</a:t>
              </a:r>
            </a:p>
            <a:p>
              <a:r>
                <a:rPr lang="fr-FR" altLang="fr-FR" sz="1600" baseline="-25000" dirty="0">
                  <a:sym typeface="Wingdings" panose="05000000000000000000" pitchFamily="2" charset="2"/>
                </a:rPr>
                <a:t> Si m pair, m</a:t>
              </a:r>
              <a:r>
                <a:rPr lang="fr-FR" altLang="fr-FR" sz="1600" baseline="-25000" dirty="0">
                  <a:sym typeface="Symbol"/>
                </a:rPr>
                <a:t>/2 = 0, , 2, 3…</a:t>
              </a:r>
            </a:p>
            <a:p>
              <a:r>
                <a:rPr lang="fr-FR" altLang="fr-FR" sz="1600" baseline="-25000" dirty="0">
                  <a:sym typeface="Wingdings" panose="05000000000000000000" pitchFamily="2" charset="2"/>
                </a:rPr>
                <a:t> </a:t>
              </a:r>
              <a:r>
                <a:rPr lang="fr-FR" altLang="fr-FR" sz="1600" baseline="-25000" dirty="0">
                  <a:sym typeface="Symbol"/>
                </a:rPr>
                <a:t>Si m impair, </a:t>
              </a:r>
              <a:r>
                <a:rPr lang="fr-FR" altLang="fr-FR" sz="1600" baseline="-25000" dirty="0">
                  <a:sym typeface="Wingdings" panose="05000000000000000000" pitchFamily="2" charset="2"/>
                </a:rPr>
                <a:t>m</a:t>
              </a:r>
              <a:r>
                <a:rPr lang="fr-FR" altLang="fr-FR" sz="1600" baseline="-25000" dirty="0">
                  <a:sym typeface="Symbol"/>
                </a:rPr>
                <a:t>/2 = /2, 3/2, 5/2… </a:t>
              </a:r>
              <a:endParaRPr lang="fr-FR" altLang="fr-FR" sz="1600" dirty="0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0" y="2215"/>
              <a:ext cx="4796" cy="661"/>
              <a:chOff x="0" y="2215"/>
              <a:chExt cx="4796" cy="661"/>
            </a:xfrm>
          </p:grpSpPr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0" y="2215"/>
                <a:ext cx="305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La </a:t>
                </a:r>
                <a:r>
                  <a:rPr lang="fr-FR" altLang="fr-FR" b="1">
                    <a:solidFill>
                      <a:srgbClr val="FF3300"/>
                    </a:solidFill>
                  </a:rPr>
                  <a:t>relation de dispersion</a:t>
                </a:r>
                <a:r>
                  <a:rPr lang="fr-FR" altLang="fr-FR"/>
                  <a:t> peut donc s’écrire:</a:t>
                </a:r>
              </a:p>
            </p:txBody>
          </p:sp>
          <p:graphicFrame>
            <p:nvGraphicFramePr>
              <p:cNvPr id="12" name="Object 9"/>
              <p:cNvGraphicFramePr>
                <a:graphicFrameLocks noChangeAspect="1"/>
              </p:cNvGraphicFramePr>
              <p:nvPr/>
            </p:nvGraphicFramePr>
            <p:xfrm>
              <a:off x="4724" y="2740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33" name="Equation" r:id="rId3" imgW="114120" imgH="215640" progId="Equation.3">
                      <p:embed/>
                    </p:oleObj>
                  </mc:Choice>
                  <mc:Fallback>
                    <p:oleObj name="Equation" r:id="rId3" imgW="11412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4" y="2740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17489" name="Picture 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20" y="2114344"/>
            <a:ext cx="36734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803401" y="4097337"/>
            <a:ext cx="8418513" cy="1874839"/>
            <a:chOff x="279400" y="4097336"/>
            <a:chExt cx="8418513" cy="1874839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79400" y="4097336"/>
              <a:ext cx="8418513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dirty="0"/>
                <a:t>On peut également ajouter l’équation suivante, en éliminant par simple addition </a:t>
              </a:r>
              <a:r>
                <a:rPr lang="fr-FR" altLang="fr-FR" dirty="0">
                  <a:sym typeface="Symbol" pitchFamily="18" charset="2"/>
                </a:rPr>
                <a:t></a:t>
              </a:r>
              <a:r>
                <a:rPr lang="fr-FR" altLang="fr-FR" baseline="30000" dirty="0">
                  <a:sym typeface="Symbol" pitchFamily="18" charset="2"/>
                </a:rPr>
                <a:t>2</a:t>
              </a:r>
              <a:r>
                <a:rPr lang="fr-FR" altLang="fr-FR" dirty="0">
                  <a:sym typeface="Symbol" pitchFamily="18" charset="2"/>
                </a:rPr>
                <a:t> entre les équations définissant  et </a:t>
              </a:r>
              <a:r>
                <a:rPr lang="fr-FR" altLang="fr-FR" dirty="0">
                  <a:sym typeface="Symbol"/>
                </a:rPr>
                <a:t></a:t>
              </a:r>
              <a:r>
                <a:rPr lang="fr-FR" altLang="fr-FR" dirty="0">
                  <a:sym typeface="Symbol" pitchFamily="18" charset="2"/>
                </a:rPr>
                <a:t> :</a:t>
              </a:r>
            </a:p>
          </p:txBody>
        </p:sp>
        <p:pic>
          <p:nvPicPr>
            <p:cNvPr id="17491" name="Picture 8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886" y="4973638"/>
              <a:ext cx="3641725" cy="99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EEDF91B5-6EFC-4B12-981F-B15416604393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5744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guidés (8): cas TE               </a:t>
            </a:r>
            <a:r>
              <a:rPr lang="fr-FR" altLang="fr-FR" sz="2200" i="1" dirty="0">
                <a:latin typeface="Arial" charset="0"/>
                <a:sym typeface="Wingdings" pitchFamily="2" charset="2"/>
              </a:rPr>
              <a:t>  </a:t>
            </a:r>
            <a:r>
              <a:rPr lang="fr-FR" altLang="fr-FR" sz="2200" i="1" dirty="0">
                <a:latin typeface="Arial" charset="0"/>
              </a:rPr>
              <a:t>Combien y a –t-il de modes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32</a:t>
            </a:fld>
            <a:endParaRPr lang="fr-FR" dirty="0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736725" y="871298"/>
            <a:ext cx="7500938" cy="2433637"/>
            <a:chOff x="134" y="695"/>
            <a:chExt cx="4725" cy="1533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34" y="695"/>
              <a:ext cx="4725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 b="1" dirty="0">
                  <a:solidFill>
                    <a:srgbClr val="FF3300"/>
                  </a:solidFill>
                  <a:latin typeface="Arial" charset="0"/>
                </a:rPr>
                <a:t>Normalisation</a:t>
              </a:r>
              <a:r>
                <a:rPr lang="fr-FR" altLang="fr-FR" sz="2000" dirty="0">
                  <a:latin typeface="Arial" charset="0"/>
                </a:rPr>
                <a:t> :</a:t>
              </a:r>
            </a:p>
            <a:p>
              <a:pPr lvl="1">
                <a:buFontTx/>
                <a:buAutoNum type="arabicPeriod"/>
              </a:pPr>
              <a:r>
                <a:rPr lang="fr-FR" altLang="fr-FR" sz="2000" dirty="0">
                  <a:latin typeface="Arial" charset="0"/>
                </a:rPr>
                <a:t>La </a:t>
              </a:r>
              <a:r>
                <a:rPr lang="fr-FR" altLang="fr-FR" sz="2000" b="1" dirty="0">
                  <a:solidFill>
                    <a:srgbClr val="FF3300"/>
                  </a:solidFill>
                  <a:latin typeface="Arial" charset="0"/>
                </a:rPr>
                <a:t>fréquence réduite</a:t>
              </a:r>
              <a:r>
                <a:rPr lang="fr-FR" altLang="fr-FR" sz="2000" dirty="0">
                  <a:latin typeface="Arial" charset="0"/>
                </a:rPr>
                <a:t> ou </a:t>
              </a:r>
              <a:r>
                <a:rPr lang="fr-FR" altLang="fr-FR" sz="2000" b="1" dirty="0">
                  <a:solidFill>
                    <a:srgbClr val="FF3300"/>
                  </a:solidFill>
                  <a:latin typeface="Arial" charset="0"/>
                </a:rPr>
                <a:t>fréquence normalisée</a:t>
              </a:r>
              <a:r>
                <a:rPr lang="fr-FR" altLang="fr-FR" sz="2000" dirty="0">
                  <a:latin typeface="Arial" charset="0"/>
                </a:rPr>
                <a:t> s’écrit :</a:t>
              </a:r>
            </a:p>
            <a:p>
              <a:pPr lvl="1">
                <a:buFontTx/>
                <a:buAutoNum type="arabicPeriod"/>
              </a:pPr>
              <a:endParaRPr lang="fr-FR" altLang="fr-FR" sz="2000" dirty="0">
                <a:latin typeface="Arial" charset="0"/>
              </a:endParaRPr>
            </a:p>
            <a:p>
              <a:pPr lvl="1">
                <a:buFontTx/>
                <a:buAutoNum type="arabicPeriod"/>
              </a:pPr>
              <a:endParaRPr lang="fr-FR" altLang="fr-FR" sz="2000" dirty="0">
                <a:latin typeface="Arial" charset="0"/>
              </a:endParaRPr>
            </a:p>
            <a:p>
              <a:pPr lvl="1">
                <a:buFontTx/>
                <a:buAutoNum type="arabicPeriod"/>
              </a:pPr>
              <a:endParaRPr lang="fr-FR" altLang="fr-FR" sz="2000" dirty="0">
                <a:latin typeface="Arial" charset="0"/>
              </a:endParaRPr>
            </a:p>
            <a:p>
              <a:pPr lvl="1">
                <a:buFontTx/>
                <a:buAutoNum type="arabicPeriod"/>
              </a:pPr>
              <a:endParaRPr lang="fr-FR" altLang="fr-FR" sz="2000" dirty="0">
                <a:latin typeface="Arial" charset="0"/>
              </a:endParaRPr>
            </a:p>
            <a:p>
              <a:pPr lvl="1">
                <a:buFontTx/>
                <a:buAutoNum type="arabicPeriod"/>
              </a:pPr>
              <a:r>
                <a:rPr lang="fr-FR" altLang="fr-FR" sz="2000" dirty="0">
                  <a:latin typeface="Arial" charset="0"/>
                </a:rPr>
                <a:t>On pose :</a:t>
              </a: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7" name="Equation" r:id="rId3" imgW="114120" imgH="215640" progId="Equation.3">
                    <p:embed/>
                  </p:oleObj>
                </mc:Choice>
                <mc:Fallback>
                  <p:oleObj name="Equation" r:id="rId3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58642"/>
              </p:ext>
            </p:extLst>
          </p:nvPr>
        </p:nvGraphicFramePr>
        <p:xfrm>
          <a:off x="3327400" y="3692284"/>
          <a:ext cx="6197600" cy="1104900"/>
        </p:xfrm>
        <a:graphic>
          <a:graphicData uri="http://schemas.openxmlformats.org/drawingml/2006/table">
            <a:tbl>
              <a:tblPr/>
              <a:tblGrid>
                <a:gridCol w="309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Solutions paires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Solutions impaires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= u tg (u)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= -u / tg (u)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fr-FR" alt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= u</a:t>
                      </a:r>
                      <a:r>
                        <a:rPr kumimoji="0" lang="fr-FR" alt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+ v</a:t>
                      </a:r>
                      <a:r>
                        <a:rPr kumimoji="0" lang="fr-FR" alt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fr-FR" alt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= u</a:t>
                      </a:r>
                      <a:r>
                        <a:rPr kumimoji="0" lang="fr-FR" alt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+ v</a:t>
                      </a:r>
                      <a:r>
                        <a:rPr kumimoji="0" lang="fr-FR" alt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1978025" y="4908309"/>
            <a:ext cx="696376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altLang="fr-FR" dirty="0">
                <a:sym typeface="Wingdings" pitchFamily="2" charset="2"/>
              </a:rPr>
              <a:t>Résolution graphique ou numérique</a:t>
            </a:r>
          </a:p>
          <a:p>
            <a:pPr lvl="1">
              <a:buFont typeface="Wingdings" pitchFamily="2" charset="2"/>
              <a:buNone/>
            </a:pPr>
            <a:r>
              <a:rPr lang="fr-FR" altLang="fr-FR" dirty="0">
                <a:sym typeface="Wingdings" pitchFamily="2" charset="2"/>
              </a:rPr>
              <a:t> Intersection entre le cercle de rayon V et u.tg(u) (cas paire)</a:t>
            </a:r>
          </a:p>
          <a:p>
            <a:pPr lvl="1">
              <a:buFont typeface="Wingdings" pitchFamily="2" charset="2"/>
              <a:buNone/>
            </a:pPr>
            <a:r>
              <a:rPr lang="fr-FR" altLang="fr-FR" dirty="0">
                <a:sym typeface="Wingdings" pitchFamily="2" charset="2"/>
              </a:rPr>
              <a:t> Plus V est grand, plus il y a de modes</a:t>
            </a:r>
          </a:p>
          <a:p>
            <a:pPr lvl="1">
              <a:buFont typeface="Wingdings" pitchFamily="2" charset="2"/>
              <a:buNone/>
            </a:pPr>
            <a:r>
              <a:rPr lang="fr-FR" altLang="fr-FR" dirty="0">
                <a:sym typeface="Wingdings" pitchFamily="2" charset="2"/>
              </a:rPr>
              <a:t> Si a augmente, le nb de modes guidés augmente</a:t>
            </a:r>
          </a:p>
          <a:p>
            <a:pPr lvl="1">
              <a:buFont typeface="Wingdings" pitchFamily="2" charset="2"/>
              <a:buNone/>
            </a:pPr>
            <a:r>
              <a:rPr lang="fr-FR" altLang="fr-FR" dirty="0">
                <a:sym typeface="Wingdings" pitchFamily="2" charset="2"/>
              </a:rPr>
              <a:t> Si </a:t>
            </a:r>
            <a:r>
              <a:rPr lang="fr-FR" altLang="fr-FR" dirty="0">
                <a:sym typeface="Symbol" pitchFamily="18" charset="2"/>
              </a:rPr>
              <a:t> diminue, le nb de modes guidés augmente</a:t>
            </a: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1866900" y="3277947"/>
            <a:ext cx="61093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FF0000"/>
                </a:solidFill>
              </a:rPr>
              <a:t>Suivant la parité, on doit donc résoudre les systèmes: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8378825" y="1836497"/>
            <a:ext cx="1449436" cy="36933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&gt;0 car n</a:t>
            </a:r>
            <a:r>
              <a:rPr lang="fr-FR" altLang="fr-FR" baseline="-25000"/>
              <a:t>g</a:t>
            </a:r>
            <a:r>
              <a:rPr lang="fr-FR" altLang="fr-FR"/>
              <a:t>&lt;n</a:t>
            </a:r>
            <a:r>
              <a:rPr lang="fr-FR" altLang="fr-FR" baseline="-25000"/>
              <a:t>c</a:t>
            </a:r>
          </a:p>
        </p:txBody>
      </p:sp>
      <p:pic>
        <p:nvPicPr>
          <p:cNvPr id="18516" name="Picture 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79" y="1664116"/>
            <a:ext cx="4267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28" name="Picture 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81" y="2688122"/>
            <a:ext cx="27130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8135941-0946-43C6-97BA-C487B4D52E74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1791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guidés (9): cas TE                </a:t>
            </a:r>
            <a:r>
              <a:rPr lang="fr-FR" altLang="fr-FR" sz="2200" i="1" dirty="0">
                <a:latin typeface="Arial" charset="0"/>
                <a:sym typeface="Wingdings" pitchFamily="2" charset="2"/>
              </a:rPr>
              <a:t></a:t>
            </a:r>
            <a:r>
              <a:rPr lang="fr-FR" altLang="fr-FR" sz="2200" i="1" dirty="0">
                <a:latin typeface="Arial" charset="0"/>
              </a:rPr>
              <a:t>Combien y a –t-il de modes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V="1">
            <a:off x="2528280" y="940792"/>
            <a:ext cx="0" cy="511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2528280" y="6058892"/>
            <a:ext cx="619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3947505" y="1055092"/>
            <a:ext cx="0" cy="49911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5366730" y="1047155"/>
            <a:ext cx="0" cy="4991100"/>
          </a:xfrm>
          <a:prstGeom prst="line">
            <a:avLst/>
          </a:prstGeom>
          <a:noFill/>
          <a:ln w="28575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6785955" y="1039217"/>
            <a:ext cx="0" cy="49911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8206768" y="1031280"/>
            <a:ext cx="0" cy="4991100"/>
          </a:xfrm>
          <a:prstGeom prst="line">
            <a:avLst/>
          </a:prstGeom>
          <a:noFill/>
          <a:ln w="28575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2540980" y="1055092"/>
            <a:ext cx="1371600" cy="4978400"/>
          </a:xfrm>
          <a:custGeom>
            <a:avLst/>
            <a:gdLst>
              <a:gd name="T0" fmla="*/ 560 w 560"/>
              <a:gd name="T1" fmla="*/ 0 h 3336"/>
              <a:gd name="T2" fmla="*/ 488 w 560"/>
              <a:gd name="T3" fmla="*/ 992 h 3336"/>
              <a:gd name="T4" fmla="*/ 368 w 560"/>
              <a:gd name="T5" fmla="*/ 2048 h 3336"/>
              <a:gd name="T6" fmla="*/ 152 w 560"/>
              <a:gd name="T7" fmla="*/ 2976 h 3336"/>
              <a:gd name="T8" fmla="*/ 0 w 560"/>
              <a:gd name="T9" fmla="*/ 3336 h 3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" h="3336">
                <a:moveTo>
                  <a:pt x="560" y="0"/>
                </a:moveTo>
                <a:cubicBezTo>
                  <a:pt x="540" y="325"/>
                  <a:pt x="520" y="651"/>
                  <a:pt x="488" y="992"/>
                </a:cubicBezTo>
                <a:cubicBezTo>
                  <a:pt x="456" y="1333"/>
                  <a:pt x="424" y="1717"/>
                  <a:pt x="368" y="2048"/>
                </a:cubicBezTo>
                <a:cubicBezTo>
                  <a:pt x="312" y="2379"/>
                  <a:pt x="213" y="2761"/>
                  <a:pt x="152" y="2976"/>
                </a:cubicBezTo>
                <a:cubicBezTo>
                  <a:pt x="91" y="3191"/>
                  <a:pt x="45" y="3263"/>
                  <a:pt x="0" y="3336"/>
                </a:cubicBezTo>
              </a:path>
            </a:pathLst>
          </a:custGeom>
          <a:noFill/>
          <a:ln w="28575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Freeform 27"/>
          <p:cNvSpPr>
            <a:spLocks/>
          </p:cNvSpPr>
          <p:nvPr/>
        </p:nvSpPr>
        <p:spPr bwMode="auto">
          <a:xfrm>
            <a:off x="3942743" y="1072555"/>
            <a:ext cx="1371600" cy="4978400"/>
          </a:xfrm>
          <a:custGeom>
            <a:avLst/>
            <a:gdLst>
              <a:gd name="T0" fmla="*/ 560 w 560"/>
              <a:gd name="T1" fmla="*/ 0 h 3336"/>
              <a:gd name="T2" fmla="*/ 488 w 560"/>
              <a:gd name="T3" fmla="*/ 992 h 3336"/>
              <a:gd name="T4" fmla="*/ 368 w 560"/>
              <a:gd name="T5" fmla="*/ 2048 h 3336"/>
              <a:gd name="T6" fmla="*/ 152 w 560"/>
              <a:gd name="T7" fmla="*/ 2976 h 3336"/>
              <a:gd name="T8" fmla="*/ 0 w 560"/>
              <a:gd name="T9" fmla="*/ 3336 h 3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" h="3336">
                <a:moveTo>
                  <a:pt x="560" y="0"/>
                </a:moveTo>
                <a:cubicBezTo>
                  <a:pt x="540" y="325"/>
                  <a:pt x="520" y="651"/>
                  <a:pt x="488" y="992"/>
                </a:cubicBezTo>
                <a:cubicBezTo>
                  <a:pt x="456" y="1333"/>
                  <a:pt x="424" y="1717"/>
                  <a:pt x="368" y="2048"/>
                </a:cubicBezTo>
                <a:cubicBezTo>
                  <a:pt x="312" y="2379"/>
                  <a:pt x="213" y="2761"/>
                  <a:pt x="152" y="2976"/>
                </a:cubicBezTo>
                <a:cubicBezTo>
                  <a:pt x="91" y="3191"/>
                  <a:pt x="45" y="3263"/>
                  <a:pt x="0" y="3336"/>
                </a:cubicBezTo>
              </a:path>
            </a:pathLst>
          </a:custGeom>
          <a:noFill/>
          <a:ln w="28575" cap="flat" cmpd="sng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28"/>
          <p:cNvSpPr>
            <a:spLocks/>
          </p:cNvSpPr>
          <p:nvPr/>
        </p:nvSpPr>
        <p:spPr bwMode="auto">
          <a:xfrm>
            <a:off x="5382605" y="1064617"/>
            <a:ext cx="1371600" cy="4978400"/>
          </a:xfrm>
          <a:custGeom>
            <a:avLst/>
            <a:gdLst>
              <a:gd name="T0" fmla="*/ 560 w 560"/>
              <a:gd name="T1" fmla="*/ 0 h 3336"/>
              <a:gd name="T2" fmla="*/ 488 w 560"/>
              <a:gd name="T3" fmla="*/ 992 h 3336"/>
              <a:gd name="T4" fmla="*/ 368 w 560"/>
              <a:gd name="T5" fmla="*/ 2048 h 3336"/>
              <a:gd name="T6" fmla="*/ 152 w 560"/>
              <a:gd name="T7" fmla="*/ 2976 h 3336"/>
              <a:gd name="T8" fmla="*/ 0 w 560"/>
              <a:gd name="T9" fmla="*/ 3336 h 3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" h="3336">
                <a:moveTo>
                  <a:pt x="560" y="0"/>
                </a:moveTo>
                <a:cubicBezTo>
                  <a:pt x="540" y="325"/>
                  <a:pt x="520" y="651"/>
                  <a:pt x="488" y="992"/>
                </a:cubicBezTo>
                <a:cubicBezTo>
                  <a:pt x="456" y="1333"/>
                  <a:pt x="424" y="1717"/>
                  <a:pt x="368" y="2048"/>
                </a:cubicBezTo>
                <a:cubicBezTo>
                  <a:pt x="312" y="2379"/>
                  <a:pt x="213" y="2761"/>
                  <a:pt x="152" y="2976"/>
                </a:cubicBezTo>
                <a:cubicBezTo>
                  <a:pt x="91" y="3191"/>
                  <a:pt x="45" y="3263"/>
                  <a:pt x="0" y="3336"/>
                </a:cubicBezTo>
              </a:path>
            </a:pathLst>
          </a:custGeom>
          <a:noFill/>
          <a:ln w="28575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29"/>
          <p:cNvSpPr>
            <a:spLocks/>
          </p:cNvSpPr>
          <p:nvPr/>
        </p:nvSpPr>
        <p:spPr bwMode="auto">
          <a:xfrm>
            <a:off x="6784368" y="1069380"/>
            <a:ext cx="1371600" cy="4978400"/>
          </a:xfrm>
          <a:custGeom>
            <a:avLst/>
            <a:gdLst>
              <a:gd name="T0" fmla="*/ 560 w 560"/>
              <a:gd name="T1" fmla="*/ 0 h 3336"/>
              <a:gd name="T2" fmla="*/ 488 w 560"/>
              <a:gd name="T3" fmla="*/ 992 h 3336"/>
              <a:gd name="T4" fmla="*/ 368 w 560"/>
              <a:gd name="T5" fmla="*/ 2048 h 3336"/>
              <a:gd name="T6" fmla="*/ 152 w 560"/>
              <a:gd name="T7" fmla="*/ 2976 h 3336"/>
              <a:gd name="T8" fmla="*/ 0 w 560"/>
              <a:gd name="T9" fmla="*/ 3336 h 3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" h="3336">
                <a:moveTo>
                  <a:pt x="560" y="0"/>
                </a:moveTo>
                <a:cubicBezTo>
                  <a:pt x="540" y="325"/>
                  <a:pt x="520" y="651"/>
                  <a:pt x="488" y="992"/>
                </a:cubicBezTo>
                <a:cubicBezTo>
                  <a:pt x="456" y="1333"/>
                  <a:pt x="424" y="1717"/>
                  <a:pt x="368" y="2048"/>
                </a:cubicBezTo>
                <a:cubicBezTo>
                  <a:pt x="312" y="2379"/>
                  <a:pt x="213" y="2761"/>
                  <a:pt x="152" y="2976"/>
                </a:cubicBezTo>
                <a:cubicBezTo>
                  <a:pt x="91" y="3191"/>
                  <a:pt x="45" y="3263"/>
                  <a:pt x="0" y="3336"/>
                </a:cubicBezTo>
              </a:path>
            </a:pathLst>
          </a:custGeom>
          <a:noFill/>
          <a:ln w="28575" cap="flat" cmpd="sng">
            <a:solidFill>
              <a:srgbClr val="00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Arc 32"/>
          <p:cNvSpPr>
            <a:spLocks/>
          </p:cNvSpPr>
          <p:nvPr/>
        </p:nvSpPr>
        <p:spPr bwMode="auto">
          <a:xfrm>
            <a:off x="2555268" y="2718792"/>
            <a:ext cx="3352800" cy="3327400"/>
          </a:xfrm>
          <a:custGeom>
            <a:avLst/>
            <a:gdLst>
              <a:gd name="G0" fmla="+- 164 0 0"/>
              <a:gd name="G1" fmla="+- 21600 0 0"/>
              <a:gd name="G2" fmla="+- 21600 0 0"/>
              <a:gd name="T0" fmla="*/ 0 w 21764"/>
              <a:gd name="T1" fmla="*/ 1 h 21600"/>
              <a:gd name="T2" fmla="*/ 21764 w 21764"/>
              <a:gd name="T3" fmla="*/ 21600 h 21600"/>
              <a:gd name="T4" fmla="*/ 164 w 217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64" h="21600" fill="none" extrusionOk="0">
                <a:moveTo>
                  <a:pt x="-1" y="0"/>
                </a:moveTo>
                <a:cubicBezTo>
                  <a:pt x="54" y="0"/>
                  <a:pt x="109" y="-1"/>
                  <a:pt x="164" y="0"/>
                </a:cubicBezTo>
                <a:cubicBezTo>
                  <a:pt x="12093" y="0"/>
                  <a:pt x="21764" y="9670"/>
                  <a:pt x="21764" y="21600"/>
                </a:cubicBezTo>
              </a:path>
              <a:path w="21764" h="21600" stroke="0" extrusionOk="0">
                <a:moveTo>
                  <a:pt x="-1" y="0"/>
                </a:moveTo>
                <a:cubicBezTo>
                  <a:pt x="54" y="0"/>
                  <a:pt x="109" y="-1"/>
                  <a:pt x="164" y="0"/>
                </a:cubicBezTo>
                <a:cubicBezTo>
                  <a:pt x="12093" y="0"/>
                  <a:pt x="21764" y="9670"/>
                  <a:pt x="21764" y="21600"/>
                </a:cubicBezTo>
                <a:lnTo>
                  <a:pt x="16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8633806" y="5996980"/>
            <a:ext cx="89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u=</a:t>
            </a:r>
            <a:r>
              <a:rPr lang="fr-FR" altLang="fr-FR" sz="2400">
                <a:sym typeface="Symbol" pitchFamily="18" charset="2"/>
              </a:rPr>
              <a:t>a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953902" y="793331"/>
            <a:ext cx="1473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 err="1">
                <a:solidFill>
                  <a:srgbClr val="000099"/>
                </a:solidFill>
              </a:rPr>
              <a:t>utgu</a:t>
            </a:r>
            <a:r>
              <a:rPr lang="fr-FR" altLang="fr-FR" sz="2400" dirty="0">
                <a:solidFill>
                  <a:srgbClr val="000099"/>
                </a:solidFill>
              </a:rPr>
              <a:t>=</a:t>
            </a:r>
            <a:r>
              <a:rPr lang="fr-FR" altLang="fr-FR" sz="2400" dirty="0">
                <a:sym typeface="Symbol"/>
              </a:rPr>
              <a:t>  </a:t>
            </a:r>
            <a:r>
              <a:rPr lang="fr-FR" altLang="fr-FR" sz="2400" dirty="0">
                <a:solidFill>
                  <a:srgbClr val="000099"/>
                </a:solidFill>
                <a:sym typeface="Symbol" pitchFamily="18" charset="2"/>
              </a:rPr>
              <a:t>a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655405" y="6030317"/>
            <a:ext cx="503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ym typeface="Symbol" pitchFamily="18" charset="2"/>
              </a:rPr>
              <a:t>/2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5209568" y="603031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ym typeface="Symbol" pitchFamily="18" charset="2"/>
              </a:rPr>
              <a:t></a:t>
            </a: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6433530" y="6030317"/>
            <a:ext cx="631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ym typeface="Symbol" pitchFamily="18" charset="2"/>
              </a:rPr>
              <a:t>3/2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7962293" y="6030317"/>
            <a:ext cx="439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ym typeface="Symbol" pitchFamily="18" charset="2"/>
              </a:rPr>
              <a:t>2</a:t>
            </a:r>
          </a:p>
        </p:txBody>
      </p:sp>
      <p:sp>
        <p:nvSpPr>
          <p:cNvPr id="24" name="Oval 39"/>
          <p:cNvSpPr>
            <a:spLocks noChangeArrowheads="1"/>
          </p:cNvSpPr>
          <p:nvPr/>
        </p:nvSpPr>
        <p:spPr bwMode="auto">
          <a:xfrm>
            <a:off x="3620480" y="2858492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sz="2800"/>
          </a:p>
        </p:txBody>
      </p:sp>
      <p:sp>
        <p:nvSpPr>
          <p:cNvPr id="25" name="Oval 40"/>
          <p:cNvSpPr>
            <a:spLocks noChangeArrowheads="1"/>
          </p:cNvSpPr>
          <p:nvPr/>
        </p:nvSpPr>
        <p:spPr bwMode="auto">
          <a:xfrm>
            <a:off x="4895243" y="366335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sz="2800"/>
          </a:p>
        </p:txBody>
      </p:sp>
      <p:sp>
        <p:nvSpPr>
          <p:cNvPr id="26" name="Oval 41"/>
          <p:cNvSpPr>
            <a:spLocks noChangeArrowheads="1"/>
          </p:cNvSpPr>
          <p:nvPr/>
        </p:nvSpPr>
        <p:spPr bwMode="auto">
          <a:xfrm>
            <a:off x="5776305" y="5293717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sz="2800"/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 flipV="1">
            <a:off x="2528280" y="2782292"/>
            <a:ext cx="698500" cy="325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2702905" y="3342680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800"/>
              <a:t>V</a:t>
            </a:r>
          </a:p>
        </p:txBody>
      </p:sp>
      <p:grpSp>
        <p:nvGrpSpPr>
          <p:cNvPr id="29" name="Group 49"/>
          <p:cNvGrpSpPr>
            <a:grpSpLocks/>
          </p:cNvGrpSpPr>
          <p:nvPr/>
        </p:nvGrpSpPr>
        <p:grpSpPr bwMode="auto">
          <a:xfrm>
            <a:off x="8662380" y="3874492"/>
            <a:ext cx="1727200" cy="1485900"/>
            <a:chOff x="4552" y="2712"/>
            <a:chExt cx="1088" cy="936"/>
          </a:xfrm>
        </p:grpSpPr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552" y="2712"/>
              <a:ext cx="1088" cy="9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Line 44"/>
            <p:cNvSpPr>
              <a:spLocks noChangeShapeType="1"/>
            </p:cNvSpPr>
            <p:nvPr/>
          </p:nvSpPr>
          <p:spPr bwMode="auto">
            <a:xfrm>
              <a:off x="4576" y="2920"/>
              <a:ext cx="288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45"/>
            <p:cNvSpPr>
              <a:spLocks noChangeShapeType="1"/>
            </p:cNvSpPr>
            <p:nvPr/>
          </p:nvSpPr>
          <p:spPr bwMode="auto">
            <a:xfrm>
              <a:off x="4579" y="3323"/>
              <a:ext cx="288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4904" y="2822"/>
              <a:ext cx="69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Solutions</a:t>
              </a:r>
            </a:p>
            <a:p>
              <a:r>
                <a:rPr lang="fr-FR" altLang="fr-FR" sz="1600" b="1"/>
                <a:t>paires</a:t>
              </a:r>
            </a:p>
          </p:txBody>
        </p:sp>
        <p:sp>
          <p:nvSpPr>
            <p:cNvPr id="34" name="Text Box 47"/>
            <p:cNvSpPr txBox="1">
              <a:spLocks noChangeArrowheads="1"/>
            </p:cNvSpPr>
            <p:nvPr/>
          </p:nvSpPr>
          <p:spPr bwMode="auto">
            <a:xfrm>
              <a:off x="4899" y="3209"/>
              <a:ext cx="69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/>
                <a:t>Solutions</a:t>
              </a:r>
            </a:p>
            <a:p>
              <a:r>
                <a:rPr lang="fr-FR" altLang="fr-FR" sz="1600" b="1"/>
                <a:t>impaires</a:t>
              </a:r>
            </a:p>
          </p:txBody>
        </p:sp>
      </p:grp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2264755" y="6033492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ym typeface="Symbol" pitchFamily="18" charset="2"/>
              </a:rPr>
              <a:t>0</a:t>
            </a: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3172805" y="24124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TE</a:t>
            </a:r>
            <a:r>
              <a:rPr lang="fr-FR" altLang="fr-FR" baseline="-25000"/>
              <a:t>0</a:t>
            </a:r>
            <a:endParaRPr lang="fr-FR" altLang="fr-FR"/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4358668" y="3572867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TE</a:t>
            </a:r>
            <a:r>
              <a:rPr lang="fr-FR" altLang="fr-FR" baseline="-25000"/>
              <a:t>1</a:t>
            </a:r>
            <a:endParaRPr lang="fr-FR" altLang="fr-FR"/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5277830" y="5025430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TE</a:t>
            </a:r>
            <a:r>
              <a:rPr lang="fr-FR" altLang="fr-FR" baseline="-25000"/>
              <a:t>2</a:t>
            </a:r>
            <a:endParaRPr lang="fr-FR" altLang="fr-FR"/>
          </a:p>
        </p:txBody>
      </p:sp>
      <p:sp>
        <p:nvSpPr>
          <p:cNvPr id="39" name="Text Box 57"/>
          <p:cNvSpPr txBox="1">
            <a:spLocks noChangeArrowheads="1"/>
          </p:cNvSpPr>
          <p:nvPr/>
        </p:nvSpPr>
        <p:spPr bwMode="auto">
          <a:xfrm>
            <a:off x="6234206" y="761405"/>
            <a:ext cx="5945188" cy="147732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dirty="0"/>
              <a:t>Remarque :</a:t>
            </a:r>
          </a:p>
          <a:p>
            <a:pPr>
              <a:buFontTx/>
              <a:buChar char="-"/>
            </a:pPr>
            <a:r>
              <a:rPr lang="fr-FR" altLang="fr-FR" dirty="0"/>
              <a:t>La fréquence normalisée </a:t>
            </a:r>
            <a:r>
              <a:rPr lang="fr-FR" altLang="fr-FR" dirty="0" err="1"/>
              <a:t>V</a:t>
            </a:r>
            <a:r>
              <a:rPr lang="fr-FR" altLang="fr-FR" baseline="-25000" dirty="0" err="1"/>
              <a:t>m</a:t>
            </a:r>
            <a:r>
              <a:rPr lang="fr-FR" altLang="fr-FR" dirty="0"/>
              <a:t> = m</a:t>
            </a:r>
            <a:r>
              <a:rPr lang="fr-FR" altLang="fr-FR" dirty="0">
                <a:sym typeface="Symbol" pitchFamily="18" charset="2"/>
              </a:rPr>
              <a:t>/2 est le seuil d’apparition ou de disparition d’un mode</a:t>
            </a:r>
          </a:p>
          <a:p>
            <a:pPr>
              <a:buFontTx/>
              <a:buChar char="-"/>
            </a:pPr>
            <a:r>
              <a:rPr lang="fr-FR" altLang="fr-FR" dirty="0">
                <a:sym typeface="Symbol" pitchFamily="18" charset="2"/>
              </a:rPr>
              <a:t>u et v &gt; 0 car E(x)  </a:t>
            </a:r>
            <a:r>
              <a:rPr lang="fr-FR" altLang="fr-FR" dirty="0" err="1">
                <a:sym typeface="Symbol" pitchFamily="18" charset="2"/>
              </a:rPr>
              <a:t>exp</a:t>
            </a:r>
            <a:r>
              <a:rPr lang="fr-FR" altLang="fr-FR" dirty="0">
                <a:sym typeface="Symbol" pitchFamily="18" charset="2"/>
              </a:rPr>
              <a:t>(</a:t>
            </a:r>
            <a:r>
              <a:rPr lang="fr-FR" altLang="fr-FR" dirty="0" err="1">
                <a:sym typeface="Symbol" pitchFamily="18" charset="2"/>
              </a:rPr>
              <a:t>jx</a:t>
            </a:r>
            <a:r>
              <a:rPr lang="fr-FR" altLang="fr-FR" dirty="0">
                <a:sym typeface="Symbol" pitchFamily="18" charset="2"/>
              </a:rPr>
              <a:t>) +</a:t>
            </a:r>
            <a:r>
              <a:rPr lang="fr-FR" altLang="fr-FR" dirty="0" err="1">
                <a:sym typeface="Symbol" pitchFamily="18" charset="2"/>
              </a:rPr>
              <a:t>exp</a:t>
            </a:r>
            <a:r>
              <a:rPr lang="fr-FR" altLang="fr-FR" dirty="0">
                <a:sym typeface="Symbol" pitchFamily="18" charset="2"/>
              </a:rPr>
              <a:t>(-</a:t>
            </a:r>
            <a:r>
              <a:rPr lang="fr-FR" altLang="fr-FR" dirty="0" err="1">
                <a:sym typeface="Symbol" pitchFamily="18" charset="2"/>
              </a:rPr>
              <a:t>jx</a:t>
            </a:r>
            <a:r>
              <a:rPr lang="fr-FR" altLang="fr-FR" dirty="0">
                <a:sym typeface="Symbol" pitchFamily="18" charset="2"/>
              </a:rPr>
              <a:t>) donc</a:t>
            </a:r>
          </a:p>
          <a:p>
            <a:r>
              <a:rPr lang="fr-FR" altLang="fr-FR" dirty="0">
                <a:sym typeface="Symbol" pitchFamily="18" charset="2"/>
              </a:rPr>
              <a:t> &gt;0 et &lt;0 représente la même solution !</a:t>
            </a:r>
          </a:p>
        </p:txBody>
      </p:sp>
      <p:sp>
        <p:nvSpPr>
          <p:cNvPr id="40" name="Espace réservé du pied de page 4">
            <a:extLst>
              <a:ext uri="{FF2B5EF4-FFF2-40B4-BE49-F238E27FC236}">
                <a16:creationId xmlns:a16="http://schemas.microsoft.com/office/drawing/2014/main" id="{B95C1DE2-ED58-426C-BC10-2B8A5FE1D9F7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407239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7541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guidés (10): cas TE               </a:t>
            </a:r>
            <a:r>
              <a:rPr lang="fr-FR" altLang="fr-FR" sz="2200" i="1" dirty="0">
                <a:latin typeface="Arial" charset="0"/>
                <a:sym typeface="Wingdings" pitchFamily="2" charset="2"/>
              </a:rPr>
              <a:t></a:t>
            </a:r>
            <a:r>
              <a:rPr lang="fr-FR" altLang="fr-FR" sz="2200" i="1" dirty="0">
                <a:latin typeface="Arial" charset="0"/>
              </a:rPr>
              <a:t>Combien y a –t-il de modes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62125" y="2471264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28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0" y="599601"/>
            <a:ext cx="4572000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fr-FR" altLang="fr-FR" b="1"/>
              <a:t>Remarque :</a:t>
            </a:r>
            <a:endParaRPr lang="fr-FR" altLang="fr-FR" sz="1600" b="1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1" y="990127"/>
            <a:ext cx="2395207" cy="40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fr-FR" altLang="fr-FR" sz="2000">
                <a:latin typeface="Arial" charset="0"/>
              </a:rPr>
              <a:t> V </a:t>
            </a:r>
            <a:r>
              <a:rPr lang="fr-FR" altLang="fr-FR" sz="2000">
                <a:latin typeface="Arial" charset="0"/>
                <a:sym typeface="Symbol" pitchFamily="18" charset="2"/>
              </a:rPr>
              <a:t> 0, a, n</a:t>
            </a:r>
            <a:r>
              <a:rPr lang="fr-FR" altLang="fr-FR" sz="2000" baseline="-25000">
                <a:latin typeface="Arial" charset="0"/>
                <a:sym typeface="Symbol" pitchFamily="18" charset="2"/>
              </a:rPr>
              <a:t>g</a:t>
            </a:r>
            <a:r>
              <a:rPr lang="fr-FR" altLang="fr-FR" sz="2000">
                <a:latin typeface="Arial" charset="0"/>
                <a:sym typeface="Symbol" pitchFamily="18" charset="2"/>
              </a:rPr>
              <a:t>, n</a:t>
            </a:r>
            <a:r>
              <a:rPr lang="fr-FR" altLang="fr-FR" sz="2000" baseline="-25000">
                <a:latin typeface="Arial" charset="0"/>
                <a:sym typeface="Symbol" pitchFamily="18" charset="2"/>
              </a:rPr>
              <a:t>g</a:t>
            </a:r>
            <a:r>
              <a:rPr lang="fr-FR" altLang="fr-FR" sz="2000">
                <a:latin typeface="Arial" charset="0"/>
                <a:sym typeface="Symbol" pitchFamily="18" charset="2"/>
              </a:rPr>
              <a:t>, 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524000" y="1453677"/>
            <a:ext cx="9144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4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fr-FR" altLang="fr-FR" sz="2000">
                <a:latin typeface="Arial" charset="0"/>
                <a:sym typeface="Symbol" pitchFamily="18" charset="2"/>
              </a:rPr>
              <a:t>L’onde se propage avec un vecteur d’onde  suivant z. Cela correspond à une propagation dans un milieu homogène, isotrope </a:t>
            </a:r>
            <a:r>
              <a:rPr lang="fr-FR" altLang="fr-FR" sz="2000" b="1">
                <a:solidFill>
                  <a:srgbClr val="FF3300"/>
                </a:solidFill>
                <a:latin typeface="Arial" charset="0"/>
                <a:sym typeface="Symbol" pitchFamily="18" charset="2"/>
              </a:rPr>
              <a:t>d’indice de réfraction apparent  n</a:t>
            </a:r>
            <a:r>
              <a:rPr lang="fr-FR" altLang="fr-FR" sz="2000" b="1" baseline="-25000">
                <a:solidFill>
                  <a:srgbClr val="FF3300"/>
                </a:solidFill>
                <a:latin typeface="Arial" charset="0"/>
                <a:sym typeface="Symbol" pitchFamily="18" charset="2"/>
              </a:rPr>
              <a:t>a</a:t>
            </a:r>
            <a:r>
              <a:rPr lang="fr-FR" altLang="fr-FR" sz="2000" b="1">
                <a:solidFill>
                  <a:srgbClr val="FF3300"/>
                </a:solidFill>
                <a:latin typeface="Arial" charset="0"/>
                <a:sym typeface="Symbol" pitchFamily="18" charset="2"/>
              </a:rPr>
              <a:t> =  / k</a:t>
            </a:r>
            <a:r>
              <a:rPr lang="fr-FR" altLang="fr-FR" sz="2000" b="1" baseline="-25000">
                <a:solidFill>
                  <a:srgbClr val="FF3300"/>
                </a:solidFill>
                <a:latin typeface="Arial" charset="0"/>
                <a:sym typeface="Symbol" pitchFamily="18" charset="2"/>
              </a:rPr>
              <a:t>0</a:t>
            </a:r>
            <a:r>
              <a:rPr lang="fr-FR" altLang="fr-FR" sz="2000">
                <a:latin typeface="Arial" charset="0"/>
                <a:sym typeface="Symbol" pitchFamily="18" charset="2"/>
              </a:rPr>
              <a:t>. Cet indice vérifie n</a:t>
            </a:r>
            <a:r>
              <a:rPr lang="fr-FR" altLang="fr-FR" sz="2000" baseline="-25000">
                <a:latin typeface="Arial" charset="0"/>
                <a:sym typeface="Symbol" pitchFamily="18" charset="2"/>
              </a:rPr>
              <a:t>g</a:t>
            </a:r>
            <a:r>
              <a:rPr lang="fr-FR" altLang="fr-FR" sz="2000">
                <a:latin typeface="Arial" charset="0"/>
                <a:sym typeface="Symbol" pitchFamily="18" charset="2"/>
              </a:rPr>
              <a:t> &lt; n</a:t>
            </a:r>
            <a:r>
              <a:rPr lang="fr-FR" altLang="fr-FR" sz="2000" baseline="-25000">
                <a:latin typeface="Arial" charset="0"/>
                <a:sym typeface="Symbol" pitchFamily="18" charset="2"/>
              </a:rPr>
              <a:t>a</a:t>
            </a:r>
            <a:r>
              <a:rPr lang="fr-FR" altLang="fr-FR" sz="2000">
                <a:latin typeface="Arial" charset="0"/>
                <a:sym typeface="Symbol" pitchFamily="18" charset="2"/>
              </a:rPr>
              <a:t> &lt;n</a:t>
            </a:r>
            <a:r>
              <a:rPr lang="fr-FR" altLang="fr-FR" sz="2000" baseline="-25000">
                <a:latin typeface="Arial" charset="0"/>
                <a:sym typeface="Symbol" pitchFamily="18" charset="2"/>
              </a:rPr>
              <a:t>c</a:t>
            </a:r>
            <a:r>
              <a:rPr lang="fr-FR" altLang="fr-FR" sz="2000">
                <a:latin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24000" y="2717327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4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fr-FR" altLang="fr-FR" sz="2000">
                <a:latin typeface="Arial" charset="0"/>
                <a:sym typeface="Symbol" pitchFamily="18" charset="2"/>
              </a:rPr>
              <a:t>Le guide ne possède qu’une solution (paire) quand le cercle de rayon V est inférieur à /2</a:t>
            </a:r>
          </a:p>
          <a:p>
            <a:r>
              <a:rPr lang="fr-FR" altLang="fr-FR" sz="2000">
                <a:latin typeface="Arial" charset="0"/>
                <a:sym typeface="Symbol" pitchFamily="18" charset="2"/>
              </a:rPr>
              <a:t>		</a:t>
            </a:r>
            <a:r>
              <a:rPr lang="fr-FR" altLang="fr-FR" sz="2000">
                <a:latin typeface="Arial" charset="0"/>
                <a:sym typeface="Wingdings" pitchFamily="2" charset="2"/>
              </a:rPr>
              <a:t> </a:t>
            </a:r>
            <a:r>
              <a:rPr lang="fr-FR" altLang="fr-FR" sz="2000" b="1">
                <a:solidFill>
                  <a:srgbClr val="FF3300"/>
                </a:solidFill>
                <a:latin typeface="Arial" charset="0"/>
                <a:sym typeface="Symbol" pitchFamily="18" charset="2"/>
              </a:rPr>
              <a:t>Guide monomode </a:t>
            </a:r>
            <a:r>
              <a:rPr lang="fr-FR" altLang="fr-FR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 V &lt; </a:t>
            </a:r>
            <a:r>
              <a:rPr lang="fr-FR" altLang="fr-FR" sz="2000" b="1">
                <a:solidFill>
                  <a:srgbClr val="FF3300"/>
                </a:solidFill>
                <a:latin typeface="Arial" charset="0"/>
                <a:sym typeface="Symbol" pitchFamily="18" charset="2"/>
              </a:rPr>
              <a:t>/2</a:t>
            </a:r>
          </a:p>
          <a:p>
            <a:r>
              <a:rPr lang="fr-FR" altLang="fr-FR" sz="2000">
                <a:latin typeface="Arial" charset="0"/>
                <a:sym typeface="Symbol" pitchFamily="18" charset="2"/>
              </a:rPr>
              <a:t>			</a:t>
            </a:r>
            <a:r>
              <a:rPr lang="fr-FR" altLang="fr-FR" sz="2000">
                <a:latin typeface="Arial" charset="0"/>
                <a:sym typeface="Wingdings" pitchFamily="2" charset="2"/>
              </a:rPr>
              <a:t> </a:t>
            </a:r>
            <a:r>
              <a:rPr lang="fr-FR" altLang="fr-FR" sz="2000">
                <a:latin typeface="Arial" charset="0"/>
                <a:sym typeface="Symbol" pitchFamily="18" charset="2"/>
              </a:rPr>
              <a:t>a &lt; /2  </a:t>
            </a:r>
            <a:r>
              <a:rPr lang="fr-FR" altLang="fr-FR" sz="2000">
                <a:latin typeface="Arial" charset="0"/>
                <a:sym typeface="Wingdings" pitchFamily="2" charset="2"/>
              </a:rPr>
              <a:t> cos(</a:t>
            </a:r>
            <a:r>
              <a:rPr lang="fr-FR" altLang="fr-FR" sz="2000">
                <a:latin typeface="Arial" charset="0"/>
                <a:sym typeface="Symbol" pitchFamily="18" charset="2"/>
              </a:rPr>
              <a:t>a) ne présente qu’un seul extremum 				pour x=0 : </a:t>
            </a:r>
            <a:r>
              <a:rPr lang="fr-FR" altLang="fr-FR" sz="2000" b="1">
                <a:latin typeface="Arial" charset="0"/>
                <a:sym typeface="Symbol" pitchFamily="18" charset="2"/>
              </a:rPr>
              <a:t>Mode TE</a:t>
            </a:r>
            <a:r>
              <a:rPr lang="fr-FR" altLang="fr-FR" sz="2000" b="1" baseline="-25000">
                <a:latin typeface="Arial" charset="0"/>
                <a:sym typeface="Symbol" pitchFamily="18" charset="2"/>
              </a:rPr>
              <a:t>0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524000" y="4368327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10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76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542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908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480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05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62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19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fr-FR" altLang="fr-FR" sz="2000">
                <a:latin typeface="Arial" charset="0"/>
                <a:sym typeface="Symbol" pitchFamily="18" charset="2"/>
              </a:rPr>
              <a:t>Une seconde solution (impaire) existe pour /2 &lt; V &lt; </a:t>
            </a:r>
          </a:p>
          <a:p>
            <a:r>
              <a:rPr lang="fr-FR" altLang="fr-FR" sz="2000">
                <a:latin typeface="Arial" charset="0"/>
                <a:sym typeface="Wingdings" pitchFamily="2" charset="2"/>
              </a:rPr>
              <a:t>			 </a:t>
            </a:r>
            <a:r>
              <a:rPr lang="fr-FR" altLang="fr-FR" sz="2000">
                <a:latin typeface="Arial" charset="0"/>
                <a:sym typeface="Symbol" pitchFamily="18" charset="2"/>
              </a:rPr>
              <a:t>a &lt;      </a:t>
            </a:r>
            <a:r>
              <a:rPr lang="fr-FR" altLang="fr-FR" sz="2000">
                <a:latin typeface="Arial" charset="0"/>
                <a:sym typeface="Wingdings" pitchFamily="2" charset="2"/>
              </a:rPr>
              <a:t> cos(</a:t>
            </a:r>
            <a:r>
              <a:rPr lang="fr-FR" altLang="fr-FR" sz="2000">
                <a:latin typeface="Arial" charset="0"/>
                <a:sym typeface="Symbol" pitchFamily="18" charset="2"/>
              </a:rPr>
              <a:t>a) présente deux extrema : </a:t>
            </a:r>
            <a:r>
              <a:rPr lang="fr-FR" altLang="fr-FR" sz="2000" b="1">
                <a:latin typeface="Arial" charset="0"/>
                <a:sym typeface="Symbol" pitchFamily="18" charset="2"/>
              </a:rPr>
              <a:t>Mode TE</a:t>
            </a:r>
            <a:r>
              <a:rPr lang="fr-FR" altLang="fr-FR" sz="2000" b="1" baseline="-25000">
                <a:latin typeface="Arial" charset="0"/>
                <a:sym typeface="Symbol" pitchFamily="18" charset="2"/>
              </a:rPr>
              <a:t>1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524001" y="5058889"/>
            <a:ext cx="83869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/>
              <a:t> Les modes TE</a:t>
            </a:r>
            <a:r>
              <a:rPr lang="fr-FR" altLang="fr-FR" baseline="-25000"/>
              <a:t>m</a:t>
            </a:r>
            <a:r>
              <a:rPr lang="fr-FR" altLang="fr-FR"/>
              <a:t> et TM</a:t>
            </a:r>
            <a:r>
              <a:rPr lang="fr-FR" altLang="fr-FR" baseline="-25000"/>
              <a:t>m</a:t>
            </a:r>
            <a:r>
              <a:rPr lang="fr-FR" altLang="fr-FR"/>
              <a:t> ont la même fréquence de coupure. Il sont </a:t>
            </a:r>
            <a:r>
              <a:rPr lang="fr-FR" altLang="fr-FR" b="1"/>
              <a:t>dégénérés</a:t>
            </a:r>
            <a:r>
              <a:rPr lang="fr-FR" altLang="fr-FR"/>
              <a:t>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524000" y="5497040"/>
            <a:ext cx="9144000" cy="947737"/>
            <a:chOff x="0" y="5497039"/>
            <a:chExt cx="9144000" cy="947737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0" y="5497039"/>
              <a:ext cx="8816975" cy="947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6700" indent="-2667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349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fr-FR" altLang="fr-FR" sz="2000" b="1" dirty="0">
                  <a:latin typeface="Arial" charset="0"/>
                  <a:sym typeface="Symbol" pitchFamily="18" charset="2"/>
                </a:rPr>
                <a:t>Dans le cas général :</a:t>
              </a:r>
            </a:p>
            <a:p>
              <a:pPr>
                <a:lnSpc>
                  <a:spcPct val="110000"/>
                </a:lnSpc>
                <a:buFontTx/>
                <a:buChar char="•"/>
              </a:pPr>
              <a:r>
                <a:rPr lang="fr-FR" altLang="fr-FR" sz="2000" dirty="0">
                  <a:latin typeface="Arial" charset="0"/>
                  <a:sym typeface="Symbol" pitchFamily="18" charset="2"/>
                </a:rPr>
                <a:t>Le mode m existe pour V  m /2. </a:t>
              </a:r>
              <a:r>
                <a:rPr lang="fr-FR" altLang="fr-FR" sz="2000" dirty="0">
                  <a:solidFill>
                    <a:srgbClr val="FF3300"/>
                  </a:solidFill>
                  <a:latin typeface="Arial" charset="0"/>
                  <a:sym typeface="Symbol" pitchFamily="18" charset="2"/>
                </a:rPr>
                <a:t>Le nombre de mode guidés vaut</a:t>
              </a:r>
              <a:r>
                <a:rPr lang="fr-FR" altLang="fr-FR" sz="2000" dirty="0">
                  <a:latin typeface="Arial" charset="0"/>
                  <a:sym typeface="Symbol" pitchFamily="18" charset="2"/>
                </a:rPr>
                <a:t> </a:t>
              </a:r>
            </a:p>
            <a:p>
              <a:pPr>
                <a:lnSpc>
                  <a:spcPct val="110000"/>
                </a:lnSpc>
                <a:buFontTx/>
                <a:buChar char="•"/>
              </a:pPr>
              <a:endParaRPr lang="fr-FR" altLang="fr-FR" sz="1600" baseline="-25000" dirty="0"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9485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785334"/>
              <a:ext cx="1295400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8F4B901E-4D42-4719-B323-D41F3B5A8E70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84822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35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239204" y="410813"/>
            <a:ext cx="7686225" cy="6305207"/>
            <a:chOff x="238125" y="703998"/>
            <a:chExt cx="7686225" cy="6305207"/>
          </a:xfrm>
        </p:grpSpPr>
        <p:grpSp>
          <p:nvGrpSpPr>
            <p:cNvPr id="8" name="Groupe 7"/>
            <p:cNvGrpSpPr/>
            <p:nvPr/>
          </p:nvGrpSpPr>
          <p:grpSpPr>
            <a:xfrm>
              <a:off x="238125" y="703998"/>
              <a:ext cx="7686225" cy="6305207"/>
              <a:chOff x="238125" y="-32994"/>
              <a:chExt cx="7686225" cy="630520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257175" y="4067175"/>
                <a:ext cx="1657350" cy="1323975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12" name="Connecteur droit 11"/>
              <p:cNvCxnSpPr/>
              <p:nvPr/>
            </p:nvCxnSpPr>
            <p:spPr bwMode="auto">
              <a:xfrm rot="10800000">
                <a:off x="2895600" y="4314825"/>
                <a:ext cx="1276350" cy="142875"/>
              </a:xfrm>
              <a:prstGeom prst="line">
                <a:avLst/>
              </a:prstGeom>
              <a:noFill/>
              <a:ln w="9525" cap="flat" cmpd="sng" algn="ctr">
                <a:solidFill>
                  <a:srgbClr val="BBE0E3">
                    <a:lumMod val="50000"/>
                  </a:srgbClr>
                </a:solidFill>
                <a:prstDash val="dash"/>
              </a:ln>
              <a:effectLst/>
            </p:spPr>
          </p:cxnSp>
          <p:grpSp>
            <p:nvGrpSpPr>
              <p:cNvPr id="13" name="Groupe 131"/>
              <p:cNvGrpSpPr/>
              <p:nvPr/>
            </p:nvGrpSpPr>
            <p:grpSpPr bwMode="auto">
              <a:xfrm>
                <a:off x="1323975" y="3762375"/>
                <a:ext cx="2152650" cy="1381125"/>
                <a:chOff x="2705100" y="1009650"/>
                <a:chExt cx="2152650" cy="1381125"/>
              </a:xfrm>
              <a:scene3d>
                <a:camera prst="isometricOffAxis2Right"/>
                <a:lightRig rig="threePt" dir="t"/>
              </a:scene3d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2705100" y="1009650"/>
                  <a:ext cx="2152650" cy="1381125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2705100" y="1538287"/>
                  <a:ext cx="2152650" cy="323850"/>
                </a:xfrm>
                <a:prstGeom prst="rect">
                  <a:avLst/>
                </a:prstGeom>
                <a:solidFill>
                  <a:srgbClr val="BBE0E3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cxnSp>
            <p:nvCxnSpPr>
              <p:cNvPr id="14" name="Connecteur droit 13"/>
              <p:cNvCxnSpPr/>
              <p:nvPr/>
            </p:nvCxnSpPr>
            <p:spPr bwMode="auto">
              <a:xfrm rot="10800000" flipV="1">
                <a:off x="1895475" y="4010025"/>
                <a:ext cx="1276350" cy="571500"/>
              </a:xfrm>
              <a:prstGeom prst="line">
                <a:avLst/>
              </a:prstGeom>
              <a:noFill/>
              <a:ln w="9525" cap="flat" cmpd="sng" algn="ctr">
                <a:solidFill>
                  <a:srgbClr val="BBE0E3">
                    <a:lumMod val="50000"/>
                  </a:srgbClr>
                </a:solidFill>
                <a:prstDash val="dash"/>
              </a:ln>
              <a:effectLst/>
            </p:spPr>
          </p:cxnSp>
          <p:cxnSp>
            <p:nvCxnSpPr>
              <p:cNvPr id="15" name="Connecteur droit 14"/>
              <p:cNvCxnSpPr/>
              <p:nvPr/>
            </p:nvCxnSpPr>
            <p:spPr bwMode="auto">
              <a:xfrm rot="10800000">
                <a:off x="1905000" y="4924425"/>
                <a:ext cx="1247775" cy="171450"/>
              </a:xfrm>
              <a:prstGeom prst="line">
                <a:avLst/>
              </a:prstGeom>
              <a:noFill/>
              <a:ln w="9525" cap="flat" cmpd="sng" algn="ctr">
                <a:solidFill>
                  <a:srgbClr val="BBE0E3">
                    <a:lumMod val="50000"/>
                  </a:srgbClr>
                </a:solidFill>
                <a:prstDash val="dash"/>
              </a:ln>
              <a:effectLst/>
            </p:spPr>
          </p:cxnSp>
          <p:cxnSp>
            <p:nvCxnSpPr>
              <p:cNvPr id="16" name="Connecteur droit 15"/>
              <p:cNvCxnSpPr/>
              <p:nvPr/>
            </p:nvCxnSpPr>
            <p:spPr bwMode="auto">
              <a:xfrm rot="10800000" flipV="1">
                <a:off x="2876550" y="3390900"/>
                <a:ext cx="1266825" cy="581025"/>
              </a:xfrm>
              <a:prstGeom prst="line">
                <a:avLst/>
              </a:prstGeom>
              <a:noFill/>
              <a:ln w="9525" cap="flat" cmpd="sng" algn="ctr">
                <a:solidFill>
                  <a:srgbClr val="BBE0E3">
                    <a:lumMod val="50000"/>
                  </a:srgbClr>
                </a:solidFill>
                <a:prstDash val="dash"/>
              </a:ln>
              <a:effectLst/>
            </p:spPr>
          </p:cxnSp>
          <p:grpSp>
            <p:nvGrpSpPr>
              <p:cNvPr id="17" name="Groupe 175"/>
              <p:cNvGrpSpPr/>
              <p:nvPr/>
            </p:nvGrpSpPr>
            <p:grpSpPr bwMode="auto">
              <a:xfrm>
                <a:off x="1400175" y="1003300"/>
                <a:ext cx="6354763" cy="5268913"/>
                <a:chOff x="628650" y="480218"/>
                <a:chExt cx="6355214" cy="5268913"/>
              </a:xfrm>
              <a:scene3d>
                <a:camera prst="isometricOffAxis2Right"/>
                <a:lightRig rig="threePt" dir="t"/>
              </a:scene3d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628650" y="2600325"/>
                  <a:ext cx="2266950" cy="1133475"/>
                </a:xfrm>
                <a:prstGeom prst="rect">
                  <a:avLst/>
                </a:prstGeom>
                <a:solidFill>
                  <a:srgbClr val="BBE0E3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kern="0" dirty="0">
                      <a:solidFill>
                        <a:srgbClr val="000000"/>
                      </a:solidFill>
                      <a:latin typeface="Arial"/>
                    </a:rPr>
                    <a:t>Zoom de </a:t>
                  </a:r>
                </a:p>
                <a:p>
                  <a:pPr algn="ctr">
                    <a:defRPr/>
                  </a:pPr>
                  <a:r>
                    <a:rPr lang="fr-FR" kern="0" dirty="0">
                      <a:solidFill>
                        <a:srgbClr val="000000"/>
                      </a:solidFill>
                      <a:latin typeface="Arial"/>
                    </a:rPr>
                    <a:t>la répartition</a:t>
                  </a:r>
                </a:p>
                <a:p>
                  <a:pPr algn="ctr">
                    <a:defRPr/>
                  </a:pPr>
                  <a:r>
                    <a:rPr lang="fr-FR" kern="0" dirty="0">
                      <a:solidFill>
                        <a:srgbClr val="000000"/>
                      </a:solidFill>
                      <a:latin typeface="Arial"/>
                    </a:rPr>
                    <a:t>d’intensité</a:t>
                  </a:r>
                </a:p>
              </p:txBody>
            </p:sp>
            <p:grpSp>
              <p:nvGrpSpPr>
                <p:cNvPr id="64" name="Groupe 128"/>
                <p:cNvGrpSpPr/>
                <p:nvPr/>
              </p:nvGrpSpPr>
              <p:grpSpPr>
                <a:xfrm>
                  <a:off x="3770764" y="480218"/>
                  <a:ext cx="3213100" cy="5268913"/>
                  <a:chOff x="3324225" y="1130300"/>
                  <a:chExt cx="3213100" cy="5268913"/>
                </a:xfrm>
              </p:grpSpPr>
              <p:pic>
                <p:nvPicPr>
                  <p:cNvPr id="69" name="Picture 33"/>
                  <p:cNvPicPr>
                    <a:picLocks noChangeArrowheads="1"/>
                  </p:cNvPicPr>
                  <p:nvPr/>
                </p:nvPicPr>
                <p:blipFill>
                  <a:blip r:embed="rId2"/>
                  <a:srcRect r="1540"/>
                  <a:stretch>
                    <a:fillRect/>
                  </a:stretch>
                </p:blipFill>
                <p:spPr bwMode="auto">
                  <a:xfrm>
                    <a:off x="4197350" y="1130300"/>
                    <a:ext cx="2303463" cy="11699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0" name="Picture 34"/>
                  <p:cNvPicPr>
                    <a:picLocks noChangeArrowheads="1"/>
                  </p:cNvPicPr>
                  <p:nvPr/>
                </p:nvPicPr>
                <p:blipFill>
                  <a:blip r:embed="rId3"/>
                  <a:srcRect r="1540"/>
                  <a:stretch>
                    <a:fillRect/>
                  </a:stretch>
                </p:blipFill>
                <p:spPr bwMode="auto">
                  <a:xfrm>
                    <a:off x="4197350" y="2487613"/>
                    <a:ext cx="2339975" cy="11699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1" name="Picture 36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 r="1540"/>
                  <a:stretch>
                    <a:fillRect/>
                  </a:stretch>
                </p:blipFill>
                <p:spPr bwMode="auto">
                  <a:xfrm>
                    <a:off x="4197350" y="3859213"/>
                    <a:ext cx="2339975" cy="11699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2" name="Picture 35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 r="1540"/>
                  <a:stretch>
                    <a:fillRect/>
                  </a:stretch>
                </p:blipFill>
                <p:spPr bwMode="auto">
                  <a:xfrm>
                    <a:off x="4197350" y="5229225"/>
                    <a:ext cx="2339975" cy="11699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73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4225" y="1485900"/>
                    <a:ext cx="792261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2400" kern="0" dirty="0">
                        <a:solidFill>
                          <a:sysClr val="windowText" lastClr="000000"/>
                        </a:solidFill>
                      </a:rPr>
                      <a:t>m=0</a:t>
                    </a:r>
                  </a:p>
                </p:txBody>
              </p:sp>
              <p:sp>
                <p:nvSpPr>
                  <p:cNvPr id="74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4225" y="2843213"/>
                    <a:ext cx="792261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2400" kern="0" dirty="0">
                        <a:solidFill>
                          <a:sysClr val="windowText" lastClr="000000"/>
                        </a:solidFill>
                      </a:rPr>
                      <a:t>m=1</a:t>
                    </a:r>
                  </a:p>
                </p:txBody>
              </p:sp>
              <p:sp>
                <p:nvSpPr>
                  <p:cNvPr id="75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4225" y="4214813"/>
                    <a:ext cx="792261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2400" kern="0" dirty="0">
                        <a:solidFill>
                          <a:sysClr val="windowText" lastClr="000000"/>
                        </a:solidFill>
                      </a:rPr>
                      <a:t>m=2</a:t>
                    </a:r>
                  </a:p>
                </p:txBody>
              </p:sp>
              <p:sp>
                <p:nvSpPr>
                  <p:cNvPr id="76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4225" y="5586413"/>
                    <a:ext cx="792261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2400" kern="0" dirty="0">
                        <a:solidFill>
                          <a:sysClr val="windowText" lastClr="000000"/>
                        </a:solidFill>
                      </a:rPr>
                      <a:t>m=3</a:t>
                    </a:r>
                  </a:p>
                </p:txBody>
              </p:sp>
            </p:grpSp>
            <p:sp>
              <p:nvSpPr>
                <p:cNvPr id="65" name="Flèche droite 64"/>
                <p:cNvSpPr/>
                <p:nvPr/>
              </p:nvSpPr>
              <p:spPr>
                <a:xfrm rot="18446881">
                  <a:off x="2621054" y="1809350"/>
                  <a:ext cx="1534602" cy="283555"/>
                </a:xfrm>
                <a:prstGeom prst="rightArrow">
                  <a:avLst/>
                </a:prstGeom>
                <a:solidFill>
                  <a:srgbClr val="BBE0E3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6" name="Flèche droite 65"/>
                <p:cNvSpPr/>
                <p:nvPr/>
              </p:nvSpPr>
              <p:spPr>
                <a:xfrm rot="3153119" flipV="1">
                  <a:off x="2630579" y="4266800"/>
                  <a:ext cx="1534602" cy="283555"/>
                </a:xfrm>
                <a:prstGeom prst="rightArrow">
                  <a:avLst/>
                </a:prstGeom>
                <a:solidFill>
                  <a:srgbClr val="BBE0E3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7" name="Flèche droite 66"/>
                <p:cNvSpPr/>
                <p:nvPr/>
              </p:nvSpPr>
              <p:spPr>
                <a:xfrm rot="1014303" flipV="1">
                  <a:off x="2927834" y="3517401"/>
                  <a:ext cx="900967" cy="283555"/>
                </a:xfrm>
                <a:prstGeom prst="rightArrow">
                  <a:avLst/>
                </a:prstGeom>
                <a:solidFill>
                  <a:srgbClr val="BBE0E3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8" name="Flèche droite 67"/>
                <p:cNvSpPr/>
                <p:nvPr/>
              </p:nvSpPr>
              <p:spPr>
                <a:xfrm rot="20585697">
                  <a:off x="2937359" y="2593477"/>
                  <a:ext cx="900967" cy="283555"/>
                </a:xfrm>
                <a:prstGeom prst="rightArrow">
                  <a:avLst/>
                </a:prstGeom>
                <a:solidFill>
                  <a:srgbClr val="BBE0E3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fr-FR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18" name="Forme libre 17"/>
              <p:cNvSpPr/>
              <p:nvPr/>
            </p:nvSpPr>
            <p:spPr bwMode="auto">
              <a:xfrm>
                <a:off x="238125" y="3467100"/>
                <a:ext cx="2647950" cy="600075"/>
              </a:xfrm>
              <a:custGeom>
                <a:avLst/>
                <a:gdLst>
                  <a:gd name="connsiteX0" fmla="*/ 0 w 2647950"/>
                  <a:gd name="connsiteY0" fmla="*/ 590550 h 600075"/>
                  <a:gd name="connsiteX1" fmla="*/ 1676400 w 2647950"/>
                  <a:gd name="connsiteY1" fmla="*/ 600075 h 600075"/>
                  <a:gd name="connsiteX2" fmla="*/ 2647950 w 2647950"/>
                  <a:gd name="connsiteY2" fmla="*/ 0 h 600075"/>
                  <a:gd name="connsiteX3" fmla="*/ 1057275 w 2647950"/>
                  <a:gd name="connsiteY3" fmla="*/ 47625 h 600075"/>
                  <a:gd name="connsiteX4" fmla="*/ 0 w 2647950"/>
                  <a:gd name="connsiteY4" fmla="*/ 59055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7950" h="600075">
                    <a:moveTo>
                      <a:pt x="0" y="590550"/>
                    </a:moveTo>
                    <a:lnTo>
                      <a:pt x="1676400" y="600075"/>
                    </a:lnTo>
                    <a:lnTo>
                      <a:pt x="2647950" y="0"/>
                    </a:lnTo>
                    <a:lnTo>
                      <a:pt x="1057275" y="47625"/>
                    </a:lnTo>
                    <a:lnTo>
                      <a:pt x="0" y="590550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247650" y="4591050"/>
                <a:ext cx="1676400" cy="314325"/>
              </a:xfrm>
              <a:prstGeom prst="rect">
                <a:avLst/>
              </a:prstGeom>
              <a:solidFill>
                <a:srgbClr val="BBE0E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fr-FR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0" name="ZoneTexte 184"/>
              <p:cNvSpPr txBox="1">
                <a:spLocks noChangeArrowheads="1"/>
              </p:cNvSpPr>
              <p:nvPr/>
            </p:nvSpPr>
            <p:spPr bwMode="auto">
              <a:xfrm>
                <a:off x="342900" y="3086100"/>
                <a:ext cx="20574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kern="0">
                    <a:solidFill>
                      <a:sysClr val="windowText" lastClr="000000"/>
                    </a:solidFill>
                  </a:rPr>
                  <a:t>Guide d’onde plan</a:t>
                </a:r>
              </a:p>
            </p:txBody>
          </p:sp>
          <p:cxnSp>
            <p:nvCxnSpPr>
              <p:cNvPr id="21" name="Connecteur droit avec flèche 20"/>
              <p:cNvCxnSpPr>
                <a:stCxn id="18" idx="2"/>
              </p:cNvCxnSpPr>
              <p:nvPr/>
            </p:nvCxnSpPr>
            <p:spPr bwMode="auto">
              <a:xfrm flipV="1">
                <a:off x="2886075" y="2667000"/>
                <a:ext cx="1588" cy="8001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2" name="Connecteur droit avec flèche 21"/>
              <p:cNvCxnSpPr>
                <a:stCxn id="18" idx="2"/>
              </p:cNvCxnSpPr>
              <p:nvPr/>
            </p:nvCxnSpPr>
            <p:spPr bwMode="auto">
              <a:xfrm flipV="1">
                <a:off x="2886075" y="3457575"/>
                <a:ext cx="723900" cy="952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23" name="ZoneTexte 190"/>
              <p:cNvSpPr txBox="1">
                <a:spLocks noChangeArrowheads="1"/>
              </p:cNvSpPr>
              <p:nvPr/>
            </p:nvSpPr>
            <p:spPr bwMode="auto">
              <a:xfrm>
                <a:off x="2628900" y="2571750"/>
                <a:ext cx="3000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kern="0">
                    <a:solidFill>
                      <a:sysClr val="windowText" lastClr="000000"/>
                    </a:solidFill>
                  </a:rPr>
                  <a:t>x</a:t>
                </a:r>
              </a:p>
            </p:txBody>
          </p:sp>
          <p:sp>
            <p:nvSpPr>
              <p:cNvPr id="24" name="ZoneTexte 191"/>
              <p:cNvSpPr txBox="1">
                <a:spLocks noChangeArrowheads="1"/>
              </p:cNvSpPr>
              <p:nvPr/>
            </p:nvSpPr>
            <p:spPr bwMode="auto">
              <a:xfrm>
                <a:off x="3429000" y="3124200"/>
                <a:ext cx="3000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kern="0">
                    <a:solidFill>
                      <a:sysClr val="windowText" lastClr="000000"/>
                    </a:solidFill>
                  </a:rPr>
                  <a:t>z</a:t>
                </a:r>
              </a:p>
            </p:txBody>
          </p:sp>
          <p:grpSp>
            <p:nvGrpSpPr>
              <p:cNvPr id="25" name="Groupe 83"/>
              <p:cNvGrpSpPr/>
              <p:nvPr/>
            </p:nvGrpSpPr>
            <p:grpSpPr bwMode="auto">
              <a:xfrm>
                <a:off x="5846763" y="-32994"/>
                <a:ext cx="2077587" cy="5710462"/>
                <a:chOff x="5932488" y="7938"/>
                <a:chExt cx="2077586" cy="5418137"/>
              </a:xfrm>
              <a:scene3d>
                <a:camera prst="isometricOffAxis2Left"/>
                <a:lightRig rig="threePt" dir="t"/>
              </a:scene3d>
            </p:grpSpPr>
            <p:cxnSp>
              <p:nvCxnSpPr>
                <p:cNvPr id="26" name="Connecteur droit 25"/>
                <p:cNvCxnSpPr>
                  <a:endCxn id="62" idx="1"/>
                </p:cNvCxnSpPr>
                <p:nvPr/>
              </p:nvCxnSpPr>
              <p:spPr>
                <a:xfrm flipH="1" flipV="1">
                  <a:off x="5932488" y="924199"/>
                  <a:ext cx="457201" cy="1242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grpSp>
              <p:nvGrpSpPr>
                <p:cNvPr id="27" name="Groupe 77"/>
                <p:cNvGrpSpPr/>
                <p:nvPr/>
              </p:nvGrpSpPr>
              <p:grpSpPr>
                <a:xfrm>
                  <a:off x="5932488" y="7938"/>
                  <a:ext cx="2077586" cy="5418137"/>
                  <a:chOff x="6084888" y="198438"/>
                  <a:chExt cx="2077586" cy="5418137"/>
                </a:xfrm>
              </p:grpSpPr>
              <p:grpSp>
                <p:nvGrpSpPr>
                  <p:cNvPr id="31" name="Groupe 154"/>
                  <p:cNvGrpSpPr>
                    <a:grpSpLocks/>
                  </p:cNvGrpSpPr>
                  <p:nvPr/>
                </p:nvGrpSpPr>
                <p:grpSpPr bwMode="auto">
                  <a:xfrm>
                    <a:off x="6084888" y="836613"/>
                    <a:ext cx="412292" cy="561975"/>
                    <a:chOff x="7010400" y="1116013"/>
                    <a:chExt cx="412292" cy="561975"/>
                  </a:xfrm>
                </p:grpSpPr>
                <p:sp>
                  <p:nvSpPr>
                    <p:cNvPr id="61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59650" y="1116013"/>
                      <a:ext cx="0" cy="56197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headEnd type="arrow" w="med" len="med"/>
                      <a:tailEnd type="arrow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r-FR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2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10400" y="1233488"/>
                      <a:ext cx="412292" cy="3212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fr-FR" sz="1600" b="1" kern="0">
                          <a:solidFill>
                            <a:srgbClr val="FF3300"/>
                          </a:solidFill>
                        </a:rPr>
                        <a:t>2</a:t>
                      </a:r>
                      <a:r>
                        <a:rPr lang="fr-FR" sz="1600" b="1" i="1" kern="0">
                          <a:solidFill>
                            <a:srgbClr val="FF3300"/>
                          </a:solidFill>
                        </a:rPr>
                        <a:t>a</a:t>
                      </a:r>
                      <a:endParaRPr lang="fr-FR" sz="1600" b="1" kern="0">
                        <a:solidFill>
                          <a:srgbClr val="FF3300"/>
                        </a:solidFill>
                      </a:endParaRPr>
                    </a:p>
                  </p:txBody>
                </p:sp>
              </p:grpSp>
              <p:grpSp>
                <p:nvGrpSpPr>
                  <p:cNvPr id="32" name="Groupe 156"/>
                  <p:cNvGrpSpPr>
                    <a:grpSpLocks/>
                  </p:cNvGrpSpPr>
                  <p:nvPr/>
                </p:nvGrpSpPr>
                <p:grpSpPr bwMode="auto">
                  <a:xfrm>
                    <a:off x="6653213" y="342900"/>
                    <a:ext cx="669925" cy="5273675"/>
                    <a:chOff x="7578725" y="622300"/>
                    <a:chExt cx="669132" cy="5273675"/>
                  </a:xfrm>
                </p:grpSpPr>
                <p:grpSp>
                  <p:nvGrpSpPr>
                    <p:cNvPr id="54" name="Group 122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7366807" y="1085827"/>
                      <a:ext cx="1088999" cy="655637"/>
                      <a:chOff x="1152" y="52"/>
                      <a:chExt cx="3415" cy="2108"/>
                    </a:xfrm>
                  </p:grpSpPr>
                  <p:sp>
                    <p:nvSpPr>
                      <p:cNvPr id="59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2" y="52"/>
                        <a:ext cx="3415" cy="2108"/>
                      </a:xfrm>
                      <a:custGeom>
                        <a:avLst/>
                        <a:gdLst>
                          <a:gd name="T0" fmla="*/ 30 w 571"/>
                          <a:gd name="T1" fmla="*/ 2108 h 353"/>
                          <a:gd name="T2" fmla="*/ 84 w 571"/>
                          <a:gd name="T3" fmla="*/ 2108 h 353"/>
                          <a:gd name="T4" fmla="*/ 138 w 571"/>
                          <a:gd name="T5" fmla="*/ 2108 h 353"/>
                          <a:gd name="T6" fmla="*/ 197 w 571"/>
                          <a:gd name="T7" fmla="*/ 2108 h 353"/>
                          <a:gd name="T8" fmla="*/ 251 w 571"/>
                          <a:gd name="T9" fmla="*/ 2108 h 353"/>
                          <a:gd name="T10" fmla="*/ 305 w 571"/>
                          <a:gd name="T11" fmla="*/ 2108 h 353"/>
                          <a:gd name="T12" fmla="*/ 359 w 571"/>
                          <a:gd name="T13" fmla="*/ 2108 h 353"/>
                          <a:gd name="T14" fmla="*/ 425 w 571"/>
                          <a:gd name="T15" fmla="*/ 2108 h 353"/>
                          <a:gd name="T16" fmla="*/ 472 w 571"/>
                          <a:gd name="T17" fmla="*/ 2108 h 353"/>
                          <a:gd name="T18" fmla="*/ 532 w 571"/>
                          <a:gd name="T19" fmla="*/ 2108 h 353"/>
                          <a:gd name="T20" fmla="*/ 580 w 571"/>
                          <a:gd name="T21" fmla="*/ 2108 h 353"/>
                          <a:gd name="T22" fmla="*/ 652 w 571"/>
                          <a:gd name="T23" fmla="*/ 2102 h 353"/>
                          <a:gd name="T24" fmla="*/ 706 w 571"/>
                          <a:gd name="T25" fmla="*/ 2096 h 353"/>
                          <a:gd name="T26" fmla="*/ 760 w 571"/>
                          <a:gd name="T27" fmla="*/ 2078 h 353"/>
                          <a:gd name="T28" fmla="*/ 819 w 571"/>
                          <a:gd name="T29" fmla="*/ 2042 h 353"/>
                          <a:gd name="T30" fmla="*/ 921 w 571"/>
                          <a:gd name="T31" fmla="*/ 1881 h 353"/>
                          <a:gd name="T32" fmla="*/ 1286 w 571"/>
                          <a:gd name="T33" fmla="*/ 788 h 353"/>
                          <a:gd name="T34" fmla="*/ 1537 w 571"/>
                          <a:gd name="T35" fmla="*/ 149 h 353"/>
                          <a:gd name="T36" fmla="*/ 1627 w 571"/>
                          <a:gd name="T37" fmla="*/ 30 h 353"/>
                          <a:gd name="T38" fmla="*/ 1669 w 571"/>
                          <a:gd name="T39" fmla="*/ 12 h 353"/>
                          <a:gd name="T40" fmla="*/ 1687 w 571"/>
                          <a:gd name="T41" fmla="*/ 0 h 353"/>
                          <a:gd name="T42" fmla="*/ 1699 w 571"/>
                          <a:gd name="T43" fmla="*/ 0 h 353"/>
                          <a:gd name="T44" fmla="*/ 1710 w 571"/>
                          <a:gd name="T45" fmla="*/ 0 h 353"/>
                          <a:gd name="T46" fmla="*/ 1716 w 571"/>
                          <a:gd name="T47" fmla="*/ 0 h 353"/>
                          <a:gd name="T48" fmla="*/ 1728 w 571"/>
                          <a:gd name="T49" fmla="*/ 6 h 353"/>
                          <a:gd name="T50" fmla="*/ 1758 w 571"/>
                          <a:gd name="T51" fmla="*/ 12 h 353"/>
                          <a:gd name="T52" fmla="*/ 1830 w 571"/>
                          <a:gd name="T53" fmla="*/ 78 h 353"/>
                          <a:gd name="T54" fmla="*/ 2010 w 571"/>
                          <a:gd name="T55" fmla="*/ 436 h 353"/>
                          <a:gd name="T56" fmla="*/ 2356 w 571"/>
                          <a:gd name="T57" fmla="*/ 1535 h 353"/>
                          <a:gd name="T58" fmla="*/ 2542 w 571"/>
                          <a:gd name="T59" fmla="*/ 1971 h 353"/>
                          <a:gd name="T60" fmla="*/ 2590 w 571"/>
                          <a:gd name="T61" fmla="*/ 2036 h 353"/>
                          <a:gd name="T62" fmla="*/ 2643 w 571"/>
                          <a:gd name="T63" fmla="*/ 2072 h 353"/>
                          <a:gd name="T64" fmla="*/ 2703 w 571"/>
                          <a:gd name="T65" fmla="*/ 2096 h 353"/>
                          <a:gd name="T66" fmla="*/ 2751 w 571"/>
                          <a:gd name="T67" fmla="*/ 2102 h 353"/>
                          <a:gd name="T68" fmla="*/ 2805 w 571"/>
                          <a:gd name="T69" fmla="*/ 2108 h 353"/>
                          <a:gd name="T70" fmla="*/ 2859 w 571"/>
                          <a:gd name="T71" fmla="*/ 2108 h 353"/>
                          <a:gd name="T72" fmla="*/ 2919 w 571"/>
                          <a:gd name="T73" fmla="*/ 2108 h 353"/>
                          <a:gd name="T74" fmla="*/ 2984 w 571"/>
                          <a:gd name="T75" fmla="*/ 2108 h 353"/>
                          <a:gd name="T76" fmla="*/ 3038 w 571"/>
                          <a:gd name="T77" fmla="*/ 2108 h 353"/>
                          <a:gd name="T78" fmla="*/ 3086 w 571"/>
                          <a:gd name="T79" fmla="*/ 2108 h 353"/>
                          <a:gd name="T80" fmla="*/ 3146 w 571"/>
                          <a:gd name="T81" fmla="*/ 2108 h 353"/>
                          <a:gd name="T82" fmla="*/ 3200 w 571"/>
                          <a:gd name="T83" fmla="*/ 2108 h 353"/>
                          <a:gd name="T84" fmla="*/ 3254 w 571"/>
                          <a:gd name="T85" fmla="*/ 2108 h 353"/>
                          <a:gd name="T86" fmla="*/ 3307 w 571"/>
                          <a:gd name="T87" fmla="*/ 2108 h 353"/>
                          <a:gd name="T88" fmla="*/ 3367 w 571"/>
                          <a:gd name="T89" fmla="*/ 2108 h 353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w 571"/>
                          <a:gd name="T136" fmla="*/ 0 h 353"/>
                          <a:gd name="T137" fmla="*/ 571 w 571"/>
                          <a:gd name="T138" fmla="*/ 353 h 353"/>
                        </a:gdLst>
                        <a:ahLst/>
                        <a:cxnLst>
                          <a:cxn ang="T90">
                            <a:pos x="T0" y="T1"/>
                          </a:cxn>
                          <a:cxn ang="T91">
                            <a:pos x="T2" y="T3"/>
                          </a:cxn>
                          <a:cxn ang="T92">
                            <a:pos x="T4" y="T5"/>
                          </a:cxn>
                          <a:cxn ang="T93">
                            <a:pos x="T6" y="T7"/>
                          </a:cxn>
                          <a:cxn ang="T94">
                            <a:pos x="T8" y="T9"/>
                          </a:cxn>
                          <a:cxn ang="T95">
                            <a:pos x="T10" y="T11"/>
                          </a:cxn>
                          <a:cxn ang="T96">
                            <a:pos x="T12" y="T13"/>
                          </a:cxn>
                          <a:cxn ang="T97">
                            <a:pos x="T14" y="T15"/>
                          </a:cxn>
                          <a:cxn ang="T98">
                            <a:pos x="T16" y="T17"/>
                          </a:cxn>
                          <a:cxn ang="T99">
                            <a:pos x="T18" y="T19"/>
                          </a:cxn>
                          <a:cxn ang="T100">
                            <a:pos x="T20" y="T21"/>
                          </a:cxn>
                          <a:cxn ang="T101">
                            <a:pos x="T22" y="T23"/>
                          </a:cxn>
                          <a:cxn ang="T102">
                            <a:pos x="T24" y="T25"/>
                          </a:cxn>
                          <a:cxn ang="T103">
                            <a:pos x="T26" y="T27"/>
                          </a:cxn>
                          <a:cxn ang="T104">
                            <a:pos x="T28" y="T29"/>
                          </a:cxn>
                          <a:cxn ang="T105">
                            <a:pos x="T30" y="T31"/>
                          </a:cxn>
                          <a:cxn ang="T106">
                            <a:pos x="T32" y="T33"/>
                          </a:cxn>
                          <a:cxn ang="T107">
                            <a:pos x="T34" y="T35"/>
                          </a:cxn>
                          <a:cxn ang="T108">
                            <a:pos x="T36" y="T37"/>
                          </a:cxn>
                          <a:cxn ang="T109">
                            <a:pos x="T38" y="T39"/>
                          </a:cxn>
                          <a:cxn ang="T110">
                            <a:pos x="T40" y="T41"/>
                          </a:cxn>
                          <a:cxn ang="T111">
                            <a:pos x="T42" y="T43"/>
                          </a:cxn>
                          <a:cxn ang="T112">
                            <a:pos x="T44" y="T45"/>
                          </a:cxn>
                          <a:cxn ang="T113">
                            <a:pos x="T46" y="T47"/>
                          </a:cxn>
                          <a:cxn ang="T114">
                            <a:pos x="T48" y="T49"/>
                          </a:cxn>
                          <a:cxn ang="T115">
                            <a:pos x="T50" y="T51"/>
                          </a:cxn>
                          <a:cxn ang="T116">
                            <a:pos x="T52" y="T53"/>
                          </a:cxn>
                          <a:cxn ang="T117">
                            <a:pos x="T54" y="T55"/>
                          </a:cxn>
                          <a:cxn ang="T118">
                            <a:pos x="T56" y="T57"/>
                          </a:cxn>
                          <a:cxn ang="T119">
                            <a:pos x="T58" y="T59"/>
                          </a:cxn>
                          <a:cxn ang="T120">
                            <a:pos x="T60" y="T61"/>
                          </a:cxn>
                          <a:cxn ang="T121">
                            <a:pos x="T62" y="T63"/>
                          </a:cxn>
                          <a:cxn ang="T122">
                            <a:pos x="T64" y="T65"/>
                          </a:cxn>
                          <a:cxn ang="T123">
                            <a:pos x="T66" y="T67"/>
                          </a:cxn>
                          <a:cxn ang="T124">
                            <a:pos x="T68" y="T69"/>
                          </a:cxn>
                          <a:cxn ang="T125">
                            <a:pos x="T70" y="T71"/>
                          </a:cxn>
                          <a:cxn ang="T126">
                            <a:pos x="T72" y="T73"/>
                          </a:cxn>
                          <a:cxn ang="T127">
                            <a:pos x="T74" y="T75"/>
                          </a:cxn>
                          <a:cxn ang="T128">
                            <a:pos x="T76" y="T77"/>
                          </a:cxn>
                          <a:cxn ang="T129">
                            <a:pos x="T78" y="T79"/>
                          </a:cxn>
                          <a:cxn ang="T130">
                            <a:pos x="T80" y="T81"/>
                          </a:cxn>
                          <a:cxn ang="T131">
                            <a:pos x="T82" y="T83"/>
                          </a:cxn>
                          <a:cxn ang="T132">
                            <a:pos x="T84" y="T85"/>
                          </a:cxn>
                          <a:cxn ang="T133">
                            <a:pos x="T86" y="T87"/>
                          </a:cxn>
                          <a:cxn ang="T134">
                            <a:pos x="T88" y="T89"/>
                          </a:cxn>
                        </a:cxnLst>
                        <a:rect l="T135" t="T136" r="T137" b="T138"/>
                        <a:pathLst>
                          <a:path w="571" h="353">
                            <a:moveTo>
                              <a:pt x="0" y="353"/>
                            </a:moveTo>
                            <a:lnTo>
                              <a:pt x="2" y="353"/>
                            </a:lnTo>
                            <a:lnTo>
                              <a:pt x="5" y="353"/>
                            </a:lnTo>
                            <a:lnTo>
                              <a:pt x="8" y="353"/>
                            </a:lnTo>
                            <a:lnTo>
                              <a:pt x="11" y="353"/>
                            </a:lnTo>
                            <a:lnTo>
                              <a:pt x="14" y="353"/>
                            </a:lnTo>
                            <a:lnTo>
                              <a:pt x="17" y="353"/>
                            </a:lnTo>
                            <a:lnTo>
                              <a:pt x="20" y="353"/>
                            </a:lnTo>
                            <a:lnTo>
                              <a:pt x="23" y="353"/>
                            </a:lnTo>
                            <a:lnTo>
                              <a:pt x="26" y="353"/>
                            </a:lnTo>
                            <a:lnTo>
                              <a:pt x="29" y="353"/>
                            </a:lnTo>
                            <a:lnTo>
                              <a:pt x="33" y="353"/>
                            </a:lnTo>
                            <a:lnTo>
                              <a:pt x="36" y="353"/>
                            </a:lnTo>
                            <a:lnTo>
                              <a:pt x="39" y="353"/>
                            </a:lnTo>
                            <a:lnTo>
                              <a:pt x="42" y="353"/>
                            </a:lnTo>
                            <a:lnTo>
                              <a:pt x="45" y="353"/>
                            </a:lnTo>
                            <a:lnTo>
                              <a:pt x="48" y="353"/>
                            </a:lnTo>
                            <a:lnTo>
                              <a:pt x="51" y="353"/>
                            </a:lnTo>
                            <a:lnTo>
                              <a:pt x="54" y="353"/>
                            </a:lnTo>
                            <a:lnTo>
                              <a:pt x="57" y="353"/>
                            </a:lnTo>
                            <a:lnTo>
                              <a:pt x="60" y="353"/>
                            </a:lnTo>
                            <a:lnTo>
                              <a:pt x="65" y="353"/>
                            </a:lnTo>
                            <a:lnTo>
                              <a:pt x="68" y="353"/>
                            </a:lnTo>
                            <a:lnTo>
                              <a:pt x="71" y="353"/>
                            </a:lnTo>
                            <a:lnTo>
                              <a:pt x="74" y="353"/>
                            </a:lnTo>
                            <a:lnTo>
                              <a:pt x="77" y="353"/>
                            </a:lnTo>
                            <a:lnTo>
                              <a:pt x="79" y="353"/>
                            </a:lnTo>
                            <a:lnTo>
                              <a:pt x="82" y="353"/>
                            </a:lnTo>
                            <a:lnTo>
                              <a:pt x="86" y="353"/>
                            </a:lnTo>
                            <a:lnTo>
                              <a:pt x="89" y="353"/>
                            </a:lnTo>
                            <a:lnTo>
                              <a:pt x="92" y="353"/>
                            </a:lnTo>
                            <a:lnTo>
                              <a:pt x="95" y="353"/>
                            </a:lnTo>
                            <a:lnTo>
                              <a:pt x="97" y="353"/>
                            </a:lnTo>
                            <a:lnTo>
                              <a:pt x="100" y="353"/>
                            </a:lnTo>
                            <a:lnTo>
                              <a:pt x="106" y="352"/>
                            </a:lnTo>
                            <a:lnTo>
                              <a:pt x="109" y="352"/>
                            </a:lnTo>
                            <a:lnTo>
                              <a:pt x="112" y="352"/>
                            </a:lnTo>
                            <a:lnTo>
                              <a:pt x="115" y="351"/>
                            </a:lnTo>
                            <a:lnTo>
                              <a:pt x="118" y="351"/>
                            </a:lnTo>
                            <a:lnTo>
                              <a:pt x="121" y="350"/>
                            </a:lnTo>
                            <a:lnTo>
                              <a:pt x="124" y="349"/>
                            </a:lnTo>
                            <a:lnTo>
                              <a:pt x="127" y="348"/>
                            </a:lnTo>
                            <a:lnTo>
                              <a:pt x="130" y="347"/>
                            </a:lnTo>
                            <a:lnTo>
                              <a:pt x="133" y="345"/>
                            </a:lnTo>
                            <a:lnTo>
                              <a:pt x="137" y="342"/>
                            </a:lnTo>
                            <a:lnTo>
                              <a:pt x="139" y="339"/>
                            </a:lnTo>
                            <a:lnTo>
                              <a:pt x="143" y="335"/>
                            </a:lnTo>
                            <a:lnTo>
                              <a:pt x="154" y="315"/>
                            </a:lnTo>
                            <a:lnTo>
                              <a:pt x="167" y="285"/>
                            </a:lnTo>
                            <a:lnTo>
                              <a:pt x="192" y="211"/>
                            </a:lnTo>
                            <a:lnTo>
                              <a:pt x="215" y="132"/>
                            </a:lnTo>
                            <a:lnTo>
                              <a:pt x="238" y="65"/>
                            </a:lnTo>
                            <a:lnTo>
                              <a:pt x="250" y="37"/>
                            </a:lnTo>
                            <a:lnTo>
                              <a:pt x="257" y="25"/>
                            </a:lnTo>
                            <a:lnTo>
                              <a:pt x="263" y="16"/>
                            </a:lnTo>
                            <a:lnTo>
                              <a:pt x="269" y="8"/>
                            </a:lnTo>
                            <a:lnTo>
                              <a:pt x="272" y="5"/>
                            </a:lnTo>
                            <a:lnTo>
                              <a:pt x="276" y="3"/>
                            </a:lnTo>
                            <a:lnTo>
                              <a:pt x="277" y="2"/>
                            </a:lnTo>
                            <a:lnTo>
                              <a:pt x="279" y="2"/>
                            </a:lnTo>
                            <a:lnTo>
                              <a:pt x="280" y="1"/>
                            </a:lnTo>
                            <a:lnTo>
                              <a:pt x="281" y="1"/>
                            </a:lnTo>
                            <a:lnTo>
                              <a:pt x="282" y="0"/>
                            </a:lnTo>
                            <a:lnTo>
                              <a:pt x="283" y="0"/>
                            </a:lnTo>
                            <a:lnTo>
                              <a:pt x="284" y="0"/>
                            </a:lnTo>
                            <a:lnTo>
                              <a:pt x="285" y="0"/>
                            </a:lnTo>
                            <a:lnTo>
                              <a:pt x="286" y="0"/>
                            </a:lnTo>
                            <a:lnTo>
                              <a:pt x="287" y="0"/>
                            </a:lnTo>
                            <a:lnTo>
                              <a:pt x="288" y="0"/>
                            </a:lnTo>
                            <a:lnTo>
                              <a:pt x="289" y="0"/>
                            </a:lnTo>
                            <a:lnTo>
                              <a:pt x="289" y="1"/>
                            </a:lnTo>
                            <a:lnTo>
                              <a:pt x="291" y="1"/>
                            </a:lnTo>
                            <a:lnTo>
                              <a:pt x="292" y="2"/>
                            </a:lnTo>
                            <a:lnTo>
                              <a:pt x="294" y="2"/>
                            </a:lnTo>
                            <a:lnTo>
                              <a:pt x="297" y="4"/>
                            </a:lnTo>
                            <a:lnTo>
                              <a:pt x="300" y="6"/>
                            </a:lnTo>
                            <a:lnTo>
                              <a:pt x="306" y="13"/>
                            </a:lnTo>
                            <a:lnTo>
                              <a:pt x="312" y="22"/>
                            </a:lnTo>
                            <a:lnTo>
                              <a:pt x="324" y="46"/>
                            </a:lnTo>
                            <a:lnTo>
                              <a:pt x="336" y="73"/>
                            </a:lnTo>
                            <a:lnTo>
                              <a:pt x="359" y="145"/>
                            </a:lnTo>
                            <a:lnTo>
                              <a:pt x="382" y="221"/>
                            </a:lnTo>
                            <a:lnTo>
                              <a:pt x="394" y="257"/>
                            </a:lnTo>
                            <a:lnTo>
                              <a:pt x="407" y="292"/>
                            </a:lnTo>
                            <a:lnTo>
                              <a:pt x="419" y="320"/>
                            </a:lnTo>
                            <a:lnTo>
                              <a:pt x="425" y="330"/>
                            </a:lnTo>
                            <a:lnTo>
                              <a:pt x="428" y="334"/>
                            </a:lnTo>
                            <a:lnTo>
                              <a:pt x="430" y="338"/>
                            </a:lnTo>
                            <a:lnTo>
                              <a:pt x="433" y="341"/>
                            </a:lnTo>
                            <a:lnTo>
                              <a:pt x="436" y="344"/>
                            </a:lnTo>
                            <a:lnTo>
                              <a:pt x="439" y="346"/>
                            </a:lnTo>
                            <a:lnTo>
                              <a:pt x="442" y="347"/>
                            </a:lnTo>
                            <a:lnTo>
                              <a:pt x="445" y="349"/>
                            </a:lnTo>
                            <a:lnTo>
                              <a:pt x="448" y="350"/>
                            </a:lnTo>
                            <a:lnTo>
                              <a:pt x="452" y="351"/>
                            </a:lnTo>
                            <a:lnTo>
                              <a:pt x="455" y="351"/>
                            </a:lnTo>
                            <a:lnTo>
                              <a:pt x="457" y="352"/>
                            </a:lnTo>
                            <a:lnTo>
                              <a:pt x="460" y="352"/>
                            </a:lnTo>
                            <a:lnTo>
                              <a:pt x="463" y="352"/>
                            </a:lnTo>
                            <a:lnTo>
                              <a:pt x="466" y="353"/>
                            </a:lnTo>
                            <a:lnTo>
                              <a:pt x="469" y="353"/>
                            </a:lnTo>
                            <a:lnTo>
                              <a:pt x="472" y="353"/>
                            </a:lnTo>
                            <a:lnTo>
                              <a:pt x="475" y="353"/>
                            </a:lnTo>
                            <a:lnTo>
                              <a:pt x="478" y="353"/>
                            </a:lnTo>
                            <a:lnTo>
                              <a:pt x="481" y="353"/>
                            </a:lnTo>
                            <a:lnTo>
                              <a:pt x="484" y="353"/>
                            </a:lnTo>
                            <a:lnTo>
                              <a:pt x="488" y="353"/>
                            </a:lnTo>
                            <a:lnTo>
                              <a:pt x="490" y="353"/>
                            </a:lnTo>
                            <a:lnTo>
                              <a:pt x="496" y="353"/>
                            </a:lnTo>
                            <a:lnTo>
                              <a:pt x="499" y="353"/>
                            </a:lnTo>
                            <a:lnTo>
                              <a:pt x="502" y="353"/>
                            </a:lnTo>
                            <a:lnTo>
                              <a:pt x="505" y="353"/>
                            </a:lnTo>
                            <a:lnTo>
                              <a:pt x="508" y="353"/>
                            </a:lnTo>
                            <a:lnTo>
                              <a:pt x="510" y="353"/>
                            </a:lnTo>
                            <a:lnTo>
                              <a:pt x="513" y="353"/>
                            </a:lnTo>
                            <a:lnTo>
                              <a:pt x="516" y="353"/>
                            </a:lnTo>
                            <a:lnTo>
                              <a:pt x="519" y="353"/>
                            </a:lnTo>
                            <a:lnTo>
                              <a:pt x="522" y="353"/>
                            </a:lnTo>
                            <a:lnTo>
                              <a:pt x="526" y="353"/>
                            </a:lnTo>
                            <a:lnTo>
                              <a:pt x="529" y="353"/>
                            </a:lnTo>
                            <a:lnTo>
                              <a:pt x="532" y="353"/>
                            </a:lnTo>
                            <a:lnTo>
                              <a:pt x="535" y="353"/>
                            </a:lnTo>
                            <a:lnTo>
                              <a:pt x="538" y="353"/>
                            </a:lnTo>
                            <a:lnTo>
                              <a:pt x="541" y="353"/>
                            </a:lnTo>
                            <a:lnTo>
                              <a:pt x="544" y="353"/>
                            </a:lnTo>
                            <a:lnTo>
                              <a:pt x="547" y="353"/>
                            </a:lnTo>
                            <a:lnTo>
                              <a:pt x="550" y="353"/>
                            </a:lnTo>
                            <a:lnTo>
                              <a:pt x="553" y="353"/>
                            </a:lnTo>
                            <a:lnTo>
                              <a:pt x="555" y="353"/>
                            </a:lnTo>
                            <a:lnTo>
                              <a:pt x="560" y="353"/>
                            </a:lnTo>
                            <a:lnTo>
                              <a:pt x="563" y="353"/>
                            </a:lnTo>
                            <a:lnTo>
                              <a:pt x="565" y="353"/>
                            </a:lnTo>
                            <a:lnTo>
                              <a:pt x="571" y="353"/>
                            </a:lnTo>
                          </a:path>
                        </a:pathLst>
                      </a:cu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fr-FR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60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2" y="2160"/>
                        <a:ext cx="340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fr-FR" ker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5" name="Freeform 127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7408372" y="2383530"/>
                      <a:ext cx="993170" cy="647700"/>
                    </a:xfrm>
                    <a:custGeom>
                      <a:avLst/>
                      <a:gdLst>
                        <a:gd name="T0" fmla="*/ 8697 w 571"/>
                        <a:gd name="T1" fmla="*/ 647700 h 353"/>
                        <a:gd name="T2" fmla="*/ 29569 w 571"/>
                        <a:gd name="T3" fmla="*/ 647700 h 353"/>
                        <a:gd name="T4" fmla="*/ 45223 w 571"/>
                        <a:gd name="T5" fmla="*/ 647700 h 353"/>
                        <a:gd name="T6" fmla="*/ 66095 w 571"/>
                        <a:gd name="T7" fmla="*/ 647700 h 353"/>
                        <a:gd name="T8" fmla="*/ 83489 w 571"/>
                        <a:gd name="T9" fmla="*/ 647700 h 353"/>
                        <a:gd name="T10" fmla="*/ 99143 w 571"/>
                        <a:gd name="T11" fmla="*/ 647700 h 353"/>
                        <a:gd name="T12" fmla="*/ 116537 w 571"/>
                        <a:gd name="T13" fmla="*/ 647700 h 353"/>
                        <a:gd name="T14" fmla="*/ 137409 w 571"/>
                        <a:gd name="T15" fmla="*/ 647700 h 353"/>
                        <a:gd name="T16" fmla="*/ 153063 w 571"/>
                        <a:gd name="T17" fmla="*/ 645865 h 353"/>
                        <a:gd name="T18" fmla="*/ 172196 w 571"/>
                        <a:gd name="T19" fmla="*/ 644030 h 353"/>
                        <a:gd name="T20" fmla="*/ 191329 w 571"/>
                        <a:gd name="T21" fmla="*/ 636691 h 353"/>
                        <a:gd name="T22" fmla="*/ 208722 w 571"/>
                        <a:gd name="T23" fmla="*/ 623847 h 353"/>
                        <a:gd name="T24" fmla="*/ 229594 w 571"/>
                        <a:gd name="T25" fmla="*/ 588985 h 353"/>
                        <a:gd name="T26" fmla="*/ 252206 w 571"/>
                        <a:gd name="T27" fmla="*/ 497243 h 353"/>
                        <a:gd name="T28" fmla="*/ 323519 w 571"/>
                        <a:gd name="T29" fmla="*/ 55045 h 353"/>
                        <a:gd name="T30" fmla="*/ 335695 w 571"/>
                        <a:gd name="T31" fmla="*/ 16514 h 353"/>
                        <a:gd name="T32" fmla="*/ 342652 w 571"/>
                        <a:gd name="T33" fmla="*/ 3670 h 353"/>
                        <a:gd name="T34" fmla="*/ 347870 w 571"/>
                        <a:gd name="T35" fmla="*/ 1835 h 353"/>
                        <a:gd name="T36" fmla="*/ 349610 w 571"/>
                        <a:gd name="T37" fmla="*/ 0 h 353"/>
                        <a:gd name="T38" fmla="*/ 354828 w 571"/>
                        <a:gd name="T39" fmla="*/ 1835 h 353"/>
                        <a:gd name="T40" fmla="*/ 360046 w 571"/>
                        <a:gd name="T41" fmla="*/ 7339 h 353"/>
                        <a:gd name="T42" fmla="*/ 370482 w 571"/>
                        <a:gd name="T43" fmla="*/ 29358 h 353"/>
                        <a:gd name="T44" fmla="*/ 396572 w 571"/>
                        <a:gd name="T45" fmla="*/ 146788 h 353"/>
                        <a:gd name="T46" fmla="*/ 447013 w 571"/>
                        <a:gd name="T47" fmla="*/ 480729 h 353"/>
                        <a:gd name="T48" fmla="*/ 469625 w 571"/>
                        <a:gd name="T49" fmla="*/ 596324 h 353"/>
                        <a:gd name="T50" fmla="*/ 485279 w 571"/>
                        <a:gd name="T51" fmla="*/ 638526 h 353"/>
                        <a:gd name="T52" fmla="*/ 490497 w 571"/>
                        <a:gd name="T53" fmla="*/ 645865 h 353"/>
                        <a:gd name="T54" fmla="*/ 493976 w 571"/>
                        <a:gd name="T55" fmla="*/ 647700 h 353"/>
                        <a:gd name="T56" fmla="*/ 497455 w 571"/>
                        <a:gd name="T57" fmla="*/ 647700 h 353"/>
                        <a:gd name="T58" fmla="*/ 500933 w 571"/>
                        <a:gd name="T59" fmla="*/ 645865 h 353"/>
                        <a:gd name="T60" fmla="*/ 507891 w 571"/>
                        <a:gd name="T61" fmla="*/ 638526 h 353"/>
                        <a:gd name="T62" fmla="*/ 520066 w 571"/>
                        <a:gd name="T63" fmla="*/ 607333 h 353"/>
                        <a:gd name="T64" fmla="*/ 582683 w 571"/>
                        <a:gd name="T65" fmla="*/ 236695 h 353"/>
                        <a:gd name="T66" fmla="*/ 619209 w 571"/>
                        <a:gd name="T67" fmla="*/ 38532 h 353"/>
                        <a:gd name="T68" fmla="*/ 633124 w 571"/>
                        <a:gd name="T69" fmla="*/ 7339 h 353"/>
                        <a:gd name="T70" fmla="*/ 636603 w 571"/>
                        <a:gd name="T71" fmla="*/ 1835 h 353"/>
                        <a:gd name="T72" fmla="*/ 640081 w 571"/>
                        <a:gd name="T73" fmla="*/ 0 h 353"/>
                        <a:gd name="T74" fmla="*/ 645300 w 571"/>
                        <a:gd name="T75" fmla="*/ 0 h 353"/>
                        <a:gd name="T76" fmla="*/ 647039 w 571"/>
                        <a:gd name="T77" fmla="*/ 1835 h 353"/>
                        <a:gd name="T78" fmla="*/ 652257 w 571"/>
                        <a:gd name="T79" fmla="*/ 7339 h 353"/>
                        <a:gd name="T80" fmla="*/ 666172 w 571"/>
                        <a:gd name="T81" fmla="*/ 40367 h 353"/>
                        <a:gd name="T82" fmla="*/ 707916 w 571"/>
                        <a:gd name="T83" fmla="*/ 271557 h 353"/>
                        <a:gd name="T84" fmla="*/ 749661 w 571"/>
                        <a:gd name="T85" fmla="*/ 539444 h 353"/>
                        <a:gd name="T86" fmla="*/ 768793 w 571"/>
                        <a:gd name="T87" fmla="*/ 599994 h 353"/>
                        <a:gd name="T88" fmla="*/ 789666 w 571"/>
                        <a:gd name="T89" fmla="*/ 629352 h 353"/>
                        <a:gd name="T90" fmla="*/ 803580 w 571"/>
                        <a:gd name="T91" fmla="*/ 638526 h 353"/>
                        <a:gd name="T92" fmla="*/ 819235 w 571"/>
                        <a:gd name="T93" fmla="*/ 642195 h 353"/>
                        <a:gd name="T94" fmla="*/ 840107 w 571"/>
                        <a:gd name="T95" fmla="*/ 645865 h 353"/>
                        <a:gd name="T96" fmla="*/ 854022 w 571"/>
                        <a:gd name="T97" fmla="*/ 647700 h 353"/>
                        <a:gd name="T98" fmla="*/ 874894 w 571"/>
                        <a:gd name="T99" fmla="*/ 647700 h 353"/>
                        <a:gd name="T100" fmla="*/ 895766 w 571"/>
                        <a:gd name="T101" fmla="*/ 647700 h 353"/>
                        <a:gd name="T102" fmla="*/ 911420 w 571"/>
                        <a:gd name="T103" fmla="*/ 647700 h 353"/>
                        <a:gd name="T104" fmla="*/ 930553 w 571"/>
                        <a:gd name="T105" fmla="*/ 647700 h 353"/>
                        <a:gd name="T106" fmla="*/ 947947 w 571"/>
                        <a:gd name="T107" fmla="*/ 647700 h 353"/>
                        <a:gd name="T108" fmla="*/ 963601 w 571"/>
                        <a:gd name="T109" fmla="*/ 647700 h 353"/>
                        <a:gd name="T110" fmla="*/ 982734 w 571"/>
                        <a:gd name="T111" fmla="*/ 647700 h 353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571"/>
                        <a:gd name="T169" fmla="*/ 0 h 353"/>
                        <a:gd name="T170" fmla="*/ 571 w 571"/>
                        <a:gd name="T171" fmla="*/ 353 h 353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571" h="353">
                          <a:moveTo>
                            <a:pt x="0" y="353"/>
                          </a:moveTo>
                          <a:lnTo>
                            <a:pt x="2" y="353"/>
                          </a:lnTo>
                          <a:lnTo>
                            <a:pt x="5" y="353"/>
                          </a:lnTo>
                          <a:lnTo>
                            <a:pt x="8" y="353"/>
                          </a:lnTo>
                          <a:lnTo>
                            <a:pt x="11" y="353"/>
                          </a:lnTo>
                          <a:lnTo>
                            <a:pt x="17" y="353"/>
                          </a:lnTo>
                          <a:lnTo>
                            <a:pt x="20" y="353"/>
                          </a:lnTo>
                          <a:lnTo>
                            <a:pt x="23" y="353"/>
                          </a:lnTo>
                          <a:lnTo>
                            <a:pt x="26" y="353"/>
                          </a:lnTo>
                          <a:lnTo>
                            <a:pt x="29" y="353"/>
                          </a:lnTo>
                          <a:lnTo>
                            <a:pt x="35" y="353"/>
                          </a:lnTo>
                          <a:lnTo>
                            <a:pt x="38" y="353"/>
                          </a:lnTo>
                          <a:lnTo>
                            <a:pt x="41" y="353"/>
                          </a:lnTo>
                          <a:lnTo>
                            <a:pt x="44" y="353"/>
                          </a:lnTo>
                          <a:lnTo>
                            <a:pt x="48" y="353"/>
                          </a:lnTo>
                          <a:lnTo>
                            <a:pt x="51" y="353"/>
                          </a:lnTo>
                          <a:lnTo>
                            <a:pt x="54" y="353"/>
                          </a:lnTo>
                          <a:lnTo>
                            <a:pt x="57" y="353"/>
                          </a:lnTo>
                          <a:lnTo>
                            <a:pt x="61" y="353"/>
                          </a:lnTo>
                          <a:lnTo>
                            <a:pt x="64" y="353"/>
                          </a:lnTo>
                          <a:lnTo>
                            <a:pt x="67" y="353"/>
                          </a:lnTo>
                          <a:lnTo>
                            <a:pt x="73" y="353"/>
                          </a:lnTo>
                          <a:lnTo>
                            <a:pt x="76" y="353"/>
                          </a:lnTo>
                          <a:lnTo>
                            <a:pt x="79" y="353"/>
                          </a:lnTo>
                          <a:lnTo>
                            <a:pt x="82" y="353"/>
                          </a:lnTo>
                          <a:lnTo>
                            <a:pt x="85" y="352"/>
                          </a:lnTo>
                          <a:lnTo>
                            <a:pt x="88" y="352"/>
                          </a:lnTo>
                          <a:lnTo>
                            <a:pt x="91" y="352"/>
                          </a:lnTo>
                          <a:lnTo>
                            <a:pt x="96" y="351"/>
                          </a:lnTo>
                          <a:lnTo>
                            <a:pt x="99" y="351"/>
                          </a:lnTo>
                          <a:lnTo>
                            <a:pt x="102" y="350"/>
                          </a:lnTo>
                          <a:lnTo>
                            <a:pt x="107" y="348"/>
                          </a:lnTo>
                          <a:lnTo>
                            <a:pt x="110" y="347"/>
                          </a:lnTo>
                          <a:lnTo>
                            <a:pt x="113" y="345"/>
                          </a:lnTo>
                          <a:lnTo>
                            <a:pt x="116" y="343"/>
                          </a:lnTo>
                          <a:lnTo>
                            <a:pt x="120" y="340"/>
                          </a:lnTo>
                          <a:lnTo>
                            <a:pt x="126" y="333"/>
                          </a:lnTo>
                          <a:lnTo>
                            <a:pt x="129" y="328"/>
                          </a:lnTo>
                          <a:lnTo>
                            <a:pt x="132" y="321"/>
                          </a:lnTo>
                          <a:lnTo>
                            <a:pt x="138" y="302"/>
                          </a:lnTo>
                          <a:lnTo>
                            <a:pt x="141" y="288"/>
                          </a:lnTo>
                          <a:lnTo>
                            <a:pt x="145" y="271"/>
                          </a:lnTo>
                          <a:lnTo>
                            <a:pt x="169" y="118"/>
                          </a:lnTo>
                          <a:lnTo>
                            <a:pt x="180" y="57"/>
                          </a:lnTo>
                          <a:lnTo>
                            <a:pt x="186" y="30"/>
                          </a:lnTo>
                          <a:lnTo>
                            <a:pt x="189" y="20"/>
                          </a:lnTo>
                          <a:lnTo>
                            <a:pt x="192" y="12"/>
                          </a:lnTo>
                          <a:lnTo>
                            <a:pt x="193" y="9"/>
                          </a:lnTo>
                          <a:lnTo>
                            <a:pt x="195" y="6"/>
                          </a:lnTo>
                          <a:lnTo>
                            <a:pt x="196" y="4"/>
                          </a:lnTo>
                          <a:lnTo>
                            <a:pt x="197" y="2"/>
                          </a:lnTo>
                          <a:lnTo>
                            <a:pt x="198" y="2"/>
                          </a:lnTo>
                          <a:lnTo>
                            <a:pt x="199" y="1"/>
                          </a:lnTo>
                          <a:lnTo>
                            <a:pt x="200" y="1"/>
                          </a:lnTo>
                          <a:lnTo>
                            <a:pt x="200" y="0"/>
                          </a:lnTo>
                          <a:lnTo>
                            <a:pt x="201" y="0"/>
                          </a:lnTo>
                          <a:lnTo>
                            <a:pt x="202" y="0"/>
                          </a:lnTo>
                          <a:lnTo>
                            <a:pt x="203" y="0"/>
                          </a:lnTo>
                          <a:lnTo>
                            <a:pt x="204" y="1"/>
                          </a:lnTo>
                          <a:lnTo>
                            <a:pt x="205" y="2"/>
                          </a:lnTo>
                          <a:lnTo>
                            <a:pt x="207" y="4"/>
                          </a:lnTo>
                          <a:lnTo>
                            <a:pt x="208" y="6"/>
                          </a:lnTo>
                          <a:lnTo>
                            <a:pt x="210" y="8"/>
                          </a:lnTo>
                          <a:lnTo>
                            <a:pt x="213" y="16"/>
                          </a:lnTo>
                          <a:lnTo>
                            <a:pt x="216" y="26"/>
                          </a:lnTo>
                          <a:lnTo>
                            <a:pt x="222" y="49"/>
                          </a:lnTo>
                          <a:lnTo>
                            <a:pt x="228" y="80"/>
                          </a:lnTo>
                          <a:lnTo>
                            <a:pt x="239" y="147"/>
                          </a:lnTo>
                          <a:lnTo>
                            <a:pt x="251" y="224"/>
                          </a:lnTo>
                          <a:lnTo>
                            <a:pt x="257" y="262"/>
                          </a:lnTo>
                          <a:lnTo>
                            <a:pt x="264" y="298"/>
                          </a:lnTo>
                          <a:lnTo>
                            <a:pt x="267" y="313"/>
                          </a:lnTo>
                          <a:lnTo>
                            <a:pt x="270" y="325"/>
                          </a:lnTo>
                          <a:lnTo>
                            <a:pt x="273" y="335"/>
                          </a:lnTo>
                          <a:lnTo>
                            <a:pt x="276" y="342"/>
                          </a:lnTo>
                          <a:lnTo>
                            <a:pt x="279" y="348"/>
                          </a:lnTo>
                          <a:lnTo>
                            <a:pt x="280" y="350"/>
                          </a:lnTo>
                          <a:lnTo>
                            <a:pt x="281" y="351"/>
                          </a:lnTo>
                          <a:lnTo>
                            <a:pt x="282" y="352"/>
                          </a:lnTo>
                          <a:lnTo>
                            <a:pt x="283" y="353"/>
                          </a:lnTo>
                          <a:lnTo>
                            <a:pt x="284" y="353"/>
                          </a:lnTo>
                          <a:lnTo>
                            <a:pt x="285" y="353"/>
                          </a:lnTo>
                          <a:lnTo>
                            <a:pt x="286" y="353"/>
                          </a:lnTo>
                          <a:lnTo>
                            <a:pt x="287" y="353"/>
                          </a:lnTo>
                          <a:lnTo>
                            <a:pt x="288" y="352"/>
                          </a:lnTo>
                          <a:lnTo>
                            <a:pt x="289" y="352"/>
                          </a:lnTo>
                          <a:lnTo>
                            <a:pt x="290" y="350"/>
                          </a:lnTo>
                          <a:lnTo>
                            <a:pt x="292" y="348"/>
                          </a:lnTo>
                          <a:lnTo>
                            <a:pt x="293" y="345"/>
                          </a:lnTo>
                          <a:lnTo>
                            <a:pt x="296" y="339"/>
                          </a:lnTo>
                          <a:lnTo>
                            <a:pt x="299" y="331"/>
                          </a:lnTo>
                          <a:lnTo>
                            <a:pt x="305" y="306"/>
                          </a:lnTo>
                          <a:lnTo>
                            <a:pt x="312" y="275"/>
                          </a:lnTo>
                          <a:lnTo>
                            <a:pt x="335" y="129"/>
                          </a:lnTo>
                          <a:lnTo>
                            <a:pt x="346" y="62"/>
                          </a:lnTo>
                          <a:lnTo>
                            <a:pt x="353" y="32"/>
                          </a:lnTo>
                          <a:lnTo>
                            <a:pt x="356" y="21"/>
                          </a:lnTo>
                          <a:lnTo>
                            <a:pt x="359" y="13"/>
                          </a:lnTo>
                          <a:lnTo>
                            <a:pt x="362" y="7"/>
                          </a:lnTo>
                          <a:lnTo>
                            <a:pt x="364" y="4"/>
                          </a:lnTo>
                          <a:lnTo>
                            <a:pt x="365" y="2"/>
                          </a:lnTo>
                          <a:lnTo>
                            <a:pt x="366" y="2"/>
                          </a:lnTo>
                          <a:lnTo>
                            <a:pt x="366" y="1"/>
                          </a:lnTo>
                          <a:lnTo>
                            <a:pt x="367" y="1"/>
                          </a:lnTo>
                          <a:lnTo>
                            <a:pt x="368" y="0"/>
                          </a:lnTo>
                          <a:lnTo>
                            <a:pt x="369" y="0"/>
                          </a:lnTo>
                          <a:lnTo>
                            <a:pt x="370" y="0"/>
                          </a:lnTo>
                          <a:lnTo>
                            <a:pt x="371" y="0"/>
                          </a:lnTo>
                          <a:lnTo>
                            <a:pt x="371" y="1"/>
                          </a:lnTo>
                          <a:lnTo>
                            <a:pt x="372" y="1"/>
                          </a:lnTo>
                          <a:lnTo>
                            <a:pt x="373" y="2"/>
                          </a:lnTo>
                          <a:lnTo>
                            <a:pt x="374" y="2"/>
                          </a:lnTo>
                          <a:lnTo>
                            <a:pt x="375" y="4"/>
                          </a:lnTo>
                          <a:lnTo>
                            <a:pt x="377" y="7"/>
                          </a:lnTo>
                          <a:lnTo>
                            <a:pt x="380" y="13"/>
                          </a:lnTo>
                          <a:lnTo>
                            <a:pt x="383" y="22"/>
                          </a:lnTo>
                          <a:lnTo>
                            <a:pt x="389" y="45"/>
                          </a:lnTo>
                          <a:lnTo>
                            <a:pt x="394" y="73"/>
                          </a:lnTo>
                          <a:lnTo>
                            <a:pt x="407" y="148"/>
                          </a:lnTo>
                          <a:lnTo>
                            <a:pt x="419" y="229"/>
                          </a:lnTo>
                          <a:lnTo>
                            <a:pt x="425" y="265"/>
                          </a:lnTo>
                          <a:lnTo>
                            <a:pt x="431" y="294"/>
                          </a:lnTo>
                          <a:lnTo>
                            <a:pt x="433" y="305"/>
                          </a:lnTo>
                          <a:lnTo>
                            <a:pt x="436" y="314"/>
                          </a:lnTo>
                          <a:lnTo>
                            <a:pt x="442" y="327"/>
                          </a:lnTo>
                          <a:lnTo>
                            <a:pt x="445" y="333"/>
                          </a:lnTo>
                          <a:lnTo>
                            <a:pt x="448" y="337"/>
                          </a:lnTo>
                          <a:lnTo>
                            <a:pt x="454" y="343"/>
                          </a:lnTo>
                          <a:lnTo>
                            <a:pt x="457" y="345"/>
                          </a:lnTo>
                          <a:lnTo>
                            <a:pt x="459" y="346"/>
                          </a:lnTo>
                          <a:lnTo>
                            <a:pt x="462" y="348"/>
                          </a:lnTo>
                          <a:lnTo>
                            <a:pt x="465" y="349"/>
                          </a:lnTo>
                          <a:lnTo>
                            <a:pt x="468" y="350"/>
                          </a:lnTo>
                          <a:lnTo>
                            <a:pt x="471" y="350"/>
                          </a:lnTo>
                          <a:lnTo>
                            <a:pt x="476" y="351"/>
                          </a:lnTo>
                          <a:lnTo>
                            <a:pt x="479" y="352"/>
                          </a:lnTo>
                          <a:lnTo>
                            <a:pt x="483" y="352"/>
                          </a:lnTo>
                          <a:lnTo>
                            <a:pt x="486" y="352"/>
                          </a:lnTo>
                          <a:lnTo>
                            <a:pt x="489" y="353"/>
                          </a:lnTo>
                          <a:lnTo>
                            <a:pt x="491" y="353"/>
                          </a:lnTo>
                          <a:lnTo>
                            <a:pt x="495" y="353"/>
                          </a:lnTo>
                          <a:lnTo>
                            <a:pt x="500" y="353"/>
                          </a:lnTo>
                          <a:lnTo>
                            <a:pt x="503" y="353"/>
                          </a:lnTo>
                          <a:lnTo>
                            <a:pt x="506" y="353"/>
                          </a:lnTo>
                          <a:lnTo>
                            <a:pt x="512" y="353"/>
                          </a:lnTo>
                          <a:lnTo>
                            <a:pt x="515" y="353"/>
                          </a:lnTo>
                          <a:lnTo>
                            <a:pt x="518" y="353"/>
                          </a:lnTo>
                          <a:lnTo>
                            <a:pt x="521" y="353"/>
                          </a:lnTo>
                          <a:lnTo>
                            <a:pt x="524" y="353"/>
                          </a:lnTo>
                          <a:lnTo>
                            <a:pt x="527" y="353"/>
                          </a:lnTo>
                          <a:lnTo>
                            <a:pt x="530" y="353"/>
                          </a:lnTo>
                          <a:lnTo>
                            <a:pt x="535" y="353"/>
                          </a:lnTo>
                          <a:lnTo>
                            <a:pt x="538" y="353"/>
                          </a:lnTo>
                          <a:lnTo>
                            <a:pt x="542" y="353"/>
                          </a:lnTo>
                          <a:lnTo>
                            <a:pt x="545" y="353"/>
                          </a:lnTo>
                          <a:lnTo>
                            <a:pt x="548" y="353"/>
                          </a:lnTo>
                          <a:lnTo>
                            <a:pt x="551" y="353"/>
                          </a:lnTo>
                          <a:lnTo>
                            <a:pt x="554" y="353"/>
                          </a:lnTo>
                          <a:lnTo>
                            <a:pt x="559" y="353"/>
                          </a:lnTo>
                          <a:lnTo>
                            <a:pt x="562" y="353"/>
                          </a:lnTo>
                          <a:lnTo>
                            <a:pt x="565" y="353"/>
                          </a:lnTo>
                          <a:lnTo>
                            <a:pt x="571" y="353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6" name="Freeform 130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7438499" y="3642053"/>
                      <a:ext cx="932914" cy="647700"/>
                    </a:xfrm>
                    <a:custGeom>
                      <a:avLst/>
                      <a:gdLst>
                        <a:gd name="T0" fmla="*/ 13071 w 571"/>
                        <a:gd name="T1" fmla="*/ 647700 h 353"/>
                        <a:gd name="T2" fmla="*/ 37578 w 571"/>
                        <a:gd name="T3" fmla="*/ 647700 h 353"/>
                        <a:gd name="T4" fmla="*/ 62085 w 571"/>
                        <a:gd name="T5" fmla="*/ 647700 h 353"/>
                        <a:gd name="T6" fmla="*/ 83325 w 571"/>
                        <a:gd name="T7" fmla="*/ 647700 h 353"/>
                        <a:gd name="T8" fmla="*/ 116002 w 571"/>
                        <a:gd name="T9" fmla="*/ 644030 h 353"/>
                        <a:gd name="T10" fmla="*/ 137241 w 571"/>
                        <a:gd name="T11" fmla="*/ 640361 h 353"/>
                        <a:gd name="T12" fmla="*/ 161749 w 571"/>
                        <a:gd name="T13" fmla="*/ 629352 h 353"/>
                        <a:gd name="T14" fmla="*/ 186256 w 571"/>
                        <a:gd name="T15" fmla="*/ 598159 h 353"/>
                        <a:gd name="T16" fmla="*/ 214031 w 571"/>
                        <a:gd name="T17" fmla="*/ 504582 h 353"/>
                        <a:gd name="T18" fmla="*/ 251609 w 571"/>
                        <a:gd name="T19" fmla="*/ 155962 h 353"/>
                        <a:gd name="T20" fmla="*/ 272849 w 571"/>
                        <a:gd name="T21" fmla="*/ 18348 h 353"/>
                        <a:gd name="T22" fmla="*/ 277750 w 571"/>
                        <a:gd name="T23" fmla="*/ 3670 h 353"/>
                        <a:gd name="T24" fmla="*/ 282652 w 571"/>
                        <a:gd name="T25" fmla="*/ 0 h 353"/>
                        <a:gd name="T26" fmla="*/ 287553 w 571"/>
                        <a:gd name="T27" fmla="*/ 3670 h 353"/>
                        <a:gd name="T28" fmla="*/ 298990 w 571"/>
                        <a:gd name="T29" fmla="*/ 53210 h 353"/>
                        <a:gd name="T30" fmla="*/ 339836 w 571"/>
                        <a:gd name="T31" fmla="*/ 445867 h 353"/>
                        <a:gd name="T32" fmla="*/ 362709 w 571"/>
                        <a:gd name="T33" fmla="*/ 623847 h 353"/>
                        <a:gd name="T34" fmla="*/ 369244 w 571"/>
                        <a:gd name="T35" fmla="*/ 644030 h 353"/>
                        <a:gd name="T36" fmla="*/ 374146 w 571"/>
                        <a:gd name="T37" fmla="*/ 647700 h 353"/>
                        <a:gd name="T38" fmla="*/ 379047 w 571"/>
                        <a:gd name="T39" fmla="*/ 645865 h 353"/>
                        <a:gd name="T40" fmla="*/ 385583 w 571"/>
                        <a:gd name="T41" fmla="*/ 625682 h 353"/>
                        <a:gd name="T42" fmla="*/ 408456 w 571"/>
                        <a:gd name="T43" fmla="*/ 445867 h 353"/>
                        <a:gd name="T44" fmla="*/ 450936 w 571"/>
                        <a:gd name="T45" fmla="*/ 44036 h 353"/>
                        <a:gd name="T46" fmla="*/ 459105 w 571"/>
                        <a:gd name="T47" fmla="*/ 9174 h 353"/>
                        <a:gd name="T48" fmla="*/ 464006 w 571"/>
                        <a:gd name="T49" fmla="*/ 1835 h 353"/>
                        <a:gd name="T50" fmla="*/ 468908 w 571"/>
                        <a:gd name="T51" fmla="*/ 1835 h 353"/>
                        <a:gd name="T52" fmla="*/ 473809 w 571"/>
                        <a:gd name="T53" fmla="*/ 11009 h 353"/>
                        <a:gd name="T54" fmla="*/ 496683 w 571"/>
                        <a:gd name="T55" fmla="*/ 152292 h 353"/>
                        <a:gd name="T56" fmla="*/ 540796 w 571"/>
                        <a:gd name="T57" fmla="*/ 588985 h 353"/>
                        <a:gd name="T58" fmla="*/ 552233 w 571"/>
                        <a:gd name="T59" fmla="*/ 642195 h 353"/>
                        <a:gd name="T60" fmla="*/ 557134 w 571"/>
                        <a:gd name="T61" fmla="*/ 647700 h 353"/>
                        <a:gd name="T62" fmla="*/ 562036 w 571"/>
                        <a:gd name="T63" fmla="*/ 645865 h 353"/>
                        <a:gd name="T64" fmla="*/ 566937 w 571"/>
                        <a:gd name="T65" fmla="*/ 631186 h 353"/>
                        <a:gd name="T66" fmla="*/ 591445 w 571"/>
                        <a:gd name="T67" fmla="*/ 466050 h 353"/>
                        <a:gd name="T68" fmla="*/ 633924 w 571"/>
                        <a:gd name="T69" fmla="*/ 47706 h 353"/>
                        <a:gd name="T70" fmla="*/ 643727 w 571"/>
                        <a:gd name="T71" fmla="*/ 9174 h 353"/>
                        <a:gd name="T72" fmla="*/ 648628 w 571"/>
                        <a:gd name="T73" fmla="*/ 1835 h 353"/>
                        <a:gd name="T74" fmla="*/ 651896 w 571"/>
                        <a:gd name="T75" fmla="*/ 0 h 353"/>
                        <a:gd name="T76" fmla="*/ 656798 w 571"/>
                        <a:gd name="T77" fmla="*/ 7339 h 353"/>
                        <a:gd name="T78" fmla="*/ 669868 w 571"/>
                        <a:gd name="T79" fmla="*/ 66054 h 353"/>
                        <a:gd name="T80" fmla="*/ 709080 w 571"/>
                        <a:gd name="T81" fmla="*/ 444032 h 353"/>
                        <a:gd name="T82" fmla="*/ 733587 w 571"/>
                        <a:gd name="T83" fmla="*/ 568802 h 353"/>
                        <a:gd name="T84" fmla="*/ 758095 w 571"/>
                        <a:gd name="T85" fmla="*/ 616508 h 353"/>
                        <a:gd name="T86" fmla="*/ 777701 w 571"/>
                        <a:gd name="T87" fmla="*/ 633021 h 353"/>
                        <a:gd name="T88" fmla="*/ 802208 w 571"/>
                        <a:gd name="T89" fmla="*/ 642195 h 353"/>
                        <a:gd name="T90" fmla="*/ 826715 w 571"/>
                        <a:gd name="T91" fmla="*/ 645865 h 353"/>
                        <a:gd name="T92" fmla="*/ 849589 w 571"/>
                        <a:gd name="T93" fmla="*/ 647700 h 353"/>
                        <a:gd name="T94" fmla="*/ 874096 w 571"/>
                        <a:gd name="T95" fmla="*/ 647700 h 353"/>
                        <a:gd name="T96" fmla="*/ 895336 w 571"/>
                        <a:gd name="T97" fmla="*/ 647700 h 353"/>
                        <a:gd name="T98" fmla="*/ 923111 w 571"/>
                        <a:gd name="T99" fmla="*/ 647700 h 353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571"/>
                        <a:gd name="T151" fmla="*/ 0 h 353"/>
                        <a:gd name="T152" fmla="*/ 571 w 571"/>
                        <a:gd name="T153" fmla="*/ 353 h 353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571" h="353">
                          <a:moveTo>
                            <a:pt x="0" y="353"/>
                          </a:moveTo>
                          <a:lnTo>
                            <a:pt x="2" y="353"/>
                          </a:lnTo>
                          <a:lnTo>
                            <a:pt x="5" y="353"/>
                          </a:lnTo>
                          <a:lnTo>
                            <a:pt x="8" y="353"/>
                          </a:lnTo>
                          <a:lnTo>
                            <a:pt x="11" y="353"/>
                          </a:lnTo>
                          <a:lnTo>
                            <a:pt x="17" y="353"/>
                          </a:lnTo>
                          <a:lnTo>
                            <a:pt x="20" y="353"/>
                          </a:lnTo>
                          <a:lnTo>
                            <a:pt x="23" y="353"/>
                          </a:lnTo>
                          <a:lnTo>
                            <a:pt x="26" y="353"/>
                          </a:lnTo>
                          <a:lnTo>
                            <a:pt x="29" y="353"/>
                          </a:lnTo>
                          <a:lnTo>
                            <a:pt x="35" y="353"/>
                          </a:lnTo>
                          <a:lnTo>
                            <a:pt x="38" y="353"/>
                          </a:lnTo>
                          <a:lnTo>
                            <a:pt x="41" y="353"/>
                          </a:lnTo>
                          <a:lnTo>
                            <a:pt x="44" y="353"/>
                          </a:lnTo>
                          <a:lnTo>
                            <a:pt x="48" y="353"/>
                          </a:lnTo>
                          <a:lnTo>
                            <a:pt x="51" y="353"/>
                          </a:lnTo>
                          <a:lnTo>
                            <a:pt x="54" y="353"/>
                          </a:lnTo>
                          <a:lnTo>
                            <a:pt x="60" y="352"/>
                          </a:lnTo>
                          <a:lnTo>
                            <a:pt x="66" y="352"/>
                          </a:lnTo>
                          <a:lnTo>
                            <a:pt x="71" y="351"/>
                          </a:lnTo>
                          <a:lnTo>
                            <a:pt x="75" y="351"/>
                          </a:lnTo>
                          <a:lnTo>
                            <a:pt x="77" y="351"/>
                          </a:lnTo>
                          <a:lnTo>
                            <a:pt x="81" y="350"/>
                          </a:lnTo>
                          <a:lnTo>
                            <a:pt x="84" y="349"/>
                          </a:lnTo>
                          <a:lnTo>
                            <a:pt x="90" y="347"/>
                          </a:lnTo>
                          <a:lnTo>
                            <a:pt x="93" y="346"/>
                          </a:lnTo>
                          <a:lnTo>
                            <a:pt x="96" y="344"/>
                          </a:lnTo>
                          <a:lnTo>
                            <a:pt x="99" y="343"/>
                          </a:lnTo>
                          <a:lnTo>
                            <a:pt x="103" y="340"/>
                          </a:lnTo>
                          <a:lnTo>
                            <a:pt x="105" y="338"/>
                          </a:lnTo>
                          <a:lnTo>
                            <a:pt x="108" y="334"/>
                          </a:lnTo>
                          <a:lnTo>
                            <a:pt x="114" y="326"/>
                          </a:lnTo>
                          <a:lnTo>
                            <a:pt x="120" y="315"/>
                          </a:lnTo>
                          <a:lnTo>
                            <a:pt x="125" y="299"/>
                          </a:lnTo>
                          <a:lnTo>
                            <a:pt x="128" y="288"/>
                          </a:lnTo>
                          <a:lnTo>
                            <a:pt x="131" y="275"/>
                          </a:lnTo>
                          <a:lnTo>
                            <a:pt x="137" y="244"/>
                          </a:lnTo>
                          <a:lnTo>
                            <a:pt x="142" y="198"/>
                          </a:lnTo>
                          <a:lnTo>
                            <a:pt x="148" y="137"/>
                          </a:lnTo>
                          <a:lnTo>
                            <a:pt x="154" y="85"/>
                          </a:lnTo>
                          <a:lnTo>
                            <a:pt x="159" y="45"/>
                          </a:lnTo>
                          <a:lnTo>
                            <a:pt x="162" y="29"/>
                          </a:lnTo>
                          <a:lnTo>
                            <a:pt x="165" y="15"/>
                          </a:lnTo>
                          <a:lnTo>
                            <a:pt x="167" y="10"/>
                          </a:lnTo>
                          <a:lnTo>
                            <a:pt x="168" y="6"/>
                          </a:lnTo>
                          <a:lnTo>
                            <a:pt x="169" y="4"/>
                          </a:lnTo>
                          <a:lnTo>
                            <a:pt x="170" y="3"/>
                          </a:lnTo>
                          <a:lnTo>
                            <a:pt x="170" y="2"/>
                          </a:lnTo>
                          <a:lnTo>
                            <a:pt x="171" y="1"/>
                          </a:lnTo>
                          <a:lnTo>
                            <a:pt x="172" y="0"/>
                          </a:lnTo>
                          <a:lnTo>
                            <a:pt x="173" y="0"/>
                          </a:lnTo>
                          <a:lnTo>
                            <a:pt x="174" y="1"/>
                          </a:lnTo>
                          <a:lnTo>
                            <a:pt x="175" y="2"/>
                          </a:lnTo>
                          <a:lnTo>
                            <a:pt x="176" y="2"/>
                          </a:lnTo>
                          <a:lnTo>
                            <a:pt x="177" y="5"/>
                          </a:lnTo>
                          <a:lnTo>
                            <a:pt x="178" y="9"/>
                          </a:lnTo>
                          <a:lnTo>
                            <a:pt x="180" y="14"/>
                          </a:lnTo>
                          <a:lnTo>
                            <a:pt x="183" y="29"/>
                          </a:lnTo>
                          <a:lnTo>
                            <a:pt x="186" y="48"/>
                          </a:lnTo>
                          <a:lnTo>
                            <a:pt x="189" y="73"/>
                          </a:lnTo>
                          <a:lnTo>
                            <a:pt x="201" y="183"/>
                          </a:lnTo>
                          <a:lnTo>
                            <a:pt x="208" y="243"/>
                          </a:lnTo>
                          <a:lnTo>
                            <a:pt x="214" y="298"/>
                          </a:lnTo>
                          <a:lnTo>
                            <a:pt x="217" y="317"/>
                          </a:lnTo>
                          <a:lnTo>
                            <a:pt x="220" y="333"/>
                          </a:lnTo>
                          <a:lnTo>
                            <a:pt x="222" y="340"/>
                          </a:lnTo>
                          <a:lnTo>
                            <a:pt x="224" y="346"/>
                          </a:lnTo>
                          <a:lnTo>
                            <a:pt x="225" y="349"/>
                          </a:lnTo>
                          <a:lnTo>
                            <a:pt x="226" y="351"/>
                          </a:lnTo>
                          <a:lnTo>
                            <a:pt x="227" y="352"/>
                          </a:lnTo>
                          <a:lnTo>
                            <a:pt x="228" y="353"/>
                          </a:lnTo>
                          <a:lnTo>
                            <a:pt x="229" y="353"/>
                          </a:lnTo>
                          <a:lnTo>
                            <a:pt x="230" y="353"/>
                          </a:lnTo>
                          <a:lnTo>
                            <a:pt x="231" y="352"/>
                          </a:lnTo>
                          <a:lnTo>
                            <a:pt x="232" y="352"/>
                          </a:lnTo>
                          <a:lnTo>
                            <a:pt x="232" y="351"/>
                          </a:lnTo>
                          <a:lnTo>
                            <a:pt x="233" y="349"/>
                          </a:lnTo>
                          <a:lnTo>
                            <a:pt x="234" y="346"/>
                          </a:lnTo>
                          <a:lnTo>
                            <a:pt x="236" y="341"/>
                          </a:lnTo>
                          <a:lnTo>
                            <a:pt x="238" y="330"/>
                          </a:lnTo>
                          <a:lnTo>
                            <a:pt x="241" y="315"/>
                          </a:lnTo>
                          <a:lnTo>
                            <a:pt x="244" y="294"/>
                          </a:lnTo>
                          <a:lnTo>
                            <a:pt x="250" y="243"/>
                          </a:lnTo>
                          <a:lnTo>
                            <a:pt x="261" y="137"/>
                          </a:lnTo>
                          <a:lnTo>
                            <a:pt x="267" y="85"/>
                          </a:lnTo>
                          <a:lnTo>
                            <a:pt x="273" y="41"/>
                          </a:lnTo>
                          <a:lnTo>
                            <a:pt x="276" y="24"/>
                          </a:lnTo>
                          <a:lnTo>
                            <a:pt x="278" y="16"/>
                          </a:lnTo>
                          <a:lnTo>
                            <a:pt x="279" y="10"/>
                          </a:lnTo>
                          <a:lnTo>
                            <a:pt x="280" y="7"/>
                          </a:lnTo>
                          <a:lnTo>
                            <a:pt x="281" y="5"/>
                          </a:lnTo>
                          <a:lnTo>
                            <a:pt x="282" y="4"/>
                          </a:lnTo>
                          <a:lnTo>
                            <a:pt x="283" y="2"/>
                          </a:lnTo>
                          <a:lnTo>
                            <a:pt x="283" y="1"/>
                          </a:lnTo>
                          <a:lnTo>
                            <a:pt x="284" y="1"/>
                          </a:lnTo>
                          <a:lnTo>
                            <a:pt x="285" y="0"/>
                          </a:lnTo>
                          <a:lnTo>
                            <a:pt x="286" y="0"/>
                          </a:lnTo>
                          <a:lnTo>
                            <a:pt x="287" y="1"/>
                          </a:lnTo>
                          <a:lnTo>
                            <a:pt x="288" y="2"/>
                          </a:lnTo>
                          <a:lnTo>
                            <a:pt x="289" y="3"/>
                          </a:lnTo>
                          <a:lnTo>
                            <a:pt x="290" y="6"/>
                          </a:lnTo>
                          <a:lnTo>
                            <a:pt x="291" y="10"/>
                          </a:lnTo>
                          <a:lnTo>
                            <a:pt x="294" y="21"/>
                          </a:lnTo>
                          <a:lnTo>
                            <a:pt x="297" y="36"/>
                          </a:lnTo>
                          <a:lnTo>
                            <a:pt x="304" y="83"/>
                          </a:lnTo>
                          <a:lnTo>
                            <a:pt x="310" y="138"/>
                          </a:lnTo>
                          <a:lnTo>
                            <a:pt x="322" y="255"/>
                          </a:lnTo>
                          <a:lnTo>
                            <a:pt x="328" y="303"/>
                          </a:lnTo>
                          <a:lnTo>
                            <a:pt x="331" y="321"/>
                          </a:lnTo>
                          <a:lnTo>
                            <a:pt x="333" y="334"/>
                          </a:lnTo>
                          <a:lnTo>
                            <a:pt x="336" y="344"/>
                          </a:lnTo>
                          <a:lnTo>
                            <a:pt x="337" y="348"/>
                          </a:lnTo>
                          <a:lnTo>
                            <a:pt x="338" y="350"/>
                          </a:lnTo>
                          <a:lnTo>
                            <a:pt x="339" y="351"/>
                          </a:lnTo>
                          <a:lnTo>
                            <a:pt x="340" y="352"/>
                          </a:lnTo>
                          <a:lnTo>
                            <a:pt x="340" y="353"/>
                          </a:lnTo>
                          <a:lnTo>
                            <a:pt x="341" y="353"/>
                          </a:lnTo>
                          <a:lnTo>
                            <a:pt x="342" y="353"/>
                          </a:lnTo>
                          <a:lnTo>
                            <a:pt x="343" y="353"/>
                          </a:lnTo>
                          <a:lnTo>
                            <a:pt x="344" y="352"/>
                          </a:lnTo>
                          <a:lnTo>
                            <a:pt x="345" y="350"/>
                          </a:lnTo>
                          <a:lnTo>
                            <a:pt x="346" y="349"/>
                          </a:lnTo>
                          <a:lnTo>
                            <a:pt x="347" y="344"/>
                          </a:lnTo>
                          <a:lnTo>
                            <a:pt x="349" y="339"/>
                          </a:lnTo>
                          <a:lnTo>
                            <a:pt x="351" y="333"/>
                          </a:lnTo>
                          <a:lnTo>
                            <a:pt x="356" y="300"/>
                          </a:lnTo>
                          <a:lnTo>
                            <a:pt x="362" y="254"/>
                          </a:lnTo>
                          <a:lnTo>
                            <a:pt x="368" y="197"/>
                          </a:lnTo>
                          <a:lnTo>
                            <a:pt x="379" y="93"/>
                          </a:lnTo>
                          <a:lnTo>
                            <a:pt x="385" y="46"/>
                          </a:lnTo>
                          <a:lnTo>
                            <a:pt x="388" y="26"/>
                          </a:lnTo>
                          <a:lnTo>
                            <a:pt x="390" y="18"/>
                          </a:lnTo>
                          <a:lnTo>
                            <a:pt x="392" y="12"/>
                          </a:lnTo>
                          <a:lnTo>
                            <a:pt x="393" y="7"/>
                          </a:lnTo>
                          <a:lnTo>
                            <a:pt x="394" y="5"/>
                          </a:lnTo>
                          <a:lnTo>
                            <a:pt x="395" y="3"/>
                          </a:lnTo>
                          <a:lnTo>
                            <a:pt x="395" y="2"/>
                          </a:lnTo>
                          <a:lnTo>
                            <a:pt x="396" y="1"/>
                          </a:lnTo>
                          <a:lnTo>
                            <a:pt x="397" y="1"/>
                          </a:lnTo>
                          <a:lnTo>
                            <a:pt x="397" y="0"/>
                          </a:lnTo>
                          <a:lnTo>
                            <a:pt x="398" y="0"/>
                          </a:lnTo>
                          <a:lnTo>
                            <a:pt x="399" y="0"/>
                          </a:lnTo>
                          <a:lnTo>
                            <a:pt x="400" y="1"/>
                          </a:lnTo>
                          <a:lnTo>
                            <a:pt x="400" y="2"/>
                          </a:lnTo>
                          <a:lnTo>
                            <a:pt x="401" y="3"/>
                          </a:lnTo>
                          <a:lnTo>
                            <a:pt x="402" y="4"/>
                          </a:lnTo>
                          <a:lnTo>
                            <a:pt x="404" y="8"/>
                          </a:lnTo>
                          <a:lnTo>
                            <a:pt x="405" y="13"/>
                          </a:lnTo>
                          <a:lnTo>
                            <a:pt x="407" y="20"/>
                          </a:lnTo>
                          <a:lnTo>
                            <a:pt x="410" y="36"/>
                          </a:lnTo>
                          <a:lnTo>
                            <a:pt x="415" y="75"/>
                          </a:lnTo>
                          <a:lnTo>
                            <a:pt x="428" y="191"/>
                          </a:lnTo>
                          <a:lnTo>
                            <a:pt x="431" y="218"/>
                          </a:lnTo>
                          <a:lnTo>
                            <a:pt x="434" y="242"/>
                          </a:lnTo>
                          <a:lnTo>
                            <a:pt x="440" y="275"/>
                          </a:lnTo>
                          <a:lnTo>
                            <a:pt x="443" y="290"/>
                          </a:lnTo>
                          <a:lnTo>
                            <a:pt x="446" y="302"/>
                          </a:lnTo>
                          <a:lnTo>
                            <a:pt x="449" y="310"/>
                          </a:lnTo>
                          <a:lnTo>
                            <a:pt x="452" y="318"/>
                          </a:lnTo>
                          <a:lnTo>
                            <a:pt x="455" y="324"/>
                          </a:lnTo>
                          <a:lnTo>
                            <a:pt x="458" y="329"/>
                          </a:lnTo>
                          <a:lnTo>
                            <a:pt x="464" y="336"/>
                          </a:lnTo>
                          <a:lnTo>
                            <a:pt x="467" y="339"/>
                          </a:lnTo>
                          <a:lnTo>
                            <a:pt x="470" y="341"/>
                          </a:lnTo>
                          <a:lnTo>
                            <a:pt x="473" y="344"/>
                          </a:lnTo>
                          <a:lnTo>
                            <a:pt x="476" y="345"/>
                          </a:lnTo>
                          <a:lnTo>
                            <a:pt x="482" y="348"/>
                          </a:lnTo>
                          <a:lnTo>
                            <a:pt x="485" y="349"/>
                          </a:lnTo>
                          <a:lnTo>
                            <a:pt x="488" y="349"/>
                          </a:lnTo>
                          <a:lnTo>
                            <a:pt x="491" y="350"/>
                          </a:lnTo>
                          <a:lnTo>
                            <a:pt x="494" y="351"/>
                          </a:lnTo>
                          <a:lnTo>
                            <a:pt x="498" y="351"/>
                          </a:lnTo>
                          <a:lnTo>
                            <a:pt x="500" y="352"/>
                          </a:lnTo>
                          <a:lnTo>
                            <a:pt x="506" y="352"/>
                          </a:lnTo>
                          <a:lnTo>
                            <a:pt x="509" y="352"/>
                          </a:lnTo>
                          <a:lnTo>
                            <a:pt x="512" y="353"/>
                          </a:lnTo>
                          <a:lnTo>
                            <a:pt x="518" y="353"/>
                          </a:lnTo>
                          <a:lnTo>
                            <a:pt x="520" y="353"/>
                          </a:lnTo>
                          <a:lnTo>
                            <a:pt x="523" y="353"/>
                          </a:lnTo>
                          <a:lnTo>
                            <a:pt x="529" y="353"/>
                          </a:lnTo>
                          <a:lnTo>
                            <a:pt x="532" y="353"/>
                          </a:lnTo>
                          <a:lnTo>
                            <a:pt x="535" y="353"/>
                          </a:lnTo>
                          <a:lnTo>
                            <a:pt x="539" y="353"/>
                          </a:lnTo>
                          <a:lnTo>
                            <a:pt x="542" y="353"/>
                          </a:lnTo>
                          <a:lnTo>
                            <a:pt x="545" y="353"/>
                          </a:lnTo>
                          <a:lnTo>
                            <a:pt x="548" y="353"/>
                          </a:lnTo>
                          <a:lnTo>
                            <a:pt x="554" y="353"/>
                          </a:lnTo>
                          <a:lnTo>
                            <a:pt x="557" y="353"/>
                          </a:lnTo>
                          <a:lnTo>
                            <a:pt x="560" y="353"/>
                          </a:lnTo>
                          <a:lnTo>
                            <a:pt x="565" y="353"/>
                          </a:lnTo>
                          <a:lnTo>
                            <a:pt x="571" y="353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7" name="Freeform 133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7532735" y="4928207"/>
                      <a:ext cx="792069" cy="638175"/>
                    </a:xfrm>
                    <a:custGeom>
                      <a:avLst/>
                      <a:gdLst>
                        <a:gd name="T0" fmla="*/ 23582 w 571"/>
                        <a:gd name="T1" fmla="*/ 636367 h 353"/>
                        <a:gd name="T2" fmla="*/ 58261 w 571"/>
                        <a:gd name="T3" fmla="*/ 630944 h 353"/>
                        <a:gd name="T4" fmla="*/ 90165 w 571"/>
                        <a:gd name="T5" fmla="*/ 616481 h 353"/>
                        <a:gd name="T6" fmla="*/ 123457 w 571"/>
                        <a:gd name="T7" fmla="*/ 582131 h 353"/>
                        <a:gd name="T8" fmla="*/ 156749 w 571"/>
                        <a:gd name="T9" fmla="*/ 489930 h 353"/>
                        <a:gd name="T10" fmla="*/ 188654 w 571"/>
                        <a:gd name="T11" fmla="*/ 258524 h 353"/>
                        <a:gd name="T12" fmla="*/ 206687 w 571"/>
                        <a:gd name="T13" fmla="*/ 39773 h 353"/>
                        <a:gd name="T14" fmla="*/ 212236 w 571"/>
                        <a:gd name="T15" fmla="*/ 7231 h 353"/>
                        <a:gd name="T16" fmla="*/ 216397 w 571"/>
                        <a:gd name="T17" fmla="*/ 0 h 353"/>
                        <a:gd name="T18" fmla="*/ 220559 w 571"/>
                        <a:gd name="T19" fmla="*/ 5424 h 353"/>
                        <a:gd name="T20" fmla="*/ 228882 w 571"/>
                        <a:gd name="T21" fmla="*/ 63275 h 353"/>
                        <a:gd name="T22" fmla="*/ 253850 w 571"/>
                        <a:gd name="T23" fmla="*/ 446542 h 353"/>
                        <a:gd name="T24" fmla="*/ 269109 w 571"/>
                        <a:gd name="T25" fmla="*/ 614673 h 353"/>
                        <a:gd name="T26" fmla="*/ 273271 w 571"/>
                        <a:gd name="T27" fmla="*/ 636367 h 353"/>
                        <a:gd name="T28" fmla="*/ 276045 w 571"/>
                        <a:gd name="T29" fmla="*/ 638175 h 353"/>
                        <a:gd name="T30" fmla="*/ 280207 w 571"/>
                        <a:gd name="T31" fmla="*/ 634559 h 353"/>
                        <a:gd name="T32" fmla="*/ 285755 w 571"/>
                        <a:gd name="T33" fmla="*/ 602018 h 353"/>
                        <a:gd name="T34" fmla="*/ 320434 w 571"/>
                        <a:gd name="T35" fmla="*/ 104856 h 353"/>
                        <a:gd name="T36" fmla="*/ 330144 w 571"/>
                        <a:gd name="T37" fmla="*/ 19886 h 353"/>
                        <a:gd name="T38" fmla="*/ 334306 w 571"/>
                        <a:gd name="T39" fmla="*/ 1808 h 353"/>
                        <a:gd name="T40" fmla="*/ 338467 w 571"/>
                        <a:gd name="T41" fmla="*/ 3616 h 353"/>
                        <a:gd name="T42" fmla="*/ 342629 w 571"/>
                        <a:gd name="T43" fmla="*/ 21694 h 353"/>
                        <a:gd name="T44" fmla="*/ 355113 w 571"/>
                        <a:gd name="T45" fmla="*/ 144629 h 353"/>
                        <a:gd name="T46" fmla="*/ 382856 w 571"/>
                        <a:gd name="T47" fmla="*/ 565861 h 353"/>
                        <a:gd name="T48" fmla="*/ 391179 w 571"/>
                        <a:gd name="T49" fmla="*/ 627328 h 353"/>
                        <a:gd name="T50" fmla="*/ 393954 w 571"/>
                        <a:gd name="T51" fmla="*/ 638175 h 353"/>
                        <a:gd name="T52" fmla="*/ 398115 w 571"/>
                        <a:gd name="T53" fmla="*/ 636367 h 353"/>
                        <a:gd name="T54" fmla="*/ 403664 w 571"/>
                        <a:gd name="T55" fmla="*/ 609249 h 353"/>
                        <a:gd name="T56" fmla="*/ 428633 w 571"/>
                        <a:gd name="T57" fmla="*/ 278411 h 353"/>
                        <a:gd name="T58" fmla="*/ 446666 w 571"/>
                        <a:gd name="T59" fmla="*/ 32542 h 353"/>
                        <a:gd name="T60" fmla="*/ 452215 w 571"/>
                        <a:gd name="T61" fmla="*/ 3616 h 353"/>
                        <a:gd name="T62" fmla="*/ 454989 w 571"/>
                        <a:gd name="T63" fmla="*/ 0 h 353"/>
                        <a:gd name="T64" fmla="*/ 459150 w 571"/>
                        <a:gd name="T65" fmla="*/ 7231 h 353"/>
                        <a:gd name="T66" fmla="*/ 468860 w 571"/>
                        <a:gd name="T67" fmla="*/ 70507 h 353"/>
                        <a:gd name="T68" fmla="*/ 495216 w 571"/>
                        <a:gd name="T69" fmla="*/ 468236 h 353"/>
                        <a:gd name="T70" fmla="*/ 506314 w 571"/>
                        <a:gd name="T71" fmla="*/ 605634 h 353"/>
                        <a:gd name="T72" fmla="*/ 511862 w 571"/>
                        <a:gd name="T73" fmla="*/ 636367 h 353"/>
                        <a:gd name="T74" fmla="*/ 516024 w 571"/>
                        <a:gd name="T75" fmla="*/ 638175 h 353"/>
                        <a:gd name="T76" fmla="*/ 520185 w 571"/>
                        <a:gd name="T77" fmla="*/ 629136 h 353"/>
                        <a:gd name="T78" fmla="*/ 527121 w 571"/>
                        <a:gd name="T79" fmla="*/ 573092 h 353"/>
                        <a:gd name="T80" fmla="*/ 556252 w 571"/>
                        <a:gd name="T81" fmla="*/ 135590 h 353"/>
                        <a:gd name="T82" fmla="*/ 568736 w 571"/>
                        <a:gd name="T83" fmla="*/ 16271 h 353"/>
                        <a:gd name="T84" fmla="*/ 572897 w 571"/>
                        <a:gd name="T85" fmla="*/ 3616 h 353"/>
                        <a:gd name="T86" fmla="*/ 575672 w 571"/>
                        <a:gd name="T87" fmla="*/ 0 h 353"/>
                        <a:gd name="T88" fmla="*/ 578446 w 571"/>
                        <a:gd name="T89" fmla="*/ 7231 h 353"/>
                        <a:gd name="T90" fmla="*/ 585382 w 571"/>
                        <a:gd name="T91" fmla="*/ 52428 h 353"/>
                        <a:gd name="T92" fmla="*/ 618674 w 571"/>
                        <a:gd name="T93" fmla="*/ 403153 h 353"/>
                        <a:gd name="T94" fmla="*/ 653353 w 571"/>
                        <a:gd name="T95" fmla="*/ 549590 h 353"/>
                        <a:gd name="T96" fmla="*/ 688032 w 571"/>
                        <a:gd name="T97" fmla="*/ 605634 h 353"/>
                        <a:gd name="T98" fmla="*/ 728260 w 571"/>
                        <a:gd name="T99" fmla="*/ 629136 h 353"/>
                        <a:gd name="T100" fmla="*/ 768487 w 571"/>
                        <a:gd name="T101" fmla="*/ 636367 h 353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571"/>
                        <a:gd name="T154" fmla="*/ 0 h 353"/>
                        <a:gd name="T155" fmla="*/ 571 w 571"/>
                        <a:gd name="T156" fmla="*/ 353 h 353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571" h="353">
                          <a:moveTo>
                            <a:pt x="0" y="353"/>
                          </a:moveTo>
                          <a:lnTo>
                            <a:pt x="5" y="352"/>
                          </a:lnTo>
                          <a:lnTo>
                            <a:pt x="11" y="352"/>
                          </a:lnTo>
                          <a:lnTo>
                            <a:pt x="17" y="352"/>
                          </a:lnTo>
                          <a:lnTo>
                            <a:pt x="23" y="351"/>
                          </a:lnTo>
                          <a:lnTo>
                            <a:pt x="29" y="351"/>
                          </a:lnTo>
                          <a:lnTo>
                            <a:pt x="35" y="350"/>
                          </a:lnTo>
                          <a:lnTo>
                            <a:pt x="42" y="349"/>
                          </a:lnTo>
                          <a:lnTo>
                            <a:pt x="48" y="347"/>
                          </a:lnTo>
                          <a:lnTo>
                            <a:pt x="54" y="346"/>
                          </a:lnTo>
                          <a:lnTo>
                            <a:pt x="60" y="344"/>
                          </a:lnTo>
                          <a:lnTo>
                            <a:pt x="65" y="341"/>
                          </a:lnTo>
                          <a:lnTo>
                            <a:pt x="71" y="338"/>
                          </a:lnTo>
                          <a:lnTo>
                            <a:pt x="77" y="334"/>
                          </a:lnTo>
                          <a:lnTo>
                            <a:pt x="83" y="329"/>
                          </a:lnTo>
                          <a:lnTo>
                            <a:pt x="89" y="322"/>
                          </a:lnTo>
                          <a:lnTo>
                            <a:pt x="95" y="313"/>
                          </a:lnTo>
                          <a:lnTo>
                            <a:pt x="101" y="303"/>
                          </a:lnTo>
                          <a:lnTo>
                            <a:pt x="107" y="288"/>
                          </a:lnTo>
                          <a:lnTo>
                            <a:pt x="113" y="271"/>
                          </a:lnTo>
                          <a:lnTo>
                            <a:pt x="118" y="252"/>
                          </a:lnTo>
                          <a:lnTo>
                            <a:pt x="124" y="226"/>
                          </a:lnTo>
                          <a:lnTo>
                            <a:pt x="130" y="191"/>
                          </a:lnTo>
                          <a:lnTo>
                            <a:pt x="136" y="143"/>
                          </a:lnTo>
                          <a:lnTo>
                            <a:pt x="142" y="85"/>
                          </a:lnTo>
                          <a:lnTo>
                            <a:pt x="145" y="55"/>
                          </a:lnTo>
                          <a:lnTo>
                            <a:pt x="148" y="32"/>
                          </a:lnTo>
                          <a:lnTo>
                            <a:pt x="149" y="22"/>
                          </a:lnTo>
                          <a:lnTo>
                            <a:pt x="151" y="13"/>
                          </a:lnTo>
                          <a:lnTo>
                            <a:pt x="152" y="9"/>
                          </a:lnTo>
                          <a:lnTo>
                            <a:pt x="153" y="6"/>
                          </a:lnTo>
                          <a:lnTo>
                            <a:pt x="153" y="4"/>
                          </a:lnTo>
                          <a:lnTo>
                            <a:pt x="154" y="3"/>
                          </a:lnTo>
                          <a:lnTo>
                            <a:pt x="155" y="1"/>
                          </a:lnTo>
                          <a:lnTo>
                            <a:pt x="156" y="0"/>
                          </a:lnTo>
                          <a:lnTo>
                            <a:pt x="157" y="0"/>
                          </a:lnTo>
                          <a:lnTo>
                            <a:pt x="157" y="1"/>
                          </a:lnTo>
                          <a:lnTo>
                            <a:pt x="158" y="2"/>
                          </a:lnTo>
                          <a:lnTo>
                            <a:pt x="159" y="3"/>
                          </a:lnTo>
                          <a:lnTo>
                            <a:pt x="159" y="4"/>
                          </a:lnTo>
                          <a:lnTo>
                            <a:pt x="161" y="9"/>
                          </a:lnTo>
                          <a:lnTo>
                            <a:pt x="162" y="17"/>
                          </a:lnTo>
                          <a:lnTo>
                            <a:pt x="165" y="35"/>
                          </a:lnTo>
                          <a:lnTo>
                            <a:pt x="168" y="61"/>
                          </a:lnTo>
                          <a:lnTo>
                            <a:pt x="171" y="89"/>
                          </a:lnTo>
                          <a:lnTo>
                            <a:pt x="177" y="166"/>
                          </a:lnTo>
                          <a:lnTo>
                            <a:pt x="183" y="247"/>
                          </a:lnTo>
                          <a:lnTo>
                            <a:pt x="187" y="283"/>
                          </a:lnTo>
                          <a:lnTo>
                            <a:pt x="190" y="311"/>
                          </a:lnTo>
                          <a:lnTo>
                            <a:pt x="192" y="331"/>
                          </a:lnTo>
                          <a:lnTo>
                            <a:pt x="194" y="340"/>
                          </a:lnTo>
                          <a:lnTo>
                            <a:pt x="195" y="346"/>
                          </a:lnTo>
                          <a:lnTo>
                            <a:pt x="196" y="349"/>
                          </a:lnTo>
                          <a:lnTo>
                            <a:pt x="197" y="351"/>
                          </a:lnTo>
                          <a:lnTo>
                            <a:pt x="197" y="352"/>
                          </a:lnTo>
                          <a:lnTo>
                            <a:pt x="198" y="352"/>
                          </a:lnTo>
                          <a:lnTo>
                            <a:pt x="198" y="353"/>
                          </a:lnTo>
                          <a:lnTo>
                            <a:pt x="199" y="353"/>
                          </a:lnTo>
                          <a:lnTo>
                            <a:pt x="200" y="353"/>
                          </a:lnTo>
                          <a:lnTo>
                            <a:pt x="201" y="353"/>
                          </a:lnTo>
                          <a:lnTo>
                            <a:pt x="201" y="352"/>
                          </a:lnTo>
                          <a:lnTo>
                            <a:pt x="202" y="351"/>
                          </a:lnTo>
                          <a:lnTo>
                            <a:pt x="202" y="349"/>
                          </a:lnTo>
                          <a:lnTo>
                            <a:pt x="203" y="347"/>
                          </a:lnTo>
                          <a:lnTo>
                            <a:pt x="205" y="341"/>
                          </a:lnTo>
                          <a:lnTo>
                            <a:pt x="206" y="333"/>
                          </a:lnTo>
                          <a:lnTo>
                            <a:pt x="208" y="322"/>
                          </a:lnTo>
                          <a:lnTo>
                            <a:pt x="213" y="273"/>
                          </a:lnTo>
                          <a:lnTo>
                            <a:pt x="225" y="127"/>
                          </a:lnTo>
                          <a:lnTo>
                            <a:pt x="231" y="58"/>
                          </a:lnTo>
                          <a:lnTo>
                            <a:pt x="233" y="42"/>
                          </a:lnTo>
                          <a:lnTo>
                            <a:pt x="234" y="29"/>
                          </a:lnTo>
                          <a:lnTo>
                            <a:pt x="236" y="19"/>
                          </a:lnTo>
                          <a:lnTo>
                            <a:pt x="238" y="11"/>
                          </a:lnTo>
                          <a:lnTo>
                            <a:pt x="239" y="5"/>
                          </a:lnTo>
                          <a:lnTo>
                            <a:pt x="240" y="3"/>
                          </a:lnTo>
                          <a:lnTo>
                            <a:pt x="241" y="1"/>
                          </a:lnTo>
                          <a:lnTo>
                            <a:pt x="242" y="0"/>
                          </a:lnTo>
                          <a:lnTo>
                            <a:pt x="243" y="0"/>
                          </a:lnTo>
                          <a:lnTo>
                            <a:pt x="244" y="1"/>
                          </a:lnTo>
                          <a:lnTo>
                            <a:pt x="244" y="2"/>
                          </a:lnTo>
                          <a:lnTo>
                            <a:pt x="245" y="3"/>
                          </a:lnTo>
                          <a:lnTo>
                            <a:pt x="245" y="4"/>
                          </a:lnTo>
                          <a:lnTo>
                            <a:pt x="247" y="9"/>
                          </a:lnTo>
                          <a:lnTo>
                            <a:pt x="247" y="12"/>
                          </a:lnTo>
                          <a:lnTo>
                            <a:pt x="248" y="17"/>
                          </a:lnTo>
                          <a:lnTo>
                            <a:pt x="250" y="27"/>
                          </a:lnTo>
                          <a:lnTo>
                            <a:pt x="253" y="50"/>
                          </a:lnTo>
                          <a:lnTo>
                            <a:pt x="256" y="80"/>
                          </a:lnTo>
                          <a:lnTo>
                            <a:pt x="261" y="146"/>
                          </a:lnTo>
                          <a:lnTo>
                            <a:pt x="268" y="224"/>
                          </a:lnTo>
                          <a:lnTo>
                            <a:pt x="273" y="290"/>
                          </a:lnTo>
                          <a:lnTo>
                            <a:pt x="276" y="313"/>
                          </a:lnTo>
                          <a:lnTo>
                            <a:pt x="279" y="332"/>
                          </a:lnTo>
                          <a:lnTo>
                            <a:pt x="280" y="340"/>
                          </a:lnTo>
                          <a:lnTo>
                            <a:pt x="281" y="344"/>
                          </a:lnTo>
                          <a:lnTo>
                            <a:pt x="282" y="347"/>
                          </a:lnTo>
                          <a:lnTo>
                            <a:pt x="282" y="349"/>
                          </a:lnTo>
                          <a:lnTo>
                            <a:pt x="283" y="351"/>
                          </a:lnTo>
                          <a:lnTo>
                            <a:pt x="284" y="352"/>
                          </a:lnTo>
                          <a:lnTo>
                            <a:pt x="284" y="353"/>
                          </a:lnTo>
                          <a:lnTo>
                            <a:pt x="285" y="353"/>
                          </a:lnTo>
                          <a:lnTo>
                            <a:pt x="286" y="353"/>
                          </a:lnTo>
                          <a:lnTo>
                            <a:pt x="287" y="352"/>
                          </a:lnTo>
                          <a:lnTo>
                            <a:pt x="288" y="350"/>
                          </a:lnTo>
                          <a:lnTo>
                            <a:pt x="289" y="349"/>
                          </a:lnTo>
                          <a:lnTo>
                            <a:pt x="290" y="344"/>
                          </a:lnTo>
                          <a:lnTo>
                            <a:pt x="291" y="337"/>
                          </a:lnTo>
                          <a:lnTo>
                            <a:pt x="293" y="327"/>
                          </a:lnTo>
                          <a:lnTo>
                            <a:pt x="296" y="302"/>
                          </a:lnTo>
                          <a:lnTo>
                            <a:pt x="303" y="232"/>
                          </a:lnTo>
                          <a:lnTo>
                            <a:pt x="309" y="154"/>
                          </a:lnTo>
                          <a:lnTo>
                            <a:pt x="315" y="79"/>
                          </a:lnTo>
                          <a:lnTo>
                            <a:pt x="318" y="49"/>
                          </a:lnTo>
                          <a:lnTo>
                            <a:pt x="321" y="26"/>
                          </a:lnTo>
                          <a:lnTo>
                            <a:pt x="322" y="18"/>
                          </a:lnTo>
                          <a:lnTo>
                            <a:pt x="323" y="12"/>
                          </a:lnTo>
                          <a:lnTo>
                            <a:pt x="325" y="6"/>
                          </a:lnTo>
                          <a:lnTo>
                            <a:pt x="325" y="4"/>
                          </a:lnTo>
                          <a:lnTo>
                            <a:pt x="326" y="2"/>
                          </a:lnTo>
                          <a:lnTo>
                            <a:pt x="327" y="1"/>
                          </a:lnTo>
                          <a:lnTo>
                            <a:pt x="328" y="0"/>
                          </a:lnTo>
                          <a:lnTo>
                            <a:pt x="329" y="0"/>
                          </a:lnTo>
                          <a:lnTo>
                            <a:pt x="330" y="1"/>
                          </a:lnTo>
                          <a:lnTo>
                            <a:pt x="331" y="3"/>
                          </a:lnTo>
                          <a:lnTo>
                            <a:pt x="331" y="4"/>
                          </a:lnTo>
                          <a:lnTo>
                            <a:pt x="332" y="6"/>
                          </a:lnTo>
                          <a:lnTo>
                            <a:pt x="333" y="12"/>
                          </a:lnTo>
                          <a:lnTo>
                            <a:pt x="335" y="20"/>
                          </a:lnTo>
                          <a:lnTo>
                            <a:pt x="338" y="39"/>
                          </a:lnTo>
                          <a:lnTo>
                            <a:pt x="341" y="69"/>
                          </a:lnTo>
                          <a:lnTo>
                            <a:pt x="344" y="102"/>
                          </a:lnTo>
                          <a:lnTo>
                            <a:pt x="350" y="184"/>
                          </a:lnTo>
                          <a:lnTo>
                            <a:pt x="357" y="259"/>
                          </a:lnTo>
                          <a:lnTo>
                            <a:pt x="359" y="290"/>
                          </a:lnTo>
                          <a:lnTo>
                            <a:pt x="362" y="314"/>
                          </a:lnTo>
                          <a:lnTo>
                            <a:pt x="364" y="325"/>
                          </a:lnTo>
                          <a:lnTo>
                            <a:pt x="365" y="335"/>
                          </a:lnTo>
                          <a:lnTo>
                            <a:pt x="367" y="343"/>
                          </a:lnTo>
                          <a:lnTo>
                            <a:pt x="368" y="348"/>
                          </a:lnTo>
                          <a:lnTo>
                            <a:pt x="369" y="350"/>
                          </a:lnTo>
                          <a:lnTo>
                            <a:pt x="369" y="352"/>
                          </a:lnTo>
                          <a:lnTo>
                            <a:pt x="370" y="353"/>
                          </a:lnTo>
                          <a:lnTo>
                            <a:pt x="371" y="353"/>
                          </a:lnTo>
                          <a:lnTo>
                            <a:pt x="372" y="353"/>
                          </a:lnTo>
                          <a:lnTo>
                            <a:pt x="373" y="353"/>
                          </a:lnTo>
                          <a:lnTo>
                            <a:pt x="373" y="352"/>
                          </a:lnTo>
                          <a:lnTo>
                            <a:pt x="374" y="350"/>
                          </a:lnTo>
                          <a:lnTo>
                            <a:pt x="375" y="348"/>
                          </a:lnTo>
                          <a:lnTo>
                            <a:pt x="376" y="345"/>
                          </a:lnTo>
                          <a:lnTo>
                            <a:pt x="377" y="339"/>
                          </a:lnTo>
                          <a:lnTo>
                            <a:pt x="379" y="328"/>
                          </a:lnTo>
                          <a:lnTo>
                            <a:pt x="380" y="317"/>
                          </a:lnTo>
                          <a:lnTo>
                            <a:pt x="386" y="259"/>
                          </a:lnTo>
                          <a:lnTo>
                            <a:pt x="392" y="191"/>
                          </a:lnTo>
                          <a:lnTo>
                            <a:pt x="398" y="110"/>
                          </a:lnTo>
                          <a:lnTo>
                            <a:pt x="401" y="75"/>
                          </a:lnTo>
                          <a:lnTo>
                            <a:pt x="404" y="47"/>
                          </a:lnTo>
                          <a:lnTo>
                            <a:pt x="407" y="25"/>
                          </a:lnTo>
                          <a:lnTo>
                            <a:pt x="409" y="16"/>
                          </a:lnTo>
                          <a:lnTo>
                            <a:pt x="410" y="9"/>
                          </a:lnTo>
                          <a:lnTo>
                            <a:pt x="411" y="6"/>
                          </a:lnTo>
                          <a:lnTo>
                            <a:pt x="412" y="4"/>
                          </a:lnTo>
                          <a:lnTo>
                            <a:pt x="412" y="3"/>
                          </a:lnTo>
                          <a:lnTo>
                            <a:pt x="413" y="2"/>
                          </a:lnTo>
                          <a:lnTo>
                            <a:pt x="413" y="1"/>
                          </a:lnTo>
                          <a:lnTo>
                            <a:pt x="414" y="0"/>
                          </a:lnTo>
                          <a:lnTo>
                            <a:pt x="415" y="0"/>
                          </a:lnTo>
                          <a:lnTo>
                            <a:pt x="415" y="1"/>
                          </a:lnTo>
                          <a:lnTo>
                            <a:pt x="416" y="1"/>
                          </a:lnTo>
                          <a:lnTo>
                            <a:pt x="417" y="2"/>
                          </a:lnTo>
                          <a:lnTo>
                            <a:pt x="417" y="4"/>
                          </a:lnTo>
                          <a:lnTo>
                            <a:pt x="418" y="6"/>
                          </a:lnTo>
                          <a:lnTo>
                            <a:pt x="419" y="12"/>
                          </a:lnTo>
                          <a:lnTo>
                            <a:pt x="421" y="19"/>
                          </a:lnTo>
                          <a:lnTo>
                            <a:pt x="422" y="29"/>
                          </a:lnTo>
                          <a:lnTo>
                            <a:pt x="428" y="77"/>
                          </a:lnTo>
                          <a:lnTo>
                            <a:pt x="434" y="134"/>
                          </a:lnTo>
                          <a:lnTo>
                            <a:pt x="440" y="183"/>
                          </a:lnTo>
                          <a:lnTo>
                            <a:pt x="446" y="223"/>
                          </a:lnTo>
                          <a:lnTo>
                            <a:pt x="453" y="252"/>
                          </a:lnTo>
                          <a:lnTo>
                            <a:pt x="458" y="272"/>
                          </a:lnTo>
                          <a:lnTo>
                            <a:pt x="464" y="289"/>
                          </a:lnTo>
                          <a:lnTo>
                            <a:pt x="471" y="304"/>
                          </a:lnTo>
                          <a:lnTo>
                            <a:pt x="477" y="315"/>
                          </a:lnTo>
                          <a:lnTo>
                            <a:pt x="483" y="323"/>
                          </a:lnTo>
                          <a:lnTo>
                            <a:pt x="489" y="330"/>
                          </a:lnTo>
                          <a:lnTo>
                            <a:pt x="496" y="335"/>
                          </a:lnTo>
                          <a:lnTo>
                            <a:pt x="501" y="339"/>
                          </a:lnTo>
                          <a:lnTo>
                            <a:pt x="508" y="342"/>
                          </a:lnTo>
                          <a:lnTo>
                            <a:pt x="514" y="345"/>
                          </a:lnTo>
                          <a:lnTo>
                            <a:pt x="525" y="348"/>
                          </a:lnTo>
                          <a:lnTo>
                            <a:pt x="531" y="349"/>
                          </a:lnTo>
                          <a:lnTo>
                            <a:pt x="537" y="350"/>
                          </a:lnTo>
                          <a:lnTo>
                            <a:pt x="548" y="351"/>
                          </a:lnTo>
                          <a:lnTo>
                            <a:pt x="554" y="352"/>
                          </a:lnTo>
                          <a:lnTo>
                            <a:pt x="560" y="352"/>
                          </a:lnTo>
                          <a:lnTo>
                            <a:pt x="571" y="353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8" name="Line 16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7578725" y="622300"/>
                      <a:ext cx="25400" cy="527367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sp>
                <p:nvSpPr>
                  <p:cNvPr id="33" name="Text Box 1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00838" y="198438"/>
                    <a:ext cx="300082" cy="350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kern="0">
                        <a:solidFill>
                          <a:sysClr val="windowText" lastClr="000000"/>
                        </a:solidFill>
                      </a:rPr>
                      <a:t>x</a:t>
                    </a:r>
                  </a:p>
                </p:txBody>
              </p:sp>
              <p:cxnSp>
                <p:nvCxnSpPr>
                  <p:cNvPr id="34" name="Connecteur droit avec flèche 33"/>
                  <p:cNvCxnSpPr/>
                  <p:nvPr/>
                </p:nvCxnSpPr>
                <p:spPr>
                  <a:xfrm>
                    <a:off x="6656388" y="1130300"/>
                    <a:ext cx="1304925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000000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35" name="ZoneTexte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13688" y="882650"/>
                    <a:ext cx="248786" cy="350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kern="0">
                        <a:solidFill>
                          <a:sysClr val="windowText" lastClr="000000"/>
                        </a:solidFill>
                      </a:rPr>
                      <a:t>I</a:t>
                    </a:r>
                  </a:p>
                </p:txBody>
              </p:sp>
              <p:grpSp>
                <p:nvGrpSpPr>
                  <p:cNvPr id="36" name="Group 49"/>
                  <p:cNvGrpSpPr>
                    <a:grpSpLocks/>
                  </p:cNvGrpSpPr>
                  <p:nvPr/>
                </p:nvGrpSpPr>
                <p:grpSpPr bwMode="auto">
                  <a:xfrm flipH="1">
                    <a:off x="6580186" y="328175"/>
                    <a:ext cx="76200" cy="354"/>
                    <a:chOff x="3596" y="1149"/>
                    <a:chExt cx="1492" cy="354"/>
                  </a:xfrm>
                </p:grpSpPr>
                <p:sp>
                  <p:nvSpPr>
                    <p:cNvPr id="5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0" y="1326"/>
                      <a:ext cx="148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33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r-FR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2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8" y="1149"/>
                      <a:ext cx="148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33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r-FR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6" y="1503"/>
                      <a:ext cx="148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33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r-FR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sp>
                <p:nvSpPr>
                  <p:cNvPr id="3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6434138" y="2141538"/>
                    <a:ext cx="0" cy="561975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84888" y="2259013"/>
                    <a:ext cx="412292" cy="321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600" b="1" kern="0">
                        <a:solidFill>
                          <a:srgbClr val="FF3300"/>
                        </a:solidFill>
                      </a:rPr>
                      <a:t>2</a:t>
                    </a:r>
                    <a:r>
                      <a:rPr lang="fr-FR" sz="1600" b="1" i="1" kern="0">
                        <a:solidFill>
                          <a:srgbClr val="FF3300"/>
                        </a:solidFill>
                      </a:rPr>
                      <a:t>a</a:t>
                    </a:r>
                    <a:endParaRPr lang="fr-FR" sz="1600" b="1" kern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39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51902" y="1116742"/>
                    <a:ext cx="10449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6434138" y="3398838"/>
                    <a:ext cx="0" cy="561975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84888" y="3516313"/>
                    <a:ext cx="412292" cy="321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600" b="1" kern="0">
                        <a:solidFill>
                          <a:srgbClr val="FF3300"/>
                        </a:solidFill>
                      </a:rPr>
                      <a:t>2</a:t>
                    </a:r>
                    <a:r>
                      <a:rPr lang="fr-FR" sz="1600" b="1" i="1" kern="0">
                        <a:solidFill>
                          <a:srgbClr val="FF3300"/>
                        </a:solidFill>
                      </a:rPr>
                      <a:t>a</a:t>
                    </a:r>
                    <a:endParaRPr lang="fr-FR" sz="1600" b="1" kern="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42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80420" y="2421873"/>
                    <a:ext cx="8549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6443663" y="4713288"/>
                    <a:ext cx="0" cy="561975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4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4413" y="4830763"/>
                    <a:ext cx="412292" cy="321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600" b="1" kern="0">
                        <a:solidFill>
                          <a:srgbClr val="FF3300"/>
                        </a:solidFill>
                      </a:rPr>
                      <a:t>2</a:t>
                    </a:r>
                    <a:r>
                      <a:rPr lang="fr-FR" sz="1600" b="1" i="1" kern="0">
                        <a:solidFill>
                          <a:srgbClr val="FF3300"/>
                        </a:solidFill>
                      </a:rPr>
                      <a:t>a</a:t>
                    </a:r>
                    <a:endParaRPr lang="fr-FR" sz="1600" b="1" kern="0">
                      <a:solidFill>
                        <a:srgbClr val="FF3300"/>
                      </a:solidFill>
                    </a:endParaRPr>
                  </a:p>
                </p:txBody>
              </p:sp>
              <p:cxnSp>
                <p:nvCxnSpPr>
                  <p:cNvPr id="45" name="Connecteur droit avec flèche 44"/>
                  <p:cNvCxnSpPr/>
                  <p:nvPr/>
                </p:nvCxnSpPr>
                <p:spPr>
                  <a:xfrm>
                    <a:off x="6656388" y="2425700"/>
                    <a:ext cx="1304925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000000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46" name="ZoneTexte 1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13688" y="2178050"/>
                    <a:ext cx="248786" cy="350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kern="0">
                        <a:solidFill>
                          <a:sysClr val="windowText" lastClr="000000"/>
                        </a:solidFill>
                      </a:rPr>
                      <a:t>I</a:t>
                    </a:r>
                  </a:p>
                </p:txBody>
              </p:sp>
              <p:cxnSp>
                <p:nvCxnSpPr>
                  <p:cNvPr id="47" name="Connecteur droit avec flèche 46"/>
                  <p:cNvCxnSpPr/>
                  <p:nvPr/>
                </p:nvCxnSpPr>
                <p:spPr>
                  <a:xfrm>
                    <a:off x="6656388" y="3683000"/>
                    <a:ext cx="1304925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000000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48" name="ZoneTexte 1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13688" y="3435350"/>
                    <a:ext cx="248786" cy="350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kern="0">
                        <a:solidFill>
                          <a:sysClr val="windowText" lastClr="000000"/>
                        </a:solidFill>
                      </a:rPr>
                      <a:t>I</a:t>
                    </a:r>
                  </a:p>
                </p:txBody>
              </p:sp>
              <p:cxnSp>
                <p:nvCxnSpPr>
                  <p:cNvPr id="49" name="Connecteur droit avec flèche 48"/>
                  <p:cNvCxnSpPr/>
                  <p:nvPr/>
                </p:nvCxnSpPr>
                <p:spPr>
                  <a:xfrm>
                    <a:off x="6656388" y="4968875"/>
                    <a:ext cx="1304925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000000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50" name="ZoneTexte 1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13688" y="4721225"/>
                    <a:ext cx="248786" cy="350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kern="0">
                        <a:solidFill>
                          <a:sysClr val="windowText" lastClr="000000"/>
                        </a:solidFill>
                      </a:rPr>
                      <a:t>I</a:t>
                    </a:r>
                  </a:p>
                </p:txBody>
              </p:sp>
            </p:grpSp>
            <p:cxnSp>
              <p:nvCxnSpPr>
                <p:cNvPr id="28" name="Connecteur droit 27"/>
                <p:cNvCxnSpPr/>
                <p:nvPr/>
              </p:nvCxnSpPr>
              <p:spPr>
                <a:xfrm rot="16200000" flipV="1">
                  <a:off x="6187282" y="2001045"/>
                  <a:ext cx="4763" cy="4571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29" name="Connecteur droit 28"/>
                <p:cNvCxnSpPr/>
                <p:nvPr/>
              </p:nvCxnSpPr>
              <p:spPr>
                <a:xfrm rot="16200000" flipV="1">
                  <a:off x="6168232" y="3267870"/>
                  <a:ext cx="4763" cy="4571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30" name="Connecteur droit 29"/>
                <p:cNvCxnSpPr/>
                <p:nvPr/>
              </p:nvCxnSpPr>
              <p:spPr>
                <a:xfrm rot="16200000" flipV="1">
                  <a:off x="6168232" y="4544220"/>
                  <a:ext cx="4763" cy="4571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</p:grpSp>
        </p:grpSp>
        <p:sp>
          <p:nvSpPr>
            <p:cNvPr id="9" name="Forme libre 8"/>
            <p:cNvSpPr/>
            <p:nvPr/>
          </p:nvSpPr>
          <p:spPr>
            <a:xfrm>
              <a:off x="272955" y="5322627"/>
              <a:ext cx="1528549" cy="313898"/>
            </a:xfrm>
            <a:custGeom>
              <a:avLst/>
              <a:gdLst>
                <a:gd name="connsiteX0" fmla="*/ 0 w 1528549"/>
                <a:gd name="connsiteY0" fmla="*/ 313898 h 313898"/>
                <a:gd name="connsiteX1" fmla="*/ 832514 w 1528549"/>
                <a:gd name="connsiteY1" fmla="*/ 0 h 313898"/>
                <a:gd name="connsiteX2" fmla="*/ 1528549 w 1528549"/>
                <a:gd name="connsiteY2" fmla="*/ 232012 h 31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549" h="313898">
                  <a:moveTo>
                    <a:pt x="0" y="313898"/>
                  </a:moveTo>
                  <a:lnTo>
                    <a:pt x="832514" y="0"/>
                  </a:lnTo>
                  <a:lnTo>
                    <a:pt x="1528549" y="232012"/>
                  </a:ln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 flipV="1">
              <a:off x="275227" y="5297603"/>
              <a:ext cx="1528549" cy="313898"/>
            </a:xfrm>
            <a:custGeom>
              <a:avLst/>
              <a:gdLst>
                <a:gd name="connsiteX0" fmla="*/ 0 w 1528549"/>
                <a:gd name="connsiteY0" fmla="*/ 313898 h 313898"/>
                <a:gd name="connsiteX1" fmla="*/ 832514 w 1528549"/>
                <a:gd name="connsiteY1" fmla="*/ 0 h 313898"/>
                <a:gd name="connsiteX2" fmla="*/ 1528549 w 1528549"/>
                <a:gd name="connsiteY2" fmla="*/ 232012 h 31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549" h="313898">
                  <a:moveTo>
                    <a:pt x="0" y="313898"/>
                  </a:moveTo>
                  <a:lnTo>
                    <a:pt x="832514" y="0"/>
                  </a:lnTo>
                  <a:lnTo>
                    <a:pt x="1528549" y="232012"/>
                  </a:ln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9" name="Group 158"/>
          <p:cNvGrpSpPr>
            <a:grpSpLocks/>
          </p:cNvGrpSpPr>
          <p:nvPr/>
        </p:nvGrpSpPr>
        <p:grpSpPr bwMode="auto">
          <a:xfrm>
            <a:off x="1524001" y="631351"/>
            <a:ext cx="3810001" cy="2152650"/>
            <a:chOff x="16" y="722"/>
            <a:chExt cx="2400" cy="1356"/>
          </a:xfrm>
        </p:grpSpPr>
        <p:pic>
          <p:nvPicPr>
            <p:cNvPr id="80" name="Picture 14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802"/>
              <a:ext cx="2232" cy="1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" name="Line 150"/>
            <p:cNvSpPr>
              <a:spLocks noChangeShapeType="1"/>
            </p:cNvSpPr>
            <p:nvPr/>
          </p:nvSpPr>
          <p:spPr bwMode="auto">
            <a:xfrm flipV="1">
              <a:off x="128" y="880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151"/>
            <p:cNvSpPr>
              <a:spLocks noChangeShapeType="1"/>
            </p:cNvSpPr>
            <p:nvPr/>
          </p:nvSpPr>
          <p:spPr bwMode="auto">
            <a:xfrm>
              <a:off x="120" y="1872"/>
              <a:ext cx="19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152"/>
            <p:cNvSpPr>
              <a:spLocks noChangeShapeType="1"/>
            </p:cNvSpPr>
            <p:nvPr/>
          </p:nvSpPr>
          <p:spPr bwMode="auto">
            <a:xfrm>
              <a:off x="123" y="1099"/>
              <a:ext cx="19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Text Box 153"/>
            <p:cNvSpPr txBox="1">
              <a:spLocks noChangeArrowheads="1"/>
            </p:cNvSpPr>
            <p:nvPr/>
          </p:nvSpPr>
          <p:spPr bwMode="auto">
            <a:xfrm>
              <a:off x="2030" y="1023"/>
              <a:ext cx="243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/>
                <a:t>+a</a:t>
              </a:r>
            </a:p>
          </p:txBody>
        </p:sp>
        <p:sp>
          <p:nvSpPr>
            <p:cNvPr id="85" name="Text Box 154"/>
            <p:cNvSpPr txBox="1">
              <a:spLocks noChangeArrowheads="1"/>
            </p:cNvSpPr>
            <p:nvPr/>
          </p:nvSpPr>
          <p:spPr bwMode="auto">
            <a:xfrm>
              <a:off x="2049" y="1786"/>
              <a:ext cx="215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/>
                <a:t>-a</a:t>
              </a:r>
            </a:p>
          </p:txBody>
        </p:sp>
        <p:sp>
          <p:nvSpPr>
            <p:cNvPr id="86" name="Line 155"/>
            <p:cNvSpPr>
              <a:spLocks noChangeShapeType="1"/>
            </p:cNvSpPr>
            <p:nvPr/>
          </p:nvSpPr>
          <p:spPr bwMode="auto">
            <a:xfrm>
              <a:off x="120" y="1472"/>
              <a:ext cx="2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Text Box 156"/>
            <p:cNvSpPr txBox="1">
              <a:spLocks noChangeArrowheads="1"/>
            </p:cNvSpPr>
            <p:nvPr/>
          </p:nvSpPr>
          <p:spPr bwMode="auto">
            <a:xfrm>
              <a:off x="2044" y="1261"/>
              <a:ext cx="3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/>
                <a:t>E</a:t>
              </a:r>
              <a:r>
                <a:rPr lang="fr-FR" altLang="fr-FR" sz="1400" b="1" baseline="-25000"/>
                <a:t>y</a:t>
              </a:r>
              <a:r>
                <a:rPr lang="fr-FR" altLang="fr-FR" sz="1400" b="1"/>
                <a:t>(x)</a:t>
              </a:r>
            </a:p>
          </p:txBody>
        </p:sp>
        <p:sp>
          <p:nvSpPr>
            <p:cNvPr id="88" name="Text Box 157"/>
            <p:cNvSpPr txBox="1">
              <a:spLocks noChangeArrowheads="1"/>
            </p:cNvSpPr>
            <p:nvPr/>
          </p:nvSpPr>
          <p:spPr bwMode="auto">
            <a:xfrm>
              <a:off x="41" y="72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/>
                <a:t>x</a:t>
              </a:r>
            </a:p>
          </p:txBody>
        </p:sp>
      </p:grpSp>
      <p:sp>
        <p:nvSpPr>
          <p:cNvPr id="89" name="Text Box 159"/>
          <p:cNvSpPr txBox="1">
            <a:spLocks noChangeArrowheads="1"/>
          </p:cNvSpPr>
          <p:nvPr/>
        </p:nvSpPr>
        <p:spPr bwMode="auto">
          <a:xfrm>
            <a:off x="1698625" y="2772889"/>
            <a:ext cx="337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/>
              <a:t>Champ électrique E</a:t>
            </a:r>
            <a:r>
              <a:rPr lang="fr-FR" altLang="fr-FR" baseline="-25000"/>
              <a:t>y</a:t>
            </a:r>
            <a:r>
              <a:rPr lang="fr-FR" altLang="fr-FR"/>
              <a:t>(x) associé</a:t>
            </a:r>
          </a:p>
          <a:p>
            <a:pPr algn="ctr"/>
            <a:r>
              <a:rPr lang="fr-FR" altLang="fr-FR"/>
              <a:t>aux différents modes TE</a:t>
            </a:r>
          </a:p>
        </p:txBody>
      </p:sp>
      <p:sp>
        <p:nvSpPr>
          <p:cNvPr id="90" name="Titre 1"/>
          <p:cNvSpPr>
            <a:spLocks noGrp="1"/>
          </p:cNvSpPr>
          <p:nvPr>
            <p:ph type="title"/>
          </p:nvPr>
        </p:nvSpPr>
        <p:spPr>
          <a:xfrm>
            <a:off x="1964194" y="-16753"/>
            <a:ext cx="10236195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guidés (11): cas TE </a:t>
            </a:r>
            <a:r>
              <a:rPr lang="fr-FR" altLang="fr-FR" sz="2200" dirty="0">
                <a:latin typeface="Arial" charset="0"/>
                <a:sym typeface="Wingdings" pitchFamily="2" charset="2"/>
              </a:rPr>
              <a:t></a:t>
            </a:r>
            <a:r>
              <a:rPr lang="fr-FR" altLang="fr-FR" sz="2200" i="1" dirty="0">
                <a:latin typeface="Arial" charset="0"/>
              </a:rPr>
              <a:t>Les quatre premiers modes TE</a:t>
            </a:r>
            <a:endParaRPr lang="fr-FR" sz="2200" dirty="0"/>
          </a:p>
        </p:txBody>
      </p:sp>
      <p:sp>
        <p:nvSpPr>
          <p:cNvPr id="92" name="Espace réservé du pied de page 4">
            <a:extLst>
              <a:ext uri="{FF2B5EF4-FFF2-40B4-BE49-F238E27FC236}">
                <a16:creationId xmlns:a16="http://schemas.microsoft.com/office/drawing/2014/main" id="{3F0390E8-2BA8-4E8D-A60B-2A36A0E2EC27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9902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La fibre optique à saut d’indice</a:t>
            </a:r>
            <a:endParaRPr lang="fr-FR" altLang="fr-FR" sz="2200" i="1" dirty="0">
              <a:latin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36</a:t>
            </a:fld>
            <a:endParaRPr lang="fr-FR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7067550" y="2609852"/>
            <a:ext cx="3352800" cy="1878013"/>
            <a:chOff x="1824" y="2870"/>
            <a:chExt cx="2112" cy="1183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387" y="3229"/>
              <a:ext cx="966" cy="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1824" y="4046"/>
              <a:ext cx="19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843" y="2870"/>
              <a:ext cx="3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i="1">
                  <a:latin typeface="Times New Roman" pitchFamily="18" charset="0"/>
                </a:rPr>
                <a:t>n(x)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755" y="3820"/>
              <a:ext cx="1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904" y="3569"/>
              <a:ext cx="4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387" y="3229"/>
              <a:ext cx="9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3353" y="3569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2387" y="3229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3353" y="3229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2387" y="3569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353" y="3569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640" y="3398"/>
              <a:ext cx="23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i="1">
                  <a:latin typeface="Times New Roman" pitchFamily="18" charset="0"/>
                </a:rPr>
                <a:t>n</a:t>
              </a:r>
              <a:r>
                <a:rPr lang="fr-FR" altLang="fr-FR" i="1" baseline="-25000">
                  <a:latin typeface="Times New Roman" pitchFamily="18" charset="0"/>
                </a:rPr>
                <a:t>g</a:t>
              </a:r>
              <a:endParaRPr lang="fr-FR" altLang="fr-FR" i="1">
                <a:latin typeface="Times New Roman" pitchFamily="18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352" y="3072"/>
              <a:ext cx="2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i="1">
                  <a:latin typeface="Times New Roman" pitchFamily="18" charset="0"/>
                </a:rPr>
                <a:t>n</a:t>
              </a:r>
              <a:r>
                <a:rPr lang="fr-FR" altLang="fr-FR" i="1" baseline="-25000">
                  <a:latin typeface="Times New Roman" pitchFamily="18" charset="0"/>
                </a:rPr>
                <a:t>c</a:t>
              </a:r>
              <a:endParaRPr lang="fr-FR" altLang="fr-FR" i="1">
                <a:latin typeface="Times New Roman" pitchFamily="18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2845" y="2916"/>
              <a:ext cx="0" cy="1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394" y="3734"/>
              <a:ext cx="9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2812" y="3705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>
                  <a:latin typeface="Times New Roman" pitchFamily="18" charset="0"/>
                </a:rPr>
                <a:t>cœur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861" y="3630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>
                  <a:latin typeface="Times New Roman" pitchFamily="18" charset="0"/>
                </a:rPr>
                <a:t>gaine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3406" y="3630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>
                  <a:latin typeface="Times New Roman" pitchFamily="18" charset="0"/>
                </a:rPr>
                <a:t>gaine</a:t>
              </a:r>
            </a:p>
          </p:txBody>
        </p:sp>
      </p:grpSp>
      <p:graphicFrame>
        <p:nvGraphicFramePr>
          <p:cNvPr id="26" name="Object 22"/>
          <p:cNvGraphicFramePr>
            <a:graphicFrameLocks noChangeAspect="1"/>
          </p:cNvGraphicFramePr>
          <p:nvPr/>
        </p:nvGraphicFramePr>
        <p:xfrm>
          <a:off x="7416801" y="4914901"/>
          <a:ext cx="24876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Equation" r:id="rId3" imgW="1244520" imgH="507960" progId="Equation.3">
                  <p:embed/>
                </p:oleObj>
              </mc:Choice>
              <mc:Fallback>
                <p:oleObj name="Equation" r:id="rId3" imgW="12445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1" y="4914901"/>
                        <a:ext cx="24876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>
            <a:spLocks noChangeArrowheads="1"/>
          </p:cNvSpPr>
          <p:nvPr/>
        </p:nvSpPr>
        <p:spPr bwMode="auto">
          <a:xfrm rot="10800000">
            <a:off x="3162300" y="3314700"/>
            <a:ext cx="1600200" cy="1600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27"/>
          <p:cNvSpPr>
            <a:spLocks noChangeAspect="1" noChangeArrowheads="1"/>
          </p:cNvSpPr>
          <p:nvPr/>
        </p:nvSpPr>
        <p:spPr bwMode="auto">
          <a:xfrm rot="10800000">
            <a:off x="2133600" y="22860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3962400" y="15240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1752600" y="4114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24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038600" y="13350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y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3962400" y="1981200"/>
            <a:ext cx="1219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318125" y="1716088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r</a:t>
            </a:r>
          </a:p>
        </p:txBody>
      </p:sp>
      <p:sp>
        <p:nvSpPr>
          <p:cNvPr id="35" name="Arc 35"/>
          <p:cNvSpPr>
            <a:spLocks/>
          </p:cNvSpPr>
          <p:nvPr/>
        </p:nvSpPr>
        <p:spPr bwMode="auto">
          <a:xfrm flipH="1">
            <a:off x="3962400" y="3105150"/>
            <a:ext cx="1219200" cy="1009650"/>
          </a:xfrm>
          <a:custGeom>
            <a:avLst/>
            <a:gdLst>
              <a:gd name="G0" fmla="+- 21600 0 0"/>
              <a:gd name="G1" fmla="+- 18653 0 0"/>
              <a:gd name="G2" fmla="+- 21600 0 0"/>
              <a:gd name="T0" fmla="*/ 2 w 21600"/>
              <a:gd name="T1" fmla="*/ 18941 h 18941"/>
              <a:gd name="T2" fmla="*/ 10709 w 21600"/>
              <a:gd name="T3" fmla="*/ 0 h 18941"/>
              <a:gd name="T4" fmla="*/ 21600 w 21600"/>
              <a:gd name="T5" fmla="*/ 18653 h 18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941" fill="none" extrusionOk="0">
                <a:moveTo>
                  <a:pt x="1" y="18941"/>
                </a:moveTo>
                <a:cubicBezTo>
                  <a:pt x="0" y="18845"/>
                  <a:pt x="0" y="18749"/>
                  <a:pt x="0" y="18653"/>
                </a:cubicBezTo>
                <a:cubicBezTo>
                  <a:pt x="-1" y="10973"/>
                  <a:pt x="4077" y="3871"/>
                  <a:pt x="10708" y="-1"/>
                </a:cubicBezTo>
              </a:path>
              <a:path w="21600" h="18941" stroke="0" extrusionOk="0">
                <a:moveTo>
                  <a:pt x="1" y="18941"/>
                </a:moveTo>
                <a:cubicBezTo>
                  <a:pt x="0" y="18845"/>
                  <a:pt x="0" y="18749"/>
                  <a:pt x="0" y="18653"/>
                </a:cubicBezTo>
                <a:cubicBezTo>
                  <a:pt x="-1" y="10973"/>
                  <a:pt x="4077" y="3871"/>
                  <a:pt x="10708" y="-1"/>
                </a:cubicBezTo>
                <a:lnTo>
                  <a:pt x="21600" y="1865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5029200" y="32004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>
                <a:latin typeface="Symbol" pitchFamily="18" charset="2"/>
              </a:rPr>
              <a:t>q</a:t>
            </a:r>
            <a:endParaRPr lang="fr-FR" altLang="fr-FR" sz="2400"/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4114801" y="41910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n</a:t>
            </a:r>
            <a:r>
              <a:rPr lang="fr-FR" altLang="fr-FR" sz="2400" baseline="-25000"/>
              <a:t>c</a:t>
            </a:r>
            <a:endParaRPr lang="fr-FR" altLang="fr-FR" sz="2400"/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4572001" y="4800600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n</a:t>
            </a:r>
            <a:r>
              <a:rPr lang="fr-FR" altLang="fr-FR" sz="2400" baseline="-25000"/>
              <a:t>g</a:t>
            </a:r>
            <a:endParaRPr lang="fr-FR" altLang="fr-FR" sz="2400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3048000" y="3352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2524126" y="35814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2</a:t>
            </a:r>
            <a:r>
              <a:rPr lang="fr-FR" altLang="fr-FR" sz="2400" i="1"/>
              <a:t>a</a:t>
            </a:r>
            <a:endParaRPr lang="fr-FR" altLang="fr-FR" sz="2400"/>
          </a:p>
        </p:txBody>
      </p:sp>
      <p:sp>
        <p:nvSpPr>
          <p:cNvPr id="41" name="Espace réservé du pied de page 4">
            <a:extLst>
              <a:ext uri="{FF2B5EF4-FFF2-40B4-BE49-F238E27FC236}">
                <a16:creationId xmlns:a16="http://schemas.microsoft.com/office/drawing/2014/main" id="{2D77A78B-6F9B-4AB8-AACE-016187E471D5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530478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LP (1)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0" y="1371601"/>
            <a:ext cx="8839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000" dirty="0">
                <a:latin typeface="Arial" charset="0"/>
              </a:rPr>
              <a:t>Le guide est </a:t>
            </a:r>
            <a:r>
              <a:rPr lang="fr-FR" altLang="fr-FR" sz="2000" b="1" dirty="0">
                <a:latin typeface="Arial" charset="0"/>
              </a:rPr>
              <a:t>isotrope</a:t>
            </a:r>
            <a:r>
              <a:rPr lang="fr-FR" altLang="fr-FR" sz="2000" dirty="0">
                <a:latin typeface="Arial" charset="0"/>
              </a:rPr>
              <a:t> (pas de différence entre x et y), toutes les polarisations peuvent donc se propager.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000" dirty="0">
                <a:latin typeface="Arial" charset="0"/>
              </a:rPr>
              <a:t>Il suffit donc de trouver une </a:t>
            </a:r>
            <a:r>
              <a:rPr lang="fr-FR" altLang="fr-FR" sz="2000" b="1" dirty="0">
                <a:latin typeface="Arial" charset="0"/>
              </a:rPr>
              <a:t>base</a:t>
            </a:r>
            <a:r>
              <a:rPr lang="fr-FR" altLang="fr-FR" sz="2000" dirty="0">
                <a:latin typeface="Arial" charset="0"/>
              </a:rPr>
              <a:t> de polarisations linéaires et orthogonales pour les exprimer toutes, par exemple x et y. </a:t>
            </a:r>
          </a:p>
          <a:p>
            <a:pPr>
              <a:spcBef>
                <a:spcPct val="50000"/>
              </a:spcBef>
            </a:pPr>
            <a:endParaRPr lang="fr-FR" altLang="fr-FR" sz="2000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2000" b="1" dirty="0">
                <a:solidFill>
                  <a:srgbClr val="FF3300"/>
                </a:solidFill>
                <a:latin typeface="Arial" charset="0"/>
              </a:rPr>
              <a:t>Ce sont les modes LP (</a:t>
            </a:r>
            <a:r>
              <a:rPr lang="fr-FR" altLang="fr-FR" sz="2000" b="1" i="1" dirty="0" err="1">
                <a:solidFill>
                  <a:srgbClr val="FF3300"/>
                </a:solidFill>
                <a:latin typeface="Arial" charset="0"/>
              </a:rPr>
              <a:t>linearly</a:t>
            </a:r>
            <a:r>
              <a:rPr lang="fr-FR" altLang="fr-FR" sz="2000" b="1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fr-FR" altLang="fr-FR" sz="2000" b="1" i="1" dirty="0" err="1">
                <a:solidFill>
                  <a:srgbClr val="FF3300"/>
                </a:solidFill>
                <a:latin typeface="Arial" charset="0"/>
              </a:rPr>
              <a:t>polarized</a:t>
            </a:r>
            <a:r>
              <a:rPr lang="fr-FR" altLang="fr-FR" sz="2000" b="1" dirty="0">
                <a:solidFill>
                  <a:srgbClr val="FF3300"/>
                </a:solidFill>
                <a:latin typeface="Arial" charset="0"/>
              </a:rPr>
              <a:t>).</a:t>
            </a:r>
          </a:p>
          <a:p>
            <a:pPr>
              <a:spcBef>
                <a:spcPct val="50000"/>
              </a:spcBef>
            </a:pPr>
            <a:endParaRPr lang="fr-FR" altLang="fr-FR" sz="2000" dirty="0"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4184650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Remarque</a:t>
            </a:r>
          </a:p>
          <a:p>
            <a:endParaRPr lang="fr-FR" altLang="fr-FR"/>
          </a:p>
          <a:p>
            <a:pPr>
              <a:buFontTx/>
              <a:buChar char="•"/>
            </a:pPr>
            <a:r>
              <a:rPr lang="fr-FR" altLang="fr-FR"/>
              <a:t> Il sont </a:t>
            </a:r>
            <a:r>
              <a:rPr lang="fr-FR" altLang="fr-FR" i="1"/>
              <a:t>dégénérés</a:t>
            </a:r>
            <a:r>
              <a:rPr lang="fr-FR" altLang="fr-FR"/>
              <a:t> 2 fois car ils ont la même constante de propagation.</a:t>
            </a:r>
          </a:p>
          <a:p>
            <a:pPr>
              <a:buFontTx/>
              <a:buChar char="•"/>
            </a:pPr>
            <a:r>
              <a:rPr lang="fr-FR" altLang="fr-FR"/>
              <a:t> Les conditions aux limites sont bidimensionnelles </a:t>
            </a:r>
          </a:p>
          <a:p>
            <a:r>
              <a:rPr lang="fr-FR" altLang="fr-FR">
                <a:sym typeface="Wingdings" pitchFamily="2" charset="2"/>
              </a:rPr>
              <a:t>	 deux entiers sont nécessaires pour caractériser l’ordre de chacun 	d’eux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ACDAC4FA-D5E6-4178-A40B-C23E5A2D35A7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13146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LP (2)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58926" y="744064"/>
            <a:ext cx="8867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Pour un indice ne dépendant que de r, n(r), on cherche des solutions sous la forme 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53014" y="2022001"/>
            <a:ext cx="1928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i="1"/>
              <a:t>Fonction scalaire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096000" y="1796576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24000" y="2595089"/>
            <a:ext cx="6430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L’équation de propagation s’écrit (dans un milieu homogène):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994525" y="3868264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2800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724026" y="5150970"/>
            <a:ext cx="563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800">
                <a:sym typeface="Wingdings" pitchFamily="2" charset="2"/>
              </a:rPr>
              <a:t></a:t>
            </a:r>
            <a:endParaRPr lang="fr-FR" altLang="fr-FR" sz="2800"/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4495800" y="5644676"/>
            <a:ext cx="5686426" cy="711200"/>
            <a:chOff x="1872" y="3816"/>
            <a:chExt cx="3582" cy="448"/>
          </a:xfrm>
        </p:grpSpPr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872" y="3816"/>
              <a:ext cx="2784" cy="448"/>
            </a:xfrm>
            <a:custGeom>
              <a:avLst/>
              <a:gdLst>
                <a:gd name="T0" fmla="*/ 0 w 2784"/>
                <a:gd name="T1" fmla="*/ 360 h 448"/>
                <a:gd name="T2" fmla="*/ 0 w 2784"/>
                <a:gd name="T3" fmla="*/ 448 h 448"/>
                <a:gd name="T4" fmla="*/ 2784 w 2784"/>
                <a:gd name="T5" fmla="*/ 448 h 448"/>
                <a:gd name="T6" fmla="*/ 2616 w 2784"/>
                <a:gd name="T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4" h="448">
                  <a:moveTo>
                    <a:pt x="0" y="360"/>
                  </a:moveTo>
                  <a:lnTo>
                    <a:pt x="0" y="448"/>
                  </a:lnTo>
                  <a:lnTo>
                    <a:pt x="2784" y="448"/>
                  </a:lnTo>
                  <a:lnTo>
                    <a:pt x="261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3800" y="4160"/>
              <a:ext cx="21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4630" y="3831"/>
              <a:ext cx="824" cy="330"/>
            </a:xfrm>
            <a:prstGeom prst="rect">
              <a:avLst/>
            </a:prstGeom>
            <a:solidFill>
              <a:srgbClr val="FFFF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dirty="0"/>
                <a:t>Forcement </a:t>
              </a:r>
            </a:p>
            <a:p>
              <a:r>
                <a:rPr lang="fr-FR" altLang="fr-FR" sz="1400" dirty="0"/>
                <a:t>une constante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8252347" y="5150964"/>
            <a:ext cx="621779" cy="493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634" name="Picture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69" y="1105521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40" name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34" y="3053110"/>
            <a:ext cx="5364163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524000" y="4068290"/>
            <a:ext cx="7389744" cy="2168653"/>
            <a:chOff x="0" y="4068289"/>
            <a:chExt cx="7389744" cy="2168653"/>
          </a:xfrm>
        </p:grpSpPr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0" y="4068289"/>
              <a:ext cx="5416550" cy="887412"/>
              <a:chOff x="0" y="2823"/>
              <a:chExt cx="3412" cy="559"/>
            </a:xfrm>
          </p:grpSpPr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0" y="2823"/>
                <a:ext cx="341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On cherche des solutions en séparant les variables</a:t>
                </a:r>
              </a:p>
            </p:txBody>
          </p:sp>
          <p:graphicFrame>
            <p:nvGraphicFramePr>
              <p:cNvPr id="17" name="Object 15"/>
              <p:cNvGraphicFramePr>
                <a:graphicFrameLocks noChangeAspect="1"/>
              </p:cNvGraphicFramePr>
              <p:nvPr/>
            </p:nvGraphicFramePr>
            <p:xfrm>
              <a:off x="1676" y="3104"/>
              <a:ext cx="1650" cy="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93" name="Equation" r:id="rId5" imgW="1206360" imgH="203040" progId="Equation.3">
                      <p:embed/>
                    </p:oleObj>
                  </mc:Choice>
                  <mc:Fallback>
                    <p:oleObj name="Equation" r:id="rId5" imgW="120636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6" y="3104"/>
                            <a:ext cx="1650" cy="2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21642" name="Picture 13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144" y="4919317"/>
              <a:ext cx="6324600" cy="13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655" name="Picture 1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598" y="3210063"/>
            <a:ext cx="1874837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9C57BBA1-9747-4160-88B0-F19CD022B2CC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4540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LP (3)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1" y="658461"/>
            <a:ext cx="8494633" cy="205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fr-FR" b="1" u="sng" dirty="0">
                <a:solidFill>
                  <a:srgbClr val="FF3300"/>
                </a:solidFill>
              </a:rPr>
              <a:t>Équation de la partie angulaire :</a:t>
            </a:r>
          </a:p>
          <a:p>
            <a:pPr>
              <a:lnSpc>
                <a:spcPct val="120000"/>
              </a:lnSpc>
            </a:pPr>
            <a:endParaRPr lang="fr-FR" altLang="fr-FR" b="1" u="sng" dirty="0">
              <a:solidFill>
                <a:srgbClr val="FF3300"/>
              </a:solidFill>
            </a:endParaRPr>
          </a:p>
          <a:p>
            <a:pPr>
              <a:lnSpc>
                <a:spcPct val="120000"/>
              </a:lnSpc>
            </a:pPr>
            <a:r>
              <a:rPr lang="fr-FR" altLang="fr-FR" dirty="0"/>
              <a:t>Le milieu étant invariant par rotation, on montre que </a:t>
            </a:r>
            <a:r>
              <a:rPr lang="fr-FR" altLang="fr-FR" dirty="0">
                <a:latin typeface="Times" pitchFamily="18" charset="0"/>
              </a:rPr>
              <a:t>l</a:t>
            </a:r>
            <a:r>
              <a:rPr lang="fr-FR" altLang="fr-FR" dirty="0"/>
              <a:t> = 0, </a:t>
            </a:r>
            <a:r>
              <a:rPr lang="en-US" altLang="fr-FR" dirty="0">
                <a:cs typeface="Arial" charset="0"/>
              </a:rPr>
              <a:t>±1, ±2, ±3, </a:t>
            </a:r>
            <a:r>
              <a:rPr lang="en-US" altLang="fr-FR" dirty="0" err="1">
                <a:cs typeface="Arial" charset="0"/>
              </a:rPr>
              <a:t>etc</a:t>
            </a:r>
            <a:r>
              <a:rPr lang="en-US" altLang="fr-FR" dirty="0">
                <a:cs typeface="Arial" charset="0"/>
              </a:rPr>
              <a:t>…</a:t>
            </a:r>
          </a:p>
          <a:p>
            <a:pPr>
              <a:lnSpc>
                <a:spcPct val="120000"/>
              </a:lnSpc>
              <a:buFont typeface="Wingdings" pitchFamily="2" charset="2"/>
              <a:buChar char="è"/>
            </a:pPr>
            <a:r>
              <a:rPr lang="en-US" altLang="fr-FR" dirty="0">
                <a:cs typeface="Arial" charset="0"/>
              </a:rPr>
              <a:t>± </a:t>
            </a:r>
            <a:r>
              <a:rPr lang="en-US" altLang="fr-FR" dirty="0">
                <a:latin typeface="Times" pitchFamily="18" charset="0"/>
                <a:cs typeface="Arial" charset="0"/>
              </a:rPr>
              <a:t>l</a:t>
            </a:r>
            <a:r>
              <a:rPr lang="en-US" altLang="fr-FR" dirty="0">
                <a:cs typeface="Arial" charset="0"/>
              </a:rPr>
              <a:t> correspond à la </a:t>
            </a:r>
            <a:r>
              <a:rPr lang="en-US" altLang="fr-FR" dirty="0" err="1">
                <a:cs typeface="Arial" charset="0"/>
              </a:rPr>
              <a:t>même</a:t>
            </a:r>
            <a:r>
              <a:rPr lang="en-US" altLang="fr-FR" dirty="0">
                <a:cs typeface="Arial" charset="0"/>
              </a:rPr>
              <a:t> distribution du champ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è"/>
            </a:pPr>
            <a:r>
              <a:rPr lang="en-US" altLang="fr-FR" dirty="0">
                <a:solidFill>
                  <a:srgbClr val="FF3300"/>
                </a:solidFill>
                <a:cs typeface="Arial" charset="0"/>
              </a:rPr>
              <a:t>Les modes </a:t>
            </a:r>
            <a:r>
              <a:rPr lang="en-US" altLang="fr-FR" dirty="0" err="1">
                <a:solidFill>
                  <a:srgbClr val="FF3300"/>
                </a:solidFill>
                <a:cs typeface="Arial" charset="0"/>
              </a:rPr>
              <a:t>tels</a:t>
            </a:r>
            <a:r>
              <a:rPr lang="en-US" altLang="fr-FR" dirty="0">
                <a:solidFill>
                  <a:srgbClr val="FF3300"/>
                </a:solidFill>
                <a:cs typeface="Arial" charset="0"/>
              </a:rPr>
              <a:t> que </a:t>
            </a:r>
            <a:r>
              <a:rPr lang="en-US" altLang="fr-FR" dirty="0">
                <a:solidFill>
                  <a:srgbClr val="FF3300"/>
                </a:solidFill>
                <a:latin typeface="Times" pitchFamily="18" charset="0"/>
                <a:cs typeface="Arial" charset="0"/>
              </a:rPr>
              <a:t>l</a:t>
            </a:r>
            <a:r>
              <a:rPr lang="en-US" altLang="fr-FR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1 </a:t>
            </a:r>
            <a:r>
              <a:rPr lang="en-US" altLang="fr-FR" dirty="0" err="1">
                <a:solidFill>
                  <a:srgbClr val="FF3300"/>
                </a:solidFill>
                <a:cs typeface="Arial" charset="0"/>
                <a:sym typeface="Symbol" pitchFamily="18" charset="2"/>
              </a:rPr>
              <a:t>sont</a:t>
            </a:r>
            <a:r>
              <a:rPr lang="en-US" altLang="fr-FR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altLang="fr-FR" dirty="0" err="1">
                <a:solidFill>
                  <a:srgbClr val="FF3300"/>
                </a:solidFill>
                <a:cs typeface="Arial" charset="0"/>
                <a:sym typeface="Symbol" pitchFamily="18" charset="2"/>
              </a:rPr>
              <a:t>dégénérés</a:t>
            </a:r>
            <a:r>
              <a:rPr lang="en-US" altLang="fr-FR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 4 </a:t>
            </a:r>
            <a:r>
              <a:rPr lang="en-US" altLang="fr-FR" dirty="0" err="1">
                <a:solidFill>
                  <a:srgbClr val="FF3300"/>
                </a:solidFill>
                <a:cs typeface="Arial" charset="0"/>
                <a:sym typeface="Symbol" pitchFamily="18" charset="2"/>
              </a:rPr>
              <a:t>fois</a:t>
            </a:r>
            <a:r>
              <a:rPr lang="en-US" altLang="fr-FR" dirty="0">
                <a:cs typeface="Arial" charset="0"/>
                <a:sym typeface="Symbol" pitchFamily="18" charset="2"/>
              </a:rPr>
              <a:t> (les </a:t>
            </a:r>
            <a:r>
              <a:rPr lang="en-US" altLang="fr-FR" dirty="0" err="1">
                <a:cs typeface="Arial" charset="0"/>
                <a:sym typeface="Symbol" pitchFamily="18" charset="2"/>
              </a:rPr>
              <a:t>deux</a:t>
            </a:r>
            <a:r>
              <a:rPr lang="en-US" altLang="fr-FR" dirty="0">
                <a:cs typeface="Arial" charset="0"/>
                <a:sym typeface="Symbol" pitchFamily="18" charset="2"/>
              </a:rPr>
              <a:t> </a:t>
            </a:r>
            <a:r>
              <a:rPr lang="en-US" altLang="fr-FR" dirty="0" err="1">
                <a:cs typeface="Arial" charset="0"/>
                <a:sym typeface="Symbol" pitchFamily="18" charset="2"/>
              </a:rPr>
              <a:t>polarisations</a:t>
            </a:r>
            <a:r>
              <a:rPr lang="en-US" altLang="fr-FR" dirty="0">
                <a:cs typeface="Arial" charset="0"/>
                <a:sym typeface="Symbol" pitchFamily="18" charset="2"/>
              </a:rPr>
              <a:t> et ±</a:t>
            </a:r>
            <a:r>
              <a:rPr lang="en-US" altLang="fr-FR" dirty="0">
                <a:latin typeface="Times" pitchFamily="18" charset="0"/>
                <a:cs typeface="Arial" charset="0"/>
                <a:sym typeface="Symbol" pitchFamily="18" charset="2"/>
              </a:rPr>
              <a:t>l</a:t>
            </a:r>
            <a:r>
              <a:rPr lang="en-US" altLang="fr-FR" dirty="0">
                <a:cs typeface="Arial" charset="0"/>
                <a:sym typeface="Symbol" pitchFamily="18" charset="2"/>
              </a:rPr>
              <a:t>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è"/>
            </a:pPr>
            <a:r>
              <a:rPr lang="en-US" altLang="fr-FR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Le mode </a:t>
            </a:r>
            <a:r>
              <a:rPr lang="en-US" altLang="fr-FR" dirty="0">
                <a:solidFill>
                  <a:srgbClr val="FF3300"/>
                </a:solidFill>
                <a:latin typeface="Times" pitchFamily="18" charset="0"/>
                <a:cs typeface="Arial" charset="0"/>
                <a:sym typeface="Symbol" pitchFamily="18" charset="2"/>
              </a:rPr>
              <a:t>l</a:t>
            </a:r>
            <a:r>
              <a:rPr lang="en-US" altLang="fr-FR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=0 </a:t>
            </a:r>
            <a:r>
              <a:rPr lang="en-US" altLang="fr-FR" dirty="0" err="1">
                <a:solidFill>
                  <a:srgbClr val="FF3300"/>
                </a:solidFill>
                <a:cs typeface="Arial" charset="0"/>
                <a:sym typeface="Symbol" pitchFamily="18" charset="2"/>
              </a:rPr>
              <a:t>est</a:t>
            </a:r>
            <a:r>
              <a:rPr lang="en-US" altLang="fr-FR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altLang="fr-FR" dirty="0" err="1">
                <a:solidFill>
                  <a:srgbClr val="FF3300"/>
                </a:solidFill>
                <a:cs typeface="Arial" charset="0"/>
                <a:sym typeface="Symbol" pitchFamily="18" charset="2"/>
              </a:rPr>
              <a:t>dégénéré</a:t>
            </a:r>
            <a:r>
              <a:rPr lang="en-US" altLang="fr-FR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 2 </a:t>
            </a:r>
            <a:r>
              <a:rPr lang="en-US" altLang="fr-FR" dirty="0" err="1">
                <a:solidFill>
                  <a:srgbClr val="FF3300"/>
                </a:solidFill>
                <a:cs typeface="Arial" charset="0"/>
                <a:sym typeface="Symbol" pitchFamily="18" charset="2"/>
              </a:rPr>
              <a:t>fois</a:t>
            </a:r>
            <a:endParaRPr lang="en-US" altLang="fr-FR" dirty="0">
              <a:solidFill>
                <a:srgbClr val="FF33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0" y="3341335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b="1" u="sng" dirty="0">
                <a:solidFill>
                  <a:srgbClr val="FF3300"/>
                </a:solidFill>
              </a:rPr>
              <a:t>Équation de la partie radiale :</a:t>
            </a:r>
          </a:p>
          <a:p>
            <a:endParaRPr lang="fr-FR" altLang="fr-FR" b="1" u="sng" dirty="0">
              <a:solidFill>
                <a:srgbClr val="FF3300"/>
              </a:solidFill>
            </a:endParaRPr>
          </a:p>
          <a:p>
            <a:r>
              <a:rPr lang="fr-FR" altLang="fr-FR" dirty="0"/>
              <a:t>Les solutions peuvent être classées en 2 catégories</a:t>
            </a:r>
          </a:p>
          <a:p>
            <a:pPr>
              <a:buFont typeface="Wingdings" pitchFamily="2" charset="2"/>
              <a:buChar char="è"/>
            </a:pPr>
            <a:r>
              <a:rPr lang="fr-FR" altLang="fr-FR" b="1" dirty="0">
                <a:sym typeface="Wingdings" pitchFamily="2" charset="2"/>
              </a:rPr>
              <a:t>Les modes guidés</a:t>
            </a:r>
            <a:r>
              <a:rPr lang="fr-FR" altLang="fr-FR" dirty="0">
                <a:sym typeface="Wingdings" pitchFamily="2" charset="2"/>
              </a:rPr>
              <a:t> : k</a:t>
            </a:r>
            <a:r>
              <a:rPr lang="fr-FR" altLang="fr-FR" baseline="-25000" dirty="0">
                <a:sym typeface="Wingdings" pitchFamily="2" charset="2"/>
              </a:rPr>
              <a:t>0</a:t>
            </a:r>
            <a:r>
              <a:rPr lang="fr-FR" altLang="fr-FR" baseline="30000" dirty="0">
                <a:sym typeface="Wingdings" pitchFamily="2" charset="2"/>
              </a:rPr>
              <a:t>2</a:t>
            </a:r>
            <a:r>
              <a:rPr lang="fr-FR" altLang="fr-FR" dirty="0">
                <a:sym typeface="Wingdings" pitchFamily="2" charset="2"/>
              </a:rPr>
              <a:t>n</a:t>
            </a:r>
            <a:r>
              <a:rPr lang="fr-FR" altLang="fr-FR" baseline="-25000" dirty="0">
                <a:sym typeface="Wingdings" pitchFamily="2" charset="2"/>
              </a:rPr>
              <a:t>c</a:t>
            </a:r>
            <a:r>
              <a:rPr lang="fr-FR" altLang="fr-FR" baseline="30000" dirty="0">
                <a:sym typeface="Wingdings" pitchFamily="2" charset="2"/>
              </a:rPr>
              <a:t>2</a:t>
            </a:r>
            <a:r>
              <a:rPr lang="fr-FR" altLang="fr-FR" dirty="0">
                <a:sym typeface="Wingdings" pitchFamily="2" charset="2"/>
              </a:rPr>
              <a:t> &gt; </a:t>
            </a:r>
            <a:r>
              <a:rPr lang="fr-FR" altLang="fr-FR" dirty="0">
                <a:sym typeface="Symbol" pitchFamily="18" charset="2"/>
              </a:rPr>
              <a:t></a:t>
            </a:r>
            <a:r>
              <a:rPr lang="fr-FR" altLang="fr-FR" baseline="30000" dirty="0">
                <a:sym typeface="Symbol" pitchFamily="18" charset="2"/>
              </a:rPr>
              <a:t>2</a:t>
            </a:r>
            <a:r>
              <a:rPr lang="fr-FR" altLang="fr-FR" dirty="0">
                <a:sym typeface="Symbol" pitchFamily="18" charset="2"/>
              </a:rPr>
              <a:t> &gt; k</a:t>
            </a:r>
            <a:r>
              <a:rPr lang="fr-FR" altLang="fr-FR" baseline="-25000" dirty="0">
                <a:sym typeface="Symbol" pitchFamily="18" charset="2"/>
              </a:rPr>
              <a:t>0</a:t>
            </a:r>
            <a:r>
              <a:rPr lang="fr-FR" altLang="fr-FR" baseline="30000" dirty="0">
                <a:sym typeface="Symbol" pitchFamily="18" charset="2"/>
              </a:rPr>
              <a:t>2</a:t>
            </a:r>
            <a:r>
              <a:rPr lang="fr-FR" altLang="fr-FR" dirty="0">
                <a:sym typeface="Symbol" pitchFamily="18" charset="2"/>
              </a:rPr>
              <a:t>n</a:t>
            </a:r>
            <a:r>
              <a:rPr lang="fr-FR" altLang="fr-FR" baseline="-25000" dirty="0">
                <a:sym typeface="Symbol" pitchFamily="18" charset="2"/>
              </a:rPr>
              <a:t>g</a:t>
            </a:r>
            <a:r>
              <a:rPr lang="fr-FR" altLang="fr-FR" baseline="30000" dirty="0">
                <a:sym typeface="Symbol" pitchFamily="18" charset="2"/>
              </a:rPr>
              <a:t>2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dirty="0">
                <a:sym typeface="Symbol" pitchFamily="18" charset="2"/>
              </a:rPr>
              <a:t>R est une fonction oscillante dans le cœur et décroît dans la gaine.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b="1" dirty="0">
                <a:solidFill>
                  <a:srgbClr val="FF3300"/>
                </a:solidFill>
                <a:sym typeface="Symbol" pitchFamily="18" charset="2"/>
              </a:rPr>
              <a:t></a:t>
            </a:r>
            <a:r>
              <a:rPr lang="fr-FR" altLang="fr-FR" b="1" baseline="30000" dirty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fr-FR" altLang="fr-FR" b="1" dirty="0">
                <a:solidFill>
                  <a:srgbClr val="FF3300"/>
                </a:solidFill>
                <a:sym typeface="Symbol" pitchFamily="18" charset="2"/>
              </a:rPr>
              <a:t> prend des valeurs discrètes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>
                <a:sym typeface="Wingdings" pitchFamily="2" charset="2"/>
              </a:rPr>
              <a:t> ce sont les modes guidés.</a:t>
            </a:r>
          </a:p>
          <a:p>
            <a:pPr lvl="1">
              <a:buFont typeface="Wingdings" pitchFamily="2" charset="2"/>
              <a:buChar char="Ø"/>
            </a:pPr>
            <a:r>
              <a:rPr lang="fr-FR" altLang="fr-FR" dirty="0">
                <a:solidFill>
                  <a:srgbClr val="FF3300"/>
                </a:solidFill>
                <a:sym typeface="Wingdings" pitchFamily="2" charset="2"/>
              </a:rPr>
              <a:t>Pour chaque valeur de l, il existe des modes guidés notés </a:t>
            </a:r>
            <a:r>
              <a:rPr lang="fr-FR" altLang="fr-FR" dirty="0" err="1">
                <a:solidFill>
                  <a:srgbClr val="FF3300"/>
                </a:solidFill>
                <a:sym typeface="Wingdings" pitchFamily="2" charset="2"/>
              </a:rPr>
              <a:t>LP</a:t>
            </a:r>
            <a:r>
              <a:rPr lang="fr-FR" altLang="fr-FR" baseline="-25000" dirty="0" err="1">
                <a:solidFill>
                  <a:srgbClr val="FF3300"/>
                </a:solidFill>
                <a:sym typeface="Wingdings" pitchFamily="2" charset="2"/>
              </a:rPr>
              <a:t>lm</a:t>
            </a:r>
            <a:r>
              <a:rPr lang="fr-FR" altLang="fr-FR" dirty="0">
                <a:sym typeface="Wingdings" pitchFamily="2" charset="2"/>
              </a:rPr>
              <a:t>(m= 1, 2…). Ces modes sont orthogonaux.</a:t>
            </a:r>
            <a:endParaRPr lang="fr-FR" altLang="fr-FR" dirty="0"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0" y="5862285"/>
            <a:ext cx="3727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altLang="fr-FR" b="1">
                <a:sym typeface="Symbol" pitchFamily="18" charset="2"/>
              </a:rPr>
              <a:t>Les modes à fuites</a:t>
            </a:r>
            <a:r>
              <a:rPr lang="fr-FR" altLang="fr-FR">
                <a:sym typeface="Symbol" pitchFamily="18" charset="2"/>
              </a:rPr>
              <a:t> : </a:t>
            </a:r>
            <a:r>
              <a:rPr lang="fr-FR" altLang="fr-FR" baseline="30000">
                <a:sym typeface="Symbol" pitchFamily="18" charset="2"/>
              </a:rPr>
              <a:t>2</a:t>
            </a:r>
            <a:r>
              <a:rPr lang="fr-FR" altLang="fr-FR">
                <a:sym typeface="Symbol" pitchFamily="18" charset="2"/>
              </a:rPr>
              <a:t> &gt; k</a:t>
            </a:r>
            <a:r>
              <a:rPr lang="fr-FR" altLang="fr-FR" baseline="-25000">
                <a:sym typeface="Symbol" pitchFamily="18" charset="2"/>
              </a:rPr>
              <a:t>0</a:t>
            </a:r>
            <a:r>
              <a:rPr lang="fr-FR" altLang="fr-FR" baseline="30000">
                <a:sym typeface="Symbol" pitchFamily="18" charset="2"/>
              </a:rPr>
              <a:t>2</a:t>
            </a:r>
            <a:r>
              <a:rPr lang="fr-FR" altLang="fr-FR">
                <a:sym typeface="Symbol" pitchFamily="18" charset="2"/>
              </a:rPr>
              <a:t>n</a:t>
            </a:r>
            <a:r>
              <a:rPr lang="fr-FR" altLang="fr-FR" baseline="-25000">
                <a:sym typeface="Symbol" pitchFamily="18" charset="2"/>
              </a:rPr>
              <a:t>g</a:t>
            </a:r>
            <a:r>
              <a:rPr lang="fr-FR" altLang="fr-FR" baseline="30000">
                <a:sym typeface="Symbol" pitchFamily="18" charset="2"/>
              </a:rPr>
              <a:t>2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A0F33F6E-2033-4740-9874-9683D7B3D431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3553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Plan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2815" y="761630"/>
            <a:ext cx="8410418" cy="56196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Introduction</a:t>
            </a:r>
          </a:p>
          <a:p>
            <a:pPr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1ère partie : Conditions de guidage de la lumière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fr-FR" altLang="fr-FR" sz="1200" dirty="0">
                <a:latin typeface="Arial" charset="0"/>
              </a:rPr>
              <a:t> Notion de réflexion totale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fr-FR" altLang="fr-FR" sz="1200" dirty="0">
                <a:latin typeface="Arial" charset="0"/>
              </a:rPr>
              <a:t> Approche électromagnétique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fr-FR" altLang="fr-FR" sz="1200" dirty="0">
                <a:latin typeface="Arial" charset="0"/>
              </a:rPr>
              <a:t> Le guide plan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fr-FR" altLang="fr-FR" sz="1200" dirty="0">
                <a:latin typeface="Arial" charset="0"/>
              </a:rPr>
              <a:t> Lien entre la propagation guidée et l’optique géométrique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fr-FR" altLang="fr-FR" sz="1200" dirty="0">
                <a:latin typeface="Arial" charset="0"/>
              </a:rPr>
              <a:t> Les modes guidés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fr-FR" altLang="fr-FR" sz="1200" dirty="0">
                <a:latin typeface="Arial" charset="0"/>
              </a:rPr>
              <a:t> La fibre à saut d’indice : les modes LP</a:t>
            </a:r>
          </a:p>
          <a:p>
            <a:pPr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2ème partie : Effets linéaires : Atténuation et dispersion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fr-FR" altLang="fr-FR" sz="1200" dirty="0">
                <a:latin typeface="Arial" charset="0"/>
              </a:rPr>
              <a:t>Atténuation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fr-FR" altLang="fr-FR" sz="1200" dirty="0">
                <a:latin typeface="Arial" charset="0"/>
              </a:rPr>
              <a:t>Dispersion chromatique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fr-FR" altLang="fr-FR" sz="1200" dirty="0">
                <a:latin typeface="Arial" charset="0"/>
              </a:rPr>
              <a:t>Dispersion modale de polarisation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fr-FR" altLang="fr-FR" sz="1200" dirty="0">
                <a:latin typeface="Arial" charset="0"/>
              </a:rPr>
              <a:t>Conclusion : intérêts et application des fibres</a:t>
            </a:r>
          </a:p>
          <a:p>
            <a:pPr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3ème partie : Effets Non-Linéaires</a:t>
            </a:r>
          </a:p>
          <a:p>
            <a:pPr lvl="1"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Effet Raman</a:t>
            </a:r>
          </a:p>
          <a:p>
            <a:pPr lvl="1"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Effet Brillouin</a:t>
            </a:r>
          </a:p>
          <a:p>
            <a:pPr lvl="1"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Effet Kerr : Self Phase Modulation, Cross Phase Modulation</a:t>
            </a:r>
          </a:p>
          <a:p>
            <a:pPr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4</a:t>
            </a:r>
            <a:r>
              <a:rPr lang="fr-FR" altLang="fr-FR" sz="1200" baseline="30000" dirty="0">
                <a:latin typeface="Arial" charset="0"/>
              </a:rPr>
              <a:t>ème</a:t>
            </a:r>
            <a:r>
              <a:rPr lang="fr-FR" altLang="fr-FR" sz="1200" dirty="0">
                <a:latin typeface="Arial" charset="0"/>
              </a:rPr>
              <a:t> partie : Application aux capteurs à fibre distribués</a:t>
            </a:r>
          </a:p>
          <a:p>
            <a:pPr lvl="1"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Généralités sur les capteurs</a:t>
            </a:r>
          </a:p>
          <a:p>
            <a:pPr lvl="1"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Rayleigh : Distributed </a:t>
            </a:r>
            <a:r>
              <a:rPr lang="fr-FR" altLang="fr-FR" sz="1200" dirty="0" err="1">
                <a:latin typeface="Arial" charset="0"/>
              </a:rPr>
              <a:t>Acoustic</a:t>
            </a:r>
            <a:r>
              <a:rPr lang="fr-FR" altLang="fr-FR" sz="1200" dirty="0">
                <a:latin typeface="Arial" charset="0"/>
              </a:rPr>
              <a:t> </a:t>
            </a:r>
            <a:r>
              <a:rPr lang="fr-FR" altLang="fr-FR" sz="1200" dirty="0" err="1">
                <a:latin typeface="Arial" charset="0"/>
              </a:rPr>
              <a:t>Sensor</a:t>
            </a:r>
            <a:r>
              <a:rPr lang="fr-FR" altLang="fr-FR" sz="1200" dirty="0">
                <a:latin typeface="Arial" charset="0"/>
              </a:rPr>
              <a:t> (DAS)</a:t>
            </a:r>
          </a:p>
          <a:p>
            <a:pPr lvl="1"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Raman : Distributed </a:t>
            </a:r>
            <a:r>
              <a:rPr lang="fr-FR" altLang="fr-FR" sz="1200" dirty="0" err="1">
                <a:latin typeface="Arial" charset="0"/>
              </a:rPr>
              <a:t>Temperature</a:t>
            </a:r>
            <a:r>
              <a:rPr lang="fr-FR" altLang="fr-FR" sz="1200" dirty="0">
                <a:latin typeface="Arial" charset="0"/>
              </a:rPr>
              <a:t> </a:t>
            </a:r>
            <a:r>
              <a:rPr lang="fr-FR" altLang="fr-FR" sz="1200" dirty="0" err="1">
                <a:latin typeface="Arial" charset="0"/>
              </a:rPr>
              <a:t>Sensor</a:t>
            </a:r>
            <a:r>
              <a:rPr lang="fr-FR" altLang="fr-FR" sz="1200" dirty="0">
                <a:latin typeface="Arial" charset="0"/>
              </a:rPr>
              <a:t> (DTS)</a:t>
            </a:r>
          </a:p>
          <a:p>
            <a:pPr lvl="1"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Effet Brillouin : Distributed </a:t>
            </a:r>
            <a:r>
              <a:rPr lang="fr-FR" altLang="fr-FR" sz="1200" dirty="0" err="1">
                <a:latin typeface="Arial" charset="0"/>
              </a:rPr>
              <a:t>Temperature</a:t>
            </a:r>
            <a:r>
              <a:rPr lang="fr-FR" altLang="fr-FR" sz="1200" dirty="0">
                <a:latin typeface="Arial" charset="0"/>
              </a:rPr>
              <a:t> </a:t>
            </a:r>
            <a:r>
              <a:rPr lang="fr-FR" altLang="fr-FR" sz="1200" dirty="0" err="1">
                <a:latin typeface="Arial" charset="0"/>
              </a:rPr>
              <a:t>Sensor</a:t>
            </a:r>
            <a:r>
              <a:rPr lang="fr-FR" altLang="fr-FR" sz="1200" dirty="0">
                <a:latin typeface="Arial" charset="0"/>
              </a:rPr>
              <a:t> (DTS) &amp; Distributed </a:t>
            </a:r>
            <a:r>
              <a:rPr lang="fr-FR" altLang="fr-FR" sz="1200" dirty="0" err="1">
                <a:latin typeface="Arial" charset="0"/>
              </a:rPr>
              <a:t>Strain</a:t>
            </a:r>
            <a:r>
              <a:rPr lang="fr-FR" altLang="fr-FR" sz="1200" dirty="0">
                <a:latin typeface="Arial" charset="0"/>
              </a:rPr>
              <a:t> </a:t>
            </a:r>
            <a:r>
              <a:rPr lang="fr-FR" altLang="fr-FR" sz="1200" dirty="0" err="1">
                <a:latin typeface="Arial" charset="0"/>
              </a:rPr>
              <a:t>Sensor</a:t>
            </a:r>
            <a:r>
              <a:rPr lang="fr-FR" altLang="fr-FR" sz="1200" dirty="0">
                <a:latin typeface="Arial" charset="0"/>
              </a:rPr>
              <a:t> (DSS)</a:t>
            </a:r>
          </a:p>
          <a:p>
            <a:pPr lvl="1">
              <a:lnSpc>
                <a:spcPct val="130000"/>
              </a:lnSpc>
            </a:pPr>
            <a:r>
              <a:rPr lang="fr-FR" altLang="fr-FR" sz="1200" dirty="0">
                <a:latin typeface="Arial" charset="0"/>
              </a:rPr>
              <a:t>Optical Frequency Domain </a:t>
            </a:r>
            <a:r>
              <a:rPr lang="fr-FR" altLang="fr-FR" sz="1200" dirty="0" err="1">
                <a:latin typeface="Arial" charset="0"/>
              </a:rPr>
              <a:t>reflectometry</a:t>
            </a:r>
            <a:endParaRPr lang="fr-FR" altLang="fr-FR" sz="1200" dirty="0">
              <a:latin typeface="Arial" charset="0"/>
            </a:endParaRPr>
          </a:p>
          <a:p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B8107F97-9D5B-471A-957F-85FB4BDCDBFA}"/>
              </a:ext>
            </a:extLst>
          </p:cNvPr>
          <p:cNvSpPr/>
          <p:nvPr/>
        </p:nvSpPr>
        <p:spPr>
          <a:xfrm>
            <a:off x="1501630" y="828354"/>
            <a:ext cx="184558" cy="17722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349172E2-F2D0-4167-9AC4-A83ADF92FD1E}"/>
              </a:ext>
            </a:extLst>
          </p:cNvPr>
          <p:cNvSpPr/>
          <p:nvPr/>
        </p:nvSpPr>
        <p:spPr>
          <a:xfrm>
            <a:off x="1503028" y="2708888"/>
            <a:ext cx="181762" cy="24804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0994CB6A-3DF9-479C-9F62-69CC7B512DDC}"/>
              </a:ext>
            </a:extLst>
          </p:cNvPr>
          <p:cNvSpPr/>
          <p:nvPr/>
        </p:nvSpPr>
        <p:spPr>
          <a:xfrm>
            <a:off x="1504426" y="5314543"/>
            <a:ext cx="181762" cy="9416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063E43-1B28-4DF8-A0CC-EFDFA8B8B40F}"/>
              </a:ext>
            </a:extLst>
          </p:cNvPr>
          <p:cNvSpPr txBox="1"/>
          <p:nvPr/>
        </p:nvSpPr>
        <p:spPr>
          <a:xfrm>
            <a:off x="538765" y="1792125"/>
            <a:ext cx="1023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</a:t>
            </a:r>
            <a:r>
              <a:rPr lang="fr-FR" sz="1600" b="1" baseline="30000" dirty="0"/>
              <a:t>ère</a:t>
            </a:r>
            <a:r>
              <a:rPr lang="fr-FR" sz="1600" b="1" dirty="0"/>
              <a:t>  TH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3B2C3F4-A1B9-4C9B-8EF0-65F6862ECE7F}"/>
              </a:ext>
            </a:extLst>
          </p:cNvPr>
          <p:cNvSpPr txBox="1"/>
          <p:nvPr/>
        </p:nvSpPr>
        <p:spPr>
          <a:xfrm>
            <a:off x="538765" y="3726712"/>
            <a:ext cx="132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</a:t>
            </a:r>
            <a:r>
              <a:rPr lang="fr-FR" sz="1400" b="1" baseline="30000" dirty="0"/>
              <a:t>ème</a:t>
            </a:r>
            <a:r>
              <a:rPr lang="fr-FR" sz="1400" b="1" dirty="0"/>
              <a:t>  TH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98CF34-9D8E-48BB-B2FA-22C5618518C9}"/>
              </a:ext>
            </a:extLst>
          </p:cNvPr>
          <p:cNvSpPr txBox="1"/>
          <p:nvPr/>
        </p:nvSpPr>
        <p:spPr>
          <a:xfrm>
            <a:off x="538765" y="5103783"/>
            <a:ext cx="1325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  <a:r>
              <a:rPr lang="fr-FR" sz="1600" b="1" baseline="30000" dirty="0"/>
              <a:t>ème</a:t>
            </a:r>
            <a:r>
              <a:rPr lang="fr-FR" sz="1600" b="1" dirty="0"/>
              <a:t>  TH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96E0021A-3860-4603-BA3E-9F6B043419FE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466842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LP (4)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5626" y="736002"/>
            <a:ext cx="88423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0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0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0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90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90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000" dirty="0">
                <a:latin typeface="Arial" charset="0"/>
              </a:rPr>
              <a:t>Sans rentrer dans les détails, pour une fibre à saut d’indice :</a:t>
            </a:r>
          </a:p>
          <a:p>
            <a:endParaRPr lang="fr-FR" altLang="fr-FR" sz="2000" dirty="0">
              <a:latin typeface="Arial" charset="0"/>
            </a:endParaRPr>
          </a:p>
          <a:p>
            <a:r>
              <a:rPr lang="fr-FR" altLang="fr-FR" sz="2000" dirty="0">
                <a:latin typeface="Arial" charset="0"/>
              </a:rPr>
              <a:t>En supposant la continuité de </a:t>
            </a:r>
            <a:r>
              <a:rPr lang="fr-FR" altLang="fr-FR" sz="2000" dirty="0">
                <a:latin typeface="Arial" charset="0"/>
                <a:sym typeface="Symbol" pitchFamily="18" charset="2"/>
              </a:rPr>
              <a:t> et de sa dérivée en r=a</a:t>
            </a:r>
          </a:p>
          <a:p>
            <a:endParaRPr lang="fr-FR" altLang="fr-FR" sz="2000" dirty="0">
              <a:latin typeface="Arial" charset="0"/>
              <a:sym typeface="Wingdings" pitchFamily="2" charset="2"/>
            </a:endParaRPr>
          </a:p>
          <a:p>
            <a:pPr lvl="1"/>
            <a:r>
              <a:rPr lang="fr-FR" altLang="fr-FR" sz="2000" dirty="0">
                <a:latin typeface="Arial" charset="0"/>
                <a:sym typeface="Wingdings" pitchFamily="2" charset="2"/>
              </a:rPr>
              <a:t> r &lt; a   </a:t>
            </a:r>
            <a:r>
              <a:rPr lang="fr-FR" altLang="fr-FR" sz="20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  fonction de Bessel de première espèce</a:t>
            </a:r>
          </a:p>
          <a:p>
            <a:endParaRPr lang="fr-FR" altLang="fr-FR" sz="2000" b="1" dirty="0">
              <a:solidFill>
                <a:srgbClr val="FF3300"/>
              </a:solidFill>
              <a:latin typeface="Arial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è"/>
            </a:pPr>
            <a:r>
              <a:rPr lang="fr-FR" altLang="fr-FR" sz="2000" dirty="0">
                <a:latin typeface="Arial" charset="0"/>
                <a:sym typeface="Wingdings" pitchFamily="2" charset="2"/>
              </a:rPr>
              <a:t> r &gt; a   </a:t>
            </a:r>
            <a:r>
              <a:rPr lang="fr-FR" altLang="fr-FR" sz="20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  fonction de Bessel modifiée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0" y="3072802"/>
            <a:ext cx="8382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128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3">
              <a:buFont typeface="Wingdings" pitchFamily="2" charset="2"/>
              <a:buChar char="è"/>
            </a:pPr>
            <a:r>
              <a:rPr lang="fr-FR" altLang="fr-FR" sz="2000" b="1">
                <a:latin typeface="Arial" charset="0"/>
                <a:sym typeface="Symbol" pitchFamily="18" charset="2"/>
              </a:rPr>
              <a:t>Relation de dispersion</a:t>
            </a:r>
            <a:r>
              <a:rPr lang="fr-FR" altLang="fr-FR" sz="2000">
                <a:latin typeface="Arial" charset="0"/>
                <a:sym typeface="Symbol" pitchFamily="18" charset="2"/>
              </a:rPr>
              <a:t> compliquée</a:t>
            </a:r>
          </a:p>
          <a:p>
            <a:pPr lvl="4">
              <a:buFont typeface="Wingdings" pitchFamily="2" charset="2"/>
              <a:buNone/>
            </a:pPr>
            <a:r>
              <a:rPr lang="fr-FR" altLang="fr-FR" sz="2000">
                <a:latin typeface="Arial" charset="0"/>
                <a:sym typeface="Symbol" pitchFamily="18" charset="2"/>
              </a:rPr>
              <a:t>Cette relation permet de déterminer la constante de propagation guidée .</a:t>
            </a:r>
          </a:p>
          <a:p>
            <a:pPr lvl="1"/>
            <a:r>
              <a:rPr lang="fr-FR" altLang="fr-FR" sz="2000">
                <a:latin typeface="Arial" charset="0"/>
                <a:sym typeface="Symbol" pitchFamily="18" charset="2"/>
              </a:rPr>
              <a:t>	Pour l fixé, il existe un nombre fini de solutions de l’équation de 	dispersion m = 0, 1, 2, 3… Le mode correspondant est noté </a:t>
            </a:r>
            <a:r>
              <a:rPr lang="fr-FR" altLang="fr-FR" sz="2000" b="1">
                <a:solidFill>
                  <a:srgbClr val="FF3300"/>
                </a:solidFill>
                <a:latin typeface="Arial" charset="0"/>
                <a:sym typeface="Symbol" pitchFamily="18" charset="2"/>
              </a:rPr>
              <a:t>LP</a:t>
            </a:r>
            <a:r>
              <a:rPr lang="fr-FR" altLang="fr-FR" sz="2000" b="1" baseline="-25000">
                <a:solidFill>
                  <a:srgbClr val="FF3300"/>
                </a:solidFill>
                <a:latin typeface="Arial" charset="0"/>
                <a:sym typeface="Symbol" pitchFamily="18" charset="2"/>
              </a:rPr>
              <a:t>lm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317751" y="4882553"/>
            <a:ext cx="6789807" cy="1650078"/>
            <a:chOff x="793750" y="4882553"/>
            <a:chExt cx="6789807" cy="1650078"/>
          </a:xfrm>
        </p:grpSpPr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793750" y="4882553"/>
              <a:ext cx="4872038" cy="1436688"/>
              <a:chOff x="500" y="3275"/>
              <a:chExt cx="3069" cy="905"/>
            </a:xfrm>
          </p:grpSpPr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670" y="3592"/>
                <a:ext cx="18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altLang="fr-FR" sz="2000">
                    <a:latin typeface="Arial" charset="0"/>
                  </a:rPr>
                  <a:t>Fréquence normalisée :</a:t>
                </a: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670" y="3928"/>
                <a:ext cx="289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altLang="fr-FR" sz="2000">
                    <a:latin typeface="Arial" charset="0"/>
                  </a:rPr>
                  <a:t>Constante de propagation normalisée :</a:t>
                </a: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500" y="3275"/>
                <a:ext cx="196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lvl="1">
                  <a:buFont typeface="Wingdings" pitchFamily="2" charset="2"/>
                  <a:buChar char="è"/>
                </a:pPr>
                <a:r>
                  <a:rPr lang="fr-FR" altLang="fr-FR" b="1">
                    <a:sym typeface="Symbol" pitchFamily="18" charset="2"/>
                  </a:rPr>
                  <a:t>Paramètres réduits</a:t>
                </a:r>
                <a:r>
                  <a:rPr lang="fr-FR" altLang="fr-FR">
                    <a:sym typeface="Symbol" pitchFamily="18" charset="2"/>
                  </a:rPr>
                  <a:t> :</a:t>
                </a:r>
              </a:p>
            </p:txBody>
          </p:sp>
        </p:grpSp>
        <p:pic>
          <p:nvPicPr>
            <p:cNvPr id="22583" name="Picture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842" y="5343249"/>
              <a:ext cx="181292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85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157" y="5710306"/>
              <a:ext cx="1676400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B2CE5590-C901-4B0A-B904-3B42D4112E4D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720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Les modes LP (5)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41</a:t>
            </a:fld>
            <a:endParaRPr lang="fr-FR" dirty="0"/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910348"/>
              </p:ext>
            </p:extLst>
          </p:nvPr>
        </p:nvGraphicFramePr>
        <p:xfrm>
          <a:off x="1524000" y="1624888"/>
          <a:ext cx="6637338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name="Origin40 Graph" r:id="rId3" imgW="5114880" imgH="3552480" progId="ORIGIN_GS">
                  <p:link updateAutomatic="1"/>
                </p:oleObj>
              </mc:Choice>
              <mc:Fallback>
                <p:oleObj name="Origin40 Graph" r:id="rId3" imgW="5114880" imgH="3552480" progId="ORIGIN_GS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24888"/>
                        <a:ext cx="6637338" cy="460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 rot="3245145">
            <a:off x="3237073" y="5120388"/>
            <a:ext cx="623568" cy="30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8590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2885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7180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90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862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434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006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2.405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3245145">
            <a:off x="3994310" y="5120388"/>
            <a:ext cx="623568" cy="30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8590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2885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7180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90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862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434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006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3.832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3245145">
            <a:off x="4886485" y="5120388"/>
            <a:ext cx="623568" cy="30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8590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2885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7180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90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862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434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006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5.520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rot="3245145">
            <a:off x="5678648" y="5120388"/>
            <a:ext cx="623568" cy="30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062" tIns="60325" rIns="119062" bIns="60325">
            <a:spAutoFit/>
          </a:bodyPr>
          <a:lstStyle>
            <a:lvl1pPr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8590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2885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71800" defTabSz="1287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90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862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434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00600" defTabSz="1287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7.016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187781" y="2267704"/>
            <a:ext cx="18854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b="1" dirty="0">
                <a:solidFill>
                  <a:srgbClr val="FF3300"/>
                </a:solidFill>
              </a:rPr>
              <a:t>Si V &lt; 2.405</a:t>
            </a:r>
          </a:p>
          <a:p>
            <a:pPr algn="ctr"/>
            <a:r>
              <a:rPr lang="fr-FR" altLang="fr-FR" sz="2400" b="1" dirty="0">
                <a:solidFill>
                  <a:srgbClr val="FF3300"/>
                </a:solidFill>
              </a:rPr>
              <a:t>la fibre est</a:t>
            </a:r>
          </a:p>
          <a:p>
            <a:pPr algn="ctr"/>
            <a:r>
              <a:rPr lang="fr-FR" altLang="fr-FR" sz="2400" b="1" dirty="0">
                <a:solidFill>
                  <a:srgbClr val="FF3300"/>
                </a:solidFill>
              </a:rPr>
              <a:t>monomode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8002589" y="3650416"/>
            <a:ext cx="2300287" cy="6397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838326" y="650041"/>
            <a:ext cx="88296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dirty="0">
                <a:sym typeface="Wingdings" pitchFamily="2" charset="2"/>
              </a:rPr>
              <a:t>Résolution numérique de l’équation de dispersion</a:t>
            </a:r>
          </a:p>
          <a:p>
            <a:r>
              <a:rPr lang="fr-FR" altLang="fr-FR" dirty="0">
                <a:sym typeface="Wingdings" pitchFamily="2" charset="2"/>
              </a:rPr>
              <a:t>	 dans le cas des modes LP, on préfère tracer un </a:t>
            </a:r>
            <a:r>
              <a:rPr lang="fr-FR" altLang="fr-FR" b="1" dirty="0">
                <a:sym typeface="Wingdings" pitchFamily="2" charset="2"/>
              </a:rPr>
              <a:t>réseau de 	courbes</a:t>
            </a:r>
            <a:r>
              <a:rPr lang="fr-FR" altLang="fr-FR" dirty="0">
                <a:sym typeface="Wingdings" pitchFamily="2" charset="2"/>
              </a:rPr>
              <a:t> qui donne </a:t>
            </a:r>
            <a:r>
              <a:rPr lang="fr-FR" altLang="fr-FR" b="1" dirty="0">
                <a:sym typeface="Wingdings" pitchFamily="2" charset="2"/>
              </a:rPr>
              <a:t>l’évolution de b en fonction de V pour chaque mode </a:t>
            </a:r>
            <a:endParaRPr lang="fr-FR" altLang="fr-FR" b="1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762334" y="4888667"/>
            <a:ext cx="28696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b="1">
                <a:solidFill>
                  <a:srgbClr val="FF3300"/>
                </a:solidFill>
              </a:rPr>
              <a:t>Nombre de modes</a:t>
            </a:r>
          </a:p>
          <a:p>
            <a:pPr algn="ctr"/>
            <a:r>
              <a:rPr lang="fr-FR" altLang="fr-FR" sz="2400" b="1">
                <a:solidFill>
                  <a:srgbClr val="FF3300"/>
                </a:solidFill>
              </a:rPr>
              <a:t>guidés </a:t>
            </a:r>
          </a:p>
          <a:p>
            <a:pPr algn="ctr"/>
            <a:r>
              <a:rPr lang="fr-FR" altLang="fr-FR" sz="2400" b="1">
                <a:solidFill>
                  <a:srgbClr val="FF3300"/>
                </a:solidFill>
              </a:rPr>
              <a:t>N=V²/2</a:t>
            </a:r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2003426" y="5541129"/>
            <a:ext cx="4003675" cy="720725"/>
            <a:chOff x="302" y="3856"/>
            <a:chExt cx="2522" cy="454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 flipV="1">
              <a:off x="1368" y="3856"/>
              <a:ext cx="24" cy="24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 flipV="1">
              <a:off x="1368" y="3864"/>
              <a:ext cx="488" cy="24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V="1">
              <a:off x="1376" y="3880"/>
              <a:ext cx="984" cy="24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1376" y="3872"/>
              <a:ext cx="1448" cy="24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302" y="4118"/>
              <a:ext cx="22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i="1">
                  <a:solidFill>
                    <a:schemeClr val="folHlink"/>
                  </a:solidFill>
                </a:rPr>
                <a:t>Fréquences de coupure de chaque mode</a:t>
              </a:r>
            </a:p>
          </p:txBody>
        </p:sp>
      </p:grpSp>
      <p:pic>
        <p:nvPicPr>
          <p:cNvPr id="23616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929" y="3734700"/>
            <a:ext cx="18970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E07B96F8-82E7-43E9-914F-BFA91F9C8076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6982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200" dirty="0"/>
              <a:t>Exemple d’exercice</a:t>
            </a:r>
            <a:endParaRPr lang="fr-FR" sz="22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46325" y="1143000"/>
            <a:ext cx="18213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i="1"/>
              <a:t>a</a:t>
            </a:r>
            <a:r>
              <a:rPr lang="fr-FR" altLang="fr-FR" sz="2400"/>
              <a:t> = 30 µm</a:t>
            </a:r>
          </a:p>
          <a:p>
            <a:r>
              <a:rPr lang="fr-FR" altLang="fr-FR" sz="2400">
                <a:latin typeface="Symbol" pitchFamily="18" charset="2"/>
              </a:rPr>
              <a:t>l</a:t>
            </a:r>
            <a:r>
              <a:rPr lang="fr-FR" altLang="fr-FR" sz="2400"/>
              <a:t> = 1.55 µm</a:t>
            </a:r>
          </a:p>
          <a:p>
            <a:r>
              <a:rPr lang="fr-FR" altLang="fr-FR" sz="2400"/>
              <a:t>n</a:t>
            </a:r>
            <a:r>
              <a:rPr lang="fr-FR" altLang="fr-FR" sz="2400" baseline="-25000"/>
              <a:t>c</a:t>
            </a:r>
            <a:r>
              <a:rPr lang="fr-FR" altLang="fr-FR" sz="2400"/>
              <a:t> = 1.5</a:t>
            </a:r>
          </a:p>
          <a:p>
            <a:r>
              <a:rPr lang="fr-FR" altLang="fr-FR" sz="2400">
                <a:latin typeface="Symbol" pitchFamily="18" charset="2"/>
              </a:rPr>
              <a:t>D</a:t>
            </a:r>
            <a:r>
              <a:rPr lang="fr-FR" altLang="fr-FR" sz="2400"/>
              <a:t> = 10</a:t>
            </a:r>
            <a:r>
              <a:rPr lang="fr-FR" altLang="fr-FR" sz="2400" baseline="30000"/>
              <a:t>-3</a:t>
            </a:r>
            <a:endParaRPr lang="fr-FR" altLang="fr-FR" sz="2400"/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4267200" y="1219200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839201" y="1600200"/>
            <a:ext cx="159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>
                <a:solidFill>
                  <a:srgbClr val="FF3300"/>
                </a:solidFill>
              </a:rPr>
              <a:t>34 modes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8077200" y="1676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24401" y="2582016"/>
            <a:ext cx="316785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dirty="0"/>
              <a:t>LP</a:t>
            </a:r>
            <a:r>
              <a:rPr lang="fr-FR" altLang="fr-FR" sz="2400" baseline="-25000" dirty="0"/>
              <a:t>01</a:t>
            </a:r>
            <a:r>
              <a:rPr lang="fr-FR" altLang="fr-FR" sz="2400" dirty="0"/>
              <a:t> : dégénéré 2 fois</a:t>
            </a:r>
          </a:p>
          <a:p>
            <a:r>
              <a:rPr lang="fr-FR" altLang="fr-FR" sz="2400" dirty="0"/>
              <a:t>LP</a:t>
            </a:r>
            <a:r>
              <a:rPr lang="fr-FR" altLang="fr-FR" sz="2400" baseline="-25000" dirty="0"/>
              <a:t>02</a:t>
            </a:r>
            <a:r>
              <a:rPr lang="fr-FR" altLang="fr-FR" sz="2400" dirty="0"/>
              <a:t> : dégénéré 2 fois</a:t>
            </a:r>
          </a:p>
          <a:p>
            <a:r>
              <a:rPr lang="fr-FR" altLang="fr-FR" sz="2400" dirty="0"/>
              <a:t>LP</a:t>
            </a:r>
            <a:r>
              <a:rPr lang="fr-FR" altLang="fr-FR" sz="2400" baseline="-25000" dirty="0"/>
              <a:t>03</a:t>
            </a:r>
            <a:r>
              <a:rPr lang="fr-FR" altLang="fr-FR" sz="2400" dirty="0"/>
              <a:t> : dégénéré 2 fois</a:t>
            </a:r>
          </a:p>
          <a:p>
            <a:r>
              <a:rPr lang="fr-FR" altLang="fr-FR" sz="2400" dirty="0"/>
              <a:t>LP</a:t>
            </a:r>
            <a:r>
              <a:rPr lang="fr-FR" altLang="fr-FR" sz="2400" baseline="-25000" dirty="0"/>
              <a:t>11</a:t>
            </a:r>
            <a:r>
              <a:rPr lang="fr-FR" altLang="fr-FR" sz="2400" dirty="0"/>
              <a:t> : dégénéré 4 fois</a:t>
            </a:r>
          </a:p>
          <a:p>
            <a:r>
              <a:rPr lang="fr-FR" altLang="fr-FR" sz="2400" dirty="0"/>
              <a:t>LP</a:t>
            </a:r>
            <a:r>
              <a:rPr lang="fr-FR" altLang="fr-FR" sz="2400" baseline="-25000" dirty="0"/>
              <a:t>12</a:t>
            </a:r>
            <a:r>
              <a:rPr lang="fr-FR" altLang="fr-FR" sz="2400" dirty="0"/>
              <a:t> : dégénéré 4 fois</a:t>
            </a:r>
          </a:p>
          <a:p>
            <a:r>
              <a:rPr lang="fr-FR" altLang="fr-FR" sz="2400" dirty="0"/>
              <a:t>LP</a:t>
            </a:r>
            <a:r>
              <a:rPr lang="fr-FR" altLang="fr-FR" sz="2400" baseline="-25000" dirty="0"/>
              <a:t>21</a:t>
            </a:r>
            <a:r>
              <a:rPr lang="fr-FR" altLang="fr-FR" sz="2400" dirty="0"/>
              <a:t> : dégénéré 4 fois</a:t>
            </a:r>
          </a:p>
          <a:p>
            <a:r>
              <a:rPr lang="fr-FR" altLang="fr-FR" sz="2400" dirty="0"/>
              <a:t>LP</a:t>
            </a:r>
            <a:r>
              <a:rPr lang="fr-FR" altLang="fr-FR" sz="2400" baseline="-25000" dirty="0"/>
              <a:t>22</a:t>
            </a:r>
            <a:r>
              <a:rPr lang="fr-FR" altLang="fr-FR" sz="2400" dirty="0"/>
              <a:t> : dégénéré 4 fois</a:t>
            </a:r>
            <a:endParaRPr lang="fr-FR" altLang="fr-FR" sz="2400" baseline="-25000" dirty="0"/>
          </a:p>
          <a:p>
            <a:r>
              <a:rPr lang="fr-FR" altLang="fr-FR" sz="2400" dirty="0"/>
              <a:t>LP</a:t>
            </a:r>
            <a:r>
              <a:rPr lang="fr-FR" altLang="fr-FR" sz="2400" baseline="-25000" dirty="0"/>
              <a:t>31</a:t>
            </a:r>
            <a:r>
              <a:rPr lang="fr-FR" altLang="fr-FR" sz="2400" dirty="0"/>
              <a:t> : dégénéré 4 fois</a:t>
            </a:r>
          </a:p>
          <a:p>
            <a:r>
              <a:rPr lang="fr-FR" altLang="fr-FR" sz="2400" dirty="0"/>
              <a:t>LP</a:t>
            </a:r>
            <a:r>
              <a:rPr lang="fr-FR" altLang="fr-FR" sz="2400" baseline="-25000" dirty="0"/>
              <a:t>41</a:t>
            </a:r>
            <a:r>
              <a:rPr lang="fr-FR" altLang="fr-FR" sz="2400" dirty="0"/>
              <a:t> : dégénéré 4 fois</a:t>
            </a:r>
          </a:p>
          <a:p>
            <a:r>
              <a:rPr lang="fr-FR" altLang="fr-FR" sz="2400" dirty="0"/>
              <a:t>LP</a:t>
            </a:r>
            <a:r>
              <a:rPr lang="fr-FR" altLang="fr-FR" sz="2400" baseline="-25000" dirty="0"/>
              <a:t>51</a:t>
            </a:r>
            <a:r>
              <a:rPr lang="fr-FR" altLang="fr-FR" sz="2400" dirty="0"/>
              <a:t> : dégénéré 4 fois</a:t>
            </a:r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7848600" y="2658216"/>
            <a:ext cx="228600" cy="1066800"/>
          </a:xfrm>
          <a:prstGeom prst="righ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7848600" y="3725016"/>
            <a:ext cx="228600" cy="2438400"/>
          </a:xfrm>
          <a:prstGeom prst="righ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823326" y="2963016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>
                <a:latin typeface="Times New Roman" pitchFamily="18" charset="0"/>
              </a:rPr>
              <a:t>x</a:t>
            </a:r>
            <a:r>
              <a:rPr lang="fr-FR" altLang="fr-FR" sz="2400"/>
              <a:t> et </a:t>
            </a:r>
            <a:r>
              <a:rPr lang="fr-FR" altLang="fr-FR" sz="2400" b="1">
                <a:latin typeface="Times New Roman" pitchFamily="18" charset="0"/>
              </a:rPr>
              <a:t>y</a:t>
            </a:r>
            <a:endParaRPr lang="fr-FR" altLang="fr-FR" sz="240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296931" y="4334617"/>
            <a:ext cx="19656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400" b="1">
                <a:latin typeface="Times New Roman" pitchFamily="18" charset="0"/>
              </a:rPr>
              <a:t>x</a:t>
            </a:r>
            <a:r>
              <a:rPr lang="fr-FR" altLang="fr-FR" sz="2400"/>
              <a:t> et </a:t>
            </a:r>
            <a:r>
              <a:rPr lang="fr-FR" altLang="fr-FR" sz="2400" b="1">
                <a:latin typeface="Times New Roman" pitchFamily="18" charset="0"/>
              </a:rPr>
              <a:t>y</a:t>
            </a:r>
            <a:endParaRPr lang="fr-FR" altLang="fr-FR" sz="2400"/>
          </a:p>
          <a:p>
            <a:pPr algn="ctr"/>
            <a:r>
              <a:rPr lang="fr-FR" altLang="fr-FR" sz="2400"/>
              <a:t>+</a:t>
            </a:r>
          </a:p>
          <a:p>
            <a:pPr algn="ctr"/>
            <a:r>
              <a:rPr lang="fr-FR" altLang="fr-FR" sz="2400"/>
              <a:t>pair et impair</a:t>
            </a:r>
          </a:p>
        </p:txBody>
      </p:sp>
      <p:pic>
        <p:nvPicPr>
          <p:cNvPr id="2460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23" y="1475409"/>
            <a:ext cx="31464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27636745-C12A-48AC-AC71-74884013DFE4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471037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8077200" y="6248400"/>
            <a:ext cx="19050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07036A-197D-45C2-9BA0-2547F89E54B8}" type="slidenum">
              <a:rPr lang="fr-FR" altLang="fr-FR"/>
              <a:pPr/>
              <a:t>43</a:t>
            </a:fld>
            <a:endParaRPr lang="fr-FR" altLang="fr-FR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5051425"/>
            <a:ext cx="2378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12701"/>
            <a:ext cx="2590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128588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1" y="2705100"/>
            <a:ext cx="2378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389188"/>
            <a:ext cx="25908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2505075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84326" y="2422526"/>
            <a:ext cx="79028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>
                <a:latin typeface="Arial" charset="0"/>
              </a:rPr>
              <a:t>LP</a:t>
            </a:r>
            <a:r>
              <a:rPr lang="fr-FR" altLang="fr-FR" baseline="-25000">
                <a:latin typeface="Arial" charset="0"/>
              </a:rPr>
              <a:t>02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09800" y="22098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4" name="Picture 10"/>
          <p:cNvPicPr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1" y="328613"/>
            <a:ext cx="2378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2590800" y="304801"/>
            <a:ext cx="1473200" cy="1374775"/>
            <a:chOff x="672" y="192"/>
            <a:chExt cx="928" cy="866"/>
          </a:xfrm>
        </p:grpSpPr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672" y="192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1600" y="194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600325" y="1901825"/>
            <a:ext cx="146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584326" y="60326"/>
            <a:ext cx="79028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>
                <a:latin typeface="Arial" charset="0"/>
              </a:rPr>
              <a:t>LP</a:t>
            </a:r>
            <a:r>
              <a:rPr lang="fr-FR" altLang="fr-FR" baseline="-25000">
                <a:latin typeface="Arial" charset="0"/>
              </a:rPr>
              <a:t>01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127376" y="1862139"/>
            <a:ext cx="35586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2</a:t>
            </a:r>
            <a:r>
              <a:rPr lang="fr-FR" altLang="fr-FR" sz="1200" i="1">
                <a:latin typeface="Arial" charset="0"/>
              </a:rPr>
              <a:t>a</a:t>
            </a:r>
          </a:p>
        </p:txBody>
      </p:sp>
      <p:graphicFrame>
        <p:nvGraphicFramePr>
          <p:cNvPr id="21" name="Object 17"/>
          <p:cNvGraphicFramePr>
            <a:graphicFrameLocks/>
          </p:cNvGraphicFramePr>
          <p:nvPr/>
        </p:nvGraphicFramePr>
        <p:xfrm>
          <a:off x="3309939" y="46038"/>
          <a:ext cx="70008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6" name="Equations" r:id="rId10" imgW="533160" imgH="203040" progId="Equation.2">
                  <p:embed/>
                </p:oleObj>
              </mc:Choice>
              <mc:Fallback>
                <p:oleObj name="Equations" r:id="rId10" imgW="533160" imgH="203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46038"/>
                        <a:ext cx="700087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/>
          </p:cNvGraphicFramePr>
          <p:nvPr/>
        </p:nvGraphicFramePr>
        <p:xfrm>
          <a:off x="5275263" y="30164"/>
          <a:ext cx="7239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7" name="Equations" r:id="rId12" imgW="558720" imgH="228600" progId="Equation.2">
                  <p:embed/>
                </p:oleObj>
              </mc:Choice>
              <mc:Fallback>
                <p:oleObj name="Equations" r:id="rId12" imgW="558720" imgH="2286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30164"/>
                        <a:ext cx="7239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851525" y="18748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x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7527925" y="15700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y</a:t>
            </a:r>
          </a:p>
        </p:txBody>
      </p:sp>
      <p:graphicFrame>
        <p:nvGraphicFramePr>
          <p:cNvPr id="25" name="Object 21"/>
          <p:cNvGraphicFramePr>
            <a:graphicFrameLocks/>
          </p:cNvGraphicFramePr>
          <p:nvPr/>
        </p:nvGraphicFramePr>
        <p:xfrm>
          <a:off x="3302000" y="2408239"/>
          <a:ext cx="70643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8" name="Equations" r:id="rId14" imgW="545760" imgH="203040" progId="Equation.2">
                  <p:embed/>
                </p:oleObj>
              </mc:Choice>
              <mc:Fallback>
                <p:oleObj name="Equations" r:id="rId14" imgW="545760" imgH="203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2408239"/>
                        <a:ext cx="706438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2"/>
          <p:cNvGraphicFramePr>
            <a:graphicFrameLocks/>
          </p:cNvGraphicFramePr>
          <p:nvPr/>
        </p:nvGraphicFramePr>
        <p:xfrm>
          <a:off x="5267325" y="2392363"/>
          <a:ext cx="73025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9" name="Equations" r:id="rId16" imgW="571320" imgH="228600" progId="Equation.2">
                  <p:embed/>
                </p:oleObj>
              </mc:Choice>
              <mc:Fallback>
                <p:oleObj name="Equations" r:id="rId16" imgW="571320" imgH="2286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2392363"/>
                        <a:ext cx="730250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851525" y="41608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x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7527925" y="38560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y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2209800" y="46482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0" name="Picture 26"/>
          <p:cNvPicPr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4735513"/>
            <a:ext cx="25908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7"/>
          <p:cNvPicPr>
            <a:picLocks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4851400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Object 28"/>
          <p:cNvGraphicFramePr>
            <a:graphicFrameLocks/>
          </p:cNvGraphicFramePr>
          <p:nvPr/>
        </p:nvGraphicFramePr>
        <p:xfrm>
          <a:off x="3309939" y="4770438"/>
          <a:ext cx="681037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0" name="Equations" r:id="rId20" imgW="533160" imgH="203040" progId="Equation.2">
                  <p:embed/>
                </p:oleObj>
              </mc:Choice>
              <mc:Fallback>
                <p:oleObj name="Equations" r:id="rId20" imgW="533160" imgH="203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4770438"/>
                        <a:ext cx="681037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/>
          </p:cNvGraphicFramePr>
          <p:nvPr/>
        </p:nvGraphicFramePr>
        <p:xfrm>
          <a:off x="5275263" y="4754564"/>
          <a:ext cx="70326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1" name="Equations" r:id="rId22" imgW="558720" imgH="228600" progId="Equation.2">
                  <p:embed/>
                </p:oleObj>
              </mc:Choice>
              <mc:Fallback>
                <p:oleObj name="Equations" r:id="rId22" imgW="558720" imgH="2286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4754564"/>
                        <a:ext cx="703262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5851525" y="65230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x</a:t>
            </a: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7527925" y="62182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y</a:t>
            </a: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1584326" y="4784726"/>
            <a:ext cx="79028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>
                <a:latin typeface="Arial" charset="0"/>
              </a:rPr>
              <a:t>LP</a:t>
            </a:r>
            <a:r>
              <a:rPr lang="fr-FR" altLang="fr-FR" baseline="-25000">
                <a:latin typeface="Arial" charset="0"/>
              </a:rPr>
              <a:t>03</a:t>
            </a:r>
          </a:p>
        </p:txBody>
      </p:sp>
      <p:grpSp>
        <p:nvGrpSpPr>
          <p:cNvPr id="37" name="Group 33"/>
          <p:cNvGrpSpPr>
            <a:grpSpLocks/>
          </p:cNvGrpSpPr>
          <p:nvPr/>
        </p:nvGrpSpPr>
        <p:grpSpPr bwMode="auto">
          <a:xfrm>
            <a:off x="2574926" y="2895601"/>
            <a:ext cx="1508125" cy="1374775"/>
            <a:chOff x="662" y="1824"/>
            <a:chExt cx="950" cy="866"/>
          </a:xfrm>
        </p:grpSpPr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V="1">
              <a:off x="662" y="1824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V="1">
              <a:off x="1612" y="1826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" name="Group 36"/>
          <p:cNvGrpSpPr>
            <a:grpSpLocks/>
          </p:cNvGrpSpPr>
          <p:nvPr/>
        </p:nvGrpSpPr>
        <p:grpSpPr bwMode="auto">
          <a:xfrm>
            <a:off x="2622551" y="5089526"/>
            <a:ext cx="1514475" cy="1374775"/>
            <a:chOff x="692" y="3206"/>
            <a:chExt cx="954" cy="866"/>
          </a:xfrm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692" y="3206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 flipV="1">
              <a:off x="1646" y="3208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3" name="Espace réservé du pied de page 4">
            <a:extLst>
              <a:ext uri="{FF2B5EF4-FFF2-40B4-BE49-F238E27FC236}">
                <a16:creationId xmlns:a16="http://schemas.microsoft.com/office/drawing/2014/main" id="{A1DEC2A4-0214-4CA2-A049-7BE5C4C0420D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772723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44</a:t>
            </a:fld>
            <a:endParaRPr lang="fr-FR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4" y="1489075"/>
            <a:ext cx="2378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173163"/>
            <a:ext cx="25908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831850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4308475"/>
            <a:ext cx="2378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3992563"/>
            <a:ext cx="25908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4108450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84326" y="987426"/>
            <a:ext cx="1374543" cy="462307"/>
          </a:xfrm>
          <a:prstGeom prst="rect">
            <a:avLst/>
          </a:prstGeom>
          <a:solidFill>
            <a:srgbClr val="FFF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>
                <a:latin typeface="Arial" charset="0"/>
              </a:rPr>
              <a:t>LP</a:t>
            </a:r>
            <a:r>
              <a:rPr lang="fr-FR" altLang="fr-FR" baseline="-25000">
                <a:latin typeface="Arial" charset="0"/>
              </a:rPr>
              <a:t>11</a:t>
            </a:r>
            <a:r>
              <a:rPr lang="fr-FR" altLang="fr-FR">
                <a:latin typeface="Arial" charset="0"/>
              </a:rPr>
              <a:t> pair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889126" y="3489326"/>
            <a:ext cx="142026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>
                <a:latin typeface="Arial" charset="0"/>
              </a:rPr>
              <a:t>LP</a:t>
            </a:r>
            <a:r>
              <a:rPr lang="fr-FR" altLang="fr-FR" baseline="-25000">
                <a:latin typeface="Arial" charset="0"/>
              </a:rPr>
              <a:t>12  </a:t>
            </a:r>
            <a:r>
              <a:rPr lang="fr-FR" altLang="fr-FR">
                <a:latin typeface="Arial" charset="0"/>
              </a:rPr>
              <a:t>pair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981200" y="34290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3081339" y="1189038"/>
          <a:ext cx="70008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2" name="Equations" r:id="rId9" imgW="533160" imgH="203040" progId="Equation.2">
                  <p:embed/>
                </p:oleObj>
              </mc:Choice>
              <mc:Fallback>
                <p:oleObj name="Equations" r:id="rId9" imgW="533160" imgH="203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9" y="1189038"/>
                        <a:ext cx="700087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/>
          </p:cNvGraphicFramePr>
          <p:nvPr/>
        </p:nvGraphicFramePr>
        <p:xfrm>
          <a:off x="5046663" y="1185864"/>
          <a:ext cx="7239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3" name="Equations" r:id="rId11" imgW="558720" imgH="228600" progId="Equation.2">
                  <p:embed/>
                </p:oleObj>
              </mc:Choice>
              <mc:Fallback>
                <p:oleObj name="Equations" r:id="rId11" imgW="558720" imgH="2286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1185864"/>
                        <a:ext cx="7239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622925" y="24844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x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7299325" y="21796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y</a:t>
            </a:r>
          </a:p>
        </p:txBody>
      </p:sp>
      <p:graphicFrame>
        <p:nvGraphicFramePr>
          <p:cNvPr id="19" name="Object 15"/>
          <p:cNvGraphicFramePr>
            <a:graphicFrameLocks/>
          </p:cNvGraphicFramePr>
          <p:nvPr/>
        </p:nvGraphicFramePr>
        <p:xfrm>
          <a:off x="3081339" y="4008438"/>
          <a:ext cx="681037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4" name="Equations" r:id="rId13" imgW="533160" imgH="203040" progId="Equation.2">
                  <p:embed/>
                </p:oleObj>
              </mc:Choice>
              <mc:Fallback>
                <p:oleObj name="Equations" r:id="rId13" imgW="533160" imgH="203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9" y="4008438"/>
                        <a:ext cx="681037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/>
          </p:cNvGraphicFramePr>
          <p:nvPr/>
        </p:nvGraphicFramePr>
        <p:xfrm>
          <a:off x="5046663" y="3992564"/>
          <a:ext cx="704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5" name="Equations" r:id="rId15" imgW="558720" imgH="228600" progId="Equation.2">
                  <p:embed/>
                </p:oleObj>
              </mc:Choice>
              <mc:Fallback>
                <p:oleObj name="Equations" r:id="rId15" imgW="558720" imgH="2286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3992564"/>
                        <a:ext cx="704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622925" y="57610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x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299325" y="54562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y</a:t>
            </a:r>
          </a:p>
        </p:txBody>
      </p:sp>
      <p:pic>
        <p:nvPicPr>
          <p:cNvPr id="23" name="Picture 19"/>
          <p:cNvPicPr>
            <a:picLocks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3" y="2347913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8975726" y="3017839"/>
            <a:ext cx="60272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impair</a:t>
            </a:r>
          </a:p>
        </p:txBody>
      </p:sp>
      <p:pic>
        <p:nvPicPr>
          <p:cNvPr id="25" name="Picture 21"/>
          <p:cNvPicPr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3" y="5624513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8975726" y="6294439"/>
            <a:ext cx="60272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impair</a:t>
            </a:r>
          </a:p>
        </p:txBody>
      </p: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2400301" y="1092201"/>
            <a:ext cx="1489075" cy="1374775"/>
            <a:chOff x="552" y="688"/>
            <a:chExt cx="938" cy="866"/>
          </a:xfrm>
        </p:grpSpPr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552" y="688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1490" y="690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419350" y="3108325"/>
            <a:ext cx="146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2946401" y="3068639"/>
            <a:ext cx="35586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2</a:t>
            </a:r>
            <a:r>
              <a:rPr lang="fr-FR" altLang="fr-FR" sz="1200" i="1">
                <a:latin typeface="Arial" charset="0"/>
              </a:rPr>
              <a:t>a</a:t>
            </a:r>
          </a:p>
        </p:txBody>
      </p:sp>
      <p:grpSp>
        <p:nvGrpSpPr>
          <p:cNvPr id="32" name="Group 28"/>
          <p:cNvGrpSpPr>
            <a:grpSpLocks/>
          </p:cNvGrpSpPr>
          <p:nvPr/>
        </p:nvGrpSpPr>
        <p:grpSpPr bwMode="auto">
          <a:xfrm>
            <a:off x="2359026" y="4371976"/>
            <a:ext cx="1489075" cy="1374775"/>
            <a:chOff x="526" y="2754"/>
            <a:chExt cx="938" cy="866"/>
          </a:xfrm>
        </p:grpSpPr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V="1">
              <a:off x="526" y="2754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1464" y="2756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" name="Espace réservé du pied de page 4">
            <a:extLst>
              <a:ext uri="{FF2B5EF4-FFF2-40B4-BE49-F238E27FC236}">
                <a16:creationId xmlns:a16="http://schemas.microsoft.com/office/drawing/2014/main" id="{D7210FEB-E86E-43A8-9F63-7F8C71231EC6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917252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45</a:t>
            </a:fld>
            <a:endParaRPr lang="fr-FR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609725"/>
            <a:ext cx="2378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293813"/>
            <a:ext cx="25908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889000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4308475"/>
            <a:ext cx="2378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992563"/>
            <a:ext cx="25908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89125" y="809626"/>
            <a:ext cx="1389804" cy="462307"/>
          </a:xfrm>
          <a:prstGeom prst="rect">
            <a:avLst/>
          </a:prstGeom>
          <a:solidFill>
            <a:srgbClr val="FFF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>
                <a:latin typeface="Arial" charset="0"/>
              </a:rPr>
              <a:t>LP</a:t>
            </a:r>
            <a:r>
              <a:rPr lang="fr-FR" altLang="fr-FR" baseline="-25000">
                <a:latin typeface="Arial" charset="0"/>
              </a:rPr>
              <a:t>21</a:t>
            </a:r>
            <a:r>
              <a:rPr lang="fr-FR" altLang="fr-FR">
                <a:latin typeface="Arial" charset="0"/>
              </a:rPr>
              <a:t> pair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889125" y="3489326"/>
            <a:ext cx="138980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>
                <a:latin typeface="Arial" charset="0"/>
              </a:rPr>
              <a:t>LP</a:t>
            </a:r>
            <a:r>
              <a:rPr lang="fr-FR" altLang="fr-FR" baseline="-25000">
                <a:latin typeface="Arial" charset="0"/>
              </a:rPr>
              <a:t>22</a:t>
            </a:r>
            <a:r>
              <a:rPr lang="fr-FR" altLang="fr-FR">
                <a:latin typeface="Arial" charset="0"/>
              </a:rPr>
              <a:t> pair</a:t>
            </a:r>
          </a:p>
        </p:txBody>
      </p:sp>
      <p:pic>
        <p:nvPicPr>
          <p:cNvPr id="13" name="Picture 9"/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4108450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981200" y="34290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3081339" y="1252538"/>
          <a:ext cx="70008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6" name="Equations" r:id="rId9" imgW="533160" imgH="203040" progId="Equation.2">
                  <p:embed/>
                </p:oleObj>
              </mc:Choice>
              <mc:Fallback>
                <p:oleObj name="Equations" r:id="rId9" imgW="533160" imgH="203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9" y="1252538"/>
                        <a:ext cx="700087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/>
          </p:cNvGraphicFramePr>
          <p:nvPr/>
        </p:nvGraphicFramePr>
        <p:xfrm>
          <a:off x="5046663" y="1236664"/>
          <a:ext cx="7239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7" name="Equations" r:id="rId11" imgW="558720" imgH="228600" progId="Equation.2">
                  <p:embed/>
                </p:oleObj>
              </mc:Choice>
              <mc:Fallback>
                <p:oleObj name="Equations" r:id="rId11" imgW="558720" imgH="2286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1236664"/>
                        <a:ext cx="7239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622925" y="30051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x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7299325" y="27003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y</a:t>
            </a:r>
          </a:p>
        </p:txBody>
      </p:sp>
      <p:graphicFrame>
        <p:nvGraphicFramePr>
          <p:cNvPr id="19" name="Object 15"/>
          <p:cNvGraphicFramePr>
            <a:graphicFrameLocks/>
          </p:cNvGraphicFramePr>
          <p:nvPr/>
        </p:nvGraphicFramePr>
        <p:xfrm>
          <a:off x="3073400" y="4008439"/>
          <a:ext cx="70643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8" name="Equations" r:id="rId13" imgW="545760" imgH="203040" progId="Equation.2">
                  <p:embed/>
                </p:oleObj>
              </mc:Choice>
              <mc:Fallback>
                <p:oleObj name="Equations" r:id="rId13" imgW="545760" imgH="203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008439"/>
                        <a:ext cx="706438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/>
          </p:cNvGraphicFramePr>
          <p:nvPr/>
        </p:nvGraphicFramePr>
        <p:xfrm>
          <a:off x="5038725" y="3992563"/>
          <a:ext cx="73025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9" name="Equations" r:id="rId15" imgW="571320" imgH="228600" progId="Equation.2">
                  <p:embed/>
                </p:oleObj>
              </mc:Choice>
              <mc:Fallback>
                <p:oleObj name="Equations" r:id="rId15" imgW="571320" imgH="2286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3992563"/>
                        <a:ext cx="730250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622925" y="57610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x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299325" y="54562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y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8975726" y="3017839"/>
            <a:ext cx="60272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impair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8975726" y="6294439"/>
            <a:ext cx="60272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impair</a:t>
            </a:r>
          </a:p>
        </p:txBody>
      </p:sp>
      <p:pic>
        <p:nvPicPr>
          <p:cNvPr id="25" name="Picture 21"/>
          <p:cNvPicPr>
            <a:picLocks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3" y="2424113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2"/>
          <p:cNvPicPr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3" y="5624513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2368551" y="1628776"/>
            <a:ext cx="1470025" cy="1374775"/>
            <a:chOff x="532" y="698"/>
            <a:chExt cx="926" cy="866"/>
          </a:xfrm>
        </p:grpSpPr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532" y="698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1458" y="700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387600" y="3187700"/>
            <a:ext cx="146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2914651" y="3148014"/>
            <a:ext cx="35586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2</a:t>
            </a:r>
            <a:r>
              <a:rPr lang="fr-FR" altLang="fr-FR" sz="1200" i="1">
                <a:latin typeface="Arial" charset="0"/>
              </a:rPr>
              <a:t>a</a:t>
            </a:r>
          </a:p>
        </p:txBody>
      </p:sp>
      <p:grpSp>
        <p:nvGrpSpPr>
          <p:cNvPr id="32" name="Group 28"/>
          <p:cNvGrpSpPr>
            <a:grpSpLocks/>
          </p:cNvGrpSpPr>
          <p:nvPr/>
        </p:nvGrpSpPr>
        <p:grpSpPr bwMode="auto">
          <a:xfrm>
            <a:off x="2346326" y="4537076"/>
            <a:ext cx="1508125" cy="1374775"/>
            <a:chOff x="518" y="2858"/>
            <a:chExt cx="950" cy="866"/>
          </a:xfrm>
        </p:grpSpPr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V="1">
              <a:off x="518" y="2858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1468" y="2860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" name="Espace réservé du pied de page 4">
            <a:extLst>
              <a:ext uri="{FF2B5EF4-FFF2-40B4-BE49-F238E27FC236}">
                <a16:creationId xmlns:a16="http://schemas.microsoft.com/office/drawing/2014/main" id="{2477A357-25C6-44B3-AE98-5CB3CCC3DB20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62458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46</a:t>
            </a:fld>
            <a:endParaRPr lang="fr-FR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43063"/>
            <a:ext cx="2378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327151"/>
            <a:ext cx="2590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1239838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983038"/>
            <a:ext cx="25908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4098925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4" y="4298950"/>
            <a:ext cx="2378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889125" y="860426"/>
            <a:ext cx="1389804" cy="462307"/>
          </a:xfrm>
          <a:prstGeom prst="rect">
            <a:avLst/>
          </a:prstGeom>
          <a:solidFill>
            <a:srgbClr val="FFF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>
                <a:latin typeface="Arial" charset="0"/>
              </a:rPr>
              <a:t>LP</a:t>
            </a:r>
            <a:r>
              <a:rPr lang="fr-FR" altLang="fr-FR" baseline="-25000">
                <a:latin typeface="Arial" charset="0"/>
              </a:rPr>
              <a:t>31</a:t>
            </a:r>
            <a:r>
              <a:rPr lang="fr-FR" altLang="fr-FR">
                <a:latin typeface="Arial" charset="0"/>
              </a:rPr>
              <a:t> pair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889126" y="3489326"/>
            <a:ext cx="171521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>
                <a:latin typeface="Arial" charset="0"/>
              </a:rPr>
              <a:t>LP</a:t>
            </a:r>
            <a:r>
              <a:rPr lang="fr-FR" altLang="fr-FR" baseline="-25000">
                <a:latin typeface="Arial" charset="0"/>
              </a:rPr>
              <a:t>31</a:t>
            </a:r>
            <a:r>
              <a:rPr lang="fr-FR" altLang="fr-FR">
                <a:latin typeface="Arial" charset="0"/>
              </a:rPr>
              <a:t> impair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981200" y="34290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3081339" y="1303338"/>
          <a:ext cx="70008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0" name="Equations" r:id="rId9" imgW="533160" imgH="203040" progId="Equation.2">
                  <p:embed/>
                </p:oleObj>
              </mc:Choice>
              <mc:Fallback>
                <p:oleObj name="Equations" r:id="rId9" imgW="533160" imgH="203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9" y="1303338"/>
                        <a:ext cx="700087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/>
          </p:cNvGraphicFramePr>
          <p:nvPr/>
        </p:nvGraphicFramePr>
        <p:xfrm>
          <a:off x="5046663" y="1287464"/>
          <a:ext cx="7239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1" name="Equations" r:id="rId11" imgW="558720" imgH="228600" progId="Equation.2">
                  <p:embed/>
                </p:oleObj>
              </mc:Choice>
              <mc:Fallback>
                <p:oleObj name="Equations" r:id="rId11" imgW="558720" imgH="2286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1287464"/>
                        <a:ext cx="7239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622925" y="30559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x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7299325" y="27511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y</a:t>
            </a:r>
          </a:p>
        </p:txBody>
      </p:sp>
      <p:graphicFrame>
        <p:nvGraphicFramePr>
          <p:cNvPr id="19" name="Object 15"/>
          <p:cNvGraphicFramePr>
            <a:graphicFrameLocks/>
          </p:cNvGraphicFramePr>
          <p:nvPr/>
        </p:nvGraphicFramePr>
        <p:xfrm>
          <a:off x="3081339" y="4008438"/>
          <a:ext cx="681037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2" name="Equations" r:id="rId13" imgW="533160" imgH="203040" progId="Equation.2">
                  <p:embed/>
                </p:oleObj>
              </mc:Choice>
              <mc:Fallback>
                <p:oleObj name="Equations" r:id="rId13" imgW="533160" imgH="203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9" y="4008438"/>
                        <a:ext cx="681037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/>
          </p:cNvGraphicFramePr>
          <p:nvPr/>
        </p:nvGraphicFramePr>
        <p:xfrm>
          <a:off x="5046663" y="3992564"/>
          <a:ext cx="704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3" name="Equations" r:id="rId15" imgW="558720" imgH="228600" progId="Equation.2">
                  <p:embed/>
                </p:oleObj>
              </mc:Choice>
              <mc:Fallback>
                <p:oleObj name="Equations" r:id="rId15" imgW="558720" imgH="2286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3992564"/>
                        <a:ext cx="704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622925" y="57610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x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299325" y="54562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y</a:t>
            </a:r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2317750" y="1708151"/>
            <a:ext cx="1517650" cy="1374775"/>
            <a:chOff x="500" y="716"/>
            <a:chExt cx="956" cy="866"/>
          </a:xfrm>
        </p:grpSpPr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500" y="716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1456" y="718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387600" y="3267075"/>
            <a:ext cx="146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2914651" y="3227389"/>
            <a:ext cx="35586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2</a:t>
            </a:r>
            <a:r>
              <a:rPr lang="fr-FR" altLang="fr-FR" sz="1200" i="1">
                <a:latin typeface="Arial" charset="0"/>
              </a:rPr>
              <a:t>a</a:t>
            </a:r>
          </a:p>
        </p:txBody>
      </p:sp>
      <p:sp>
        <p:nvSpPr>
          <p:cNvPr id="28" name="Espace réservé du pied de page 4">
            <a:extLst>
              <a:ext uri="{FF2B5EF4-FFF2-40B4-BE49-F238E27FC236}">
                <a16:creationId xmlns:a16="http://schemas.microsoft.com/office/drawing/2014/main" id="{B0051574-E93D-4CDC-870F-7DC690886F2D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057777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47</a:t>
            </a:fld>
            <a:endParaRPr lang="fr-FR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43063"/>
            <a:ext cx="2378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327151"/>
            <a:ext cx="2590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1239838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983038"/>
            <a:ext cx="25908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4098925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4" y="4298950"/>
            <a:ext cx="23780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889125" y="860426"/>
            <a:ext cx="1389804" cy="462307"/>
          </a:xfrm>
          <a:prstGeom prst="rect">
            <a:avLst/>
          </a:prstGeom>
          <a:solidFill>
            <a:srgbClr val="FFF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>
                <a:latin typeface="Arial" charset="0"/>
              </a:rPr>
              <a:t>LP</a:t>
            </a:r>
            <a:r>
              <a:rPr lang="fr-FR" altLang="fr-FR" baseline="-25000">
                <a:latin typeface="Arial" charset="0"/>
              </a:rPr>
              <a:t>31</a:t>
            </a:r>
            <a:r>
              <a:rPr lang="fr-FR" altLang="fr-FR">
                <a:latin typeface="Arial" charset="0"/>
              </a:rPr>
              <a:t> pair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889126" y="3489326"/>
            <a:ext cx="171521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>
                <a:latin typeface="Arial" charset="0"/>
              </a:rPr>
              <a:t>LP</a:t>
            </a:r>
            <a:r>
              <a:rPr lang="fr-FR" altLang="fr-FR" baseline="-25000">
                <a:latin typeface="Arial" charset="0"/>
              </a:rPr>
              <a:t>31</a:t>
            </a:r>
            <a:r>
              <a:rPr lang="fr-FR" altLang="fr-FR">
                <a:latin typeface="Arial" charset="0"/>
              </a:rPr>
              <a:t> impair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81200" y="34290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6" name="Object 11"/>
          <p:cNvGraphicFramePr>
            <a:graphicFrameLocks/>
          </p:cNvGraphicFramePr>
          <p:nvPr/>
        </p:nvGraphicFramePr>
        <p:xfrm>
          <a:off x="3081339" y="1303338"/>
          <a:ext cx="70008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8" name="Equations" r:id="rId9" imgW="533160" imgH="203040" progId="Equation.2">
                  <p:embed/>
                </p:oleObj>
              </mc:Choice>
              <mc:Fallback>
                <p:oleObj name="Equations" r:id="rId9" imgW="533160" imgH="203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9" y="1303338"/>
                        <a:ext cx="700087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/>
          </p:cNvGraphicFramePr>
          <p:nvPr/>
        </p:nvGraphicFramePr>
        <p:xfrm>
          <a:off x="5046663" y="1287464"/>
          <a:ext cx="7239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9" name="Equations" r:id="rId11" imgW="558720" imgH="228600" progId="Equation.2">
                  <p:embed/>
                </p:oleObj>
              </mc:Choice>
              <mc:Fallback>
                <p:oleObj name="Equations" r:id="rId11" imgW="558720" imgH="2286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1287464"/>
                        <a:ext cx="7239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622925" y="30559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x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7299325" y="27511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y</a:t>
            </a:r>
          </a:p>
        </p:txBody>
      </p:sp>
      <p:graphicFrame>
        <p:nvGraphicFramePr>
          <p:cNvPr id="20" name="Object 15"/>
          <p:cNvGraphicFramePr>
            <a:graphicFrameLocks/>
          </p:cNvGraphicFramePr>
          <p:nvPr/>
        </p:nvGraphicFramePr>
        <p:xfrm>
          <a:off x="3081339" y="4008438"/>
          <a:ext cx="681037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0" name="Equations" r:id="rId13" imgW="533160" imgH="203040" progId="Equation.2">
                  <p:embed/>
                </p:oleObj>
              </mc:Choice>
              <mc:Fallback>
                <p:oleObj name="Equations" r:id="rId13" imgW="533160" imgH="203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9" y="4008438"/>
                        <a:ext cx="681037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/>
          </p:cNvGraphicFramePr>
          <p:nvPr/>
        </p:nvGraphicFramePr>
        <p:xfrm>
          <a:off x="5046663" y="3992564"/>
          <a:ext cx="704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1" name="Equations" r:id="rId15" imgW="558720" imgH="228600" progId="Equation.2">
                  <p:embed/>
                </p:oleObj>
              </mc:Choice>
              <mc:Fallback>
                <p:oleObj name="Equations" r:id="rId15" imgW="558720" imgH="2286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3992564"/>
                        <a:ext cx="704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622925" y="57610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x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7299325" y="5456239"/>
            <a:ext cx="26289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y</a:t>
            </a:r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2317750" y="1708151"/>
            <a:ext cx="1517650" cy="1374775"/>
            <a:chOff x="500" y="716"/>
            <a:chExt cx="956" cy="866"/>
          </a:xfrm>
        </p:grpSpPr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500" y="716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V="1">
              <a:off x="1456" y="718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2387600" y="3267075"/>
            <a:ext cx="146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914651" y="3227389"/>
            <a:ext cx="35586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>
                <a:latin typeface="Arial" charset="0"/>
              </a:rPr>
              <a:t>2</a:t>
            </a:r>
            <a:r>
              <a:rPr lang="fr-FR" altLang="fr-FR" sz="1200" i="1">
                <a:latin typeface="Arial" charset="0"/>
              </a:rPr>
              <a:t>a</a:t>
            </a:r>
          </a:p>
        </p:txBody>
      </p:sp>
      <p:sp>
        <p:nvSpPr>
          <p:cNvPr id="29" name="Espace réservé du pied de page 4">
            <a:extLst>
              <a:ext uri="{FF2B5EF4-FFF2-40B4-BE49-F238E27FC236}">
                <a16:creationId xmlns:a16="http://schemas.microsoft.com/office/drawing/2014/main" id="{390CA335-A8C9-47DE-9C9C-F2DA3F327C98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695801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Orthogonalité des modes</a:t>
            </a:r>
            <a:endParaRPr lang="fr-FR" sz="22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48</a:t>
            </a:fld>
            <a:endParaRPr lang="fr-FR" dirty="0"/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5337176" y="4076237"/>
            <a:ext cx="2709863" cy="292100"/>
            <a:chOff x="2402" y="2717"/>
            <a:chExt cx="1707" cy="62"/>
          </a:xfrm>
        </p:grpSpPr>
        <p:sp>
          <p:nvSpPr>
            <p:cNvPr id="7" name="Freeform 72" descr="Papier journal"/>
            <p:cNvSpPr>
              <a:spLocks noChangeAspect="1"/>
            </p:cNvSpPr>
            <p:nvPr/>
          </p:nvSpPr>
          <p:spPr bwMode="auto">
            <a:xfrm>
              <a:off x="2425" y="2718"/>
              <a:ext cx="1684" cy="61"/>
            </a:xfrm>
            <a:custGeom>
              <a:avLst/>
              <a:gdLst>
                <a:gd name="T0" fmla="*/ 10 w 1450"/>
                <a:gd name="T1" fmla="*/ 56 h 56"/>
                <a:gd name="T2" fmla="*/ 1427 w 1450"/>
                <a:gd name="T3" fmla="*/ 56 h 56"/>
                <a:gd name="T4" fmla="*/ 1443 w 1450"/>
                <a:gd name="T5" fmla="*/ 45 h 56"/>
                <a:gd name="T6" fmla="*/ 1450 w 1450"/>
                <a:gd name="T7" fmla="*/ 34 h 56"/>
                <a:gd name="T8" fmla="*/ 1445 w 1450"/>
                <a:gd name="T9" fmla="*/ 11 h 56"/>
                <a:gd name="T10" fmla="*/ 1438 w 1450"/>
                <a:gd name="T11" fmla="*/ 0 h 56"/>
                <a:gd name="T12" fmla="*/ 1416 w 1450"/>
                <a:gd name="T13" fmla="*/ 0 h 56"/>
                <a:gd name="T14" fmla="*/ 0 w 1450"/>
                <a:gd name="T15" fmla="*/ 0 h 56"/>
                <a:gd name="T16" fmla="*/ 11 w 1450"/>
                <a:gd name="T17" fmla="*/ 5 h 56"/>
                <a:gd name="T18" fmla="*/ 21 w 1450"/>
                <a:gd name="T19" fmla="*/ 23 h 56"/>
                <a:gd name="T20" fmla="*/ 22 w 1450"/>
                <a:gd name="T21" fmla="*/ 39 h 56"/>
                <a:gd name="T22" fmla="*/ 10 w 1450"/>
                <a:gd name="T2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0" h="56">
                  <a:moveTo>
                    <a:pt x="10" y="56"/>
                  </a:moveTo>
                  <a:lnTo>
                    <a:pt x="1427" y="56"/>
                  </a:lnTo>
                  <a:lnTo>
                    <a:pt x="1443" y="45"/>
                  </a:lnTo>
                  <a:lnTo>
                    <a:pt x="1450" y="34"/>
                  </a:lnTo>
                  <a:lnTo>
                    <a:pt x="1445" y="11"/>
                  </a:lnTo>
                  <a:lnTo>
                    <a:pt x="1438" y="0"/>
                  </a:lnTo>
                  <a:lnTo>
                    <a:pt x="1416" y="0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23"/>
                  </a:lnTo>
                  <a:lnTo>
                    <a:pt x="22" y="39"/>
                  </a:lnTo>
                  <a:lnTo>
                    <a:pt x="1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Oval 75"/>
            <p:cNvSpPr>
              <a:spLocks noChangeAspect="1" noChangeArrowheads="1"/>
            </p:cNvSpPr>
            <p:nvPr/>
          </p:nvSpPr>
          <p:spPr bwMode="auto">
            <a:xfrm>
              <a:off x="4064" y="2717"/>
              <a:ext cx="45" cy="59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9" name="Oval 76"/>
            <p:cNvSpPr>
              <a:spLocks noChangeAspect="1" noChangeArrowheads="1"/>
            </p:cNvSpPr>
            <p:nvPr/>
          </p:nvSpPr>
          <p:spPr bwMode="auto">
            <a:xfrm>
              <a:off x="2402" y="2718"/>
              <a:ext cx="45" cy="5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6613525" y="1672763"/>
            <a:ext cx="2387600" cy="942975"/>
            <a:chOff x="3206" y="956"/>
            <a:chExt cx="1504" cy="594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206" y="956"/>
              <a:ext cx="14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>
                  <a:latin typeface="Times New Roman" pitchFamily="18" charset="0"/>
                </a:rPr>
                <a:t>si </a:t>
              </a:r>
              <a:r>
                <a:rPr lang="fr-FR" altLang="fr-FR" sz="2400" i="1">
                  <a:latin typeface="Times New Roman" pitchFamily="18" charset="0"/>
                </a:rPr>
                <a:t>l </a:t>
              </a:r>
              <a:r>
                <a:rPr lang="fr-FR" altLang="fr-FR" sz="2400">
                  <a:latin typeface="Times New Roman" pitchFamily="18" charset="0"/>
                </a:rPr>
                <a:t>= </a:t>
              </a:r>
              <a:r>
                <a:rPr lang="fr-FR" altLang="fr-FR" sz="2400" i="1">
                  <a:latin typeface="Times New Roman" pitchFamily="18" charset="0"/>
                </a:rPr>
                <a:t>l’</a:t>
              </a:r>
              <a:r>
                <a:rPr lang="fr-FR" altLang="fr-FR" sz="2400">
                  <a:latin typeface="Times New Roman" pitchFamily="18" charset="0"/>
                </a:rPr>
                <a:t> et </a:t>
              </a:r>
              <a:r>
                <a:rPr lang="fr-FR" altLang="fr-FR" sz="2400" i="1">
                  <a:latin typeface="Times New Roman" pitchFamily="18" charset="0"/>
                </a:rPr>
                <a:t>m </a:t>
              </a:r>
              <a:r>
                <a:rPr lang="fr-FR" altLang="fr-FR" sz="2400">
                  <a:latin typeface="Times New Roman" pitchFamily="18" charset="0"/>
                </a:rPr>
                <a:t>= </a:t>
              </a:r>
              <a:r>
                <a:rPr lang="fr-FR" altLang="fr-FR" sz="2400" i="1">
                  <a:latin typeface="Times New Roman" pitchFamily="18" charset="0"/>
                </a:rPr>
                <a:t>m’</a:t>
              </a: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216" y="1262"/>
              <a:ext cx="1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>
                  <a:latin typeface="Times New Roman" pitchFamily="18" charset="0"/>
                </a:rPr>
                <a:t>si </a:t>
              </a:r>
              <a:r>
                <a:rPr lang="fr-FR" altLang="fr-FR" sz="2400" i="1">
                  <a:latin typeface="Times New Roman" pitchFamily="18" charset="0"/>
                </a:rPr>
                <a:t>l </a:t>
              </a:r>
              <a:r>
                <a:rPr lang="fr-FR" altLang="fr-FR" sz="2400">
                  <a:latin typeface="Symbol" pitchFamily="18" charset="2"/>
                </a:rPr>
                <a:t>¹ </a:t>
              </a:r>
              <a:r>
                <a:rPr lang="fr-FR" altLang="fr-FR" sz="2400" i="1">
                  <a:latin typeface="Times New Roman" pitchFamily="18" charset="0"/>
                </a:rPr>
                <a:t>l’</a:t>
              </a:r>
              <a:r>
                <a:rPr lang="fr-FR" altLang="fr-FR" sz="2400">
                  <a:latin typeface="Times New Roman" pitchFamily="18" charset="0"/>
                </a:rPr>
                <a:t> ou </a:t>
              </a:r>
              <a:r>
                <a:rPr lang="fr-FR" altLang="fr-FR" sz="2400" i="1">
                  <a:latin typeface="Times New Roman" pitchFamily="18" charset="0"/>
                </a:rPr>
                <a:t>m </a:t>
              </a:r>
              <a:r>
                <a:rPr lang="fr-FR" altLang="fr-FR" sz="2400">
                  <a:latin typeface="Symbol" pitchFamily="18" charset="2"/>
                </a:rPr>
                <a:t>¹ </a:t>
              </a:r>
              <a:r>
                <a:rPr lang="fr-FR" altLang="fr-FR" sz="2400" i="1">
                  <a:latin typeface="Times New Roman" pitchFamily="18" charset="0"/>
                </a:rPr>
                <a:t>m’</a:t>
              </a:r>
            </a:p>
          </p:txBody>
        </p:sp>
      </p:grpSp>
      <p:sp>
        <p:nvSpPr>
          <p:cNvPr id="14" name="Freeform 66"/>
          <p:cNvSpPr>
            <a:spLocks/>
          </p:cNvSpPr>
          <p:nvPr/>
        </p:nvSpPr>
        <p:spPr bwMode="auto">
          <a:xfrm>
            <a:off x="4864100" y="5039851"/>
            <a:ext cx="1079500" cy="669925"/>
          </a:xfrm>
          <a:custGeom>
            <a:avLst/>
            <a:gdLst>
              <a:gd name="T0" fmla="*/ 6 w 585"/>
              <a:gd name="T1" fmla="*/ 181 h 181"/>
              <a:gd name="T2" fmla="*/ 18 w 585"/>
              <a:gd name="T3" fmla="*/ 181 h 181"/>
              <a:gd name="T4" fmla="*/ 30 w 585"/>
              <a:gd name="T5" fmla="*/ 181 h 181"/>
              <a:gd name="T6" fmla="*/ 40 w 585"/>
              <a:gd name="T7" fmla="*/ 181 h 181"/>
              <a:gd name="T8" fmla="*/ 50 w 585"/>
              <a:gd name="T9" fmla="*/ 181 h 181"/>
              <a:gd name="T10" fmla="*/ 62 w 585"/>
              <a:gd name="T11" fmla="*/ 181 h 181"/>
              <a:gd name="T12" fmla="*/ 68 w 585"/>
              <a:gd name="T13" fmla="*/ 181 h 181"/>
              <a:gd name="T14" fmla="*/ 81 w 585"/>
              <a:gd name="T15" fmla="*/ 180 h 181"/>
              <a:gd name="T16" fmla="*/ 88 w 585"/>
              <a:gd name="T17" fmla="*/ 180 h 181"/>
              <a:gd name="T18" fmla="*/ 97 w 585"/>
              <a:gd name="T19" fmla="*/ 179 h 181"/>
              <a:gd name="T20" fmla="*/ 106 w 585"/>
              <a:gd name="T21" fmla="*/ 178 h 181"/>
              <a:gd name="T22" fmla="*/ 113 w 585"/>
              <a:gd name="T23" fmla="*/ 177 h 181"/>
              <a:gd name="T24" fmla="*/ 122 w 585"/>
              <a:gd name="T25" fmla="*/ 174 h 181"/>
              <a:gd name="T26" fmla="*/ 129 w 585"/>
              <a:gd name="T27" fmla="*/ 171 h 181"/>
              <a:gd name="T28" fmla="*/ 138 w 585"/>
              <a:gd name="T29" fmla="*/ 163 h 181"/>
              <a:gd name="T30" fmla="*/ 149 w 585"/>
              <a:gd name="T31" fmla="*/ 148 h 181"/>
              <a:gd name="T32" fmla="*/ 197 w 585"/>
              <a:gd name="T33" fmla="*/ 77 h 181"/>
              <a:gd name="T34" fmla="*/ 245 w 585"/>
              <a:gd name="T35" fmla="*/ 21 h 181"/>
              <a:gd name="T36" fmla="*/ 264 w 585"/>
              <a:gd name="T37" fmla="*/ 8 h 181"/>
              <a:gd name="T38" fmla="*/ 274 w 585"/>
              <a:gd name="T39" fmla="*/ 4 h 181"/>
              <a:gd name="T40" fmla="*/ 280 w 585"/>
              <a:gd name="T41" fmla="*/ 2 h 181"/>
              <a:gd name="T42" fmla="*/ 285 w 585"/>
              <a:gd name="T43" fmla="*/ 1 h 181"/>
              <a:gd name="T44" fmla="*/ 288 w 585"/>
              <a:gd name="T45" fmla="*/ 1 h 181"/>
              <a:gd name="T46" fmla="*/ 290 w 585"/>
              <a:gd name="T47" fmla="*/ 0 h 181"/>
              <a:gd name="T48" fmla="*/ 290 w 585"/>
              <a:gd name="T49" fmla="*/ 0 h 181"/>
              <a:gd name="T50" fmla="*/ 292 w 585"/>
              <a:gd name="T51" fmla="*/ 0 h 181"/>
              <a:gd name="T52" fmla="*/ 293 w 585"/>
              <a:gd name="T53" fmla="*/ 0 h 181"/>
              <a:gd name="T54" fmla="*/ 295 w 585"/>
              <a:gd name="T55" fmla="*/ 0 h 181"/>
              <a:gd name="T56" fmla="*/ 296 w 585"/>
              <a:gd name="T57" fmla="*/ 1 h 181"/>
              <a:gd name="T58" fmla="*/ 299 w 585"/>
              <a:gd name="T59" fmla="*/ 1 h 181"/>
              <a:gd name="T60" fmla="*/ 303 w 585"/>
              <a:gd name="T61" fmla="*/ 1 h 181"/>
              <a:gd name="T62" fmla="*/ 312 w 585"/>
              <a:gd name="T63" fmla="*/ 4 h 181"/>
              <a:gd name="T64" fmla="*/ 331 w 585"/>
              <a:gd name="T65" fmla="*/ 14 h 181"/>
              <a:gd name="T66" fmla="*/ 367 w 585"/>
              <a:gd name="T67" fmla="*/ 49 h 181"/>
              <a:gd name="T68" fmla="*/ 415 w 585"/>
              <a:gd name="T69" fmla="*/ 118 h 181"/>
              <a:gd name="T70" fmla="*/ 434 w 585"/>
              <a:gd name="T71" fmla="*/ 146 h 181"/>
              <a:gd name="T72" fmla="*/ 444 w 585"/>
              <a:gd name="T73" fmla="*/ 160 h 181"/>
              <a:gd name="T74" fmla="*/ 453 w 585"/>
              <a:gd name="T75" fmla="*/ 169 h 181"/>
              <a:gd name="T76" fmla="*/ 465 w 585"/>
              <a:gd name="T77" fmla="*/ 175 h 181"/>
              <a:gd name="T78" fmla="*/ 477 w 585"/>
              <a:gd name="T79" fmla="*/ 178 h 181"/>
              <a:gd name="T80" fmla="*/ 484 w 585"/>
              <a:gd name="T81" fmla="*/ 179 h 181"/>
              <a:gd name="T82" fmla="*/ 490 w 585"/>
              <a:gd name="T83" fmla="*/ 180 h 181"/>
              <a:gd name="T84" fmla="*/ 500 w 585"/>
              <a:gd name="T85" fmla="*/ 180 h 181"/>
              <a:gd name="T86" fmla="*/ 509 w 585"/>
              <a:gd name="T87" fmla="*/ 181 h 181"/>
              <a:gd name="T88" fmla="*/ 516 w 585"/>
              <a:gd name="T89" fmla="*/ 181 h 181"/>
              <a:gd name="T90" fmla="*/ 527 w 585"/>
              <a:gd name="T91" fmla="*/ 181 h 181"/>
              <a:gd name="T92" fmla="*/ 537 w 585"/>
              <a:gd name="T93" fmla="*/ 181 h 181"/>
              <a:gd name="T94" fmla="*/ 543 w 585"/>
              <a:gd name="T95" fmla="*/ 181 h 181"/>
              <a:gd name="T96" fmla="*/ 553 w 585"/>
              <a:gd name="T97" fmla="*/ 181 h 181"/>
              <a:gd name="T98" fmla="*/ 564 w 585"/>
              <a:gd name="T99" fmla="*/ 181 h 181"/>
              <a:gd name="T100" fmla="*/ 574 w 585"/>
              <a:gd name="T101" fmla="*/ 181 h 181"/>
              <a:gd name="T102" fmla="*/ 585 w 585"/>
              <a:gd name="T103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85" h="181">
                <a:moveTo>
                  <a:pt x="0" y="181"/>
                </a:moveTo>
                <a:lnTo>
                  <a:pt x="6" y="181"/>
                </a:lnTo>
                <a:lnTo>
                  <a:pt x="12" y="181"/>
                </a:lnTo>
                <a:lnTo>
                  <a:pt x="18" y="181"/>
                </a:lnTo>
                <a:lnTo>
                  <a:pt x="24" y="181"/>
                </a:lnTo>
                <a:lnTo>
                  <a:pt x="30" y="181"/>
                </a:lnTo>
                <a:lnTo>
                  <a:pt x="36" y="181"/>
                </a:lnTo>
                <a:lnTo>
                  <a:pt x="40" y="181"/>
                </a:lnTo>
                <a:lnTo>
                  <a:pt x="43" y="181"/>
                </a:lnTo>
                <a:lnTo>
                  <a:pt x="50" y="181"/>
                </a:lnTo>
                <a:lnTo>
                  <a:pt x="55" y="181"/>
                </a:lnTo>
                <a:lnTo>
                  <a:pt x="62" y="181"/>
                </a:lnTo>
                <a:lnTo>
                  <a:pt x="65" y="181"/>
                </a:lnTo>
                <a:lnTo>
                  <a:pt x="68" y="181"/>
                </a:lnTo>
                <a:lnTo>
                  <a:pt x="75" y="181"/>
                </a:lnTo>
                <a:lnTo>
                  <a:pt x="81" y="180"/>
                </a:lnTo>
                <a:lnTo>
                  <a:pt x="84" y="180"/>
                </a:lnTo>
                <a:lnTo>
                  <a:pt x="88" y="180"/>
                </a:lnTo>
                <a:lnTo>
                  <a:pt x="94" y="180"/>
                </a:lnTo>
                <a:lnTo>
                  <a:pt x="97" y="179"/>
                </a:lnTo>
                <a:lnTo>
                  <a:pt x="100" y="179"/>
                </a:lnTo>
                <a:lnTo>
                  <a:pt x="106" y="178"/>
                </a:lnTo>
                <a:lnTo>
                  <a:pt x="110" y="178"/>
                </a:lnTo>
                <a:lnTo>
                  <a:pt x="113" y="177"/>
                </a:lnTo>
                <a:lnTo>
                  <a:pt x="119" y="175"/>
                </a:lnTo>
                <a:lnTo>
                  <a:pt x="122" y="174"/>
                </a:lnTo>
                <a:lnTo>
                  <a:pt x="126" y="172"/>
                </a:lnTo>
                <a:lnTo>
                  <a:pt x="129" y="171"/>
                </a:lnTo>
                <a:lnTo>
                  <a:pt x="132" y="169"/>
                </a:lnTo>
                <a:lnTo>
                  <a:pt x="138" y="163"/>
                </a:lnTo>
                <a:lnTo>
                  <a:pt x="144" y="156"/>
                </a:lnTo>
                <a:lnTo>
                  <a:pt x="149" y="148"/>
                </a:lnTo>
                <a:lnTo>
                  <a:pt x="174" y="112"/>
                </a:lnTo>
                <a:lnTo>
                  <a:pt x="197" y="77"/>
                </a:lnTo>
                <a:lnTo>
                  <a:pt x="221" y="45"/>
                </a:lnTo>
                <a:lnTo>
                  <a:pt x="245" y="21"/>
                </a:lnTo>
                <a:lnTo>
                  <a:pt x="258" y="12"/>
                </a:lnTo>
                <a:lnTo>
                  <a:pt x="264" y="8"/>
                </a:lnTo>
                <a:lnTo>
                  <a:pt x="271" y="5"/>
                </a:lnTo>
                <a:lnTo>
                  <a:pt x="274" y="4"/>
                </a:lnTo>
                <a:lnTo>
                  <a:pt x="277" y="3"/>
                </a:lnTo>
                <a:lnTo>
                  <a:pt x="280" y="2"/>
                </a:lnTo>
                <a:lnTo>
                  <a:pt x="283" y="1"/>
                </a:lnTo>
                <a:lnTo>
                  <a:pt x="285" y="1"/>
                </a:lnTo>
                <a:lnTo>
                  <a:pt x="287" y="1"/>
                </a:lnTo>
                <a:lnTo>
                  <a:pt x="288" y="1"/>
                </a:lnTo>
                <a:lnTo>
                  <a:pt x="289" y="1"/>
                </a:lnTo>
                <a:lnTo>
                  <a:pt x="290" y="0"/>
                </a:lnTo>
                <a:lnTo>
                  <a:pt x="290" y="0"/>
                </a:lnTo>
                <a:lnTo>
                  <a:pt x="290" y="0"/>
                </a:lnTo>
                <a:lnTo>
                  <a:pt x="291" y="0"/>
                </a:lnTo>
                <a:lnTo>
                  <a:pt x="292" y="0"/>
                </a:lnTo>
                <a:lnTo>
                  <a:pt x="293" y="0"/>
                </a:lnTo>
                <a:lnTo>
                  <a:pt x="293" y="0"/>
                </a:lnTo>
                <a:lnTo>
                  <a:pt x="294" y="0"/>
                </a:lnTo>
                <a:lnTo>
                  <a:pt x="295" y="0"/>
                </a:lnTo>
                <a:lnTo>
                  <a:pt x="295" y="0"/>
                </a:lnTo>
                <a:lnTo>
                  <a:pt x="296" y="1"/>
                </a:lnTo>
                <a:lnTo>
                  <a:pt x="297" y="1"/>
                </a:lnTo>
                <a:lnTo>
                  <a:pt x="299" y="1"/>
                </a:lnTo>
                <a:lnTo>
                  <a:pt x="300" y="1"/>
                </a:lnTo>
                <a:lnTo>
                  <a:pt x="303" y="1"/>
                </a:lnTo>
                <a:lnTo>
                  <a:pt x="306" y="2"/>
                </a:lnTo>
                <a:lnTo>
                  <a:pt x="312" y="4"/>
                </a:lnTo>
                <a:lnTo>
                  <a:pt x="319" y="7"/>
                </a:lnTo>
                <a:lnTo>
                  <a:pt x="331" y="14"/>
                </a:lnTo>
                <a:lnTo>
                  <a:pt x="344" y="24"/>
                </a:lnTo>
                <a:lnTo>
                  <a:pt x="367" y="49"/>
                </a:lnTo>
                <a:lnTo>
                  <a:pt x="392" y="82"/>
                </a:lnTo>
                <a:lnTo>
                  <a:pt x="415" y="118"/>
                </a:lnTo>
                <a:lnTo>
                  <a:pt x="427" y="136"/>
                </a:lnTo>
                <a:lnTo>
                  <a:pt x="434" y="146"/>
                </a:lnTo>
                <a:lnTo>
                  <a:pt x="441" y="156"/>
                </a:lnTo>
                <a:lnTo>
                  <a:pt x="444" y="160"/>
                </a:lnTo>
                <a:lnTo>
                  <a:pt x="447" y="164"/>
                </a:lnTo>
                <a:lnTo>
                  <a:pt x="453" y="169"/>
                </a:lnTo>
                <a:lnTo>
                  <a:pt x="459" y="172"/>
                </a:lnTo>
                <a:lnTo>
                  <a:pt x="465" y="175"/>
                </a:lnTo>
                <a:lnTo>
                  <a:pt x="471" y="177"/>
                </a:lnTo>
                <a:lnTo>
                  <a:pt x="477" y="178"/>
                </a:lnTo>
                <a:lnTo>
                  <a:pt x="481" y="178"/>
                </a:lnTo>
                <a:lnTo>
                  <a:pt x="484" y="179"/>
                </a:lnTo>
                <a:lnTo>
                  <a:pt x="487" y="179"/>
                </a:lnTo>
                <a:lnTo>
                  <a:pt x="490" y="180"/>
                </a:lnTo>
                <a:lnTo>
                  <a:pt x="496" y="180"/>
                </a:lnTo>
                <a:lnTo>
                  <a:pt x="500" y="180"/>
                </a:lnTo>
                <a:lnTo>
                  <a:pt x="503" y="180"/>
                </a:lnTo>
                <a:lnTo>
                  <a:pt x="509" y="181"/>
                </a:lnTo>
                <a:lnTo>
                  <a:pt x="512" y="181"/>
                </a:lnTo>
                <a:lnTo>
                  <a:pt x="516" y="181"/>
                </a:lnTo>
                <a:lnTo>
                  <a:pt x="522" y="181"/>
                </a:lnTo>
                <a:lnTo>
                  <a:pt x="527" y="181"/>
                </a:lnTo>
                <a:lnTo>
                  <a:pt x="534" y="181"/>
                </a:lnTo>
                <a:lnTo>
                  <a:pt x="537" y="181"/>
                </a:lnTo>
                <a:lnTo>
                  <a:pt x="540" y="181"/>
                </a:lnTo>
                <a:lnTo>
                  <a:pt x="543" y="181"/>
                </a:lnTo>
                <a:lnTo>
                  <a:pt x="547" y="181"/>
                </a:lnTo>
                <a:lnTo>
                  <a:pt x="553" y="181"/>
                </a:lnTo>
                <a:lnTo>
                  <a:pt x="559" y="181"/>
                </a:lnTo>
                <a:lnTo>
                  <a:pt x="564" y="181"/>
                </a:lnTo>
                <a:lnTo>
                  <a:pt x="569" y="181"/>
                </a:lnTo>
                <a:lnTo>
                  <a:pt x="574" y="181"/>
                </a:lnTo>
                <a:lnTo>
                  <a:pt x="579" y="181"/>
                </a:lnTo>
                <a:lnTo>
                  <a:pt x="585" y="181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Freeform 67"/>
          <p:cNvSpPr>
            <a:spLocks/>
          </p:cNvSpPr>
          <p:nvPr/>
        </p:nvSpPr>
        <p:spPr bwMode="auto">
          <a:xfrm>
            <a:off x="6159500" y="5039850"/>
            <a:ext cx="1079500" cy="939800"/>
          </a:xfrm>
          <a:custGeom>
            <a:avLst/>
            <a:gdLst>
              <a:gd name="T0" fmla="*/ 12 w 585"/>
              <a:gd name="T1" fmla="*/ 181 h 254"/>
              <a:gd name="T2" fmla="*/ 30 w 585"/>
              <a:gd name="T3" fmla="*/ 181 h 254"/>
              <a:gd name="T4" fmla="*/ 50 w 585"/>
              <a:gd name="T5" fmla="*/ 182 h 254"/>
              <a:gd name="T6" fmla="*/ 67 w 585"/>
              <a:gd name="T7" fmla="*/ 182 h 254"/>
              <a:gd name="T8" fmla="*/ 85 w 585"/>
              <a:gd name="T9" fmla="*/ 183 h 254"/>
              <a:gd name="T10" fmla="*/ 104 w 585"/>
              <a:gd name="T11" fmla="*/ 186 h 254"/>
              <a:gd name="T12" fmla="*/ 121 w 585"/>
              <a:gd name="T13" fmla="*/ 193 h 254"/>
              <a:gd name="T14" fmla="*/ 139 w 585"/>
              <a:gd name="T15" fmla="*/ 209 h 254"/>
              <a:gd name="T16" fmla="*/ 158 w 585"/>
              <a:gd name="T17" fmla="*/ 240 h 254"/>
              <a:gd name="T18" fmla="*/ 169 w 585"/>
              <a:gd name="T19" fmla="*/ 251 h 254"/>
              <a:gd name="T20" fmla="*/ 173 w 585"/>
              <a:gd name="T21" fmla="*/ 253 h 254"/>
              <a:gd name="T22" fmla="*/ 175 w 585"/>
              <a:gd name="T23" fmla="*/ 254 h 254"/>
              <a:gd name="T24" fmla="*/ 177 w 585"/>
              <a:gd name="T25" fmla="*/ 254 h 254"/>
              <a:gd name="T26" fmla="*/ 179 w 585"/>
              <a:gd name="T27" fmla="*/ 254 h 254"/>
              <a:gd name="T28" fmla="*/ 181 w 585"/>
              <a:gd name="T29" fmla="*/ 253 h 254"/>
              <a:gd name="T30" fmla="*/ 187 w 585"/>
              <a:gd name="T31" fmla="*/ 250 h 254"/>
              <a:gd name="T32" fmla="*/ 200 w 585"/>
              <a:gd name="T33" fmla="*/ 233 h 254"/>
              <a:gd name="T34" fmla="*/ 243 w 585"/>
              <a:gd name="T35" fmla="*/ 105 h 254"/>
              <a:gd name="T36" fmla="*/ 268 w 585"/>
              <a:gd name="T37" fmla="*/ 29 h 254"/>
              <a:gd name="T38" fmla="*/ 281 w 585"/>
              <a:gd name="T39" fmla="*/ 7 h 254"/>
              <a:gd name="T40" fmla="*/ 286 w 585"/>
              <a:gd name="T41" fmla="*/ 3 h 254"/>
              <a:gd name="T42" fmla="*/ 289 w 585"/>
              <a:gd name="T43" fmla="*/ 1 h 254"/>
              <a:gd name="T44" fmla="*/ 291 w 585"/>
              <a:gd name="T45" fmla="*/ 0 h 254"/>
              <a:gd name="T46" fmla="*/ 294 w 585"/>
              <a:gd name="T47" fmla="*/ 0 h 254"/>
              <a:gd name="T48" fmla="*/ 296 w 585"/>
              <a:gd name="T49" fmla="*/ 1 h 254"/>
              <a:gd name="T50" fmla="*/ 302 w 585"/>
              <a:gd name="T51" fmla="*/ 5 h 254"/>
              <a:gd name="T52" fmla="*/ 317 w 585"/>
              <a:gd name="T53" fmla="*/ 30 h 254"/>
              <a:gd name="T54" fmla="*/ 354 w 585"/>
              <a:gd name="T55" fmla="*/ 147 h 254"/>
              <a:gd name="T56" fmla="*/ 380 w 585"/>
              <a:gd name="T57" fmla="*/ 223 h 254"/>
              <a:gd name="T58" fmla="*/ 395 w 585"/>
              <a:gd name="T59" fmla="*/ 247 h 254"/>
              <a:gd name="T60" fmla="*/ 402 w 585"/>
              <a:gd name="T61" fmla="*/ 253 h 254"/>
              <a:gd name="T62" fmla="*/ 405 w 585"/>
              <a:gd name="T63" fmla="*/ 254 h 254"/>
              <a:gd name="T64" fmla="*/ 407 w 585"/>
              <a:gd name="T65" fmla="*/ 254 h 254"/>
              <a:gd name="T66" fmla="*/ 409 w 585"/>
              <a:gd name="T67" fmla="*/ 254 h 254"/>
              <a:gd name="T68" fmla="*/ 411 w 585"/>
              <a:gd name="T69" fmla="*/ 253 h 254"/>
              <a:gd name="T70" fmla="*/ 415 w 585"/>
              <a:gd name="T71" fmla="*/ 252 h 254"/>
              <a:gd name="T72" fmla="*/ 428 w 585"/>
              <a:gd name="T73" fmla="*/ 239 h 254"/>
              <a:gd name="T74" fmla="*/ 451 w 585"/>
              <a:gd name="T75" fmla="*/ 202 h 254"/>
              <a:gd name="T76" fmla="*/ 471 w 585"/>
              <a:gd name="T77" fmla="*/ 190 h 254"/>
              <a:gd name="T78" fmla="*/ 488 w 585"/>
              <a:gd name="T79" fmla="*/ 185 h 254"/>
              <a:gd name="T80" fmla="*/ 507 w 585"/>
              <a:gd name="T81" fmla="*/ 183 h 254"/>
              <a:gd name="T82" fmla="*/ 526 w 585"/>
              <a:gd name="T83" fmla="*/ 182 h 254"/>
              <a:gd name="T84" fmla="*/ 543 w 585"/>
              <a:gd name="T85" fmla="*/ 181 h 254"/>
              <a:gd name="T86" fmla="*/ 562 w 585"/>
              <a:gd name="T87" fmla="*/ 181 h 254"/>
              <a:gd name="T88" fmla="*/ 579 w 585"/>
              <a:gd name="T89" fmla="*/ 181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5" h="254">
                <a:moveTo>
                  <a:pt x="0" y="181"/>
                </a:moveTo>
                <a:lnTo>
                  <a:pt x="6" y="181"/>
                </a:lnTo>
                <a:lnTo>
                  <a:pt x="12" y="181"/>
                </a:lnTo>
                <a:lnTo>
                  <a:pt x="18" y="181"/>
                </a:lnTo>
                <a:lnTo>
                  <a:pt x="24" y="181"/>
                </a:lnTo>
                <a:lnTo>
                  <a:pt x="30" y="181"/>
                </a:lnTo>
                <a:lnTo>
                  <a:pt x="36" y="181"/>
                </a:lnTo>
                <a:lnTo>
                  <a:pt x="43" y="181"/>
                </a:lnTo>
                <a:lnTo>
                  <a:pt x="50" y="182"/>
                </a:lnTo>
                <a:lnTo>
                  <a:pt x="56" y="182"/>
                </a:lnTo>
                <a:lnTo>
                  <a:pt x="62" y="182"/>
                </a:lnTo>
                <a:lnTo>
                  <a:pt x="67" y="182"/>
                </a:lnTo>
                <a:lnTo>
                  <a:pt x="73" y="182"/>
                </a:lnTo>
                <a:lnTo>
                  <a:pt x="79" y="183"/>
                </a:lnTo>
                <a:lnTo>
                  <a:pt x="85" y="183"/>
                </a:lnTo>
                <a:lnTo>
                  <a:pt x="92" y="184"/>
                </a:lnTo>
                <a:lnTo>
                  <a:pt x="98" y="185"/>
                </a:lnTo>
                <a:lnTo>
                  <a:pt x="104" y="186"/>
                </a:lnTo>
                <a:lnTo>
                  <a:pt x="110" y="188"/>
                </a:lnTo>
                <a:lnTo>
                  <a:pt x="116" y="190"/>
                </a:lnTo>
                <a:lnTo>
                  <a:pt x="121" y="193"/>
                </a:lnTo>
                <a:lnTo>
                  <a:pt x="128" y="197"/>
                </a:lnTo>
                <a:lnTo>
                  <a:pt x="133" y="202"/>
                </a:lnTo>
                <a:lnTo>
                  <a:pt x="139" y="209"/>
                </a:lnTo>
                <a:lnTo>
                  <a:pt x="146" y="220"/>
                </a:lnTo>
                <a:lnTo>
                  <a:pt x="152" y="231"/>
                </a:lnTo>
                <a:lnTo>
                  <a:pt x="158" y="240"/>
                </a:lnTo>
                <a:lnTo>
                  <a:pt x="164" y="246"/>
                </a:lnTo>
                <a:lnTo>
                  <a:pt x="167" y="249"/>
                </a:lnTo>
                <a:lnTo>
                  <a:pt x="169" y="251"/>
                </a:lnTo>
                <a:lnTo>
                  <a:pt x="171" y="252"/>
                </a:lnTo>
                <a:lnTo>
                  <a:pt x="172" y="253"/>
                </a:lnTo>
                <a:lnTo>
                  <a:pt x="173" y="253"/>
                </a:lnTo>
                <a:lnTo>
                  <a:pt x="174" y="253"/>
                </a:lnTo>
                <a:lnTo>
                  <a:pt x="174" y="254"/>
                </a:lnTo>
                <a:lnTo>
                  <a:pt x="175" y="254"/>
                </a:lnTo>
                <a:lnTo>
                  <a:pt x="176" y="254"/>
                </a:lnTo>
                <a:lnTo>
                  <a:pt x="177" y="254"/>
                </a:lnTo>
                <a:lnTo>
                  <a:pt x="177" y="254"/>
                </a:lnTo>
                <a:lnTo>
                  <a:pt x="177" y="254"/>
                </a:lnTo>
                <a:lnTo>
                  <a:pt x="178" y="254"/>
                </a:lnTo>
                <a:lnTo>
                  <a:pt x="179" y="254"/>
                </a:lnTo>
                <a:lnTo>
                  <a:pt x="180" y="254"/>
                </a:lnTo>
                <a:lnTo>
                  <a:pt x="180" y="254"/>
                </a:lnTo>
                <a:lnTo>
                  <a:pt x="181" y="253"/>
                </a:lnTo>
                <a:lnTo>
                  <a:pt x="183" y="253"/>
                </a:lnTo>
                <a:lnTo>
                  <a:pt x="184" y="252"/>
                </a:lnTo>
                <a:lnTo>
                  <a:pt x="187" y="250"/>
                </a:lnTo>
                <a:lnTo>
                  <a:pt x="191" y="247"/>
                </a:lnTo>
                <a:lnTo>
                  <a:pt x="194" y="243"/>
                </a:lnTo>
                <a:lnTo>
                  <a:pt x="200" y="233"/>
                </a:lnTo>
                <a:lnTo>
                  <a:pt x="206" y="221"/>
                </a:lnTo>
                <a:lnTo>
                  <a:pt x="219" y="187"/>
                </a:lnTo>
                <a:lnTo>
                  <a:pt x="243" y="105"/>
                </a:lnTo>
                <a:lnTo>
                  <a:pt x="255" y="65"/>
                </a:lnTo>
                <a:lnTo>
                  <a:pt x="261" y="46"/>
                </a:lnTo>
                <a:lnTo>
                  <a:pt x="268" y="29"/>
                </a:lnTo>
                <a:lnTo>
                  <a:pt x="274" y="17"/>
                </a:lnTo>
                <a:lnTo>
                  <a:pt x="278" y="11"/>
                </a:lnTo>
                <a:lnTo>
                  <a:pt x="281" y="7"/>
                </a:lnTo>
                <a:lnTo>
                  <a:pt x="283" y="5"/>
                </a:lnTo>
                <a:lnTo>
                  <a:pt x="284" y="4"/>
                </a:lnTo>
                <a:lnTo>
                  <a:pt x="286" y="3"/>
                </a:lnTo>
                <a:lnTo>
                  <a:pt x="287" y="2"/>
                </a:lnTo>
                <a:lnTo>
                  <a:pt x="289" y="1"/>
                </a:lnTo>
                <a:lnTo>
                  <a:pt x="289" y="1"/>
                </a:lnTo>
                <a:lnTo>
                  <a:pt x="290" y="1"/>
                </a:lnTo>
                <a:lnTo>
                  <a:pt x="291" y="1"/>
                </a:lnTo>
                <a:lnTo>
                  <a:pt x="291" y="0"/>
                </a:lnTo>
                <a:lnTo>
                  <a:pt x="292" y="0"/>
                </a:lnTo>
                <a:lnTo>
                  <a:pt x="293" y="0"/>
                </a:lnTo>
                <a:lnTo>
                  <a:pt x="294" y="0"/>
                </a:lnTo>
                <a:lnTo>
                  <a:pt x="294" y="1"/>
                </a:lnTo>
                <a:lnTo>
                  <a:pt x="295" y="1"/>
                </a:lnTo>
                <a:lnTo>
                  <a:pt x="296" y="1"/>
                </a:lnTo>
                <a:lnTo>
                  <a:pt x="297" y="2"/>
                </a:lnTo>
                <a:lnTo>
                  <a:pt x="299" y="2"/>
                </a:lnTo>
                <a:lnTo>
                  <a:pt x="302" y="5"/>
                </a:lnTo>
                <a:lnTo>
                  <a:pt x="305" y="8"/>
                </a:lnTo>
                <a:lnTo>
                  <a:pt x="311" y="16"/>
                </a:lnTo>
                <a:lnTo>
                  <a:pt x="317" y="30"/>
                </a:lnTo>
                <a:lnTo>
                  <a:pt x="329" y="62"/>
                </a:lnTo>
                <a:lnTo>
                  <a:pt x="342" y="104"/>
                </a:lnTo>
                <a:lnTo>
                  <a:pt x="354" y="147"/>
                </a:lnTo>
                <a:lnTo>
                  <a:pt x="367" y="190"/>
                </a:lnTo>
                <a:lnTo>
                  <a:pt x="374" y="207"/>
                </a:lnTo>
                <a:lnTo>
                  <a:pt x="380" y="223"/>
                </a:lnTo>
                <a:lnTo>
                  <a:pt x="386" y="235"/>
                </a:lnTo>
                <a:lnTo>
                  <a:pt x="392" y="244"/>
                </a:lnTo>
                <a:lnTo>
                  <a:pt x="395" y="247"/>
                </a:lnTo>
                <a:lnTo>
                  <a:pt x="398" y="250"/>
                </a:lnTo>
                <a:lnTo>
                  <a:pt x="401" y="252"/>
                </a:lnTo>
                <a:lnTo>
                  <a:pt x="402" y="253"/>
                </a:lnTo>
                <a:lnTo>
                  <a:pt x="403" y="253"/>
                </a:lnTo>
                <a:lnTo>
                  <a:pt x="404" y="253"/>
                </a:lnTo>
                <a:lnTo>
                  <a:pt x="405" y="254"/>
                </a:lnTo>
                <a:lnTo>
                  <a:pt x="405" y="254"/>
                </a:lnTo>
                <a:lnTo>
                  <a:pt x="406" y="254"/>
                </a:lnTo>
                <a:lnTo>
                  <a:pt x="407" y="254"/>
                </a:lnTo>
                <a:lnTo>
                  <a:pt x="407" y="254"/>
                </a:lnTo>
                <a:lnTo>
                  <a:pt x="408" y="254"/>
                </a:lnTo>
                <a:lnTo>
                  <a:pt x="409" y="254"/>
                </a:lnTo>
                <a:lnTo>
                  <a:pt x="409" y="254"/>
                </a:lnTo>
                <a:lnTo>
                  <a:pt x="410" y="254"/>
                </a:lnTo>
                <a:lnTo>
                  <a:pt x="411" y="253"/>
                </a:lnTo>
                <a:lnTo>
                  <a:pt x="412" y="253"/>
                </a:lnTo>
                <a:lnTo>
                  <a:pt x="414" y="252"/>
                </a:lnTo>
                <a:lnTo>
                  <a:pt x="415" y="252"/>
                </a:lnTo>
                <a:lnTo>
                  <a:pt x="418" y="249"/>
                </a:lnTo>
                <a:lnTo>
                  <a:pt x="422" y="246"/>
                </a:lnTo>
                <a:lnTo>
                  <a:pt x="428" y="239"/>
                </a:lnTo>
                <a:lnTo>
                  <a:pt x="439" y="220"/>
                </a:lnTo>
                <a:lnTo>
                  <a:pt x="445" y="209"/>
                </a:lnTo>
                <a:lnTo>
                  <a:pt x="451" y="202"/>
                </a:lnTo>
                <a:lnTo>
                  <a:pt x="458" y="197"/>
                </a:lnTo>
                <a:lnTo>
                  <a:pt x="464" y="193"/>
                </a:lnTo>
                <a:lnTo>
                  <a:pt x="471" y="190"/>
                </a:lnTo>
                <a:lnTo>
                  <a:pt x="477" y="187"/>
                </a:lnTo>
                <a:lnTo>
                  <a:pt x="482" y="186"/>
                </a:lnTo>
                <a:lnTo>
                  <a:pt x="488" y="185"/>
                </a:lnTo>
                <a:lnTo>
                  <a:pt x="494" y="184"/>
                </a:lnTo>
                <a:lnTo>
                  <a:pt x="500" y="183"/>
                </a:lnTo>
                <a:lnTo>
                  <a:pt x="507" y="183"/>
                </a:lnTo>
                <a:lnTo>
                  <a:pt x="513" y="182"/>
                </a:lnTo>
                <a:lnTo>
                  <a:pt x="519" y="182"/>
                </a:lnTo>
                <a:lnTo>
                  <a:pt x="526" y="182"/>
                </a:lnTo>
                <a:lnTo>
                  <a:pt x="531" y="182"/>
                </a:lnTo>
                <a:lnTo>
                  <a:pt x="537" y="181"/>
                </a:lnTo>
                <a:lnTo>
                  <a:pt x="543" y="181"/>
                </a:lnTo>
                <a:lnTo>
                  <a:pt x="549" y="181"/>
                </a:lnTo>
                <a:lnTo>
                  <a:pt x="556" y="181"/>
                </a:lnTo>
                <a:lnTo>
                  <a:pt x="562" y="181"/>
                </a:lnTo>
                <a:lnTo>
                  <a:pt x="568" y="181"/>
                </a:lnTo>
                <a:lnTo>
                  <a:pt x="574" y="181"/>
                </a:lnTo>
                <a:lnTo>
                  <a:pt x="579" y="181"/>
                </a:lnTo>
                <a:lnTo>
                  <a:pt x="585" y="181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Freeform 68"/>
          <p:cNvSpPr>
            <a:spLocks/>
          </p:cNvSpPr>
          <p:nvPr/>
        </p:nvSpPr>
        <p:spPr bwMode="auto">
          <a:xfrm>
            <a:off x="7531100" y="5039850"/>
            <a:ext cx="1079500" cy="939800"/>
          </a:xfrm>
          <a:custGeom>
            <a:avLst/>
            <a:gdLst>
              <a:gd name="T0" fmla="*/ 24 w 585"/>
              <a:gd name="T1" fmla="*/ 179 h 254"/>
              <a:gd name="T2" fmla="*/ 62 w 585"/>
              <a:gd name="T3" fmla="*/ 175 h 254"/>
              <a:gd name="T4" fmla="*/ 100 w 585"/>
              <a:gd name="T5" fmla="*/ 166 h 254"/>
              <a:gd name="T6" fmla="*/ 135 w 585"/>
              <a:gd name="T7" fmla="*/ 145 h 254"/>
              <a:gd name="T8" fmla="*/ 149 w 585"/>
              <a:gd name="T9" fmla="*/ 130 h 254"/>
              <a:gd name="T10" fmla="*/ 152 w 585"/>
              <a:gd name="T11" fmla="*/ 128 h 254"/>
              <a:gd name="T12" fmla="*/ 155 w 585"/>
              <a:gd name="T13" fmla="*/ 127 h 254"/>
              <a:gd name="T14" fmla="*/ 157 w 585"/>
              <a:gd name="T15" fmla="*/ 127 h 254"/>
              <a:gd name="T16" fmla="*/ 159 w 585"/>
              <a:gd name="T17" fmla="*/ 128 h 254"/>
              <a:gd name="T18" fmla="*/ 163 w 585"/>
              <a:gd name="T19" fmla="*/ 131 h 254"/>
              <a:gd name="T20" fmla="*/ 172 w 585"/>
              <a:gd name="T21" fmla="*/ 147 h 254"/>
              <a:gd name="T22" fmla="*/ 205 w 585"/>
              <a:gd name="T23" fmla="*/ 239 h 254"/>
              <a:gd name="T24" fmla="*/ 212 w 585"/>
              <a:gd name="T25" fmla="*/ 251 h 254"/>
              <a:gd name="T26" fmla="*/ 215 w 585"/>
              <a:gd name="T27" fmla="*/ 253 h 254"/>
              <a:gd name="T28" fmla="*/ 217 w 585"/>
              <a:gd name="T29" fmla="*/ 254 h 254"/>
              <a:gd name="T30" fmla="*/ 220 w 585"/>
              <a:gd name="T31" fmla="*/ 254 h 254"/>
              <a:gd name="T32" fmla="*/ 222 w 585"/>
              <a:gd name="T33" fmla="*/ 252 h 254"/>
              <a:gd name="T34" fmla="*/ 227 w 585"/>
              <a:gd name="T35" fmla="*/ 246 h 254"/>
              <a:gd name="T36" fmla="*/ 240 w 585"/>
              <a:gd name="T37" fmla="*/ 207 h 254"/>
              <a:gd name="T38" fmla="*/ 270 w 585"/>
              <a:gd name="T39" fmla="*/ 56 h 254"/>
              <a:gd name="T40" fmla="*/ 284 w 585"/>
              <a:gd name="T41" fmla="*/ 8 h 254"/>
              <a:gd name="T42" fmla="*/ 289 w 585"/>
              <a:gd name="T43" fmla="*/ 2 h 254"/>
              <a:gd name="T44" fmla="*/ 291 w 585"/>
              <a:gd name="T45" fmla="*/ 1 h 254"/>
              <a:gd name="T46" fmla="*/ 293 w 585"/>
              <a:gd name="T47" fmla="*/ 0 h 254"/>
              <a:gd name="T48" fmla="*/ 295 w 585"/>
              <a:gd name="T49" fmla="*/ 1 h 254"/>
              <a:gd name="T50" fmla="*/ 298 w 585"/>
              <a:gd name="T51" fmla="*/ 4 h 254"/>
              <a:gd name="T52" fmla="*/ 305 w 585"/>
              <a:gd name="T53" fmla="*/ 20 h 254"/>
              <a:gd name="T54" fmla="*/ 329 w 585"/>
              <a:gd name="T55" fmla="*/ 127 h 254"/>
              <a:gd name="T56" fmla="*/ 348 w 585"/>
              <a:gd name="T57" fmla="*/ 218 h 254"/>
              <a:gd name="T58" fmla="*/ 358 w 585"/>
              <a:gd name="T59" fmla="*/ 245 h 254"/>
              <a:gd name="T60" fmla="*/ 362 w 585"/>
              <a:gd name="T61" fmla="*/ 252 h 254"/>
              <a:gd name="T62" fmla="*/ 365 w 585"/>
              <a:gd name="T63" fmla="*/ 253 h 254"/>
              <a:gd name="T64" fmla="*/ 367 w 585"/>
              <a:gd name="T65" fmla="*/ 254 h 254"/>
              <a:gd name="T66" fmla="*/ 369 w 585"/>
              <a:gd name="T67" fmla="*/ 253 h 254"/>
              <a:gd name="T68" fmla="*/ 373 w 585"/>
              <a:gd name="T69" fmla="*/ 251 h 254"/>
              <a:gd name="T70" fmla="*/ 379 w 585"/>
              <a:gd name="T71" fmla="*/ 242 h 254"/>
              <a:gd name="T72" fmla="*/ 403 w 585"/>
              <a:gd name="T73" fmla="*/ 173 h 254"/>
              <a:gd name="T74" fmla="*/ 415 w 585"/>
              <a:gd name="T75" fmla="*/ 142 h 254"/>
              <a:gd name="T76" fmla="*/ 422 w 585"/>
              <a:gd name="T77" fmla="*/ 131 h 254"/>
              <a:gd name="T78" fmla="*/ 426 w 585"/>
              <a:gd name="T79" fmla="*/ 128 h 254"/>
              <a:gd name="T80" fmla="*/ 429 w 585"/>
              <a:gd name="T81" fmla="*/ 127 h 254"/>
              <a:gd name="T82" fmla="*/ 431 w 585"/>
              <a:gd name="T83" fmla="*/ 127 h 254"/>
              <a:gd name="T84" fmla="*/ 432 w 585"/>
              <a:gd name="T85" fmla="*/ 127 h 254"/>
              <a:gd name="T86" fmla="*/ 436 w 585"/>
              <a:gd name="T87" fmla="*/ 129 h 254"/>
              <a:gd name="T88" fmla="*/ 464 w 585"/>
              <a:gd name="T89" fmla="*/ 155 h 254"/>
              <a:gd name="T90" fmla="*/ 500 w 585"/>
              <a:gd name="T91" fmla="*/ 171 h 254"/>
              <a:gd name="T92" fmla="*/ 536 w 585"/>
              <a:gd name="T93" fmla="*/ 177 h 254"/>
              <a:gd name="T94" fmla="*/ 573 w 585"/>
              <a:gd name="T95" fmla="*/ 179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254">
                <a:moveTo>
                  <a:pt x="0" y="180"/>
                </a:moveTo>
                <a:lnTo>
                  <a:pt x="12" y="179"/>
                </a:lnTo>
                <a:lnTo>
                  <a:pt x="24" y="179"/>
                </a:lnTo>
                <a:lnTo>
                  <a:pt x="36" y="178"/>
                </a:lnTo>
                <a:lnTo>
                  <a:pt x="50" y="177"/>
                </a:lnTo>
                <a:lnTo>
                  <a:pt x="62" y="175"/>
                </a:lnTo>
                <a:lnTo>
                  <a:pt x="75" y="173"/>
                </a:lnTo>
                <a:lnTo>
                  <a:pt x="88" y="170"/>
                </a:lnTo>
                <a:lnTo>
                  <a:pt x="100" y="166"/>
                </a:lnTo>
                <a:lnTo>
                  <a:pt x="112" y="160"/>
                </a:lnTo>
                <a:lnTo>
                  <a:pt x="124" y="154"/>
                </a:lnTo>
                <a:lnTo>
                  <a:pt x="135" y="145"/>
                </a:lnTo>
                <a:lnTo>
                  <a:pt x="142" y="138"/>
                </a:lnTo>
                <a:lnTo>
                  <a:pt x="148" y="131"/>
                </a:lnTo>
                <a:lnTo>
                  <a:pt x="149" y="130"/>
                </a:lnTo>
                <a:lnTo>
                  <a:pt x="151" y="128"/>
                </a:lnTo>
                <a:lnTo>
                  <a:pt x="152" y="128"/>
                </a:lnTo>
                <a:lnTo>
                  <a:pt x="152" y="128"/>
                </a:lnTo>
                <a:lnTo>
                  <a:pt x="153" y="127"/>
                </a:lnTo>
                <a:lnTo>
                  <a:pt x="154" y="127"/>
                </a:lnTo>
                <a:lnTo>
                  <a:pt x="155" y="127"/>
                </a:lnTo>
                <a:lnTo>
                  <a:pt x="155" y="127"/>
                </a:lnTo>
                <a:lnTo>
                  <a:pt x="156" y="127"/>
                </a:lnTo>
                <a:lnTo>
                  <a:pt x="157" y="127"/>
                </a:lnTo>
                <a:lnTo>
                  <a:pt x="157" y="127"/>
                </a:lnTo>
                <a:lnTo>
                  <a:pt x="158" y="127"/>
                </a:lnTo>
                <a:lnTo>
                  <a:pt x="159" y="128"/>
                </a:lnTo>
                <a:lnTo>
                  <a:pt x="160" y="128"/>
                </a:lnTo>
                <a:lnTo>
                  <a:pt x="161" y="129"/>
                </a:lnTo>
                <a:lnTo>
                  <a:pt x="163" y="131"/>
                </a:lnTo>
                <a:lnTo>
                  <a:pt x="166" y="135"/>
                </a:lnTo>
                <a:lnTo>
                  <a:pt x="169" y="140"/>
                </a:lnTo>
                <a:lnTo>
                  <a:pt x="172" y="147"/>
                </a:lnTo>
                <a:lnTo>
                  <a:pt x="196" y="216"/>
                </a:lnTo>
                <a:lnTo>
                  <a:pt x="201" y="232"/>
                </a:lnTo>
                <a:lnTo>
                  <a:pt x="205" y="239"/>
                </a:lnTo>
                <a:lnTo>
                  <a:pt x="208" y="245"/>
                </a:lnTo>
                <a:lnTo>
                  <a:pt x="211" y="249"/>
                </a:lnTo>
                <a:lnTo>
                  <a:pt x="212" y="251"/>
                </a:lnTo>
                <a:lnTo>
                  <a:pt x="213" y="252"/>
                </a:lnTo>
                <a:lnTo>
                  <a:pt x="214" y="253"/>
                </a:lnTo>
                <a:lnTo>
                  <a:pt x="215" y="253"/>
                </a:lnTo>
                <a:lnTo>
                  <a:pt x="216" y="254"/>
                </a:lnTo>
                <a:lnTo>
                  <a:pt x="217" y="254"/>
                </a:lnTo>
                <a:lnTo>
                  <a:pt x="217" y="254"/>
                </a:lnTo>
                <a:lnTo>
                  <a:pt x="218" y="254"/>
                </a:lnTo>
                <a:lnTo>
                  <a:pt x="219" y="254"/>
                </a:lnTo>
                <a:lnTo>
                  <a:pt x="220" y="254"/>
                </a:lnTo>
                <a:lnTo>
                  <a:pt x="220" y="253"/>
                </a:lnTo>
                <a:lnTo>
                  <a:pt x="221" y="253"/>
                </a:lnTo>
                <a:lnTo>
                  <a:pt x="222" y="252"/>
                </a:lnTo>
                <a:lnTo>
                  <a:pt x="224" y="251"/>
                </a:lnTo>
                <a:lnTo>
                  <a:pt x="225" y="248"/>
                </a:lnTo>
                <a:lnTo>
                  <a:pt x="227" y="246"/>
                </a:lnTo>
                <a:lnTo>
                  <a:pt x="230" y="239"/>
                </a:lnTo>
                <a:lnTo>
                  <a:pt x="233" y="230"/>
                </a:lnTo>
                <a:lnTo>
                  <a:pt x="240" y="207"/>
                </a:lnTo>
                <a:lnTo>
                  <a:pt x="246" y="180"/>
                </a:lnTo>
                <a:lnTo>
                  <a:pt x="258" y="115"/>
                </a:lnTo>
                <a:lnTo>
                  <a:pt x="270" y="56"/>
                </a:lnTo>
                <a:lnTo>
                  <a:pt x="276" y="32"/>
                </a:lnTo>
                <a:lnTo>
                  <a:pt x="281" y="15"/>
                </a:lnTo>
                <a:lnTo>
                  <a:pt x="284" y="8"/>
                </a:lnTo>
                <a:lnTo>
                  <a:pt x="286" y="5"/>
                </a:lnTo>
                <a:lnTo>
                  <a:pt x="288" y="3"/>
                </a:lnTo>
                <a:lnTo>
                  <a:pt x="289" y="2"/>
                </a:lnTo>
                <a:lnTo>
                  <a:pt x="290" y="1"/>
                </a:lnTo>
                <a:lnTo>
                  <a:pt x="290" y="1"/>
                </a:lnTo>
                <a:lnTo>
                  <a:pt x="291" y="1"/>
                </a:lnTo>
                <a:lnTo>
                  <a:pt x="292" y="0"/>
                </a:lnTo>
                <a:lnTo>
                  <a:pt x="293" y="0"/>
                </a:lnTo>
                <a:lnTo>
                  <a:pt x="293" y="0"/>
                </a:lnTo>
                <a:lnTo>
                  <a:pt x="294" y="1"/>
                </a:lnTo>
                <a:lnTo>
                  <a:pt x="295" y="1"/>
                </a:lnTo>
                <a:lnTo>
                  <a:pt x="295" y="1"/>
                </a:lnTo>
                <a:lnTo>
                  <a:pt x="296" y="2"/>
                </a:lnTo>
                <a:lnTo>
                  <a:pt x="296" y="2"/>
                </a:lnTo>
                <a:lnTo>
                  <a:pt x="298" y="4"/>
                </a:lnTo>
                <a:lnTo>
                  <a:pt x="299" y="6"/>
                </a:lnTo>
                <a:lnTo>
                  <a:pt x="302" y="12"/>
                </a:lnTo>
                <a:lnTo>
                  <a:pt x="305" y="20"/>
                </a:lnTo>
                <a:lnTo>
                  <a:pt x="311" y="39"/>
                </a:lnTo>
                <a:lnTo>
                  <a:pt x="317" y="64"/>
                </a:lnTo>
                <a:lnTo>
                  <a:pt x="329" y="127"/>
                </a:lnTo>
                <a:lnTo>
                  <a:pt x="335" y="161"/>
                </a:lnTo>
                <a:lnTo>
                  <a:pt x="342" y="194"/>
                </a:lnTo>
                <a:lnTo>
                  <a:pt x="348" y="218"/>
                </a:lnTo>
                <a:lnTo>
                  <a:pt x="351" y="229"/>
                </a:lnTo>
                <a:lnTo>
                  <a:pt x="355" y="239"/>
                </a:lnTo>
                <a:lnTo>
                  <a:pt x="358" y="245"/>
                </a:lnTo>
                <a:lnTo>
                  <a:pt x="359" y="248"/>
                </a:lnTo>
                <a:lnTo>
                  <a:pt x="361" y="250"/>
                </a:lnTo>
                <a:lnTo>
                  <a:pt x="362" y="252"/>
                </a:lnTo>
                <a:lnTo>
                  <a:pt x="364" y="253"/>
                </a:lnTo>
                <a:lnTo>
                  <a:pt x="364" y="253"/>
                </a:lnTo>
                <a:lnTo>
                  <a:pt x="365" y="253"/>
                </a:lnTo>
                <a:lnTo>
                  <a:pt x="366" y="254"/>
                </a:lnTo>
                <a:lnTo>
                  <a:pt x="367" y="254"/>
                </a:lnTo>
                <a:lnTo>
                  <a:pt x="367" y="254"/>
                </a:lnTo>
                <a:lnTo>
                  <a:pt x="368" y="254"/>
                </a:lnTo>
                <a:lnTo>
                  <a:pt x="369" y="254"/>
                </a:lnTo>
                <a:lnTo>
                  <a:pt x="369" y="253"/>
                </a:lnTo>
                <a:lnTo>
                  <a:pt x="370" y="253"/>
                </a:lnTo>
                <a:lnTo>
                  <a:pt x="371" y="253"/>
                </a:lnTo>
                <a:lnTo>
                  <a:pt x="373" y="251"/>
                </a:lnTo>
                <a:lnTo>
                  <a:pt x="374" y="250"/>
                </a:lnTo>
                <a:lnTo>
                  <a:pt x="376" y="247"/>
                </a:lnTo>
                <a:lnTo>
                  <a:pt x="379" y="242"/>
                </a:lnTo>
                <a:lnTo>
                  <a:pt x="385" y="228"/>
                </a:lnTo>
                <a:lnTo>
                  <a:pt x="390" y="213"/>
                </a:lnTo>
                <a:lnTo>
                  <a:pt x="403" y="173"/>
                </a:lnTo>
                <a:lnTo>
                  <a:pt x="409" y="156"/>
                </a:lnTo>
                <a:lnTo>
                  <a:pt x="412" y="149"/>
                </a:lnTo>
                <a:lnTo>
                  <a:pt x="415" y="142"/>
                </a:lnTo>
                <a:lnTo>
                  <a:pt x="418" y="136"/>
                </a:lnTo>
                <a:lnTo>
                  <a:pt x="421" y="132"/>
                </a:lnTo>
                <a:lnTo>
                  <a:pt x="422" y="131"/>
                </a:lnTo>
                <a:lnTo>
                  <a:pt x="424" y="129"/>
                </a:lnTo>
                <a:lnTo>
                  <a:pt x="425" y="128"/>
                </a:lnTo>
                <a:lnTo>
                  <a:pt x="426" y="128"/>
                </a:lnTo>
                <a:lnTo>
                  <a:pt x="427" y="127"/>
                </a:lnTo>
                <a:lnTo>
                  <a:pt x="428" y="127"/>
                </a:lnTo>
                <a:lnTo>
                  <a:pt x="429" y="127"/>
                </a:lnTo>
                <a:lnTo>
                  <a:pt x="429" y="127"/>
                </a:lnTo>
                <a:lnTo>
                  <a:pt x="430" y="127"/>
                </a:lnTo>
                <a:lnTo>
                  <a:pt x="431" y="127"/>
                </a:lnTo>
                <a:lnTo>
                  <a:pt x="431" y="127"/>
                </a:lnTo>
                <a:lnTo>
                  <a:pt x="432" y="127"/>
                </a:lnTo>
                <a:lnTo>
                  <a:pt x="432" y="127"/>
                </a:lnTo>
                <a:lnTo>
                  <a:pt x="433" y="128"/>
                </a:lnTo>
                <a:lnTo>
                  <a:pt x="434" y="128"/>
                </a:lnTo>
                <a:lnTo>
                  <a:pt x="436" y="129"/>
                </a:lnTo>
                <a:lnTo>
                  <a:pt x="439" y="132"/>
                </a:lnTo>
                <a:lnTo>
                  <a:pt x="451" y="145"/>
                </a:lnTo>
                <a:lnTo>
                  <a:pt x="464" y="155"/>
                </a:lnTo>
                <a:lnTo>
                  <a:pt x="476" y="162"/>
                </a:lnTo>
                <a:lnTo>
                  <a:pt x="488" y="167"/>
                </a:lnTo>
                <a:lnTo>
                  <a:pt x="500" y="171"/>
                </a:lnTo>
                <a:lnTo>
                  <a:pt x="512" y="173"/>
                </a:lnTo>
                <a:lnTo>
                  <a:pt x="523" y="175"/>
                </a:lnTo>
                <a:lnTo>
                  <a:pt x="536" y="177"/>
                </a:lnTo>
                <a:lnTo>
                  <a:pt x="548" y="178"/>
                </a:lnTo>
                <a:lnTo>
                  <a:pt x="561" y="179"/>
                </a:lnTo>
                <a:lnTo>
                  <a:pt x="573" y="179"/>
                </a:lnTo>
                <a:lnTo>
                  <a:pt x="585" y="18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reeform 69"/>
          <p:cNvSpPr>
            <a:spLocks/>
          </p:cNvSpPr>
          <p:nvPr/>
        </p:nvSpPr>
        <p:spPr bwMode="auto">
          <a:xfrm>
            <a:off x="3479800" y="3973051"/>
            <a:ext cx="1079500" cy="669925"/>
          </a:xfrm>
          <a:custGeom>
            <a:avLst/>
            <a:gdLst>
              <a:gd name="T0" fmla="*/ 24 w 585"/>
              <a:gd name="T1" fmla="*/ 181 h 181"/>
              <a:gd name="T2" fmla="*/ 80 w 585"/>
              <a:gd name="T3" fmla="*/ 181 h 181"/>
              <a:gd name="T4" fmla="*/ 95 w 585"/>
              <a:gd name="T5" fmla="*/ 180 h 181"/>
              <a:gd name="T6" fmla="*/ 99 w 585"/>
              <a:gd name="T7" fmla="*/ 180 h 181"/>
              <a:gd name="T8" fmla="*/ 102 w 585"/>
              <a:gd name="T9" fmla="*/ 180 h 181"/>
              <a:gd name="T10" fmla="*/ 104 w 585"/>
              <a:gd name="T11" fmla="*/ 180 h 181"/>
              <a:gd name="T12" fmla="*/ 106 w 585"/>
              <a:gd name="T13" fmla="*/ 180 h 181"/>
              <a:gd name="T14" fmla="*/ 110 w 585"/>
              <a:gd name="T15" fmla="*/ 180 h 181"/>
              <a:gd name="T16" fmla="*/ 115 w 585"/>
              <a:gd name="T17" fmla="*/ 180 h 181"/>
              <a:gd name="T18" fmla="*/ 128 w 585"/>
              <a:gd name="T19" fmla="*/ 181 h 181"/>
              <a:gd name="T20" fmla="*/ 138 w 585"/>
              <a:gd name="T21" fmla="*/ 181 h 181"/>
              <a:gd name="T22" fmla="*/ 139 w 585"/>
              <a:gd name="T23" fmla="*/ 181 h 181"/>
              <a:gd name="T24" fmla="*/ 142 w 585"/>
              <a:gd name="T25" fmla="*/ 181 h 181"/>
              <a:gd name="T26" fmla="*/ 144 w 585"/>
              <a:gd name="T27" fmla="*/ 181 h 181"/>
              <a:gd name="T28" fmla="*/ 146 w 585"/>
              <a:gd name="T29" fmla="*/ 181 h 181"/>
              <a:gd name="T30" fmla="*/ 148 w 585"/>
              <a:gd name="T31" fmla="*/ 181 h 181"/>
              <a:gd name="T32" fmla="*/ 151 w 585"/>
              <a:gd name="T33" fmla="*/ 181 h 181"/>
              <a:gd name="T34" fmla="*/ 154 w 585"/>
              <a:gd name="T35" fmla="*/ 181 h 181"/>
              <a:gd name="T36" fmla="*/ 156 w 585"/>
              <a:gd name="T37" fmla="*/ 181 h 181"/>
              <a:gd name="T38" fmla="*/ 158 w 585"/>
              <a:gd name="T39" fmla="*/ 181 h 181"/>
              <a:gd name="T40" fmla="*/ 161 w 585"/>
              <a:gd name="T41" fmla="*/ 181 h 181"/>
              <a:gd name="T42" fmla="*/ 167 w 585"/>
              <a:gd name="T43" fmla="*/ 180 h 181"/>
              <a:gd name="T44" fmla="*/ 174 w 585"/>
              <a:gd name="T45" fmla="*/ 179 h 181"/>
              <a:gd name="T46" fmla="*/ 186 w 585"/>
              <a:gd name="T47" fmla="*/ 174 h 181"/>
              <a:gd name="T48" fmla="*/ 202 w 585"/>
              <a:gd name="T49" fmla="*/ 159 h 181"/>
              <a:gd name="T50" fmla="*/ 243 w 585"/>
              <a:gd name="T51" fmla="*/ 78 h 181"/>
              <a:gd name="T52" fmla="*/ 268 w 585"/>
              <a:gd name="T53" fmla="*/ 23 h 181"/>
              <a:gd name="T54" fmla="*/ 283 w 585"/>
              <a:gd name="T55" fmla="*/ 4 h 181"/>
              <a:gd name="T56" fmla="*/ 288 w 585"/>
              <a:gd name="T57" fmla="*/ 1 h 181"/>
              <a:gd name="T58" fmla="*/ 290 w 585"/>
              <a:gd name="T59" fmla="*/ 1 h 181"/>
              <a:gd name="T60" fmla="*/ 292 w 585"/>
              <a:gd name="T61" fmla="*/ 0 h 181"/>
              <a:gd name="T62" fmla="*/ 294 w 585"/>
              <a:gd name="T63" fmla="*/ 0 h 181"/>
              <a:gd name="T64" fmla="*/ 297 w 585"/>
              <a:gd name="T65" fmla="*/ 1 h 181"/>
              <a:gd name="T66" fmla="*/ 301 w 585"/>
              <a:gd name="T67" fmla="*/ 4 h 181"/>
              <a:gd name="T68" fmla="*/ 316 w 585"/>
              <a:gd name="T69" fmla="*/ 21 h 181"/>
              <a:gd name="T70" fmla="*/ 353 w 585"/>
              <a:gd name="T71" fmla="*/ 105 h 181"/>
              <a:gd name="T72" fmla="*/ 389 w 585"/>
              <a:gd name="T73" fmla="*/ 166 h 181"/>
              <a:gd name="T74" fmla="*/ 407 w 585"/>
              <a:gd name="T75" fmla="*/ 177 h 181"/>
              <a:gd name="T76" fmla="*/ 416 w 585"/>
              <a:gd name="T77" fmla="*/ 180 h 181"/>
              <a:gd name="T78" fmla="*/ 421 w 585"/>
              <a:gd name="T79" fmla="*/ 180 h 181"/>
              <a:gd name="T80" fmla="*/ 425 w 585"/>
              <a:gd name="T81" fmla="*/ 181 h 181"/>
              <a:gd name="T82" fmla="*/ 427 w 585"/>
              <a:gd name="T83" fmla="*/ 181 h 181"/>
              <a:gd name="T84" fmla="*/ 429 w 585"/>
              <a:gd name="T85" fmla="*/ 181 h 181"/>
              <a:gd name="T86" fmla="*/ 432 w 585"/>
              <a:gd name="T87" fmla="*/ 181 h 181"/>
              <a:gd name="T88" fmla="*/ 434 w 585"/>
              <a:gd name="T89" fmla="*/ 181 h 181"/>
              <a:gd name="T90" fmla="*/ 438 w 585"/>
              <a:gd name="T91" fmla="*/ 181 h 181"/>
              <a:gd name="T92" fmla="*/ 439 w 585"/>
              <a:gd name="T93" fmla="*/ 181 h 181"/>
              <a:gd name="T94" fmla="*/ 441 w 585"/>
              <a:gd name="T95" fmla="*/ 181 h 181"/>
              <a:gd name="T96" fmla="*/ 443 w 585"/>
              <a:gd name="T97" fmla="*/ 181 h 181"/>
              <a:gd name="T98" fmla="*/ 445 w 585"/>
              <a:gd name="T99" fmla="*/ 181 h 181"/>
              <a:gd name="T100" fmla="*/ 447 w 585"/>
              <a:gd name="T101" fmla="*/ 181 h 181"/>
              <a:gd name="T102" fmla="*/ 461 w 585"/>
              <a:gd name="T103" fmla="*/ 181 h 181"/>
              <a:gd name="T104" fmla="*/ 471 w 585"/>
              <a:gd name="T105" fmla="*/ 180 h 181"/>
              <a:gd name="T106" fmla="*/ 475 w 585"/>
              <a:gd name="T107" fmla="*/ 180 h 181"/>
              <a:gd name="T108" fmla="*/ 478 w 585"/>
              <a:gd name="T109" fmla="*/ 180 h 181"/>
              <a:gd name="T110" fmla="*/ 480 w 585"/>
              <a:gd name="T111" fmla="*/ 180 h 181"/>
              <a:gd name="T112" fmla="*/ 482 w 585"/>
              <a:gd name="T113" fmla="*/ 180 h 181"/>
              <a:gd name="T114" fmla="*/ 485 w 585"/>
              <a:gd name="T115" fmla="*/ 180 h 181"/>
              <a:gd name="T116" fmla="*/ 493 w 585"/>
              <a:gd name="T117" fmla="*/ 180 h 181"/>
              <a:gd name="T118" fmla="*/ 532 w 585"/>
              <a:gd name="T119" fmla="*/ 181 h 181"/>
              <a:gd name="T120" fmla="*/ 582 w 585"/>
              <a:gd name="T121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5" h="181">
                <a:moveTo>
                  <a:pt x="0" y="181"/>
                </a:moveTo>
                <a:lnTo>
                  <a:pt x="12" y="181"/>
                </a:lnTo>
                <a:lnTo>
                  <a:pt x="24" y="181"/>
                </a:lnTo>
                <a:lnTo>
                  <a:pt x="50" y="181"/>
                </a:lnTo>
                <a:lnTo>
                  <a:pt x="73" y="181"/>
                </a:lnTo>
                <a:lnTo>
                  <a:pt x="80" y="181"/>
                </a:lnTo>
                <a:lnTo>
                  <a:pt x="86" y="180"/>
                </a:lnTo>
                <a:lnTo>
                  <a:pt x="92" y="180"/>
                </a:lnTo>
                <a:lnTo>
                  <a:pt x="95" y="180"/>
                </a:lnTo>
                <a:lnTo>
                  <a:pt x="96" y="180"/>
                </a:lnTo>
                <a:lnTo>
                  <a:pt x="98" y="180"/>
                </a:lnTo>
                <a:lnTo>
                  <a:pt x="99" y="180"/>
                </a:lnTo>
                <a:lnTo>
                  <a:pt x="101" y="180"/>
                </a:lnTo>
                <a:lnTo>
                  <a:pt x="101" y="180"/>
                </a:lnTo>
                <a:lnTo>
                  <a:pt x="102" y="180"/>
                </a:lnTo>
                <a:lnTo>
                  <a:pt x="103" y="180"/>
                </a:lnTo>
                <a:lnTo>
                  <a:pt x="103" y="180"/>
                </a:lnTo>
                <a:lnTo>
                  <a:pt x="104" y="180"/>
                </a:lnTo>
                <a:lnTo>
                  <a:pt x="105" y="180"/>
                </a:lnTo>
                <a:lnTo>
                  <a:pt x="106" y="180"/>
                </a:lnTo>
                <a:lnTo>
                  <a:pt x="106" y="180"/>
                </a:lnTo>
                <a:lnTo>
                  <a:pt x="107" y="180"/>
                </a:lnTo>
                <a:lnTo>
                  <a:pt x="108" y="180"/>
                </a:lnTo>
                <a:lnTo>
                  <a:pt x="110" y="180"/>
                </a:lnTo>
                <a:lnTo>
                  <a:pt x="111" y="180"/>
                </a:lnTo>
                <a:lnTo>
                  <a:pt x="113" y="180"/>
                </a:lnTo>
                <a:lnTo>
                  <a:pt x="115" y="180"/>
                </a:lnTo>
                <a:lnTo>
                  <a:pt x="119" y="180"/>
                </a:lnTo>
                <a:lnTo>
                  <a:pt x="122" y="180"/>
                </a:lnTo>
                <a:lnTo>
                  <a:pt x="128" y="181"/>
                </a:lnTo>
                <a:lnTo>
                  <a:pt x="134" y="181"/>
                </a:lnTo>
                <a:lnTo>
                  <a:pt x="137" y="181"/>
                </a:lnTo>
                <a:lnTo>
                  <a:pt x="138" y="181"/>
                </a:lnTo>
                <a:lnTo>
                  <a:pt x="138" y="181"/>
                </a:lnTo>
                <a:lnTo>
                  <a:pt x="139" y="181"/>
                </a:lnTo>
                <a:lnTo>
                  <a:pt x="139" y="181"/>
                </a:lnTo>
                <a:lnTo>
                  <a:pt x="140" y="181"/>
                </a:lnTo>
                <a:lnTo>
                  <a:pt x="141" y="181"/>
                </a:lnTo>
                <a:lnTo>
                  <a:pt x="142" y="181"/>
                </a:lnTo>
                <a:lnTo>
                  <a:pt x="142" y="181"/>
                </a:lnTo>
                <a:lnTo>
                  <a:pt x="143" y="181"/>
                </a:lnTo>
                <a:lnTo>
                  <a:pt x="144" y="181"/>
                </a:lnTo>
                <a:lnTo>
                  <a:pt x="144" y="181"/>
                </a:lnTo>
                <a:lnTo>
                  <a:pt x="145" y="181"/>
                </a:lnTo>
                <a:lnTo>
                  <a:pt x="146" y="181"/>
                </a:lnTo>
                <a:lnTo>
                  <a:pt x="146" y="181"/>
                </a:lnTo>
                <a:lnTo>
                  <a:pt x="147" y="181"/>
                </a:lnTo>
                <a:lnTo>
                  <a:pt x="148" y="181"/>
                </a:lnTo>
                <a:lnTo>
                  <a:pt x="149" y="181"/>
                </a:lnTo>
                <a:lnTo>
                  <a:pt x="151" y="181"/>
                </a:lnTo>
                <a:lnTo>
                  <a:pt x="151" y="181"/>
                </a:lnTo>
                <a:lnTo>
                  <a:pt x="152" y="181"/>
                </a:lnTo>
                <a:lnTo>
                  <a:pt x="153" y="181"/>
                </a:lnTo>
                <a:lnTo>
                  <a:pt x="154" y="181"/>
                </a:lnTo>
                <a:lnTo>
                  <a:pt x="154" y="181"/>
                </a:lnTo>
                <a:lnTo>
                  <a:pt x="155" y="181"/>
                </a:lnTo>
                <a:lnTo>
                  <a:pt x="156" y="181"/>
                </a:lnTo>
                <a:lnTo>
                  <a:pt x="156" y="181"/>
                </a:lnTo>
                <a:lnTo>
                  <a:pt x="157" y="181"/>
                </a:lnTo>
                <a:lnTo>
                  <a:pt x="158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81"/>
                </a:lnTo>
                <a:lnTo>
                  <a:pt x="163" y="181"/>
                </a:lnTo>
                <a:lnTo>
                  <a:pt x="164" y="180"/>
                </a:lnTo>
                <a:lnTo>
                  <a:pt x="167" y="180"/>
                </a:lnTo>
                <a:lnTo>
                  <a:pt x="169" y="180"/>
                </a:lnTo>
                <a:lnTo>
                  <a:pt x="171" y="179"/>
                </a:lnTo>
                <a:lnTo>
                  <a:pt x="174" y="179"/>
                </a:lnTo>
                <a:lnTo>
                  <a:pt x="177" y="178"/>
                </a:lnTo>
                <a:lnTo>
                  <a:pt x="182" y="175"/>
                </a:lnTo>
                <a:lnTo>
                  <a:pt x="186" y="174"/>
                </a:lnTo>
                <a:lnTo>
                  <a:pt x="189" y="172"/>
                </a:lnTo>
                <a:lnTo>
                  <a:pt x="195" y="166"/>
                </a:lnTo>
                <a:lnTo>
                  <a:pt x="202" y="159"/>
                </a:lnTo>
                <a:lnTo>
                  <a:pt x="208" y="151"/>
                </a:lnTo>
                <a:lnTo>
                  <a:pt x="219" y="132"/>
                </a:lnTo>
                <a:lnTo>
                  <a:pt x="243" y="78"/>
                </a:lnTo>
                <a:lnTo>
                  <a:pt x="255" y="50"/>
                </a:lnTo>
                <a:lnTo>
                  <a:pt x="261" y="36"/>
                </a:lnTo>
                <a:lnTo>
                  <a:pt x="268" y="23"/>
                </a:lnTo>
                <a:lnTo>
                  <a:pt x="275" y="13"/>
                </a:lnTo>
                <a:lnTo>
                  <a:pt x="281" y="6"/>
                </a:lnTo>
                <a:lnTo>
                  <a:pt x="283" y="4"/>
                </a:lnTo>
                <a:lnTo>
                  <a:pt x="285" y="3"/>
                </a:lnTo>
                <a:lnTo>
                  <a:pt x="287" y="2"/>
                </a:lnTo>
                <a:lnTo>
                  <a:pt x="288" y="1"/>
                </a:lnTo>
                <a:lnTo>
                  <a:pt x="289" y="1"/>
                </a:lnTo>
                <a:lnTo>
                  <a:pt x="290" y="1"/>
                </a:lnTo>
                <a:lnTo>
                  <a:pt x="290" y="1"/>
                </a:lnTo>
                <a:lnTo>
                  <a:pt x="291" y="0"/>
                </a:lnTo>
                <a:lnTo>
                  <a:pt x="292" y="0"/>
                </a:lnTo>
                <a:lnTo>
                  <a:pt x="292" y="0"/>
                </a:lnTo>
                <a:lnTo>
                  <a:pt x="293" y="0"/>
                </a:lnTo>
                <a:lnTo>
                  <a:pt x="293" y="0"/>
                </a:lnTo>
                <a:lnTo>
                  <a:pt x="294" y="0"/>
                </a:lnTo>
                <a:lnTo>
                  <a:pt x="295" y="1"/>
                </a:lnTo>
                <a:lnTo>
                  <a:pt x="295" y="1"/>
                </a:lnTo>
                <a:lnTo>
                  <a:pt x="297" y="1"/>
                </a:lnTo>
                <a:lnTo>
                  <a:pt x="298" y="2"/>
                </a:lnTo>
                <a:lnTo>
                  <a:pt x="300" y="2"/>
                </a:lnTo>
                <a:lnTo>
                  <a:pt x="301" y="4"/>
                </a:lnTo>
                <a:lnTo>
                  <a:pt x="304" y="6"/>
                </a:lnTo>
                <a:lnTo>
                  <a:pt x="310" y="13"/>
                </a:lnTo>
                <a:lnTo>
                  <a:pt x="316" y="21"/>
                </a:lnTo>
                <a:lnTo>
                  <a:pt x="327" y="43"/>
                </a:lnTo>
                <a:lnTo>
                  <a:pt x="340" y="73"/>
                </a:lnTo>
                <a:lnTo>
                  <a:pt x="353" y="105"/>
                </a:lnTo>
                <a:lnTo>
                  <a:pt x="365" y="130"/>
                </a:lnTo>
                <a:lnTo>
                  <a:pt x="377" y="151"/>
                </a:lnTo>
                <a:lnTo>
                  <a:pt x="389" y="166"/>
                </a:lnTo>
                <a:lnTo>
                  <a:pt x="395" y="171"/>
                </a:lnTo>
                <a:lnTo>
                  <a:pt x="401" y="175"/>
                </a:lnTo>
                <a:lnTo>
                  <a:pt x="407" y="177"/>
                </a:lnTo>
                <a:lnTo>
                  <a:pt x="410" y="178"/>
                </a:lnTo>
                <a:lnTo>
                  <a:pt x="413" y="179"/>
                </a:lnTo>
                <a:lnTo>
                  <a:pt x="416" y="180"/>
                </a:lnTo>
                <a:lnTo>
                  <a:pt x="418" y="180"/>
                </a:lnTo>
                <a:lnTo>
                  <a:pt x="419" y="180"/>
                </a:lnTo>
                <a:lnTo>
                  <a:pt x="421" y="180"/>
                </a:lnTo>
                <a:lnTo>
                  <a:pt x="422" y="181"/>
                </a:lnTo>
                <a:lnTo>
                  <a:pt x="424" y="181"/>
                </a:lnTo>
                <a:lnTo>
                  <a:pt x="425" y="181"/>
                </a:lnTo>
                <a:lnTo>
                  <a:pt x="425" y="181"/>
                </a:lnTo>
                <a:lnTo>
                  <a:pt x="427" y="181"/>
                </a:lnTo>
                <a:lnTo>
                  <a:pt x="427" y="181"/>
                </a:lnTo>
                <a:lnTo>
                  <a:pt x="428" y="181"/>
                </a:lnTo>
                <a:lnTo>
                  <a:pt x="429" y="181"/>
                </a:lnTo>
                <a:lnTo>
                  <a:pt x="429" y="181"/>
                </a:lnTo>
                <a:lnTo>
                  <a:pt x="430" y="181"/>
                </a:lnTo>
                <a:lnTo>
                  <a:pt x="431" y="181"/>
                </a:lnTo>
                <a:lnTo>
                  <a:pt x="432" y="181"/>
                </a:lnTo>
                <a:lnTo>
                  <a:pt x="432" y="181"/>
                </a:lnTo>
                <a:lnTo>
                  <a:pt x="433" y="181"/>
                </a:lnTo>
                <a:lnTo>
                  <a:pt x="434" y="181"/>
                </a:lnTo>
                <a:lnTo>
                  <a:pt x="435" y="181"/>
                </a:lnTo>
                <a:lnTo>
                  <a:pt x="437" y="181"/>
                </a:lnTo>
                <a:lnTo>
                  <a:pt x="438" y="181"/>
                </a:lnTo>
                <a:lnTo>
                  <a:pt x="438" y="181"/>
                </a:lnTo>
                <a:lnTo>
                  <a:pt x="438" y="181"/>
                </a:lnTo>
                <a:lnTo>
                  <a:pt x="439" y="181"/>
                </a:lnTo>
                <a:lnTo>
                  <a:pt x="440" y="181"/>
                </a:lnTo>
                <a:lnTo>
                  <a:pt x="441" y="181"/>
                </a:lnTo>
                <a:lnTo>
                  <a:pt x="441" y="181"/>
                </a:lnTo>
                <a:lnTo>
                  <a:pt x="442" y="181"/>
                </a:lnTo>
                <a:lnTo>
                  <a:pt x="442" y="181"/>
                </a:lnTo>
                <a:lnTo>
                  <a:pt x="443" y="181"/>
                </a:lnTo>
                <a:lnTo>
                  <a:pt x="443" y="181"/>
                </a:lnTo>
                <a:lnTo>
                  <a:pt x="444" y="181"/>
                </a:lnTo>
                <a:lnTo>
                  <a:pt x="445" y="181"/>
                </a:lnTo>
                <a:lnTo>
                  <a:pt x="445" y="181"/>
                </a:lnTo>
                <a:lnTo>
                  <a:pt x="446" y="181"/>
                </a:lnTo>
                <a:lnTo>
                  <a:pt x="447" y="181"/>
                </a:lnTo>
                <a:lnTo>
                  <a:pt x="448" y="181"/>
                </a:lnTo>
                <a:lnTo>
                  <a:pt x="449" y="181"/>
                </a:lnTo>
                <a:lnTo>
                  <a:pt x="461" y="181"/>
                </a:lnTo>
                <a:lnTo>
                  <a:pt x="466" y="180"/>
                </a:lnTo>
                <a:lnTo>
                  <a:pt x="470" y="180"/>
                </a:lnTo>
                <a:lnTo>
                  <a:pt x="471" y="180"/>
                </a:lnTo>
                <a:lnTo>
                  <a:pt x="473" y="180"/>
                </a:lnTo>
                <a:lnTo>
                  <a:pt x="474" y="180"/>
                </a:lnTo>
                <a:lnTo>
                  <a:pt x="475" y="180"/>
                </a:lnTo>
                <a:lnTo>
                  <a:pt x="477" y="180"/>
                </a:lnTo>
                <a:lnTo>
                  <a:pt x="478" y="180"/>
                </a:lnTo>
                <a:lnTo>
                  <a:pt x="478" y="180"/>
                </a:lnTo>
                <a:lnTo>
                  <a:pt x="479" y="180"/>
                </a:lnTo>
                <a:lnTo>
                  <a:pt x="480" y="180"/>
                </a:lnTo>
                <a:lnTo>
                  <a:pt x="480" y="180"/>
                </a:lnTo>
                <a:lnTo>
                  <a:pt x="481" y="180"/>
                </a:lnTo>
                <a:lnTo>
                  <a:pt x="482" y="180"/>
                </a:lnTo>
                <a:lnTo>
                  <a:pt x="482" y="180"/>
                </a:lnTo>
                <a:lnTo>
                  <a:pt x="483" y="180"/>
                </a:lnTo>
                <a:lnTo>
                  <a:pt x="484" y="180"/>
                </a:lnTo>
                <a:lnTo>
                  <a:pt x="485" y="180"/>
                </a:lnTo>
                <a:lnTo>
                  <a:pt x="487" y="180"/>
                </a:lnTo>
                <a:lnTo>
                  <a:pt x="490" y="180"/>
                </a:lnTo>
                <a:lnTo>
                  <a:pt x="493" y="180"/>
                </a:lnTo>
                <a:lnTo>
                  <a:pt x="496" y="180"/>
                </a:lnTo>
                <a:lnTo>
                  <a:pt x="508" y="181"/>
                </a:lnTo>
                <a:lnTo>
                  <a:pt x="532" y="181"/>
                </a:lnTo>
                <a:lnTo>
                  <a:pt x="544" y="181"/>
                </a:lnTo>
                <a:lnTo>
                  <a:pt x="557" y="181"/>
                </a:lnTo>
                <a:lnTo>
                  <a:pt x="582" y="181"/>
                </a:lnTo>
                <a:lnTo>
                  <a:pt x="585" y="181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5245100" y="3820650"/>
            <a:ext cx="2889250" cy="804862"/>
            <a:chOff x="2344" y="2489"/>
            <a:chExt cx="1820" cy="507"/>
          </a:xfrm>
        </p:grpSpPr>
        <p:sp>
          <p:nvSpPr>
            <p:cNvPr id="19" name="Oval 74"/>
            <p:cNvSpPr>
              <a:spLocks noChangeAspect="1" noChangeArrowheads="1"/>
            </p:cNvSpPr>
            <p:nvPr/>
          </p:nvSpPr>
          <p:spPr bwMode="auto">
            <a:xfrm>
              <a:off x="3995" y="2489"/>
              <a:ext cx="169" cy="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AutoShape 73"/>
            <p:cNvSpPr>
              <a:spLocks noChangeAspect="1" noChangeArrowheads="1"/>
            </p:cNvSpPr>
            <p:nvPr/>
          </p:nvSpPr>
          <p:spPr bwMode="auto">
            <a:xfrm rot="-5400000">
              <a:off x="3000" y="1834"/>
              <a:ext cx="505" cy="1818"/>
            </a:xfrm>
            <a:prstGeom prst="can">
              <a:avLst>
                <a:gd name="adj" fmla="val 328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" name="AutoShape 77"/>
          <p:cNvSpPr>
            <a:spLocks noChangeArrowheads="1"/>
          </p:cNvSpPr>
          <p:nvPr/>
        </p:nvSpPr>
        <p:spPr bwMode="auto">
          <a:xfrm>
            <a:off x="4635500" y="4060362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Line 79"/>
          <p:cNvSpPr>
            <a:spLocks noChangeShapeType="1"/>
          </p:cNvSpPr>
          <p:nvPr/>
        </p:nvSpPr>
        <p:spPr bwMode="auto">
          <a:xfrm flipH="1">
            <a:off x="5702300" y="427785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Line 80"/>
          <p:cNvSpPr>
            <a:spLocks noChangeShapeType="1"/>
          </p:cNvSpPr>
          <p:nvPr/>
        </p:nvSpPr>
        <p:spPr bwMode="auto">
          <a:xfrm>
            <a:off x="6769100" y="42778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Line 81"/>
          <p:cNvSpPr>
            <a:spLocks noChangeShapeType="1"/>
          </p:cNvSpPr>
          <p:nvPr/>
        </p:nvSpPr>
        <p:spPr bwMode="auto">
          <a:xfrm>
            <a:off x="6769100" y="427785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Text Box 82"/>
          <p:cNvSpPr txBox="1">
            <a:spLocks noChangeArrowheads="1"/>
          </p:cNvSpPr>
          <p:nvPr/>
        </p:nvSpPr>
        <p:spPr bwMode="auto">
          <a:xfrm>
            <a:off x="5991225" y="5079537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+</a:t>
            </a:r>
          </a:p>
        </p:txBody>
      </p:sp>
      <p:sp>
        <p:nvSpPr>
          <p:cNvPr id="26" name="Text Box 83"/>
          <p:cNvSpPr txBox="1">
            <a:spLocks noChangeArrowheads="1"/>
          </p:cNvSpPr>
          <p:nvPr/>
        </p:nvSpPr>
        <p:spPr bwMode="auto">
          <a:xfrm>
            <a:off x="7210425" y="5079537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+</a:t>
            </a:r>
          </a:p>
        </p:txBody>
      </p:sp>
      <p:sp>
        <p:nvSpPr>
          <p:cNvPr id="27" name="Text Box 85"/>
          <p:cNvSpPr txBox="1">
            <a:spLocks noChangeArrowheads="1"/>
          </p:cNvSpPr>
          <p:nvPr/>
        </p:nvSpPr>
        <p:spPr bwMode="auto">
          <a:xfrm>
            <a:off x="2193926" y="2822113"/>
            <a:ext cx="8016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Un profil d ’intensité quelconque se décompose sur la </a:t>
            </a:r>
            <a:r>
              <a:rPr lang="fr-FR" altLang="fr-FR" b="1"/>
              <a:t>base des modes propres</a:t>
            </a:r>
            <a:r>
              <a:rPr lang="fr-FR" altLang="fr-FR"/>
              <a:t> de la fibre</a:t>
            </a:r>
          </a:p>
        </p:txBody>
      </p:sp>
      <p:sp>
        <p:nvSpPr>
          <p:cNvPr id="28" name="Text Box 86"/>
          <p:cNvSpPr txBox="1">
            <a:spLocks noChangeArrowheads="1"/>
          </p:cNvSpPr>
          <p:nvPr/>
        </p:nvSpPr>
        <p:spPr bwMode="auto">
          <a:xfrm>
            <a:off x="5029201" y="6036800"/>
            <a:ext cx="113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a</a:t>
            </a:r>
            <a:r>
              <a:rPr lang="fr-FR" altLang="fr-FR" sz="2400">
                <a:latin typeface="Symbol" pitchFamily="18" charset="2"/>
              </a:rPr>
              <a:t>´</a:t>
            </a:r>
            <a:r>
              <a:rPr lang="fr-FR" altLang="fr-FR" sz="2400" b="1"/>
              <a:t>LP</a:t>
            </a:r>
            <a:r>
              <a:rPr lang="fr-FR" altLang="fr-FR" sz="2400" b="1" baseline="-25000"/>
              <a:t>01</a:t>
            </a:r>
            <a:endParaRPr lang="fr-FR" altLang="fr-FR" sz="2400" baseline="-25000"/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6380163" y="6036800"/>
            <a:ext cx="113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b</a:t>
            </a:r>
            <a:r>
              <a:rPr lang="fr-FR" altLang="fr-FR" sz="2400">
                <a:latin typeface="Symbol" pitchFamily="18" charset="2"/>
              </a:rPr>
              <a:t>´</a:t>
            </a:r>
            <a:r>
              <a:rPr lang="fr-FR" altLang="fr-FR" sz="2400" b="1"/>
              <a:t>LP</a:t>
            </a:r>
            <a:r>
              <a:rPr lang="fr-FR" altLang="fr-FR" sz="2400" b="1" baseline="-25000"/>
              <a:t>02</a:t>
            </a:r>
            <a:endParaRPr lang="fr-FR" altLang="fr-FR" sz="2400" baseline="-25000"/>
          </a:p>
        </p:txBody>
      </p:sp>
      <p:sp>
        <p:nvSpPr>
          <p:cNvPr id="30" name="Text Box 88"/>
          <p:cNvSpPr txBox="1">
            <a:spLocks noChangeArrowheads="1"/>
          </p:cNvSpPr>
          <p:nvPr/>
        </p:nvSpPr>
        <p:spPr bwMode="auto">
          <a:xfrm>
            <a:off x="7751763" y="603680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c</a:t>
            </a:r>
            <a:r>
              <a:rPr lang="fr-FR" altLang="fr-FR" sz="2400">
                <a:latin typeface="Symbol" pitchFamily="18" charset="2"/>
              </a:rPr>
              <a:t>´</a:t>
            </a:r>
            <a:r>
              <a:rPr lang="fr-FR" altLang="fr-FR" sz="2400" b="1"/>
              <a:t>LP</a:t>
            </a:r>
            <a:r>
              <a:rPr lang="fr-FR" altLang="fr-FR" sz="2400" b="1" baseline="-25000"/>
              <a:t>03</a:t>
            </a:r>
            <a:endParaRPr lang="fr-FR" altLang="fr-FR" sz="2400" baseline="-25000"/>
          </a:p>
        </p:txBody>
      </p:sp>
      <p:sp>
        <p:nvSpPr>
          <p:cNvPr id="31" name="Text Box 90"/>
          <p:cNvSpPr txBox="1">
            <a:spLocks noChangeArrowheads="1"/>
          </p:cNvSpPr>
          <p:nvPr/>
        </p:nvSpPr>
        <p:spPr bwMode="auto">
          <a:xfrm>
            <a:off x="6038850" y="6041562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+</a:t>
            </a:r>
          </a:p>
        </p:txBody>
      </p:sp>
      <p:sp>
        <p:nvSpPr>
          <p:cNvPr id="32" name="Text Box 91"/>
          <p:cNvSpPr txBox="1">
            <a:spLocks noChangeArrowheads="1"/>
          </p:cNvSpPr>
          <p:nvPr/>
        </p:nvSpPr>
        <p:spPr bwMode="auto">
          <a:xfrm>
            <a:off x="7467600" y="6041562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+</a:t>
            </a:r>
          </a:p>
        </p:txBody>
      </p:sp>
      <p:sp>
        <p:nvSpPr>
          <p:cNvPr id="33" name="Text Box 93"/>
          <p:cNvSpPr txBox="1">
            <a:spLocks noChangeArrowheads="1"/>
          </p:cNvSpPr>
          <p:nvPr/>
        </p:nvSpPr>
        <p:spPr bwMode="auto">
          <a:xfrm>
            <a:off x="2208214" y="980612"/>
            <a:ext cx="6135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Les modes sont orthogonaux au sens du </a:t>
            </a:r>
            <a:r>
              <a:rPr lang="fr-FR" altLang="fr-FR" b="1"/>
              <a:t>produit scalaire</a:t>
            </a:r>
            <a:endParaRPr lang="fr-FR" altLang="fr-FR"/>
          </a:p>
        </p:txBody>
      </p:sp>
      <p:pic>
        <p:nvPicPr>
          <p:cNvPr id="3074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37" y="1706150"/>
            <a:ext cx="2689225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Espace réservé du pied de page 4">
            <a:extLst>
              <a:ext uri="{FF2B5EF4-FFF2-40B4-BE49-F238E27FC236}">
                <a16:creationId xmlns:a16="http://schemas.microsoft.com/office/drawing/2014/main" id="{AE361C41-D14A-4CA8-A400-E1F9D058091C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27166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1863725" y="747714"/>
            <a:ext cx="56348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 </a:t>
            </a:r>
            <a:r>
              <a:rPr lang="fr-FR" altLang="fr-FR" b="1" dirty="0"/>
              <a:t>Performance de transmission</a:t>
            </a:r>
          </a:p>
          <a:p>
            <a:r>
              <a:rPr lang="fr-FR" altLang="fr-FR" dirty="0"/>
              <a:t>	- très faibles pertes ( ~ 0.2 dB/km)</a:t>
            </a:r>
          </a:p>
          <a:p>
            <a:r>
              <a:rPr lang="fr-FR" altLang="fr-FR" dirty="0"/>
              <a:t>	- très grande bande passante ( &gt; 12THz)</a:t>
            </a:r>
          </a:p>
          <a:p>
            <a:r>
              <a:rPr lang="fr-FR" altLang="fr-FR" dirty="0"/>
              <a:t>	- multiplexage possible sur plusieurs canaux</a:t>
            </a: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1863725" y="2259013"/>
            <a:ext cx="56973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dirty="0"/>
              <a:t> </a:t>
            </a:r>
            <a:r>
              <a:rPr lang="fr-FR" altLang="fr-FR" b="1" dirty="0"/>
              <a:t>Mise en œuvre</a:t>
            </a:r>
          </a:p>
          <a:p>
            <a:r>
              <a:rPr lang="fr-FR" altLang="fr-FR" dirty="0"/>
              <a:t>	- faible poids</a:t>
            </a:r>
          </a:p>
          <a:p>
            <a:r>
              <a:rPr lang="fr-FR" altLang="fr-FR" dirty="0"/>
              <a:t>	- faible taille (gaine ~quelques centaines µm)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1863725" y="3503613"/>
            <a:ext cx="67890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dirty="0"/>
              <a:t> </a:t>
            </a:r>
            <a:r>
              <a:rPr lang="fr-FR" altLang="fr-FR" b="1" dirty="0"/>
              <a:t>Sécurité électrique</a:t>
            </a:r>
          </a:p>
          <a:p>
            <a:r>
              <a:rPr lang="fr-FR" altLang="fr-FR" dirty="0"/>
              <a:t>	- isolation totale entre terminaux</a:t>
            </a:r>
          </a:p>
          <a:p>
            <a:r>
              <a:rPr lang="fr-FR" altLang="fr-FR" dirty="0"/>
              <a:t>	- insensibilité aux parasites électriques (n’en crée pas !)</a:t>
            </a:r>
          </a:p>
          <a:p>
            <a:r>
              <a:rPr lang="fr-FR" altLang="fr-FR" dirty="0"/>
              <a:t>	- possibilité d’utilisation en ambiance explosive</a:t>
            </a:r>
          </a:p>
          <a:p>
            <a:r>
              <a:rPr lang="fr-FR" altLang="fr-FR" dirty="0"/>
              <a:t>	- applications médicales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1863725" y="5484814"/>
            <a:ext cx="41944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/>
              <a:t> </a:t>
            </a:r>
            <a:r>
              <a:rPr lang="fr-FR" altLang="fr-FR" b="1"/>
              <a:t>Inviolabilité</a:t>
            </a:r>
          </a:p>
          <a:p>
            <a:r>
              <a:rPr lang="fr-FR" altLang="fr-FR"/>
              <a:t>	- difficile d’intercepter le signal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200" dirty="0"/>
              <a:t>Conclusion : Intérêt de la fibre</a:t>
            </a:r>
            <a:endParaRPr lang="fr-FR" sz="2200" dirty="0"/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749142C2-09BE-4C6C-8B88-D5C164DE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403" y="6381328"/>
            <a:ext cx="1160013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25F4-B268-42E8-A7A4-B8F206EF4EB7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26FB39B6-4D01-4906-AB21-2337DFCB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" y="6381328"/>
            <a:ext cx="710781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F5595-61AE-4AA6-B423-33EDBD1DAE1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57E21A0E-B675-4ED9-B368-9C237C958499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6900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0" grpId="0"/>
      <p:bldP spid="231431" grpId="0"/>
      <p:bldP spid="2314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6829" y="2503850"/>
            <a:ext cx="7211144" cy="23457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altLang="fr-FR" sz="3600" dirty="0"/>
              <a:t>1</a:t>
            </a:r>
            <a:r>
              <a:rPr lang="fr-FR" altLang="fr-FR" sz="3600" baseline="30000" dirty="0"/>
              <a:t>ière</a:t>
            </a:r>
            <a:r>
              <a:rPr lang="fr-FR" altLang="fr-FR" sz="3600" dirty="0"/>
              <a:t> partie</a:t>
            </a:r>
          </a:p>
          <a:p>
            <a:pPr algn="ctr"/>
            <a:endParaRPr lang="fr-FR" altLang="fr-FR" sz="3600" dirty="0"/>
          </a:p>
          <a:p>
            <a:pPr marL="0" indent="0" algn="ctr">
              <a:buNone/>
            </a:pPr>
            <a:r>
              <a:rPr lang="fr-FR" altLang="fr-FR" sz="3600" dirty="0"/>
              <a:t>Conditions de guidage de la lumière</a:t>
            </a:r>
          </a:p>
          <a:p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ADA8916-CEDE-4C84-8D79-43752D074432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344517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Différents types de guides diélectriques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7" name="Group 1088"/>
          <p:cNvGrpSpPr>
            <a:grpSpLocks noChangeAspect="1"/>
          </p:cNvGrpSpPr>
          <p:nvPr/>
        </p:nvGrpSpPr>
        <p:grpSpPr bwMode="auto">
          <a:xfrm>
            <a:off x="1752600" y="2514600"/>
            <a:ext cx="8789988" cy="1817688"/>
            <a:chOff x="45" y="144"/>
            <a:chExt cx="4255" cy="880"/>
          </a:xfrm>
        </p:grpSpPr>
        <p:sp>
          <p:nvSpPr>
            <p:cNvPr id="8" name="Freeform 1027"/>
            <p:cNvSpPr>
              <a:spLocks noChangeAspect="1"/>
            </p:cNvSpPr>
            <p:nvPr/>
          </p:nvSpPr>
          <p:spPr bwMode="auto">
            <a:xfrm>
              <a:off x="1007" y="375"/>
              <a:ext cx="457" cy="509"/>
            </a:xfrm>
            <a:custGeom>
              <a:avLst/>
              <a:gdLst>
                <a:gd name="T0" fmla="*/ 0 w 913"/>
                <a:gd name="T1" fmla="*/ 624 h 865"/>
                <a:gd name="T2" fmla="*/ 0 w 913"/>
                <a:gd name="T3" fmla="*/ 864 h 865"/>
                <a:gd name="T4" fmla="*/ 912 w 913"/>
                <a:gd name="T5" fmla="*/ 240 h 865"/>
                <a:gd name="T6" fmla="*/ 912 w 913"/>
                <a:gd name="T7" fmla="*/ 0 h 865"/>
                <a:gd name="T8" fmla="*/ 0 w 913"/>
                <a:gd name="T9" fmla="*/ 624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3" h="865">
                  <a:moveTo>
                    <a:pt x="0" y="624"/>
                  </a:moveTo>
                  <a:lnTo>
                    <a:pt x="0" y="864"/>
                  </a:lnTo>
                  <a:lnTo>
                    <a:pt x="912" y="240"/>
                  </a:lnTo>
                  <a:lnTo>
                    <a:pt x="912" y="0"/>
                  </a:lnTo>
                  <a:lnTo>
                    <a:pt x="0" y="624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Rectangle 1028"/>
            <p:cNvSpPr>
              <a:spLocks noChangeAspect="1" noChangeArrowheads="1"/>
            </p:cNvSpPr>
            <p:nvPr/>
          </p:nvSpPr>
          <p:spPr bwMode="auto">
            <a:xfrm>
              <a:off x="47" y="604"/>
              <a:ext cx="958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1029"/>
            <p:cNvSpPr>
              <a:spLocks noChangeAspect="1" noChangeArrowheads="1"/>
            </p:cNvSpPr>
            <p:nvPr/>
          </p:nvSpPr>
          <p:spPr bwMode="auto">
            <a:xfrm>
              <a:off x="51" y="745"/>
              <a:ext cx="958" cy="13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Line 1030"/>
            <p:cNvSpPr>
              <a:spLocks noChangeAspect="1" noChangeShapeType="1"/>
            </p:cNvSpPr>
            <p:nvPr/>
          </p:nvSpPr>
          <p:spPr bwMode="auto">
            <a:xfrm flipV="1">
              <a:off x="45" y="234"/>
              <a:ext cx="457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031"/>
            <p:cNvSpPr>
              <a:spLocks noChangeAspect="1" noChangeShapeType="1"/>
            </p:cNvSpPr>
            <p:nvPr/>
          </p:nvSpPr>
          <p:spPr bwMode="auto">
            <a:xfrm flipV="1">
              <a:off x="1007" y="234"/>
              <a:ext cx="456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1032"/>
            <p:cNvSpPr>
              <a:spLocks noChangeAspect="1" noChangeShapeType="1"/>
            </p:cNvSpPr>
            <p:nvPr/>
          </p:nvSpPr>
          <p:spPr bwMode="auto">
            <a:xfrm flipV="1">
              <a:off x="1007" y="651"/>
              <a:ext cx="456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1033"/>
            <p:cNvSpPr>
              <a:spLocks noChangeAspect="1" noChangeShapeType="1"/>
            </p:cNvSpPr>
            <p:nvPr/>
          </p:nvSpPr>
          <p:spPr bwMode="auto">
            <a:xfrm flipV="1">
              <a:off x="1007" y="375"/>
              <a:ext cx="456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1034"/>
            <p:cNvSpPr>
              <a:spLocks noChangeAspect="1" noChangeShapeType="1"/>
            </p:cNvSpPr>
            <p:nvPr/>
          </p:nvSpPr>
          <p:spPr bwMode="auto">
            <a:xfrm flipV="1">
              <a:off x="1007" y="516"/>
              <a:ext cx="456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035"/>
            <p:cNvSpPr>
              <a:spLocks noChangeAspect="1" noChangeArrowheads="1"/>
            </p:cNvSpPr>
            <p:nvPr/>
          </p:nvSpPr>
          <p:spPr bwMode="auto">
            <a:xfrm>
              <a:off x="328" y="718"/>
              <a:ext cx="26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cœur</a:t>
              </a:r>
            </a:p>
          </p:txBody>
        </p:sp>
        <p:sp>
          <p:nvSpPr>
            <p:cNvPr id="17" name="Rectangle 1036"/>
            <p:cNvSpPr>
              <a:spLocks noChangeAspect="1" noChangeArrowheads="1"/>
            </p:cNvSpPr>
            <p:nvPr/>
          </p:nvSpPr>
          <p:spPr bwMode="auto">
            <a:xfrm>
              <a:off x="328" y="576"/>
              <a:ext cx="27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gaine</a:t>
              </a:r>
            </a:p>
          </p:txBody>
        </p:sp>
        <p:sp>
          <p:nvSpPr>
            <p:cNvPr id="18" name="Rectangle 1037"/>
            <p:cNvSpPr>
              <a:spLocks noChangeAspect="1" noChangeArrowheads="1"/>
            </p:cNvSpPr>
            <p:nvPr/>
          </p:nvSpPr>
          <p:spPr bwMode="auto">
            <a:xfrm>
              <a:off x="328" y="858"/>
              <a:ext cx="27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gaine</a:t>
              </a:r>
            </a:p>
          </p:txBody>
        </p:sp>
        <p:sp>
          <p:nvSpPr>
            <p:cNvPr id="19" name="Line 1038"/>
            <p:cNvSpPr>
              <a:spLocks noChangeAspect="1" noChangeShapeType="1"/>
            </p:cNvSpPr>
            <p:nvPr/>
          </p:nvSpPr>
          <p:spPr bwMode="auto">
            <a:xfrm>
              <a:off x="430" y="500"/>
              <a:ext cx="2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1039"/>
            <p:cNvSpPr>
              <a:spLocks noChangeAspect="1" noChangeShapeType="1"/>
            </p:cNvSpPr>
            <p:nvPr/>
          </p:nvSpPr>
          <p:spPr bwMode="auto">
            <a:xfrm flipV="1">
              <a:off x="430" y="311"/>
              <a:ext cx="0" cy="1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1040"/>
            <p:cNvSpPr>
              <a:spLocks noChangeAspect="1" noChangeShapeType="1"/>
            </p:cNvSpPr>
            <p:nvPr/>
          </p:nvSpPr>
          <p:spPr bwMode="auto">
            <a:xfrm flipV="1">
              <a:off x="430" y="263"/>
              <a:ext cx="302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1041"/>
            <p:cNvSpPr>
              <a:spLocks noChangeAspect="1" noChangeArrowheads="1"/>
            </p:cNvSpPr>
            <p:nvPr/>
          </p:nvSpPr>
          <p:spPr bwMode="auto">
            <a:xfrm>
              <a:off x="418" y="202"/>
              <a:ext cx="13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x</a:t>
              </a:r>
            </a:p>
          </p:txBody>
        </p:sp>
        <p:sp>
          <p:nvSpPr>
            <p:cNvPr id="23" name="Rectangle 1042"/>
            <p:cNvSpPr>
              <a:spLocks noChangeAspect="1" noChangeArrowheads="1"/>
            </p:cNvSpPr>
            <p:nvPr/>
          </p:nvSpPr>
          <p:spPr bwMode="auto">
            <a:xfrm>
              <a:off x="614" y="386"/>
              <a:ext cx="13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y</a:t>
              </a:r>
            </a:p>
          </p:txBody>
        </p:sp>
        <p:sp>
          <p:nvSpPr>
            <p:cNvPr id="24" name="Rectangle 1043"/>
            <p:cNvSpPr>
              <a:spLocks noChangeAspect="1" noChangeArrowheads="1"/>
            </p:cNvSpPr>
            <p:nvPr/>
          </p:nvSpPr>
          <p:spPr bwMode="auto">
            <a:xfrm>
              <a:off x="684" y="175"/>
              <a:ext cx="12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z</a:t>
              </a:r>
            </a:p>
          </p:txBody>
        </p:sp>
        <p:sp>
          <p:nvSpPr>
            <p:cNvPr id="25" name="Line 1044"/>
            <p:cNvSpPr>
              <a:spLocks noChangeAspect="1" noChangeShapeType="1"/>
            </p:cNvSpPr>
            <p:nvPr/>
          </p:nvSpPr>
          <p:spPr bwMode="auto">
            <a:xfrm>
              <a:off x="52" y="606"/>
              <a:ext cx="9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Line 1045"/>
            <p:cNvSpPr>
              <a:spLocks noChangeAspect="1" noChangeShapeType="1"/>
            </p:cNvSpPr>
            <p:nvPr/>
          </p:nvSpPr>
          <p:spPr bwMode="auto">
            <a:xfrm>
              <a:off x="48" y="746"/>
              <a:ext cx="9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Line 1046"/>
            <p:cNvSpPr>
              <a:spLocks noChangeAspect="1" noChangeShapeType="1"/>
            </p:cNvSpPr>
            <p:nvPr/>
          </p:nvSpPr>
          <p:spPr bwMode="auto">
            <a:xfrm>
              <a:off x="52" y="882"/>
              <a:ext cx="9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Line 1047"/>
            <p:cNvSpPr>
              <a:spLocks noChangeAspect="1" noChangeShapeType="1"/>
            </p:cNvSpPr>
            <p:nvPr/>
          </p:nvSpPr>
          <p:spPr bwMode="auto">
            <a:xfrm>
              <a:off x="48" y="1018"/>
              <a:ext cx="9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Freeform 1048"/>
            <p:cNvSpPr>
              <a:spLocks noChangeAspect="1"/>
            </p:cNvSpPr>
            <p:nvPr/>
          </p:nvSpPr>
          <p:spPr bwMode="auto">
            <a:xfrm>
              <a:off x="3242" y="261"/>
              <a:ext cx="996" cy="458"/>
            </a:xfrm>
            <a:custGeom>
              <a:avLst/>
              <a:gdLst>
                <a:gd name="T0" fmla="*/ 0 w 996"/>
                <a:gd name="T1" fmla="*/ 375 h 458"/>
                <a:gd name="T2" fmla="*/ 981 w 996"/>
                <a:gd name="T3" fmla="*/ 0 h 458"/>
                <a:gd name="T4" fmla="*/ 993 w 996"/>
                <a:gd name="T5" fmla="*/ 9 h 458"/>
                <a:gd name="T6" fmla="*/ 996 w 996"/>
                <a:gd name="T7" fmla="*/ 21 h 458"/>
                <a:gd name="T8" fmla="*/ 988 w 996"/>
                <a:gd name="T9" fmla="*/ 30 h 458"/>
                <a:gd name="T10" fmla="*/ 24 w 996"/>
                <a:gd name="T11" fmla="*/ 458 h 458"/>
                <a:gd name="T12" fmla="*/ 48 w 996"/>
                <a:gd name="T13" fmla="*/ 434 h 458"/>
                <a:gd name="T14" fmla="*/ 46 w 996"/>
                <a:gd name="T15" fmla="*/ 401 h 458"/>
                <a:gd name="T16" fmla="*/ 12 w 996"/>
                <a:gd name="T17" fmla="*/ 37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6" h="458">
                  <a:moveTo>
                    <a:pt x="0" y="375"/>
                  </a:moveTo>
                  <a:lnTo>
                    <a:pt x="981" y="0"/>
                  </a:lnTo>
                  <a:lnTo>
                    <a:pt x="993" y="9"/>
                  </a:lnTo>
                  <a:lnTo>
                    <a:pt x="996" y="21"/>
                  </a:lnTo>
                  <a:lnTo>
                    <a:pt x="988" y="30"/>
                  </a:lnTo>
                  <a:lnTo>
                    <a:pt x="24" y="458"/>
                  </a:lnTo>
                  <a:lnTo>
                    <a:pt x="48" y="434"/>
                  </a:lnTo>
                  <a:lnTo>
                    <a:pt x="46" y="401"/>
                  </a:lnTo>
                  <a:lnTo>
                    <a:pt x="12" y="378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Oval 1049"/>
            <p:cNvSpPr>
              <a:spLocks noChangeAspect="1" noChangeArrowheads="1"/>
            </p:cNvSpPr>
            <p:nvPr/>
          </p:nvSpPr>
          <p:spPr bwMode="auto">
            <a:xfrm>
              <a:off x="3036" y="494"/>
              <a:ext cx="405" cy="38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Oval 1050"/>
            <p:cNvSpPr>
              <a:spLocks noChangeAspect="1" noChangeArrowheads="1"/>
            </p:cNvSpPr>
            <p:nvPr/>
          </p:nvSpPr>
          <p:spPr bwMode="auto">
            <a:xfrm>
              <a:off x="3189" y="638"/>
              <a:ext cx="99" cy="93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Line 1051"/>
            <p:cNvSpPr>
              <a:spLocks noChangeAspect="1" noChangeShapeType="1"/>
            </p:cNvSpPr>
            <p:nvPr/>
          </p:nvSpPr>
          <p:spPr bwMode="auto">
            <a:xfrm flipV="1">
              <a:off x="3185" y="189"/>
              <a:ext cx="1054" cy="3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Line 1052"/>
            <p:cNvSpPr>
              <a:spLocks noChangeAspect="1" noChangeShapeType="1"/>
            </p:cNvSpPr>
            <p:nvPr/>
          </p:nvSpPr>
          <p:spPr bwMode="auto">
            <a:xfrm flipV="1">
              <a:off x="3352" y="349"/>
              <a:ext cx="920" cy="4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Rectangle 1053"/>
            <p:cNvSpPr>
              <a:spLocks noChangeAspect="1" noChangeArrowheads="1"/>
            </p:cNvSpPr>
            <p:nvPr/>
          </p:nvSpPr>
          <p:spPr bwMode="auto">
            <a:xfrm>
              <a:off x="3278" y="844"/>
              <a:ext cx="26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cœur</a:t>
              </a:r>
            </a:p>
          </p:txBody>
        </p:sp>
        <p:sp>
          <p:nvSpPr>
            <p:cNvPr id="35" name="Rectangle 1054"/>
            <p:cNvSpPr>
              <a:spLocks noChangeAspect="1" noChangeArrowheads="1"/>
            </p:cNvSpPr>
            <p:nvPr/>
          </p:nvSpPr>
          <p:spPr bwMode="auto">
            <a:xfrm>
              <a:off x="3360" y="192"/>
              <a:ext cx="27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gaine</a:t>
              </a:r>
            </a:p>
          </p:txBody>
        </p:sp>
        <p:sp>
          <p:nvSpPr>
            <p:cNvPr id="36" name="Line 1055"/>
            <p:cNvSpPr>
              <a:spLocks noChangeAspect="1" noChangeShapeType="1"/>
            </p:cNvSpPr>
            <p:nvPr/>
          </p:nvSpPr>
          <p:spPr bwMode="auto">
            <a:xfrm flipV="1">
              <a:off x="3666" y="680"/>
              <a:ext cx="293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1056"/>
            <p:cNvSpPr>
              <a:spLocks noChangeAspect="1" noChangeShapeType="1"/>
            </p:cNvSpPr>
            <p:nvPr/>
          </p:nvSpPr>
          <p:spPr bwMode="auto">
            <a:xfrm flipV="1">
              <a:off x="3671" y="718"/>
              <a:ext cx="0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Line 1057"/>
            <p:cNvSpPr>
              <a:spLocks noChangeAspect="1" noChangeShapeType="1"/>
            </p:cNvSpPr>
            <p:nvPr/>
          </p:nvSpPr>
          <p:spPr bwMode="auto">
            <a:xfrm>
              <a:off x="3671" y="841"/>
              <a:ext cx="113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1058"/>
            <p:cNvSpPr>
              <a:spLocks noChangeAspect="1" noChangeArrowheads="1"/>
            </p:cNvSpPr>
            <p:nvPr/>
          </p:nvSpPr>
          <p:spPr bwMode="auto">
            <a:xfrm>
              <a:off x="3761" y="802"/>
              <a:ext cx="13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y</a:t>
              </a:r>
            </a:p>
          </p:txBody>
        </p:sp>
        <p:sp>
          <p:nvSpPr>
            <p:cNvPr id="40" name="Rectangle 1059"/>
            <p:cNvSpPr>
              <a:spLocks noChangeAspect="1" noChangeArrowheads="1"/>
            </p:cNvSpPr>
            <p:nvPr/>
          </p:nvSpPr>
          <p:spPr bwMode="auto">
            <a:xfrm>
              <a:off x="3670" y="602"/>
              <a:ext cx="13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x</a:t>
              </a:r>
            </a:p>
          </p:txBody>
        </p:sp>
        <p:sp>
          <p:nvSpPr>
            <p:cNvPr id="41" name="Rectangle 1060"/>
            <p:cNvSpPr>
              <a:spLocks noChangeAspect="1" noChangeArrowheads="1"/>
            </p:cNvSpPr>
            <p:nvPr/>
          </p:nvSpPr>
          <p:spPr bwMode="auto">
            <a:xfrm>
              <a:off x="3942" y="555"/>
              <a:ext cx="12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z</a:t>
              </a:r>
            </a:p>
          </p:txBody>
        </p:sp>
        <p:sp>
          <p:nvSpPr>
            <p:cNvPr id="42" name="Line 1061"/>
            <p:cNvSpPr>
              <a:spLocks noChangeAspect="1" noChangeShapeType="1"/>
            </p:cNvSpPr>
            <p:nvPr/>
          </p:nvSpPr>
          <p:spPr bwMode="auto">
            <a:xfrm flipH="1">
              <a:off x="3392" y="336"/>
              <a:ext cx="112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Line 1062"/>
            <p:cNvSpPr>
              <a:spLocks noChangeAspect="1" noChangeShapeType="1"/>
            </p:cNvSpPr>
            <p:nvPr/>
          </p:nvSpPr>
          <p:spPr bwMode="auto">
            <a:xfrm flipH="1" flipV="1">
              <a:off x="3230" y="681"/>
              <a:ext cx="184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Arc 1063"/>
            <p:cNvSpPr>
              <a:spLocks noChangeAspect="1"/>
            </p:cNvSpPr>
            <p:nvPr/>
          </p:nvSpPr>
          <p:spPr bwMode="auto">
            <a:xfrm>
              <a:off x="4240" y="189"/>
              <a:ext cx="60" cy="1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624"/>
                <a:gd name="T2" fmla="*/ 8100 w 21600"/>
                <a:gd name="T3" fmla="*/ 41624 h 41624"/>
                <a:gd name="T4" fmla="*/ 0 w 21600"/>
                <a:gd name="T5" fmla="*/ 21600 h 4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62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401"/>
                    <a:pt x="16259" y="38323"/>
                    <a:pt x="8099" y="41623"/>
                  </a:cubicBezTo>
                </a:path>
                <a:path w="21600" h="4162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401"/>
                    <a:pt x="16259" y="38323"/>
                    <a:pt x="8099" y="416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Line 1064"/>
            <p:cNvSpPr>
              <a:spLocks noChangeAspect="1" noChangeShapeType="1"/>
            </p:cNvSpPr>
            <p:nvPr/>
          </p:nvSpPr>
          <p:spPr bwMode="auto">
            <a:xfrm flipV="1">
              <a:off x="3238" y="261"/>
              <a:ext cx="988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Line 1065"/>
            <p:cNvSpPr>
              <a:spLocks noChangeAspect="1" noChangeShapeType="1"/>
            </p:cNvSpPr>
            <p:nvPr/>
          </p:nvSpPr>
          <p:spPr bwMode="auto">
            <a:xfrm flipV="1">
              <a:off x="3262" y="293"/>
              <a:ext cx="972" cy="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Freeform 1066"/>
            <p:cNvSpPr>
              <a:spLocks noChangeAspect="1"/>
            </p:cNvSpPr>
            <p:nvPr/>
          </p:nvSpPr>
          <p:spPr bwMode="auto">
            <a:xfrm>
              <a:off x="4227" y="260"/>
              <a:ext cx="13" cy="33"/>
            </a:xfrm>
            <a:custGeom>
              <a:avLst/>
              <a:gdLst>
                <a:gd name="T0" fmla="*/ 0 w 13"/>
                <a:gd name="T1" fmla="*/ 0 h 33"/>
                <a:gd name="T2" fmla="*/ 12 w 13"/>
                <a:gd name="T3" fmla="*/ 18 h 33"/>
                <a:gd name="T4" fmla="*/ 5 w 1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3">
                  <a:moveTo>
                    <a:pt x="0" y="0"/>
                  </a:moveTo>
                  <a:cubicBezTo>
                    <a:pt x="5" y="6"/>
                    <a:pt x="11" y="13"/>
                    <a:pt x="12" y="18"/>
                  </a:cubicBezTo>
                  <a:cubicBezTo>
                    <a:pt x="13" y="23"/>
                    <a:pt x="6" y="31"/>
                    <a:pt x="5" y="33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Freeform 1067"/>
            <p:cNvSpPr>
              <a:spLocks noChangeAspect="1"/>
            </p:cNvSpPr>
            <p:nvPr/>
          </p:nvSpPr>
          <p:spPr bwMode="auto">
            <a:xfrm>
              <a:off x="2242" y="560"/>
              <a:ext cx="234" cy="340"/>
            </a:xfrm>
            <a:custGeom>
              <a:avLst/>
              <a:gdLst>
                <a:gd name="T0" fmla="*/ 0 w 234"/>
                <a:gd name="T1" fmla="*/ 340 h 340"/>
                <a:gd name="T2" fmla="*/ 2 w 234"/>
                <a:gd name="T3" fmla="*/ 188 h 340"/>
                <a:gd name="T4" fmla="*/ 232 w 234"/>
                <a:gd name="T5" fmla="*/ 0 h 340"/>
                <a:gd name="T6" fmla="*/ 234 w 234"/>
                <a:gd name="T7" fmla="*/ 148 h 340"/>
                <a:gd name="T8" fmla="*/ 0 w 234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40">
                  <a:moveTo>
                    <a:pt x="0" y="340"/>
                  </a:moveTo>
                  <a:lnTo>
                    <a:pt x="2" y="188"/>
                  </a:lnTo>
                  <a:lnTo>
                    <a:pt x="232" y="0"/>
                  </a:lnTo>
                  <a:lnTo>
                    <a:pt x="234" y="148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Freeform 1068"/>
            <p:cNvSpPr>
              <a:spLocks noChangeAspect="1"/>
            </p:cNvSpPr>
            <p:nvPr/>
          </p:nvSpPr>
          <p:spPr bwMode="auto">
            <a:xfrm>
              <a:off x="1928" y="560"/>
              <a:ext cx="544" cy="192"/>
            </a:xfrm>
            <a:custGeom>
              <a:avLst/>
              <a:gdLst>
                <a:gd name="T0" fmla="*/ 0 w 544"/>
                <a:gd name="T1" fmla="*/ 192 h 192"/>
                <a:gd name="T2" fmla="*/ 316 w 544"/>
                <a:gd name="T3" fmla="*/ 192 h 192"/>
                <a:gd name="T4" fmla="*/ 544 w 544"/>
                <a:gd name="T5" fmla="*/ 0 h 192"/>
                <a:gd name="T6" fmla="*/ 232 w 544"/>
                <a:gd name="T7" fmla="*/ 0 h 192"/>
                <a:gd name="T8" fmla="*/ 0 w 544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192">
                  <a:moveTo>
                    <a:pt x="0" y="192"/>
                  </a:moveTo>
                  <a:lnTo>
                    <a:pt x="316" y="192"/>
                  </a:lnTo>
                  <a:lnTo>
                    <a:pt x="544" y="0"/>
                  </a:lnTo>
                  <a:lnTo>
                    <a:pt x="23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Rectangle 1069"/>
            <p:cNvSpPr>
              <a:spLocks noChangeAspect="1" noChangeArrowheads="1"/>
            </p:cNvSpPr>
            <p:nvPr/>
          </p:nvSpPr>
          <p:spPr bwMode="auto">
            <a:xfrm>
              <a:off x="1664" y="624"/>
              <a:ext cx="840" cy="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Line 1070"/>
            <p:cNvSpPr>
              <a:spLocks noChangeAspect="1" noChangeShapeType="1"/>
            </p:cNvSpPr>
            <p:nvPr/>
          </p:nvSpPr>
          <p:spPr bwMode="auto">
            <a:xfrm flipV="1">
              <a:off x="1660" y="432"/>
              <a:ext cx="232" cy="1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Line 1071"/>
            <p:cNvSpPr>
              <a:spLocks noChangeAspect="1" noChangeShapeType="1"/>
            </p:cNvSpPr>
            <p:nvPr/>
          </p:nvSpPr>
          <p:spPr bwMode="auto">
            <a:xfrm flipV="1">
              <a:off x="2496" y="420"/>
              <a:ext cx="247" cy="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Line 1072"/>
            <p:cNvSpPr>
              <a:spLocks noChangeAspect="1" noChangeShapeType="1"/>
            </p:cNvSpPr>
            <p:nvPr/>
          </p:nvSpPr>
          <p:spPr bwMode="auto">
            <a:xfrm flipV="1">
              <a:off x="2508" y="788"/>
              <a:ext cx="2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1073"/>
            <p:cNvSpPr>
              <a:spLocks noChangeAspect="1" noChangeArrowheads="1"/>
            </p:cNvSpPr>
            <p:nvPr/>
          </p:nvSpPr>
          <p:spPr bwMode="auto">
            <a:xfrm>
              <a:off x="1926" y="750"/>
              <a:ext cx="316" cy="148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1074"/>
            <p:cNvSpPr>
              <a:spLocks noChangeAspect="1" noChangeShapeType="1"/>
            </p:cNvSpPr>
            <p:nvPr/>
          </p:nvSpPr>
          <p:spPr bwMode="auto">
            <a:xfrm flipV="1">
              <a:off x="1928" y="560"/>
              <a:ext cx="232" cy="1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Line 1075"/>
            <p:cNvSpPr>
              <a:spLocks noChangeAspect="1" noChangeShapeType="1"/>
            </p:cNvSpPr>
            <p:nvPr/>
          </p:nvSpPr>
          <p:spPr bwMode="auto">
            <a:xfrm flipV="1">
              <a:off x="2248" y="556"/>
              <a:ext cx="232" cy="1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1076"/>
            <p:cNvSpPr>
              <a:spLocks noChangeAspect="1" noChangeShapeType="1"/>
            </p:cNvSpPr>
            <p:nvPr/>
          </p:nvSpPr>
          <p:spPr bwMode="auto">
            <a:xfrm flipV="1">
              <a:off x="2248" y="704"/>
              <a:ext cx="232" cy="1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Line 1077"/>
            <p:cNvSpPr>
              <a:spLocks noChangeAspect="1" noChangeShapeType="1"/>
            </p:cNvSpPr>
            <p:nvPr/>
          </p:nvSpPr>
          <p:spPr bwMode="auto">
            <a:xfrm>
              <a:off x="1942" y="526"/>
              <a:ext cx="2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Line 1078"/>
            <p:cNvSpPr>
              <a:spLocks noChangeAspect="1" noChangeShapeType="1"/>
            </p:cNvSpPr>
            <p:nvPr/>
          </p:nvSpPr>
          <p:spPr bwMode="auto">
            <a:xfrm flipV="1">
              <a:off x="1942" y="337"/>
              <a:ext cx="0" cy="1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Line 1079"/>
            <p:cNvSpPr>
              <a:spLocks noChangeAspect="1" noChangeShapeType="1"/>
            </p:cNvSpPr>
            <p:nvPr/>
          </p:nvSpPr>
          <p:spPr bwMode="auto">
            <a:xfrm flipV="1">
              <a:off x="1942" y="289"/>
              <a:ext cx="302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Rectangle 1080"/>
            <p:cNvSpPr>
              <a:spLocks noChangeAspect="1" noChangeArrowheads="1"/>
            </p:cNvSpPr>
            <p:nvPr/>
          </p:nvSpPr>
          <p:spPr bwMode="auto">
            <a:xfrm>
              <a:off x="1930" y="228"/>
              <a:ext cx="13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x</a:t>
              </a:r>
            </a:p>
          </p:txBody>
        </p:sp>
        <p:sp>
          <p:nvSpPr>
            <p:cNvPr id="62" name="Rectangle 1081"/>
            <p:cNvSpPr>
              <a:spLocks noChangeAspect="1" noChangeArrowheads="1"/>
            </p:cNvSpPr>
            <p:nvPr/>
          </p:nvSpPr>
          <p:spPr bwMode="auto">
            <a:xfrm>
              <a:off x="2126" y="412"/>
              <a:ext cx="13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y</a:t>
              </a:r>
            </a:p>
          </p:txBody>
        </p:sp>
        <p:sp>
          <p:nvSpPr>
            <p:cNvPr id="63" name="Rectangle 1082"/>
            <p:cNvSpPr>
              <a:spLocks noChangeAspect="1" noChangeArrowheads="1"/>
            </p:cNvSpPr>
            <p:nvPr/>
          </p:nvSpPr>
          <p:spPr bwMode="auto">
            <a:xfrm>
              <a:off x="2196" y="201"/>
              <a:ext cx="12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400"/>
                <a:t>z</a:t>
              </a:r>
            </a:p>
          </p:txBody>
        </p:sp>
        <p:sp>
          <p:nvSpPr>
            <p:cNvPr id="64" name="Rectangle 1083"/>
            <p:cNvSpPr>
              <a:spLocks noChangeAspect="1" noChangeArrowheads="1"/>
            </p:cNvSpPr>
            <p:nvPr/>
          </p:nvSpPr>
          <p:spPr bwMode="auto">
            <a:xfrm>
              <a:off x="1914" y="719"/>
              <a:ext cx="26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>
                  <a:latin typeface="Times New Roman" pitchFamily="18" charset="0"/>
                </a:rPr>
                <a:t>cœur</a:t>
              </a:r>
            </a:p>
          </p:txBody>
        </p:sp>
        <p:sp>
          <p:nvSpPr>
            <p:cNvPr id="65" name="Rectangle 1084"/>
            <p:cNvSpPr>
              <a:spLocks noChangeAspect="1" noChangeArrowheads="1"/>
            </p:cNvSpPr>
            <p:nvPr/>
          </p:nvSpPr>
          <p:spPr bwMode="auto">
            <a:xfrm>
              <a:off x="1908" y="857"/>
              <a:ext cx="27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>
                  <a:latin typeface="Times New Roman" pitchFamily="18" charset="0"/>
                </a:rPr>
                <a:t>gaine</a:t>
              </a:r>
            </a:p>
          </p:txBody>
        </p:sp>
        <p:sp>
          <p:nvSpPr>
            <p:cNvPr id="66" name="Text Box 1085"/>
            <p:cNvSpPr txBox="1">
              <a:spLocks noChangeAspect="1" noChangeArrowheads="1"/>
            </p:cNvSpPr>
            <p:nvPr/>
          </p:nvSpPr>
          <p:spPr bwMode="auto">
            <a:xfrm>
              <a:off x="110" y="144"/>
              <a:ext cx="19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>
                  <a:latin typeface="Times New Roman" pitchFamily="18" charset="0"/>
                </a:rPr>
                <a:t>(a)</a:t>
              </a:r>
            </a:p>
          </p:txBody>
        </p:sp>
        <p:sp>
          <p:nvSpPr>
            <p:cNvPr id="67" name="Text Box 1086"/>
            <p:cNvSpPr txBox="1">
              <a:spLocks noChangeAspect="1" noChangeArrowheads="1"/>
            </p:cNvSpPr>
            <p:nvPr/>
          </p:nvSpPr>
          <p:spPr bwMode="auto">
            <a:xfrm>
              <a:off x="1632" y="144"/>
              <a:ext cx="204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>
                  <a:latin typeface="Times New Roman" pitchFamily="18" charset="0"/>
                </a:rPr>
                <a:t>(b)</a:t>
              </a:r>
            </a:p>
          </p:txBody>
        </p:sp>
        <p:sp>
          <p:nvSpPr>
            <p:cNvPr id="68" name="Text Box 1087"/>
            <p:cNvSpPr txBox="1">
              <a:spLocks noChangeAspect="1" noChangeArrowheads="1"/>
            </p:cNvSpPr>
            <p:nvPr/>
          </p:nvSpPr>
          <p:spPr bwMode="auto">
            <a:xfrm>
              <a:off x="3024" y="144"/>
              <a:ext cx="19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>
                  <a:latin typeface="Times New Roman" pitchFamily="18" charset="0"/>
                </a:rPr>
                <a:t>(c)</a:t>
              </a:r>
            </a:p>
          </p:txBody>
        </p:sp>
      </p:grpSp>
      <p:sp>
        <p:nvSpPr>
          <p:cNvPr id="69" name="Text Box 1089"/>
          <p:cNvSpPr txBox="1">
            <a:spLocks noChangeArrowheads="1"/>
          </p:cNvSpPr>
          <p:nvPr/>
        </p:nvSpPr>
        <p:spPr bwMode="auto">
          <a:xfrm>
            <a:off x="1524000" y="4724400"/>
            <a:ext cx="278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/>
              <a:t>Le guide diélectrique plan</a:t>
            </a:r>
          </a:p>
          <a:p>
            <a:pPr algn="ctr"/>
            <a:r>
              <a:rPr lang="fr-FR" altLang="fr-FR"/>
              <a:t>(guide </a:t>
            </a:r>
            <a:r>
              <a:rPr lang="fr-FR" altLang="fr-FR" i="1"/>
              <a:t>théorique</a:t>
            </a:r>
            <a:r>
              <a:rPr lang="fr-FR" altLang="fr-FR"/>
              <a:t>)</a:t>
            </a:r>
          </a:p>
        </p:txBody>
      </p:sp>
      <p:sp>
        <p:nvSpPr>
          <p:cNvPr id="70" name="Text Box 1090"/>
          <p:cNvSpPr txBox="1">
            <a:spLocks noChangeArrowheads="1"/>
          </p:cNvSpPr>
          <p:nvPr/>
        </p:nvSpPr>
        <p:spPr bwMode="auto">
          <a:xfrm>
            <a:off x="4870450" y="4724401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Le guide rectangulaire</a:t>
            </a:r>
          </a:p>
        </p:txBody>
      </p:sp>
      <p:sp>
        <p:nvSpPr>
          <p:cNvPr id="71" name="Text Box 1091"/>
          <p:cNvSpPr txBox="1">
            <a:spLocks noChangeArrowheads="1"/>
          </p:cNvSpPr>
          <p:nvPr/>
        </p:nvSpPr>
        <p:spPr bwMode="auto">
          <a:xfrm>
            <a:off x="8299450" y="4724401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La fibre optique</a:t>
            </a:r>
          </a:p>
        </p:txBody>
      </p:sp>
      <p:sp>
        <p:nvSpPr>
          <p:cNvPr id="72" name="Text Box 1092"/>
          <p:cNvSpPr txBox="1">
            <a:spLocks noChangeArrowheads="1"/>
          </p:cNvSpPr>
          <p:nvPr/>
        </p:nvSpPr>
        <p:spPr bwMode="auto">
          <a:xfrm>
            <a:off x="1619251" y="5791200"/>
            <a:ext cx="896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La lumière est confinée dans la zone d ’indice plus fort : </a:t>
            </a:r>
            <a:r>
              <a:rPr lang="fr-FR" altLang="fr-FR" sz="2400" b="1"/>
              <a:t>le</a:t>
            </a:r>
            <a:r>
              <a:rPr lang="fr-FR" altLang="fr-FR" sz="2400"/>
              <a:t> </a:t>
            </a:r>
            <a:r>
              <a:rPr lang="fr-FR" altLang="fr-FR" sz="2400" b="1"/>
              <a:t>cœur</a:t>
            </a:r>
            <a:r>
              <a:rPr lang="fr-FR" altLang="fr-FR" sz="2400"/>
              <a:t> </a:t>
            </a:r>
          </a:p>
        </p:txBody>
      </p:sp>
      <p:grpSp>
        <p:nvGrpSpPr>
          <p:cNvPr id="78" name="Groupe 77"/>
          <p:cNvGrpSpPr/>
          <p:nvPr/>
        </p:nvGrpSpPr>
        <p:grpSpPr>
          <a:xfrm>
            <a:off x="5711826" y="770019"/>
            <a:ext cx="4956175" cy="1403269"/>
            <a:chOff x="4187825" y="770018"/>
            <a:chExt cx="4956175" cy="1403269"/>
          </a:xfrm>
        </p:grpSpPr>
        <p:sp>
          <p:nvSpPr>
            <p:cNvPr id="74" name="Text Box 1096"/>
            <p:cNvSpPr txBox="1">
              <a:spLocks noChangeArrowheads="1"/>
            </p:cNvSpPr>
            <p:nvPr/>
          </p:nvSpPr>
          <p:spPr bwMode="auto">
            <a:xfrm>
              <a:off x="4187825" y="1103312"/>
              <a:ext cx="4956175" cy="10699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600" b="1" i="1" dirty="0"/>
                <a:t>Pas de charges électriques susceptibles de se déplacer de façon macroscopique :</a:t>
              </a:r>
            </a:p>
            <a:p>
              <a:r>
                <a:rPr lang="fr-FR" altLang="fr-FR" sz="1600" b="1" i="1" dirty="0"/>
                <a:t>	</a:t>
              </a:r>
              <a:r>
                <a:rPr lang="fr-FR" altLang="fr-FR" sz="1600" b="1" i="1" dirty="0">
                  <a:sym typeface="Wingdings" pitchFamily="2" charset="2"/>
                </a:rPr>
                <a:t> Milieu qui ne conduit pas le courant</a:t>
              </a:r>
            </a:p>
            <a:p>
              <a:r>
                <a:rPr lang="fr-FR" altLang="fr-FR" sz="1600" b="1" i="1" dirty="0">
                  <a:sym typeface="Wingdings" pitchFamily="2" charset="2"/>
                </a:rPr>
                <a:t>	 Isolant</a:t>
              </a:r>
              <a:endParaRPr lang="fr-FR" altLang="fr-FR" sz="1600" b="1" i="1" dirty="0"/>
            </a:p>
          </p:txBody>
        </p:sp>
        <p:cxnSp>
          <p:nvCxnSpPr>
            <p:cNvPr id="77" name="Connecteur droit avec flèche 76"/>
            <p:cNvCxnSpPr>
              <a:cxnSpLocks/>
            </p:cNvCxnSpPr>
            <p:nvPr/>
          </p:nvCxnSpPr>
          <p:spPr>
            <a:xfrm>
              <a:off x="5556307" y="770018"/>
              <a:ext cx="826319" cy="3416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Espace réservé du pied de page 4">
            <a:extLst>
              <a:ext uri="{FF2B5EF4-FFF2-40B4-BE49-F238E27FC236}">
                <a16:creationId xmlns:a16="http://schemas.microsoft.com/office/drawing/2014/main" id="{44CA5751-54AB-4EC7-ACE6-92A15936B75D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8188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16349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La fibre optique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numéro de diapositive 6"/>
          <p:cNvSpPr txBox="1">
            <a:spLocks/>
          </p:cNvSpPr>
          <p:nvPr/>
        </p:nvSpPr>
        <p:spPr>
          <a:xfrm>
            <a:off x="8077200" y="6068781"/>
            <a:ext cx="19050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6DB1E-72EE-4D79-A144-C4C7C840FAA4}" type="slidenum">
              <a:rPr lang="fr-FR" altLang="fr-FR"/>
              <a:pPr/>
              <a:t>7</a:t>
            </a:fld>
            <a:endParaRPr lang="fr-FR" altLang="fr-FR"/>
          </a:p>
        </p:txBody>
      </p: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4330700" y="3389081"/>
            <a:ext cx="1625600" cy="1612900"/>
            <a:chOff x="2840" y="2120"/>
            <a:chExt cx="1024" cy="1016"/>
          </a:xfrm>
        </p:grpSpPr>
        <p:sp>
          <p:nvSpPr>
            <p:cNvPr id="9" name="Oval 244"/>
            <p:cNvSpPr>
              <a:spLocks noChangeArrowheads="1"/>
            </p:cNvSpPr>
            <p:nvPr/>
          </p:nvSpPr>
          <p:spPr bwMode="auto">
            <a:xfrm rot="10800000">
              <a:off x="2944" y="2120"/>
              <a:ext cx="920" cy="920"/>
            </a:xfrm>
            <a:prstGeom prst="ellipse">
              <a:avLst/>
            </a:prstGeom>
            <a:solidFill>
              <a:schemeClr val="hlink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grpSp>
          <p:nvGrpSpPr>
            <p:cNvPr id="10" name="Group 260"/>
            <p:cNvGrpSpPr>
              <a:grpSpLocks/>
            </p:cNvGrpSpPr>
            <p:nvPr/>
          </p:nvGrpSpPr>
          <p:grpSpPr bwMode="auto">
            <a:xfrm>
              <a:off x="2840" y="2446"/>
              <a:ext cx="690" cy="690"/>
              <a:chOff x="2840" y="2446"/>
              <a:chExt cx="690" cy="690"/>
            </a:xfrm>
          </p:grpSpPr>
          <p:sp>
            <p:nvSpPr>
              <p:cNvPr id="11" name="Oval 245"/>
              <p:cNvSpPr>
                <a:spLocks noChangeAspect="1" noChangeArrowheads="1"/>
              </p:cNvSpPr>
              <p:nvPr/>
            </p:nvSpPr>
            <p:spPr bwMode="auto">
              <a:xfrm rot="10800000">
                <a:off x="2840" y="2446"/>
                <a:ext cx="690" cy="690"/>
              </a:xfrm>
              <a:prstGeom prst="ellipse">
                <a:avLst/>
              </a:prstGeom>
              <a:solidFill>
                <a:srgbClr val="CCFFFF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12" name="Oval 246"/>
              <p:cNvSpPr>
                <a:spLocks noChangeAspect="1" noChangeArrowheads="1"/>
              </p:cNvSpPr>
              <p:nvPr/>
            </p:nvSpPr>
            <p:spPr bwMode="auto">
              <a:xfrm rot="10800000">
                <a:off x="2915" y="2885"/>
                <a:ext cx="172" cy="173"/>
              </a:xfrm>
              <a:prstGeom prst="ellipse">
                <a:avLst/>
              </a:prstGeom>
              <a:solidFill>
                <a:srgbClr val="66CCFF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66CC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</p:grpSp>
      </p:grpSp>
      <p:sp>
        <p:nvSpPr>
          <p:cNvPr id="13" name="Line 250"/>
          <p:cNvSpPr>
            <a:spLocks noChangeShapeType="1"/>
          </p:cNvSpPr>
          <p:nvPr/>
        </p:nvSpPr>
        <p:spPr bwMode="auto">
          <a:xfrm>
            <a:off x="1774825" y="4760681"/>
            <a:ext cx="281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251"/>
          <p:cNvSpPr>
            <a:spLocks noChangeShapeType="1"/>
          </p:cNvSpPr>
          <p:nvPr/>
        </p:nvSpPr>
        <p:spPr bwMode="auto">
          <a:xfrm>
            <a:off x="1736725" y="3795481"/>
            <a:ext cx="345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252"/>
          <p:cNvSpPr>
            <a:spLocks noChangeShapeType="1"/>
          </p:cNvSpPr>
          <p:nvPr/>
        </p:nvSpPr>
        <p:spPr bwMode="auto">
          <a:xfrm>
            <a:off x="1774825" y="2792181"/>
            <a:ext cx="4857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Text Box 253"/>
          <p:cNvSpPr txBox="1">
            <a:spLocks noChangeArrowheads="1"/>
          </p:cNvSpPr>
          <p:nvPr/>
        </p:nvSpPr>
        <p:spPr bwMode="auto">
          <a:xfrm>
            <a:off x="1524000" y="3425595"/>
            <a:ext cx="2459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Gaine optique 125 µm</a:t>
            </a:r>
          </a:p>
          <a:p>
            <a:r>
              <a:rPr lang="fr-FR" altLang="fr-FR"/>
              <a:t>silice pure</a:t>
            </a:r>
          </a:p>
        </p:txBody>
      </p:sp>
      <p:sp>
        <p:nvSpPr>
          <p:cNvPr id="17" name="Text Box 255"/>
          <p:cNvSpPr txBox="1">
            <a:spLocks noChangeArrowheads="1"/>
          </p:cNvSpPr>
          <p:nvPr/>
        </p:nvSpPr>
        <p:spPr bwMode="auto">
          <a:xfrm>
            <a:off x="1660526" y="2439757"/>
            <a:ext cx="30364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Gaine de protection 250 µm</a:t>
            </a:r>
          </a:p>
          <a:p>
            <a:r>
              <a:rPr lang="fr-FR" altLang="fr-FR"/>
              <a:t>polymère</a:t>
            </a:r>
          </a:p>
        </p:txBody>
      </p:sp>
      <p:sp>
        <p:nvSpPr>
          <p:cNvPr id="18" name="Text Box 256"/>
          <p:cNvSpPr txBox="1">
            <a:spLocks noChangeArrowheads="1"/>
          </p:cNvSpPr>
          <p:nvPr/>
        </p:nvSpPr>
        <p:spPr bwMode="auto">
          <a:xfrm>
            <a:off x="1660526" y="4409845"/>
            <a:ext cx="1774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Cœur 9µm</a:t>
            </a:r>
          </a:p>
          <a:p>
            <a:r>
              <a:rPr lang="fr-FR" altLang="fr-FR"/>
              <a:t>silice dopée Ge</a:t>
            </a:r>
          </a:p>
        </p:txBody>
      </p:sp>
      <p:sp>
        <p:nvSpPr>
          <p:cNvPr id="19" name="Text Box 257"/>
          <p:cNvSpPr txBox="1">
            <a:spLocks noChangeArrowheads="1"/>
          </p:cNvSpPr>
          <p:nvPr/>
        </p:nvSpPr>
        <p:spPr bwMode="auto">
          <a:xfrm>
            <a:off x="473074" y="106882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i="1" dirty="0"/>
              <a:t>Cas de la fibre monomode standard :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7086600" y="887181"/>
            <a:ext cx="3543300" cy="5549900"/>
            <a:chOff x="5562600" y="887181"/>
            <a:chExt cx="3543300" cy="5549900"/>
          </a:xfrm>
        </p:grpSpPr>
        <p:grpSp>
          <p:nvGrpSpPr>
            <p:cNvPr id="20" name="Group 275"/>
            <p:cNvGrpSpPr>
              <a:grpSpLocks/>
            </p:cNvGrpSpPr>
            <p:nvPr/>
          </p:nvGrpSpPr>
          <p:grpSpPr bwMode="auto">
            <a:xfrm>
              <a:off x="5562600" y="887181"/>
              <a:ext cx="3543300" cy="5549900"/>
              <a:chOff x="3504" y="672"/>
              <a:chExt cx="2232" cy="3496"/>
            </a:xfrm>
          </p:grpSpPr>
          <p:pic>
            <p:nvPicPr>
              <p:cNvPr id="21" name="Picture 258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7" y="720"/>
                <a:ext cx="1959" cy="2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26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6" y="3391"/>
                <a:ext cx="2000" cy="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AutoShape 268"/>
              <p:cNvSpPr>
                <a:spLocks/>
              </p:cNvSpPr>
              <p:nvPr/>
            </p:nvSpPr>
            <p:spPr bwMode="auto">
              <a:xfrm flipH="1">
                <a:off x="3504" y="672"/>
                <a:ext cx="296" cy="3496"/>
              </a:xfrm>
              <a:prstGeom prst="rightBrace">
                <a:avLst>
                  <a:gd name="adj1" fmla="val 98423"/>
                  <a:gd name="adj2" fmla="val 49741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 flipV="1">
              <a:off x="6337300" y="1433281"/>
              <a:ext cx="22860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 flipV="1">
              <a:off x="6075363" y="1628544"/>
              <a:ext cx="22860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6" name="Text Box 271"/>
            <p:cNvSpPr txBox="1">
              <a:spLocks noChangeArrowheads="1"/>
            </p:cNvSpPr>
            <p:nvPr/>
          </p:nvSpPr>
          <p:spPr bwMode="auto">
            <a:xfrm>
              <a:off x="6524625" y="1288819"/>
              <a:ext cx="6508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/>
                <a:t>250µm</a:t>
              </a:r>
            </a:p>
          </p:txBody>
        </p:sp>
      </p:grpSp>
      <p:grpSp>
        <p:nvGrpSpPr>
          <p:cNvPr id="27" name="Group 274"/>
          <p:cNvGrpSpPr>
            <a:grpSpLocks/>
          </p:cNvGrpSpPr>
          <p:nvPr/>
        </p:nvGrpSpPr>
        <p:grpSpPr bwMode="auto">
          <a:xfrm>
            <a:off x="2081452" y="1592922"/>
            <a:ext cx="3684588" cy="852488"/>
            <a:chOff x="768" y="2055"/>
            <a:chExt cx="2321" cy="537"/>
          </a:xfrm>
        </p:grpSpPr>
        <p:sp>
          <p:nvSpPr>
            <p:cNvPr id="28" name="Text Box 272"/>
            <p:cNvSpPr txBox="1">
              <a:spLocks noChangeArrowheads="1"/>
            </p:cNvSpPr>
            <p:nvPr/>
          </p:nvSpPr>
          <p:spPr bwMode="auto">
            <a:xfrm>
              <a:off x="1102" y="2055"/>
              <a:ext cx="1987" cy="40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>
                  <a:sym typeface="Wingdings" pitchFamily="2" charset="2"/>
                </a:rPr>
                <a:t> Acrylate (facile à dénuder)</a:t>
              </a:r>
              <a:endParaRPr lang="fr-FR" altLang="fr-FR" dirty="0"/>
            </a:p>
            <a:p>
              <a:r>
                <a:rPr lang="fr-FR" altLang="fr-FR" dirty="0"/>
                <a:t>Ne participe pas au guidage</a:t>
              </a:r>
            </a:p>
          </p:txBody>
        </p:sp>
        <p:sp>
          <p:nvSpPr>
            <p:cNvPr id="29" name="Line 273"/>
            <p:cNvSpPr>
              <a:spLocks noChangeShapeType="1"/>
            </p:cNvSpPr>
            <p:nvPr/>
          </p:nvSpPr>
          <p:spPr bwMode="auto">
            <a:xfrm flipV="1">
              <a:off x="768" y="2224"/>
              <a:ext cx="288" cy="3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</p:grpSp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84E99CBE-C6B8-451A-9A2A-6E546F2730A3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19093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3564838" y="675300"/>
            <a:ext cx="5054627" cy="5579726"/>
            <a:chOff x="1764241" y="1155694"/>
            <a:chExt cx="5650839" cy="6262213"/>
          </a:xfrm>
        </p:grpSpPr>
        <p:pic>
          <p:nvPicPr>
            <p:cNvPr id="8" name="Picture 2" descr="http://www.slate.fr/sites/default/files/photos/cabl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241" y="1155694"/>
              <a:ext cx="5650839" cy="6262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858660" y="6808908"/>
              <a:ext cx="5379244" cy="58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Source :http://www.slate.fr/sites/default/files/photos/cable.png</a:t>
              </a:r>
            </a:p>
          </p:txBody>
        </p:sp>
      </p:grp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959420" y="-16349"/>
            <a:ext cx="7211144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La fibre optique</a:t>
            </a:r>
            <a:endParaRPr lang="fr-FR" sz="2200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D58526D4-01F1-49D7-8F3F-6832E6EF57D6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271833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152" y="-24738"/>
            <a:ext cx="9614859" cy="777979"/>
          </a:xfrm>
        </p:spPr>
        <p:txBody>
          <a:bodyPr>
            <a:normAutofit/>
          </a:bodyPr>
          <a:lstStyle/>
          <a:p>
            <a:r>
              <a:rPr lang="fr-FR" altLang="fr-FR" sz="2200" dirty="0">
                <a:latin typeface="Arial" charset="0"/>
              </a:rPr>
              <a:t>1.1. Notion de réflexion totale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25F4-B268-42E8-A7A4-B8F206EF4EB7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827214" y="897353"/>
            <a:ext cx="8840787" cy="2073275"/>
            <a:chOff x="191" y="799"/>
            <a:chExt cx="5569" cy="1306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91" y="799"/>
              <a:ext cx="5569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2400" b="1" dirty="0"/>
                <a:t>L’indice de réfraction n :</a:t>
              </a:r>
            </a:p>
            <a:p>
              <a:r>
                <a:rPr lang="fr-FR" altLang="fr-FR" sz="2400" dirty="0"/>
                <a:t>	Dans un matériau transparent, l’indice de réfraction mesure la vitesse de la lumière par rapport à sa vitesse dans le vide.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205" y="1775"/>
              <a:ext cx="826" cy="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800"/>
                <a:t>V = c/n</a:t>
              </a:r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827213" y="3305176"/>
            <a:ext cx="8567738" cy="3084513"/>
            <a:chOff x="158" y="2318"/>
            <a:chExt cx="5397" cy="1943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91" y="2318"/>
              <a:ext cx="397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 b="1" dirty="0"/>
                <a:t>Loi de </a:t>
              </a:r>
              <a:r>
                <a:rPr lang="fr-FR" altLang="fr-FR" sz="2400" b="1" dirty="0" err="1"/>
                <a:t>Snell</a:t>
              </a:r>
              <a:r>
                <a:rPr lang="fr-FR" altLang="fr-FR" sz="2400" b="1" dirty="0"/>
                <a:t>-Descartes : n</a:t>
              </a:r>
              <a:r>
                <a:rPr lang="fr-FR" altLang="fr-FR" sz="2400" b="1" baseline="-25000" dirty="0"/>
                <a:t>1</a:t>
              </a:r>
              <a:r>
                <a:rPr lang="fr-FR" altLang="fr-FR" sz="2400" b="1" dirty="0"/>
                <a:t> sin</a:t>
              </a:r>
              <a:r>
                <a:rPr lang="fr-FR" altLang="fr-FR" sz="2400" b="1" dirty="0">
                  <a:sym typeface="Symbol" pitchFamily="18" charset="2"/>
                </a:rPr>
                <a:t></a:t>
              </a:r>
              <a:r>
                <a:rPr lang="fr-FR" altLang="fr-FR" sz="2400" b="1" baseline="-25000" dirty="0">
                  <a:sym typeface="Symbol" pitchFamily="18" charset="2"/>
                </a:rPr>
                <a:t>1</a:t>
              </a:r>
              <a:r>
                <a:rPr lang="fr-FR" altLang="fr-FR" sz="2400" b="1" dirty="0">
                  <a:sym typeface="Symbol" pitchFamily="18" charset="2"/>
                </a:rPr>
                <a:t> = n</a:t>
              </a:r>
              <a:r>
                <a:rPr lang="fr-FR" altLang="fr-FR" sz="2400" b="1" baseline="-25000" dirty="0">
                  <a:sym typeface="Symbol" pitchFamily="18" charset="2"/>
                </a:rPr>
                <a:t>2</a:t>
              </a:r>
              <a:r>
                <a:rPr lang="fr-FR" altLang="fr-FR" sz="2400" b="1" dirty="0">
                  <a:sym typeface="Symbol" pitchFamily="18" charset="2"/>
                </a:rPr>
                <a:t> sin</a:t>
              </a:r>
              <a:r>
                <a:rPr lang="fr-FR" altLang="fr-FR" sz="2400" b="1" baseline="-25000" dirty="0">
                  <a:sym typeface="Symbol" pitchFamily="18" charset="2"/>
                </a:rPr>
                <a:t>2</a:t>
              </a:r>
            </a:p>
            <a:p>
              <a:endParaRPr lang="fr-FR" altLang="fr-FR" sz="2400" b="1" dirty="0">
                <a:sym typeface="Symbol" pitchFamily="18" charset="2"/>
              </a:endParaRPr>
            </a:p>
          </p:txBody>
        </p: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158" y="2704"/>
              <a:ext cx="1588" cy="1186"/>
              <a:chOff x="158" y="2704"/>
              <a:chExt cx="1588" cy="1186"/>
            </a:xfrm>
          </p:grpSpPr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385" y="3385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1020" y="2886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>
                <a:off x="431" y="2704"/>
                <a:ext cx="589" cy="6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1020" y="3385"/>
                <a:ext cx="59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718" y="2767"/>
                <a:ext cx="24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>
                    <a:sym typeface="Symbol" pitchFamily="18" charset="2"/>
                  </a:rPr>
                  <a:t></a:t>
                </a:r>
                <a:r>
                  <a:rPr lang="fr-FR" altLang="fr-FR" baseline="-25000">
                    <a:sym typeface="Symbol" pitchFamily="18" charset="2"/>
                  </a:rPr>
                  <a:t>1</a:t>
                </a:r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1111" y="3657"/>
                <a:ext cx="24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>
                    <a:sym typeface="Symbol" pitchFamily="18" charset="2"/>
                  </a:rPr>
                  <a:t></a:t>
                </a:r>
                <a:r>
                  <a:rPr lang="fr-FR" altLang="fr-FR" baseline="-25000">
                    <a:sym typeface="Symbol" pitchFamily="18" charset="2"/>
                  </a:rPr>
                  <a:t>2</a:t>
                </a:r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793" y="3007"/>
                <a:ext cx="227" cy="106"/>
              </a:xfrm>
              <a:custGeom>
                <a:avLst/>
                <a:gdLst>
                  <a:gd name="T0" fmla="*/ 0 w 227"/>
                  <a:gd name="T1" fmla="*/ 106 h 106"/>
                  <a:gd name="T2" fmla="*/ 91 w 227"/>
                  <a:gd name="T3" fmla="*/ 15 h 106"/>
                  <a:gd name="T4" fmla="*/ 227 w 227"/>
                  <a:gd name="T5" fmla="*/ 1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7" h="106">
                    <a:moveTo>
                      <a:pt x="0" y="106"/>
                    </a:moveTo>
                    <a:cubicBezTo>
                      <a:pt x="26" y="68"/>
                      <a:pt x="53" y="30"/>
                      <a:pt x="91" y="15"/>
                    </a:cubicBezTo>
                    <a:cubicBezTo>
                      <a:pt x="129" y="0"/>
                      <a:pt x="178" y="7"/>
                      <a:pt x="227" y="1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1020" y="3521"/>
                <a:ext cx="182" cy="181"/>
              </a:xfrm>
              <a:custGeom>
                <a:avLst/>
                <a:gdLst>
                  <a:gd name="T0" fmla="*/ 0 w 106"/>
                  <a:gd name="T1" fmla="*/ 136 h 136"/>
                  <a:gd name="T2" fmla="*/ 91 w 106"/>
                  <a:gd name="T3" fmla="*/ 90 h 136"/>
                  <a:gd name="T4" fmla="*/ 91 w 106"/>
                  <a:gd name="T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136">
                    <a:moveTo>
                      <a:pt x="0" y="136"/>
                    </a:moveTo>
                    <a:cubicBezTo>
                      <a:pt x="38" y="124"/>
                      <a:pt x="76" y="113"/>
                      <a:pt x="91" y="90"/>
                    </a:cubicBezTo>
                    <a:cubicBezTo>
                      <a:pt x="106" y="67"/>
                      <a:pt x="98" y="33"/>
                      <a:pt x="9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158" y="3038"/>
                <a:ext cx="25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n</a:t>
                </a:r>
                <a:r>
                  <a:rPr lang="fr-FR" altLang="fr-FR" baseline="-25000"/>
                  <a:t>1</a:t>
                </a:r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>
                <a:off x="158" y="3430"/>
                <a:ext cx="25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n</a:t>
                </a:r>
                <a:r>
                  <a:rPr lang="fr-FR" altLang="fr-FR" baseline="-25000"/>
                  <a:t>2</a:t>
                </a:r>
              </a:p>
            </p:txBody>
          </p:sp>
        </p:grp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960" y="2807"/>
              <a:ext cx="3595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fr-FR" altLang="fr-FR" sz="2400" dirty="0"/>
                <a:t> Si n</a:t>
              </a:r>
              <a:r>
                <a:rPr lang="fr-FR" altLang="fr-FR" sz="2400" baseline="-25000" dirty="0"/>
                <a:t>1</a:t>
              </a:r>
              <a:r>
                <a:rPr lang="fr-FR" altLang="fr-FR" sz="2400" dirty="0"/>
                <a:t> &gt; n</a:t>
              </a:r>
              <a:r>
                <a:rPr lang="fr-FR" altLang="fr-FR" sz="2400" baseline="-25000" dirty="0"/>
                <a:t>2</a:t>
              </a:r>
              <a:r>
                <a:rPr lang="fr-FR" altLang="fr-FR" sz="2400" dirty="0"/>
                <a:t> </a:t>
              </a:r>
            </a:p>
            <a:p>
              <a:r>
                <a:rPr lang="fr-FR" altLang="fr-FR" sz="2400" dirty="0">
                  <a:sym typeface="Wingdings" pitchFamily="2" charset="2"/>
                </a:rPr>
                <a:t>	 le rayon s’écarte de la normale</a:t>
              </a:r>
            </a:p>
            <a:p>
              <a:pPr>
                <a:buFontTx/>
                <a:buChar char="•"/>
              </a:pPr>
              <a:endParaRPr lang="fr-FR" altLang="fr-FR" sz="2400" dirty="0"/>
            </a:p>
            <a:p>
              <a:pPr>
                <a:buFontTx/>
                <a:buChar char="•"/>
              </a:pPr>
              <a:r>
                <a:rPr lang="fr-FR" altLang="fr-FR" sz="2400" dirty="0"/>
                <a:t> Si </a:t>
              </a:r>
              <a:r>
                <a:rPr lang="fr-FR" altLang="fr-FR" sz="2400" dirty="0">
                  <a:sym typeface="Symbol" pitchFamily="18" charset="2"/>
                </a:rPr>
                <a:t></a:t>
              </a:r>
              <a:r>
                <a:rPr lang="fr-FR" altLang="fr-FR" sz="2400" baseline="-25000" dirty="0">
                  <a:sym typeface="Symbol" pitchFamily="18" charset="2"/>
                </a:rPr>
                <a:t>1</a:t>
              </a:r>
              <a:r>
                <a:rPr lang="fr-FR" altLang="fr-FR" sz="2400" dirty="0">
                  <a:sym typeface="Symbol" pitchFamily="18" charset="2"/>
                </a:rPr>
                <a:t> &gt; </a:t>
              </a:r>
              <a:r>
                <a:rPr lang="fr-FR" altLang="fr-FR" sz="2400" dirty="0" err="1">
                  <a:sym typeface="Symbol" pitchFamily="18" charset="2"/>
                </a:rPr>
                <a:t>arcsin</a:t>
              </a:r>
              <a:r>
                <a:rPr lang="fr-FR" altLang="fr-FR" sz="2400" dirty="0">
                  <a:sym typeface="Symbol" pitchFamily="18" charset="2"/>
                </a:rPr>
                <a:t> (n</a:t>
              </a:r>
              <a:r>
                <a:rPr lang="fr-FR" altLang="fr-FR" sz="2400" baseline="-25000" dirty="0">
                  <a:sym typeface="Symbol" pitchFamily="18" charset="2"/>
                </a:rPr>
                <a:t>2</a:t>
              </a:r>
              <a:r>
                <a:rPr lang="fr-FR" altLang="fr-FR" sz="2400" dirty="0">
                  <a:sym typeface="Symbol" pitchFamily="18" charset="2"/>
                </a:rPr>
                <a:t>/n</a:t>
              </a:r>
              <a:r>
                <a:rPr lang="fr-FR" altLang="fr-FR" sz="2400" baseline="-25000" dirty="0">
                  <a:sym typeface="Symbol" pitchFamily="18" charset="2"/>
                </a:rPr>
                <a:t>1</a:t>
              </a:r>
              <a:r>
                <a:rPr lang="fr-FR" altLang="fr-FR" sz="2400" dirty="0">
                  <a:sym typeface="Symbol" pitchFamily="18" charset="2"/>
                </a:rPr>
                <a:t>) </a:t>
              </a:r>
            </a:p>
            <a:p>
              <a:r>
                <a:rPr lang="fr-FR" altLang="fr-FR" sz="2400" dirty="0">
                  <a:sym typeface="Wingdings" pitchFamily="2" charset="2"/>
                </a:rPr>
                <a:t>	 il y a </a:t>
              </a:r>
              <a:r>
                <a:rPr lang="fr-FR" altLang="fr-FR" sz="2400" b="1" dirty="0">
                  <a:solidFill>
                    <a:srgbClr val="FF3300"/>
                  </a:solidFill>
                  <a:sym typeface="Wingdings" pitchFamily="2" charset="2"/>
                </a:rPr>
                <a:t>réflexion totale</a:t>
              </a:r>
            </a:p>
            <a:p>
              <a:pPr>
                <a:buFontTx/>
                <a:buChar char="•"/>
              </a:pPr>
              <a:endParaRPr lang="fr-FR" altLang="fr-FR" sz="2400" dirty="0">
                <a:sym typeface="Symbol" pitchFamily="18" charset="2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890399" y="2179085"/>
            <a:ext cx="5578475" cy="923925"/>
            <a:chOff x="643" y="2341"/>
            <a:chExt cx="3514" cy="582"/>
          </a:xfrm>
        </p:grpSpPr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064" y="2341"/>
              <a:ext cx="3093" cy="58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dirty="0"/>
                <a:t>L’indice de réfraction peut être perçu comme</a:t>
              </a:r>
            </a:p>
            <a:p>
              <a:pPr>
                <a:buFontTx/>
                <a:buChar char="-"/>
              </a:pPr>
              <a:r>
                <a:rPr lang="fr-FR" altLang="fr-FR" dirty="0"/>
                <a:t>Un facteur de ralentissement de l’onde</a:t>
              </a:r>
            </a:p>
            <a:p>
              <a:pPr>
                <a:buFontTx/>
                <a:buChar char="-"/>
              </a:pPr>
              <a:r>
                <a:rPr lang="fr-FR" altLang="fr-FR" dirty="0"/>
                <a:t>Un raccourcissement de la période</a:t>
              </a: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643" y="2655"/>
              <a:ext cx="2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</p:grpSp>
      <p:sp>
        <p:nvSpPr>
          <p:cNvPr id="28" name="Espace réservé du pied de page 4">
            <a:extLst>
              <a:ext uri="{FF2B5EF4-FFF2-40B4-BE49-F238E27FC236}">
                <a16:creationId xmlns:a16="http://schemas.microsoft.com/office/drawing/2014/main" id="{68D277C9-AC1B-48FA-868A-3B300B626D9E}"/>
              </a:ext>
            </a:extLst>
          </p:cNvPr>
          <p:cNvSpPr txBox="1">
            <a:spLocks/>
          </p:cNvSpPr>
          <p:nvPr/>
        </p:nvSpPr>
        <p:spPr>
          <a:xfrm>
            <a:off x="5447565" y="6381328"/>
            <a:ext cx="4748385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prstClr val="white"/>
                </a:solidFill>
                <a:latin typeface="Arial"/>
              </a:rPr>
              <a:t>4TE03  Propagation dans les fibres et capteurs à fibre (P1)    (R. Gabet)</a:t>
            </a:r>
          </a:p>
        </p:txBody>
      </p:sp>
    </p:spTree>
    <p:extLst>
      <p:ext uri="{BB962C8B-B14F-4D97-AF65-F5344CB8AC3E}">
        <p14:creationId xmlns:p14="http://schemas.microsoft.com/office/powerpoint/2010/main" val="461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Télécom Bretagne">
  <a:themeElements>
    <a:clrScheme name="Télécom ParisTech">
      <a:dk1>
        <a:sysClr val="windowText" lastClr="000000"/>
      </a:dk1>
      <a:lt1>
        <a:sysClr val="window" lastClr="FFFFFF"/>
      </a:lt1>
      <a:dk2>
        <a:srgbClr val="BF1238"/>
      </a:dk2>
      <a:lt2>
        <a:srgbClr val="B8B8B8"/>
      </a:lt2>
      <a:accent1>
        <a:srgbClr val="001489"/>
      </a:accent1>
      <a:accent2>
        <a:srgbClr val="000000"/>
      </a:accent2>
      <a:accent3>
        <a:srgbClr val="6D5047"/>
      </a:accent3>
      <a:accent4>
        <a:srgbClr val="BF1238"/>
      </a:accent4>
      <a:accent5>
        <a:srgbClr val="BF1238"/>
      </a:accent5>
      <a:accent6>
        <a:srgbClr val="BF1238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109910</TotalTime>
  <Words>5179</Words>
  <Application>Microsoft Office PowerPoint</Application>
  <PresentationFormat>Grand écran</PresentationFormat>
  <Paragraphs>761</Paragraphs>
  <Slides>49</Slides>
  <Notes>1</Notes>
  <HiddenSlides>0</HiddenSlides>
  <MMClips>0</MMClips>
  <ScaleCrop>false</ScaleCrop>
  <HeadingPairs>
    <vt:vector size="10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Liens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49</vt:i4>
      </vt:variant>
    </vt:vector>
  </HeadingPairs>
  <TitlesOfParts>
    <vt:vector size="64" baseType="lpstr">
      <vt:lpstr>Arial</vt:lpstr>
      <vt:lpstr>Calibri</vt:lpstr>
      <vt:lpstr>Cambria Math</vt:lpstr>
      <vt:lpstr>Courier New</vt:lpstr>
      <vt:lpstr>Monotype Corsiva</vt:lpstr>
      <vt:lpstr>Symbol</vt:lpstr>
      <vt:lpstr>Times</vt:lpstr>
      <vt:lpstr>Times New Roman</vt:lpstr>
      <vt:lpstr>Trebuchet MS</vt:lpstr>
      <vt:lpstr>Wingdings</vt:lpstr>
      <vt:lpstr>Modèle Télécom Bretagne</vt:lpstr>
      <vt:lpstr>file:///D:\ENST%20ENSEIGNEMENT\ENST\COM220\Cours\Renaud_Propagation%20dans%20les%20fibres\b.opj!Plot1</vt:lpstr>
      <vt:lpstr>Equation</vt:lpstr>
      <vt:lpstr>Équation</vt:lpstr>
      <vt:lpstr>Equations</vt:lpstr>
      <vt:lpstr>Présentation PowerPoint</vt:lpstr>
      <vt:lpstr>4TE03 – Communications Optiques  Propagation dans les fibres (TH1) Effets linéaires et non linéaires (TH2) Capteurs à fibre optique Distribués (TH3)</vt:lpstr>
      <vt:lpstr>Introduction</vt:lpstr>
      <vt:lpstr>Plan</vt:lpstr>
      <vt:lpstr>Présentation PowerPoint</vt:lpstr>
      <vt:lpstr>Différents types de guides diélectriques</vt:lpstr>
      <vt:lpstr>La fibre optique</vt:lpstr>
      <vt:lpstr>La fibre optique</vt:lpstr>
      <vt:lpstr>1.1. Notion de réflexion totale</vt:lpstr>
      <vt:lpstr>1.1. Principe du guidage par réflexion totale</vt:lpstr>
      <vt:lpstr>1.1. Principe du guidage par réflexion totale</vt:lpstr>
      <vt:lpstr>Modes dans un guide ?</vt:lpstr>
      <vt:lpstr>Rappel : Equation de Maxwell et équation de propagation</vt:lpstr>
      <vt:lpstr>Rappel : Equation de Maxwell et équation de propagation</vt:lpstr>
      <vt:lpstr>Rappel : Equation de Maxwell et équation de propagation</vt:lpstr>
      <vt:lpstr>Rappel : Equation de Maxwell et équation de propagation</vt:lpstr>
      <vt:lpstr>1.2. Cas général : Approche électromagnétique </vt:lpstr>
      <vt:lpstr>1.3. Cas particulier : Le guide diélectrique plan</vt:lpstr>
      <vt:lpstr>1.3. Cas particulier : Le guide diélectrique plan</vt:lpstr>
      <vt:lpstr>1.3. Cas particulier : Le guide diélectrique plan</vt:lpstr>
      <vt:lpstr>1.3. Solutions dans le guide</vt:lpstr>
      <vt:lpstr>1.4. Liens entre  la propagation guidée et l’optique géométrique (1)</vt:lpstr>
      <vt:lpstr>1.4. Liens entre  la propagation guidée et l’optique géométrique (2)</vt:lpstr>
      <vt:lpstr>Les modes guidés(1)     Modes TE et TM</vt:lpstr>
      <vt:lpstr>Les modes guidés(1)                 Modes TE et TM</vt:lpstr>
      <vt:lpstr>Les modes guidés(2)               Modes TE et TM</vt:lpstr>
      <vt:lpstr>Les modes guidés(3)                 Équations de propagation</vt:lpstr>
      <vt:lpstr>Les modes guidés (4): cas TE                 Équations de propagation</vt:lpstr>
      <vt:lpstr>Les modes guidés (5): cas TE       Solutions de l’équation de propagation</vt:lpstr>
      <vt:lpstr>Les modes guidés (6): cas TE                      Relations de dispersion</vt:lpstr>
      <vt:lpstr>Les modes guidés (7): cas TE                         Relations de dispersion</vt:lpstr>
      <vt:lpstr>Les modes guidés (8): cas TE                 Combien y a –t-il de modes ?</vt:lpstr>
      <vt:lpstr>Les modes guidés (9): cas TE                Combien y a –t-il de modes ?</vt:lpstr>
      <vt:lpstr>Les modes guidés (10): cas TE               Combien y a –t-il de modes ?</vt:lpstr>
      <vt:lpstr>Les modes guidés (11): cas TE Les quatre premiers modes TE</vt:lpstr>
      <vt:lpstr>La fibre optique à saut d’indice</vt:lpstr>
      <vt:lpstr>Les modes LP (1)</vt:lpstr>
      <vt:lpstr>Les modes LP (2)</vt:lpstr>
      <vt:lpstr>Les modes LP (3)</vt:lpstr>
      <vt:lpstr>Les modes LP (4)</vt:lpstr>
      <vt:lpstr>Les modes LP (5)</vt:lpstr>
      <vt:lpstr>Exemple d’exercice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Orthogonalité des modes</vt:lpstr>
      <vt:lpstr>Conclusion : Intérêt de la fibre</vt:lpstr>
    </vt:vector>
  </TitlesOfParts>
  <Company>Institut Mines-Télécom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Charpenel;Implica</dc:creator>
  <cp:lastModifiedBy>Renaud Gabet</cp:lastModifiedBy>
  <cp:revision>167</cp:revision>
  <dcterms:created xsi:type="dcterms:W3CDTF">2013-01-04T16:51:24Z</dcterms:created>
  <dcterms:modified xsi:type="dcterms:W3CDTF">2025-02-21T11:28:21Z</dcterms:modified>
</cp:coreProperties>
</file>