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72" r:id="rId2"/>
  </p:sldMasterIdLst>
  <p:notesMasterIdLst>
    <p:notesMasterId r:id="rId55"/>
  </p:notesMasterIdLst>
  <p:handoutMasterIdLst>
    <p:handoutMasterId r:id="rId56"/>
  </p:handoutMasterIdLst>
  <p:sldIdLst>
    <p:sldId id="256" r:id="rId3"/>
    <p:sldId id="292" r:id="rId4"/>
    <p:sldId id="298" r:id="rId5"/>
    <p:sldId id="299" r:id="rId6"/>
    <p:sldId id="300" r:id="rId7"/>
    <p:sldId id="301" r:id="rId8"/>
    <p:sldId id="304" r:id="rId9"/>
    <p:sldId id="306" r:id="rId10"/>
    <p:sldId id="309" r:id="rId11"/>
    <p:sldId id="310" r:id="rId12"/>
    <p:sldId id="308" r:id="rId13"/>
    <p:sldId id="263" r:id="rId14"/>
    <p:sldId id="261" r:id="rId15"/>
    <p:sldId id="264" r:id="rId16"/>
    <p:sldId id="265" r:id="rId17"/>
    <p:sldId id="266" r:id="rId18"/>
    <p:sldId id="267" r:id="rId19"/>
    <p:sldId id="270" r:id="rId20"/>
    <p:sldId id="269" r:id="rId21"/>
    <p:sldId id="268" r:id="rId22"/>
    <p:sldId id="271" r:id="rId23"/>
    <p:sldId id="272" r:id="rId24"/>
    <p:sldId id="273" r:id="rId25"/>
    <p:sldId id="274" r:id="rId26"/>
    <p:sldId id="276" r:id="rId27"/>
    <p:sldId id="275" r:id="rId28"/>
    <p:sldId id="283" r:id="rId29"/>
    <p:sldId id="279" r:id="rId30"/>
    <p:sldId id="280" r:id="rId31"/>
    <p:sldId id="281" r:id="rId32"/>
    <p:sldId id="282" r:id="rId33"/>
    <p:sldId id="293" r:id="rId34"/>
    <p:sldId id="294" r:id="rId35"/>
    <p:sldId id="316" r:id="rId36"/>
    <p:sldId id="284" r:id="rId37"/>
    <p:sldId id="313" r:id="rId38"/>
    <p:sldId id="277" r:id="rId39"/>
    <p:sldId id="311" r:id="rId40"/>
    <p:sldId id="312" r:id="rId41"/>
    <p:sldId id="285" r:id="rId42"/>
    <p:sldId id="290" r:id="rId43"/>
    <p:sldId id="286" r:id="rId44"/>
    <p:sldId id="289" r:id="rId45"/>
    <p:sldId id="288" r:id="rId46"/>
    <p:sldId id="314" r:id="rId47"/>
    <p:sldId id="296" r:id="rId48"/>
    <p:sldId id="295" r:id="rId49"/>
    <p:sldId id="315" r:id="rId50"/>
    <p:sldId id="317" r:id="rId51"/>
    <p:sldId id="287" r:id="rId52"/>
    <p:sldId id="291" r:id="rId53"/>
    <p:sldId id="297" r:id="rId5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3">
          <p15:clr>
            <a:srgbClr val="A4A3A4"/>
          </p15:clr>
        </p15:guide>
        <p15:guide id="2" pos="5600">
          <p15:clr>
            <a:srgbClr val="A4A3A4"/>
          </p15:clr>
        </p15:guide>
        <p15:guide id="3" pos="840">
          <p15:clr>
            <a:srgbClr val="A4A3A4"/>
          </p15:clr>
        </p15:guide>
        <p15:guide id="4" pos="7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FF66"/>
    <a:srgbClr val="AEA6A4"/>
    <a:srgbClr val="FF0000"/>
    <a:srgbClr val="817776"/>
    <a:srgbClr val="665C5B"/>
    <a:srgbClr val="6A5B5A"/>
    <a:srgbClr val="695B5A"/>
    <a:srgbClr val="8F8685"/>
    <a:srgbClr val="847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1" autoAdjust="0"/>
  </p:normalViewPr>
  <p:slideViewPr>
    <p:cSldViewPr snapToGrid="0">
      <p:cViewPr>
        <p:scale>
          <a:sx n="75" d="100"/>
          <a:sy n="75" d="100"/>
        </p:scale>
        <p:origin x="1176" y="12"/>
      </p:cViewPr>
      <p:guideLst>
        <p:guide orient="horz" pos="1013"/>
        <p:guide pos="5600"/>
        <p:guide pos="840"/>
        <p:guide pos="708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30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2D381-BC35-42A3-9779-82D8096CAB6E}" type="datetimeFigureOut">
              <a:rPr lang="fr-FR" smtClean="0"/>
              <a:pPr/>
              <a:t>13/10/2022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AB72B-9D73-4B79-A279-21CB7D78CB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623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4392AB-BA94-4E89-A2B6-4BCE66B2C5D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501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2071688"/>
            <a:ext cx="5459413" cy="156845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892550"/>
            <a:ext cx="5461000" cy="1690688"/>
          </a:xfrm>
        </p:spPr>
        <p:txBody>
          <a:bodyPr/>
          <a:lstStyle>
            <a:lvl1pPr marL="0" indent="0">
              <a:buFont typeface="Wingdings 2" pitchFamily="4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132513"/>
            <a:ext cx="2286000" cy="3444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524000" y="6453188"/>
            <a:ext cx="6756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B571AE18-A13B-4231-8736-5FF4647272C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3888" y="146050"/>
            <a:ext cx="1917700" cy="59674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146050"/>
            <a:ext cx="5602288" cy="59674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0BB82F06-C62A-4B62-A3E4-00CCFA5212D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B9712F7E-3277-423D-AF0F-E70819C92C1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0BA43951-F1BF-43DD-9ECC-B11C93E91A4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08A1786E-D960-48F7-836D-B5D7A47D5E1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617663"/>
            <a:ext cx="3759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0800" y="1617663"/>
            <a:ext cx="376078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D58AC4FD-561B-4798-B60D-8F866A67FD4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3FF3E072-4547-4464-8084-E4F04D72F80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Espace réservé du pied de pag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28A6B153-38E1-4CE8-A0D2-7A3023B5F0C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C6DDD436-036D-4AFC-B45E-DF406FB8E6F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F8DDAEFB-A923-465D-B43C-FC51DF242E7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8BEC196E-F33A-48F0-8D31-5B5C5E90AE4A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C3D8837B-8458-4265-972B-757D52FC106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75C90C2F-9FB9-45F6-B07F-2B9F53DE808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3888" y="146050"/>
            <a:ext cx="1917700" cy="596741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146050"/>
            <a:ext cx="5602288" cy="59674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EF292D9E-78B8-4BD7-B350-8009499B8B9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4289FFF7-9EDA-4302-AE47-8A0111B2616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617663"/>
            <a:ext cx="3759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0800" y="1617663"/>
            <a:ext cx="376078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E2DEDB9B-674A-4A19-88F2-C3E3F1AE0754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AEE1C198-315A-4170-B547-A051E240C81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Espace réservé du pied de pag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42FB173D-BB2B-445F-97D9-4DB4B769DE5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1524000" y="6453188"/>
            <a:ext cx="6756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97B3F700-8A59-4A4A-BBBF-D313DDD5F73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524000" y="6453188"/>
            <a:ext cx="6756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9691139D-2DE0-48D8-9C7F-848F378ADA6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524000" y="6453188"/>
            <a:ext cx="6756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ABA1296E-4158-4F88-B007-7F99A6464E6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8600" y="146050"/>
            <a:ext cx="7391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17663"/>
            <a:ext cx="76723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6263" y="6453188"/>
            <a:ext cx="846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6CFDFD3F-B43C-4801-A416-FB389DFCDB8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 2" pitchFamily="4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82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Times" pitchFamily="-80" charset="0"/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728663" indent="-185738" algn="l" rtl="0" eaLnBrk="1" fontAlgn="base" hangingPunct="1">
        <a:spcBef>
          <a:spcPct val="80000"/>
        </a:spcBef>
        <a:spcAft>
          <a:spcPct val="0"/>
        </a:spcAft>
        <a:buClr>
          <a:schemeClr val="bg2"/>
        </a:buClr>
        <a:buFont typeface="Arial" pitchFamily="4" charset="0"/>
        <a:buChar char="-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147763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4" charset="-128"/>
        </a:defRPr>
      </a:lvl4pPr>
      <a:lvl5pPr marL="15668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5pPr>
      <a:lvl6pPr marL="20240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6pPr>
      <a:lvl7pPr marL="24812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7pPr>
      <a:lvl8pPr marL="29384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8pPr>
      <a:lvl9pPr marL="33956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7013" y="146050"/>
            <a:ext cx="7391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17663"/>
            <a:ext cx="76723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6263" y="6453188"/>
            <a:ext cx="836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9AA4915D-41E5-48B0-8F72-8556C20F8D3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9pPr>
    </p:titleStyle>
    <p:bodyStyle>
      <a:lvl1pPr marL="271463" indent="-271463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 2" pitchFamily="4" charset="2"/>
        <a:buChar char="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8288" algn="l" rtl="0" fontAlgn="base">
        <a:spcBef>
          <a:spcPct val="20000"/>
        </a:spcBef>
        <a:spcAft>
          <a:spcPct val="0"/>
        </a:spcAft>
        <a:buClr>
          <a:schemeClr val="bg2"/>
        </a:buClr>
        <a:buFont typeface="Times" pitchFamily="-80" charset="0"/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728663" indent="-185738" algn="l" rtl="0" fontAlgn="base">
        <a:spcBef>
          <a:spcPct val="80000"/>
        </a:spcBef>
        <a:spcAft>
          <a:spcPct val="0"/>
        </a:spcAft>
        <a:buClr>
          <a:schemeClr val="bg2"/>
        </a:buClr>
        <a:buFont typeface="Arial" pitchFamily="4" charset="0"/>
        <a:buChar char="-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60525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4" charset="-128"/>
        </a:defRPr>
      </a:lvl4pPr>
      <a:lvl5pPr marL="20685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5pPr>
      <a:lvl6pPr marL="25257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6pPr>
      <a:lvl7pPr marL="29829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7pPr>
      <a:lvl8pPr marL="34401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8pPr>
      <a:lvl9pPr marL="38973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../video_et_photo/videoHDcanettes_analogique.avi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../video_et_photo/VideoHDclown%20bleu.avi" TargetMode="External"/><Relationship Id="rId5" Type="http://schemas.openxmlformats.org/officeDocument/2006/relationships/hyperlink" Target="../video_et_photo/videoHDThe%20toy.avi" TargetMode="External"/><Relationship Id="rId4" Type="http://schemas.openxmlformats.org/officeDocument/2006/relationships/hyperlink" Target="../video_et_photo/videoHDpapillon_analogique.avi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../video_et_photo/Enfant.avi" TargetMode="External"/><Relationship Id="rId2" Type="http://schemas.openxmlformats.org/officeDocument/2006/relationships/hyperlink" Target="../video_et_photo/videoHDclown_numerique.avi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../video_et_photo/Holocube_numerique.mp4" TargetMode="Externa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9.png"/><Relationship Id="rId4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429000" y="571480"/>
            <a:ext cx="5459413" cy="2786082"/>
          </a:xfrm>
        </p:spPr>
        <p:txBody>
          <a:bodyPr/>
          <a:lstStyle/>
          <a:p>
            <a:r>
              <a:rPr lang="fr-FR" sz="2400" dirty="0" smtClean="0">
                <a:latin typeface="Arial Narrow" pitchFamily="34" charset="0"/>
              </a:rPr>
              <a:t>Chapitre 5</a:t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/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>COM101</a:t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>Optique et photonique</a:t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>1</a:t>
            </a:r>
            <a:r>
              <a:rPr lang="fr-FR" sz="2400" baseline="30000" dirty="0" smtClean="0">
                <a:latin typeface="Arial Narrow" pitchFamily="34" charset="0"/>
              </a:rPr>
              <a:t>ère</a:t>
            </a:r>
            <a:r>
              <a:rPr lang="fr-FR" sz="2400" dirty="0" smtClean="0">
                <a:latin typeface="Arial Narrow" pitchFamily="34" charset="0"/>
              </a:rPr>
              <a:t> année</a:t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/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dirty="0" smtClean="0">
                <a:latin typeface="Arial Narrow" pitchFamily="34" charset="0"/>
              </a:rPr>
              <a:t>HOLOGRAPHIE</a:t>
            </a:r>
            <a:endParaRPr lang="fr-F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Arial Narrow" pitchFamily="34" charset="0"/>
              </a:rPr>
              <a:t>Renaud GABET</a:t>
            </a:r>
          </a:p>
          <a:p>
            <a:r>
              <a:rPr lang="fr-FR" dirty="0" smtClean="0">
                <a:latin typeface="Arial Narrow" pitchFamily="34" charset="0"/>
              </a:rPr>
              <a:t>Bureau 3D45</a:t>
            </a:r>
          </a:p>
          <a:p>
            <a:r>
              <a:rPr lang="fr-FR" smtClean="0">
                <a:latin typeface="Arial Narrow" pitchFamily="34" charset="0"/>
              </a:rPr>
              <a:t>renaud.gabet@telecom-paris.fr</a:t>
            </a:r>
            <a:endParaRPr lang="fr-FR" dirty="0" smtClean="0">
              <a:latin typeface="Arial Narrow" pitchFamily="34" charset="0"/>
            </a:endParaRP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03" y="745626"/>
            <a:ext cx="1767993" cy="272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013" y="82550"/>
            <a:ext cx="7391400" cy="860425"/>
          </a:xfrm>
        </p:spPr>
        <p:txBody>
          <a:bodyPr/>
          <a:lstStyle/>
          <a:p>
            <a:r>
              <a:rPr lang="fr-FR" dirty="0" smtClean="0"/>
              <a:t>Ecrans 3D sans lunettes : </a:t>
            </a:r>
            <a:r>
              <a:rPr lang="fr-FR" dirty="0" err="1" smtClean="0"/>
              <a:t>autostéreoscopie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  <p:pic>
        <p:nvPicPr>
          <p:cNvPr id="48137" name="Picture 9" descr="D:\COM101\NG4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291014"/>
            <a:ext cx="2660650" cy="177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D:\COM101\PPB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3930650"/>
            <a:ext cx="24193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0" name="Picture 12" descr="Lenticulaire - Image 3D ou image en relie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7475"/>
            <a:ext cx="2972851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0" y="9652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Ecrans lenticulaires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350000" y="965200"/>
            <a:ext cx="2667000" cy="2886076"/>
            <a:chOff x="6350000" y="965200"/>
            <a:chExt cx="2667000" cy="28860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00" y="1184276"/>
              <a:ext cx="2667000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6477000" y="965200"/>
              <a:ext cx="1967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Ecrans </a:t>
              </a:r>
              <a:r>
                <a:rPr lang="fr-FR" dirty="0" err="1" smtClean="0"/>
                <a:t>paralaxes</a:t>
              </a:r>
              <a:endParaRPr lang="fr-FR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073400" y="965200"/>
            <a:ext cx="3223959" cy="2882900"/>
            <a:chOff x="3073400" y="965200"/>
            <a:chExt cx="3223959" cy="2882900"/>
          </a:xfrm>
        </p:grpSpPr>
        <p:pic>
          <p:nvPicPr>
            <p:cNvPr id="4813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307" y="1803400"/>
              <a:ext cx="2399716" cy="204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ZoneTexte 22"/>
            <p:cNvSpPr txBox="1"/>
            <p:nvPr/>
          </p:nvSpPr>
          <p:spPr>
            <a:xfrm>
              <a:off x="3073400" y="965200"/>
              <a:ext cx="3223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Ecrans lenticulaires </a:t>
              </a:r>
              <a:r>
                <a:rPr lang="fr-FR" dirty="0" err="1" smtClean="0"/>
                <a:t>multivues</a:t>
              </a:r>
              <a:endParaRPr lang="fr-FR" dirty="0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5168900" y="4279900"/>
            <a:ext cx="3975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Défauts :</a:t>
            </a:r>
          </a:p>
          <a:p>
            <a:pPr marL="285750" indent="-285750">
              <a:buFont typeface="OpenSymbol" pitchFamily="2" charset="0"/>
              <a:buChar char="☹"/>
            </a:pPr>
            <a:r>
              <a:rPr lang="fr-FR" b="1" dirty="0" smtClean="0">
                <a:solidFill>
                  <a:srgbClr val="FF0000"/>
                </a:solidFill>
              </a:rPr>
              <a:t>Un seul angle de vue</a:t>
            </a:r>
          </a:p>
          <a:p>
            <a:pPr marL="285750" indent="-285750">
              <a:buFont typeface="OpenSymbol" pitchFamily="2" charset="0"/>
              <a:buChar char="☹"/>
            </a:pPr>
            <a:r>
              <a:rPr lang="fr-FR" b="1" dirty="0" smtClean="0">
                <a:solidFill>
                  <a:srgbClr val="FF0000"/>
                </a:solidFill>
              </a:rPr>
              <a:t>Position précise devant l’écran</a:t>
            </a:r>
          </a:p>
          <a:p>
            <a:pPr marL="285750" indent="-285750">
              <a:buFont typeface="OpenSymbol" pitchFamily="2" charset="0"/>
              <a:buChar char="☹"/>
            </a:pPr>
            <a:r>
              <a:rPr lang="fr-FR" b="1" dirty="0" smtClean="0">
                <a:solidFill>
                  <a:srgbClr val="FF0000"/>
                </a:solidFill>
              </a:rPr>
              <a:t>Focalisation sur l’écran alors que l’objet est ailleurs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 Mal de tête!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97013" y="146050"/>
            <a:ext cx="7391400" cy="860425"/>
          </a:xfrm>
        </p:spPr>
        <p:txBody>
          <a:bodyPr/>
          <a:lstStyle/>
          <a:p>
            <a:r>
              <a:rPr lang="fr-FR" dirty="0" smtClean="0"/>
              <a:t>Pour enregistrer un objet en 3D, il faut …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8900" y="1298595"/>
            <a:ext cx="90551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sz="2000" b="1" dirty="0">
                <a:solidFill>
                  <a:srgbClr val="FF0000"/>
                </a:solidFill>
                <a:latin typeface="+mn-lt"/>
              </a:rPr>
              <a:t>Ne pas mettre de lentille entre l’objet et la plaque de détection</a:t>
            </a:r>
          </a:p>
          <a:p>
            <a:endParaRPr lang="fr-FR" sz="2400" dirty="0" smtClean="0"/>
          </a:p>
          <a:p>
            <a:pPr marL="177800"/>
            <a:r>
              <a:rPr lang="fr-FR" sz="2000" b="1" dirty="0" smtClean="0">
                <a:sym typeface="Wingdings" panose="05000000000000000000" pitchFamily="2" charset="2"/>
              </a:rPr>
              <a:t> </a:t>
            </a:r>
            <a:r>
              <a:rPr lang="fr-FR" sz="2000" b="1" dirty="0" smtClean="0"/>
              <a:t>Pour pouvoir </a:t>
            </a:r>
            <a:r>
              <a:rPr lang="fr-FR" sz="2000" b="1" dirty="0" smtClean="0">
                <a:solidFill>
                  <a:srgbClr val="00B050"/>
                </a:solidFill>
              </a:rPr>
              <a:t>enregistrer plusieurs angles</a:t>
            </a:r>
            <a:r>
              <a:rPr lang="fr-FR" sz="2000" b="1" dirty="0" smtClean="0"/>
              <a:t> de vue pour que chaque œil puisse voir un angle différent : stéréoscopie</a:t>
            </a:r>
          </a:p>
          <a:p>
            <a:pPr marL="520700" indent="-342900">
              <a:buFont typeface="Wingdings"/>
              <a:buChar char="è"/>
            </a:pPr>
            <a:r>
              <a:rPr lang="fr-FR" sz="2000" b="1" dirty="0" smtClean="0"/>
              <a:t>Pour que </a:t>
            </a:r>
            <a:r>
              <a:rPr lang="fr-FR" sz="2000" b="1" dirty="0" smtClean="0">
                <a:solidFill>
                  <a:srgbClr val="00B050"/>
                </a:solidFill>
              </a:rPr>
              <a:t>la vue change quand on se déplace </a:t>
            </a:r>
            <a:r>
              <a:rPr lang="fr-FR" sz="2000" b="1" dirty="0" smtClean="0"/>
              <a:t>devant l’écran</a:t>
            </a:r>
          </a:p>
          <a:p>
            <a:endParaRPr lang="fr-FR" sz="2800" dirty="0"/>
          </a:p>
          <a:p>
            <a:pPr marL="27146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sz="2000" b="1" dirty="0">
                <a:solidFill>
                  <a:srgbClr val="FF0000"/>
                </a:solidFill>
                <a:latin typeface="+mn-lt"/>
              </a:rPr>
              <a:t>Trouver un moyen d’enregistrer les distances et les angles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177800" indent="355600">
              <a:buFont typeface="Wingdings"/>
              <a:buChar char="è"/>
            </a:pPr>
            <a:r>
              <a:rPr lang="fr-FR" sz="2000" b="1" dirty="0" smtClean="0">
                <a:sym typeface="Wingdings" panose="05000000000000000000" pitchFamily="2" charset="2"/>
              </a:rPr>
              <a:t> Codage </a:t>
            </a:r>
            <a:r>
              <a:rPr lang="fr-FR" sz="2000" b="1" dirty="0">
                <a:sym typeface="Wingdings" panose="05000000000000000000" pitchFamily="2" charset="2"/>
              </a:rPr>
              <a:t>des distances par </a:t>
            </a:r>
            <a:r>
              <a:rPr lang="fr-FR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les </a:t>
            </a:r>
            <a:r>
              <a:rPr lang="fr-FR" sz="2000" b="1" dirty="0" smtClean="0">
                <a:solidFill>
                  <a:srgbClr val="00B050"/>
                </a:solidFill>
              </a:rPr>
              <a:t>Interférences:</a:t>
            </a:r>
            <a:r>
              <a:rPr lang="fr-FR" sz="2000" b="1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fr-FR" sz="2000" b="1" dirty="0">
                <a:sym typeface="Symbol"/>
              </a:rPr>
              <a:t>I différence de </a:t>
            </a:r>
            <a:r>
              <a:rPr lang="fr-FR" sz="2000" b="1" dirty="0" smtClean="0">
                <a:sym typeface="Symbol"/>
              </a:rPr>
              <a:t>marche</a:t>
            </a:r>
            <a:endParaRPr lang="fr-FR" sz="2000" b="1" dirty="0">
              <a:sym typeface="Symbol"/>
            </a:endParaRPr>
          </a:p>
          <a:p>
            <a:r>
              <a:rPr lang="fr-FR" sz="2000" dirty="0">
                <a:sym typeface="Symbol"/>
              </a:rPr>
              <a:t>		 Convertisseur  / I</a:t>
            </a:r>
          </a:p>
          <a:p>
            <a:r>
              <a:rPr lang="fr-FR" sz="2000" dirty="0">
                <a:sym typeface="Symbol"/>
              </a:rPr>
              <a:t>		 Codage du volume dans la figure d’interférence</a:t>
            </a:r>
          </a:p>
          <a:p>
            <a:r>
              <a:rPr lang="fr-FR" sz="2000" dirty="0">
                <a:sym typeface="Symbol"/>
              </a:rPr>
              <a:t>		 Enregistrement sur un détecteur quadratique</a:t>
            </a:r>
          </a:p>
          <a:p>
            <a:r>
              <a:rPr lang="fr-FR" sz="2000" dirty="0">
                <a:sym typeface="Symbol"/>
              </a:rPr>
              <a:t>		 Gabor, 1948</a:t>
            </a:r>
            <a:endParaRPr lang="fr-FR" sz="2000" dirty="0"/>
          </a:p>
          <a:p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83097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Eléments de théorie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dirty="0" smtClean="0"/>
              <a:t>1. Enregistrement</a:t>
            </a:r>
            <a:endParaRPr lang="fr-FR" sz="20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28A6B153-38E1-4CE8-A0D2-7A3023B5F0C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079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9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71406" y="3601015"/>
            <a:ext cx="6504837" cy="811937"/>
            <a:chOff x="71406" y="3359715"/>
            <a:chExt cx="6504837" cy="811937"/>
          </a:xfrm>
        </p:grpSpPr>
        <p:grpSp>
          <p:nvGrpSpPr>
            <p:cNvPr id="88" name="Groupe 87"/>
            <p:cNvGrpSpPr/>
            <p:nvPr/>
          </p:nvGrpSpPr>
          <p:grpSpPr>
            <a:xfrm>
              <a:off x="71406" y="3359715"/>
              <a:ext cx="6504837" cy="811937"/>
              <a:chOff x="71406" y="3359715"/>
              <a:chExt cx="6504837" cy="811937"/>
            </a:xfrm>
          </p:grpSpPr>
          <p:sp>
            <p:nvSpPr>
              <p:cNvPr id="72" name="ZoneTexte 71"/>
              <p:cNvSpPr txBox="1"/>
              <p:nvPr/>
            </p:nvSpPr>
            <p:spPr>
              <a:xfrm>
                <a:off x="71406" y="3359715"/>
                <a:ext cx="1531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Onde objet :</a:t>
                </a:r>
              </a:p>
            </p:txBody>
          </p:sp>
          <p:sp>
            <p:nvSpPr>
              <p:cNvPr id="87" name="ZoneTexte 86"/>
              <p:cNvSpPr txBox="1"/>
              <p:nvPr/>
            </p:nvSpPr>
            <p:spPr>
              <a:xfrm>
                <a:off x="3722577" y="3802320"/>
                <a:ext cx="2853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a</a:t>
                </a:r>
                <a:r>
                  <a:rPr lang="fr-FR" dirty="0" smtClean="0"/>
                  <a:t>vec a</a:t>
                </a:r>
                <a:r>
                  <a:rPr lang="fr-FR" baseline="-25000" dirty="0" smtClean="0"/>
                  <a:t>0</a:t>
                </a:r>
                <a:r>
                  <a:rPr lang="fr-FR" dirty="0" smtClean="0"/>
                  <a:t> et </a:t>
                </a:r>
                <a:r>
                  <a:rPr lang="fr-FR" dirty="0" smtClean="0">
                    <a:sym typeface="Symbol"/>
                  </a:rPr>
                  <a:t></a:t>
                </a:r>
                <a:r>
                  <a:rPr lang="fr-FR" baseline="-25000" dirty="0" smtClean="0">
                    <a:sym typeface="Symbol"/>
                  </a:rPr>
                  <a:t>0</a:t>
                </a:r>
                <a:r>
                  <a:rPr lang="fr-FR" dirty="0" smtClean="0">
                    <a:sym typeface="Symbol"/>
                  </a:rPr>
                  <a:t> compliqués !</a:t>
                </a:r>
                <a:endParaRPr lang="fr-FR" dirty="0"/>
              </a:p>
            </p:txBody>
          </p:sp>
        </p:grpSp>
        <p:pic>
          <p:nvPicPr>
            <p:cNvPr id="30831" name="Picture 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25" y="3729038"/>
              <a:ext cx="2544763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e 4"/>
          <p:cNvGrpSpPr/>
          <p:nvPr/>
        </p:nvGrpSpPr>
        <p:grpSpPr>
          <a:xfrm>
            <a:off x="71406" y="4465637"/>
            <a:ext cx="8918607" cy="1160463"/>
            <a:chOff x="71406" y="4224337"/>
            <a:chExt cx="8918607" cy="1160463"/>
          </a:xfrm>
        </p:grpSpPr>
        <p:sp>
          <p:nvSpPr>
            <p:cNvPr id="70" name="ZoneTexte 69"/>
            <p:cNvSpPr txBox="1"/>
            <p:nvPr/>
          </p:nvSpPr>
          <p:spPr>
            <a:xfrm>
              <a:off x="71406" y="4224337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B050"/>
                  </a:solidFill>
                </a:rPr>
                <a:t>Onde de référence :</a:t>
              </a:r>
            </a:p>
          </p:txBody>
        </p:sp>
        <p:pic>
          <p:nvPicPr>
            <p:cNvPr id="30832" name="Picture 1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788" y="4584700"/>
              <a:ext cx="5203825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3" name="Picture 1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988" y="4586288"/>
              <a:ext cx="1470025" cy="44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e 5"/>
          <p:cNvGrpSpPr/>
          <p:nvPr/>
        </p:nvGrpSpPr>
        <p:grpSpPr>
          <a:xfrm>
            <a:off x="71406" y="5527688"/>
            <a:ext cx="7812119" cy="852475"/>
            <a:chOff x="71406" y="5286388"/>
            <a:chExt cx="7812119" cy="852475"/>
          </a:xfrm>
        </p:grpSpPr>
        <p:sp>
          <p:nvSpPr>
            <p:cNvPr id="76" name="ZoneTexte 75"/>
            <p:cNvSpPr txBox="1"/>
            <p:nvPr/>
          </p:nvSpPr>
          <p:spPr>
            <a:xfrm>
              <a:off x="71406" y="5286388"/>
              <a:ext cx="2749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70C0"/>
                  </a:solidFill>
                </a:rPr>
                <a:t>Figure d’interférences :</a:t>
              </a:r>
            </a:p>
          </p:txBody>
        </p:sp>
        <p:pic>
          <p:nvPicPr>
            <p:cNvPr id="30834" name="Picture 1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88" y="5659438"/>
              <a:ext cx="5761037" cy="479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3" name="Group 93"/>
          <p:cNvGrpSpPr>
            <a:grpSpLocks noChangeAspect="1"/>
          </p:cNvGrpSpPr>
          <p:nvPr/>
        </p:nvGrpSpPr>
        <p:grpSpPr bwMode="auto">
          <a:xfrm>
            <a:off x="915670" y="1363749"/>
            <a:ext cx="1352550" cy="1800225"/>
            <a:chOff x="478" y="1312"/>
            <a:chExt cx="1565" cy="1800"/>
          </a:xfrm>
        </p:grpSpPr>
        <p:pic>
          <p:nvPicPr>
            <p:cNvPr id="94" name="Picture 94" descr="figurine000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1576"/>
              <a:ext cx="1536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5" name="Group 95"/>
            <p:cNvGrpSpPr>
              <a:grpSpLocks noChangeAspect="1"/>
            </p:cNvGrpSpPr>
            <p:nvPr/>
          </p:nvGrpSpPr>
          <p:grpSpPr bwMode="auto">
            <a:xfrm rot="-5400000">
              <a:off x="1614" y="1820"/>
              <a:ext cx="429" cy="228"/>
              <a:chOff x="2361" y="1729"/>
              <a:chExt cx="1714" cy="886"/>
            </a:xfrm>
          </p:grpSpPr>
          <p:sp>
            <p:nvSpPr>
              <p:cNvPr id="112" name="Arc 96"/>
              <p:cNvSpPr>
                <a:spLocks noChangeAspect="1"/>
              </p:cNvSpPr>
              <p:nvPr/>
            </p:nvSpPr>
            <p:spPr bwMode="auto">
              <a:xfrm flipH="1">
                <a:off x="3004" y="1729"/>
                <a:ext cx="428" cy="221"/>
              </a:xfrm>
              <a:custGeom>
                <a:avLst/>
                <a:gdLst>
                  <a:gd name="T0" fmla="*/ 428 w 43200"/>
                  <a:gd name="T1" fmla="*/ 0 h 21700"/>
                  <a:gd name="T2" fmla="*/ 0 w 43200"/>
                  <a:gd name="T3" fmla="*/ 0 h 21700"/>
                  <a:gd name="T4" fmla="*/ 214 w 43200"/>
                  <a:gd name="T5" fmla="*/ 1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" name="Arc 97"/>
              <p:cNvSpPr>
                <a:spLocks noChangeAspect="1"/>
              </p:cNvSpPr>
              <p:nvPr/>
            </p:nvSpPr>
            <p:spPr bwMode="auto">
              <a:xfrm>
                <a:off x="2361" y="1729"/>
                <a:ext cx="1714" cy="886"/>
              </a:xfrm>
              <a:custGeom>
                <a:avLst/>
                <a:gdLst>
                  <a:gd name="T0" fmla="*/ 1714 w 43200"/>
                  <a:gd name="T1" fmla="*/ 0 h 21700"/>
                  <a:gd name="T2" fmla="*/ 0 w 43200"/>
                  <a:gd name="T3" fmla="*/ 0 h 21700"/>
                  <a:gd name="T4" fmla="*/ 857 w 43200"/>
                  <a:gd name="T5" fmla="*/ 4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" name="Arc 98"/>
              <p:cNvSpPr>
                <a:spLocks noChangeAspect="1"/>
              </p:cNvSpPr>
              <p:nvPr/>
            </p:nvSpPr>
            <p:spPr bwMode="auto">
              <a:xfrm flipH="1">
                <a:off x="2575" y="1729"/>
                <a:ext cx="1285" cy="664"/>
              </a:xfrm>
              <a:custGeom>
                <a:avLst/>
                <a:gdLst>
                  <a:gd name="T0" fmla="*/ 1285 w 43200"/>
                  <a:gd name="T1" fmla="*/ 0 h 21700"/>
                  <a:gd name="T2" fmla="*/ 0 w 43200"/>
                  <a:gd name="T3" fmla="*/ 0 h 21700"/>
                  <a:gd name="T4" fmla="*/ 643 w 43200"/>
                  <a:gd name="T5" fmla="*/ 3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" name="Arc 99"/>
              <p:cNvSpPr>
                <a:spLocks noChangeAspect="1"/>
              </p:cNvSpPr>
              <p:nvPr/>
            </p:nvSpPr>
            <p:spPr bwMode="auto">
              <a:xfrm flipH="1">
                <a:off x="2790" y="1729"/>
                <a:ext cx="856" cy="442"/>
              </a:xfrm>
              <a:custGeom>
                <a:avLst/>
                <a:gdLst>
                  <a:gd name="T0" fmla="*/ 856 w 43200"/>
                  <a:gd name="T1" fmla="*/ 0 h 21700"/>
                  <a:gd name="T2" fmla="*/ 0 w 43200"/>
                  <a:gd name="T3" fmla="*/ 0 h 21700"/>
                  <a:gd name="T4" fmla="*/ 428 w 43200"/>
                  <a:gd name="T5" fmla="*/ 2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6" name="Group 100"/>
            <p:cNvGrpSpPr>
              <a:grpSpLocks noChangeAspect="1"/>
            </p:cNvGrpSpPr>
            <p:nvPr/>
          </p:nvGrpSpPr>
          <p:grpSpPr bwMode="auto">
            <a:xfrm rot="-6452860">
              <a:off x="1355" y="2561"/>
              <a:ext cx="429" cy="228"/>
              <a:chOff x="2361" y="1729"/>
              <a:chExt cx="1714" cy="886"/>
            </a:xfrm>
          </p:grpSpPr>
          <p:sp>
            <p:nvSpPr>
              <p:cNvPr id="108" name="Arc 101"/>
              <p:cNvSpPr>
                <a:spLocks noChangeAspect="1"/>
              </p:cNvSpPr>
              <p:nvPr/>
            </p:nvSpPr>
            <p:spPr bwMode="auto">
              <a:xfrm flipH="1">
                <a:off x="3004" y="1729"/>
                <a:ext cx="428" cy="221"/>
              </a:xfrm>
              <a:custGeom>
                <a:avLst/>
                <a:gdLst>
                  <a:gd name="T0" fmla="*/ 428 w 43200"/>
                  <a:gd name="T1" fmla="*/ 0 h 21700"/>
                  <a:gd name="T2" fmla="*/ 0 w 43200"/>
                  <a:gd name="T3" fmla="*/ 0 h 21700"/>
                  <a:gd name="T4" fmla="*/ 214 w 43200"/>
                  <a:gd name="T5" fmla="*/ 1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" name="Arc 102"/>
              <p:cNvSpPr>
                <a:spLocks noChangeAspect="1"/>
              </p:cNvSpPr>
              <p:nvPr/>
            </p:nvSpPr>
            <p:spPr bwMode="auto">
              <a:xfrm>
                <a:off x="2361" y="1729"/>
                <a:ext cx="1714" cy="886"/>
              </a:xfrm>
              <a:custGeom>
                <a:avLst/>
                <a:gdLst>
                  <a:gd name="T0" fmla="*/ 1714 w 43200"/>
                  <a:gd name="T1" fmla="*/ 0 h 21700"/>
                  <a:gd name="T2" fmla="*/ 0 w 43200"/>
                  <a:gd name="T3" fmla="*/ 0 h 21700"/>
                  <a:gd name="T4" fmla="*/ 857 w 43200"/>
                  <a:gd name="T5" fmla="*/ 4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" name="Arc 103"/>
              <p:cNvSpPr>
                <a:spLocks noChangeAspect="1"/>
              </p:cNvSpPr>
              <p:nvPr/>
            </p:nvSpPr>
            <p:spPr bwMode="auto">
              <a:xfrm flipH="1">
                <a:off x="2575" y="1729"/>
                <a:ext cx="1285" cy="664"/>
              </a:xfrm>
              <a:custGeom>
                <a:avLst/>
                <a:gdLst>
                  <a:gd name="T0" fmla="*/ 1285 w 43200"/>
                  <a:gd name="T1" fmla="*/ 0 h 21700"/>
                  <a:gd name="T2" fmla="*/ 0 w 43200"/>
                  <a:gd name="T3" fmla="*/ 0 h 21700"/>
                  <a:gd name="T4" fmla="*/ 643 w 43200"/>
                  <a:gd name="T5" fmla="*/ 3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" name="Arc 104"/>
              <p:cNvSpPr>
                <a:spLocks noChangeAspect="1"/>
              </p:cNvSpPr>
              <p:nvPr/>
            </p:nvSpPr>
            <p:spPr bwMode="auto">
              <a:xfrm flipH="1">
                <a:off x="2790" y="1729"/>
                <a:ext cx="856" cy="442"/>
              </a:xfrm>
              <a:custGeom>
                <a:avLst/>
                <a:gdLst>
                  <a:gd name="T0" fmla="*/ 856 w 43200"/>
                  <a:gd name="T1" fmla="*/ 0 h 21700"/>
                  <a:gd name="T2" fmla="*/ 0 w 43200"/>
                  <a:gd name="T3" fmla="*/ 0 h 21700"/>
                  <a:gd name="T4" fmla="*/ 428 w 43200"/>
                  <a:gd name="T5" fmla="*/ 2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7" name="Group 105"/>
            <p:cNvGrpSpPr>
              <a:grpSpLocks noChangeAspect="1"/>
            </p:cNvGrpSpPr>
            <p:nvPr/>
          </p:nvGrpSpPr>
          <p:grpSpPr bwMode="auto">
            <a:xfrm rot="-7826426">
              <a:off x="1335" y="1445"/>
              <a:ext cx="429" cy="228"/>
              <a:chOff x="2361" y="1729"/>
              <a:chExt cx="1714" cy="886"/>
            </a:xfrm>
          </p:grpSpPr>
          <p:sp>
            <p:nvSpPr>
              <p:cNvPr id="104" name="Arc 106"/>
              <p:cNvSpPr>
                <a:spLocks noChangeAspect="1"/>
              </p:cNvSpPr>
              <p:nvPr/>
            </p:nvSpPr>
            <p:spPr bwMode="auto">
              <a:xfrm flipH="1">
                <a:off x="3004" y="1729"/>
                <a:ext cx="428" cy="221"/>
              </a:xfrm>
              <a:custGeom>
                <a:avLst/>
                <a:gdLst>
                  <a:gd name="T0" fmla="*/ 428 w 43200"/>
                  <a:gd name="T1" fmla="*/ 0 h 21700"/>
                  <a:gd name="T2" fmla="*/ 0 w 43200"/>
                  <a:gd name="T3" fmla="*/ 0 h 21700"/>
                  <a:gd name="T4" fmla="*/ 214 w 43200"/>
                  <a:gd name="T5" fmla="*/ 1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" name="Arc 107"/>
              <p:cNvSpPr>
                <a:spLocks noChangeAspect="1"/>
              </p:cNvSpPr>
              <p:nvPr/>
            </p:nvSpPr>
            <p:spPr bwMode="auto">
              <a:xfrm>
                <a:off x="2361" y="1729"/>
                <a:ext cx="1714" cy="886"/>
              </a:xfrm>
              <a:custGeom>
                <a:avLst/>
                <a:gdLst>
                  <a:gd name="T0" fmla="*/ 1714 w 43200"/>
                  <a:gd name="T1" fmla="*/ 0 h 21700"/>
                  <a:gd name="T2" fmla="*/ 0 w 43200"/>
                  <a:gd name="T3" fmla="*/ 0 h 21700"/>
                  <a:gd name="T4" fmla="*/ 857 w 43200"/>
                  <a:gd name="T5" fmla="*/ 4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" name="Arc 108"/>
              <p:cNvSpPr>
                <a:spLocks noChangeAspect="1"/>
              </p:cNvSpPr>
              <p:nvPr/>
            </p:nvSpPr>
            <p:spPr bwMode="auto">
              <a:xfrm flipH="1">
                <a:off x="2575" y="1729"/>
                <a:ext cx="1285" cy="664"/>
              </a:xfrm>
              <a:custGeom>
                <a:avLst/>
                <a:gdLst>
                  <a:gd name="T0" fmla="*/ 1285 w 43200"/>
                  <a:gd name="T1" fmla="*/ 0 h 21700"/>
                  <a:gd name="T2" fmla="*/ 0 w 43200"/>
                  <a:gd name="T3" fmla="*/ 0 h 21700"/>
                  <a:gd name="T4" fmla="*/ 643 w 43200"/>
                  <a:gd name="T5" fmla="*/ 3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" name="Arc 109"/>
              <p:cNvSpPr>
                <a:spLocks noChangeAspect="1"/>
              </p:cNvSpPr>
              <p:nvPr/>
            </p:nvSpPr>
            <p:spPr bwMode="auto">
              <a:xfrm flipH="1">
                <a:off x="2790" y="1729"/>
                <a:ext cx="856" cy="442"/>
              </a:xfrm>
              <a:custGeom>
                <a:avLst/>
                <a:gdLst>
                  <a:gd name="T0" fmla="*/ 856 w 43200"/>
                  <a:gd name="T1" fmla="*/ 0 h 21700"/>
                  <a:gd name="T2" fmla="*/ 0 w 43200"/>
                  <a:gd name="T3" fmla="*/ 0 h 21700"/>
                  <a:gd name="T4" fmla="*/ 428 w 43200"/>
                  <a:gd name="T5" fmla="*/ 2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8" name="Group 110"/>
            <p:cNvGrpSpPr>
              <a:grpSpLocks noChangeAspect="1"/>
            </p:cNvGrpSpPr>
            <p:nvPr/>
          </p:nvGrpSpPr>
          <p:grpSpPr bwMode="auto">
            <a:xfrm rot="-4010675">
              <a:off x="1335" y="2170"/>
              <a:ext cx="429" cy="228"/>
              <a:chOff x="2361" y="1729"/>
              <a:chExt cx="1714" cy="886"/>
            </a:xfrm>
          </p:grpSpPr>
          <p:sp>
            <p:nvSpPr>
              <p:cNvPr id="100" name="Arc 111"/>
              <p:cNvSpPr>
                <a:spLocks noChangeAspect="1"/>
              </p:cNvSpPr>
              <p:nvPr/>
            </p:nvSpPr>
            <p:spPr bwMode="auto">
              <a:xfrm flipH="1">
                <a:off x="3004" y="1729"/>
                <a:ext cx="428" cy="221"/>
              </a:xfrm>
              <a:custGeom>
                <a:avLst/>
                <a:gdLst>
                  <a:gd name="T0" fmla="*/ 428 w 43200"/>
                  <a:gd name="T1" fmla="*/ 0 h 21700"/>
                  <a:gd name="T2" fmla="*/ 0 w 43200"/>
                  <a:gd name="T3" fmla="*/ 0 h 21700"/>
                  <a:gd name="T4" fmla="*/ 214 w 43200"/>
                  <a:gd name="T5" fmla="*/ 1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" name="Arc 112"/>
              <p:cNvSpPr>
                <a:spLocks noChangeAspect="1"/>
              </p:cNvSpPr>
              <p:nvPr/>
            </p:nvSpPr>
            <p:spPr bwMode="auto">
              <a:xfrm>
                <a:off x="2361" y="1729"/>
                <a:ext cx="1714" cy="886"/>
              </a:xfrm>
              <a:custGeom>
                <a:avLst/>
                <a:gdLst>
                  <a:gd name="T0" fmla="*/ 1714 w 43200"/>
                  <a:gd name="T1" fmla="*/ 0 h 21700"/>
                  <a:gd name="T2" fmla="*/ 0 w 43200"/>
                  <a:gd name="T3" fmla="*/ 0 h 21700"/>
                  <a:gd name="T4" fmla="*/ 857 w 43200"/>
                  <a:gd name="T5" fmla="*/ 4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" name="Arc 113"/>
              <p:cNvSpPr>
                <a:spLocks noChangeAspect="1"/>
              </p:cNvSpPr>
              <p:nvPr/>
            </p:nvSpPr>
            <p:spPr bwMode="auto">
              <a:xfrm flipH="1">
                <a:off x="2575" y="1729"/>
                <a:ext cx="1285" cy="664"/>
              </a:xfrm>
              <a:custGeom>
                <a:avLst/>
                <a:gdLst>
                  <a:gd name="T0" fmla="*/ 1285 w 43200"/>
                  <a:gd name="T1" fmla="*/ 0 h 21700"/>
                  <a:gd name="T2" fmla="*/ 0 w 43200"/>
                  <a:gd name="T3" fmla="*/ 0 h 21700"/>
                  <a:gd name="T4" fmla="*/ 643 w 43200"/>
                  <a:gd name="T5" fmla="*/ 3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" name="Arc 114"/>
              <p:cNvSpPr>
                <a:spLocks noChangeAspect="1"/>
              </p:cNvSpPr>
              <p:nvPr/>
            </p:nvSpPr>
            <p:spPr bwMode="auto">
              <a:xfrm flipH="1">
                <a:off x="2790" y="1729"/>
                <a:ext cx="856" cy="442"/>
              </a:xfrm>
              <a:custGeom>
                <a:avLst/>
                <a:gdLst>
                  <a:gd name="T0" fmla="*/ 856 w 43200"/>
                  <a:gd name="T1" fmla="*/ 0 h 21700"/>
                  <a:gd name="T2" fmla="*/ 0 w 43200"/>
                  <a:gd name="T3" fmla="*/ 0 h 21700"/>
                  <a:gd name="T4" fmla="*/ 428 w 43200"/>
                  <a:gd name="T5" fmla="*/ 2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99" name="Freeform 115"/>
            <p:cNvSpPr>
              <a:spLocks noChangeAspect="1"/>
            </p:cNvSpPr>
            <p:nvPr/>
          </p:nvSpPr>
          <p:spPr bwMode="auto">
            <a:xfrm>
              <a:off x="1508" y="1312"/>
              <a:ext cx="535" cy="1744"/>
            </a:xfrm>
            <a:custGeom>
              <a:avLst/>
              <a:gdLst>
                <a:gd name="T0" fmla="*/ 0 w 535"/>
                <a:gd name="T1" fmla="*/ 0 h 1744"/>
                <a:gd name="T2" fmla="*/ 148 w 535"/>
                <a:gd name="T3" fmla="*/ 56 h 1744"/>
                <a:gd name="T4" fmla="*/ 228 w 535"/>
                <a:gd name="T5" fmla="*/ 168 h 1744"/>
                <a:gd name="T6" fmla="*/ 276 w 535"/>
                <a:gd name="T7" fmla="*/ 320 h 1744"/>
                <a:gd name="T8" fmla="*/ 432 w 535"/>
                <a:gd name="T9" fmla="*/ 432 h 1744"/>
                <a:gd name="T10" fmla="*/ 524 w 535"/>
                <a:gd name="T11" fmla="*/ 616 h 1744"/>
                <a:gd name="T12" fmla="*/ 500 w 535"/>
                <a:gd name="T13" fmla="*/ 768 h 1744"/>
                <a:gd name="T14" fmla="*/ 408 w 535"/>
                <a:gd name="T15" fmla="*/ 864 h 1744"/>
                <a:gd name="T16" fmla="*/ 280 w 535"/>
                <a:gd name="T17" fmla="*/ 928 h 1744"/>
                <a:gd name="T18" fmla="*/ 216 w 535"/>
                <a:gd name="T19" fmla="*/ 1056 h 1744"/>
                <a:gd name="T20" fmla="*/ 208 w 535"/>
                <a:gd name="T21" fmla="*/ 1176 h 1744"/>
                <a:gd name="T22" fmla="*/ 264 w 535"/>
                <a:gd name="T23" fmla="*/ 1288 h 1744"/>
                <a:gd name="T24" fmla="*/ 284 w 535"/>
                <a:gd name="T25" fmla="*/ 1424 h 1744"/>
                <a:gd name="T26" fmla="*/ 276 w 535"/>
                <a:gd name="T27" fmla="*/ 1584 h 1744"/>
                <a:gd name="T28" fmla="*/ 232 w 535"/>
                <a:gd name="T29" fmla="*/ 1672 h 1744"/>
                <a:gd name="T30" fmla="*/ 128 w 535"/>
                <a:gd name="T31" fmla="*/ 1744 h 17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5" h="1744">
                  <a:moveTo>
                    <a:pt x="0" y="0"/>
                  </a:moveTo>
                  <a:cubicBezTo>
                    <a:pt x="25" y="9"/>
                    <a:pt x="110" y="28"/>
                    <a:pt x="148" y="56"/>
                  </a:cubicBezTo>
                  <a:cubicBezTo>
                    <a:pt x="186" y="84"/>
                    <a:pt x="207" y="124"/>
                    <a:pt x="228" y="168"/>
                  </a:cubicBezTo>
                  <a:cubicBezTo>
                    <a:pt x="249" y="212"/>
                    <a:pt x="242" y="276"/>
                    <a:pt x="276" y="320"/>
                  </a:cubicBezTo>
                  <a:cubicBezTo>
                    <a:pt x="310" y="364"/>
                    <a:pt x="391" y="383"/>
                    <a:pt x="432" y="432"/>
                  </a:cubicBezTo>
                  <a:cubicBezTo>
                    <a:pt x="473" y="481"/>
                    <a:pt x="513" y="560"/>
                    <a:pt x="524" y="616"/>
                  </a:cubicBezTo>
                  <a:cubicBezTo>
                    <a:pt x="535" y="672"/>
                    <a:pt x="519" y="727"/>
                    <a:pt x="500" y="768"/>
                  </a:cubicBezTo>
                  <a:cubicBezTo>
                    <a:pt x="481" y="809"/>
                    <a:pt x="445" y="837"/>
                    <a:pt x="408" y="864"/>
                  </a:cubicBezTo>
                  <a:cubicBezTo>
                    <a:pt x="371" y="891"/>
                    <a:pt x="312" y="896"/>
                    <a:pt x="280" y="928"/>
                  </a:cubicBezTo>
                  <a:cubicBezTo>
                    <a:pt x="248" y="960"/>
                    <a:pt x="228" y="1015"/>
                    <a:pt x="216" y="1056"/>
                  </a:cubicBezTo>
                  <a:cubicBezTo>
                    <a:pt x="204" y="1097"/>
                    <a:pt x="200" y="1137"/>
                    <a:pt x="208" y="1176"/>
                  </a:cubicBezTo>
                  <a:cubicBezTo>
                    <a:pt x="216" y="1215"/>
                    <a:pt x="251" y="1247"/>
                    <a:pt x="264" y="1288"/>
                  </a:cubicBezTo>
                  <a:cubicBezTo>
                    <a:pt x="277" y="1329"/>
                    <a:pt x="282" y="1375"/>
                    <a:pt x="284" y="1424"/>
                  </a:cubicBezTo>
                  <a:cubicBezTo>
                    <a:pt x="286" y="1473"/>
                    <a:pt x="285" y="1543"/>
                    <a:pt x="276" y="1584"/>
                  </a:cubicBezTo>
                  <a:cubicBezTo>
                    <a:pt x="267" y="1625"/>
                    <a:pt x="257" y="1645"/>
                    <a:pt x="232" y="1672"/>
                  </a:cubicBezTo>
                  <a:cubicBezTo>
                    <a:pt x="207" y="1699"/>
                    <a:pt x="169" y="1722"/>
                    <a:pt x="128" y="174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6" name="Group 41"/>
          <p:cNvGrpSpPr>
            <a:grpSpLocks/>
          </p:cNvGrpSpPr>
          <p:nvPr/>
        </p:nvGrpSpPr>
        <p:grpSpPr bwMode="auto">
          <a:xfrm>
            <a:off x="3543497" y="1247509"/>
            <a:ext cx="527538" cy="1871663"/>
            <a:chOff x="4180" y="2727"/>
            <a:chExt cx="360" cy="1179"/>
          </a:xfrm>
        </p:grpSpPr>
        <p:sp>
          <p:nvSpPr>
            <p:cNvPr id="117" name="Freeform 42"/>
            <p:cNvSpPr>
              <a:spLocks/>
            </p:cNvSpPr>
            <p:nvPr/>
          </p:nvSpPr>
          <p:spPr bwMode="auto">
            <a:xfrm>
              <a:off x="4180" y="2727"/>
              <a:ext cx="360" cy="1179"/>
            </a:xfrm>
            <a:custGeom>
              <a:avLst/>
              <a:gdLst>
                <a:gd name="T0" fmla="*/ 252 w 360"/>
                <a:gd name="T1" fmla="*/ 0 h 1179"/>
                <a:gd name="T2" fmla="*/ 0 w 360"/>
                <a:gd name="T3" fmla="*/ 253 h 1179"/>
                <a:gd name="T4" fmla="*/ 0 w 360"/>
                <a:gd name="T5" fmla="*/ 1179 h 1179"/>
                <a:gd name="T6" fmla="*/ 108 w 360"/>
                <a:gd name="T7" fmla="*/ 1179 h 1179"/>
                <a:gd name="T8" fmla="*/ 360 w 360"/>
                <a:gd name="T9" fmla="*/ 927 h 1179"/>
                <a:gd name="T10" fmla="*/ 360 w 360"/>
                <a:gd name="T11" fmla="*/ 0 h 1179"/>
                <a:gd name="T12" fmla="*/ 252 w 360"/>
                <a:gd name="T13" fmla="*/ 0 h 1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0" h="1179">
                  <a:moveTo>
                    <a:pt x="252" y="0"/>
                  </a:moveTo>
                  <a:lnTo>
                    <a:pt x="0" y="253"/>
                  </a:lnTo>
                  <a:lnTo>
                    <a:pt x="0" y="1179"/>
                  </a:lnTo>
                  <a:lnTo>
                    <a:pt x="108" y="1179"/>
                  </a:lnTo>
                  <a:lnTo>
                    <a:pt x="360" y="927"/>
                  </a:lnTo>
                  <a:lnTo>
                    <a:pt x="360" y="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43"/>
            <p:cNvSpPr>
              <a:spLocks/>
            </p:cNvSpPr>
            <p:nvPr/>
          </p:nvSpPr>
          <p:spPr bwMode="auto">
            <a:xfrm>
              <a:off x="4180" y="2727"/>
              <a:ext cx="360" cy="253"/>
            </a:xfrm>
            <a:custGeom>
              <a:avLst/>
              <a:gdLst>
                <a:gd name="T0" fmla="*/ 0 w 360"/>
                <a:gd name="T1" fmla="*/ 253 h 253"/>
                <a:gd name="T2" fmla="*/ 108 w 360"/>
                <a:gd name="T3" fmla="*/ 253 h 253"/>
                <a:gd name="T4" fmla="*/ 360 w 360"/>
                <a:gd name="T5" fmla="*/ 0 h 253"/>
                <a:gd name="T6" fmla="*/ 252 w 360"/>
                <a:gd name="T7" fmla="*/ 0 h 253"/>
                <a:gd name="T8" fmla="*/ 0 w 360"/>
                <a:gd name="T9" fmla="*/ 253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" h="253">
                  <a:moveTo>
                    <a:pt x="0" y="253"/>
                  </a:moveTo>
                  <a:lnTo>
                    <a:pt x="108" y="253"/>
                  </a:lnTo>
                  <a:lnTo>
                    <a:pt x="360" y="0"/>
                  </a:lnTo>
                  <a:lnTo>
                    <a:pt x="252" y="0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44"/>
            <p:cNvSpPr>
              <a:spLocks/>
            </p:cNvSpPr>
            <p:nvPr/>
          </p:nvSpPr>
          <p:spPr bwMode="auto">
            <a:xfrm>
              <a:off x="4288" y="2727"/>
              <a:ext cx="252" cy="1179"/>
            </a:xfrm>
            <a:custGeom>
              <a:avLst/>
              <a:gdLst>
                <a:gd name="T0" fmla="*/ 0 w 252"/>
                <a:gd name="T1" fmla="*/ 253 h 1179"/>
                <a:gd name="T2" fmla="*/ 252 w 252"/>
                <a:gd name="T3" fmla="*/ 0 h 1179"/>
                <a:gd name="T4" fmla="*/ 252 w 252"/>
                <a:gd name="T5" fmla="*/ 927 h 1179"/>
                <a:gd name="T6" fmla="*/ 0 w 252"/>
                <a:gd name="T7" fmla="*/ 1179 h 1179"/>
                <a:gd name="T8" fmla="*/ 0 w 252"/>
                <a:gd name="T9" fmla="*/ 253 h 1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" h="1179">
                  <a:moveTo>
                    <a:pt x="0" y="253"/>
                  </a:moveTo>
                  <a:lnTo>
                    <a:pt x="252" y="0"/>
                  </a:lnTo>
                  <a:lnTo>
                    <a:pt x="252" y="927"/>
                  </a:lnTo>
                  <a:lnTo>
                    <a:pt x="0" y="1179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45"/>
            <p:cNvSpPr>
              <a:spLocks/>
            </p:cNvSpPr>
            <p:nvPr/>
          </p:nvSpPr>
          <p:spPr bwMode="auto">
            <a:xfrm>
              <a:off x="4180" y="2727"/>
              <a:ext cx="360" cy="1179"/>
            </a:xfrm>
            <a:custGeom>
              <a:avLst/>
              <a:gdLst>
                <a:gd name="T0" fmla="*/ 252 w 360"/>
                <a:gd name="T1" fmla="*/ 0 h 1179"/>
                <a:gd name="T2" fmla="*/ 0 w 360"/>
                <a:gd name="T3" fmla="*/ 253 h 1179"/>
                <a:gd name="T4" fmla="*/ 0 w 360"/>
                <a:gd name="T5" fmla="*/ 1179 h 1179"/>
                <a:gd name="T6" fmla="*/ 108 w 360"/>
                <a:gd name="T7" fmla="*/ 1179 h 1179"/>
                <a:gd name="T8" fmla="*/ 360 w 360"/>
                <a:gd name="T9" fmla="*/ 927 h 1179"/>
                <a:gd name="T10" fmla="*/ 360 w 360"/>
                <a:gd name="T11" fmla="*/ 0 h 1179"/>
                <a:gd name="T12" fmla="*/ 252 w 360"/>
                <a:gd name="T13" fmla="*/ 0 h 1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0" h="1179">
                  <a:moveTo>
                    <a:pt x="252" y="0"/>
                  </a:moveTo>
                  <a:lnTo>
                    <a:pt x="0" y="253"/>
                  </a:lnTo>
                  <a:lnTo>
                    <a:pt x="0" y="1179"/>
                  </a:lnTo>
                  <a:lnTo>
                    <a:pt x="108" y="1179"/>
                  </a:lnTo>
                  <a:lnTo>
                    <a:pt x="360" y="927"/>
                  </a:lnTo>
                  <a:lnTo>
                    <a:pt x="360" y="0"/>
                  </a:lnTo>
                  <a:lnTo>
                    <a:pt x="252" y="0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reeform 46"/>
            <p:cNvSpPr>
              <a:spLocks/>
            </p:cNvSpPr>
            <p:nvPr/>
          </p:nvSpPr>
          <p:spPr bwMode="auto">
            <a:xfrm>
              <a:off x="4180" y="2727"/>
              <a:ext cx="360" cy="253"/>
            </a:xfrm>
            <a:custGeom>
              <a:avLst/>
              <a:gdLst>
                <a:gd name="T0" fmla="*/ 0 w 360"/>
                <a:gd name="T1" fmla="*/ 253 h 253"/>
                <a:gd name="T2" fmla="*/ 108 w 360"/>
                <a:gd name="T3" fmla="*/ 253 h 253"/>
                <a:gd name="T4" fmla="*/ 360 w 360"/>
                <a:gd name="T5" fmla="*/ 0 h 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" h="253">
                  <a:moveTo>
                    <a:pt x="0" y="253"/>
                  </a:moveTo>
                  <a:lnTo>
                    <a:pt x="108" y="253"/>
                  </a:lnTo>
                  <a:lnTo>
                    <a:pt x="360" y="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Line 47"/>
            <p:cNvSpPr>
              <a:spLocks noChangeShapeType="1"/>
            </p:cNvSpPr>
            <p:nvPr/>
          </p:nvSpPr>
          <p:spPr bwMode="auto">
            <a:xfrm>
              <a:off x="4288" y="2980"/>
              <a:ext cx="1" cy="9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3" name="Rectangle 37"/>
          <p:cNvSpPr>
            <a:spLocks noChangeArrowheads="1"/>
          </p:cNvSpPr>
          <p:nvPr/>
        </p:nvSpPr>
        <p:spPr bwMode="auto">
          <a:xfrm>
            <a:off x="3252446" y="3573588"/>
            <a:ext cx="120545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</a:rPr>
              <a:t>Plaque Photographique 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124" name="Groupe 138"/>
          <p:cNvGrpSpPr/>
          <p:nvPr/>
        </p:nvGrpSpPr>
        <p:grpSpPr>
          <a:xfrm>
            <a:off x="2340513" y="1521660"/>
            <a:ext cx="1544207" cy="1375150"/>
            <a:chOff x="3722303" y="1637373"/>
            <a:chExt cx="1672891" cy="1375150"/>
          </a:xfrm>
        </p:grpSpPr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4032508" y="2104066"/>
              <a:ext cx="8162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itchFamily="34" charset="0"/>
                </a:rPr>
                <a:t>A</a:t>
              </a:r>
              <a:endPara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4094827" y="2164999"/>
              <a:ext cx="6251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itchFamily="34" charset="0"/>
                </a:rPr>
                <a:t>0</a:t>
              </a:r>
              <a:endPara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7" name="Freeform 48"/>
            <p:cNvSpPr>
              <a:spLocks/>
            </p:cNvSpPr>
            <p:nvPr/>
          </p:nvSpPr>
          <p:spPr bwMode="auto">
            <a:xfrm>
              <a:off x="5237322" y="1637373"/>
              <a:ext cx="157872" cy="1375150"/>
            </a:xfrm>
            <a:custGeom>
              <a:avLst/>
              <a:gdLst/>
              <a:ahLst/>
              <a:cxnLst>
                <a:cxn ang="0">
                  <a:pos x="14" y="62"/>
                </a:cxn>
                <a:cxn ang="0">
                  <a:pos x="36" y="154"/>
                </a:cxn>
                <a:cxn ang="0">
                  <a:pos x="56" y="215"/>
                </a:cxn>
                <a:cxn ang="0">
                  <a:pos x="75" y="277"/>
                </a:cxn>
                <a:cxn ang="0">
                  <a:pos x="93" y="338"/>
                </a:cxn>
                <a:cxn ang="0">
                  <a:pos x="99" y="364"/>
                </a:cxn>
                <a:cxn ang="0">
                  <a:pos x="105" y="383"/>
                </a:cxn>
                <a:cxn ang="0">
                  <a:pos x="111" y="403"/>
                </a:cxn>
                <a:cxn ang="0">
                  <a:pos x="113" y="420"/>
                </a:cxn>
                <a:cxn ang="0">
                  <a:pos x="113" y="443"/>
                </a:cxn>
                <a:cxn ang="0">
                  <a:pos x="110" y="488"/>
                </a:cxn>
                <a:cxn ang="0">
                  <a:pos x="99" y="554"/>
                </a:cxn>
                <a:cxn ang="0">
                  <a:pos x="84" y="624"/>
                </a:cxn>
                <a:cxn ang="0">
                  <a:pos x="70" y="675"/>
                </a:cxn>
                <a:cxn ang="0">
                  <a:pos x="62" y="705"/>
                </a:cxn>
                <a:cxn ang="0">
                  <a:pos x="47" y="742"/>
                </a:cxn>
                <a:cxn ang="0">
                  <a:pos x="32" y="790"/>
                </a:cxn>
                <a:cxn ang="0">
                  <a:pos x="28" y="849"/>
                </a:cxn>
                <a:cxn ang="0">
                  <a:pos x="28" y="894"/>
                </a:cxn>
                <a:cxn ang="0">
                  <a:pos x="28" y="931"/>
                </a:cxn>
                <a:cxn ang="0">
                  <a:pos x="31" y="973"/>
                </a:cxn>
                <a:cxn ang="0">
                  <a:pos x="29" y="993"/>
                </a:cxn>
                <a:cxn ang="0">
                  <a:pos x="26" y="953"/>
                </a:cxn>
                <a:cxn ang="0">
                  <a:pos x="24" y="907"/>
                </a:cxn>
                <a:cxn ang="0">
                  <a:pos x="24" y="880"/>
                </a:cxn>
                <a:cxn ang="0">
                  <a:pos x="26" y="818"/>
                </a:cxn>
                <a:cxn ang="0">
                  <a:pos x="36" y="764"/>
                </a:cxn>
                <a:cxn ang="0">
                  <a:pos x="54" y="717"/>
                </a:cxn>
                <a:cxn ang="0">
                  <a:pos x="63" y="690"/>
                </a:cxn>
                <a:cxn ang="0">
                  <a:pos x="72" y="658"/>
                </a:cxn>
                <a:cxn ang="0">
                  <a:pos x="89" y="587"/>
                </a:cxn>
                <a:cxn ang="0">
                  <a:pos x="102" y="520"/>
                </a:cxn>
                <a:cxn ang="0">
                  <a:pos x="109" y="457"/>
                </a:cxn>
                <a:cxn ang="0">
                  <a:pos x="110" y="430"/>
                </a:cxn>
                <a:cxn ang="0">
                  <a:pos x="109" y="411"/>
                </a:cxn>
                <a:cxn ang="0">
                  <a:pos x="106" y="398"/>
                </a:cxn>
                <a:cxn ang="0">
                  <a:pos x="99" y="375"/>
                </a:cxn>
                <a:cxn ang="0">
                  <a:pos x="93" y="353"/>
                </a:cxn>
                <a:cxn ang="0">
                  <a:pos x="81" y="309"/>
                </a:cxn>
                <a:cxn ang="0">
                  <a:pos x="63" y="247"/>
                </a:cxn>
                <a:cxn ang="0">
                  <a:pos x="43" y="186"/>
                </a:cxn>
                <a:cxn ang="0">
                  <a:pos x="24" y="124"/>
                </a:cxn>
                <a:cxn ang="0">
                  <a:pos x="0" y="1"/>
                </a:cxn>
              </a:cxnLst>
              <a:rect l="0" t="0" r="r" b="b"/>
              <a:pathLst>
                <a:path w="114" h="993">
                  <a:moveTo>
                    <a:pt x="4" y="0"/>
                  </a:moveTo>
                  <a:lnTo>
                    <a:pt x="14" y="62"/>
                  </a:lnTo>
                  <a:lnTo>
                    <a:pt x="28" y="123"/>
                  </a:lnTo>
                  <a:lnTo>
                    <a:pt x="36" y="154"/>
                  </a:lnTo>
                  <a:lnTo>
                    <a:pt x="46" y="185"/>
                  </a:lnTo>
                  <a:lnTo>
                    <a:pt x="56" y="215"/>
                  </a:lnTo>
                  <a:lnTo>
                    <a:pt x="66" y="246"/>
                  </a:lnTo>
                  <a:lnTo>
                    <a:pt x="75" y="277"/>
                  </a:lnTo>
                  <a:lnTo>
                    <a:pt x="84" y="308"/>
                  </a:lnTo>
                  <a:lnTo>
                    <a:pt x="93" y="338"/>
                  </a:lnTo>
                  <a:lnTo>
                    <a:pt x="96" y="352"/>
                  </a:lnTo>
                  <a:lnTo>
                    <a:pt x="99" y="364"/>
                  </a:lnTo>
                  <a:lnTo>
                    <a:pt x="102" y="374"/>
                  </a:lnTo>
                  <a:lnTo>
                    <a:pt x="105" y="383"/>
                  </a:lnTo>
                  <a:lnTo>
                    <a:pt x="110" y="397"/>
                  </a:lnTo>
                  <a:lnTo>
                    <a:pt x="111" y="403"/>
                  </a:lnTo>
                  <a:lnTo>
                    <a:pt x="113" y="411"/>
                  </a:lnTo>
                  <a:lnTo>
                    <a:pt x="113" y="420"/>
                  </a:lnTo>
                  <a:lnTo>
                    <a:pt x="114" y="430"/>
                  </a:lnTo>
                  <a:lnTo>
                    <a:pt x="113" y="443"/>
                  </a:lnTo>
                  <a:lnTo>
                    <a:pt x="113" y="457"/>
                  </a:lnTo>
                  <a:lnTo>
                    <a:pt x="110" y="488"/>
                  </a:lnTo>
                  <a:lnTo>
                    <a:pt x="105" y="521"/>
                  </a:lnTo>
                  <a:lnTo>
                    <a:pt x="99" y="554"/>
                  </a:lnTo>
                  <a:lnTo>
                    <a:pt x="92" y="588"/>
                  </a:lnTo>
                  <a:lnTo>
                    <a:pt x="84" y="624"/>
                  </a:lnTo>
                  <a:lnTo>
                    <a:pt x="75" y="659"/>
                  </a:lnTo>
                  <a:lnTo>
                    <a:pt x="70" y="675"/>
                  </a:lnTo>
                  <a:lnTo>
                    <a:pt x="66" y="691"/>
                  </a:lnTo>
                  <a:lnTo>
                    <a:pt x="62" y="705"/>
                  </a:lnTo>
                  <a:lnTo>
                    <a:pt x="57" y="718"/>
                  </a:lnTo>
                  <a:lnTo>
                    <a:pt x="47" y="742"/>
                  </a:lnTo>
                  <a:lnTo>
                    <a:pt x="39" y="765"/>
                  </a:lnTo>
                  <a:lnTo>
                    <a:pt x="32" y="790"/>
                  </a:lnTo>
                  <a:lnTo>
                    <a:pt x="29" y="819"/>
                  </a:lnTo>
                  <a:lnTo>
                    <a:pt x="28" y="849"/>
                  </a:lnTo>
                  <a:lnTo>
                    <a:pt x="27" y="880"/>
                  </a:lnTo>
                  <a:lnTo>
                    <a:pt x="28" y="894"/>
                  </a:lnTo>
                  <a:lnTo>
                    <a:pt x="28" y="907"/>
                  </a:lnTo>
                  <a:lnTo>
                    <a:pt x="28" y="931"/>
                  </a:lnTo>
                  <a:lnTo>
                    <a:pt x="29" y="953"/>
                  </a:lnTo>
                  <a:lnTo>
                    <a:pt x="31" y="973"/>
                  </a:lnTo>
                  <a:lnTo>
                    <a:pt x="32" y="992"/>
                  </a:lnTo>
                  <a:lnTo>
                    <a:pt x="29" y="993"/>
                  </a:lnTo>
                  <a:lnTo>
                    <a:pt x="27" y="973"/>
                  </a:lnTo>
                  <a:lnTo>
                    <a:pt x="26" y="953"/>
                  </a:lnTo>
                  <a:lnTo>
                    <a:pt x="25" y="932"/>
                  </a:lnTo>
                  <a:lnTo>
                    <a:pt x="24" y="907"/>
                  </a:lnTo>
                  <a:lnTo>
                    <a:pt x="24" y="894"/>
                  </a:lnTo>
                  <a:lnTo>
                    <a:pt x="24" y="880"/>
                  </a:lnTo>
                  <a:lnTo>
                    <a:pt x="24" y="849"/>
                  </a:lnTo>
                  <a:lnTo>
                    <a:pt x="26" y="818"/>
                  </a:lnTo>
                  <a:lnTo>
                    <a:pt x="29" y="789"/>
                  </a:lnTo>
                  <a:lnTo>
                    <a:pt x="36" y="764"/>
                  </a:lnTo>
                  <a:lnTo>
                    <a:pt x="44" y="740"/>
                  </a:lnTo>
                  <a:lnTo>
                    <a:pt x="54" y="717"/>
                  </a:lnTo>
                  <a:lnTo>
                    <a:pt x="58" y="704"/>
                  </a:lnTo>
                  <a:lnTo>
                    <a:pt x="63" y="690"/>
                  </a:lnTo>
                  <a:lnTo>
                    <a:pt x="67" y="674"/>
                  </a:lnTo>
                  <a:lnTo>
                    <a:pt x="72" y="658"/>
                  </a:lnTo>
                  <a:lnTo>
                    <a:pt x="81" y="623"/>
                  </a:lnTo>
                  <a:lnTo>
                    <a:pt x="89" y="587"/>
                  </a:lnTo>
                  <a:lnTo>
                    <a:pt x="96" y="553"/>
                  </a:lnTo>
                  <a:lnTo>
                    <a:pt x="102" y="520"/>
                  </a:lnTo>
                  <a:lnTo>
                    <a:pt x="106" y="487"/>
                  </a:lnTo>
                  <a:lnTo>
                    <a:pt x="109" y="457"/>
                  </a:lnTo>
                  <a:lnTo>
                    <a:pt x="110" y="443"/>
                  </a:lnTo>
                  <a:lnTo>
                    <a:pt x="110" y="430"/>
                  </a:lnTo>
                  <a:lnTo>
                    <a:pt x="110" y="420"/>
                  </a:lnTo>
                  <a:lnTo>
                    <a:pt x="109" y="411"/>
                  </a:lnTo>
                  <a:lnTo>
                    <a:pt x="108" y="404"/>
                  </a:lnTo>
                  <a:lnTo>
                    <a:pt x="106" y="398"/>
                  </a:lnTo>
                  <a:lnTo>
                    <a:pt x="102" y="384"/>
                  </a:lnTo>
                  <a:lnTo>
                    <a:pt x="99" y="375"/>
                  </a:lnTo>
                  <a:lnTo>
                    <a:pt x="96" y="365"/>
                  </a:lnTo>
                  <a:lnTo>
                    <a:pt x="93" y="353"/>
                  </a:lnTo>
                  <a:lnTo>
                    <a:pt x="89" y="339"/>
                  </a:lnTo>
                  <a:lnTo>
                    <a:pt x="81" y="309"/>
                  </a:lnTo>
                  <a:lnTo>
                    <a:pt x="72" y="278"/>
                  </a:lnTo>
                  <a:lnTo>
                    <a:pt x="63" y="247"/>
                  </a:lnTo>
                  <a:lnTo>
                    <a:pt x="53" y="216"/>
                  </a:lnTo>
                  <a:lnTo>
                    <a:pt x="43" y="186"/>
                  </a:lnTo>
                  <a:lnTo>
                    <a:pt x="33" y="155"/>
                  </a:lnTo>
                  <a:lnTo>
                    <a:pt x="24" y="124"/>
                  </a:lnTo>
                  <a:lnTo>
                    <a:pt x="11" y="62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solidFill>
                  <a:srgbClr val="FF0000"/>
                </a:solidFill>
              </a:endParaRPr>
            </a:p>
          </p:txBody>
        </p:sp>
        <p:sp>
          <p:nvSpPr>
            <p:cNvPr id="128" name="Freeform 49"/>
            <p:cNvSpPr>
              <a:spLocks/>
            </p:cNvSpPr>
            <p:nvPr/>
          </p:nvSpPr>
          <p:spPr bwMode="auto">
            <a:xfrm>
              <a:off x="4946505" y="1703846"/>
              <a:ext cx="157872" cy="1246359"/>
            </a:xfrm>
            <a:custGeom>
              <a:avLst/>
              <a:gdLst/>
              <a:ahLst/>
              <a:cxnLst>
                <a:cxn ang="0">
                  <a:pos x="65" y="260"/>
                </a:cxn>
                <a:cxn ang="0">
                  <a:pos x="167" y="648"/>
                </a:cxn>
                <a:cxn ang="0">
                  <a:pos x="260" y="909"/>
                </a:cxn>
                <a:cxn ang="0">
                  <a:pos x="348" y="1169"/>
                </a:cxn>
                <a:cxn ang="0">
                  <a:pos x="429" y="1428"/>
                </a:cxn>
                <a:cxn ang="0">
                  <a:pos x="461" y="1537"/>
                </a:cxn>
                <a:cxn ang="0">
                  <a:pos x="487" y="1616"/>
                </a:cxn>
                <a:cxn ang="0">
                  <a:pos x="522" y="1735"/>
                </a:cxn>
                <a:cxn ang="0">
                  <a:pos x="527" y="1818"/>
                </a:cxn>
                <a:cxn ang="0">
                  <a:pos x="522" y="1930"/>
                </a:cxn>
                <a:cxn ang="0">
                  <a:pos x="487" y="2199"/>
                </a:cxn>
                <a:cxn ang="0">
                  <a:pos x="428" y="2483"/>
                </a:cxn>
                <a:cxn ang="0">
                  <a:pos x="346" y="2784"/>
                </a:cxn>
                <a:cxn ang="0">
                  <a:pos x="285" y="2978"/>
                </a:cxn>
                <a:cxn ang="0">
                  <a:pos x="219" y="3134"/>
                </a:cxn>
                <a:cxn ang="0">
                  <a:pos x="149" y="3338"/>
                </a:cxn>
                <a:cxn ang="0">
                  <a:pos x="133" y="3459"/>
                </a:cxn>
                <a:cxn ang="0">
                  <a:pos x="126" y="3718"/>
                </a:cxn>
                <a:cxn ang="0">
                  <a:pos x="129" y="3935"/>
                </a:cxn>
                <a:cxn ang="0">
                  <a:pos x="141" y="4111"/>
                </a:cxn>
                <a:cxn ang="0">
                  <a:pos x="133" y="4194"/>
                </a:cxn>
                <a:cxn ang="0">
                  <a:pos x="118" y="4028"/>
                </a:cxn>
                <a:cxn ang="0">
                  <a:pos x="111" y="3835"/>
                </a:cxn>
                <a:cxn ang="0">
                  <a:pos x="111" y="3588"/>
                </a:cxn>
                <a:cxn ang="0">
                  <a:pos x="134" y="3334"/>
                </a:cxn>
                <a:cxn ang="0">
                  <a:pos x="164" y="3225"/>
                </a:cxn>
                <a:cxn ang="0">
                  <a:pos x="248" y="3027"/>
                </a:cxn>
                <a:cxn ang="0">
                  <a:pos x="290" y="2914"/>
                </a:cxn>
                <a:cxn ang="0">
                  <a:pos x="374" y="2631"/>
                </a:cxn>
                <a:cxn ang="0">
                  <a:pos x="446" y="2336"/>
                </a:cxn>
                <a:cxn ang="0">
                  <a:pos x="493" y="2059"/>
                </a:cxn>
                <a:cxn ang="0">
                  <a:pos x="510" y="1871"/>
                </a:cxn>
                <a:cxn ang="0">
                  <a:pos x="511" y="1774"/>
                </a:cxn>
                <a:cxn ang="0">
                  <a:pos x="493" y="1680"/>
                </a:cxn>
                <a:cxn ang="0">
                  <a:pos x="459" y="1586"/>
                </a:cxn>
                <a:cxn ang="0">
                  <a:pos x="431" y="1490"/>
                </a:cxn>
                <a:cxn ang="0">
                  <a:pos x="375" y="1307"/>
                </a:cxn>
                <a:cxn ang="0">
                  <a:pos x="290" y="1042"/>
                </a:cxn>
                <a:cxn ang="0">
                  <a:pos x="198" y="784"/>
                </a:cxn>
                <a:cxn ang="0">
                  <a:pos x="112" y="522"/>
                </a:cxn>
                <a:cxn ang="0">
                  <a:pos x="0" y="3"/>
                </a:cxn>
              </a:cxnLst>
              <a:rect l="0" t="0" r="r" b="b"/>
              <a:pathLst>
                <a:path w="527" h="4194">
                  <a:moveTo>
                    <a:pt x="15" y="0"/>
                  </a:moveTo>
                  <a:lnTo>
                    <a:pt x="65" y="260"/>
                  </a:lnTo>
                  <a:lnTo>
                    <a:pt x="127" y="519"/>
                  </a:lnTo>
                  <a:lnTo>
                    <a:pt x="167" y="648"/>
                  </a:lnTo>
                  <a:lnTo>
                    <a:pt x="213" y="779"/>
                  </a:lnTo>
                  <a:lnTo>
                    <a:pt x="260" y="909"/>
                  </a:lnTo>
                  <a:lnTo>
                    <a:pt x="305" y="1037"/>
                  </a:lnTo>
                  <a:lnTo>
                    <a:pt x="348" y="1169"/>
                  </a:lnTo>
                  <a:lnTo>
                    <a:pt x="390" y="1302"/>
                  </a:lnTo>
                  <a:lnTo>
                    <a:pt x="429" y="1428"/>
                  </a:lnTo>
                  <a:lnTo>
                    <a:pt x="446" y="1485"/>
                  </a:lnTo>
                  <a:lnTo>
                    <a:pt x="461" y="1537"/>
                  </a:lnTo>
                  <a:lnTo>
                    <a:pt x="474" y="1581"/>
                  </a:lnTo>
                  <a:lnTo>
                    <a:pt x="487" y="1616"/>
                  </a:lnTo>
                  <a:lnTo>
                    <a:pt x="508" y="1675"/>
                  </a:lnTo>
                  <a:lnTo>
                    <a:pt x="522" y="1735"/>
                  </a:lnTo>
                  <a:lnTo>
                    <a:pt x="526" y="1773"/>
                  </a:lnTo>
                  <a:lnTo>
                    <a:pt x="527" y="1818"/>
                  </a:lnTo>
                  <a:lnTo>
                    <a:pt x="526" y="1872"/>
                  </a:lnTo>
                  <a:lnTo>
                    <a:pt x="522" y="1930"/>
                  </a:lnTo>
                  <a:lnTo>
                    <a:pt x="508" y="2060"/>
                  </a:lnTo>
                  <a:lnTo>
                    <a:pt x="487" y="2199"/>
                  </a:lnTo>
                  <a:lnTo>
                    <a:pt x="461" y="2339"/>
                  </a:lnTo>
                  <a:lnTo>
                    <a:pt x="428" y="2483"/>
                  </a:lnTo>
                  <a:lnTo>
                    <a:pt x="389" y="2635"/>
                  </a:lnTo>
                  <a:lnTo>
                    <a:pt x="346" y="2784"/>
                  </a:lnTo>
                  <a:lnTo>
                    <a:pt x="305" y="2919"/>
                  </a:lnTo>
                  <a:lnTo>
                    <a:pt x="285" y="2978"/>
                  </a:lnTo>
                  <a:lnTo>
                    <a:pt x="263" y="3033"/>
                  </a:lnTo>
                  <a:lnTo>
                    <a:pt x="219" y="3134"/>
                  </a:lnTo>
                  <a:lnTo>
                    <a:pt x="179" y="3231"/>
                  </a:lnTo>
                  <a:lnTo>
                    <a:pt x="149" y="3338"/>
                  </a:lnTo>
                  <a:lnTo>
                    <a:pt x="149" y="3337"/>
                  </a:lnTo>
                  <a:lnTo>
                    <a:pt x="133" y="3459"/>
                  </a:lnTo>
                  <a:lnTo>
                    <a:pt x="127" y="3589"/>
                  </a:lnTo>
                  <a:lnTo>
                    <a:pt x="126" y="3718"/>
                  </a:lnTo>
                  <a:lnTo>
                    <a:pt x="127" y="3834"/>
                  </a:lnTo>
                  <a:lnTo>
                    <a:pt x="129" y="3935"/>
                  </a:lnTo>
                  <a:lnTo>
                    <a:pt x="134" y="4027"/>
                  </a:lnTo>
                  <a:lnTo>
                    <a:pt x="141" y="4111"/>
                  </a:lnTo>
                  <a:lnTo>
                    <a:pt x="149" y="4193"/>
                  </a:lnTo>
                  <a:lnTo>
                    <a:pt x="133" y="4194"/>
                  </a:lnTo>
                  <a:lnTo>
                    <a:pt x="125" y="4112"/>
                  </a:lnTo>
                  <a:lnTo>
                    <a:pt x="118" y="4028"/>
                  </a:lnTo>
                  <a:lnTo>
                    <a:pt x="113" y="3936"/>
                  </a:lnTo>
                  <a:lnTo>
                    <a:pt x="111" y="3835"/>
                  </a:lnTo>
                  <a:lnTo>
                    <a:pt x="110" y="3717"/>
                  </a:lnTo>
                  <a:lnTo>
                    <a:pt x="111" y="3588"/>
                  </a:lnTo>
                  <a:lnTo>
                    <a:pt x="118" y="3456"/>
                  </a:lnTo>
                  <a:lnTo>
                    <a:pt x="134" y="3334"/>
                  </a:lnTo>
                  <a:cubicBezTo>
                    <a:pt x="134" y="3334"/>
                    <a:pt x="134" y="3334"/>
                    <a:pt x="134" y="3333"/>
                  </a:cubicBezTo>
                  <a:lnTo>
                    <a:pt x="164" y="3225"/>
                  </a:lnTo>
                  <a:lnTo>
                    <a:pt x="204" y="3127"/>
                  </a:lnTo>
                  <a:lnTo>
                    <a:pt x="248" y="3027"/>
                  </a:lnTo>
                  <a:lnTo>
                    <a:pt x="270" y="2973"/>
                  </a:lnTo>
                  <a:lnTo>
                    <a:pt x="290" y="2914"/>
                  </a:lnTo>
                  <a:lnTo>
                    <a:pt x="331" y="2779"/>
                  </a:lnTo>
                  <a:lnTo>
                    <a:pt x="374" y="2631"/>
                  </a:lnTo>
                  <a:lnTo>
                    <a:pt x="413" y="2480"/>
                  </a:lnTo>
                  <a:lnTo>
                    <a:pt x="446" y="2336"/>
                  </a:lnTo>
                  <a:lnTo>
                    <a:pt x="472" y="2196"/>
                  </a:lnTo>
                  <a:lnTo>
                    <a:pt x="493" y="2059"/>
                  </a:lnTo>
                  <a:lnTo>
                    <a:pt x="506" y="1929"/>
                  </a:lnTo>
                  <a:lnTo>
                    <a:pt x="510" y="1871"/>
                  </a:lnTo>
                  <a:lnTo>
                    <a:pt x="511" y="1819"/>
                  </a:lnTo>
                  <a:lnTo>
                    <a:pt x="511" y="1774"/>
                  </a:lnTo>
                  <a:lnTo>
                    <a:pt x="507" y="1738"/>
                  </a:lnTo>
                  <a:lnTo>
                    <a:pt x="493" y="1680"/>
                  </a:lnTo>
                  <a:lnTo>
                    <a:pt x="472" y="1621"/>
                  </a:lnTo>
                  <a:lnTo>
                    <a:pt x="459" y="1586"/>
                  </a:lnTo>
                  <a:lnTo>
                    <a:pt x="446" y="1542"/>
                  </a:lnTo>
                  <a:lnTo>
                    <a:pt x="431" y="1490"/>
                  </a:lnTo>
                  <a:lnTo>
                    <a:pt x="414" y="1433"/>
                  </a:lnTo>
                  <a:lnTo>
                    <a:pt x="375" y="1307"/>
                  </a:lnTo>
                  <a:lnTo>
                    <a:pt x="333" y="1174"/>
                  </a:lnTo>
                  <a:lnTo>
                    <a:pt x="290" y="1042"/>
                  </a:lnTo>
                  <a:lnTo>
                    <a:pt x="245" y="914"/>
                  </a:lnTo>
                  <a:lnTo>
                    <a:pt x="198" y="784"/>
                  </a:lnTo>
                  <a:lnTo>
                    <a:pt x="152" y="653"/>
                  </a:lnTo>
                  <a:lnTo>
                    <a:pt x="112" y="522"/>
                  </a:lnTo>
                  <a:lnTo>
                    <a:pt x="50" y="263"/>
                  </a:lnTo>
                  <a:lnTo>
                    <a:pt x="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solidFill>
                  <a:srgbClr val="FF0000"/>
                </a:solidFill>
              </a:endParaRPr>
            </a:p>
          </p:txBody>
        </p:sp>
        <p:sp>
          <p:nvSpPr>
            <p:cNvPr id="129" name="Freeform 50"/>
            <p:cNvSpPr>
              <a:spLocks/>
            </p:cNvSpPr>
            <p:nvPr/>
          </p:nvSpPr>
          <p:spPr bwMode="auto">
            <a:xfrm>
              <a:off x="4680615" y="1760625"/>
              <a:ext cx="142639" cy="1109260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33" y="124"/>
                </a:cxn>
                <a:cxn ang="0">
                  <a:pos x="60" y="198"/>
                </a:cxn>
                <a:cxn ang="0">
                  <a:pos x="76" y="249"/>
                </a:cxn>
                <a:cxn ang="0">
                  <a:pos x="90" y="293"/>
                </a:cxn>
                <a:cxn ang="0">
                  <a:pos x="95" y="309"/>
                </a:cxn>
                <a:cxn ang="0">
                  <a:pos x="102" y="332"/>
                </a:cxn>
                <a:cxn ang="0">
                  <a:pos x="103" y="347"/>
                </a:cxn>
                <a:cxn ang="0">
                  <a:pos x="99" y="393"/>
                </a:cxn>
                <a:cxn ang="0">
                  <a:pos x="90" y="447"/>
                </a:cxn>
                <a:cxn ang="0">
                  <a:pos x="76" y="503"/>
                </a:cxn>
                <a:cxn ang="0">
                  <a:pos x="60" y="557"/>
                </a:cxn>
                <a:cxn ang="0">
                  <a:pos x="43" y="598"/>
                </a:cxn>
                <a:cxn ang="0">
                  <a:pos x="29" y="637"/>
                </a:cxn>
                <a:cxn ang="0">
                  <a:pos x="25" y="685"/>
                </a:cxn>
                <a:cxn ang="0">
                  <a:pos x="25" y="732"/>
                </a:cxn>
                <a:cxn ang="0">
                  <a:pos x="26" y="769"/>
                </a:cxn>
                <a:cxn ang="0">
                  <a:pos x="26" y="801"/>
                </a:cxn>
                <a:cxn ang="0">
                  <a:pos x="22" y="751"/>
                </a:cxn>
                <a:cxn ang="0">
                  <a:pos x="21" y="710"/>
                </a:cxn>
                <a:cxn ang="0">
                  <a:pos x="23" y="660"/>
                </a:cxn>
                <a:cxn ang="0">
                  <a:pos x="32" y="616"/>
                </a:cxn>
                <a:cxn ang="0">
                  <a:pos x="48" y="578"/>
                </a:cxn>
                <a:cxn ang="0">
                  <a:pos x="64" y="530"/>
                </a:cxn>
                <a:cxn ang="0">
                  <a:pos x="80" y="473"/>
                </a:cxn>
                <a:cxn ang="0">
                  <a:pos x="92" y="419"/>
                </a:cxn>
                <a:cxn ang="0">
                  <a:pos x="98" y="368"/>
                </a:cxn>
                <a:cxn ang="0">
                  <a:pos x="99" y="339"/>
                </a:cxn>
                <a:cxn ang="0">
                  <a:pos x="96" y="321"/>
                </a:cxn>
                <a:cxn ang="0">
                  <a:pos x="89" y="303"/>
                </a:cxn>
                <a:cxn ang="0">
                  <a:pos x="80" y="274"/>
                </a:cxn>
                <a:cxn ang="0">
                  <a:pos x="65" y="224"/>
                </a:cxn>
                <a:cxn ang="0">
                  <a:pos x="38" y="150"/>
                </a:cxn>
                <a:cxn ang="0">
                  <a:pos x="22" y="100"/>
                </a:cxn>
                <a:cxn ang="0">
                  <a:pos x="0" y="1"/>
                </a:cxn>
              </a:cxnLst>
              <a:rect l="0" t="0" r="r" b="b"/>
              <a:pathLst>
                <a:path w="103" h="801">
                  <a:moveTo>
                    <a:pt x="3" y="0"/>
                  </a:moveTo>
                  <a:lnTo>
                    <a:pt x="13" y="50"/>
                  </a:lnTo>
                  <a:lnTo>
                    <a:pt x="25" y="99"/>
                  </a:lnTo>
                  <a:lnTo>
                    <a:pt x="33" y="124"/>
                  </a:lnTo>
                  <a:lnTo>
                    <a:pt x="42" y="149"/>
                  </a:lnTo>
                  <a:lnTo>
                    <a:pt x="60" y="198"/>
                  </a:lnTo>
                  <a:lnTo>
                    <a:pt x="68" y="223"/>
                  </a:lnTo>
                  <a:lnTo>
                    <a:pt x="76" y="249"/>
                  </a:lnTo>
                  <a:lnTo>
                    <a:pt x="84" y="273"/>
                  </a:lnTo>
                  <a:lnTo>
                    <a:pt x="90" y="293"/>
                  </a:lnTo>
                  <a:lnTo>
                    <a:pt x="92" y="302"/>
                  </a:lnTo>
                  <a:lnTo>
                    <a:pt x="95" y="309"/>
                  </a:lnTo>
                  <a:lnTo>
                    <a:pt x="99" y="320"/>
                  </a:lnTo>
                  <a:lnTo>
                    <a:pt x="102" y="332"/>
                  </a:lnTo>
                  <a:lnTo>
                    <a:pt x="103" y="338"/>
                  </a:lnTo>
                  <a:lnTo>
                    <a:pt x="103" y="347"/>
                  </a:lnTo>
                  <a:lnTo>
                    <a:pt x="102" y="369"/>
                  </a:lnTo>
                  <a:lnTo>
                    <a:pt x="99" y="393"/>
                  </a:lnTo>
                  <a:lnTo>
                    <a:pt x="95" y="420"/>
                  </a:lnTo>
                  <a:lnTo>
                    <a:pt x="90" y="447"/>
                  </a:lnTo>
                  <a:lnTo>
                    <a:pt x="83" y="474"/>
                  </a:lnTo>
                  <a:lnTo>
                    <a:pt x="76" y="503"/>
                  </a:lnTo>
                  <a:lnTo>
                    <a:pt x="68" y="532"/>
                  </a:lnTo>
                  <a:lnTo>
                    <a:pt x="60" y="557"/>
                  </a:lnTo>
                  <a:lnTo>
                    <a:pt x="51" y="579"/>
                  </a:lnTo>
                  <a:lnTo>
                    <a:pt x="43" y="598"/>
                  </a:lnTo>
                  <a:lnTo>
                    <a:pt x="35" y="617"/>
                  </a:lnTo>
                  <a:lnTo>
                    <a:pt x="29" y="637"/>
                  </a:lnTo>
                  <a:lnTo>
                    <a:pt x="26" y="660"/>
                  </a:lnTo>
                  <a:lnTo>
                    <a:pt x="25" y="685"/>
                  </a:lnTo>
                  <a:lnTo>
                    <a:pt x="25" y="710"/>
                  </a:lnTo>
                  <a:lnTo>
                    <a:pt x="25" y="732"/>
                  </a:lnTo>
                  <a:lnTo>
                    <a:pt x="25" y="751"/>
                  </a:lnTo>
                  <a:lnTo>
                    <a:pt x="26" y="769"/>
                  </a:lnTo>
                  <a:lnTo>
                    <a:pt x="29" y="800"/>
                  </a:lnTo>
                  <a:lnTo>
                    <a:pt x="26" y="801"/>
                  </a:lnTo>
                  <a:lnTo>
                    <a:pt x="23" y="769"/>
                  </a:lnTo>
                  <a:lnTo>
                    <a:pt x="22" y="751"/>
                  </a:lnTo>
                  <a:lnTo>
                    <a:pt x="21" y="732"/>
                  </a:lnTo>
                  <a:lnTo>
                    <a:pt x="21" y="710"/>
                  </a:lnTo>
                  <a:lnTo>
                    <a:pt x="21" y="685"/>
                  </a:lnTo>
                  <a:lnTo>
                    <a:pt x="23" y="660"/>
                  </a:lnTo>
                  <a:lnTo>
                    <a:pt x="26" y="636"/>
                  </a:lnTo>
                  <a:lnTo>
                    <a:pt x="32" y="616"/>
                  </a:lnTo>
                  <a:lnTo>
                    <a:pt x="40" y="597"/>
                  </a:lnTo>
                  <a:lnTo>
                    <a:pt x="48" y="578"/>
                  </a:lnTo>
                  <a:lnTo>
                    <a:pt x="56" y="556"/>
                  </a:lnTo>
                  <a:lnTo>
                    <a:pt x="64" y="530"/>
                  </a:lnTo>
                  <a:lnTo>
                    <a:pt x="73" y="502"/>
                  </a:lnTo>
                  <a:lnTo>
                    <a:pt x="80" y="473"/>
                  </a:lnTo>
                  <a:lnTo>
                    <a:pt x="87" y="446"/>
                  </a:lnTo>
                  <a:lnTo>
                    <a:pt x="92" y="419"/>
                  </a:lnTo>
                  <a:lnTo>
                    <a:pt x="96" y="393"/>
                  </a:lnTo>
                  <a:lnTo>
                    <a:pt x="98" y="368"/>
                  </a:lnTo>
                  <a:lnTo>
                    <a:pt x="99" y="347"/>
                  </a:lnTo>
                  <a:lnTo>
                    <a:pt x="99" y="339"/>
                  </a:lnTo>
                  <a:lnTo>
                    <a:pt x="99" y="332"/>
                  </a:lnTo>
                  <a:lnTo>
                    <a:pt x="96" y="321"/>
                  </a:lnTo>
                  <a:lnTo>
                    <a:pt x="92" y="310"/>
                  </a:lnTo>
                  <a:lnTo>
                    <a:pt x="89" y="303"/>
                  </a:lnTo>
                  <a:lnTo>
                    <a:pt x="87" y="294"/>
                  </a:lnTo>
                  <a:lnTo>
                    <a:pt x="80" y="274"/>
                  </a:lnTo>
                  <a:lnTo>
                    <a:pt x="73" y="250"/>
                  </a:lnTo>
                  <a:lnTo>
                    <a:pt x="65" y="224"/>
                  </a:lnTo>
                  <a:lnTo>
                    <a:pt x="56" y="199"/>
                  </a:lnTo>
                  <a:lnTo>
                    <a:pt x="38" y="150"/>
                  </a:lnTo>
                  <a:lnTo>
                    <a:pt x="29" y="125"/>
                  </a:lnTo>
                  <a:lnTo>
                    <a:pt x="22" y="100"/>
                  </a:lnTo>
                  <a:lnTo>
                    <a:pt x="10" y="5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solidFill>
                  <a:srgbClr val="FF0000"/>
                </a:solidFill>
              </a:endParaRPr>
            </a:p>
          </p:txBody>
        </p:sp>
        <p:sp>
          <p:nvSpPr>
            <p:cNvPr id="130" name="Freeform 51"/>
            <p:cNvSpPr>
              <a:spLocks/>
            </p:cNvSpPr>
            <p:nvPr/>
          </p:nvSpPr>
          <p:spPr bwMode="auto">
            <a:xfrm>
              <a:off x="4409185" y="1809094"/>
              <a:ext cx="127406" cy="969390"/>
            </a:xfrm>
            <a:custGeom>
              <a:avLst/>
              <a:gdLst/>
              <a:ahLst/>
              <a:cxnLst>
                <a:cxn ang="0">
                  <a:pos x="56" y="203"/>
                </a:cxn>
                <a:cxn ang="0">
                  <a:pos x="139" y="505"/>
                </a:cxn>
                <a:cxn ang="0">
                  <a:pos x="251" y="808"/>
                </a:cxn>
                <a:cxn ang="0">
                  <a:pos x="320" y="1014"/>
                </a:cxn>
                <a:cxn ang="0">
                  <a:pos x="377" y="1196"/>
                </a:cxn>
                <a:cxn ang="0">
                  <a:pos x="398" y="1258"/>
                </a:cxn>
                <a:cxn ang="0">
                  <a:pos x="427" y="1350"/>
                </a:cxn>
                <a:cxn ang="0">
                  <a:pos x="430" y="1381"/>
                </a:cxn>
                <a:cxn ang="0">
                  <a:pos x="427" y="1504"/>
                </a:cxn>
                <a:cxn ang="0">
                  <a:pos x="398" y="1713"/>
                </a:cxn>
                <a:cxn ang="0">
                  <a:pos x="351" y="1934"/>
                </a:cxn>
                <a:cxn ang="0">
                  <a:pos x="284" y="2169"/>
                </a:cxn>
                <a:cxn ang="0">
                  <a:pos x="216" y="2363"/>
                </a:cxn>
                <a:cxn ang="0">
                  <a:pos x="148" y="2518"/>
                </a:cxn>
                <a:cxn ang="0">
                  <a:pos x="124" y="2599"/>
                </a:cxn>
                <a:cxn ang="0">
                  <a:pos x="106" y="2795"/>
                </a:cxn>
                <a:cxn ang="0">
                  <a:pos x="106" y="2986"/>
                </a:cxn>
                <a:cxn ang="0">
                  <a:pos x="112" y="3136"/>
                </a:cxn>
                <a:cxn ang="0">
                  <a:pos x="108" y="3266"/>
                </a:cxn>
                <a:cxn ang="0">
                  <a:pos x="92" y="3066"/>
                </a:cxn>
                <a:cxn ang="0">
                  <a:pos x="89" y="2895"/>
                </a:cxn>
                <a:cxn ang="0">
                  <a:pos x="96" y="2691"/>
                </a:cxn>
                <a:cxn ang="0">
                  <a:pos x="109" y="2595"/>
                </a:cxn>
                <a:cxn ang="0">
                  <a:pos x="165" y="2435"/>
                </a:cxn>
                <a:cxn ang="0">
                  <a:pos x="236" y="2269"/>
                </a:cxn>
                <a:cxn ang="0">
                  <a:pos x="304" y="2048"/>
                </a:cxn>
                <a:cxn ang="0">
                  <a:pos x="362" y="1819"/>
                </a:cxn>
                <a:cxn ang="0">
                  <a:pos x="400" y="1603"/>
                </a:cxn>
                <a:cxn ang="0">
                  <a:pos x="415" y="1417"/>
                </a:cxn>
                <a:cxn ang="0">
                  <a:pos x="412" y="1353"/>
                </a:cxn>
                <a:cxn ang="0">
                  <a:pos x="400" y="1309"/>
                </a:cxn>
                <a:cxn ang="0">
                  <a:pos x="373" y="1235"/>
                </a:cxn>
                <a:cxn ang="0">
                  <a:pos x="336" y="1116"/>
                </a:cxn>
                <a:cxn ang="0">
                  <a:pos x="270" y="915"/>
                </a:cxn>
                <a:cxn ang="0">
                  <a:pos x="161" y="612"/>
                </a:cxn>
                <a:cxn ang="0">
                  <a:pos x="91" y="408"/>
                </a:cxn>
                <a:cxn ang="0">
                  <a:pos x="0" y="3"/>
                </a:cxn>
              </a:cxnLst>
              <a:rect l="0" t="0" r="r" b="b"/>
              <a:pathLst>
                <a:path w="431" h="3266">
                  <a:moveTo>
                    <a:pt x="15" y="0"/>
                  </a:moveTo>
                  <a:lnTo>
                    <a:pt x="56" y="203"/>
                  </a:lnTo>
                  <a:lnTo>
                    <a:pt x="106" y="405"/>
                  </a:lnTo>
                  <a:lnTo>
                    <a:pt x="139" y="505"/>
                  </a:lnTo>
                  <a:lnTo>
                    <a:pt x="176" y="607"/>
                  </a:lnTo>
                  <a:lnTo>
                    <a:pt x="251" y="808"/>
                  </a:lnTo>
                  <a:lnTo>
                    <a:pt x="285" y="910"/>
                  </a:lnTo>
                  <a:lnTo>
                    <a:pt x="320" y="1014"/>
                  </a:lnTo>
                  <a:lnTo>
                    <a:pt x="351" y="1111"/>
                  </a:lnTo>
                  <a:lnTo>
                    <a:pt x="377" y="1196"/>
                  </a:lnTo>
                  <a:lnTo>
                    <a:pt x="388" y="1230"/>
                  </a:lnTo>
                  <a:lnTo>
                    <a:pt x="398" y="1258"/>
                  </a:lnTo>
                  <a:lnTo>
                    <a:pt x="415" y="1304"/>
                  </a:lnTo>
                  <a:lnTo>
                    <a:pt x="427" y="1350"/>
                  </a:lnTo>
                  <a:cubicBezTo>
                    <a:pt x="427" y="1351"/>
                    <a:pt x="427" y="1351"/>
                    <a:pt x="427" y="1352"/>
                  </a:cubicBezTo>
                  <a:lnTo>
                    <a:pt x="430" y="1381"/>
                  </a:lnTo>
                  <a:lnTo>
                    <a:pt x="431" y="1416"/>
                  </a:lnTo>
                  <a:lnTo>
                    <a:pt x="427" y="1504"/>
                  </a:lnTo>
                  <a:lnTo>
                    <a:pt x="415" y="1604"/>
                  </a:lnTo>
                  <a:lnTo>
                    <a:pt x="398" y="1713"/>
                  </a:lnTo>
                  <a:lnTo>
                    <a:pt x="377" y="1822"/>
                  </a:lnTo>
                  <a:lnTo>
                    <a:pt x="351" y="1934"/>
                  </a:lnTo>
                  <a:lnTo>
                    <a:pt x="319" y="2053"/>
                  </a:lnTo>
                  <a:lnTo>
                    <a:pt x="284" y="2169"/>
                  </a:lnTo>
                  <a:lnTo>
                    <a:pt x="251" y="2274"/>
                  </a:lnTo>
                  <a:lnTo>
                    <a:pt x="216" y="2363"/>
                  </a:lnTo>
                  <a:lnTo>
                    <a:pt x="180" y="2442"/>
                  </a:lnTo>
                  <a:lnTo>
                    <a:pt x="148" y="2518"/>
                  </a:lnTo>
                  <a:lnTo>
                    <a:pt x="124" y="2600"/>
                  </a:lnTo>
                  <a:lnTo>
                    <a:pt x="124" y="2599"/>
                  </a:lnTo>
                  <a:lnTo>
                    <a:pt x="111" y="2694"/>
                  </a:lnTo>
                  <a:lnTo>
                    <a:pt x="106" y="2795"/>
                  </a:lnTo>
                  <a:lnTo>
                    <a:pt x="105" y="2896"/>
                  </a:lnTo>
                  <a:lnTo>
                    <a:pt x="106" y="2986"/>
                  </a:lnTo>
                  <a:lnTo>
                    <a:pt x="108" y="3065"/>
                  </a:lnTo>
                  <a:lnTo>
                    <a:pt x="112" y="3136"/>
                  </a:lnTo>
                  <a:lnTo>
                    <a:pt x="124" y="3265"/>
                  </a:lnTo>
                  <a:lnTo>
                    <a:pt x="108" y="3266"/>
                  </a:lnTo>
                  <a:lnTo>
                    <a:pt x="96" y="3137"/>
                  </a:lnTo>
                  <a:lnTo>
                    <a:pt x="92" y="3066"/>
                  </a:lnTo>
                  <a:lnTo>
                    <a:pt x="90" y="2987"/>
                  </a:lnTo>
                  <a:lnTo>
                    <a:pt x="89" y="2895"/>
                  </a:lnTo>
                  <a:lnTo>
                    <a:pt x="90" y="2794"/>
                  </a:lnTo>
                  <a:lnTo>
                    <a:pt x="96" y="2691"/>
                  </a:lnTo>
                  <a:lnTo>
                    <a:pt x="109" y="2596"/>
                  </a:lnTo>
                  <a:cubicBezTo>
                    <a:pt x="109" y="2596"/>
                    <a:pt x="109" y="2596"/>
                    <a:pt x="109" y="2595"/>
                  </a:cubicBezTo>
                  <a:lnTo>
                    <a:pt x="133" y="2511"/>
                  </a:lnTo>
                  <a:lnTo>
                    <a:pt x="165" y="2435"/>
                  </a:lnTo>
                  <a:lnTo>
                    <a:pt x="201" y="2358"/>
                  </a:lnTo>
                  <a:lnTo>
                    <a:pt x="236" y="2269"/>
                  </a:lnTo>
                  <a:lnTo>
                    <a:pt x="269" y="2164"/>
                  </a:lnTo>
                  <a:lnTo>
                    <a:pt x="304" y="2048"/>
                  </a:lnTo>
                  <a:lnTo>
                    <a:pt x="336" y="1931"/>
                  </a:lnTo>
                  <a:lnTo>
                    <a:pt x="362" y="1819"/>
                  </a:lnTo>
                  <a:lnTo>
                    <a:pt x="383" y="1710"/>
                  </a:lnTo>
                  <a:lnTo>
                    <a:pt x="400" y="1603"/>
                  </a:lnTo>
                  <a:lnTo>
                    <a:pt x="411" y="1503"/>
                  </a:lnTo>
                  <a:lnTo>
                    <a:pt x="415" y="1417"/>
                  </a:lnTo>
                  <a:lnTo>
                    <a:pt x="415" y="1382"/>
                  </a:lnTo>
                  <a:lnTo>
                    <a:pt x="412" y="1353"/>
                  </a:lnTo>
                  <a:lnTo>
                    <a:pt x="412" y="1354"/>
                  </a:lnTo>
                  <a:lnTo>
                    <a:pt x="400" y="1309"/>
                  </a:lnTo>
                  <a:lnTo>
                    <a:pt x="383" y="1263"/>
                  </a:lnTo>
                  <a:lnTo>
                    <a:pt x="373" y="1235"/>
                  </a:lnTo>
                  <a:lnTo>
                    <a:pt x="362" y="1201"/>
                  </a:lnTo>
                  <a:lnTo>
                    <a:pt x="336" y="1116"/>
                  </a:lnTo>
                  <a:lnTo>
                    <a:pt x="305" y="1019"/>
                  </a:lnTo>
                  <a:lnTo>
                    <a:pt x="270" y="915"/>
                  </a:lnTo>
                  <a:lnTo>
                    <a:pt x="236" y="813"/>
                  </a:lnTo>
                  <a:lnTo>
                    <a:pt x="161" y="612"/>
                  </a:lnTo>
                  <a:lnTo>
                    <a:pt x="124" y="510"/>
                  </a:lnTo>
                  <a:lnTo>
                    <a:pt x="91" y="408"/>
                  </a:lnTo>
                  <a:lnTo>
                    <a:pt x="41" y="206"/>
                  </a:lnTo>
                  <a:lnTo>
                    <a:pt x="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solidFill>
                  <a:srgbClr val="FF0000"/>
                </a:solidFill>
              </a:endParaRPr>
            </a:p>
          </p:txBody>
        </p:sp>
        <p:sp>
          <p:nvSpPr>
            <p:cNvPr id="131" name="Freeform 52"/>
            <p:cNvSpPr>
              <a:spLocks/>
            </p:cNvSpPr>
            <p:nvPr/>
          </p:nvSpPr>
          <p:spPr bwMode="auto">
            <a:xfrm>
              <a:off x="4155759" y="1879721"/>
              <a:ext cx="105248" cy="828136"/>
            </a:xfrm>
            <a:custGeom>
              <a:avLst/>
              <a:gdLst/>
              <a:ahLst/>
              <a:cxnLst>
                <a:cxn ang="0">
                  <a:pos x="48" y="173"/>
                </a:cxn>
                <a:cxn ang="0">
                  <a:pos x="115" y="431"/>
                </a:cxn>
                <a:cxn ang="0">
                  <a:pos x="205" y="689"/>
                </a:cxn>
                <a:cxn ang="0">
                  <a:pos x="261" y="865"/>
                </a:cxn>
                <a:cxn ang="0">
                  <a:pos x="308" y="1020"/>
                </a:cxn>
                <a:cxn ang="0">
                  <a:pos x="325" y="1073"/>
                </a:cxn>
                <a:cxn ang="0">
                  <a:pos x="348" y="1152"/>
                </a:cxn>
                <a:cxn ang="0">
                  <a:pos x="350" y="1178"/>
                </a:cxn>
                <a:cxn ang="0">
                  <a:pos x="348" y="1283"/>
                </a:cxn>
                <a:cxn ang="0">
                  <a:pos x="325" y="1462"/>
                </a:cxn>
                <a:cxn ang="0">
                  <a:pos x="286" y="1651"/>
                </a:cxn>
                <a:cxn ang="0">
                  <a:pos x="232" y="1851"/>
                </a:cxn>
                <a:cxn ang="0">
                  <a:pos x="178" y="2016"/>
                </a:cxn>
                <a:cxn ang="0">
                  <a:pos x="123" y="2147"/>
                </a:cxn>
                <a:cxn ang="0">
                  <a:pos x="103" y="2216"/>
                </a:cxn>
                <a:cxn ang="0">
                  <a:pos x="89" y="2385"/>
                </a:cxn>
                <a:cxn ang="0">
                  <a:pos x="89" y="2547"/>
                </a:cxn>
                <a:cxn ang="0">
                  <a:pos x="93" y="2675"/>
                </a:cxn>
                <a:cxn ang="0">
                  <a:pos x="87" y="2786"/>
                </a:cxn>
                <a:cxn ang="0">
                  <a:pos x="74" y="2615"/>
                </a:cxn>
                <a:cxn ang="0">
                  <a:pos x="73" y="2469"/>
                </a:cxn>
                <a:cxn ang="0">
                  <a:pos x="78" y="2296"/>
                </a:cxn>
                <a:cxn ang="0">
                  <a:pos x="88" y="2213"/>
                </a:cxn>
                <a:cxn ang="0">
                  <a:pos x="134" y="2076"/>
                </a:cxn>
                <a:cxn ang="0">
                  <a:pos x="190" y="1935"/>
                </a:cxn>
                <a:cxn ang="0">
                  <a:pos x="245" y="1747"/>
                </a:cxn>
                <a:cxn ang="0">
                  <a:pos x="293" y="1552"/>
                </a:cxn>
                <a:cxn ang="0">
                  <a:pos x="324" y="1368"/>
                </a:cxn>
                <a:cxn ang="0">
                  <a:pos x="335" y="1209"/>
                </a:cxn>
                <a:cxn ang="0">
                  <a:pos x="332" y="1154"/>
                </a:cxn>
                <a:cxn ang="0">
                  <a:pos x="324" y="1117"/>
                </a:cxn>
                <a:cxn ang="0">
                  <a:pos x="302" y="1054"/>
                </a:cxn>
                <a:cxn ang="0">
                  <a:pos x="272" y="953"/>
                </a:cxn>
                <a:cxn ang="0">
                  <a:pos x="218" y="781"/>
                </a:cxn>
                <a:cxn ang="0">
                  <a:pos x="130" y="522"/>
                </a:cxn>
                <a:cxn ang="0">
                  <a:pos x="74" y="348"/>
                </a:cxn>
                <a:cxn ang="0">
                  <a:pos x="0" y="3"/>
                </a:cxn>
              </a:cxnLst>
              <a:rect l="0" t="0" r="r" b="b"/>
              <a:pathLst>
                <a:path w="351" h="2786">
                  <a:moveTo>
                    <a:pt x="15" y="0"/>
                  </a:moveTo>
                  <a:lnTo>
                    <a:pt x="48" y="173"/>
                  </a:lnTo>
                  <a:lnTo>
                    <a:pt x="89" y="345"/>
                  </a:lnTo>
                  <a:lnTo>
                    <a:pt x="115" y="431"/>
                  </a:lnTo>
                  <a:lnTo>
                    <a:pt x="145" y="517"/>
                  </a:lnTo>
                  <a:lnTo>
                    <a:pt x="205" y="689"/>
                  </a:lnTo>
                  <a:lnTo>
                    <a:pt x="233" y="776"/>
                  </a:lnTo>
                  <a:lnTo>
                    <a:pt x="261" y="865"/>
                  </a:lnTo>
                  <a:lnTo>
                    <a:pt x="287" y="948"/>
                  </a:lnTo>
                  <a:lnTo>
                    <a:pt x="308" y="1020"/>
                  </a:lnTo>
                  <a:lnTo>
                    <a:pt x="317" y="1049"/>
                  </a:lnTo>
                  <a:lnTo>
                    <a:pt x="325" y="1073"/>
                  </a:lnTo>
                  <a:lnTo>
                    <a:pt x="339" y="1112"/>
                  </a:lnTo>
                  <a:lnTo>
                    <a:pt x="348" y="1152"/>
                  </a:lnTo>
                  <a:cubicBezTo>
                    <a:pt x="348" y="1152"/>
                    <a:pt x="348" y="1152"/>
                    <a:pt x="348" y="1153"/>
                  </a:cubicBezTo>
                  <a:lnTo>
                    <a:pt x="350" y="1178"/>
                  </a:lnTo>
                  <a:lnTo>
                    <a:pt x="351" y="1208"/>
                  </a:lnTo>
                  <a:lnTo>
                    <a:pt x="348" y="1283"/>
                  </a:lnTo>
                  <a:lnTo>
                    <a:pt x="339" y="1369"/>
                  </a:lnTo>
                  <a:lnTo>
                    <a:pt x="325" y="1462"/>
                  </a:lnTo>
                  <a:lnTo>
                    <a:pt x="308" y="1555"/>
                  </a:lnTo>
                  <a:lnTo>
                    <a:pt x="286" y="1651"/>
                  </a:lnTo>
                  <a:lnTo>
                    <a:pt x="260" y="1751"/>
                  </a:lnTo>
                  <a:lnTo>
                    <a:pt x="232" y="1851"/>
                  </a:lnTo>
                  <a:lnTo>
                    <a:pt x="205" y="1940"/>
                  </a:lnTo>
                  <a:lnTo>
                    <a:pt x="178" y="2016"/>
                  </a:lnTo>
                  <a:lnTo>
                    <a:pt x="149" y="2083"/>
                  </a:lnTo>
                  <a:lnTo>
                    <a:pt x="123" y="2147"/>
                  </a:lnTo>
                  <a:lnTo>
                    <a:pt x="103" y="2218"/>
                  </a:lnTo>
                  <a:lnTo>
                    <a:pt x="103" y="2216"/>
                  </a:lnTo>
                  <a:lnTo>
                    <a:pt x="93" y="2298"/>
                  </a:lnTo>
                  <a:lnTo>
                    <a:pt x="89" y="2385"/>
                  </a:lnTo>
                  <a:lnTo>
                    <a:pt x="89" y="2469"/>
                  </a:lnTo>
                  <a:lnTo>
                    <a:pt x="89" y="2547"/>
                  </a:lnTo>
                  <a:lnTo>
                    <a:pt x="90" y="2614"/>
                  </a:lnTo>
                  <a:lnTo>
                    <a:pt x="93" y="2675"/>
                  </a:lnTo>
                  <a:lnTo>
                    <a:pt x="103" y="2785"/>
                  </a:lnTo>
                  <a:lnTo>
                    <a:pt x="87" y="2786"/>
                  </a:lnTo>
                  <a:lnTo>
                    <a:pt x="77" y="2676"/>
                  </a:lnTo>
                  <a:lnTo>
                    <a:pt x="74" y="2615"/>
                  </a:lnTo>
                  <a:lnTo>
                    <a:pt x="73" y="2547"/>
                  </a:lnTo>
                  <a:lnTo>
                    <a:pt x="73" y="2469"/>
                  </a:lnTo>
                  <a:lnTo>
                    <a:pt x="73" y="2384"/>
                  </a:lnTo>
                  <a:lnTo>
                    <a:pt x="78" y="2296"/>
                  </a:lnTo>
                  <a:lnTo>
                    <a:pt x="88" y="2214"/>
                  </a:lnTo>
                  <a:cubicBezTo>
                    <a:pt x="88" y="2214"/>
                    <a:pt x="88" y="2214"/>
                    <a:pt x="88" y="2213"/>
                  </a:cubicBezTo>
                  <a:lnTo>
                    <a:pt x="108" y="2141"/>
                  </a:lnTo>
                  <a:lnTo>
                    <a:pt x="134" y="2076"/>
                  </a:lnTo>
                  <a:lnTo>
                    <a:pt x="163" y="2011"/>
                  </a:lnTo>
                  <a:lnTo>
                    <a:pt x="190" y="1935"/>
                  </a:lnTo>
                  <a:lnTo>
                    <a:pt x="217" y="1846"/>
                  </a:lnTo>
                  <a:lnTo>
                    <a:pt x="245" y="1747"/>
                  </a:lnTo>
                  <a:lnTo>
                    <a:pt x="271" y="1648"/>
                  </a:lnTo>
                  <a:lnTo>
                    <a:pt x="293" y="1552"/>
                  </a:lnTo>
                  <a:lnTo>
                    <a:pt x="310" y="1459"/>
                  </a:lnTo>
                  <a:lnTo>
                    <a:pt x="324" y="1368"/>
                  </a:lnTo>
                  <a:lnTo>
                    <a:pt x="332" y="1282"/>
                  </a:lnTo>
                  <a:lnTo>
                    <a:pt x="335" y="1209"/>
                  </a:lnTo>
                  <a:lnTo>
                    <a:pt x="334" y="1179"/>
                  </a:lnTo>
                  <a:lnTo>
                    <a:pt x="332" y="1154"/>
                  </a:lnTo>
                  <a:lnTo>
                    <a:pt x="333" y="1155"/>
                  </a:lnTo>
                  <a:lnTo>
                    <a:pt x="324" y="1117"/>
                  </a:lnTo>
                  <a:lnTo>
                    <a:pt x="310" y="1078"/>
                  </a:lnTo>
                  <a:lnTo>
                    <a:pt x="302" y="1054"/>
                  </a:lnTo>
                  <a:lnTo>
                    <a:pt x="293" y="1025"/>
                  </a:lnTo>
                  <a:lnTo>
                    <a:pt x="272" y="953"/>
                  </a:lnTo>
                  <a:lnTo>
                    <a:pt x="246" y="870"/>
                  </a:lnTo>
                  <a:lnTo>
                    <a:pt x="218" y="781"/>
                  </a:lnTo>
                  <a:lnTo>
                    <a:pt x="190" y="694"/>
                  </a:lnTo>
                  <a:lnTo>
                    <a:pt x="130" y="522"/>
                  </a:lnTo>
                  <a:lnTo>
                    <a:pt x="100" y="436"/>
                  </a:lnTo>
                  <a:lnTo>
                    <a:pt x="74" y="348"/>
                  </a:lnTo>
                  <a:lnTo>
                    <a:pt x="33" y="176"/>
                  </a:lnTo>
                  <a:lnTo>
                    <a:pt x="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solidFill>
                  <a:srgbClr val="FF0000"/>
                </a:solidFill>
              </a:endParaRPr>
            </a:p>
          </p:txBody>
        </p:sp>
        <p:sp>
          <p:nvSpPr>
            <p:cNvPr id="132" name="Freeform 53"/>
            <p:cNvSpPr>
              <a:spLocks/>
            </p:cNvSpPr>
            <p:nvPr/>
          </p:nvSpPr>
          <p:spPr bwMode="auto">
            <a:xfrm>
              <a:off x="3913412" y="1936499"/>
              <a:ext cx="85860" cy="685498"/>
            </a:xfrm>
            <a:custGeom>
              <a:avLst/>
              <a:gdLst/>
              <a:ahLst/>
              <a:cxnLst>
                <a:cxn ang="0">
                  <a:pos x="42" y="143"/>
                </a:cxn>
                <a:cxn ang="0">
                  <a:pos x="121" y="428"/>
                </a:cxn>
                <a:cxn ang="0">
                  <a:pos x="192" y="642"/>
                </a:cxn>
                <a:cxn ang="0">
                  <a:pos x="235" y="784"/>
                </a:cxn>
                <a:cxn ang="0">
                  <a:pos x="266" y="888"/>
                </a:cxn>
                <a:cxn ang="0">
                  <a:pos x="284" y="954"/>
                </a:cxn>
                <a:cxn ang="0">
                  <a:pos x="287" y="1000"/>
                </a:cxn>
                <a:cxn ang="0">
                  <a:pos x="277" y="1133"/>
                </a:cxn>
                <a:cxn ang="0">
                  <a:pos x="235" y="1367"/>
                </a:cxn>
                <a:cxn ang="0">
                  <a:pos x="191" y="1532"/>
                </a:cxn>
                <a:cxn ang="0">
                  <a:pos x="147" y="1669"/>
                </a:cxn>
                <a:cxn ang="0">
                  <a:pos x="102" y="1778"/>
                </a:cxn>
                <a:cxn ang="0">
                  <a:pos x="86" y="1835"/>
                </a:cxn>
                <a:cxn ang="0">
                  <a:pos x="75" y="1974"/>
                </a:cxn>
                <a:cxn ang="0">
                  <a:pos x="75" y="2108"/>
                </a:cxn>
                <a:cxn ang="0">
                  <a:pos x="79" y="2214"/>
                </a:cxn>
                <a:cxn ang="0">
                  <a:pos x="70" y="2306"/>
                </a:cxn>
                <a:cxn ang="0">
                  <a:pos x="60" y="2165"/>
                </a:cxn>
                <a:cxn ang="0">
                  <a:pos x="59" y="2044"/>
                </a:cxn>
                <a:cxn ang="0">
                  <a:pos x="63" y="1901"/>
                </a:cxn>
                <a:cxn ang="0">
                  <a:pos x="71" y="1832"/>
                </a:cxn>
                <a:cxn ang="0">
                  <a:pos x="108" y="1719"/>
                </a:cxn>
                <a:cxn ang="0">
                  <a:pos x="154" y="1601"/>
                </a:cxn>
                <a:cxn ang="0">
                  <a:pos x="199" y="1447"/>
                </a:cxn>
                <a:cxn ang="0">
                  <a:pos x="237" y="1284"/>
                </a:cxn>
                <a:cxn ang="0">
                  <a:pos x="268" y="1061"/>
                </a:cxn>
                <a:cxn ang="0">
                  <a:pos x="268" y="956"/>
                </a:cxn>
                <a:cxn ang="0">
                  <a:pos x="262" y="926"/>
                </a:cxn>
                <a:cxn ang="0">
                  <a:pos x="237" y="849"/>
                </a:cxn>
                <a:cxn ang="0">
                  <a:pos x="199" y="720"/>
                </a:cxn>
                <a:cxn ang="0">
                  <a:pos x="154" y="575"/>
                </a:cxn>
                <a:cxn ang="0">
                  <a:pos x="60" y="289"/>
                </a:cxn>
                <a:cxn ang="0">
                  <a:pos x="0" y="3"/>
                </a:cxn>
              </a:cxnLst>
              <a:rect l="0" t="0" r="r" b="b"/>
              <a:pathLst>
                <a:path w="287" h="2306">
                  <a:moveTo>
                    <a:pt x="15" y="0"/>
                  </a:moveTo>
                  <a:lnTo>
                    <a:pt x="42" y="143"/>
                  </a:lnTo>
                  <a:lnTo>
                    <a:pt x="75" y="286"/>
                  </a:lnTo>
                  <a:lnTo>
                    <a:pt x="121" y="428"/>
                  </a:lnTo>
                  <a:lnTo>
                    <a:pt x="169" y="570"/>
                  </a:lnTo>
                  <a:lnTo>
                    <a:pt x="192" y="642"/>
                  </a:lnTo>
                  <a:lnTo>
                    <a:pt x="214" y="715"/>
                  </a:lnTo>
                  <a:lnTo>
                    <a:pt x="235" y="784"/>
                  </a:lnTo>
                  <a:lnTo>
                    <a:pt x="252" y="844"/>
                  </a:lnTo>
                  <a:lnTo>
                    <a:pt x="266" y="888"/>
                  </a:lnTo>
                  <a:lnTo>
                    <a:pt x="277" y="921"/>
                  </a:lnTo>
                  <a:lnTo>
                    <a:pt x="284" y="954"/>
                  </a:lnTo>
                  <a:cubicBezTo>
                    <a:pt x="284" y="954"/>
                    <a:pt x="284" y="955"/>
                    <a:pt x="284" y="955"/>
                  </a:cubicBezTo>
                  <a:lnTo>
                    <a:pt x="287" y="1000"/>
                  </a:lnTo>
                  <a:lnTo>
                    <a:pt x="284" y="1062"/>
                  </a:lnTo>
                  <a:lnTo>
                    <a:pt x="277" y="1133"/>
                  </a:lnTo>
                  <a:lnTo>
                    <a:pt x="252" y="1287"/>
                  </a:lnTo>
                  <a:lnTo>
                    <a:pt x="235" y="1367"/>
                  </a:lnTo>
                  <a:lnTo>
                    <a:pt x="214" y="1450"/>
                  </a:lnTo>
                  <a:lnTo>
                    <a:pt x="191" y="1532"/>
                  </a:lnTo>
                  <a:lnTo>
                    <a:pt x="169" y="1606"/>
                  </a:lnTo>
                  <a:lnTo>
                    <a:pt x="147" y="1669"/>
                  </a:lnTo>
                  <a:lnTo>
                    <a:pt x="123" y="1726"/>
                  </a:lnTo>
                  <a:lnTo>
                    <a:pt x="102" y="1778"/>
                  </a:lnTo>
                  <a:lnTo>
                    <a:pt x="86" y="1837"/>
                  </a:lnTo>
                  <a:lnTo>
                    <a:pt x="86" y="1835"/>
                  </a:lnTo>
                  <a:lnTo>
                    <a:pt x="78" y="1902"/>
                  </a:lnTo>
                  <a:lnTo>
                    <a:pt x="75" y="1974"/>
                  </a:lnTo>
                  <a:lnTo>
                    <a:pt x="75" y="2044"/>
                  </a:lnTo>
                  <a:lnTo>
                    <a:pt x="75" y="2108"/>
                  </a:lnTo>
                  <a:lnTo>
                    <a:pt x="76" y="2164"/>
                  </a:lnTo>
                  <a:lnTo>
                    <a:pt x="79" y="2214"/>
                  </a:lnTo>
                  <a:lnTo>
                    <a:pt x="86" y="2305"/>
                  </a:lnTo>
                  <a:lnTo>
                    <a:pt x="70" y="2306"/>
                  </a:lnTo>
                  <a:lnTo>
                    <a:pt x="63" y="2215"/>
                  </a:lnTo>
                  <a:lnTo>
                    <a:pt x="60" y="2165"/>
                  </a:lnTo>
                  <a:lnTo>
                    <a:pt x="59" y="2108"/>
                  </a:lnTo>
                  <a:lnTo>
                    <a:pt x="59" y="2044"/>
                  </a:lnTo>
                  <a:lnTo>
                    <a:pt x="59" y="1973"/>
                  </a:lnTo>
                  <a:lnTo>
                    <a:pt x="63" y="1901"/>
                  </a:lnTo>
                  <a:lnTo>
                    <a:pt x="71" y="1834"/>
                  </a:lnTo>
                  <a:cubicBezTo>
                    <a:pt x="71" y="1833"/>
                    <a:pt x="71" y="1833"/>
                    <a:pt x="71" y="1832"/>
                  </a:cubicBezTo>
                  <a:lnTo>
                    <a:pt x="87" y="1773"/>
                  </a:lnTo>
                  <a:lnTo>
                    <a:pt x="108" y="1719"/>
                  </a:lnTo>
                  <a:lnTo>
                    <a:pt x="132" y="1664"/>
                  </a:lnTo>
                  <a:lnTo>
                    <a:pt x="154" y="1601"/>
                  </a:lnTo>
                  <a:lnTo>
                    <a:pt x="176" y="1527"/>
                  </a:lnTo>
                  <a:lnTo>
                    <a:pt x="199" y="1447"/>
                  </a:lnTo>
                  <a:lnTo>
                    <a:pt x="220" y="1364"/>
                  </a:lnTo>
                  <a:lnTo>
                    <a:pt x="237" y="1284"/>
                  </a:lnTo>
                  <a:lnTo>
                    <a:pt x="261" y="1132"/>
                  </a:lnTo>
                  <a:lnTo>
                    <a:pt x="268" y="1061"/>
                  </a:lnTo>
                  <a:lnTo>
                    <a:pt x="271" y="1001"/>
                  </a:lnTo>
                  <a:lnTo>
                    <a:pt x="268" y="956"/>
                  </a:lnTo>
                  <a:lnTo>
                    <a:pt x="269" y="957"/>
                  </a:lnTo>
                  <a:lnTo>
                    <a:pt x="262" y="926"/>
                  </a:lnTo>
                  <a:lnTo>
                    <a:pt x="251" y="893"/>
                  </a:lnTo>
                  <a:lnTo>
                    <a:pt x="237" y="849"/>
                  </a:lnTo>
                  <a:lnTo>
                    <a:pt x="220" y="789"/>
                  </a:lnTo>
                  <a:lnTo>
                    <a:pt x="199" y="720"/>
                  </a:lnTo>
                  <a:lnTo>
                    <a:pt x="177" y="647"/>
                  </a:lnTo>
                  <a:lnTo>
                    <a:pt x="154" y="575"/>
                  </a:lnTo>
                  <a:lnTo>
                    <a:pt x="106" y="433"/>
                  </a:lnTo>
                  <a:lnTo>
                    <a:pt x="60" y="289"/>
                  </a:lnTo>
                  <a:lnTo>
                    <a:pt x="27" y="146"/>
                  </a:lnTo>
                  <a:lnTo>
                    <a:pt x="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solidFill>
                  <a:srgbClr val="FF0000"/>
                </a:solidFill>
              </a:endParaRPr>
            </a:p>
          </p:txBody>
        </p:sp>
        <p:sp>
          <p:nvSpPr>
            <p:cNvPr id="133" name="Freeform 54"/>
            <p:cNvSpPr>
              <a:spLocks/>
            </p:cNvSpPr>
            <p:nvPr/>
          </p:nvSpPr>
          <p:spPr bwMode="auto">
            <a:xfrm>
              <a:off x="3722303" y="1984969"/>
              <a:ext cx="76167" cy="603792"/>
            </a:xfrm>
            <a:custGeom>
              <a:avLst/>
              <a:gdLst/>
              <a:ahLst/>
              <a:cxnLst>
                <a:cxn ang="0">
                  <a:pos x="39" y="126"/>
                </a:cxn>
                <a:cxn ang="0">
                  <a:pos x="108" y="377"/>
                </a:cxn>
                <a:cxn ang="0">
                  <a:pos x="191" y="631"/>
                </a:cxn>
                <a:cxn ang="0">
                  <a:pos x="224" y="745"/>
                </a:cxn>
                <a:cxn ang="0">
                  <a:pos x="246" y="811"/>
                </a:cxn>
                <a:cxn ang="0">
                  <a:pos x="253" y="842"/>
                </a:cxn>
                <a:cxn ang="0">
                  <a:pos x="253" y="937"/>
                </a:cxn>
                <a:cxn ang="0">
                  <a:pos x="224" y="1136"/>
                </a:cxn>
                <a:cxn ang="0">
                  <a:pos x="190" y="1279"/>
                </a:cxn>
                <a:cxn ang="0">
                  <a:pos x="151" y="1417"/>
                </a:cxn>
                <a:cxn ang="0">
                  <a:pos x="111" y="1521"/>
                </a:cxn>
                <a:cxn ang="0">
                  <a:pos x="78" y="1620"/>
                </a:cxn>
                <a:cxn ang="0">
                  <a:pos x="71" y="1678"/>
                </a:cxn>
                <a:cxn ang="0">
                  <a:pos x="68" y="1803"/>
                </a:cxn>
                <a:cxn ang="0">
                  <a:pos x="69" y="1908"/>
                </a:cxn>
                <a:cxn ang="0">
                  <a:pos x="78" y="2033"/>
                </a:cxn>
                <a:cxn ang="0">
                  <a:pos x="55" y="1954"/>
                </a:cxn>
                <a:cxn ang="0">
                  <a:pos x="52" y="1859"/>
                </a:cxn>
                <a:cxn ang="0">
                  <a:pos x="52" y="1740"/>
                </a:cxn>
                <a:cxn ang="0">
                  <a:pos x="63" y="1617"/>
                </a:cxn>
                <a:cxn ang="0">
                  <a:pos x="77" y="1562"/>
                </a:cxn>
                <a:cxn ang="0">
                  <a:pos x="116" y="1467"/>
                </a:cxn>
                <a:cxn ang="0">
                  <a:pos x="155" y="1347"/>
                </a:cxn>
                <a:cxn ang="0">
                  <a:pos x="194" y="1203"/>
                </a:cxn>
                <a:cxn ang="0">
                  <a:pos x="231" y="999"/>
                </a:cxn>
                <a:cxn ang="0">
                  <a:pos x="239" y="883"/>
                </a:cxn>
                <a:cxn ang="0">
                  <a:pos x="238" y="844"/>
                </a:cxn>
                <a:cxn ang="0">
                  <a:pos x="221" y="788"/>
                </a:cxn>
                <a:cxn ang="0">
                  <a:pos x="194" y="697"/>
                </a:cxn>
                <a:cxn ang="0">
                  <a:pos x="136" y="508"/>
                </a:cxn>
                <a:cxn ang="0">
                  <a:pos x="53" y="255"/>
                </a:cxn>
                <a:cxn ang="0">
                  <a:pos x="0" y="3"/>
                </a:cxn>
              </a:cxnLst>
              <a:rect l="0" t="0" r="r" b="b"/>
              <a:pathLst>
                <a:path w="255" h="2034">
                  <a:moveTo>
                    <a:pt x="15" y="0"/>
                  </a:moveTo>
                  <a:lnTo>
                    <a:pt x="39" y="126"/>
                  </a:lnTo>
                  <a:lnTo>
                    <a:pt x="68" y="252"/>
                  </a:lnTo>
                  <a:lnTo>
                    <a:pt x="108" y="377"/>
                  </a:lnTo>
                  <a:lnTo>
                    <a:pt x="151" y="503"/>
                  </a:lnTo>
                  <a:lnTo>
                    <a:pt x="191" y="631"/>
                  </a:lnTo>
                  <a:lnTo>
                    <a:pt x="209" y="692"/>
                  </a:lnTo>
                  <a:lnTo>
                    <a:pt x="224" y="745"/>
                  </a:lnTo>
                  <a:lnTo>
                    <a:pt x="236" y="783"/>
                  </a:lnTo>
                  <a:lnTo>
                    <a:pt x="246" y="811"/>
                  </a:lnTo>
                  <a:lnTo>
                    <a:pt x="253" y="841"/>
                  </a:lnTo>
                  <a:cubicBezTo>
                    <a:pt x="253" y="841"/>
                    <a:pt x="253" y="842"/>
                    <a:pt x="253" y="842"/>
                  </a:cubicBezTo>
                  <a:lnTo>
                    <a:pt x="255" y="882"/>
                  </a:lnTo>
                  <a:lnTo>
                    <a:pt x="253" y="937"/>
                  </a:lnTo>
                  <a:lnTo>
                    <a:pt x="246" y="1000"/>
                  </a:lnTo>
                  <a:lnTo>
                    <a:pt x="224" y="1136"/>
                  </a:lnTo>
                  <a:lnTo>
                    <a:pt x="209" y="1206"/>
                  </a:lnTo>
                  <a:lnTo>
                    <a:pt x="190" y="1279"/>
                  </a:lnTo>
                  <a:lnTo>
                    <a:pt x="170" y="1352"/>
                  </a:lnTo>
                  <a:lnTo>
                    <a:pt x="151" y="1417"/>
                  </a:lnTo>
                  <a:lnTo>
                    <a:pt x="131" y="1472"/>
                  </a:lnTo>
                  <a:lnTo>
                    <a:pt x="111" y="1521"/>
                  </a:lnTo>
                  <a:lnTo>
                    <a:pt x="92" y="1568"/>
                  </a:lnTo>
                  <a:lnTo>
                    <a:pt x="78" y="1620"/>
                  </a:lnTo>
                  <a:lnTo>
                    <a:pt x="78" y="1618"/>
                  </a:lnTo>
                  <a:lnTo>
                    <a:pt x="71" y="1678"/>
                  </a:lnTo>
                  <a:lnTo>
                    <a:pt x="68" y="1741"/>
                  </a:lnTo>
                  <a:lnTo>
                    <a:pt x="68" y="1803"/>
                  </a:lnTo>
                  <a:lnTo>
                    <a:pt x="68" y="1859"/>
                  </a:lnTo>
                  <a:lnTo>
                    <a:pt x="69" y="1908"/>
                  </a:lnTo>
                  <a:lnTo>
                    <a:pt x="71" y="1953"/>
                  </a:lnTo>
                  <a:lnTo>
                    <a:pt x="78" y="2033"/>
                  </a:lnTo>
                  <a:lnTo>
                    <a:pt x="62" y="2034"/>
                  </a:lnTo>
                  <a:lnTo>
                    <a:pt x="55" y="1954"/>
                  </a:lnTo>
                  <a:lnTo>
                    <a:pt x="53" y="1909"/>
                  </a:lnTo>
                  <a:lnTo>
                    <a:pt x="52" y="1859"/>
                  </a:lnTo>
                  <a:lnTo>
                    <a:pt x="52" y="1803"/>
                  </a:lnTo>
                  <a:lnTo>
                    <a:pt x="52" y="1740"/>
                  </a:lnTo>
                  <a:lnTo>
                    <a:pt x="56" y="1677"/>
                  </a:lnTo>
                  <a:lnTo>
                    <a:pt x="63" y="1617"/>
                  </a:lnTo>
                  <a:cubicBezTo>
                    <a:pt x="63" y="1616"/>
                    <a:pt x="63" y="1616"/>
                    <a:pt x="63" y="1615"/>
                  </a:cubicBezTo>
                  <a:lnTo>
                    <a:pt x="77" y="1562"/>
                  </a:lnTo>
                  <a:lnTo>
                    <a:pt x="96" y="1515"/>
                  </a:lnTo>
                  <a:lnTo>
                    <a:pt x="116" y="1467"/>
                  </a:lnTo>
                  <a:lnTo>
                    <a:pt x="136" y="1412"/>
                  </a:lnTo>
                  <a:lnTo>
                    <a:pt x="155" y="1347"/>
                  </a:lnTo>
                  <a:lnTo>
                    <a:pt x="175" y="1275"/>
                  </a:lnTo>
                  <a:lnTo>
                    <a:pt x="194" y="1203"/>
                  </a:lnTo>
                  <a:lnTo>
                    <a:pt x="209" y="1133"/>
                  </a:lnTo>
                  <a:lnTo>
                    <a:pt x="231" y="999"/>
                  </a:lnTo>
                  <a:lnTo>
                    <a:pt x="237" y="936"/>
                  </a:lnTo>
                  <a:lnTo>
                    <a:pt x="239" y="883"/>
                  </a:lnTo>
                  <a:lnTo>
                    <a:pt x="237" y="843"/>
                  </a:lnTo>
                  <a:lnTo>
                    <a:pt x="238" y="844"/>
                  </a:lnTo>
                  <a:lnTo>
                    <a:pt x="231" y="816"/>
                  </a:lnTo>
                  <a:lnTo>
                    <a:pt x="221" y="788"/>
                  </a:lnTo>
                  <a:lnTo>
                    <a:pt x="209" y="750"/>
                  </a:lnTo>
                  <a:lnTo>
                    <a:pt x="194" y="697"/>
                  </a:lnTo>
                  <a:lnTo>
                    <a:pt x="176" y="636"/>
                  </a:lnTo>
                  <a:lnTo>
                    <a:pt x="136" y="508"/>
                  </a:lnTo>
                  <a:lnTo>
                    <a:pt x="93" y="382"/>
                  </a:lnTo>
                  <a:lnTo>
                    <a:pt x="53" y="255"/>
                  </a:lnTo>
                  <a:lnTo>
                    <a:pt x="24" y="129"/>
                  </a:lnTo>
                  <a:lnTo>
                    <a:pt x="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34" name="Groupe 148"/>
          <p:cNvGrpSpPr/>
          <p:nvPr/>
        </p:nvGrpSpPr>
        <p:grpSpPr>
          <a:xfrm>
            <a:off x="2123192" y="1027271"/>
            <a:ext cx="1493081" cy="1242205"/>
            <a:chOff x="3486872" y="1142984"/>
            <a:chExt cx="1617504" cy="1242205"/>
          </a:xfrm>
        </p:grpSpPr>
        <p:sp>
          <p:nvSpPr>
            <p:cNvPr id="135" name="Rectangle 41"/>
            <p:cNvSpPr>
              <a:spLocks noChangeArrowheads="1"/>
            </p:cNvSpPr>
            <p:nvPr/>
          </p:nvSpPr>
          <p:spPr bwMode="auto">
            <a:xfrm>
              <a:off x="4172374" y="1321629"/>
              <a:ext cx="816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pitchFamily="34" charset="0"/>
                </a:rPr>
                <a:t>A</a:t>
              </a:r>
              <a:endPara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" name="Rectangle 42"/>
            <p:cNvSpPr>
              <a:spLocks noChangeArrowheads="1"/>
            </p:cNvSpPr>
            <p:nvPr/>
          </p:nvSpPr>
          <p:spPr bwMode="auto">
            <a:xfrm>
              <a:off x="4234692" y="1382562"/>
              <a:ext cx="4515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pitchFamily="34" charset="0"/>
                </a:rPr>
                <a:t>r</a:t>
              </a:r>
              <a:endPara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37" name="Groupe 80"/>
            <p:cNvGrpSpPr/>
            <p:nvPr/>
          </p:nvGrpSpPr>
          <p:grpSpPr>
            <a:xfrm>
              <a:off x="3486872" y="1142984"/>
              <a:ext cx="1617504" cy="1242205"/>
              <a:chOff x="3486872" y="1142984"/>
              <a:chExt cx="1617504" cy="1242205"/>
            </a:xfrm>
          </p:grpSpPr>
          <p:sp>
            <p:nvSpPr>
              <p:cNvPr id="138" name="Rectangle 33"/>
              <p:cNvSpPr>
                <a:spLocks noChangeArrowheads="1"/>
              </p:cNvSpPr>
              <p:nvPr/>
            </p:nvSpPr>
            <p:spPr bwMode="auto">
              <a:xfrm>
                <a:off x="3486872" y="1142984"/>
                <a:ext cx="51403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 Narrow" pitchFamily="34" charset="0"/>
                  </a:rPr>
                  <a:t>Faisceau </a:t>
                </a:r>
                <a:endPara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9" name="Rectangle 34"/>
              <p:cNvSpPr>
                <a:spLocks noChangeArrowheads="1"/>
              </p:cNvSpPr>
              <p:nvPr/>
            </p:nvSpPr>
            <p:spPr bwMode="auto">
              <a:xfrm>
                <a:off x="3964836" y="1142984"/>
                <a:ext cx="13198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 Narrow" pitchFamily="34" charset="0"/>
                  </a:rPr>
                  <a:t>de</a:t>
                </a:r>
                <a:endPara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" name="Rectangle 35"/>
              <p:cNvSpPr>
                <a:spLocks noChangeArrowheads="1"/>
              </p:cNvSpPr>
              <p:nvPr/>
            </p:nvSpPr>
            <p:spPr bwMode="auto">
              <a:xfrm>
                <a:off x="3486872" y="1251002"/>
                <a:ext cx="547025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 Narrow" pitchFamily="34" charset="0"/>
                  </a:rPr>
                  <a:t>Référence</a:t>
                </a:r>
                <a:endPara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1" name="Rectangle 36"/>
              <p:cNvSpPr>
                <a:spLocks noChangeArrowheads="1"/>
              </p:cNvSpPr>
              <p:nvPr/>
            </p:nvSpPr>
            <p:spPr bwMode="auto">
              <a:xfrm>
                <a:off x="3486872" y="1356250"/>
                <a:ext cx="479298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 Narrow" pitchFamily="34" charset="0"/>
                  </a:rPr>
                  <a:t>cohérent</a:t>
                </a:r>
                <a:endPara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2" name="Freeform 55"/>
              <p:cNvSpPr>
                <a:spLocks noEditPoints="1"/>
              </p:cNvSpPr>
              <p:nvPr/>
            </p:nvSpPr>
            <p:spPr bwMode="auto">
              <a:xfrm>
                <a:off x="4409185" y="1208072"/>
                <a:ext cx="693807" cy="46115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319" y="1536"/>
                  </a:cxn>
                  <a:cxn ang="0">
                    <a:pos x="2310" y="1550"/>
                  </a:cxn>
                  <a:cxn ang="0">
                    <a:pos x="0" y="13"/>
                  </a:cxn>
                  <a:cxn ang="0">
                    <a:pos x="9" y="0"/>
                  </a:cxn>
                  <a:cxn ang="0">
                    <a:pos x="2257" y="1406"/>
                  </a:cxn>
                  <a:cxn ang="0">
                    <a:pos x="2328" y="1552"/>
                  </a:cxn>
                  <a:cxn ang="0">
                    <a:pos x="2166" y="1542"/>
                  </a:cxn>
                  <a:cxn ang="0">
                    <a:pos x="2159" y="1534"/>
                  </a:cxn>
                  <a:cxn ang="0">
                    <a:pos x="2167" y="1526"/>
                  </a:cxn>
                  <a:cxn ang="0">
                    <a:pos x="2315" y="1535"/>
                  </a:cxn>
                  <a:cxn ang="0">
                    <a:pos x="2308" y="1547"/>
                  </a:cxn>
                  <a:cxn ang="0">
                    <a:pos x="2242" y="1413"/>
                  </a:cxn>
                  <a:cxn ang="0">
                    <a:pos x="2246" y="1403"/>
                  </a:cxn>
                  <a:cxn ang="0">
                    <a:pos x="2257" y="1406"/>
                  </a:cxn>
                </a:cxnLst>
                <a:rect l="0" t="0" r="r" b="b"/>
                <a:pathLst>
                  <a:path w="2328" h="1552">
                    <a:moveTo>
                      <a:pt x="9" y="0"/>
                    </a:moveTo>
                    <a:lnTo>
                      <a:pt x="2319" y="1536"/>
                    </a:lnTo>
                    <a:lnTo>
                      <a:pt x="2310" y="1550"/>
                    </a:lnTo>
                    <a:lnTo>
                      <a:pt x="0" y="13"/>
                    </a:lnTo>
                    <a:lnTo>
                      <a:pt x="9" y="0"/>
                    </a:lnTo>
                    <a:close/>
                    <a:moveTo>
                      <a:pt x="2257" y="1406"/>
                    </a:moveTo>
                    <a:lnTo>
                      <a:pt x="2328" y="1552"/>
                    </a:lnTo>
                    <a:lnTo>
                      <a:pt x="2166" y="1542"/>
                    </a:lnTo>
                    <a:cubicBezTo>
                      <a:pt x="2162" y="1542"/>
                      <a:pt x="2158" y="1538"/>
                      <a:pt x="2159" y="1534"/>
                    </a:cubicBezTo>
                    <a:cubicBezTo>
                      <a:pt x="2159" y="1529"/>
                      <a:pt x="2163" y="1526"/>
                      <a:pt x="2167" y="1526"/>
                    </a:cubicBezTo>
                    <a:lnTo>
                      <a:pt x="2315" y="1535"/>
                    </a:lnTo>
                    <a:lnTo>
                      <a:pt x="2308" y="1547"/>
                    </a:lnTo>
                    <a:lnTo>
                      <a:pt x="2242" y="1413"/>
                    </a:lnTo>
                    <a:cubicBezTo>
                      <a:pt x="2240" y="1409"/>
                      <a:pt x="2242" y="1405"/>
                      <a:pt x="2246" y="1403"/>
                    </a:cubicBezTo>
                    <a:cubicBezTo>
                      <a:pt x="2250" y="1401"/>
                      <a:pt x="2255" y="1402"/>
                      <a:pt x="2257" y="140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143" name="Freeform 56"/>
              <p:cNvSpPr>
                <a:spLocks noEditPoints="1"/>
              </p:cNvSpPr>
              <p:nvPr/>
            </p:nvSpPr>
            <p:spPr bwMode="auto">
              <a:xfrm>
                <a:off x="4233310" y="1323014"/>
                <a:ext cx="866912" cy="58578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905" y="1959"/>
                  </a:cxn>
                  <a:cxn ang="0">
                    <a:pos x="2896" y="1972"/>
                  </a:cxn>
                  <a:cxn ang="0">
                    <a:pos x="0" y="13"/>
                  </a:cxn>
                  <a:cxn ang="0">
                    <a:pos x="9" y="0"/>
                  </a:cxn>
                  <a:cxn ang="0">
                    <a:pos x="2843" y="1828"/>
                  </a:cxn>
                  <a:cxn ang="0">
                    <a:pos x="2913" y="1974"/>
                  </a:cxn>
                  <a:cxn ang="0">
                    <a:pos x="2751" y="1963"/>
                  </a:cxn>
                  <a:cxn ang="0">
                    <a:pos x="2744" y="1955"/>
                  </a:cxn>
                  <a:cxn ang="0">
                    <a:pos x="2753" y="1947"/>
                  </a:cxn>
                  <a:cxn ang="0">
                    <a:pos x="2901" y="1957"/>
                  </a:cxn>
                  <a:cxn ang="0">
                    <a:pos x="2893" y="1969"/>
                  </a:cxn>
                  <a:cxn ang="0">
                    <a:pos x="2829" y="1835"/>
                  </a:cxn>
                  <a:cxn ang="0">
                    <a:pos x="2832" y="1824"/>
                  </a:cxn>
                  <a:cxn ang="0">
                    <a:pos x="2843" y="1828"/>
                  </a:cxn>
                </a:cxnLst>
                <a:rect l="0" t="0" r="r" b="b"/>
                <a:pathLst>
                  <a:path w="2913" h="1974">
                    <a:moveTo>
                      <a:pt x="9" y="0"/>
                    </a:moveTo>
                    <a:lnTo>
                      <a:pt x="2905" y="1959"/>
                    </a:lnTo>
                    <a:lnTo>
                      <a:pt x="2896" y="1972"/>
                    </a:lnTo>
                    <a:lnTo>
                      <a:pt x="0" y="13"/>
                    </a:lnTo>
                    <a:lnTo>
                      <a:pt x="9" y="0"/>
                    </a:lnTo>
                    <a:close/>
                    <a:moveTo>
                      <a:pt x="2843" y="1828"/>
                    </a:moveTo>
                    <a:lnTo>
                      <a:pt x="2913" y="1974"/>
                    </a:lnTo>
                    <a:lnTo>
                      <a:pt x="2751" y="1963"/>
                    </a:lnTo>
                    <a:cubicBezTo>
                      <a:pt x="2747" y="1963"/>
                      <a:pt x="2744" y="1959"/>
                      <a:pt x="2744" y="1955"/>
                    </a:cubicBezTo>
                    <a:cubicBezTo>
                      <a:pt x="2744" y="1950"/>
                      <a:pt x="2748" y="1947"/>
                      <a:pt x="2753" y="1947"/>
                    </a:cubicBezTo>
                    <a:lnTo>
                      <a:pt x="2901" y="1957"/>
                    </a:lnTo>
                    <a:lnTo>
                      <a:pt x="2893" y="1969"/>
                    </a:lnTo>
                    <a:lnTo>
                      <a:pt x="2829" y="1835"/>
                    </a:lnTo>
                    <a:cubicBezTo>
                      <a:pt x="2827" y="1831"/>
                      <a:pt x="2828" y="1826"/>
                      <a:pt x="2832" y="1824"/>
                    </a:cubicBezTo>
                    <a:cubicBezTo>
                      <a:pt x="2836" y="1822"/>
                      <a:pt x="2841" y="1824"/>
                      <a:pt x="2843" y="18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144" name="Freeform 57"/>
              <p:cNvSpPr>
                <a:spLocks noEditPoints="1"/>
              </p:cNvSpPr>
              <p:nvPr/>
            </p:nvSpPr>
            <p:spPr bwMode="auto">
              <a:xfrm>
                <a:off x="4057435" y="1455959"/>
                <a:ext cx="1046941" cy="68965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508" y="2308"/>
                  </a:cxn>
                  <a:cxn ang="0">
                    <a:pos x="3499" y="2321"/>
                  </a:cxn>
                  <a:cxn ang="0">
                    <a:pos x="0" y="13"/>
                  </a:cxn>
                  <a:cxn ang="0">
                    <a:pos x="9" y="0"/>
                  </a:cxn>
                  <a:cxn ang="0">
                    <a:pos x="3445" y="2178"/>
                  </a:cxn>
                  <a:cxn ang="0">
                    <a:pos x="3517" y="2323"/>
                  </a:cxn>
                  <a:cxn ang="0">
                    <a:pos x="3355" y="2314"/>
                  </a:cxn>
                  <a:cxn ang="0">
                    <a:pos x="3347" y="2306"/>
                  </a:cxn>
                  <a:cxn ang="0">
                    <a:pos x="3356" y="2298"/>
                  </a:cxn>
                  <a:cxn ang="0">
                    <a:pos x="3504" y="2306"/>
                  </a:cxn>
                  <a:cxn ang="0">
                    <a:pos x="3496" y="2318"/>
                  </a:cxn>
                  <a:cxn ang="0">
                    <a:pos x="3430" y="2185"/>
                  </a:cxn>
                  <a:cxn ang="0">
                    <a:pos x="3434" y="2174"/>
                  </a:cxn>
                  <a:cxn ang="0">
                    <a:pos x="3445" y="2178"/>
                  </a:cxn>
                </a:cxnLst>
                <a:rect l="0" t="0" r="r" b="b"/>
                <a:pathLst>
                  <a:path w="3517" h="2323">
                    <a:moveTo>
                      <a:pt x="9" y="0"/>
                    </a:moveTo>
                    <a:lnTo>
                      <a:pt x="3508" y="2308"/>
                    </a:lnTo>
                    <a:lnTo>
                      <a:pt x="3499" y="2321"/>
                    </a:lnTo>
                    <a:lnTo>
                      <a:pt x="0" y="13"/>
                    </a:lnTo>
                    <a:lnTo>
                      <a:pt x="9" y="0"/>
                    </a:lnTo>
                    <a:close/>
                    <a:moveTo>
                      <a:pt x="3445" y="2178"/>
                    </a:moveTo>
                    <a:lnTo>
                      <a:pt x="3517" y="2323"/>
                    </a:lnTo>
                    <a:lnTo>
                      <a:pt x="3355" y="2314"/>
                    </a:lnTo>
                    <a:cubicBezTo>
                      <a:pt x="3350" y="2314"/>
                      <a:pt x="3347" y="2310"/>
                      <a:pt x="3347" y="2306"/>
                    </a:cubicBezTo>
                    <a:cubicBezTo>
                      <a:pt x="3347" y="2301"/>
                      <a:pt x="3351" y="2298"/>
                      <a:pt x="3356" y="2298"/>
                    </a:cubicBezTo>
                    <a:lnTo>
                      <a:pt x="3504" y="2306"/>
                    </a:lnTo>
                    <a:lnTo>
                      <a:pt x="3496" y="2318"/>
                    </a:lnTo>
                    <a:lnTo>
                      <a:pt x="3430" y="2185"/>
                    </a:lnTo>
                    <a:cubicBezTo>
                      <a:pt x="3428" y="2181"/>
                      <a:pt x="3430" y="2176"/>
                      <a:pt x="3434" y="2174"/>
                    </a:cubicBezTo>
                    <a:cubicBezTo>
                      <a:pt x="3438" y="2172"/>
                      <a:pt x="3443" y="2174"/>
                      <a:pt x="3445" y="21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145" name="Freeform 58"/>
              <p:cNvSpPr>
                <a:spLocks noEditPoints="1"/>
              </p:cNvSpPr>
              <p:nvPr/>
            </p:nvSpPr>
            <p:spPr bwMode="auto">
              <a:xfrm>
                <a:off x="3928644" y="1606907"/>
                <a:ext cx="1171577" cy="77828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928" y="2602"/>
                  </a:cxn>
                  <a:cxn ang="0">
                    <a:pos x="3920" y="2615"/>
                  </a:cxn>
                  <a:cxn ang="0">
                    <a:pos x="0" y="13"/>
                  </a:cxn>
                  <a:cxn ang="0">
                    <a:pos x="9" y="0"/>
                  </a:cxn>
                  <a:cxn ang="0">
                    <a:pos x="3866" y="2472"/>
                  </a:cxn>
                  <a:cxn ang="0">
                    <a:pos x="3937" y="2617"/>
                  </a:cxn>
                  <a:cxn ang="0">
                    <a:pos x="3775" y="2608"/>
                  </a:cxn>
                  <a:cxn ang="0">
                    <a:pos x="3768" y="2600"/>
                  </a:cxn>
                  <a:cxn ang="0">
                    <a:pos x="3776" y="2592"/>
                  </a:cxn>
                  <a:cxn ang="0">
                    <a:pos x="3924" y="2601"/>
                  </a:cxn>
                  <a:cxn ang="0">
                    <a:pos x="3917" y="2612"/>
                  </a:cxn>
                  <a:cxn ang="0">
                    <a:pos x="3851" y="2479"/>
                  </a:cxn>
                  <a:cxn ang="0">
                    <a:pos x="3855" y="2468"/>
                  </a:cxn>
                  <a:cxn ang="0">
                    <a:pos x="3866" y="2472"/>
                  </a:cxn>
                </a:cxnLst>
                <a:rect l="0" t="0" r="r" b="b"/>
                <a:pathLst>
                  <a:path w="3937" h="2617">
                    <a:moveTo>
                      <a:pt x="9" y="0"/>
                    </a:moveTo>
                    <a:lnTo>
                      <a:pt x="3928" y="2602"/>
                    </a:lnTo>
                    <a:lnTo>
                      <a:pt x="3920" y="2615"/>
                    </a:lnTo>
                    <a:lnTo>
                      <a:pt x="0" y="13"/>
                    </a:lnTo>
                    <a:lnTo>
                      <a:pt x="9" y="0"/>
                    </a:lnTo>
                    <a:close/>
                    <a:moveTo>
                      <a:pt x="3866" y="2472"/>
                    </a:moveTo>
                    <a:lnTo>
                      <a:pt x="3937" y="2617"/>
                    </a:lnTo>
                    <a:lnTo>
                      <a:pt x="3775" y="2608"/>
                    </a:lnTo>
                    <a:cubicBezTo>
                      <a:pt x="3771" y="2608"/>
                      <a:pt x="3768" y="2604"/>
                      <a:pt x="3768" y="2600"/>
                    </a:cubicBezTo>
                    <a:cubicBezTo>
                      <a:pt x="3768" y="2595"/>
                      <a:pt x="3772" y="2592"/>
                      <a:pt x="3776" y="2592"/>
                    </a:cubicBezTo>
                    <a:lnTo>
                      <a:pt x="3924" y="2601"/>
                    </a:lnTo>
                    <a:lnTo>
                      <a:pt x="3917" y="2612"/>
                    </a:lnTo>
                    <a:lnTo>
                      <a:pt x="3851" y="2479"/>
                    </a:lnTo>
                    <a:cubicBezTo>
                      <a:pt x="3849" y="2475"/>
                      <a:pt x="3851" y="2470"/>
                      <a:pt x="3855" y="2468"/>
                    </a:cubicBezTo>
                    <a:cubicBezTo>
                      <a:pt x="3859" y="2466"/>
                      <a:pt x="3864" y="2468"/>
                      <a:pt x="3866" y="24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</p:grpSp>
      </p:grpSp>
      <p:grpSp>
        <p:nvGrpSpPr>
          <p:cNvPr id="146" name="Groupe 160"/>
          <p:cNvGrpSpPr/>
          <p:nvPr/>
        </p:nvGrpSpPr>
        <p:grpSpPr>
          <a:xfrm>
            <a:off x="1902970" y="2306867"/>
            <a:ext cx="1602090" cy="1172869"/>
            <a:chOff x="3248298" y="2422580"/>
            <a:chExt cx="1735597" cy="1172869"/>
          </a:xfrm>
        </p:grpSpPr>
        <p:sp>
          <p:nvSpPr>
            <p:cNvPr id="147" name="Rectangle 31"/>
            <p:cNvSpPr>
              <a:spLocks noChangeArrowheads="1"/>
            </p:cNvSpPr>
            <p:nvPr/>
          </p:nvSpPr>
          <p:spPr bwMode="auto">
            <a:xfrm>
              <a:off x="3248298" y="3176885"/>
              <a:ext cx="6124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</a:rPr>
                <a:t>Eclairement </a:t>
              </a:r>
              <a:endParaRPr kumimoji="0" lang="fr-FR" sz="1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48" name="Rectangle 32"/>
            <p:cNvSpPr>
              <a:spLocks noChangeArrowheads="1"/>
            </p:cNvSpPr>
            <p:nvPr/>
          </p:nvSpPr>
          <p:spPr bwMode="auto">
            <a:xfrm>
              <a:off x="3248298" y="3287672"/>
              <a:ext cx="4712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</a:rPr>
                <a:t>de l’objet </a:t>
              </a:r>
              <a:endParaRPr kumimoji="0" lang="fr-FR" sz="1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49" name="Freeform 59"/>
            <p:cNvSpPr>
              <a:spLocks noEditPoints="1"/>
            </p:cNvSpPr>
            <p:nvPr/>
          </p:nvSpPr>
          <p:spPr bwMode="auto">
            <a:xfrm>
              <a:off x="3834475" y="2422580"/>
              <a:ext cx="1149420" cy="933384"/>
            </a:xfrm>
            <a:custGeom>
              <a:avLst/>
              <a:gdLst/>
              <a:ahLst/>
              <a:cxnLst>
                <a:cxn ang="0">
                  <a:pos x="3850" y="3144"/>
                </a:cxn>
                <a:cxn ang="0">
                  <a:pos x="8" y="17"/>
                </a:cxn>
                <a:cxn ang="0">
                  <a:pos x="18" y="4"/>
                </a:cxn>
                <a:cxn ang="0">
                  <a:pos x="3860" y="3132"/>
                </a:cxn>
                <a:cxn ang="0">
                  <a:pos x="3850" y="3144"/>
                </a:cxn>
                <a:cxn ang="0">
                  <a:pos x="57" y="152"/>
                </a:cxn>
                <a:cxn ang="0">
                  <a:pos x="0" y="0"/>
                </a:cxn>
                <a:cxn ang="0">
                  <a:pos x="161" y="25"/>
                </a:cxn>
                <a:cxn ang="0">
                  <a:pos x="167" y="35"/>
                </a:cxn>
                <a:cxn ang="0">
                  <a:pos x="158" y="41"/>
                </a:cxn>
                <a:cxn ang="0">
                  <a:pos x="12" y="18"/>
                </a:cxn>
                <a:cxn ang="0">
                  <a:pos x="20" y="8"/>
                </a:cxn>
                <a:cxn ang="0">
                  <a:pos x="72" y="147"/>
                </a:cxn>
                <a:cxn ang="0">
                  <a:pos x="68" y="157"/>
                </a:cxn>
                <a:cxn ang="0">
                  <a:pos x="57" y="152"/>
                </a:cxn>
              </a:cxnLst>
              <a:rect l="0" t="0" r="r" b="b"/>
              <a:pathLst>
                <a:path w="3860" h="3144">
                  <a:moveTo>
                    <a:pt x="3850" y="3144"/>
                  </a:moveTo>
                  <a:lnTo>
                    <a:pt x="8" y="17"/>
                  </a:lnTo>
                  <a:lnTo>
                    <a:pt x="18" y="4"/>
                  </a:lnTo>
                  <a:lnTo>
                    <a:pt x="3860" y="3132"/>
                  </a:lnTo>
                  <a:lnTo>
                    <a:pt x="3850" y="3144"/>
                  </a:lnTo>
                  <a:close/>
                  <a:moveTo>
                    <a:pt x="57" y="152"/>
                  </a:moveTo>
                  <a:lnTo>
                    <a:pt x="0" y="0"/>
                  </a:lnTo>
                  <a:lnTo>
                    <a:pt x="161" y="25"/>
                  </a:lnTo>
                  <a:cubicBezTo>
                    <a:pt x="165" y="26"/>
                    <a:pt x="168" y="30"/>
                    <a:pt x="167" y="35"/>
                  </a:cubicBezTo>
                  <a:cubicBezTo>
                    <a:pt x="167" y="39"/>
                    <a:pt x="162" y="42"/>
                    <a:pt x="158" y="41"/>
                  </a:cubicBezTo>
                  <a:lnTo>
                    <a:pt x="12" y="18"/>
                  </a:lnTo>
                  <a:lnTo>
                    <a:pt x="20" y="8"/>
                  </a:lnTo>
                  <a:lnTo>
                    <a:pt x="72" y="147"/>
                  </a:lnTo>
                  <a:cubicBezTo>
                    <a:pt x="74" y="151"/>
                    <a:pt x="72" y="155"/>
                    <a:pt x="68" y="157"/>
                  </a:cubicBezTo>
                  <a:cubicBezTo>
                    <a:pt x="64" y="158"/>
                    <a:pt x="59" y="156"/>
                    <a:pt x="57" y="15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/>
            </a:p>
          </p:txBody>
        </p:sp>
        <p:sp>
          <p:nvSpPr>
            <p:cNvPr id="150" name="Freeform 60"/>
            <p:cNvSpPr>
              <a:spLocks noEditPoints="1"/>
            </p:cNvSpPr>
            <p:nvPr/>
          </p:nvSpPr>
          <p:spPr bwMode="auto">
            <a:xfrm>
              <a:off x="3701530" y="2559679"/>
              <a:ext cx="980469" cy="792130"/>
            </a:xfrm>
            <a:custGeom>
              <a:avLst/>
              <a:gdLst/>
              <a:ahLst/>
              <a:cxnLst>
                <a:cxn ang="0">
                  <a:pos x="3285" y="2667"/>
                </a:cxn>
                <a:cxn ang="0">
                  <a:pos x="8" y="17"/>
                </a:cxn>
                <a:cxn ang="0">
                  <a:pos x="18" y="4"/>
                </a:cxn>
                <a:cxn ang="0">
                  <a:pos x="3295" y="2654"/>
                </a:cxn>
                <a:cxn ang="0">
                  <a:pos x="3285" y="2667"/>
                </a:cxn>
                <a:cxn ang="0">
                  <a:pos x="58" y="152"/>
                </a:cxn>
                <a:cxn ang="0">
                  <a:pos x="0" y="0"/>
                </a:cxn>
                <a:cxn ang="0">
                  <a:pos x="161" y="25"/>
                </a:cxn>
                <a:cxn ang="0">
                  <a:pos x="167" y="34"/>
                </a:cxn>
                <a:cxn ang="0">
                  <a:pos x="158" y="41"/>
                </a:cxn>
                <a:cxn ang="0">
                  <a:pos x="12" y="18"/>
                </a:cxn>
                <a:cxn ang="0">
                  <a:pos x="20" y="8"/>
                </a:cxn>
                <a:cxn ang="0">
                  <a:pos x="73" y="146"/>
                </a:cxn>
                <a:cxn ang="0">
                  <a:pos x="68" y="157"/>
                </a:cxn>
                <a:cxn ang="0">
                  <a:pos x="58" y="152"/>
                </a:cxn>
              </a:cxnLst>
              <a:rect l="0" t="0" r="r" b="b"/>
              <a:pathLst>
                <a:path w="3295" h="2667">
                  <a:moveTo>
                    <a:pt x="3285" y="2667"/>
                  </a:moveTo>
                  <a:lnTo>
                    <a:pt x="8" y="17"/>
                  </a:lnTo>
                  <a:lnTo>
                    <a:pt x="18" y="4"/>
                  </a:lnTo>
                  <a:lnTo>
                    <a:pt x="3295" y="2654"/>
                  </a:lnTo>
                  <a:lnTo>
                    <a:pt x="3285" y="2667"/>
                  </a:lnTo>
                  <a:close/>
                  <a:moveTo>
                    <a:pt x="58" y="152"/>
                  </a:moveTo>
                  <a:lnTo>
                    <a:pt x="0" y="0"/>
                  </a:lnTo>
                  <a:lnTo>
                    <a:pt x="161" y="25"/>
                  </a:lnTo>
                  <a:cubicBezTo>
                    <a:pt x="165" y="26"/>
                    <a:pt x="168" y="30"/>
                    <a:pt x="167" y="34"/>
                  </a:cubicBezTo>
                  <a:cubicBezTo>
                    <a:pt x="167" y="38"/>
                    <a:pt x="163" y="41"/>
                    <a:pt x="158" y="41"/>
                  </a:cubicBezTo>
                  <a:lnTo>
                    <a:pt x="12" y="18"/>
                  </a:lnTo>
                  <a:lnTo>
                    <a:pt x="20" y="8"/>
                  </a:lnTo>
                  <a:lnTo>
                    <a:pt x="73" y="146"/>
                  </a:lnTo>
                  <a:cubicBezTo>
                    <a:pt x="74" y="150"/>
                    <a:pt x="72" y="155"/>
                    <a:pt x="68" y="157"/>
                  </a:cubicBezTo>
                  <a:cubicBezTo>
                    <a:pt x="64" y="158"/>
                    <a:pt x="60" y="156"/>
                    <a:pt x="58" y="15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/>
            </a:p>
          </p:txBody>
        </p:sp>
        <p:sp>
          <p:nvSpPr>
            <p:cNvPr id="151" name="Freeform 61"/>
            <p:cNvSpPr>
              <a:spLocks noEditPoints="1"/>
            </p:cNvSpPr>
            <p:nvPr/>
          </p:nvSpPr>
          <p:spPr bwMode="auto">
            <a:xfrm>
              <a:off x="3576894" y="2735554"/>
              <a:ext cx="761664" cy="619025"/>
            </a:xfrm>
            <a:custGeom>
              <a:avLst/>
              <a:gdLst/>
              <a:ahLst/>
              <a:cxnLst>
                <a:cxn ang="0">
                  <a:pos x="2549" y="2085"/>
                </a:cxn>
                <a:cxn ang="0">
                  <a:pos x="8" y="17"/>
                </a:cxn>
                <a:cxn ang="0">
                  <a:pos x="18" y="4"/>
                </a:cxn>
                <a:cxn ang="0">
                  <a:pos x="2559" y="2073"/>
                </a:cxn>
                <a:cxn ang="0">
                  <a:pos x="2549" y="2085"/>
                </a:cxn>
                <a:cxn ang="0">
                  <a:pos x="57" y="152"/>
                </a:cxn>
                <a:cxn ang="0">
                  <a:pos x="0" y="0"/>
                </a:cxn>
                <a:cxn ang="0">
                  <a:pos x="161" y="25"/>
                </a:cxn>
                <a:cxn ang="0">
                  <a:pos x="167" y="35"/>
                </a:cxn>
                <a:cxn ang="0">
                  <a:pos x="158" y="41"/>
                </a:cxn>
                <a:cxn ang="0">
                  <a:pos x="12" y="18"/>
                </a:cxn>
                <a:cxn ang="0">
                  <a:pos x="20" y="8"/>
                </a:cxn>
                <a:cxn ang="0">
                  <a:pos x="72" y="147"/>
                </a:cxn>
                <a:cxn ang="0">
                  <a:pos x="68" y="157"/>
                </a:cxn>
                <a:cxn ang="0">
                  <a:pos x="57" y="152"/>
                </a:cxn>
              </a:cxnLst>
              <a:rect l="0" t="0" r="r" b="b"/>
              <a:pathLst>
                <a:path w="2559" h="2085">
                  <a:moveTo>
                    <a:pt x="2549" y="2085"/>
                  </a:moveTo>
                  <a:lnTo>
                    <a:pt x="8" y="17"/>
                  </a:lnTo>
                  <a:lnTo>
                    <a:pt x="18" y="4"/>
                  </a:lnTo>
                  <a:lnTo>
                    <a:pt x="2559" y="2073"/>
                  </a:lnTo>
                  <a:lnTo>
                    <a:pt x="2549" y="2085"/>
                  </a:lnTo>
                  <a:close/>
                  <a:moveTo>
                    <a:pt x="57" y="152"/>
                  </a:moveTo>
                  <a:lnTo>
                    <a:pt x="0" y="0"/>
                  </a:lnTo>
                  <a:lnTo>
                    <a:pt x="161" y="25"/>
                  </a:lnTo>
                  <a:cubicBezTo>
                    <a:pt x="165" y="26"/>
                    <a:pt x="168" y="30"/>
                    <a:pt x="167" y="35"/>
                  </a:cubicBezTo>
                  <a:cubicBezTo>
                    <a:pt x="167" y="39"/>
                    <a:pt x="162" y="42"/>
                    <a:pt x="158" y="41"/>
                  </a:cubicBezTo>
                  <a:lnTo>
                    <a:pt x="12" y="18"/>
                  </a:lnTo>
                  <a:lnTo>
                    <a:pt x="20" y="8"/>
                  </a:lnTo>
                  <a:lnTo>
                    <a:pt x="72" y="147"/>
                  </a:lnTo>
                  <a:cubicBezTo>
                    <a:pt x="74" y="151"/>
                    <a:pt x="72" y="155"/>
                    <a:pt x="68" y="157"/>
                  </a:cubicBezTo>
                  <a:cubicBezTo>
                    <a:pt x="64" y="158"/>
                    <a:pt x="59" y="156"/>
                    <a:pt x="57" y="15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/>
            </a:p>
          </p:txBody>
        </p:sp>
        <p:sp>
          <p:nvSpPr>
            <p:cNvPr id="152" name="Freeform 62"/>
            <p:cNvSpPr>
              <a:spLocks noEditPoints="1"/>
            </p:cNvSpPr>
            <p:nvPr/>
          </p:nvSpPr>
          <p:spPr bwMode="auto">
            <a:xfrm>
              <a:off x="3473032" y="2868499"/>
              <a:ext cx="599638" cy="486080"/>
            </a:xfrm>
            <a:custGeom>
              <a:avLst/>
              <a:gdLst/>
              <a:ahLst/>
              <a:cxnLst>
                <a:cxn ang="0">
                  <a:pos x="2005" y="1633"/>
                </a:cxn>
                <a:cxn ang="0">
                  <a:pos x="8" y="17"/>
                </a:cxn>
                <a:cxn ang="0">
                  <a:pos x="18" y="4"/>
                </a:cxn>
                <a:cxn ang="0">
                  <a:pos x="2016" y="1620"/>
                </a:cxn>
                <a:cxn ang="0">
                  <a:pos x="2005" y="1633"/>
                </a:cxn>
                <a:cxn ang="0">
                  <a:pos x="58" y="152"/>
                </a:cxn>
                <a:cxn ang="0">
                  <a:pos x="0" y="0"/>
                </a:cxn>
                <a:cxn ang="0">
                  <a:pos x="161" y="25"/>
                </a:cxn>
                <a:cxn ang="0">
                  <a:pos x="167" y="34"/>
                </a:cxn>
                <a:cxn ang="0">
                  <a:pos x="158" y="41"/>
                </a:cxn>
                <a:cxn ang="0">
                  <a:pos x="12" y="18"/>
                </a:cxn>
                <a:cxn ang="0">
                  <a:pos x="20" y="8"/>
                </a:cxn>
                <a:cxn ang="0">
                  <a:pos x="73" y="146"/>
                </a:cxn>
                <a:cxn ang="0">
                  <a:pos x="68" y="157"/>
                </a:cxn>
                <a:cxn ang="0">
                  <a:pos x="58" y="152"/>
                </a:cxn>
              </a:cxnLst>
              <a:rect l="0" t="0" r="r" b="b"/>
              <a:pathLst>
                <a:path w="2016" h="1633">
                  <a:moveTo>
                    <a:pt x="2005" y="1633"/>
                  </a:moveTo>
                  <a:lnTo>
                    <a:pt x="8" y="17"/>
                  </a:lnTo>
                  <a:lnTo>
                    <a:pt x="18" y="4"/>
                  </a:lnTo>
                  <a:lnTo>
                    <a:pt x="2016" y="1620"/>
                  </a:lnTo>
                  <a:lnTo>
                    <a:pt x="2005" y="1633"/>
                  </a:lnTo>
                  <a:close/>
                  <a:moveTo>
                    <a:pt x="58" y="152"/>
                  </a:moveTo>
                  <a:lnTo>
                    <a:pt x="0" y="0"/>
                  </a:lnTo>
                  <a:lnTo>
                    <a:pt x="161" y="25"/>
                  </a:lnTo>
                  <a:cubicBezTo>
                    <a:pt x="165" y="26"/>
                    <a:pt x="168" y="30"/>
                    <a:pt x="167" y="34"/>
                  </a:cubicBezTo>
                  <a:cubicBezTo>
                    <a:pt x="167" y="38"/>
                    <a:pt x="163" y="41"/>
                    <a:pt x="158" y="41"/>
                  </a:cubicBezTo>
                  <a:lnTo>
                    <a:pt x="12" y="18"/>
                  </a:lnTo>
                  <a:lnTo>
                    <a:pt x="20" y="8"/>
                  </a:lnTo>
                  <a:lnTo>
                    <a:pt x="73" y="146"/>
                  </a:lnTo>
                  <a:cubicBezTo>
                    <a:pt x="74" y="150"/>
                    <a:pt x="72" y="155"/>
                    <a:pt x="68" y="157"/>
                  </a:cubicBezTo>
                  <a:cubicBezTo>
                    <a:pt x="64" y="158"/>
                    <a:pt x="59" y="156"/>
                    <a:pt x="58" y="15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/>
            </a:p>
          </p:txBody>
        </p:sp>
      </p:grpSp>
      <p:sp>
        <p:nvSpPr>
          <p:cNvPr id="153" name="Rectangle 66"/>
          <p:cNvSpPr>
            <a:spLocks noChangeArrowheads="1"/>
          </p:cNvSpPr>
          <p:nvPr/>
        </p:nvSpPr>
        <p:spPr bwMode="auto">
          <a:xfrm>
            <a:off x="3997212" y="2302712"/>
            <a:ext cx="5770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</a:rPr>
              <a:t>0</a:t>
            </a:r>
            <a:endParaRPr kumimoji="0" lang="fr-F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54" name="Groupe 176"/>
          <p:cNvGrpSpPr/>
          <p:nvPr/>
        </p:nvGrpSpPr>
        <p:grpSpPr>
          <a:xfrm>
            <a:off x="3498035" y="1261535"/>
            <a:ext cx="1057982" cy="2022025"/>
            <a:chOff x="2980748" y="1682044"/>
            <a:chExt cx="1707930" cy="2533771"/>
          </a:xfrm>
        </p:grpSpPr>
        <p:pic>
          <p:nvPicPr>
            <p:cNvPr id="155" name="Picture 46" descr="holo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930" y="1682044"/>
              <a:ext cx="1407028" cy="2291645"/>
            </a:xfrm>
            <a:prstGeom prst="rect">
              <a:avLst/>
            </a:prstGeom>
            <a:noFill/>
            <a:ln>
              <a:noFill/>
            </a:ln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Rectangle 40"/>
            <p:cNvSpPr>
              <a:spLocks noChangeArrowheads="1"/>
            </p:cNvSpPr>
            <p:nvPr/>
          </p:nvSpPr>
          <p:spPr bwMode="auto">
            <a:xfrm>
              <a:off x="2980748" y="3675876"/>
              <a:ext cx="1707930" cy="539939"/>
            </a:xfrm>
            <a:prstGeom prst="rect">
              <a:avLst/>
            </a:prstGeom>
            <a:solidFill>
              <a:srgbClr val="FFFFFF">
                <a:alpha val="76078"/>
              </a:srgbClr>
            </a:solidFill>
            <a:ln w="9525">
              <a:noFill/>
              <a:miter lim="800000"/>
              <a:headEnd/>
              <a:tailEnd/>
            </a:ln>
            <a:scene3d>
              <a:camera prst="isometricRightUp">
                <a:rot lat="2100000" lon="18000000" rev="0"/>
              </a:camera>
              <a:lightRig rig="threePt" dir="t"/>
            </a:scene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</a:rPr>
                <a:t>Figure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</a:rPr>
                <a:t>d’interférences</a:t>
              </a:r>
              <a:endPara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4703341" y="1138759"/>
            <a:ext cx="4548307" cy="2062103"/>
            <a:chOff x="4703341" y="1138759"/>
            <a:chExt cx="4548307" cy="2062103"/>
          </a:xfrm>
        </p:grpSpPr>
        <p:grpSp>
          <p:nvGrpSpPr>
            <p:cNvPr id="157" name="Groupe 156"/>
            <p:cNvGrpSpPr/>
            <p:nvPr/>
          </p:nvGrpSpPr>
          <p:grpSpPr>
            <a:xfrm>
              <a:off x="4703341" y="1138759"/>
              <a:ext cx="4548307" cy="2062103"/>
              <a:chOff x="3522241" y="1075259"/>
              <a:chExt cx="4548307" cy="2062103"/>
            </a:xfrm>
          </p:grpSpPr>
          <p:sp>
            <p:nvSpPr>
              <p:cNvPr id="159" name="Text Box 48"/>
              <p:cNvSpPr txBox="1">
                <a:spLocks noChangeArrowheads="1"/>
              </p:cNvSpPr>
              <p:nvPr/>
            </p:nvSpPr>
            <p:spPr bwMode="auto">
              <a:xfrm>
                <a:off x="6202183" y="1075259"/>
                <a:ext cx="1868365" cy="2062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600" dirty="0"/>
                  <a:t>Figure </a:t>
                </a:r>
                <a:r>
                  <a:rPr lang="fr-FR" altLang="fr-FR" sz="1600" dirty="0" smtClean="0"/>
                  <a:t>d’interférences compliquée</a:t>
                </a:r>
              </a:p>
              <a:p>
                <a:pPr eaLnBrk="1" hangingPunct="1"/>
                <a:endParaRPr lang="fr-FR" altLang="fr-FR" sz="1600" dirty="0"/>
              </a:p>
              <a:p>
                <a:pPr eaLnBrk="1" hangingPunct="1"/>
                <a:r>
                  <a:rPr lang="fr-FR" altLang="fr-FR" sz="1600" dirty="0" smtClean="0"/>
                  <a:t>Elle contient la </a:t>
                </a:r>
                <a:r>
                  <a:rPr lang="fr-FR" altLang="fr-FR" sz="1600" b="1" dirty="0" smtClean="0"/>
                  <a:t>totalité</a:t>
                </a:r>
                <a:r>
                  <a:rPr lang="fr-FR" altLang="fr-FR" sz="1600" dirty="0" smtClean="0"/>
                  <a:t> de l’information venant de l’objet</a:t>
                </a:r>
                <a:endParaRPr lang="fr-FR" altLang="fr-FR" sz="1600" dirty="0"/>
              </a:p>
            </p:txBody>
          </p:sp>
          <p:sp>
            <p:nvSpPr>
              <p:cNvPr id="160" name="Flèche droite 159"/>
              <p:cNvSpPr/>
              <p:nvPr/>
            </p:nvSpPr>
            <p:spPr>
              <a:xfrm>
                <a:off x="3522241" y="1961182"/>
                <a:ext cx="837195" cy="456444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30835" name="Picture 1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013" y="1341438"/>
              <a:ext cx="1577975" cy="169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roupe 561"/>
          <p:cNvGrpSpPr/>
          <p:nvPr/>
        </p:nvGrpSpPr>
        <p:grpSpPr>
          <a:xfrm>
            <a:off x="285752" y="1714488"/>
            <a:ext cx="3921273" cy="2808107"/>
            <a:chOff x="285752" y="2214554"/>
            <a:chExt cx="3921273" cy="2808107"/>
          </a:xfrm>
        </p:grpSpPr>
        <p:grpSp>
          <p:nvGrpSpPr>
            <p:cNvPr id="3" name="Groupe 108"/>
            <p:cNvGrpSpPr/>
            <p:nvPr/>
          </p:nvGrpSpPr>
          <p:grpSpPr>
            <a:xfrm rot="19703046">
              <a:off x="640323" y="3355829"/>
              <a:ext cx="2176725" cy="973076"/>
              <a:chOff x="2003414" y="1714488"/>
              <a:chExt cx="3136908" cy="1214446"/>
            </a:xfrm>
          </p:grpSpPr>
          <p:grpSp>
            <p:nvGrpSpPr>
              <p:cNvPr id="4" name="Groupe 74"/>
              <p:cNvGrpSpPr/>
              <p:nvPr/>
            </p:nvGrpSpPr>
            <p:grpSpPr>
              <a:xfrm>
                <a:off x="3572812" y="1714488"/>
                <a:ext cx="1569125" cy="1214446"/>
                <a:chOff x="3005134" y="1714488"/>
                <a:chExt cx="2135188" cy="1214446"/>
              </a:xfrm>
            </p:grpSpPr>
            <p:cxnSp>
              <p:nvCxnSpPr>
                <p:cNvPr id="127" name="Connecteur droit 126"/>
                <p:cNvCxnSpPr/>
                <p:nvPr/>
              </p:nvCxnSpPr>
              <p:spPr>
                <a:xfrm rot="5400000">
                  <a:off x="2398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necteur droit 127"/>
                <p:cNvCxnSpPr/>
                <p:nvPr/>
              </p:nvCxnSpPr>
              <p:spPr>
                <a:xfrm rot="5400000">
                  <a:off x="2551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cteur droit 128"/>
                <p:cNvCxnSpPr/>
                <p:nvPr/>
              </p:nvCxnSpPr>
              <p:spPr>
                <a:xfrm rot="5400000">
                  <a:off x="2703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necteur droit 129"/>
                <p:cNvCxnSpPr/>
                <p:nvPr/>
              </p:nvCxnSpPr>
              <p:spPr>
                <a:xfrm rot="5400000">
                  <a:off x="2855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necteur droit 130"/>
                <p:cNvCxnSpPr/>
                <p:nvPr/>
              </p:nvCxnSpPr>
              <p:spPr>
                <a:xfrm rot="5400000">
                  <a:off x="3008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necteur droit 131"/>
                <p:cNvCxnSpPr/>
                <p:nvPr/>
              </p:nvCxnSpPr>
              <p:spPr>
                <a:xfrm rot="5400000">
                  <a:off x="3160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necteur droit 132"/>
                <p:cNvCxnSpPr/>
                <p:nvPr/>
              </p:nvCxnSpPr>
              <p:spPr>
                <a:xfrm rot="5400000">
                  <a:off x="3313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necteur droit 133"/>
                <p:cNvCxnSpPr/>
                <p:nvPr/>
              </p:nvCxnSpPr>
              <p:spPr>
                <a:xfrm rot="5400000">
                  <a:off x="3465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necteur droit 134"/>
                <p:cNvCxnSpPr/>
                <p:nvPr/>
              </p:nvCxnSpPr>
              <p:spPr>
                <a:xfrm rot="5400000">
                  <a:off x="3617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necteur droit 135"/>
                <p:cNvCxnSpPr/>
                <p:nvPr/>
              </p:nvCxnSpPr>
              <p:spPr>
                <a:xfrm rot="5400000">
                  <a:off x="3770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necteur droit 136"/>
                <p:cNvCxnSpPr/>
                <p:nvPr/>
              </p:nvCxnSpPr>
              <p:spPr>
                <a:xfrm rot="5400000">
                  <a:off x="3922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Connecteur droit 137"/>
                <p:cNvCxnSpPr/>
                <p:nvPr/>
              </p:nvCxnSpPr>
              <p:spPr>
                <a:xfrm rot="5400000">
                  <a:off x="4075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Connecteur droit 138"/>
                <p:cNvCxnSpPr/>
                <p:nvPr/>
              </p:nvCxnSpPr>
              <p:spPr>
                <a:xfrm rot="5400000">
                  <a:off x="4227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Connecteur droit 139"/>
                <p:cNvCxnSpPr/>
                <p:nvPr/>
              </p:nvCxnSpPr>
              <p:spPr>
                <a:xfrm rot="5400000">
                  <a:off x="4379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onnecteur droit 140"/>
                <p:cNvCxnSpPr/>
                <p:nvPr/>
              </p:nvCxnSpPr>
              <p:spPr>
                <a:xfrm rot="5400000">
                  <a:off x="4532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e 91"/>
              <p:cNvGrpSpPr/>
              <p:nvPr/>
            </p:nvGrpSpPr>
            <p:grpSpPr>
              <a:xfrm>
                <a:off x="2004358" y="1714488"/>
                <a:ext cx="1569125" cy="1214446"/>
                <a:chOff x="3005134" y="1714488"/>
                <a:chExt cx="2135188" cy="1214446"/>
              </a:xfrm>
            </p:grpSpPr>
            <p:cxnSp>
              <p:nvCxnSpPr>
                <p:cNvPr id="112" name="Connecteur droit 111"/>
                <p:cNvCxnSpPr/>
                <p:nvPr/>
              </p:nvCxnSpPr>
              <p:spPr>
                <a:xfrm rot="5400000">
                  <a:off x="2398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necteur droit 112"/>
                <p:cNvCxnSpPr/>
                <p:nvPr/>
              </p:nvCxnSpPr>
              <p:spPr>
                <a:xfrm rot="5400000">
                  <a:off x="2551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Connecteur droit 113"/>
                <p:cNvCxnSpPr/>
                <p:nvPr/>
              </p:nvCxnSpPr>
              <p:spPr>
                <a:xfrm rot="5400000">
                  <a:off x="2703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Connecteur droit 114"/>
                <p:cNvCxnSpPr/>
                <p:nvPr/>
              </p:nvCxnSpPr>
              <p:spPr>
                <a:xfrm rot="5400000">
                  <a:off x="2855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Connecteur droit 115"/>
                <p:cNvCxnSpPr/>
                <p:nvPr/>
              </p:nvCxnSpPr>
              <p:spPr>
                <a:xfrm rot="5400000">
                  <a:off x="3008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Connecteur droit 116"/>
                <p:cNvCxnSpPr/>
                <p:nvPr/>
              </p:nvCxnSpPr>
              <p:spPr>
                <a:xfrm rot="5400000">
                  <a:off x="3160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Connecteur droit 117"/>
                <p:cNvCxnSpPr/>
                <p:nvPr/>
              </p:nvCxnSpPr>
              <p:spPr>
                <a:xfrm rot="5400000">
                  <a:off x="3313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Connecteur droit 118"/>
                <p:cNvCxnSpPr/>
                <p:nvPr/>
              </p:nvCxnSpPr>
              <p:spPr>
                <a:xfrm rot="5400000">
                  <a:off x="3465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Connecteur droit 119"/>
                <p:cNvCxnSpPr/>
                <p:nvPr/>
              </p:nvCxnSpPr>
              <p:spPr>
                <a:xfrm rot="5400000">
                  <a:off x="3617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Connecteur droit 120"/>
                <p:cNvCxnSpPr/>
                <p:nvPr/>
              </p:nvCxnSpPr>
              <p:spPr>
                <a:xfrm rot="5400000">
                  <a:off x="3770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Connecteur droit 121"/>
                <p:cNvCxnSpPr/>
                <p:nvPr/>
              </p:nvCxnSpPr>
              <p:spPr>
                <a:xfrm rot="5400000">
                  <a:off x="3922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necteur droit 122"/>
                <p:cNvCxnSpPr/>
                <p:nvPr/>
              </p:nvCxnSpPr>
              <p:spPr>
                <a:xfrm rot="5400000">
                  <a:off x="4075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Connecteur droit 123"/>
                <p:cNvCxnSpPr/>
                <p:nvPr/>
              </p:nvCxnSpPr>
              <p:spPr>
                <a:xfrm rot="5400000">
                  <a:off x="4227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necteur droit 124"/>
                <p:cNvCxnSpPr/>
                <p:nvPr/>
              </p:nvCxnSpPr>
              <p:spPr>
                <a:xfrm rot="5400000">
                  <a:off x="4379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Connecteur droit 125"/>
                <p:cNvCxnSpPr/>
                <p:nvPr/>
              </p:nvCxnSpPr>
              <p:spPr>
                <a:xfrm rot="5400000">
                  <a:off x="4532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6" name="Connecteur droit avec flèche 25"/>
            <p:cNvCxnSpPr/>
            <p:nvPr/>
          </p:nvCxnSpPr>
          <p:spPr>
            <a:xfrm rot="5400000" flipH="1" flipV="1">
              <a:off x="2296251" y="2901156"/>
              <a:ext cx="1030316" cy="5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 flipV="1">
              <a:off x="2811685" y="2672472"/>
              <a:ext cx="892285" cy="744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2811685" y="2214554"/>
              <a:ext cx="263214" cy="307777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x</a:t>
              </a:r>
              <a:endParaRPr lang="fr-FR" sz="14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654399" y="2615233"/>
              <a:ext cx="272832" cy="307777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Y</a:t>
              </a:r>
              <a:endParaRPr lang="fr-FR" sz="1400" dirty="0"/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>
              <a:off x="2811685" y="3416590"/>
              <a:ext cx="1239285" cy="12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3951827" y="3416590"/>
              <a:ext cx="255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z</a:t>
              </a:r>
              <a:endParaRPr lang="fr-FR" sz="1400" dirty="0"/>
            </a:p>
          </p:txBody>
        </p:sp>
        <p:grpSp>
          <p:nvGrpSpPr>
            <p:cNvPr id="6" name="Groupe 107"/>
            <p:cNvGrpSpPr/>
            <p:nvPr/>
          </p:nvGrpSpPr>
          <p:grpSpPr>
            <a:xfrm>
              <a:off x="285752" y="2916077"/>
              <a:ext cx="2176725" cy="973076"/>
              <a:chOff x="2003414" y="1714488"/>
              <a:chExt cx="3136908" cy="1214446"/>
            </a:xfrm>
          </p:grpSpPr>
          <p:grpSp>
            <p:nvGrpSpPr>
              <p:cNvPr id="7" name="Groupe 74"/>
              <p:cNvGrpSpPr/>
              <p:nvPr/>
            </p:nvGrpSpPr>
            <p:grpSpPr>
              <a:xfrm>
                <a:off x="3571868" y="1714488"/>
                <a:ext cx="1568454" cy="1214446"/>
                <a:chOff x="3005134" y="1714488"/>
                <a:chExt cx="2135188" cy="1214446"/>
              </a:xfrm>
            </p:grpSpPr>
            <p:cxnSp>
              <p:nvCxnSpPr>
                <p:cNvPr id="60" name="Connecteur droit 59"/>
                <p:cNvCxnSpPr/>
                <p:nvPr/>
              </p:nvCxnSpPr>
              <p:spPr>
                <a:xfrm rot="5400000">
                  <a:off x="2398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eur droit 60"/>
                <p:cNvCxnSpPr/>
                <p:nvPr/>
              </p:nvCxnSpPr>
              <p:spPr>
                <a:xfrm rot="5400000">
                  <a:off x="2551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61"/>
                <p:cNvCxnSpPr/>
                <p:nvPr/>
              </p:nvCxnSpPr>
              <p:spPr>
                <a:xfrm rot="5400000">
                  <a:off x="2703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62"/>
                <p:cNvCxnSpPr/>
                <p:nvPr/>
              </p:nvCxnSpPr>
              <p:spPr>
                <a:xfrm rot="5400000">
                  <a:off x="2855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eur droit 63"/>
                <p:cNvCxnSpPr/>
                <p:nvPr/>
              </p:nvCxnSpPr>
              <p:spPr>
                <a:xfrm rot="5400000">
                  <a:off x="3008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eur droit 64"/>
                <p:cNvCxnSpPr/>
                <p:nvPr/>
              </p:nvCxnSpPr>
              <p:spPr>
                <a:xfrm rot="5400000">
                  <a:off x="3160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65"/>
                <p:cNvCxnSpPr/>
                <p:nvPr/>
              </p:nvCxnSpPr>
              <p:spPr>
                <a:xfrm rot="5400000">
                  <a:off x="3313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eur droit 66"/>
                <p:cNvCxnSpPr/>
                <p:nvPr/>
              </p:nvCxnSpPr>
              <p:spPr>
                <a:xfrm rot="5400000">
                  <a:off x="3465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67"/>
                <p:cNvCxnSpPr/>
                <p:nvPr/>
              </p:nvCxnSpPr>
              <p:spPr>
                <a:xfrm rot="5400000">
                  <a:off x="3617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68"/>
                <p:cNvCxnSpPr/>
                <p:nvPr/>
              </p:nvCxnSpPr>
              <p:spPr>
                <a:xfrm rot="5400000">
                  <a:off x="3770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eur droit 69"/>
                <p:cNvCxnSpPr/>
                <p:nvPr/>
              </p:nvCxnSpPr>
              <p:spPr>
                <a:xfrm rot="5400000">
                  <a:off x="3922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cteur droit 70"/>
                <p:cNvCxnSpPr/>
                <p:nvPr/>
              </p:nvCxnSpPr>
              <p:spPr>
                <a:xfrm rot="5400000">
                  <a:off x="4075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eur droit 71"/>
                <p:cNvCxnSpPr/>
                <p:nvPr/>
              </p:nvCxnSpPr>
              <p:spPr>
                <a:xfrm rot="5400000">
                  <a:off x="4227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droit 72"/>
                <p:cNvCxnSpPr/>
                <p:nvPr/>
              </p:nvCxnSpPr>
              <p:spPr>
                <a:xfrm rot="5400000">
                  <a:off x="4379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eur droit 73"/>
                <p:cNvCxnSpPr/>
                <p:nvPr/>
              </p:nvCxnSpPr>
              <p:spPr>
                <a:xfrm rot="5400000">
                  <a:off x="4532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e 91"/>
              <p:cNvGrpSpPr/>
              <p:nvPr/>
            </p:nvGrpSpPr>
            <p:grpSpPr>
              <a:xfrm>
                <a:off x="2003414" y="1714488"/>
                <a:ext cx="1568454" cy="1214446"/>
                <a:chOff x="3005134" y="1714488"/>
                <a:chExt cx="2135188" cy="1214446"/>
              </a:xfrm>
            </p:grpSpPr>
            <p:cxnSp>
              <p:nvCxnSpPr>
                <p:cNvPr id="93" name="Connecteur droit 92"/>
                <p:cNvCxnSpPr/>
                <p:nvPr/>
              </p:nvCxnSpPr>
              <p:spPr>
                <a:xfrm rot="5400000">
                  <a:off x="2398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Connecteur droit 93"/>
                <p:cNvCxnSpPr/>
                <p:nvPr/>
              </p:nvCxnSpPr>
              <p:spPr>
                <a:xfrm rot="5400000">
                  <a:off x="2551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Connecteur droit 94"/>
                <p:cNvCxnSpPr/>
                <p:nvPr/>
              </p:nvCxnSpPr>
              <p:spPr>
                <a:xfrm rot="5400000">
                  <a:off x="2703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Connecteur droit 95"/>
                <p:cNvCxnSpPr/>
                <p:nvPr/>
              </p:nvCxnSpPr>
              <p:spPr>
                <a:xfrm rot="5400000">
                  <a:off x="2855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Connecteur droit 96"/>
                <p:cNvCxnSpPr/>
                <p:nvPr/>
              </p:nvCxnSpPr>
              <p:spPr>
                <a:xfrm rot="5400000">
                  <a:off x="3008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Connecteur droit 97"/>
                <p:cNvCxnSpPr/>
                <p:nvPr/>
              </p:nvCxnSpPr>
              <p:spPr>
                <a:xfrm rot="5400000">
                  <a:off x="3160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Connecteur droit 98"/>
                <p:cNvCxnSpPr/>
                <p:nvPr/>
              </p:nvCxnSpPr>
              <p:spPr>
                <a:xfrm rot="5400000">
                  <a:off x="3313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Connecteur droit 99"/>
                <p:cNvCxnSpPr/>
                <p:nvPr/>
              </p:nvCxnSpPr>
              <p:spPr>
                <a:xfrm rot="5400000">
                  <a:off x="3465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Connecteur droit 100"/>
                <p:cNvCxnSpPr/>
                <p:nvPr/>
              </p:nvCxnSpPr>
              <p:spPr>
                <a:xfrm rot="5400000">
                  <a:off x="3617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Connecteur droit 101"/>
                <p:cNvCxnSpPr/>
                <p:nvPr/>
              </p:nvCxnSpPr>
              <p:spPr>
                <a:xfrm rot="5400000">
                  <a:off x="3770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Connecteur droit 102"/>
                <p:cNvCxnSpPr/>
                <p:nvPr/>
              </p:nvCxnSpPr>
              <p:spPr>
                <a:xfrm rot="5400000">
                  <a:off x="3922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Connecteur droit 103"/>
                <p:cNvCxnSpPr/>
                <p:nvPr/>
              </p:nvCxnSpPr>
              <p:spPr>
                <a:xfrm rot="5400000">
                  <a:off x="4075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Connecteur droit 104"/>
                <p:cNvCxnSpPr/>
                <p:nvPr/>
              </p:nvCxnSpPr>
              <p:spPr>
                <a:xfrm rot="5400000">
                  <a:off x="4227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Connecteur droit 105"/>
                <p:cNvCxnSpPr/>
                <p:nvPr/>
              </p:nvCxnSpPr>
              <p:spPr>
                <a:xfrm rot="5400000">
                  <a:off x="4379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Connecteur droit 106"/>
                <p:cNvCxnSpPr/>
                <p:nvPr/>
              </p:nvCxnSpPr>
              <p:spPr>
                <a:xfrm rot="5400000">
                  <a:off x="4532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2" name="ZoneTexte 141"/>
            <p:cNvSpPr txBox="1"/>
            <p:nvPr/>
          </p:nvSpPr>
          <p:spPr>
            <a:xfrm>
              <a:off x="432530" y="2500306"/>
              <a:ext cx="9168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Référence</a:t>
              </a:r>
            </a:p>
          </p:txBody>
        </p:sp>
        <p:sp>
          <p:nvSpPr>
            <p:cNvPr id="143" name="ZoneTexte 142"/>
            <p:cNvSpPr txBox="1"/>
            <p:nvPr/>
          </p:nvSpPr>
          <p:spPr>
            <a:xfrm>
              <a:off x="1428728" y="4714884"/>
              <a:ext cx="5908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Objet</a:t>
              </a:r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2662971" y="4160707"/>
              <a:ext cx="11331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Hologramme</a:t>
              </a:r>
            </a:p>
          </p:txBody>
        </p:sp>
        <p:grpSp>
          <p:nvGrpSpPr>
            <p:cNvPr id="11" name="Groupe 23"/>
            <p:cNvGrpSpPr/>
            <p:nvPr/>
          </p:nvGrpSpPr>
          <p:grpSpPr>
            <a:xfrm>
              <a:off x="2365542" y="2299119"/>
              <a:ext cx="892285" cy="2117872"/>
              <a:chOff x="3000364" y="357166"/>
              <a:chExt cx="2714644" cy="6786610"/>
            </a:xfrm>
            <a:scene3d>
              <a:camera prst="isometricRightUp">
                <a:rot lat="2999999" lon="18899995" rev="0"/>
              </a:camera>
              <a:lightRig rig="threePt" dir="t"/>
            </a:scene3d>
          </p:grpSpPr>
          <p:grpSp>
            <p:nvGrpSpPr>
              <p:cNvPr id="12" name="Groupe 10"/>
              <p:cNvGrpSpPr/>
              <p:nvPr/>
            </p:nvGrpSpPr>
            <p:grpSpPr>
              <a:xfrm>
                <a:off x="3000364" y="357166"/>
                <a:ext cx="2714644" cy="1357322"/>
                <a:chOff x="3000364" y="357166"/>
                <a:chExt cx="2714644" cy="2928958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000364" y="35716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0800000">
                  <a:off x="3000364" y="178592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</p:grpSp>
          <p:grpSp>
            <p:nvGrpSpPr>
              <p:cNvPr id="15" name="Groupe 11"/>
              <p:cNvGrpSpPr/>
              <p:nvPr/>
            </p:nvGrpSpPr>
            <p:grpSpPr>
              <a:xfrm>
                <a:off x="3000364" y="1714488"/>
                <a:ext cx="2714644" cy="1357322"/>
                <a:chOff x="3000364" y="357166"/>
                <a:chExt cx="2714644" cy="2928958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3000364" y="35716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 rot="10800000">
                  <a:off x="3000364" y="178592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</p:grpSp>
          <p:grpSp>
            <p:nvGrpSpPr>
              <p:cNvPr id="18" name="Groupe 14"/>
              <p:cNvGrpSpPr/>
              <p:nvPr/>
            </p:nvGrpSpPr>
            <p:grpSpPr>
              <a:xfrm>
                <a:off x="3000364" y="3071810"/>
                <a:ext cx="2714644" cy="1357322"/>
                <a:chOff x="3000364" y="357166"/>
                <a:chExt cx="2714644" cy="2928958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3000364" y="35716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 rot="10800000">
                  <a:off x="3000364" y="178592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</p:grpSp>
          <p:grpSp>
            <p:nvGrpSpPr>
              <p:cNvPr id="21" name="Groupe 17"/>
              <p:cNvGrpSpPr/>
              <p:nvPr/>
            </p:nvGrpSpPr>
            <p:grpSpPr>
              <a:xfrm>
                <a:off x="3000364" y="4429132"/>
                <a:ext cx="2714644" cy="1357322"/>
                <a:chOff x="3000364" y="357166"/>
                <a:chExt cx="2714644" cy="2928958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3000364" y="35716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 rot="10800000">
                  <a:off x="3000364" y="178592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</p:grpSp>
          <p:grpSp>
            <p:nvGrpSpPr>
              <p:cNvPr id="24" name="Groupe 20"/>
              <p:cNvGrpSpPr/>
              <p:nvPr/>
            </p:nvGrpSpPr>
            <p:grpSpPr>
              <a:xfrm>
                <a:off x="3000364" y="5786454"/>
                <a:ext cx="2714644" cy="1357322"/>
                <a:chOff x="3000364" y="357166"/>
                <a:chExt cx="2714644" cy="2928958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3000364" y="35716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 rot="10800000">
                  <a:off x="3000364" y="178592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</p:grpSp>
        </p:grpSp>
      </p:grpSp>
      <p:sp>
        <p:nvSpPr>
          <p:cNvPr id="442" name="ZoneTexte 441"/>
          <p:cNvSpPr txBox="1"/>
          <p:nvPr/>
        </p:nvSpPr>
        <p:spPr>
          <a:xfrm>
            <a:off x="-5787" y="1258565"/>
            <a:ext cx="3681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sz="2000" b="1" dirty="0">
                <a:latin typeface="+mn-lt"/>
              </a:rPr>
              <a:t>Cas de deux ondes planes</a:t>
            </a:r>
          </a:p>
        </p:txBody>
      </p:sp>
      <p:grpSp>
        <p:nvGrpSpPr>
          <p:cNvPr id="497" name="Groupe 496"/>
          <p:cNvGrpSpPr/>
          <p:nvPr/>
        </p:nvGrpSpPr>
        <p:grpSpPr>
          <a:xfrm>
            <a:off x="3316669" y="571480"/>
            <a:ext cx="5541611" cy="4600140"/>
            <a:chOff x="1849442" y="1000121"/>
            <a:chExt cx="5541611" cy="4600140"/>
          </a:xfrm>
        </p:grpSpPr>
        <p:grpSp>
          <p:nvGrpSpPr>
            <p:cNvPr id="498" name="Groupe 74"/>
            <p:cNvGrpSpPr/>
            <p:nvPr/>
          </p:nvGrpSpPr>
          <p:grpSpPr>
            <a:xfrm>
              <a:off x="4349778" y="2857496"/>
              <a:ext cx="1429287" cy="973076"/>
              <a:chOff x="3005134" y="1714488"/>
              <a:chExt cx="2135188" cy="1214446"/>
            </a:xfrm>
          </p:grpSpPr>
          <p:cxnSp>
            <p:nvCxnSpPr>
              <p:cNvPr id="544" name="Connecteur droit 543"/>
              <p:cNvCxnSpPr/>
              <p:nvPr/>
            </p:nvCxnSpPr>
            <p:spPr>
              <a:xfrm rot="5400000">
                <a:off x="23987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5" name="Connecteur droit 544"/>
              <p:cNvCxnSpPr/>
              <p:nvPr/>
            </p:nvCxnSpPr>
            <p:spPr>
              <a:xfrm rot="5400000">
                <a:off x="25511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6" name="Connecteur droit 545"/>
              <p:cNvCxnSpPr/>
              <p:nvPr/>
            </p:nvCxnSpPr>
            <p:spPr>
              <a:xfrm rot="5400000">
                <a:off x="27035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7" name="Connecteur droit 546"/>
              <p:cNvCxnSpPr/>
              <p:nvPr/>
            </p:nvCxnSpPr>
            <p:spPr>
              <a:xfrm rot="5400000">
                <a:off x="28559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8" name="Connecteur droit 547"/>
              <p:cNvCxnSpPr/>
              <p:nvPr/>
            </p:nvCxnSpPr>
            <p:spPr>
              <a:xfrm rot="5400000">
                <a:off x="30083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9" name="Connecteur droit 548"/>
              <p:cNvCxnSpPr/>
              <p:nvPr/>
            </p:nvCxnSpPr>
            <p:spPr>
              <a:xfrm rot="5400000">
                <a:off x="31607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0" name="Connecteur droit 549"/>
              <p:cNvCxnSpPr/>
              <p:nvPr/>
            </p:nvCxnSpPr>
            <p:spPr>
              <a:xfrm rot="5400000">
                <a:off x="33131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1" name="Connecteur droit 550"/>
              <p:cNvCxnSpPr/>
              <p:nvPr/>
            </p:nvCxnSpPr>
            <p:spPr>
              <a:xfrm rot="5400000">
                <a:off x="34655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2" name="Connecteur droit 551"/>
              <p:cNvCxnSpPr/>
              <p:nvPr/>
            </p:nvCxnSpPr>
            <p:spPr>
              <a:xfrm rot="5400000">
                <a:off x="36179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3" name="Connecteur droit 552"/>
              <p:cNvCxnSpPr/>
              <p:nvPr/>
            </p:nvCxnSpPr>
            <p:spPr>
              <a:xfrm rot="5400000">
                <a:off x="37703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4" name="Connecteur droit 553"/>
              <p:cNvCxnSpPr/>
              <p:nvPr/>
            </p:nvCxnSpPr>
            <p:spPr>
              <a:xfrm rot="5400000">
                <a:off x="39227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5" name="Connecteur droit 554"/>
              <p:cNvCxnSpPr/>
              <p:nvPr/>
            </p:nvCxnSpPr>
            <p:spPr>
              <a:xfrm rot="5400000">
                <a:off x="40751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6" name="Connecteur droit 555"/>
              <p:cNvCxnSpPr/>
              <p:nvPr/>
            </p:nvCxnSpPr>
            <p:spPr>
              <a:xfrm rot="5400000">
                <a:off x="42275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7" name="Connecteur droit 556"/>
              <p:cNvCxnSpPr/>
              <p:nvPr/>
            </p:nvCxnSpPr>
            <p:spPr>
              <a:xfrm rot="5400000">
                <a:off x="43799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8" name="Connecteur droit 557"/>
              <p:cNvCxnSpPr/>
              <p:nvPr/>
            </p:nvCxnSpPr>
            <p:spPr>
              <a:xfrm rot="5400000">
                <a:off x="45323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9" name="ZoneTexte 498"/>
            <p:cNvSpPr txBox="1"/>
            <p:nvPr/>
          </p:nvSpPr>
          <p:spPr>
            <a:xfrm>
              <a:off x="3925078" y="2571744"/>
              <a:ext cx="9168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Référence</a:t>
              </a:r>
            </a:p>
          </p:txBody>
        </p:sp>
        <p:sp>
          <p:nvSpPr>
            <p:cNvPr id="500" name="ZoneTexte 499"/>
            <p:cNvSpPr txBox="1"/>
            <p:nvPr/>
          </p:nvSpPr>
          <p:spPr>
            <a:xfrm>
              <a:off x="3278235" y="3402808"/>
              <a:ext cx="5908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Objet</a:t>
              </a:r>
            </a:p>
          </p:txBody>
        </p:sp>
        <p:sp>
          <p:nvSpPr>
            <p:cNvPr id="501" name="ZoneTexte 500"/>
            <p:cNvSpPr txBox="1"/>
            <p:nvPr/>
          </p:nvSpPr>
          <p:spPr>
            <a:xfrm>
              <a:off x="5921409" y="4045750"/>
              <a:ext cx="11331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Hologramme</a:t>
              </a:r>
            </a:p>
          </p:txBody>
        </p:sp>
        <p:grpSp>
          <p:nvGrpSpPr>
            <p:cNvPr id="502" name="Groupe 274"/>
            <p:cNvGrpSpPr/>
            <p:nvPr/>
          </p:nvGrpSpPr>
          <p:grpSpPr>
            <a:xfrm>
              <a:off x="1849441" y="1000135"/>
              <a:ext cx="4071960" cy="4600140"/>
              <a:chOff x="2772000" y="1629000"/>
              <a:chExt cx="3600000" cy="3600000"/>
            </a:xfrm>
          </p:grpSpPr>
          <p:sp>
            <p:nvSpPr>
              <p:cNvPr id="523" name="Arc 522"/>
              <p:cNvSpPr/>
              <p:nvPr/>
            </p:nvSpPr>
            <p:spPr>
              <a:xfrm>
                <a:off x="4122000" y="2979000"/>
                <a:ext cx="900000" cy="900000"/>
              </a:xfrm>
              <a:prstGeom prst="arc">
                <a:avLst>
                  <a:gd name="adj1" fmla="val 20264038"/>
                  <a:gd name="adj2" fmla="val 116051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24" name="Arc 523"/>
              <p:cNvSpPr/>
              <p:nvPr/>
            </p:nvSpPr>
            <p:spPr>
              <a:xfrm>
                <a:off x="4032000" y="2889000"/>
                <a:ext cx="1080000" cy="1080000"/>
              </a:xfrm>
              <a:prstGeom prst="arc">
                <a:avLst>
                  <a:gd name="adj1" fmla="val 20332027"/>
                  <a:gd name="adj2" fmla="val 1347829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25" name="Arc 524"/>
              <p:cNvSpPr/>
              <p:nvPr/>
            </p:nvSpPr>
            <p:spPr>
              <a:xfrm>
                <a:off x="3942000" y="2799000"/>
                <a:ext cx="1260000" cy="1260000"/>
              </a:xfrm>
              <a:prstGeom prst="arc">
                <a:avLst>
                  <a:gd name="adj1" fmla="val 20325822"/>
                  <a:gd name="adj2" fmla="val 131663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26" name="Arc 525"/>
              <p:cNvSpPr/>
              <p:nvPr/>
            </p:nvSpPr>
            <p:spPr>
              <a:xfrm>
                <a:off x="3852000" y="2709000"/>
                <a:ext cx="1440000" cy="1440000"/>
              </a:xfrm>
              <a:prstGeom prst="arc">
                <a:avLst>
                  <a:gd name="adj1" fmla="val 20320009"/>
                  <a:gd name="adj2" fmla="val 129191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27" name="Arc 526"/>
              <p:cNvSpPr/>
              <p:nvPr/>
            </p:nvSpPr>
            <p:spPr>
              <a:xfrm>
                <a:off x="3762000" y="2619000"/>
                <a:ext cx="1620000" cy="1620000"/>
              </a:xfrm>
              <a:prstGeom prst="arc">
                <a:avLst>
                  <a:gd name="adj1" fmla="val 20399779"/>
                  <a:gd name="adj2" fmla="val 124199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28" name="Arc 527"/>
              <p:cNvSpPr/>
              <p:nvPr/>
            </p:nvSpPr>
            <p:spPr>
              <a:xfrm>
                <a:off x="3582000" y="2439000"/>
                <a:ext cx="1980000" cy="1980000"/>
              </a:xfrm>
              <a:prstGeom prst="arc">
                <a:avLst>
                  <a:gd name="adj1" fmla="val 20312881"/>
                  <a:gd name="adj2" fmla="val 1287735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29" name="Arc 528"/>
              <p:cNvSpPr/>
              <p:nvPr/>
            </p:nvSpPr>
            <p:spPr>
              <a:xfrm>
                <a:off x="3492000" y="2349000"/>
                <a:ext cx="2160000" cy="2160000"/>
              </a:xfrm>
              <a:prstGeom prst="arc">
                <a:avLst>
                  <a:gd name="adj1" fmla="val 20336240"/>
                  <a:gd name="adj2" fmla="val 1240005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30" name="Arc 529"/>
              <p:cNvSpPr/>
              <p:nvPr/>
            </p:nvSpPr>
            <p:spPr>
              <a:xfrm>
                <a:off x="3402000" y="2259000"/>
                <a:ext cx="2340000" cy="2340000"/>
              </a:xfrm>
              <a:prstGeom prst="arc">
                <a:avLst>
                  <a:gd name="adj1" fmla="val 20341389"/>
                  <a:gd name="adj2" fmla="val 128287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31" name="Arc 530"/>
              <p:cNvSpPr/>
              <p:nvPr/>
            </p:nvSpPr>
            <p:spPr>
              <a:xfrm>
                <a:off x="3312000" y="2169000"/>
                <a:ext cx="2520000" cy="2520000"/>
              </a:xfrm>
              <a:prstGeom prst="arc">
                <a:avLst>
                  <a:gd name="adj1" fmla="val 20317034"/>
                  <a:gd name="adj2" fmla="val 125108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32" name="Arc 531"/>
              <p:cNvSpPr/>
              <p:nvPr/>
            </p:nvSpPr>
            <p:spPr>
              <a:xfrm>
                <a:off x="3222000" y="2079000"/>
                <a:ext cx="2700000" cy="2700000"/>
              </a:xfrm>
              <a:prstGeom prst="arc">
                <a:avLst>
                  <a:gd name="adj1" fmla="val 20351481"/>
                  <a:gd name="adj2" fmla="val 123369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33" name="Arc 532"/>
              <p:cNvSpPr/>
              <p:nvPr/>
            </p:nvSpPr>
            <p:spPr>
              <a:xfrm>
                <a:off x="3132000" y="1989000"/>
                <a:ext cx="2880000" cy="2880000"/>
              </a:xfrm>
              <a:prstGeom prst="arc">
                <a:avLst>
                  <a:gd name="adj1" fmla="val 20334633"/>
                  <a:gd name="adj2" fmla="val 1289665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34" name="Arc 533"/>
              <p:cNvSpPr/>
              <p:nvPr/>
            </p:nvSpPr>
            <p:spPr>
              <a:xfrm>
                <a:off x="3672000" y="2529000"/>
                <a:ext cx="1800000" cy="1800000"/>
              </a:xfrm>
              <a:prstGeom prst="arc">
                <a:avLst>
                  <a:gd name="adj1" fmla="val 20367580"/>
                  <a:gd name="adj2" fmla="val 127701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35" name="Arc 534"/>
              <p:cNvSpPr/>
              <p:nvPr/>
            </p:nvSpPr>
            <p:spPr>
              <a:xfrm>
                <a:off x="3042000" y="1899000"/>
                <a:ext cx="3060000" cy="3060000"/>
              </a:xfrm>
              <a:prstGeom prst="arc">
                <a:avLst>
                  <a:gd name="adj1" fmla="val 20307943"/>
                  <a:gd name="adj2" fmla="val 123913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36" name="Arc 535"/>
              <p:cNvSpPr/>
              <p:nvPr/>
            </p:nvSpPr>
            <p:spPr>
              <a:xfrm>
                <a:off x="2952000" y="1809000"/>
                <a:ext cx="3240000" cy="3240000"/>
              </a:xfrm>
              <a:prstGeom prst="arc">
                <a:avLst>
                  <a:gd name="adj1" fmla="val 20328541"/>
                  <a:gd name="adj2" fmla="val 126579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37" name="Arc 536"/>
              <p:cNvSpPr/>
              <p:nvPr/>
            </p:nvSpPr>
            <p:spPr>
              <a:xfrm>
                <a:off x="2862000" y="1719000"/>
                <a:ext cx="3420000" cy="3420000"/>
              </a:xfrm>
              <a:prstGeom prst="arc">
                <a:avLst>
                  <a:gd name="adj1" fmla="val 20315474"/>
                  <a:gd name="adj2" fmla="val 12644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38" name="Arc 537"/>
              <p:cNvSpPr/>
              <p:nvPr/>
            </p:nvSpPr>
            <p:spPr>
              <a:xfrm>
                <a:off x="2772000" y="1629000"/>
                <a:ext cx="3600000" cy="3600000"/>
              </a:xfrm>
              <a:prstGeom prst="arc">
                <a:avLst>
                  <a:gd name="adj1" fmla="val 20361318"/>
                  <a:gd name="adj2" fmla="val 126705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39" name="Arc 538"/>
              <p:cNvSpPr/>
              <p:nvPr/>
            </p:nvSpPr>
            <p:spPr>
              <a:xfrm>
                <a:off x="4212000" y="3069000"/>
                <a:ext cx="720000" cy="720000"/>
              </a:xfrm>
              <a:prstGeom prst="arc">
                <a:avLst>
                  <a:gd name="adj1" fmla="val 20264038"/>
                  <a:gd name="adj2" fmla="val 116051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40" name="Arc 539"/>
              <p:cNvSpPr/>
              <p:nvPr/>
            </p:nvSpPr>
            <p:spPr>
              <a:xfrm>
                <a:off x="4302000" y="3159000"/>
                <a:ext cx="540000" cy="540000"/>
              </a:xfrm>
              <a:prstGeom prst="arc">
                <a:avLst>
                  <a:gd name="adj1" fmla="val 20264038"/>
                  <a:gd name="adj2" fmla="val 116051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41" name="Arc 540"/>
              <p:cNvSpPr/>
              <p:nvPr/>
            </p:nvSpPr>
            <p:spPr>
              <a:xfrm>
                <a:off x="4392000" y="3249000"/>
                <a:ext cx="360000" cy="360000"/>
              </a:xfrm>
              <a:prstGeom prst="arc">
                <a:avLst>
                  <a:gd name="adj1" fmla="val 20264038"/>
                  <a:gd name="adj2" fmla="val 116051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42" name="Arc 541"/>
              <p:cNvSpPr/>
              <p:nvPr/>
            </p:nvSpPr>
            <p:spPr>
              <a:xfrm>
                <a:off x="4482000" y="3339000"/>
                <a:ext cx="180000" cy="180000"/>
              </a:xfrm>
              <a:prstGeom prst="arc">
                <a:avLst>
                  <a:gd name="adj1" fmla="val 20264038"/>
                  <a:gd name="adj2" fmla="val 116051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43" name="Ellipse 542"/>
              <p:cNvSpPr/>
              <p:nvPr/>
            </p:nvSpPr>
            <p:spPr>
              <a:xfrm>
                <a:off x="4554000" y="3411000"/>
                <a:ext cx="36000" cy="36000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cxnSp>
          <p:nvCxnSpPr>
            <p:cNvPr id="503" name="Connecteur droit avec flèche 502"/>
            <p:cNvCxnSpPr/>
            <p:nvPr/>
          </p:nvCxnSpPr>
          <p:spPr>
            <a:xfrm rot="5400000" flipH="1" flipV="1">
              <a:off x="5548851" y="2815937"/>
              <a:ext cx="1030316" cy="5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Connecteur droit avec flèche 503"/>
            <p:cNvCxnSpPr/>
            <p:nvPr/>
          </p:nvCxnSpPr>
          <p:spPr>
            <a:xfrm flipV="1">
              <a:off x="6064285" y="2587253"/>
              <a:ext cx="892285" cy="744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5" name="ZoneTexte 504"/>
            <p:cNvSpPr txBox="1"/>
            <p:nvPr/>
          </p:nvSpPr>
          <p:spPr>
            <a:xfrm>
              <a:off x="6906999" y="2530013"/>
              <a:ext cx="272832" cy="307777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Y</a:t>
              </a:r>
              <a:endParaRPr lang="fr-FR" sz="1400" dirty="0"/>
            </a:p>
          </p:txBody>
        </p:sp>
        <p:cxnSp>
          <p:nvCxnSpPr>
            <p:cNvPr id="506" name="Connecteur droit avec flèche 505"/>
            <p:cNvCxnSpPr/>
            <p:nvPr/>
          </p:nvCxnSpPr>
          <p:spPr>
            <a:xfrm>
              <a:off x="6064285" y="3331370"/>
              <a:ext cx="1239285" cy="12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7" name="ZoneTexte 506"/>
            <p:cNvSpPr txBox="1"/>
            <p:nvPr/>
          </p:nvSpPr>
          <p:spPr>
            <a:xfrm>
              <a:off x="7135855" y="3331370"/>
              <a:ext cx="255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z</a:t>
              </a:r>
            </a:p>
          </p:txBody>
        </p:sp>
        <p:cxnSp>
          <p:nvCxnSpPr>
            <p:cNvPr id="508" name="Connecteur droit avec flèche 507"/>
            <p:cNvCxnSpPr/>
            <p:nvPr/>
          </p:nvCxnSpPr>
          <p:spPr>
            <a:xfrm rot="10800000">
              <a:off x="3921145" y="4617254"/>
              <a:ext cx="221457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9" name="ZoneTexte 508"/>
            <p:cNvSpPr txBox="1"/>
            <p:nvPr/>
          </p:nvSpPr>
          <p:spPr>
            <a:xfrm>
              <a:off x="4900535" y="4331502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d</a:t>
              </a:r>
            </a:p>
          </p:txBody>
        </p:sp>
        <p:grpSp>
          <p:nvGrpSpPr>
            <p:cNvPr id="510" name="Groupe 276"/>
            <p:cNvGrpSpPr/>
            <p:nvPr/>
          </p:nvGrpSpPr>
          <p:grpSpPr>
            <a:xfrm>
              <a:off x="5421343" y="2687924"/>
              <a:ext cx="1285884" cy="1285884"/>
              <a:chOff x="5286380" y="4071942"/>
              <a:chExt cx="1285884" cy="1285884"/>
            </a:xfrm>
          </p:grpSpPr>
          <p:sp>
            <p:nvSpPr>
              <p:cNvPr id="512" name="Rectangle 511"/>
              <p:cNvSpPr/>
              <p:nvPr/>
            </p:nvSpPr>
            <p:spPr>
              <a:xfrm>
                <a:off x="5286380" y="4071942"/>
                <a:ext cx="1285884" cy="1285884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grpSp>
            <p:nvGrpSpPr>
              <p:cNvPr id="513" name="Groupe 13"/>
              <p:cNvGrpSpPr/>
              <p:nvPr/>
            </p:nvGrpSpPr>
            <p:grpSpPr>
              <a:xfrm>
                <a:off x="5428908" y="4114413"/>
                <a:ext cx="1000803" cy="1200969"/>
                <a:chOff x="3320992" y="1463612"/>
                <a:chExt cx="792000" cy="792000"/>
              </a:xfrm>
              <a:scene3d>
                <a:camera prst="isometricRightUp"/>
                <a:lightRig rig="threePt" dir="t"/>
              </a:scene3d>
            </p:grpSpPr>
            <p:sp>
              <p:nvSpPr>
                <p:cNvPr id="514" name="Ellipse 513"/>
                <p:cNvSpPr/>
                <p:nvPr/>
              </p:nvSpPr>
              <p:spPr>
                <a:xfrm>
                  <a:off x="3538397" y="1681017"/>
                  <a:ext cx="357190" cy="35719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515" name="Ellipse 514"/>
                <p:cNvSpPr/>
                <p:nvPr/>
              </p:nvSpPr>
              <p:spPr>
                <a:xfrm>
                  <a:off x="3500992" y="1643612"/>
                  <a:ext cx="432000" cy="432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516" name="Ellipse 6"/>
                <p:cNvSpPr/>
                <p:nvPr/>
              </p:nvSpPr>
              <p:spPr>
                <a:xfrm>
                  <a:off x="3464992" y="1607612"/>
                  <a:ext cx="504000" cy="504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517" name="Ellipse 516"/>
                <p:cNvSpPr/>
                <p:nvPr/>
              </p:nvSpPr>
              <p:spPr>
                <a:xfrm>
                  <a:off x="3428992" y="1571612"/>
                  <a:ext cx="576000" cy="576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518" name="Ellipse 517"/>
                <p:cNvSpPr/>
                <p:nvPr/>
              </p:nvSpPr>
              <p:spPr>
                <a:xfrm>
                  <a:off x="3392992" y="1535612"/>
                  <a:ext cx="648000" cy="648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519" name="Ellipse 518"/>
                <p:cNvSpPr/>
                <p:nvPr/>
              </p:nvSpPr>
              <p:spPr>
                <a:xfrm>
                  <a:off x="3356992" y="1499612"/>
                  <a:ext cx="720000" cy="720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520" name="Ellipse 519"/>
                <p:cNvSpPr/>
                <p:nvPr/>
              </p:nvSpPr>
              <p:spPr>
                <a:xfrm>
                  <a:off x="3320992" y="1463612"/>
                  <a:ext cx="792000" cy="792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521" name="Ellipse 520"/>
                <p:cNvSpPr/>
                <p:nvPr/>
              </p:nvSpPr>
              <p:spPr>
                <a:xfrm>
                  <a:off x="3572992" y="1715612"/>
                  <a:ext cx="288000" cy="288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522" name="Ellipse 521"/>
                <p:cNvSpPr/>
                <p:nvPr/>
              </p:nvSpPr>
              <p:spPr>
                <a:xfrm>
                  <a:off x="3608992" y="1751612"/>
                  <a:ext cx="216000" cy="216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</p:grpSp>
        </p:grpSp>
        <p:sp>
          <p:nvSpPr>
            <p:cNvPr id="511" name="ZoneTexte 510"/>
            <p:cNvSpPr txBox="1"/>
            <p:nvPr/>
          </p:nvSpPr>
          <p:spPr>
            <a:xfrm>
              <a:off x="6010055" y="2214554"/>
              <a:ext cx="263214" cy="307777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x</a:t>
              </a:r>
              <a:endParaRPr lang="fr-FR" sz="1400" dirty="0"/>
            </a:p>
          </p:txBody>
        </p:sp>
      </p:grpSp>
      <p:sp>
        <p:nvSpPr>
          <p:cNvPr id="559" name="ZoneTexte 558"/>
          <p:cNvSpPr txBox="1"/>
          <p:nvPr/>
        </p:nvSpPr>
        <p:spPr>
          <a:xfrm>
            <a:off x="3911157" y="1244917"/>
            <a:ext cx="5232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sz="2000" b="1" dirty="0">
                <a:latin typeface="+mn-lt"/>
              </a:rPr>
              <a:t>Cas d’une onde plane et une sphérique</a:t>
            </a:r>
          </a:p>
        </p:txBody>
      </p:sp>
      <p:sp>
        <p:nvSpPr>
          <p:cNvPr id="560" name="Titre 1"/>
          <p:cNvSpPr txBox="1">
            <a:spLocks/>
          </p:cNvSpPr>
          <p:nvPr/>
        </p:nvSpPr>
        <p:spPr bwMode="auto">
          <a:xfrm>
            <a:off x="1497013" y="146050"/>
            <a:ext cx="7391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Eléments de théorie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	</a:t>
            </a:r>
            <a:r>
              <a:rPr lang="fr-FR" sz="2000" b="1" i="1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1. E</a:t>
            </a:r>
            <a:r>
              <a:rPr lang="fr-FR" sz="2000" b="1" i="1" dirty="0" err="1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nregistrement</a:t>
            </a:r>
            <a:endParaRPr lang="fr-FR" sz="2000" b="1" i="1" dirty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63" name="ZoneTexte 562"/>
          <p:cNvSpPr txBox="1"/>
          <p:nvPr/>
        </p:nvSpPr>
        <p:spPr>
          <a:xfrm>
            <a:off x="2639419" y="4572008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Exemple d’un véritable hologramme</a:t>
            </a:r>
            <a:endParaRPr lang="fr-FR" b="1" dirty="0"/>
          </a:p>
        </p:txBody>
      </p:sp>
      <p:sp>
        <p:nvSpPr>
          <p:cNvPr id="565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76263" y="6453188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28A6B153-38E1-4CE8-A0D2-7A3023B5F0C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63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930775"/>
            <a:ext cx="223996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 smtClean="0"/>
              <a:t>3. Eléments de théorie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2. La plaque</a:t>
            </a:r>
            <a:endParaRPr lang="fr-FR" sz="2000" i="1" kern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3850" y="1617663"/>
            <a:ext cx="783612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sz="2000" b="1" dirty="0">
                <a:latin typeface="+mn-lt"/>
              </a:rPr>
              <a:t>Facteur de transmission de la plaque après développement :</a:t>
            </a:r>
          </a:p>
          <a:p>
            <a:endParaRPr lang="fr-FR" b="1" dirty="0" smtClean="0"/>
          </a:p>
          <a:p>
            <a:pPr>
              <a:buFont typeface="Symbol" pitchFamily="18" charset="2"/>
              <a:buChar char="Þ"/>
            </a:pPr>
            <a:r>
              <a:rPr lang="fr-FR" dirty="0" smtClean="0">
                <a:sym typeface="Symbol"/>
              </a:rPr>
              <a:t> 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Linéairement dépendante de l’intensité</a:t>
            </a:r>
            <a:r>
              <a:rPr lang="fr-FR" dirty="0" smtClean="0">
                <a:sym typeface="Symbol"/>
              </a:rPr>
              <a:t> lors de l’enregistrement</a:t>
            </a:r>
          </a:p>
          <a:p>
            <a:pPr>
              <a:buFont typeface="Symbol" pitchFamily="18" charset="2"/>
              <a:buChar char="Þ"/>
            </a:pPr>
            <a:endParaRPr lang="fr-FR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23850" y="5081599"/>
            <a:ext cx="8131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Cette transparence s’appelle </a:t>
            </a:r>
            <a:r>
              <a:rPr lang="fr-FR" b="1" dirty="0" smtClean="0"/>
              <a:t>Hologramme</a:t>
            </a:r>
          </a:p>
          <a:p>
            <a:endParaRPr lang="fr-FR" b="1" dirty="0" smtClean="0"/>
          </a:p>
          <a:p>
            <a:r>
              <a:rPr lang="fr-FR" b="1" dirty="0" smtClean="0">
                <a:sym typeface="Symbol"/>
              </a:rPr>
              <a:t>	 Contient l’information codée sur l’amplitude et la phase de A</a:t>
            </a:r>
            <a:r>
              <a:rPr lang="fr-FR" b="1" baseline="-25000" dirty="0" smtClean="0">
                <a:sym typeface="Symbol"/>
              </a:rPr>
              <a:t>0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87" y="2910154"/>
            <a:ext cx="464026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250806" y="243947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624905" y="411085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7646110" y="2624137"/>
            <a:ext cx="3941" cy="14509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7646110" y="4071143"/>
            <a:ext cx="1281759" cy="39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7928721" y="3246576"/>
            <a:ext cx="3940" cy="148064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8328691" y="3954914"/>
            <a:ext cx="0" cy="78382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6961874" y="3954914"/>
            <a:ext cx="1366817" cy="1058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956846" y="3253378"/>
            <a:ext cx="969337" cy="105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Forme libre 14"/>
          <p:cNvSpPr/>
          <p:nvPr/>
        </p:nvSpPr>
        <p:spPr>
          <a:xfrm>
            <a:off x="6957753" y="3254433"/>
            <a:ext cx="573578" cy="717640"/>
          </a:xfrm>
          <a:custGeom>
            <a:avLst/>
            <a:gdLst>
              <a:gd name="connsiteX0" fmla="*/ 0 w 573578"/>
              <a:gd name="connsiteY0" fmla="*/ 199505 h 717640"/>
              <a:gd name="connsiteX1" fmla="*/ 120534 w 573578"/>
              <a:gd name="connsiteY1" fmla="*/ 714894 h 717640"/>
              <a:gd name="connsiteX2" fmla="*/ 274320 w 573578"/>
              <a:gd name="connsiteY2" fmla="*/ 0 h 717640"/>
              <a:gd name="connsiteX3" fmla="*/ 448887 w 573578"/>
              <a:gd name="connsiteY3" fmla="*/ 710738 h 717640"/>
              <a:gd name="connsiteX4" fmla="*/ 573578 w 573578"/>
              <a:gd name="connsiteY4" fmla="*/ 162098 h 71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578" h="717640">
                <a:moveTo>
                  <a:pt x="0" y="199505"/>
                </a:moveTo>
                <a:cubicBezTo>
                  <a:pt x="37407" y="473825"/>
                  <a:pt x="74814" y="748145"/>
                  <a:pt x="120534" y="714894"/>
                </a:cubicBezTo>
                <a:cubicBezTo>
                  <a:pt x="166254" y="681643"/>
                  <a:pt x="219595" y="693"/>
                  <a:pt x="274320" y="0"/>
                </a:cubicBezTo>
                <a:cubicBezTo>
                  <a:pt x="329045" y="-693"/>
                  <a:pt x="399011" y="683722"/>
                  <a:pt x="448887" y="710738"/>
                </a:cubicBezTo>
                <a:cubicBezTo>
                  <a:pt x="498763" y="737754"/>
                  <a:pt x="536170" y="449926"/>
                  <a:pt x="573578" y="16209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 rot="16200000">
            <a:off x="7843887" y="4253938"/>
            <a:ext cx="573578" cy="396030"/>
          </a:xfrm>
          <a:custGeom>
            <a:avLst/>
            <a:gdLst>
              <a:gd name="connsiteX0" fmla="*/ 0 w 573578"/>
              <a:gd name="connsiteY0" fmla="*/ 199505 h 717640"/>
              <a:gd name="connsiteX1" fmla="*/ 120534 w 573578"/>
              <a:gd name="connsiteY1" fmla="*/ 714894 h 717640"/>
              <a:gd name="connsiteX2" fmla="*/ 274320 w 573578"/>
              <a:gd name="connsiteY2" fmla="*/ 0 h 717640"/>
              <a:gd name="connsiteX3" fmla="*/ 448887 w 573578"/>
              <a:gd name="connsiteY3" fmla="*/ 710738 h 717640"/>
              <a:gd name="connsiteX4" fmla="*/ 573578 w 573578"/>
              <a:gd name="connsiteY4" fmla="*/ 162098 h 71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578" h="717640">
                <a:moveTo>
                  <a:pt x="0" y="199505"/>
                </a:moveTo>
                <a:cubicBezTo>
                  <a:pt x="37407" y="473825"/>
                  <a:pt x="74814" y="748145"/>
                  <a:pt x="120534" y="714894"/>
                </a:cubicBezTo>
                <a:cubicBezTo>
                  <a:pt x="166254" y="681643"/>
                  <a:pt x="219595" y="693"/>
                  <a:pt x="274320" y="0"/>
                </a:cubicBezTo>
                <a:cubicBezTo>
                  <a:pt x="329045" y="-693"/>
                  <a:pt x="399011" y="683722"/>
                  <a:pt x="448887" y="710738"/>
                </a:cubicBezTo>
                <a:cubicBezTo>
                  <a:pt x="498763" y="737754"/>
                  <a:pt x="536170" y="449926"/>
                  <a:pt x="573578" y="16209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7664331" y="3075705"/>
            <a:ext cx="980902" cy="985058"/>
          </a:xfrm>
          <a:custGeom>
            <a:avLst/>
            <a:gdLst>
              <a:gd name="connsiteX0" fmla="*/ 0 w 980902"/>
              <a:gd name="connsiteY0" fmla="*/ 0 h 985058"/>
              <a:gd name="connsiteX1" fmla="*/ 116378 w 980902"/>
              <a:gd name="connsiteY1" fmla="*/ 37407 h 985058"/>
              <a:gd name="connsiteX2" fmla="*/ 182880 w 980902"/>
              <a:gd name="connsiteY2" fmla="*/ 62345 h 985058"/>
              <a:gd name="connsiteX3" fmla="*/ 257695 w 980902"/>
              <a:gd name="connsiteY3" fmla="*/ 149629 h 985058"/>
              <a:gd name="connsiteX4" fmla="*/ 494608 w 980902"/>
              <a:gd name="connsiteY4" fmla="*/ 598516 h 985058"/>
              <a:gd name="connsiteX5" fmla="*/ 652549 w 980902"/>
              <a:gd name="connsiteY5" fmla="*/ 881149 h 985058"/>
              <a:gd name="connsiteX6" fmla="*/ 980902 w 980902"/>
              <a:gd name="connsiteY6" fmla="*/ 985058 h 98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902" h="985058">
                <a:moveTo>
                  <a:pt x="0" y="0"/>
                </a:moveTo>
                <a:lnTo>
                  <a:pt x="116378" y="37407"/>
                </a:lnTo>
                <a:cubicBezTo>
                  <a:pt x="146858" y="47798"/>
                  <a:pt x="159327" y="43641"/>
                  <a:pt x="182880" y="62345"/>
                </a:cubicBezTo>
                <a:cubicBezTo>
                  <a:pt x="206433" y="81049"/>
                  <a:pt x="205740" y="60267"/>
                  <a:pt x="257695" y="149629"/>
                </a:cubicBezTo>
                <a:cubicBezTo>
                  <a:pt x="309650" y="238991"/>
                  <a:pt x="428799" y="476596"/>
                  <a:pt x="494608" y="598516"/>
                </a:cubicBezTo>
                <a:cubicBezTo>
                  <a:pt x="560417" y="720436"/>
                  <a:pt x="571500" y="816725"/>
                  <a:pt x="652549" y="881149"/>
                </a:cubicBezTo>
                <a:cubicBezTo>
                  <a:pt x="733598" y="945573"/>
                  <a:pt x="857250" y="965315"/>
                  <a:pt x="980902" y="98505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Eléments de théorie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/>
              <a:t>3</a:t>
            </a:r>
            <a:r>
              <a:rPr lang="fr-FR" sz="2000" i="1" kern="1200" dirty="0" smtClean="0"/>
              <a:t>. Relecture</a:t>
            </a:r>
            <a:endParaRPr lang="fr-FR" sz="2000" i="1" kern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4150" y="1229797"/>
            <a:ext cx="771589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sz="2000" b="1" dirty="0">
                <a:latin typeface="+mn-lt"/>
              </a:rPr>
              <a:t>On ré-éclaire l’hologramme avec l’onde de référence initiale</a:t>
            </a:r>
          </a:p>
          <a:p>
            <a:endParaRPr lang="fr-FR" b="1" dirty="0" smtClean="0"/>
          </a:p>
          <a:p>
            <a:pPr>
              <a:buFont typeface="Symbol"/>
              <a:buChar char="Þ"/>
            </a:pPr>
            <a:r>
              <a:rPr lang="fr-FR" dirty="0" smtClean="0">
                <a:sym typeface="Symbol"/>
              </a:rPr>
              <a:t> Diffraction de cette onde par l’hologramme</a:t>
            </a:r>
          </a:p>
          <a:p>
            <a:pPr>
              <a:buFont typeface="Symbol"/>
              <a:buChar char="Þ"/>
            </a:pPr>
            <a:r>
              <a:rPr lang="fr-FR" dirty="0" smtClean="0">
                <a:sym typeface="Symbol"/>
              </a:rPr>
              <a:t> Juste après l’hologramme :</a:t>
            </a:r>
          </a:p>
          <a:p>
            <a:endParaRPr lang="fr-FR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533650"/>
            <a:ext cx="6096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527050" y="4673584"/>
            <a:ext cx="7588250" cy="1692745"/>
            <a:chOff x="527050" y="4673584"/>
            <a:chExt cx="7588250" cy="1692745"/>
          </a:xfrm>
        </p:grpSpPr>
        <p:grpSp>
          <p:nvGrpSpPr>
            <p:cNvPr id="10" name="Groupe 9"/>
            <p:cNvGrpSpPr/>
            <p:nvPr/>
          </p:nvGrpSpPr>
          <p:grpSpPr>
            <a:xfrm>
              <a:off x="527050" y="4673584"/>
              <a:ext cx="7588250" cy="1692745"/>
              <a:chOff x="323850" y="1142984"/>
              <a:chExt cx="7588250" cy="16927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23850" y="1142984"/>
                <a:ext cx="75882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q"/>
                </a:pPr>
                <a:r>
                  <a:rPr lang="fr-FR" sz="2000" b="1" dirty="0">
                    <a:latin typeface="+mn-lt"/>
                  </a:rPr>
                  <a:t>Partie proportionnelle à l’onde de référence (ordre 0)</a:t>
                </a: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2614185" y="2281731"/>
                <a:ext cx="388664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 smtClean="0"/>
                  <a:t>Champ transmis sans être diffracté !</a:t>
                </a:r>
              </a:p>
              <a:p>
                <a:pPr algn="ctr"/>
                <a:r>
                  <a:rPr lang="fr-FR" sz="1200" i="1" dirty="0" smtClean="0"/>
                  <a:t>En première approximation</a:t>
                </a:r>
                <a:endParaRPr lang="fr-FR" sz="1200" i="1" dirty="0"/>
              </a:p>
            </p:txBody>
          </p:sp>
        </p:grpSp>
        <p:pic>
          <p:nvPicPr>
            <p:cNvPr id="13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350" y="5218113"/>
              <a:ext cx="2171700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Eléments de théorie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/>
              <a:t>3</a:t>
            </a:r>
            <a:r>
              <a:rPr lang="fr-FR" sz="2000" i="1" kern="1200" dirty="0" smtClean="0"/>
              <a:t>. Relecture</a:t>
            </a:r>
            <a:endParaRPr lang="fr-FR" sz="2000" i="1" kern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50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1278435"/>
            <a:ext cx="6711978" cy="2788757"/>
            <a:chOff x="-1866900" y="2840535"/>
            <a:chExt cx="6711978" cy="2788757"/>
          </a:xfrm>
        </p:grpSpPr>
        <p:grpSp>
          <p:nvGrpSpPr>
            <p:cNvPr id="15" name="Groupe 14"/>
            <p:cNvGrpSpPr/>
            <p:nvPr/>
          </p:nvGrpSpPr>
          <p:grpSpPr>
            <a:xfrm>
              <a:off x="-1866900" y="2840535"/>
              <a:ext cx="6711978" cy="2788757"/>
              <a:chOff x="-1866900" y="2840535"/>
              <a:chExt cx="6711978" cy="278875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-1441450" y="2840535"/>
                <a:ext cx="628652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q"/>
                </a:pPr>
                <a:r>
                  <a:rPr lang="fr-FR" sz="2000" b="1" dirty="0">
                    <a:latin typeface="+mn-lt"/>
                  </a:rPr>
                  <a:t>Partie proportionnelle à l’onde objet (ordre -1)</a:t>
                </a: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-1866900" y="4151964"/>
                <a:ext cx="625363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ym typeface="Symbol"/>
                  </a:rPr>
                  <a:t> Onde objet </a:t>
                </a:r>
                <a:r>
                  <a:rPr lang="fr-FR" dirty="0" err="1" smtClean="0">
                    <a:sym typeface="Symbol"/>
                  </a:rPr>
                  <a:t>exp</a:t>
                </a:r>
                <a:r>
                  <a:rPr lang="fr-FR" dirty="0" smtClean="0">
                    <a:sym typeface="Symbol"/>
                  </a:rPr>
                  <a:t>(-i</a:t>
                </a:r>
                <a:r>
                  <a:rPr lang="fr-FR" baseline="-25000" dirty="0" smtClean="0">
                    <a:sym typeface="Symbol"/>
                  </a:rPr>
                  <a:t>0</a:t>
                </a:r>
                <a:r>
                  <a:rPr lang="fr-FR" dirty="0" smtClean="0">
                    <a:sym typeface="Symbol"/>
                  </a:rPr>
                  <a:t>)</a:t>
                </a:r>
              </a:p>
              <a:p>
                <a:r>
                  <a:rPr lang="fr-FR" dirty="0" smtClean="0">
                    <a:sym typeface="Symbol"/>
                  </a:rPr>
                  <a:t>	 Image orthoscopique  profondeur identique</a:t>
                </a:r>
              </a:p>
              <a:p>
                <a:endParaRPr lang="fr-FR" dirty="0" smtClean="0">
                  <a:sym typeface="Symbol"/>
                </a:endParaRPr>
              </a:p>
              <a:p>
                <a:pPr lvl="2">
                  <a:buFont typeface="Symbol" pitchFamily="18" charset="2"/>
                  <a:buChar char="Þ"/>
                </a:pPr>
                <a:r>
                  <a:rPr lang="fr-FR" dirty="0" smtClean="0">
                    <a:sym typeface="Symbol"/>
                  </a:rPr>
                  <a:t> Image virtuelle</a:t>
                </a:r>
              </a:p>
              <a:p>
                <a:endParaRPr lang="fr-FR" dirty="0"/>
              </a:p>
            </p:txBody>
          </p:sp>
        </p:grpSp>
        <p:pic>
          <p:nvPicPr>
            <p:cNvPr id="10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88" y="3328988"/>
              <a:ext cx="1798637" cy="66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55" name="Groupe 1311"/>
          <p:cNvGrpSpPr/>
          <p:nvPr/>
        </p:nvGrpSpPr>
        <p:grpSpPr>
          <a:xfrm>
            <a:off x="3146912" y="4567268"/>
            <a:ext cx="2532836" cy="1564353"/>
            <a:chOff x="1637241" y="4371179"/>
            <a:chExt cx="2743906" cy="1564353"/>
          </a:xfrm>
        </p:grpSpPr>
        <p:pic>
          <p:nvPicPr>
            <p:cNvPr id="1156" name="Picture 135" descr="figurine0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32003" y="4371179"/>
              <a:ext cx="1564353" cy="1564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7" name="Groupe 1344"/>
            <p:cNvGrpSpPr/>
            <p:nvPr/>
          </p:nvGrpSpPr>
          <p:grpSpPr>
            <a:xfrm>
              <a:off x="2834922" y="4427361"/>
              <a:ext cx="1546225" cy="1341438"/>
              <a:chOff x="6070601" y="4438650"/>
              <a:chExt cx="1546225" cy="1341438"/>
            </a:xfrm>
          </p:grpSpPr>
          <p:sp>
            <p:nvSpPr>
              <p:cNvPr id="1159" name="Freeform 9"/>
              <p:cNvSpPr>
                <a:spLocks/>
              </p:cNvSpPr>
              <p:nvPr/>
            </p:nvSpPr>
            <p:spPr bwMode="auto">
              <a:xfrm>
                <a:off x="6324601" y="4710113"/>
                <a:ext cx="28575" cy="460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2"/>
                  </a:cxn>
                  <a:cxn ang="0">
                    <a:pos x="10" y="29"/>
                  </a:cxn>
                  <a:cxn ang="0">
                    <a:pos x="18" y="27"/>
                  </a:cxn>
                  <a:cxn ang="0">
                    <a:pos x="8" y="0"/>
                  </a:cxn>
                </a:cxnLst>
                <a:rect l="0" t="0" r="r" b="b"/>
                <a:pathLst>
                  <a:path w="18" h="29">
                    <a:moveTo>
                      <a:pt x="8" y="0"/>
                    </a:moveTo>
                    <a:lnTo>
                      <a:pt x="0" y="2"/>
                    </a:lnTo>
                    <a:lnTo>
                      <a:pt x="10" y="29"/>
                    </a:lnTo>
                    <a:lnTo>
                      <a:pt x="18" y="2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0" name="Freeform 10"/>
              <p:cNvSpPr>
                <a:spLocks/>
              </p:cNvSpPr>
              <p:nvPr/>
            </p:nvSpPr>
            <p:spPr bwMode="auto">
              <a:xfrm>
                <a:off x="6353176" y="4784725"/>
                <a:ext cx="34925" cy="523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14" y="33"/>
                  </a:cxn>
                  <a:cxn ang="0">
                    <a:pos x="22" y="31"/>
                  </a:cxn>
                  <a:cxn ang="0">
                    <a:pos x="8" y="0"/>
                  </a:cxn>
                </a:cxnLst>
                <a:rect l="0" t="0" r="r" b="b"/>
                <a:pathLst>
                  <a:path w="22" h="33">
                    <a:moveTo>
                      <a:pt x="8" y="0"/>
                    </a:moveTo>
                    <a:lnTo>
                      <a:pt x="0" y="3"/>
                    </a:lnTo>
                    <a:lnTo>
                      <a:pt x="14" y="33"/>
                    </a:lnTo>
                    <a:lnTo>
                      <a:pt x="22" y="3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1" name="Freeform 11"/>
              <p:cNvSpPr>
                <a:spLocks/>
              </p:cNvSpPr>
              <p:nvPr/>
            </p:nvSpPr>
            <p:spPr bwMode="auto">
              <a:xfrm>
                <a:off x="6388101" y="4865688"/>
                <a:ext cx="39688" cy="476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3"/>
                  </a:cxn>
                  <a:cxn ang="0">
                    <a:pos x="18" y="30"/>
                  </a:cxn>
                  <a:cxn ang="0">
                    <a:pos x="25" y="27"/>
                  </a:cxn>
                  <a:cxn ang="0">
                    <a:pos x="7" y="0"/>
                  </a:cxn>
                </a:cxnLst>
                <a:rect l="0" t="0" r="r" b="b"/>
                <a:pathLst>
                  <a:path w="25" h="30">
                    <a:moveTo>
                      <a:pt x="7" y="0"/>
                    </a:moveTo>
                    <a:lnTo>
                      <a:pt x="0" y="3"/>
                    </a:lnTo>
                    <a:lnTo>
                      <a:pt x="18" y="30"/>
                    </a:lnTo>
                    <a:lnTo>
                      <a:pt x="25" y="2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2" name="Freeform 12"/>
              <p:cNvSpPr>
                <a:spLocks/>
              </p:cNvSpPr>
              <p:nvPr/>
            </p:nvSpPr>
            <p:spPr bwMode="auto">
              <a:xfrm>
                <a:off x="6434138" y="4941888"/>
                <a:ext cx="34925" cy="523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2"/>
                  </a:cxn>
                  <a:cxn ang="0">
                    <a:pos x="5" y="11"/>
                  </a:cxn>
                  <a:cxn ang="0">
                    <a:pos x="14" y="27"/>
                  </a:cxn>
                  <a:cxn ang="0">
                    <a:pos x="14" y="33"/>
                  </a:cxn>
                  <a:cxn ang="0">
                    <a:pos x="22" y="30"/>
                  </a:cxn>
                  <a:cxn ang="0">
                    <a:pos x="22" y="24"/>
                  </a:cxn>
                  <a:cxn ang="0">
                    <a:pos x="14" y="8"/>
                  </a:cxn>
                  <a:cxn ang="0">
                    <a:pos x="8" y="0"/>
                  </a:cxn>
                </a:cxnLst>
                <a:rect l="0" t="0" r="r" b="b"/>
                <a:pathLst>
                  <a:path w="22" h="33">
                    <a:moveTo>
                      <a:pt x="8" y="0"/>
                    </a:moveTo>
                    <a:lnTo>
                      <a:pt x="0" y="2"/>
                    </a:lnTo>
                    <a:lnTo>
                      <a:pt x="5" y="11"/>
                    </a:lnTo>
                    <a:lnTo>
                      <a:pt x="14" y="27"/>
                    </a:lnTo>
                    <a:lnTo>
                      <a:pt x="14" y="33"/>
                    </a:lnTo>
                    <a:lnTo>
                      <a:pt x="22" y="30"/>
                    </a:lnTo>
                    <a:lnTo>
                      <a:pt x="22" y="24"/>
                    </a:lnTo>
                    <a:lnTo>
                      <a:pt x="14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3" name="Freeform 13"/>
              <p:cNvSpPr>
                <a:spLocks/>
              </p:cNvSpPr>
              <p:nvPr/>
            </p:nvSpPr>
            <p:spPr bwMode="auto">
              <a:xfrm>
                <a:off x="6445251" y="5027613"/>
                <a:ext cx="28575" cy="523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9" y="0"/>
                  </a:cxn>
                  <a:cxn ang="0">
                    <a:pos x="6" y="22"/>
                  </a:cxn>
                  <a:cxn ang="0">
                    <a:pos x="6" y="22"/>
                  </a:cxn>
                  <a:cxn ang="0">
                    <a:pos x="0" y="33"/>
                  </a:cxn>
                  <a:cxn ang="0">
                    <a:pos x="9" y="33"/>
                  </a:cxn>
                  <a:cxn ang="0">
                    <a:pos x="15" y="22"/>
                  </a:cxn>
                  <a:cxn ang="0">
                    <a:pos x="9" y="22"/>
                  </a:cxn>
                  <a:cxn ang="0">
                    <a:pos x="15" y="25"/>
                  </a:cxn>
                  <a:cxn ang="0">
                    <a:pos x="18" y="3"/>
                  </a:cxn>
                </a:cxnLst>
                <a:rect l="0" t="0" r="r" b="b"/>
                <a:pathLst>
                  <a:path w="18" h="33">
                    <a:moveTo>
                      <a:pt x="18" y="3"/>
                    </a:moveTo>
                    <a:lnTo>
                      <a:pt x="9" y="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0" y="33"/>
                    </a:lnTo>
                    <a:lnTo>
                      <a:pt x="9" y="33"/>
                    </a:lnTo>
                    <a:lnTo>
                      <a:pt x="15" y="22"/>
                    </a:lnTo>
                    <a:lnTo>
                      <a:pt x="9" y="22"/>
                    </a:lnTo>
                    <a:lnTo>
                      <a:pt x="15" y="2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4" name="Freeform 14"/>
              <p:cNvSpPr>
                <a:spLocks/>
              </p:cNvSpPr>
              <p:nvPr/>
            </p:nvSpPr>
            <p:spPr bwMode="auto">
              <a:xfrm>
                <a:off x="6416676" y="5108575"/>
                <a:ext cx="28575" cy="5238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0"/>
                  </a:cxn>
                  <a:cxn ang="0">
                    <a:pos x="5" y="20"/>
                  </a:cxn>
                  <a:cxn ang="0">
                    <a:pos x="0" y="30"/>
                  </a:cxn>
                  <a:cxn ang="0">
                    <a:pos x="7" y="33"/>
                  </a:cxn>
                  <a:cxn ang="0">
                    <a:pos x="11" y="22"/>
                  </a:cxn>
                  <a:cxn ang="0">
                    <a:pos x="18" y="4"/>
                  </a:cxn>
                </a:cxnLst>
                <a:rect l="0" t="0" r="r" b="b"/>
                <a:pathLst>
                  <a:path w="18" h="33">
                    <a:moveTo>
                      <a:pt x="18" y="4"/>
                    </a:moveTo>
                    <a:lnTo>
                      <a:pt x="11" y="0"/>
                    </a:lnTo>
                    <a:lnTo>
                      <a:pt x="5" y="20"/>
                    </a:lnTo>
                    <a:lnTo>
                      <a:pt x="0" y="30"/>
                    </a:lnTo>
                    <a:lnTo>
                      <a:pt x="7" y="33"/>
                    </a:lnTo>
                    <a:lnTo>
                      <a:pt x="11" y="22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5" name="Freeform 15"/>
              <p:cNvSpPr>
                <a:spLocks/>
              </p:cNvSpPr>
              <p:nvPr/>
            </p:nvSpPr>
            <p:spPr bwMode="auto">
              <a:xfrm>
                <a:off x="6375401" y="5189538"/>
                <a:ext cx="41275" cy="47625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17" y="0"/>
                  </a:cxn>
                  <a:cxn ang="0">
                    <a:pos x="14" y="6"/>
                  </a:cxn>
                  <a:cxn ang="0">
                    <a:pos x="9" y="14"/>
                  </a:cxn>
                  <a:cxn ang="0">
                    <a:pos x="9" y="16"/>
                  </a:cxn>
                  <a:cxn ang="0">
                    <a:pos x="3" y="25"/>
                  </a:cxn>
                  <a:cxn ang="0">
                    <a:pos x="6" y="25"/>
                  </a:cxn>
                  <a:cxn ang="0">
                    <a:pos x="6" y="22"/>
                  </a:cxn>
                  <a:cxn ang="0">
                    <a:pos x="0" y="25"/>
                  </a:cxn>
                  <a:cxn ang="0">
                    <a:pos x="6" y="30"/>
                  </a:cxn>
                  <a:cxn ang="0">
                    <a:pos x="9" y="30"/>
                  </a:cxn>
                  <a:cxn ang="0">
                    <a:pos x="11" y="27"/>
                  </a:cxn>
                  <a:cxn ang="0">
                    <a:pos x="17" y="19"/>
                  </a:cxn>
                  <a:cxn ang="0">
                    <a:pos x="11" y="16"/>
                  </a:cxn>
                  <a:cxn ang="0">
                    <a:pos x="14" y="19"/>
                  </a:cxn>
                  <a:cxn ang="0">
                    <a:pos x="23" y="8"/>
                  </a:cxn>
                  <a:cxn ang="0">
                    <a:pos x="26" y="4"/>
                  </a:cxn>
                </a:cxnLst>
                <a:rect l="0" t="0" r="r" b="b"/>
                <a:pathLst>
                  <a:path w="26" h="30">
                    <a:moveTo>
                      <a:pt x="26" y="4"/>
                    </a:moveTo>
                    <a:lnTo>
                      <a:pt x="17" y="0"/>
                    </a:lnTo>
                    <a:lnTo>
                      <a:pt x="14" y="6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3" y="25"/>
                    </a:lnTo>
                    <a:lnTo>
                      <a:pt x="6" y="25"/>
                    </a:lnTo>
                    <a:lnTo>
                      <a:pt x="6" y="22"/>
                    </a:lnTo>
                    <a:lnTo>
                      <a:pt x="0" y="25"/>
                    </a:lnTo>
                    <a:lnTo>
                      <a:pt x="6" y="30"/>
                    </a:lnTo>
                    <a:lnTo>
                      <a:pt x="9" y="30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1" y="16"/>
                    </a:lnTo>
                    <a:lnTo>
                      <a:pt x="14" y="19"/>
                    </a:lnTo>
                    <a:lnTo>
                      <a:pt x="23" y="8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6" name="Freeform 16"/>
              <p:cNvSpPr>
                <a:spLocks/>
              </p:cNvSpPr>
              <p:nvPr/>
            </p:nvSpPr>
            <p:spPr bwMode="auto">
              <a:xfrm>
                <a:off x="6353176" y="5265738"/>
                <a:ext cx="11113" cy="5238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20"/>
                  </a:cxn>
                  <a:cxn ang="0">
                    <a:pos x="5" y="18"/>
                  </a:cxn>
                  <a:cxn ang="0">
                    <a:pos x="0" y="18"/>
                  </a:cxn>
                  <a:cxn ang="0">
                    <a:pos x="0" y="33"/>
                  </a:cxn>
                  <a:cxn ang="0">
                    <a:pos x="7" y="33"/>
                  </a:cxn>
                  <a:cxn ang="0">
                    <a:pos x="7" y="20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7" y="5"/>
                  </a:cxn>
                  <a:cxn ang="0">
                    <a:pos x="5" y="8"/>
                  </a:cxn>
                  <a:cxn ang="0">
                    <a:pos x="7" y="8"/>
                  </a:cxn>
                  <a:cxn ang="0">
                    <a:pos x="7" y="2"/>
                  </a:cxn>
                </a:cxnLst>
                <a:rect l="0" t="0" r="r" b="b"/>
                <a:pathLst>
                  <a:path w="7" h="33">
                    <a:moveTo>
                      <a:pt x="7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20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0" y="33"/>
                    </a:lnTo>
                    <a:lnTo>
                      <a:pt x="7" y="33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5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7" name="Freeform 17"/>
              <p:cNvSpPr>
                <a:spLocks/>
              </p:cNvSpPr>
              <p:nvPr/>
            </p:nvSpPr>
            <p:spPr bwMode="auto">
              <a:xfrm>
                <a:off x="6353176" y="5357813"/>
                <a:ext cx="17463" cy="4603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0" y="24"/>
                  </a:cxn>
                  <a:cxn ang="0">
                    <a:pos x="0" y="29"/>
                  </a:cxn>
                  <a:cxn ang="0">
                    <a:pos x="11" y="29"/>
                  </a:cxn>
                  <a:cxn ang="0">
                    <a:pos x="11" y="27"/>
                  </a:cxn>
                  <a:cxn ang="0">
                    <a:pos x="11" y="17"/>
                  </a:cxn>
                  <a:cxn ang="0">
                    <a:pos x="11" y="0"/>
                  </a:cxn>
                </a:cxnLst>
                <a:rect l="0" t="0" r="r" b="b"/>
                <a:pathLst>
                  <a:path w="11" h="29">
                    <a:moveTo>
                      <a:pt x="11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1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8" name="Freeform 18"/>
              <p:cNvSpPr>
                <a:spLocks/>
              </p:cNvSpPr>
              <p:nvPr/>
            </p:nvSpPr>
            <p:spPr bwMode="auto">
              <a:xfrm>
                <a:off x="6554788" y="4640263"/>
                <a:ext cx="28575" cy="523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11" y="33"/>
                  </a:cxn>
                  <a:cxn ang="0">
                    <a:pos x="18" y="31"/>
                  </a:cxn>
                  <a:cxn ang="0">
                    <a:pos x="8" y="0"/>
                  </a:cxn>
                </a:cxnLst>
                <a:rect l="0" t="0" r="r" b="b"/>
                <a:pathLst>
                  <a:path w="18" h="33">
                    <a:moveTo>
                      <a:pt x="8" y="0"/>
                    </a:moveTo>
                    <a:lnTo>
                      <a:pt x="0" y="3"/>
                    </a:lnTo>
                    <a:lnTo>
                      <a:pt x="11" y="33"/>
                    </a:lnTo>
                    <a:lnTo>
                      <a:pt x="18" y="3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9" name="Freeform 19"/>
              <p:cNvSpPr>
                <a:spLocks/>
              </p:cNvSpPr>
              <p:nvPr/>
            </p:nvSpPr>
            <p:spPr bwMode="auto">
              <a:xfrm>
                <a:off x="6583363" y="4721225"/>
                <a:ext cx="34925" cy="523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3"/>
                  </a:cxn>
                  <a:cxn ang="0">
                    <a:pos x="3" y="13"/>
                  </a:cxn>
                  <a:cxn ang="0">
                    <a:pos x="12" y="33"/>
                  </a:cxn>
                  <a:cxn ang="0">
                    <a:pos x="22" y="30"/>
                  </a:cxn>
                  <a:cxn ang="0">
                    <a:pos x="12" y="10"/>
                  </a:cxn>
                  <a:cxn ang="0">
                    <a:pos x="10" y="0"/>
                  </a:cxn>
                </a:cxnLst>
                <a:rect l="0" t="0" r="r" b="b"/>
                <a:pathLst>
                  <a:path w="22" h="33">
                    <a:moveTo>
                      <a:pt x="10" y="0"/>
                    </a:moveTo>
                    <a:lnTo>
                      <a:pt x="0" y="3"/>
                    </a:lnTo>
                    <a:lnTo>
                      <a:pt x="3" y="13"/>
                    </a:lnTo>
                    <a:lnTo>
                      <a:pt x="12" y="33"/>
                    </a:lnTo>
                    <a:lnTo>
                      <a:pt x="22" y="30"/>
                    </a:lnTo>
                    <a:lnTo>
                      <a:pt x="1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0" name="Freeform 20"/>
              <p:cNvSpPr>
                <a:spLocks/>
              </p:cNvSpPr>
              <p:nvPr/>
            </p:nvSpPr>
            <p:spPr bwMode="auto">
              <a:xfrm>
                <a:off x="6618288" y="4802188"/>
                <a:ext cx="28575" cy="523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4"/>
                  </a:cxn>
                  <a:cxn ang="0">
                    <a:pos x="4" y="17"/>
                  </a:cxn>
                  <a:cxn ang="0">
                    <a:pos x="11" y="33"/>
                  </a:cxn>
                  <a:cxn ang="0">
                    <a:pos x="18" y="30"/>
                  </a:cxn>
                  <a:cxn ang="0">
                    <a:pos x="11" y="14"/>
                  </a:cxn>
                  <a:cxn ang="0">
                    <a:pos x="7" y="0"/>
                  </a:cxn>
                </a:cxnLst>
                <a:rect l="0" t="0" r="r" b="b"/>
                <a:pathLst>
                  <a:path w="18" h="33">
                    <a:moveTo>
                      <a:pt x="7" y="0"/>
                    </a:moveTo>
                    <a:lnTo>
                      <a:pt x="0" y="4"/>
                    </a:lnTo>
                    <a:lnTo>
                      <a:pt x="4" y="17"/>
                    </a:lnTo>
                    <a:lnTo>
                      <a:pt x="11" y="33"/>
                    </a:lnTo>
                    <a:lnTo>
                      <a:pt x="18" y="30"/>
                    </a:lnTo>
                    <a:lnTo>
                      <a:pt x="11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1" name="Freeform 21"/>
              <p:cNvSpPr>
                <a:spLocks/>
              </p:cNvSpPr>
              <p:nvPr/>
            </p:nvSpPr>
            <p:spPr bwMode="auto">
              <a:xfrm>
                <a:off x="6653213" y="4883150"/>
                <a:ext cx="34925" cy="523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"/>
                  </a:cxn>
                  <a:cxn ang="0">
                    <a:pos x="6" y="14"/>
                  </a:cxn>
                  <a:cxn ang="0">
                    <a:pos x="14" y="33"/>
                  </a:cxn>
                  <a:cxn ang="0">
                    <a:pos x="22" y="30"/>
                  </a:cxn>
                  <a:cxn ang="0">
                    <a:pos x="14" y="11"/>
                  </a:cxn>
                  <a:cxn ang="0">
                    <a:pos x="8" y="0"/>
                  </a:cxn>
                </a:cxnLst>
                <a:rect l="0" t="0" r="r" b="b"/>
                <a:pathLst>
                  <a:path w="22" h="33">
                    <a:moveTo>
                      <a:pt x="8" y="0"/>
                    </a:moveTo>
                    <a:lnTo>
                      <a:pt x="0" y="4"/>
                    </a:lnTo>
                    <a:lnTo>
                      <a:pt x="6" y="14"/>
                    </a:lnTo>
                    <a:lnTo>
                      <a:pt x="14" y="33"/>
                    </a:lnTo>
                    <a:lnTo>
                      <a:pt x="22" y="30"/>
                    </a:lnTo>
                    <a:lnTo>
                      <a:pt x="14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2" name="Freeform 22"/>
              <p:cNvSpPr>
                <a:spLocks/>
              </p:cNvSpPr>
              <p:nvPr/>
            </p:nvSpPr>
            <p:spPr bwMode="auto">
              <a:xfrm>
                <a:off x="6688138" y="4964113"/>
                <a:ext cx="22225" cy="523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22"/>
                  </a:cxn>
                  <a:cxn ang="0">
                    <a:pos x="6" y="33"/>
                  </a:cxn>
                  <a:cxn ang="0">
                    <a:pos x="14" y="33"/>
                  </a:cxn>
                  <a:cxn ang="0">
                    <a:pos x="14" y="20"/>
                  </a:cxn>
                  <a:cxn ang="0">
                    <a:pos x="11" y="4"/>
                  </a:cxn>
                  <a:cxn ang="0">
                    <a:pos x="8" y="0"/>
                  </a:cxn>
                </a:cxnLst>
                <a:rect l="0" t="0" r="r" b="b"/>
                <a:pathLst>
                  <a:path w="14" h="33">
                    <a:moveTo>
                      <a:pt x="8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22"/>
                    </a:lnTo>
                    <a:lnTo>
                      <a:pt x="6" y="33"/>
                    </a:lnTo>
                    <a:lnTo>
                      <a:pt x="14" y="33"/>
                    </a:lnTo>
                    <a:lnTo>
                      <a:pt x="14" y="20"/>
                    </a:lnTo>
                    <a:lnTo>
                      <a:pt x="11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3" name="Freeform 23"/>
              <p:cNvSpPr>
                <a:spLocks/>
              </p:cNvSpPr>
              <p:nvPr/>
            </p:nvSpPr>
            <p:spPr bwMode="auto">
              <a:xfrm>
                <a:off x="6675438" y="5051425"/>
                <a:ext cx="30163" cy="52388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0" y="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4" y="19"/>
                  </a:cxn>
                  <a:cxn ang="0">
                    <a:pos x="0" y="30"/>
                  </a:cxn>
                  <a:cxn ang="0">
                    <a:pos x="10" y="33"/>
                  </a:cxn>
                  <a:cxn ang="0">
                    <a:pos x="13" y="22"/>
                  </a:cxn>
                  <a:cxn ang="0">
                    <a:pos x="19" y="6"/>
                  </a:cxn>
                  <a:cxn ang="0">
                    <a:pos x="13" y="6"/>
                  </a:cxn>
                  <a:cxn ang="0">
                    <a:pos x="19" y="8"/>
                  </a:cxn>
                  <a:cxn ang="0">
                    <a:pos x="19" y="2"/>
                  </a:cxn>
                </a:cxnLst>
                <a:rect l="0" t="0" r="r" b="b"/>
                <a:pathLst>
                  <a:path w="19" h="33">
                    <a:moveTo>
                      <a:pt x="19" y="2"/>
                    </a:move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4" y="19"/>
                    </a:lnTo>
                    <a:lnTo>
                      <a:pt x="0" y="30"/>
                    </a:lnTo>
                    <a:lnTo>
                      <a:pt x="10" y="33"/>
                    </a:lnTo>
                    <a:lnTo>
                      <a:pt x="13" y="22"/>
                    </a:lnTo>
                    <a:lnTo>
                      <a:pt x="19" y="6"/>
                    </a:lnTo>
                    <a:lnTo>
                      <a:pt x="13" y="6"/>
                    </a:lnTo>
                    <a:lnTo>
                      <a:pt x="19" y="8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4" name="Freeform 24"/>
              <p:cNvSpPr>
                <a:spLocks/>
              </p:cNvSpPr>
              <p:nvPr/>
            </p:nvSpPr>
            <p:spPr bwMode="auto">
              <a:xfrm>
                <a:off x="6646863" y="5138738"/>
                <a:ext cx="28575" cy="50800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1" y="0"/>
                  </a:cxn>
                  <a:cxn ang="0">
                    <a:pos x="8" y="11"/>
                  </a:cxn>
                  <a:cxn ang="0">
                    <a:pos x="0" y="30"/>
                  </a:cxn>
                  <a:cxn ang="0">
                    <a:pos x="8" y="32"/>
                  </a:cxn>
                  <a:cxn ang="0">
                    <a:pos x="16" y="13"/>
                  </a:cxn>
                  <a:cxn ang="0">
                    <a:pos x="18" y="3"/>
                  </a:cxn>
                </a:cxnLst>
                <a:rect l="0" t="0" r="r" b="b"/>
                <a:pathLst>
                  <a:path w="18" h="32">
                    <a:moveTo>
                      <a:pt x="18" y="3"/>
                    </a:moveTo>
                    <a:lnTo>
                      <a:pt x="11" y="0"/>
                    </a:lnTo>
                    <a:lnTo>
                      <a:pt x="8" y="11"/>
                    </a:lnTo>
                    <a:lnTo>
                      <a:pt x="0" y="30"/>
                    </a:lnTo>
                    <a:lnTo>
                      <a:pt x="8" y="32"/>
                    </a:lnTo>
                    <a:lnTo>
                      <a:pt x="16" y="13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5" name="Freeform 25"/>
              <p:cNvSpPr>
                <a:spLocks/>
              </p:cNvSpPr>
              <p:nvPr/>
            </p:nvSpPr>
            <p:spPr bwMode="auto">
              <a:xfrm>
                <a:off x="6611938" y="5219700"/>
                <a:ext cx="34925" cy="46038"/>
              </a:xfrm>
              <a:custGeom>
                <a:avLst/>
                <a:gdLst/>
                <a:ahLst/>
                <a:cxnLst>
                  <a:cxn ang="0">
                    <a:pos x="22" y="3"/>
                  </a:cxn>
                  <a:cxn ang="0">
                    <a:pos x="14" y="0"/>
                  </a:cxn>
                  <a:cxn ang="0">
                    <a:pos x="14" y="5"/>
                  </a:cxn>
                  <a:cxn ang="0">
                    <a:pos x="9" y="17"/>
                  </a:cxn>
                  <a:cxn ang="0">
                    <a:pos x="4" y="24"/>
                  </a:cxn>
                  <a:cxn ang="0">
                    <a:pos x="0" y="24"/>
                  </a:cxn>
                  <a:cxn ang="0">
                    <a:pos x="6" y="29"/>
                  </a:cxn>
                  <a:cxn ang="0">
                    <a:pos x="12" y="27"/>
                  </a:cxn>
                  <a:cxn ang="0">
                    <a:pos x="17" y="19"/>
                  </a:cxn>
                  <a:cxn ang="0">
                    <a:pos x="22" y="7"/>
                  </a:cxn>
                  <a:cxn ang="0">
                    <a:pos x="22" y="3"/>
                  </a:cxn>
                </a:cxnLst>
                <a:rect l="0" t="0" r="r" b="b"/>
                <a:pathLst>
                  <a:path w="22" h="29">
                    <a:moveTo>
                      <a:pt x="22" y="3"/>
                    </a:moveTo>
                    <a:lnTo>
                      <a:pt x="14" y="0"/>
                    </a:lnTo>
                    <a:lnTo>
                      <a:pt x="14" y="5"/>
                    </a:lnTo>
                    <a:lnTo>
                      <a:pt x="9" y="17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6" y="29"/>
                    </a:lnTo>
                    <a:lnTo>
                      <a:pt x="12" y="27"/>
                    </a:lnTo>
                    <a:lnTo>
                      <a:pt x="17" y="19"/>
                    </a:lnTo>
                    <a:lnTo>
                      <a:pt x="22" y="7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6" name="Freeform 26"/>
              <p:cNvSpPr>
                <a:spLocks/>
              </p:cNvSpPr>
              <p:nvPr/>
            </p:nvSpPr>
            <p:spPr bwMode="auto">
              <a:xfrm>
                <a:off x="6583363" y="5294313"/>
                <a:ext cx="17463" cy="52388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28"/>
                  </a:cxn>
                  <a:cxn ang="0">
                    <a:pos x="6" y="28"/>
                  </a:cxn>
                  <a:cxn ang="0">
                    <a:pos x="0" y="25"/>
                  </a:cxn>
                  <a:cxn ang="0">
                    <a:pos x="0" y="33"/>
                  </a:cxn>
                  <a:cxn ang="0">
                    <a:pos x="9" y="33"/>
                  </a:cxn>
                  <a:cxn ang="0">
                    <a:pos x="9" y="28"/>
                  </a:cxn>
                  <a:cxn ang="0">
                    <a:pos x="9" y="25"/>
                  </a:cxn>
                  <a:cxn ang="0">
                    <a:pos x="9" y="25"/>
                  </a:cxn>
                  <a:cxn ang="0">
                    <a:pos x="9" y="13"/>
                  </a:cxn>
                  <a:cxn ang="0">
                    <a:pos x="6" y="13"/>
                  </a:cxn>
                  <a:cxn ang="0">
                    <a:pos x="9" y="15"/>
                  </a:cxn>
                  <a:cxn ang="0">
                    <a:pos x="11" y="2"/>
                  </a:cxn>
                  <a:cxn ang="0">
                    <a:pos x="6" y="2"/>
                  </a:cxn>
                  <a:cxn ang="0">
                    <a:pos x="11" y="5"/>
                  </a:cxn>
                  <a:cxn ang="0">
                    <a:pos x="11" y="2"/>
                  </a:cxn>
                </a:cxnLst>
                <a:rect l="0" t="0" r="r" b="b"/>
                <a:pathLst>
                  <a:path w="11" h="33">
                    <a:moveTo>
                      <a:pt x="11" y="2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6" y="28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9" y="15"/>
                    </a:lnTo>
                    <a:lnTo>
                      <a:pt x="11" y="2"/>
                    </a:lnTo>
                    <a:lnTo>
                      <a:pt x="6" y="2"/>
                    </a:lnTo>
                    <a:lnTo>
                      <a:pt x="11" y="5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7" name="Freeform 27"/>
              <p:cNvSpPr>
                <a:spLocks/>
              </p:cNvSpPr>
              <p:nvPr/>
            </p:nvSpPr>
            <p:spPr bwMode="auto">
              <a:xfrm>
                <a:off x="6583363" y="5386388"/>
                <a:ext cx="17463" cy="523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16"/>
                  </a:cxn>
                  <a:cxn ang="0">
                    <a:pos x="3" y="33"/>
                  </a:cxn>
                  <a:cxn ang="0">
                    <a:pos x="11" y="33"/>
                  </a:cxn>
                  <a:cxn ang="0">
                    <a:pos x="11" y="20"/>
                  </a:cxn>
                  <a:cxn ang="0">
                    <a:pos x="11" y="3"/>
                  </a:cxn>
                  <a:cxn ang="0">
                    <a:pos x="9" y="0"/>
                  </a:cxn>
                </a:cxnLst>
                <a:rect l="0" t="0" r="r" b="b"/>
                <a:pathLst>
                  <a:path w="11" h="33">
                    <a:moveTo>
                      <a:pt x="9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16"/>
                    </a:lnTo>
                    <a:lnTo>
                      <a:pt x="3" y="33"/>
                    </a:lnTo>
                    <a:lnTo>
                      <a:pt x="11" y="33"/>
                    </a:lnTo>
                    <a:lnTo>
                      <a:pt x="11" y="20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8" name="Rectangle 28"/>
              <p:cNvSpPr>
                <a:spLocks noChangeArrowheads="1"/>
              </p:cNvSpPr>
              <p:nvPr/>
            </p:nvSpPr>
            <p:spPr bwMode="auto">
              <a:xfrm>
                <a:off x="6589713" y="5473700"/>
                <a:ext cx="11113" cy="111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9" name="Freeform 29"/>
              <p:cNvSpPr>
                <a:spLocks/>
              </p:cNvSpPr>
              <p:nvPr/>
            </p:nvSpPr>
            <p:spPr bwMode="auto">
              <a:xfrm>
                <a:off x="6861176" y="4572000"/>
                <a:ext cx="22225" cy="508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"/>
                  </a:cxn>
                  <a:cxn ang="0">
                    <a:pos x="7" y="32"/>
                  </a:cxn>
                  <a:cxn ang="0">
                    <a:pos x="14" y="29"/>
                  </a:cxn>
                  <a:cxn ang="0">
                    <a:pos x="7" y="0"/>
                  </a:cxn>
                </a:cxnLst>
                <a:rect l="0" t="0" r="r" b="b"/>
                <a:pathLst>
                  <a:path w="14" h="32">
                    <a:moveTo>
                      <a:pt x="7" y="0"/>
                    </a:moveTo>
                    <a:lnTo>
                      <a:pt x="0" y="2"/>
                    </a:lnTo>
                    <a:lnTo>
                      <a:pt x="7" y="32"/>
                    </a:lnTo>
                    <a:lnTo>
                      <a:pt x="14" y="2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0" name="Freeform 30"/>
              <p:cNvSpPr>
                <a:spLocks/>
              </p:cNvSpPr>
              <p:nvPr/>
            </p:nvSpPr>
            <p:spPr bwMode="auto">
              <a:xfrm>
                <a:off x="6883401" y="4657725"/>
                <a:ext cx="23813" cy="523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6" y="25"/>
                  </a:cxn>
                  <a:cxn ang="0">
                    <a:pos x="8" y="33"/>
                  </a:cxn>
                  <a:cxn ang="0">
                    <a:pos x="15" y="31"/>
                  </a:cxn>
                  <a:cxn ang="0">
                    <a:pos x="13" y="22"/>
                  </a:cxn>
                  <a:cxn ang="0">
                    <a:pos x="8" y="0"/>
                  </a:cxn>
                </a:cxnLst>
                <a:rect l="0" t="0" r="r" b="b"/>
                <a:pathLst>
                  <a:path w="15" h="33">
                    <a:moveTo>
                      <a:pt x="8" y="0"/>
                    </a:moveTo>
                    <a:lnTo>
                      <a:pt x="0" y="3"/>
                    </a:lnTo>
                    <a:lnTo>
                      <a:pt x="6" y="25"/>
                    </a:lnTo>
                    <a:lnTo>
                      <a:pt x="8" y="33"/>
                    </a:lnTo>
                    <a:lnTo>
                      <a:pt x="15" y="31"/>
                    </a:lnTo>
                    <a:lnTo>
                      <a:pt x="13" y="2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1" name="Freeform 31"/>
              <p:cNvSpPr>
                <a:spLocks/>
              </p:cNvSpPr>
              <p:nvPr/>
            </p:nvSpPr>
            <p:spPr bwMode="auto">
              <a:xfrm>
                <a:off x="6907213" y="4738688"/>
                <a:ext cx="28575" cy="523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9" y="33"/>
                  </a:cxn>
                  <a:cxn ang="0">
                    <a:pos x="18" y="31"/>
                  </a:cxn>
                  <a:cxn ang="0">
                    <a:pos x="9" y="3"/>
                  </a:cxn>
                  <a:cxn ang="0">
                    <a:pos x="9" y="0"/>
                  </a:cxn>
                </a:cxnLst>
                <a:rect l="0" t="0" r="r" b="b"/>
                <a:pathLst>
                  <a:path w="18" h="33">
                    <a:moveTo>
                      <a:pt x="9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9" y="33"/>
                    </a:lnTo>
                    <a:lnTo>
                      <a:pt x="18" y="31"/>
                    </a:lnTo>
                    <a:lnTo>
                      <a:pt x="9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2" name="Freeform 32"/>
              <p:cNvSpPr>
                <a:spLocks/>
              </p:cNvSpPr>
              <p:nvPr/>
            </p:nvSpPr>
            <p:spPr bwMode="auto">
              <a:xfrm>
                <a:off x="6935788" y="4826000"/>
                <a:ext cx="34925" cy="523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5" y="14"/>
                  </a:cxn>
                  <a:cxn ang="0">
                    <a:pos x="14" y="33"/>
                  </a:cxn>
                  <a:cxn ang="0">
                    <a:pos x="22" y="30"/>
                  </a:cxn>
                  <a:cxn ang="0">
                    <a:pos x="14" y="11"/>
                  </a:cxn>
                  <a:cxn ang="0">
                    <a:pos x="8" y="0"/>
                  </a:cxn>
                </a:cxnLst>
                <a:rect l="0" t="0" r="r" b="b"/>
                <a:pathLst>
                  <a:path w="22" h="33">
                    <a:moveTo>
                      <a:pt x="8" y="0"/>
                    </a:moveTo>
                    <a:lnTo>
                      <a:pt x="0" y="3"/>
                    </a:lnTo>
                    <a:lnTo>
                      <a:pt x="5" y="14"/>
                    </a:lnTo>
                    <a:lnTo>
                      <a:pt x="14" y="33"/>
                    </a:lnTo>
                    <a:lnTo>
                      <a:pt x="22" y="30"/>
                    </a:lnTo>
                    <a:lnTo>
                      <a:pt x="14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3" name="Freeform 33"/>
              <p:cNvSpPr>
                <a:spLocks/>
              </p:cNvSpPr>
              <p:nvPr/>
            </p:nvSpPr>
            <p:spPr bwMode="auto">
              <a:xfrm>
                <a:off x="6970713" y="4906963"/>
                <a:ext cx="34925" cy="523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"/>
                  </a:cxn>
                  <a:cxn ang="0">
                    <a:pos x="6" y="16"/>
                  </a:cxn>
                  <a:cxn ang="0">
                    <a:pos x="12" y="33"/>
                  </a:cxn>
                  <a:cxn ang="0">
                    <a:pos x="22" y="33"/>
                  </a:cxn>
                  <a:cxn ang="0">
                    <a:pos x="16" y="14"/>
                  </a:cxn>
                  <a:cxn ang="0">
                    <a:pos x="9" y="0"/>
                  </a:cxn>
                </a:cxnLst>
                <a:rect l="0" t="0" r="r" b="b"/>
                <a:pathLst>
                  <a:path w="22" h="33">
                    <a:moveTo>
                      <a:pt x="9" y="0"/>
                    </a:moveTo>
                    <a:lnTo>
                      <a:pt x="0" y="3"/>
                    </a:lnTo>
                    <a:lnTo>
                      <a:pt x="6" y="16"/>
                    </a:lnTo>
                    <a:lnTo>
                      <a:pt x="12" y="33"/>
                    </a:lnTo>
                    <a:lnTo>
                      <a:pt x="22" y="33"/>
                    </a:lnTo>
                    <a:lnTo>
                      <a:pt x="16" y="1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4" name="Freeform 34"/>
              <p:cNvSpPr>
                <a:spLocks/>
              </p:cNvSpPr>
              <p:nvPr/>
            </p:nvSpPr>
            <p:spPr bwMode="auto">
              <a:xfrm>
                <a:off x="6999288" y="4987925"/>
                <a:ext cx="11113" cy="571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25"/>
                  </a:cxn>
                  <a:cxn ang="0">
                    <a:pos x="5" y="23"/>
                  </a:cxn>
                  <a:cxn ang="0">
                    <a:pos x="0" y="23"/>
                  </a:cxn>
                  <a:cxn ang="0">
                    <a:pos x="0" y="34"/>
                  </a:cxn>
                  <a:cxn ang="0">
                    <a:pos x="7" y="36"/>
                  </a:cxn>
                  <a:cxn ang="0">
                    <a:pos x="7" y="25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7" y="3"/>
                  </a:cxn>
                  <a:cxn ang="0">
                    <a:pos x="7" y="0"/>
                  </a:cxn>
                </a:cxnLst>
                <a:rect l="0" t="0" r="r" b="b"/>
                <a:pathLst>
                  <a:path w="7" h="36">
                    <a:moveTo>
                      <a:pt x="7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25"/>
                    </a:lnTo>
                    <a:lnTo>
                      <a:pt x="5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7" y="36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5" name="Freeform 35"/>
              <p:cNvSpPr>
                <a:spLocks/>
              </p:cNvSpPr>
              <p:nvPr/>
            </p:nvSpPr>
            <p:spPr bwMode="auto">
              <a:xfrm>
                <a:off x="6981826" y="5080000"/>
                <a:ext cx="23813" cy="4603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0"/>
                  </a:cxn>
                  <a:cxn ang="0">
                    <a:pos x="3" y="15"/>
                  </a:cxn>
                  <a:cxn ang="0">
                    <a:pos x="0" y="27"/>
                  </a:cxn>
                  <a:cxn ang="0">
                    <a:pos x="9" y="29"/>
                  </a:cxn>
                  <a:cxn ang="0">
                    <a:pos x="12" y="17"/>
                  </a:cxn>
                  <a:cxn ang="0">
                    <a:pos x="15" y="0"/>
                  </a:cxn>
                </a:cxnLst>
                <a:rect l="0" t="0" r="r" b="b"/>
                <a:pathLst>
                  <a:path w="15" h="29">
                    <a:moveTo>
                      <a:pt x="15" y="0"/>
                    </a:moveTo>
                    <a:lnTo>
                      <a:pt x="6" y="0"/>
                    </a:lnTo>
                    <a:lnTo>
                      <a:pt x="3" y="15"/>
                    </a:lnTo>
                    <a:lnTo>
                      <a:pt x="0" y="27"/>
                    </a:lnTo>
                    <a:lnTo>
                      <a:pt x="9" y="29"/>
                    </a:lnTo>
                    <a:lnTo>
                      <a:pt x="12" y="1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6" name="Freeform 36"/>
              <p:cNvSpPr>
                <a:spLocks/>
              </p:cNvSpPr>
              <p:nvPr/>
            </p:nvSpPr>
            <p:spPr bwMode="auto">
              <a:xfrm>
                <a:off x="6953251" y="5160963"/>
                <a:ext cx="28575" cy="523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1" y="0"/>
                  </a:cxn>
                  <a:cxn ang="0">
                    <a:pos x="5" y="19"/>
                  </a:cxn>
                  <a:cxn ang="0">
                    <a:pos x="0" y="30"/>
                  </a:cxn>
                  <a:cxn ang="0">
                    <a:pos x="8" y="33"/>
                  </a:cxn>
                  <a:cxn ang="0">
                    <a:pos x="13" y="22"/>
                  </a:cxn>
                  <a:cxn ang="0">
                    <a:pos x="18" y="3"/>
                  </a:cxn>
                </a:cxnLst>
                <a:rect l="0" t="0" r="r" b="b"/>
                <a:pathLst>
                  <a:path w="18" h="33">
                    <a:moveTo>
                      <a:pt x="18" y="3"/>
                    </a:moveTo>
                    <a:lnTo>
                      <a:pt x="11" y="0"/>
                    </a:lnTo>
                    <a:lnTo>
                      <a:pt x="5" y="19"/>
                    </a:lnTo>
                    <a:lnTo>
                      <a:pt x="0" y="30"/>
                    </a:lnTo>
                    <a:lnTo>
                      <a:pt x="8" y="33"/>
                    </a:lnTo>
                    <a:lnTo>
                      <a:pt x="13" y="22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7" name="Freeform 37"/>
              <p:cNvSpPr>
                <a:spLocks/>
              </p:cNvSpPr>
              <p:nvPr/>
            </p:nvSpPr>
            <p:spPr bwMode="auto">
              <a:xfrm>
                <a:off x="6924676" y="5248275"/>
                <a:ext cx="34925" cy="46038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6" y="17"/>
                  </a:cxn>
                  <a:cxn ang="0">
                    <a:pos x="0" y="27"/>
                  </a:cxn>
                  <a:cxn ang="0">
                    <a:pos x="9" y="29"/>
                  </a:cxn>
                  <a:cxn ang="0">
                    <a:pos x="15" y="20"/>
                  </a:cxn>
                  <a:cxn ang="0">
                    <a:pos x="22" y="5"/>
                  </a:cxn>
                  <a:cxn ang="0">
                    <a:pos x="22" y="2"/>
                  </a:cxn>
                </a:cxnLst>
                <a:rect l="0" t="0" r="r" b="b"/>
                <a:pathLst>
                  <a:path w="22" h="29">
                    <a:moveTo>
                      <a:pt x="22" y="2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6" y="17"/>
                    </a:lnTo>
                    <a:lnTo>
                      <a:pt x="0" y="27"/>
                    </a:lnTo>
                    <a:lnTo>
                      <a:pt x="9" y="29"/>
                    </a:lnTo>
                    <a:lnTo>
                      <a:pt x="15" y="20"/>
                    </a:lnTo>
                    <a:lnTo>
                      <a:pt x="22" y="5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8" name="Freeform 38"/>
              <p:cNvSpPr>
                <a:spLocks/>
              </p:cNvSpPr>
              <p:nvPr/>
            </p:nvSpPr>
            <p:spPr bwMode="auto">
              <a:xfrm>
                <a:off x="6889751" y="5329238"/>
                <a:ext cx="34925" cy="4603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5" y="8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0" y="29"/>
                  </a:cxn>
                  <a:cxn ang="0">
                    <a:pos x="8" y="29"/>
                  </a:cxn>
                  <a:cxn ang="0">
                    <a:pos x="11" y="21"/>
                  </a:cxn>
                  <a:cxn ang="0">
                    <a:pos x="5" y="21"/>
                  </a:cxn>
                  <a:cxn ang="0">
                    <a:pos x="11" y="24"/>
                  </a:cxn>
                  <a:cxn ang="0">
                    <a:pos x="13" y="11"/>
                  </a:cxn>
                  <a:cxn ang="0">
                    <a:pos x="22" y="5"/>
                  </a:cxn>
                  <a:cxn ang="0">
                    <a:pos x="19" y="5"/>
                  </a:cxn>
                </a:cxnLst>
                <a:rect l="0" t="0" r="r" b="b"/>
                <a:pathLst>
                  <a:path w="22" h="29">
                    <a:moveTo>
                      <a:pt x="19" y="5"/>
                    </a:moveTo>
                    <a:lnTo>
                      <a:pt x="13" y="0"/>
                    </a:lnTo>
                    <a:lnTo>
                      <a:pt x="13" y="2"/>
                    </a:lnTo>
                    <a:lnTo>
                      <a:pt x="5" y="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9"/>
                    </a:lnTo>
                    <a:lnTo>
                      <a:pt x="8" y="29"/>
                    </a:lnTo>
                    <a:lnTo>
                      <a:pt x="11" y="21"/>
                    </a:lnTo>
                    <a:lnTo>
                      <a:pt x="5" y="21"/>
                    </a:lnTo>
                    <a:lnTo>
                      <a:pt x="11" y="24"/>
                    </a:lnTo>
                    <a:lnTo>
                      <a:pt x="13" y="11"/>
                    </a:lnTo>
                    <a:lnTo>
                      <a:pt x="22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9" name="Rectangle 39"/>
              <p:cNvSpPr>
                <a:spLocks noChangeArrowheads="1"/>
              </p:cNvSpPr>
              <p:nvPr/>
            </p:nvSpPr>
            <p:spPr bwMode="auto">
              <a:xfrm>
                <a:off x="6889751" y="5410200"/>
                <a:ext cx="11113" cy="523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0" name="Freeform 40"/>
              <p:cNvSpPr>
                <a:spLocks/>
              </p:cNvSpPr>
              <p:nvPr/>
            </p:nvSpPr>
            <p:spPr bwMode="auto">
              <a:xfrm>
                <a:off x="6896101" y="5495925"/>
                <a:ext cx="11113" cy="523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0" y="33"/>
                  </a:cxn>
                  <a:cxn ang="0">
                    <a:pos x="7" y="33"/>
                  </a:cxn>
                  <a:cxn ang="0">
                    <a:pos x="7" y="25"/>
                  </a:cxn>
                  <a:cxn ang="0">
                    <a:pos x="7" y="0"/>
                  </a:cxn>
                </a:cxnLst>
                <a:rect l="0" t="0" r="r" b="b"/>
                <a:pathLst>
                  <a:path w="7" h="33">
                    <a:moveTo>
                      <a:pt x="7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0" y="33"/>
                    </a:lnTo>
                    <a:lnTo>
                      <a:pt x="7" y="33"/>
                    </a:lnTo>
                    <a:lnTo>
                      <a:pt x="7" y="2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1" name="Freeform 41"/>
              <p:cNvSpPr>
                <a:spLocks/>
              </p:cNvSpPr>
              <p:nvPr/>
            </p:nvSpPr>
            <p:spPr bwMode="auto">
              <a:xfrm>
                <a:off x="7196138" y="4508500"/>
                <a:ext cx="22225" cy="4603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"/>
                  </a:cxn>
                  <a:cxn ang="0">
                    <a:pos x="5" y="29"/>
                  </a:cxn>
                  <a:cxn ang="0">
                    <a:pos x="14" y="26"/>
                  </a:cxn>
                  <a:cxn ang="0">
                    <a:pos x="9" y="0"/>
                  </a:cxn>
                </a:cxnLst>
                <a:rect l="0" t="0" r="r" b="b"/>
                <a:pathLst>
                  <a:path w="14" h="29">
                    <a:moveTo>
                      <a:pt x="9" y="0"/>
                    </a:moveTo>
                    <a:lnTo>
                      <a:pt x="0" y="2"/>
                    </a:lnTo>
                    <a:lnTo>
                      <a:pt x="5" y="29"/>
                    </a:lnTo>
                    <a:lnTo>
                      <a:pt x="14" y="2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2" name="Freeform 42"/>
              <p:cNvSpPr>
                <a:spLocks/>
              </p:cNvSpPr>
              <p:nvPr/>
            </p:nvSpPr>
            <p:spPr bwMode="auto">
              <a:xfrm>
                <a:off x="7218363" y="4589463"/>
                <a:ext cx="23813" cy="5715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2"/>
                  </a:cxn>
                  <a:cxn ang="0">
                    <a:pos x="8" y="36"/>
                  </a:cxn>
                  <a:cxn ang="0">
                    <a:pos x="15" y="33"/>
                  </a:cxn>
                  <a:cxn ang="0">
                    <a:pos x="8" y="0"/>
                  </a:cxn>
                </a:cxnLst>
                <a:rect l="0" t="0" r="r" b="b"/>
                <a:pathLst>
                  <a:path w="15" h="36">
                    <a:moveTo>
                      <a:pt x="8" y="0"/>
                    </a:moveTo>
                    <a:lnTo>
                      <a:pt x="0" y="2"/>
                    </a:lnTo>
                    <a:lnTo>
                      <a:pt x="8" y="36"/>
                    </a:lnTo>
                    <a:lnTo>
                      <a:pt x="15" y="3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3" name="Freeform 43"/>
              <p:cNvSpPr>
                <a:spLocks/>
              </p:cNvSpPr>
              <p:nvPr/>
            </p:nvSpPr>
            <p:spPr bwMode="auto">
              <a:xfrm>
                <a:off x="7235826" y="4675188"/>
                <a:ext cx="28575" cy="523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"/>
                  </a:cxn>
                  <a:cxn ang="0">
                    <a:pos x="6" y="26"/>
                  </a:cxn>
                  <a:cxn ang="0">
                    <a:pos x="9" y="33"/>
                  </a:cxn>
                  <a:cxn ang="0">
                    <a:pos x="18" y="30"/>
                  </a:cxn>
                  <a:cxn ang="0">
                    <a:pos x="15" y="23"/>
                  </a:cxn>
                  <a:cxn ang="0">
                    <a:pos x="9" y="0"/>
                  </a:cxn>
                </a:cxnLst>
                <a:rect l="0" t="0" r="r" b="b"/>
                <a:pathLst>
                  <a:path w="18" h="33">
                    <a:moveTo>
                      <a:pt x="9" y="0"/>
                    </a:moveTo>
                    <a:lnTo>
                      <a:pt x="0" y="3"/>
                    </a:lnTo>
                    <a:lnTo>
                      <a:pt x="6" y="26"/>
                    </a:lnTo>
                    <a:lnTo>
                      <a:pt x="9" y="33"/>
                    </a:lnTo>
                    <a:lnTo>
                      <a:pt x="18" y="30"/>
                    </a:lnTo>
                    <a:lnTo>
                      <a:pt x="15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4" name="Freeform 44"/>
              <p:cNvSpPr>
                <a:spLocks/>
              </p:cNvSpPr>
              <p:nvPr/>
            </p:nvSpPr>
            <p:spPr bwMode="auto">
              <a:xfrm>
                <a:off x="7259638" y="4762500"/>
                <a:ext cx="22225" cy="523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3"/>
                  </a:cxn>
                  <a:cxn ang="0">
                    <a:pos x="3" y="11"/>
                  </a:cxn>
                  <a:cxn ang="0">
                    <a:pos x="7" y="33"/>
                  </a:cxn>
                  <a:cxn ang="0">
                    <a:pos x="14" y="30"/>
                  </a:cxn>
                  <a:cxn ang="0">
                    <a:pos x="10" y="8"/>
                  </a:cxn>
                  <a:cxn ang="0">
                    <a:pos x="7" y="0"/>
                  </a:cxn>
                </a:cxnLst>
                <a:rect l="0" t="0" r="r" b="b"/>
                <a:pathLst>
                  <a:path w="14" h="33">
                    <a:moveTo>
                      <a:pt x="7" y="0"/>
                    </a:moveTo>
                    <a:lnTo>
                      <a:pt x="0" y="3"/>
                    </a:lnTo>
                    <a:lnTo>
                      <a:pt x="3" y="11"/>
                    </a:lnTo>
                    <a:lnTo>
                      <a:pt x="7" y="33"/>
                    </a:lnTo>
                    <a:lnTo>
                      <a:pt x="14" y="30"/>
                    </a:lnTo>
                    <a:lnTo>
                      <a:pt x="10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5" name="Freeform 45"/>
              <p:cNvSpPr>
                <a:spLocks/>
              </p:cNvSpPr>
              <p:nvPr/>
            </p:nvSpPr>
            <p:spPr bwMode="auto">
              <a:xfrm>
                <a:off x="7288213" y="4848225"/>
                <a:ext cx="28575" cy="476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8" y="25"/>
                  </a:cxn>
                  <a:cxn ang="0">
                    <a:pos x="10" y="30"/>
                  </a:cxn>
                  <a:cxn ang="0">
                    <a:pos x="18" y="28"/>
                  </a:cxn>
                  <a:cxn ang="0">
                    <a:pos x="16" y="22"/>
                  </a:cxn>
                  <a:cxn ang="0">
                    <a:pos x="8" y="0"/>
                  </a:cxn>
                </a:cxnLst>
                <a:rect l="0" t="0" r="r" b="b"/>
                <a:pathLst>
                  <a:path w="18" h="30">
                    <a:moveTo>
                      <a:pt x="8" y="0"/>
                    </a:moveTo>
                    <a:lnTo>
                      <a:pt x="0" y="3"/>
                    </a:lnTo>
                    <a:lnTo>
                      <a:pt x="8" y="25"/>
                    </a:lnTo>
                    <a:lnTo>
                      <a:pt x="10" y="30"/>
                    </a:lnTo>
                    <a:lnTo>
                      <a:pt x="18" y="28"/>
                    </a:lnTo>
                    <a:lnTo>
                      <a:pt x="16" y="2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6" name="Freeform 46"/>
              <p:cNvSpPr>
                <a:spLocks/>
              </p:cNvSpPr>
              <p:nvPr/>
            </p:nvSpPr>
            <p:spPr bwMode="auto">
              <a:xfrm>
                <a:off x="7316788" y="4924425"/>
                <a:ext cx="28575" cy="5715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9" y="33"/>
                  </a:cxn>
                  <a:cxn ang="0">
                    <a:pos x="9" y="36"/>
                  </a:cxn>
                  <a:cxn ang="0">
                    <a:pos x="9" y="36"/>
                  </a:cxn>
                  <a:cxn ang="0">
                    <a:pos x="18" y="33"/>
                  </a:cxn>
                  <a:cxn ang="0">
                    <a:pos x="18" y="33"/>
                  </a:cxn>
                  <a:cxn ang="0">
                    <a:pos x="12" y="33"/>
                  </a:cxn>
                  <a:cxn ang="0">
                    <a:pos x="18" y="33"/>
                  </a:cxn>
                  <a:cxn ang="0">
                    <a:pos x="9" y="3"/>
                  </a:cxn>
                  <a:cxn ang="0">
                    <a:pos x="9" y="0"/>
                  </a:cxn>
                </a:cxnLst>
                <a:rect l="0" t="0" r="r" b="b"/>
                <a:pathLst>
                  <a:path w="18" h="36">
                    <a:moveTo>
                      <a:pt x="9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9" y="33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2" y="33"/>
                    </a:lnTo>
                    <a:lnTo>
                      <a:pt x="18" y="33"/>
                    </a:lnTo>
                    <a:lnTo>
                      <a:pt x="9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7" name="Freeform 47"/>
              <p:cNvSpPr>
                <a:spLocks/>
              </p:cNvSpPr>
              <p:nvPr/>
            </p:nvSpPr>
            <p:spPr bwMode="auto">
              <a:xfrm>
                <a:off x="7334251" y="5016500"/>
                <a:ext cx="11113" cy="460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5" y="20"/>
                  </a:cxn>
                  <a:cxn ang="0">
                    <a:pos x="0" y="17"/>
                  </a:cxn>
                  <a:cxn ang="0">
                    <a:pos x="0" y="29"/>
                  </a:cxn>
                  <a:cxn ang="0">
                    <a:pos x="7" y="29"/>
                  </a:cxn>
                  <a:cxn ang="0">
                    <a:pos x="7" y="20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7" y="0"/>
                  </a:cxn>
                </a:cxnLst>
                <a:rect l="0" t="0" r="r" b="b"/>
                <a:pathLst>
                  <a:path w="7" h="29">
                    <a:moveTo>
                      <a:pt x="7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29"/>
                    </a:lnTo>
                    <a:lnTo>
                      <a:pt x="7" y="29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8" name="Freeform 48"/>
              <p:cNvSpPr>
                <a:spLocks/>
              </p:cNvSpPr>
              <p:nvPr/>
            </p:nvSpPr>
            <p:spPr bwMode="auto">
              <a:xfrm>
                <a:off x="7323138" y="5103813"/>
                <a:ext cx="22225" cy="523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5" y="0"/>
                  </a:cxn>
                  <a:cxn ang="0">
                    <a:pos x="5" y="5"/>
                  </a:cxn>
                  <a:cxn ang="0">
                    <a:pos x="0" y="27"/>
                  </a:cxn>
                  <a:cxn ang="0">
                    <a:pos x="0" y="30"/>
                  </a:cxn>
                  <a:cxn ang="0">
                    <a:pos x="8" y="33"/>
                  </a:cxn>
                  <a:cxn ang="0">
                    <a:pos x="8" y="30"/>
                  </a:cxn>
                  <a:cxn ang="0">
                    <a:pos x="14" y="5"/>
                  </a:cxn>
                  <a:cxn ang="0">
                    <a:pos x="14" y="0"/>
                  </a:cxn>
                </a:cxnLst>
                <a:rect l="0" t="0" r="r" b="b"/>
                <a:pathLst>
                  <a:path w="14" h="33">
                    <a:moveTo>
                      <a:pt x="14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14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9" name="Freeform 49"/>
              <p:cNvSpPr>
                <a:spLocks/>
              </p:cNvSpPr>
              <p:nvPr/>
            </p:nvSpPr>
            <p:spPr bwMode="auto">
              <a:xfrm>
                <a:off x="7294563" y="5189538"/>
                <a:ext cx="28575" cy="523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9" y="0"/>
                  </a:cxn>
                  <a:cxn ang="0">
                    <a:pos x="0" y="30"/>
                  </a:cxn>
                  <a:cxn ang="0">
                    <a:pos x="9" y="33"/>
                  </a:cxn>
                  <a:cxn ang="0">
                    <a:pos x="18" y="3"/>
                  </a:cxn>
                </a:cxnLst>
                <a:rect l="0" t="0" r="r" b="b"/>
                <a:pathLst>
                  <a:path w="18" h="33">
                    <a:moveTo>
                      <a:pt x="18" y="3"/>
                    </a:moveTo>
                    <a:lnTo>
                      <a:pt x="9" y="0"/>
                    </a:lnTo>
                    <a:lnTo>
                      <a:pt x="0" y="30"/>
                    </a:lnTo>
                    <a:lnTo>
                      <a:pt x="9" y="33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0" name="Freeform 50"/>
              <p:cNvSpPr>
                <a:spLocks/>
              </p:cNvSpPr>
              <p:nvPr/>
            </p:nvSpPr>
            <p:spPr bwMode="auto">
              <a:xfrm>
                <a:off x="7277101" y="5276850"/>
                <a:ext cx="22225" cy="523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7" y="0"/>
                  </a:cxn>
                  <a:cxn ang="0">
                    <a:pos x="2" y="27"/>
                  </a:cxn>
                  <a:cxn ang="0">
                    <a:pos x="0" y="30"/>
                  </a:cxn>
                  <a:cxn ang="0">
                    <a:pos x="7" y="33"/>
                  </a:cxn>
                  <a:cxn ang="0">
                    <a:pos x="9" y="30"/>
                  </a:cxn>
                  <a:cxn ang="0">
                    <a:pos x="14" y="0"/>
                  </a:cxn>
                </a:cxnLst>
                <a:rect l="0" t="0" r="r" b="b"/>
                <a:pathLst>
                  <a:path w="14" h="33">
                    <a:moveTo>
                      <a:pt x="14" y="0"/>
                    </a:moveTo>
                    <a:lnTo>
                      <a:pt x="7" y="0"/>
                    </a:lnTo>
                    <a:lnTo>
                      <a:pt x="2" y="27"/>
                    </a:lnTo>
                    <a:lnTo>
                      <a:pt x="0" y="30"/>
                    </a:lnTo>
                    <a:lnTo>
                      <a:pt x="7" y="33"/>
                    </a:lnTo>
                    <a:lnTo>
                      <a:pt x="9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1" name="Freeform 51"/>
              <p:cNvSpPr>
                <a:spLocks/>
              </p:cNvSpPr>
              <p:nvPr/>
            </p:nvSpPr>
            <p:spPr bwMode="auto">
              <a:xfrm>
                <a:off x="7246938" y="5357813"/>
                <a:ext cx="34925" cy="52388"/>
              </a:xfrm>
              <a:custGeom>
                <a:avLst/>
                <a:gdLst/>
                <a:ahLst/>
                <a:cxnLst>
                  <a:cxn ang="0">
                    <a:pos x="22" y="3"/>
                  </a:cxn>
                  <a:cxn ang="0">
                    <a:pos x="13" y="0"/>
                  </a:cxn>
                  <a:cxn ang="0">
                    <a:pos x="10" y="14"/>
                  </a:cxn>
                  <a:cxn ang="0">
                    <a:pos x="4" y="25"/>
                  </a:cxn>
                  <a:cxn ang="0">
                    <a:pos x="0" y="30"/>
                  </a:cxn>
                  <a:cxn ang="0">
                    <a:pos x="10" y="33"/>
                  </a:cxn>
                  <a:cxn ang="0">
                    <a:pos x="13" y="28"/>
                  </a:cxn>
                  <a:cxn ang="0">
                    <a:pos x="20" y="16"/>
                  </a:cxn>
                  <a:cxn ang="0">
                    <a:pos x="22" y="3"/>
                  </a:cxn>
                </a:cxnLst>
                <a:rect l="0" t="0" r="r" b="b"/>
                <a:pathLst>
                  <a:path w="22" h="33">
                    <a:moveTo>
                      <a:pt x="22" y="3"/>
                    </a:moveTo>
                    <a:lnTo>
                      <a:pt x="13" y="0"/>
                    </a:lnTo>
                    <a:lnTo>
                      <a:pt x="10" y="14"/>
                    </a:lnTo>
                    <a:lnTo>
                      <a:pt x="4" y="25"/>
                    </a:lnTo>
                    <a:lnTo>
                      <a:pt x="0" y="30"/>
                    </a:lnTo>
                    <a:lnTo>
                      <a:pt x="10" y="33"/>
                    </a:lnTo>
                    <a:lnTo>
                      <a:pt x="13" y="28"/>
                    </a:lnTo>
                    <a:lnTo>
                      <a:pt x="20" y="16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2" name="Freeform 52"/>
              <p:cNvSpPr>
                <a:spLocks/>
              </p:cNvSpPr>
              <p:nvPr/>
            </p:nvSpPr>
            <p:spPr bwMode="auto">
              <a:xfrm>
                <a:off x="7224713" y="5438775"/>
                <a:ext cx="17463" cy="52388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3" y="0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0" y="22"/>
                  </a:cxn>
                  <a:cxn ang="0">
                    <a:pos x="0" y="25"/>
                  </a:cxn>
                  <a:cxn ang="0">
                    <a:pos x="0" y="33"/>
                  </a:cxn>
                  <a:cxn ang="0">
                    <a:pos x="8" y="33"/>
                  </a:cxn>
                  <a:cxn ang="0">
                    <a:pos x="8" y="22"/>
                  </a:cxn>
                  <a:cxn ang="0">
                    <a:pos x="5" y="25"/>
                  </a:cxn>
                  <a:cxn ang="0">
                    <a:pos x="8" y="25"/>
                  </a:cxn>
                  <a:cxn ang="0">
                    <a:pos x="11" y="6"/>
                  </a:cxn>
                  <a:cxn ang="0">
                    <a:pos x="5" y="6"/>
                  </a:cxn>
                  <a:cxn ang="0">
                    <a:pos x="11" y="8"/>
                  </a:cxn>
                  <a:cxn ang="0">
                    <a:pos x="11" y="3"/>
                  </a:cxn>
                </a:cxnLst>
                <a:rect l="0" t="0" r="r" b="b"/>
                <a:pathLst>
                  <a:path w="11" h="33">
                    <a:moveTo>
                      <a:pt x="11" y="3"/>
                    </a:moveTo>
                    <a:lnTo>
                      <a:pt x="3" y="0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8" y="22"/>
                    </a:lnTo>
                    <a:lnTo>
                      <a:pt x="5" y="25"/>
                    </a:lnTo>
                    <a:lnTo>
                      <a:pt x="8" y="25"/>
                    </a:lnTo>
                    <a:lnTo>
                      <a:pt x="11" y="6"/>
                    </a:lnTo>
                    <a:lnTo>
                      <a:pt x="5" y="6"/>
                    </a:lnTo>
                    <a:lnTo>
                      <a:pt x="11" y="8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3" name="Rectangle 53"/>
              <p:cNvSpPr>
                <a:spLocks noChangeArrowheads="1"/>
              </p:cNvSpPr>
              <p:nvPr/>
            </p:nvSpPr>
            <p:spPr bwMode="auto">
              <a:xfrm>
                <a:off x="7224713" y="5530850"/>
                <a:ext cx="11113" cy="4603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4" name="Freeform 54"/>
              <p:cNvSpPr>
                <a:spLocks/>
              </p:cNvSpPr>
              <p:nvPr/>
            </p:nvSpPr>
            <p:spPr bwMode="auto">
              <a:xfrm>
                <a:off x="7231063" y="5618163"/>
                <a:ext cx="11113" cy="523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7" y="33"/>
                  </a:cxn>
                  <a:cxn ang="0">
                    <a:pos x="7" y="30"/>
                  </a:cxn>
                  <a:cxn ang="0">
                    <a:pos x="7" y="3"/>
                  </a:cxn>
                  <a:cxn ang="0">
                    <a:pos x="7" y="0"/>
                  </a:cxn>
                </a:cxnLst>
                <a:rect l="0" t="0" r="r" b="b"/>
                <a:pathLst>
                  <a:path w="7" h="33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7" y="33"/>
                    </a:lnTo>
                    <a:lnTo>
                      <a:pt x="7" y="30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5" name="Freeform 55"/>
              <p:cNvSpPr>
                <a:spLocks/>
              </p:cNvSpPr>
              <p:nvPr/>
            </p:nvSpPr>
            <p:spPr bwMode="auto">
              <a:xfrm>
                <a:off x="7231063" y="5705475"/>
                <a:ext cx="11113" cy="111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" y="7"/>
                  </a:cxn>
                  <a:cxn ang="0">
                    <a:pos x="7" y="3"/>
                  </a:cxn>
                  <a:cxn ang="0">
                    <a:pos x="7" y="0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6" name="Freeform 56"/>
              <p:cNvSpPr>
                <a:spLocks/>
              </p:cNvSpPr>
              <p:nvPr/>
            </p:nvSpPr>
            <p:spPr bwMode="auto">
              <a:xfrm>
                <a:off x="7467601" y="4438650"/>
                <a:ext cx="17463" cy="5238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4" y="33"/>
                  </a:cxn>
                  <a:cxn ang="0">
                    <a:pos x="11" y="30"/>
                  </a:cxn>
                  <a:cxn ang="0">
                    <a:pos x="6" y="0"/>
                  </a:cxn>
                </a:cxnLst>
                <a:rect l="0" t="0" r="r" b="b"/>
                <a:pathLst>
                  <a:path w="11" h="33">
                    <a:moveTo>
                      <a:pt x="6" y="0"/>
                    </a:moveTo>
                    <a:lnTo>
                      <a:pt x="0" y="3"/>
                    </a:lnTo>
                    <a:lnTo>
                      <a:pt x="4" y="33"/>
                    </a:lnTo>
                    <a:lnTo>
                      <a:pt x="11" y="3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7" name="Freeform 57"/>
              <p:cNvSpPr>
                <a:spLocks/>
              </p:cNvSpPr>
              <p:nvPr/>
            </p:nvSpPr>
            <p:spPr bwMode="auto">
              <a:xfrm>
                <a:off x="7485063" y="4524375"/>
                <a:ext cx="22225" cy="523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3"/>
                  </a:cxn>
                  <a:cxn ang="0">
                    <a:pos x="7" y="33"/>
                  </a:cxn>
                  <a:cxn ang="0">
                    <a:pos x="14" y="31"/>
                  </a:cxn>
                  <a:cxn ang="0">
                    <a:pos x="7" y="0"/>
                  </a:cxn>
                </a:cxnLst>
                <a:rect l="0" t="0" r="r" b="b"/>
                <a:pathLst>
                  <a:path w="14" h="33">
                    <a:moveTo>
                      <a:pt x="7" y="0"/>
                    </a:moveTo>
                    <a:lnTo>
                      <a:pt x="0" y="3"/>
                    </a:lnTo>
                    <a:lnTo>
                      <a:pt x="7" y="33"/>
                    </a:lnTo>
                    <a:lnTo>
                      <a:pt x="14" y="3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8" name="Freeform 58"/>
              <p:cNvSpPr>
                <a:spLocks/>
              </p:cNvSpPr>
              <p:nvPr/>
            </p:nvSpPr>
            <p:spPr bwMode="auto">
              <a:xfrm>
                <a:off x="7500938" y="4605338"/>
                <a:ext cx="23813" cy="587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3"/>
                  </a:cxn>
                  <a:cxn ang="0">
                    <a:pos x="6" y="37"/>
                  </a:cxn>
                  <a:cxn ang="0">
                    <a:pos x="15" y="34"/>
                  </a:cxn>
                  <a:cxn ang="0">
                    <a:pos x="10" y="0"/>
                  </a:cxn>
                </a:cxnLst>
                <a:rect l="0" t="0" r="r" b="b"/>
                <a:pathLst>
                  <a:path w="15" h="37">
                    <a:moveTo>
                      <a:pt x="10" y="0"/>
                    </a:moveTo>
                    <a:lnTo>
                      <a:pt x="0" y="3"/>
                    </a:lnTo>
                    <a:lnTo>
                      <a:pt x="6" y="37"/>
                    </a:lnTo>
                    <a:lnTo>
                      <a:pt x="15" y="3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9" name="Freeform 59"/>
              <p:cNvSpPr>
                <a:spLocks/>
              </p:cNvSpPr>
              <p:nvPr/>
            </p:nvSpPr>
            <p:spPr bwMode="auto">
              <a:xfrm>
                <a:off x="7518401" y="4692650"/>
                <a:ext cx="23813" cy="587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8" y="31"/>
                  </a:cxn>
                  <a:cxn ang="0">
                    <a:pos x="8" y="37"/>
                  </a:cxn>
                  <a:cxn ang="0">
                    <a:pos x="15" y="33"/>
                  </a:cxn>
                  <a:cxn ang="0">
                    <a:pos x="15" y="28"/>
                  </a:cxn>
                  <a:cxn ang="0">
                    <a:pos x="8" y="0"/>
                  </a:cxn>
                </a:cxnLst>
                <a:rect l="0" t="0" r="r" b="b"/>
                <a:pathLst>
                  <a:path w="15" h="37">
                    <a:moveTo>
                      <a:pt x="8" y="0"/>
                    </a:moveTo>
                    <a:lnTo>
                      <a:pt x="0" y="3"/>
                    </a:lnTo>
                    <a:lnTo>
                      <a:pt x="8" y="31"/>
                    </a:lnTo>
                    <a:lnTo>
                      <a:pt x="8" y="37"/>
                    </a:lnTo>
                    <a:lnTo>
                      <a:pt x="15" y="33"/>
                    </a:lnTo>
                    <a:lnTo>
                      <a:pt x="15" y="2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0" name="Freeform 60"/>
              <p:cNvSpPr>
                <a:spLocks/>
              </p:cNvSpPr>
              <p:nvPr/>
            </p:nvSpPr>
            <p:spPr bwMode="auto">
              <a:xfrm>
                <a:off x="7542213" y="4779963"/>
                <a:ext cx="34925" cy="523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"/>
                  </a:cxn>
                  <a:cxn ang="0">
                    <a:pos x="4" y="15"/>
                  </a:cxn>
                  <a:cxn ang="0">
                    <a:pos x="13" y="33"/>
                  </a:cxn>
                  <a:cxn ang="0">
                    <a:pos x="22" y="30"/>
                  </a:cxn>
                  <a:cxn ang="0">
                    <a:pos x="13" y="12"/>
                  </a:cxn>
                  <a:cxn ang="0">
                    <a:pos x="9" y="0"/>
                  </a:cxn>
                </a:cxnLst>
                <a:rect l="0" t="0" r="r" b="b"/>
                <a:pathLst>
                  <a:path w="22" h="33">
                    <a:moveTo>
                      <a:pt x="9" y="0"/>
                    </a:moveTo>
                    <a:lnTo>
                      <a:pt x="0" y="3"/>
                    </a:lnTo>
                    <a:lnTo>
                      <a:pt x="4" y="15"/>
                    </a:lnTo>
                    <a:lnTo>
                      <a:pt x="13" y="33"/>
                    </a:lnTo>
                    <a:lnTo>
                      <a:pt x="22" y="30"/>
                    </a:lnTo>
                    <a:lnTo>
                      <a:pt x="13" y="1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1" name="Freeform 61"/>
              <p:cNvSpPr>
                <a:spLocks/>
              </p:cNvSpPr>
              <p:nvPr/>
            </p:nvSpPr>
            <p:spPr bwMode="auto">
              <a:xfrm>
                <a:off x="7570788" y="4865688"/>
                <a:ext cx="28575" cy="476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11" y="30"/>
                  </a:cxn>
                  <a:cxn ang="0">
                    <a:pos x="11" y="30"/>
                  </a:cxn>
                  <a:cxn ang="0">
                    <a:pos x="18" y="30"/>
                  </a:cxn>
                  <a:cxn ang="0">
                    <a:pos x="18" y="27"/>
                  </a:cxn>
                  <a:cxn ang="0">
                    <a:pos x="8" y="0"/>
                  </a:cxn>
                </a:cxnLst>
                <a:rect l="0" t="0" r="r" b="b"/>
                <a:pathLst>
                  <a:path w="18" h="30">
                    <a:moveTo>
                      <a:pt x="8" y="0"/>
                    </a:moveTo>
                    <a:lnTo>
                      <a:pt x="0" y="3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2" name="Freeform 62"/>
              <p:cNvSpPr>
                <a:spLocks/>
              </p:cNvSpPr>
              <p:nvPr/>
            </p:nvSpPr>
            <p:spPr bwMode="auto">
              <a:xfrm>
                <a:off x="7594601" y="4953000"/>
                <a:ext cx="22225" cy="523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5" y="33"/>
                  </a:cxn>
                  <a:cxn ang="0">
                    <a:pos x="14" y="33"/>
                  </a:cxn>
                  <a:cxn ang="0">
                    <a:pos x="11" y="6"/>
                  </a:cxn>
                  <a:cxn ang="0">
                    <a:pos x="8" y="0"/>
                  </a:cxn>
                </a:cxnLst>
                <a:rect l="0" t="0" r="r" b="b"/>
                <a:pathLst>
                  <a:path w="14" h="33">
                    <a:moveTo>
                      <a:pt x="8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5" y="33"/>
                    </a:lnTo>
                    <a:lnTo>
                      <a:pt x="14" y="33"/>
                    </a:lnTo>
                    <a:lnTo>
                      <a:pt x="11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3" name="Freeform 63"/>
              <p:cNvSpPr>
                <a:spLocks/>
              </p:cNvSpPr>
              <p:nvPr/>
            </p:nvSpPr>
            <p:spPr bwMode="auto">
              <a:xfrm>
                <a:off x="7599363" y="5040313"/>
                <a:ext cx="17463" cy="5080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8" y="0"/>
                  </a:cxn>
                  <a:cxn ang="0">
                    <a:pos x="3" y="0"/>
                  </a:cxn>
                  <a:cxn ang="0">
                    <a:pos x="3" y="22"/>
                  </a:cxn>
                  <a:cxn ang="0">
                    <a:pos x="0" y="32"/>
                  </a:cxn>
                  <a:cxn ang="0">
                    <a:pos x="8" y="32"/>
                  </a:cxn>
                  <a:cxn ang="0">
                    <a:pos x="11" y="24"/>
                  </a:cxn>
                  <a:cxn ang="0">
                    <a:pos x="11" y="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32">
                    <a:moveTo>
                      <a:pt x="11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22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11" y="24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4" name="Freeform 64"/>
              <p:cNvSpPr>
                <a:spLocks/>
              </p:cNvSpPr>
              <p:nvPr/>
            </p:nvSpPr>
            <p:spPr bwMode="auto">
              <a:xfrm>
                <a:off x="7588251" y="5126038"/>
                <a:ext cx="17463" cy="5238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5" y="0"/>
                  </a:cxn>
                  <a:cxn ang="0">
                    <a:pos x="2" y="14"/>
                  </a:cxn>
                  <a:cxn ang="0">
                    <a:pos x="0" y="31"/>
                  </a:cxn>
                  <a:cxn ang="0">
                    <a:pos x="7" y="33"/>
                  </a:cxn>
                  <a:cxn ang="0">
                    <a:pos x="9" y="17"/>
                  </a:cxn>
                  <a:cxn ang="0">
                    <a:pos x="11" y="0"/>
                  </a:cxn>
                </a:cxnLst>
                <a:rect l="0" t="0" r="r" b="b"/>
                <a:pathLst>
                  <a:path w="11" h="33">
                    <a:moveTo>
                      <a:pt x="11" y="0"/>
                    </a:moveTo>
                    <a:lnTo>
                      <a:pt x="5" y="0"/>
                    </a:lnTo>
                    <a:lnTo>
                      <a:pt x="2" y="14"/>
                    </a:lnTo>
                    <a:lnTo>
                      <a:pt x="0" y="31"/>
                    </a:lnTo>
                    <a:lnTo>
                      <a:pt x="7" y="33"/>
                    </a:lnTo>
                    <a:lnTo>
                      <a:pt x="9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5" name="Freeform 65"/>
              <p:cNvSpPr>
                <a:spLocks/>
              </p:cNvSpPr>
              <p:nvPr/>
            </p:nvSpPr>
            <p:spPr bwMode="auto">
              <a:xfrm>
                <a:off x="7564438" y="5213350"/>
                <a:ext cx="23813" cy="5238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8" y="0"/>
                  </a:cxn>
                  <a:cxn ang="0">
                    <a:pos x="0" y="30"/>
                  </a:cxn>
                  <a:cxn ang="0">
                    <a:pos x="8" y="33"/>
                  </a:cxn>
                  <a:cxn ang="0">
                    <a:pos x="15" y="2"/>
                  </a:cxn>
                </a:cxnLst>
                <a:rect l="0" t="0" r="r" b="b"/>
                <a:pathLst>
                  <a:path w="15" h="33">
                    <a:moveTo>
                      <a:pt x="15" y="2"/>
                    </a:moveTo>
                    <a:lnTo>
                      <a:pt x="8" y="0"/>
                    </a:lnTo>
                    <a:lnTo>
                      <a:pt x="0" y="30"/>
                    </a:lnTo>
                    <a:lnTo>
                      <a:pt x="8" y="33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6" name="Freeform 66"/>
              <p:cNvSpPr>
                <a:spLocks/>
              </p:cNvSpPr>
              <p:nvPr/>
            </p:nvSpPr>
            <p:spPr bwMode="auto">
              <a:xfrm>
                <a:off x="7542213" y="5294313"/>
                <a:ext cx="28575" cy="57150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9" y="3"/>
                  </a:cxn>
                  <a:cxn ang="0">
                    <a:pos x="9" y="0"/>
                  </a:cxn>
                  <a:cxn ang="0">
                    <a:pos x="4" y="28"/>
                  </a:cxn>
                  <a:cxn ang="0">
                    <a:pos x="0" y="34"/>
                  </a:cxn>
                  <a:cxn ang="0">
                    <a:pos x="9" y="36"/>
                  </a:cxn>
                  <a:cxn ang="0">
                    <a:pos x="13" y="31"/>
                  </a:cxn>
                  <a:cxn ang="0">
                    <a:pos x="18" y="3"/>
                  </a:cxn>
                </a:cxnLst>
                <a:rect l="0" t="0" r="r" b="b"/>
                <a:pathLst>
                  <a:path w="18" h="36">
                    <a:moveTo>
                      <a:pt x="18" y="3"/>
                    </a:moveTo>
                    <a:lnTo>
                      <a:pt x="9" y="3"/>
                    </a:lnTo>
                    <a:lnTo>
                      <a:pt x="9" y="0"/>
                    </a:lnTo>
                    <a:lnTo>
                      <a:pt x="4" y="28"/>
                    </a:lnTo>
                    <a:lnTo>
                      <a:pt x="0" y="34"/>
                    </a:lnTo>
                    <a:lnTo>
                      <a:pt x="9" y="36"/>
                    </a:lnTo>
                    <a:lnTo>
                      <a:pt x="13" y="31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7" name="Freeform 67"/>
              <p:cNvSpPr>
                <a:spLocks/>
              </p:cNvSpPr>
              <p:nvPr/>
            </p:nvSpPr>
            <p:spPr bwMode="auto">
              <a:xfrm>
                <a:off x="7524751" y="5381625"/>
                <a:ext cx="23813" cy="5715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8" y="0"/>
                  </a:cxn>
                  <a:cxn ang="0">
                    <a:pos x="5" y="1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8" y="36"/>
                  </a:cxn>
                  <a:cxn ang="0">
                    <a:pos x="8" y="36"/>
                  </a:cxn>
                  <a:cxn ang="0">
                    <a:pos x="12" y="22"/>
                  </a:cxn>
                  <a:cxn ang="0">
                    <a:pos x="15" y="2"/>
                  </a:cxn>
                </a:cxnLst>
                <a:rect l="0" t="0" r="r" b="b"/>
                <a:pathLst>
                  <a:path w="15" h="36">
                    <a:moveTo>
                      <a:pt x="15" y="2"/>
                    </a:moveTo>
                    <a:lnTo>
                      <a:pt x="8" y="0"/>
                    </a:lnTo>
                    <a:lnTo>
                      <a:pt x="5" y="1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2" y="2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8" name="Freeform 68"/>
              <p:cNvSpPr>
                <a:spLocks/>
              </p:cNvSpPr>
              <p:nvPr/>
            </p:nvSpPr>
            <p:spPr bwMode="auto">
              <a:xfrm>
                <a:off x="7496176" y="5467350"/>
                <a:ext cx="17463" cy="46038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4" y="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0" y="29"/>
                  </a:cxn>
                  <a:cxn ang="0">
                    <a:pos x="6" y="29"/>
                  </a:cxn>
                  <a:cxn ang="0">
                    <a:pos x="8" y="13"/>
                  </a:cxn>
                  <a:cxn ang="0">
                    <a:pos x="4" y="13"/>
                  </a:cxn>
                  <a:cxn ang="0">
                    <a:pos x="8" y="15"/>
                  </a:cxn>
                  <a:cxn ang="0">
                    <a:pos x="11" y="3"/>
                  </a:cxn>
                </a:cxnLst>
                <a:rect l="0" t="0" r="r" b="b"/>
                <a:pathLst>
                  <a:path w="11" h="29">
                    <a:moveTo>
                      <a:pt x="11" y="3"/>
                    </a:moveTo>
                    <a:lnTo>
                      <a:pt x="4" y="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29"/>
                    </a:lnTo>
                    <a:lnTo>
                      <a:pt x="6" y="29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8" y="1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9" name="Freeform 69"/>
              <p:cNvSpPr>
                <a:spLocks/>
              </p:cNvSpPr>
              <p:nvPr/>
            </p:nvSpPr>
            <p:spPr bwMode="auto">
              <a:xfrm>
                <a:off x="7496176" y="5554663"/>
                <a:ext cx="11113" cy="523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0"/>
                  </a:cxn>
                  <a:cxn ang="0">
                    <a:pos x="5" y="28"/>
                  </a:cxn>
                  <a:cxn ang="0">
                    <a:pos x="0" y="28"/>
                  </a:cxn>
                  <a:cxn ang="0">
                    <a:pos x="0" y="33"/>
                  </a:cxn>
                  <a:cxn ang="0">
                    <a:pos x="7" y="33"/>
                  </a:cxn>
                  <a:cxn ang="0">
                    <a:pos x="7" y="30"/>
                  </a:cxn>
                  <a:cxn ang="0">
                    <a:pos x="7" y="28"/>
                  </a:cxn>
                  <a:cxn ang="0">
                    <a:pos x="7" y="28"/>
                  </a:cxn>
                  <a:cxn ang="0">
                    <a:pos x="7" y="0"/>
                  </a:cxn>
                </a:cxnLst>
                <a:rect l="0" t="0" r="r" b="b"/>
                <a:pathLst>
                  <a:path w="7" h="33">
                    <a:moveTo>
                      <a:pt x="7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0"/>
                    </a:lnTo>
                    <a:lnTo>
                      <a:pt x="5" y="28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7" y="33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0" name="Freeform 70"/>
              <p:cNvSpPr>
                <a:spLocks/>
              </p:cNvSpPr>
              <p:nvPr/>
            </p:nvSpPr>
            <p:spPr bwMode="auto">
              <a:xfrm>
                <a:off x="7496176" y="5641975"/>
                <a:ext cx="17463" cy="5080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0" y="32"/>
                  </a:cxn>
                  <a:cxn ang="0">
                    <a:pos x="11" y="32"/>
                  </a:cxn>
                  <a:cxn ang="0">
                    <a:pos x="11" y="22"/>
                  </a:cxn>
                  <a:cxn ang="0">
                    <a:pos x="11" y="0"/>
                  </a:cxn>
                </a:cxnLst>
                <a:rect l="0" t="0" r="r" b="b"/>
                <a:pathLst>
                  <a:path w="11" h="32">
                    <a:moveTo>
                      <a:pt x="11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11" y="32"/>
                    </a:lnTo>
                    <a:lnTo>
                      <a:pt x="11" y="2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1" name="Freeform 71"/>
              <p:cNvSpPr>
                <a:spLocks/>
              </p:cNvSpPr>
              <p:nvPr/>
            </p:nvSpPr>
            <p:spPr bwMode="auto">
              <a:xfrm>
                <a:off x="7496176" y="5727700"/>
                <a:ext cx="17463" cy="5238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0" y="28"/>
                  </a:cxn>
                  <a:cxn ang="0">
                    <a:pos x="0" y="33"/>
                  </a:cxn>
                  <a:cxn ang="0">
                    <a:pos x="11" y="33"/>
                  </a:cxn>
                  <a:cxn ang="0">
                    <a:pos x="11" y="31"/>
                  </a:cxn>
                  <a:cxn ang="0">
                    <a:pos x="11" y="20"/>
                  </a:cxn>
                  <a:cxn ang="0">
                    <a:pos x="11" y="0"/>
                  </a:cxn>
                </a:cxnLst>
                <a:rect l="0" t="0" r="r" b="b"/>
                <a:pathLst>
                  <a:path w="11" h="33">
                    <a:moveTo>
                      <a:pt x="11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1" y="2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222" name="Groupe 1342"/>
              <p:cNvGrpSpPr/>
              <p:nvPr/>
            </p:nvGrpSpPr>
            <p:grpSpPr>
              <a:xfrm>
                <a:off x="6070601" y="4783138"/>
                <a:ext cx="149225" cy="601662"/>
                <a:chOff x="7537451" y="2887663"/>
                <a:chExt cx="149225" cy="601662"/>
              </a:xfrm>
            </p:grpSpPr>
            <p:sp>
              <p:nvSpPr>
                <p:cNvPr id="1226" name="Freeform 699"/>
                <p:cNvSpPr>
                  <a:spLocks/>
                </p:cNvSpPr>
                <p:nvPr/>
              </p:nvSpPr>
              <p:spPr bwMode="auto">
                <a:xfrm>
                  <a:off x="7537451" y="2887663"/>
                  <a:ext cx="34925" cy="46037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3"/>
                    </a:cxn>
                    <a:cxn ang="0">
                      <a:pos x="14" y="29"/>
                    </a:cxn>
                    <a:cxn ang="0">
                      <a:pos x="22" y="26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22" h="29">
                      <a:moveTo>
                        <a:pt x="8" y="0"/>
                      </a:moveTo>
                      <a:lnTo>
                        <a:pt x="0" y="3"/>
                      </a:lnTo>
                      <a:lnTo>
                        <a:pt x="14" y="29"/>
                      </a:lnTo>
                      <a:lnTo>
                        <a:pt x="22" y="2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27" name="Freeform 700"/>
                <p:cNvSpPr>
                  <a:spLocks/>
                </p:cNvSpPr>
                <p:nvPr/>
              </p:nvSpPr>
              <p:spPr bwMode="auto">
                <a:xfrm>
                  <a:off x="7572376" y="2962275"/>
                  <a:ext cx="33338" cy="52387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8" y="20"/>
                    </a:cxn>
                    <a:cxn ang="0">
                      <a:pos x="13" y="33"/>
                    </a:cxn>
                    <a:cxn ang="0">
                      <a:pos x="21" y="30"/>
                    </a:cxn>
                    <a:cxn ang="0">
                      <a:pos x="17" y="17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21" h="33">
                      <a:moveTo>
                        <a:pt x="8" y="0"/>
                      </a:moveTo>
                      <a:lnTo>
                        <a:pt x="0" y="4"/>
                      </a:lnTo>
                      <a:lnTo>
                        <a:pt x="8" y="20"/>
                      </a:lnTo>
                      <a:lnTo>
                        <a:pt x="13" y="33"/>
                      </a:lnTo>
                      <a:lnTo>
                        <a:pt x="21" y="30"/>
                      </a:lnTo>
                      <a:lnTo>
                        <a:pt x="17" y="1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28" name="Freeform 701"/>
                <p:cNvSpPr>
                  <a:spLocks/>
                </p:cNvSpPr>
                <p:nvPr/>
              </p:nvSpPr>
              <p:spPr bwMode="auto">
                <a:xfrm>
                  <a:off x="7618413" y="3043238"/>
                  <a:ext cx="34925" cy="4762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4"/>
                    </a:cxn>
                    <a:cxn ang="0">
                      <a:pos x="3" y="6"/>
                    </a:cxn>
                    <a:cxn ang="0">
                      <a:pos x="12" y="22"/>
                    </a:cxn>
                    <a:cxn ang="0">
                      <a:pos x="17" y="30"/>
                    </a:cxn>
                    <a:cxn ang="0">
                      <a:pos x="22" y="25"/>
                    </a:cxn>
                    <a:cxn ang="0">
                      <a:pos x="19" y="19"/>
                    </a:cxn>
                    <a:cxn ang="0">
                      <a:pos x="10" y="4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2" h="30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3" y="6"/>
                      </a:lnTo>
                      <a:lnTo>
                        <a:pt x="12" y="22"/>
                      </a:lnTo>
                      <a:lnTo>
                        <a:pt x="17" y="30"/>
                      </a:lnTo>
                      <a:lnTo>
                        <a:pt x="22" y="25"/>
                      </a:lnTo>
                      <a:lnTo>
                        <a:pt x="19" y="19"/>
                      </a:lnTo>
                      <a:lnTo>
                        <a:pt x="10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29" name="Freeform 702"/>
                <p:cNvSpPr>
                  <a:spLocks/>
                </p:cNvSpPr>
                <p:nvPr/>
              </p:nvSpPr>
              <p:spPr bwMode="auto">
                <a:xfrm>
                  <a:off x="7669213" y="3119438"/>
                  <a:ext cx="17463" cy="4603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3" y="7"/>
                    </a:cxn>
                    <a:cxn ang="0">
                      <a:pos x="5" y="17"/>
                    </a:cxn>
                    <a:cxn ang="0">
                      <a:pos x="5" y="27"/>
                    </a:cxn>
                    <a:cxn ang="0">
                      <a:pos x="9" y="27"/>
                    </a:cxn>
                    <a:cxn ang="0">
                      <a:pos x="5" y="24"/>
                    </a:cxn>
                    <a:cxn ang="0">
                      <a:pos x="5" y="29"/>
                    </a:cxn>
                    <a:cxn ang="0">
                      <a:pos x="11" y="29"/>
                    </a:cxn>
                    <a:cxn ang="0">
                      <a:pos x="11" y="27"/>
                    </a:cxn>
                    <a:cxn ang="0">
                      <a:pos x="11" y="24"/>
                    </a:cxn>
                    <a:cxn ang="0">
                      <a:pos x="11" y="24"/>
                    </a:cxn>
                    <a:cxn ang="0">
                      <a:pos x="11" y="14"/>
                    </a:cxn>
                    <a:cxn ang="0">
                      <a:pos x="9" y="4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1" h="29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5" y="17"/>
                      </a:lnTo>
                      <a:lnTo>
                        <a:pt x="5" y="27"/>
                      </a:lnTo>
                      <a:lnTo>
                        <a:pt x="9" y="27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11" y="29"/>
                      </a:lnTo>
                      <a:lnTo>
                        <a:pt x="11" y="27"/>
                      </a:lnTo>
                      <a:lnTo>
                        <a:pt x="11" y="24"/>
                      </a:lnTo>
                      <a:lnTo>
                        <a:pt x="11" y="24"/>
                      </a:lnTo>
                      <a:lnTo>
                        <a:pt x="11" y="14"/>
                      </a:lnTo>
                      <a:lnTo>
                        <a:pt x="9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30" name="Freeform 703"/>
                <p:cNvSpPr>
                  <a:spLocks/>
                </p:cNvSpPr>
                <p:nvPr/>
              </p:nvSpPr>
              <p:spPr bwMode="auto">
                <a:xfrm>
                  <a:off x="7640638" y="3205163"/>
                  <a:ext cx="41275" cy="47625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9" y="14"/>
                    </a:cxn>
                    <a:cxn ang="0">
                      <a:pos x="0" y="27"/>
                    </a:cxn>
                    <a:cxn ang="0">
                      <a:pos x="9" y="30"/>
                    </a:cxn>
                    <a:cxn ang="0">
                      <a:pos x="18" y="17"/>
                    </a:cxn>
                    <a:cxn ang="0">
                      <a:pos x="23" y="4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26" h="30">
                      <a:moveTo>
                        <a:pt x="26" y="0"/>
                      </a:move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9" y="14"/>
                      </a:lnTo>
                      <a:lnTo>
                        <a:pt x="0" y="27"/>
                      </a:lnTo>
                      <a:lnTo>
                        <a:pt x="9" y="30"/>
                      </a:lnTo>
                      <a:lnTo>
                        <a:pt x="18" y="17"/>
                      </a:lnTo>
                      <a:lnTo>
                        <a:pt x="23" y="4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31" name="Freeform 704"/>
                <p:cNvSpPr>
                  <a:spLocks/>
                </p:cNvSpPr>
                <p:nvPr/>
              </p:nvSpPr>
              <p:spPr bwMode="auto">
                <a:xfrm>
                  <a:off x="7605713" y="3281363"/>
                  <a:ext cx="30163" cy="52387"/>
                </a:xfrm>
                <a:custGeom>
                  <a:avLst/>
                  <a:gdLst/>
                  <a:ahLst/>
                  <a:cxnLst>
                    <a:cxn ang="0">
                      <a:pos x="19" y="3"/>
                    </a:cxn>
                    <a:cxn ang="0">
                      <a:pos x="12" y="0"/>
                    </a:cxn>
                    <a:cxn ang="0">
                      <a:pos x="10" y="8"/>
                    </a:cxn>
                    <a:cxn ang="0">
                      <a:pos x="5" y="19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5" y="33"/>
                    </a:cxn>
                    <a:cxn ang="0">
                      <a:pos x="5" y="33"/>
                    </a:cxn>
                    <a:cxn ang="0">
                      <a:pos x="12" y="22"/>
                    </a:cxn>
                    <a:cxn ang="0">
                      <a:pos x="17" y="11"/>
                    </a:cxn>
                    <a:cxn ang="0">
                      <a:pos x="19" y="3"/>
                    </a:cxn>
                  </a:cxnLst>
                  <a:rect l="0" t="0" r="r" b="b"/>
                  <a:pathLst>
                    <a:path w="19" h="33">
                      <a:moveTo>
                        <a:pt x="19" y="3"/>
                      </a:moveTo>
                      <a:lnTo>
                        <a:pt x="12" y="0"/>
                      </a:lnTo>
                      <a:lnTo>
                        <a:pt x="10" y="8"/>
                      </a:lnTo>
                      <a:lnTo>
                        <a:pt x="5" y="19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5" y="33"/>
                      </a:lnTo>
                      <a:lnTo>
                        <a:pt x="5" y="33"/>
                      </a:lnTo>
                      <a:lnTo>
                        <a:pt x="12" y="22"/>
                      </a:lnTo>
                      <a:lnTo>
                        <a:pt x="17" y="11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32" name="Freeform 705"/>
                <p:cNvSpPr>
                  <a:spLocks/>
                </p:cNvSpPr>
                <p:nvPr/>
              </p:nvSpPr>
              <p:spPr bwMode="auto">
                <a:xfrm>
                  <a:off x="7566026" y="3351213"/>
                  <a:ext cx="23813" cy="50800"/>
                </a:xfrm>
                <a:custGeom>
                  <a:avLst/>
                  <a:gdLst/>
                  <a:ahLst/>
                  <a:cxnLst>
                    <a:cxn ang="0">
                      <a:pos x="15" y="2"/>
                    </a:cxn>
                    <a:cxn ang="0">
                      <a:pos x="5" y="0"/>
                    </a:cxn>
                    <a:cxn ang="0">
                      <a:pos x="3" y="7"/>
                    </a:cxn>
                    <a:cxn ang="0">
                      <a:pos x="0" y="15"/>
                    </a:cxn>
                    <a:cxn ang="0">
                      <a:pos x="0" y="18"/>
                    </a:cxn>
                    <a:cxn ang="0">
                      <a:pos x="0" y="27"/>
                    </a:cxn>
                    <a:cxn ang="0">
                      <a:pos x="5" y="27"/>
                    </a:cxn>
                    <a:cxn ang="0">
                      <a:pos x="0" y="25"/>
                    </a:cxn>
                    <a:cxn ang="0">
                      <a:pos x="0" y="32"/>
                    </a:cxn>
                    <a:cxn ang="0">
                      <a:pos x="9" y="32"/>
                    </a:cxn>
                    <a:cxn ang="0">
                      <a:pos x="9" y="27"/>
                    </a:cxn>
                    <a:cxn ang="0">
                      <a:pos x="9" y="25"/>
                    </a:cxn>
                    <a:cxn ang="0">
                      <a:pos x="9" y="25"/>
                    </a:cxn>
                    <a:cxn ang="0">
                      <a:pos x="9" y="15"/>
                    </a:cxn>
                    <a:cxn ang="0">
                      <a:pos x="5" y="18"/>
                    </a:cxn>
                    <a:cxn ang="0">
                      <a:pos x="9" y="18"/>
                    </a:cxn>
                    <a:cxn ang="0">
                      <a:pos x="11" y="9"/>
                    </a:cxn>
                    <a:cxn ang="0">
                      <a:pos x="15" y="2"/>
                    </a:cxn>
                  </a:cxnLst>
                  <a:rect l="0" t="0" r="r" b="b"/>
                  <a:pathLst>
                    <a:path w="15" h="32">
                      <a:moveTo>
                        <a:pt x="15" y="2"/>
                      </a:moveTo>
                      <a:lnTo>
                        <a:pt x="5" y="0"/>
                      </a:lnTo>
                      <a:lnTo>
                        <a:pt x="3" y="7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7"/>
                      </a:lnTo>
                      <a:lnTo>
                        <a:pt x="5" y="27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9" y="32"/>
                      </a:lnTo>
                      <a:lnTo>
                        <a:pt x="9" y="27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9" y="15"/>
                      </a:lnTo>
                      <a:lnTo>
                        <a:pt x="5" y="18"/>
                      </a:lnTo>
                      <a:lnTo>
                        <a:pt x="9" y="18"/>
                      </a:lnTo>
                      <a:lnTo>
                        <a:pt x="11" y="9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33" name="Freeform 706"/>
                <p:cNvSpPr>
                  <a:spLocks/>
                </p:cNvSpPr>
                <p:nvPr/>
              </p:nvSpPr>
              <p:spPr bwMode="auto">
                <a:xfrm>
                  <a:off x="7572376" y="3443288"/>
                  <a:ext cx="11113" cy="4603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12"/>
                    </a:cxn>
                    <a:cxn ang="0">
                      <a:pos x="0" y="22"/>
                    </a:cxn>
                    <a:cxn ang="0">
                      <a:pos x="0" y="29"/>
                    </a:cxn>
                    <a:cxn ang="0">
                      <a:pos x="7" y="29"/>
                    </a:cxn>
                    <a:cxn ang="0">
                      <a:pos x="7" y="25"/>
                    </a:cxn>
                    <a:cxn ang="0">
                      <a:pos x="7" y="14"/>
                    </a:cxn>
                    <a:cxn ang="0">
                      <a:pos x="7" y="5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29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2"/>
                      </a:lnTo>
                      <a:lnTo>
                        <a:pt x="0" y="22"/>
                      </a:lnTo>
                      <a:lnTo>
                        <a:pt x="0" y="29"/>
                      </a:lnTo>
                      <a:lnTo>
                        <a:pt x="7" y="29"/>
                      </a:lnTo>
                      <a:lnTo>
                        <a:pt x="7" y="25"/>
                      </a:lnTo>
                      <a:lnTo>
                        <a:pt x="7" y="14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223" name="Rectangle 1323"/>
              <p:cNvSpPr>
                <a:spLocks noChangeArrowheads="1"/>
              </p:cNvSpPr>
              <p:nvPr/>
            </p:nvSpPr>
            <p:spPr bwMode="auto">
              <a:xfrm>
                <a:off x="6519863" y="4945063"/>
                <a:ext cx="833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A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24" name="Rectangle 1324"/>
              <p:cNvSpPr>
                <a:spLocks noChangeArrowheads="1"/>
              </p:cNvSpPr>
              <p:nvPr/>
            </p:nvSpPr>
            <p:spPr bwMode="auto">
              <a:xfrm>
                <a:off x="6594475" y="5013325"/>
                <a:ext cx="45151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0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25" name="Rectangle 1326"/>
              <p:cNvSpPr>
                <a:spLocks noChangeArrowheads="1"/>
              </p:cNvSpPr>
              <p:nvPr/>
            </p:nvSpPr>
            <p:spPr bwMode="auto">
              <a:xfrm>
                <a:off x="6356350" y="5476875"/>
                <a:ext cx="501874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Onde objet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158" name="Rectangle 1328"/>
            <p:cNvSpPr>
              <a:spLocks noChangeArrowheads="1"/>
            </p:cNvSpPr>
            <p:nvPr/>
          </p:nvSpPr>
          <p:spPr bwMode="auto">
            <a:xfrm>
              <a:off x="1637241" y="5268913"/>
              <a:ext cx="66684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Image virtuelle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234" name="Groupe 1290"/>
          <p:cNvGrpSpPr/>
          <p:nvPr/>
        </p:nvGrpSpPr>
        <p:grpSpPr>
          <a:xfrm>
            <a:off x="3969460" y="3617500"/>
            <a:ext cx="1884039" cy="1658186"/>
            <a:chOff x="5521325" y="3302407"/>
            <a:chExt cx="2041042" cy="1658186"/>
          </a:xfrm>
        </p:grpSpPr>
        <p:grpSp>
          <p:nvGrpSpPr>
            <p:cNvPr id="1235" name="Groupe 1339"/>
            <p:cNvGrpSpPr/>
            <p:nvPr/>
          </p:nvGrpSpPr>
          <p:grpSpPr>
            <a:xfrm>
              <a:off x="5521325" y="3646488"/>
              <a:ext cx="967438" cy="564922"/>
              <a:chOff x="5521325" y="3646488"/>
              <a:chExt cx="967438" cy="564922"/>
            </a:xfrm>
          </p:grpSpPr>
          <p:sp>
            <p:nvSpPr>
              <p:cNvPr id="1240" name="Rectangle 1317"/>
              <p:cNvSpPr>
                <a:spLocks noChangeArrowheads="1"/>
              </p:cNvSpPr>
              <p:nvPr/>
            </p:nvSpPr>
            <p:spPr bwMode="auto">
              <a:xfrm>
                <a:off x="5521325" y="3646488"/>
                <a:ext cx="560917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Faisceau de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41" name="Rectangle 1318"/>
              <p:cNvSpPr>
                <a:spLocks noChangeArrowheads="1"/>
              </p:cNvSpPr>
              <p:nvPr/>
            </p:nvSpPr>
            <p:spPr bwMode="auto">
              <a:xfrm>
                <a:off x="5521325" y="3779838"/>
                <a:ext cx="47582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Référence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42" name="Rectangle 1319"/>
              <p:cNvSpPr>
                <a:spLocks noChangeArrowheads="1"/>
              </p:cNvSpPr>
              <p:nvPr/>
            </p:nvSpPr>
            <p:spPr bwMode="auto">
              <a:xfrm>
                <a:off x="6388100" y="4033838"/>
                <a:ext cx="833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A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43" name="Rectangle 1320"/>
              <p:cNvSpPr>
                <a:spLocks noChangeArrowheads="1"/>
              </p:cNvSpPr>
              <p:nvPr/>
            </p:nvSpPr>
            <p:spPr bwMode="auto">
              <a:xfrm>
                <a:off x="6462713" y="4103688"/>
                <a:ext cx="2605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r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1236" name="Connecteur droit avec flèche 1235"/>
            <p:cNvCxnSpPr/>
            <p:nvPr/>
          </p:nvCxnSpPr>
          <p:spPr>
            <a:xfrm>
              <a:off x="6466979" y="3302407"/>
              <a:ext cx="1095388" cy="107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37" name="Connecteur droit avec flèche 1236"/>
            <p:cNvCxnSpPr/>
            <p:nvPr/>
          </p:nvCxnSpPr>
          <p:spPr>
            <a:xfrm>
              <a:off x="6317264" y="3511202"/>
              <a:ext cx="1095388" cy="107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38" name="Connecteur droit avec flèche 1237"/>
            <p:cNvCxnSpPr/>
            <p:nvPr/>
          </p:nvCxnSpPr>
          <p:spPr>
            <a:xfrm>
              <a:off x="6168221" y="3696498"/>
              <a:ext cx="1095388" cy="107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39" name="Connecteur droit avec flèche 1238"/>
            <p:cNvCxnSpPr/>
            <p:nvPr/>
          </p:nvCxnSpPr>
          <p:spPr>
            <a:xfrm>
              <a:off x="6003065" y="3885824"/>
              <a:ext cx="1095388" cy="107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244" name="Groupe 1310"/>
          <p:cNvGrpSpPr/>
          <p:nvPr/>
        </p:nvGrpSpPr>
        <p:grpSpPr>
          <a:xfrm>
            <a:off x="5656493" y="4206553"/>
            <a:ext cx="871553" cy="1871663"/>
            <a:chOff x="8329642" y="3525042"/>
            <a:chExt cx="944182" cy="1871663"/>
          </a:xfrm>
        </p:grpSpPr>
        <p:grpSp>
          <p:nvGrpSpPr>
            <p:cNvPr id="1245" name="Group 41"/>
            <p:cNvGrpSpPr>
              <a:grpSpLocks/>
            </p:cNvGrpSpPr>
            <p:nvPr/>
          </p:nvGrpSpPr>
          <p:grpSpPr bwMode="auto">
            <a:xfrm>
              <a:off x="8361402" y="3525042"/>
              <a:ext cx="571500" cy="1871663"/>
              <a:chOff x="4180" y="2727"/>
              <a:chExt cx="360" cy="1179"/>
            </a:xfrm>
          </p:grpSpPr>
          <p:sp>
            <p:nvSpPr>
              <p:cNvPr id="1247" name="Freeform 42"/>
              <p:cNvSpPr>
                <a:spLocks/>
              </p:cNvSpPr>
              <p:nvPr/>
            </p:nvSpPr>
            <p:spPr bwMode="auto">
              <a:xfrm>
                <a:off x="4180" y="2727"/>
                <a:ext cx="360" cy="1179"/>
              </a:xfrm>
              <a:custGeom>
                <a:avLst/>
                <a:gdLst>
                  <a:gd name="T0" fmla="*/ 252 w 360"/>
                  <a:gd name="T1" fmla="*/ 0 h 1179"/>
                  <a:gd name="T2" fmla="*/ 0 w 360"/>
                  <a:gd name="T3" fmla="*/ 253 h 1179"/>
                  <a:gd name="T4" fmla="*/ 0 w 360"/>
                  <a:gd name="T5" fmla="*/ 1179 h 1179"/>
                  <a:gd name="T6" fmla="*/ 108 w 360"/>
                  <a:gd name="T7" fmla="*/ 1179 h 1179"/>
                  <a:gd name="T8" fmla="*/ 360 w 360"/>
                  <a:gd name="T9" fmla="*/ 927 h 1179"/>
                  <a:gd name="T10" fmla="*/ 360 w 360"/>
                  <a:gd name="T11" fmla="*/ 0 h 1179"/>
                  <a:gd name="T12" fmla="*/ 252 w 360"/>
                  <a:gd name="T13" fmla="*/ 0 h 11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0" h="1179">
                    <a:moveTo>
                      <a:pt x="252" y="0"/>
                    </a:moveTo>
                    <a:lnTo>
                      <a:pt x="0" y="253"/>
                    </a:lnTo>
                    <a:lnTo>
                      <a:pt x="0" y="1179"/>
                    </a:lnTo>
                    <a:lnTo>
                      <a:pt x="108" y="1179"/>
                    </a:lnTo>
                    <a:lnTo>
                      <a:pt x="360" y="927"/>
                    </a:lnTo>
                    <a:lnTo>
                      <a:pt x="360" y="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8" name="Freeform 43"/>
              <p:cNvSpPr>
                <a:spLocks/>
              </p:cNvSpPr>
              <p:nvPr/>
            </p:nvSpPr>
            <p:spPr bwMode="auto">
              <a:xfrm>
                <a:off x="4180" y="2727"/>
                <a:ext cx="360" cy="253"/>
              </a:xfrm>
              <a:custGeom>
                <a:avLst/>
                <a:gdLst>
                  <a:gd name="T0" fmla="*/ 0 w 360"/>
                  <a:gd name="T1" fmla="*/ 253 h 253"/>
                  <a:gd name="T2" fmla="*/ 108 w 360"/>
                  <a:gd name="T3" fmla="*/ 253 h 253"/>
                  <a:gd name="T4" fmla="*/ 360 w 360"/>
                  <a:gd name="T5" fmla="*/ 0 h 253"/>
                  <a:gd name="T6" fmla="*/ 252 w 360"/>
                  <a:gd name="T7" fmla="*/ 0 h 253"/>
                  <a:gd name="T8" fmla="*/ 0 w 360"/>
                  <a:gd name="T9" fmla="*/ 253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0" h="253">
                    <a:moveTo>
                      <a:pt x="0" y="253"/>
                    </a:moveTo>
                    <a:lnTo>
                      <a:pt x="108" y="253"/>
                    </a:lnTo>
                    <a:lnTo>
                      <a:pt x="360" y="0"/>
                    </a:lnTo>
                    <a:lnTo>
                      <a:pt x="252" y="0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9" name="Freeform 44"/>
              <p:cNvSpPr>
                <a:spLocks/>
              </p:cNvSpPr>
              <p:nvPr/>
            </p:nvSpPr>
            <p:spPr bwMode="auto">
              <a:xfrm>
                <a:off x="4288" y="2727"/>
                <a:ext cx="252" cy="1179"/>
              </a:xfrm>
              <a:custGeom>
                <a:avLst/>
                <a:gdLst>
                  <a:gd name="T0" fmla="*/ 0 w 252"/>
                  <a:gd name="T1" fmla="*/ 253 h 1179"/>
                  <a:gd name="T2" fmla="*/ 252 w 252"/>
                  <a:gd name="T3" fmla="*/ 0 h 1179"/>
                  <a:gd name="T4" fmla="*/ 252 w 252"/>
                  <a:gd name="T5" fmla="*/ 927 h 1179"/>
                  <a:gd name="T6" fmla="*/ 0 w 252"/>
                  <a:gd name="T7" fmla="*/ 1179 h 1179"/>
                  <a:gd name="T8" fmla="*/ 0 w 252"/>
                  <a:gd name="T9" fmla="*/ 253 h 1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" h="1179">
                    <a:moveTo>
                      <a:pt x="0" y="253"/>
                    </a:moveTo>
                    <a:lnTo>
                      <a:pt x="252" y="0"/>
                    </a:lnTo>
                    <a:lnTo>
                      <a:pt x="252" y="927"/>
                    </a:lnTo>
                    <a:lnTo>
                      <a:pt x="0" y="1179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0" name="Freeform 45"/>
              <p:cNvSpPr>
                <a:spLocks/>
              </p:cNvSpPr>
              <p:nvPr/>
            </p:nvSpPr>
            <p:spPr bwMode="auto">
              <a:xfrm>
                <a:off x="4180" y="2727"/>
                <a:ext cx="360" cy="1179"/>
              </a:xfrm>
              <a:custGeom>
                <a:avLst/>
                <a:gdLst>
                  <a:gd name="T0" fmla="*/ 252 w 360"/>
                  <a:gd name="T1" fmla="*/ 0 h 1179"/>
                  <a:gd name="T2" fmla="*/ 0 w 360"/>
                  <a:gd name="T3" fmla="*/ 253 h 1179"/>
                  <a:gd name="T4" fmla="*/ 0 w 360"/>
                  <a:gd name="T5" fmla="*/ 1179 h 1179"/>
                  <a:gd name="T6" fmla="*/ 108 w 360"/>
                  <a:gd name="T7" fmla="*/ 1179 h 1179"/>
                  <a:gd name="T8" fmla="*/ 360 w 360"/>
                  <a:gd name="T9" fmla="*/ 927 h 1179"/>
                  <a:gd name="T10" fmla="*/ 360 w 360"/>
                  <a:gd name="T11" fmla="*/ 0 h 1179"/>
                  <a:gd name="T12" fmla="*/ 252 w 360"/>
                  <a:gd name="T13" fmla="*/ 0 h 11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0" h="1179">
                    <a:moveTo>
                      <a:pt x="252" y="0"/>
                    </a:moveTo>
                    <a:lnTo>
                      <a:pt x="0" y="253"/>
                    </a:lnTo>
                    <a:lnTo>
                      <a:pt x="0" y="1179"/>
                    </a:lnTo>
                    <a:lnTo>
                      <a:pt x="108" y="1179"/>
                    </a:lnTo>
                    <a:lnTo>
                      <a:pt x="360" y="927"/>
                    </a:lnTo>
                    <a:lnTo>
                      <a:pt x="360" y="0"/>
                    </a:lnTo>
                    <a:lnTo>
                      <a:pt x="252" y="0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1" name="Freeform 46"/>
              <p:cNvSpPr>
                <a:spLocks/>
              </p:cNvSpPr>
              <p:nvPr/>
            </p:nvSpPr>
            <p:spPr bwMode="auto">
              <a:xfrm>
                <a:off x="4180" y="2727"/>
                <a:ext cx="360" cy="253"/>
              </a:xfrm>
              <a:custGeom>
                <a:avLst/>
                <a:gdLst>
                  <a:gd name="T0" fmla="*/ 0 w 360"/>
                  <a:gd name="T1" fmla="*/ 253 h 253"/>
                  <a:gd name="T2" fmla="*/ 108 w 360"/>
                  <a:gd name="T3" fmla="*/ 253 h 253"/>
                  <a:gd name="T4" fmla="*/ 360 w 360"/>
                  <a:gd name="T5" fmla="*/ 0 h 2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0" h="253">
                    <a:moveTo>
                      <a:pt x="0" y="253"/>
                    </a:moveTo>
                    <a:lnTo>
                      <a:pt x="108" y="253"/>
                    </a:lnTo>
                    <a:lnTo>
                      <a:pt x="360" y="0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2" name="Line 47"/>
              <p:cNvSpPr>
                <a:spLocks noChangeShapeType="1"/>
              </p:cNvSpPr>
              <p:nvPr/>
            </p:nvSpPr>
            <p:spPr bwMode="auto">
              <a:xfrm>
                <a:off x="4288" y="2980"/>
                <a:ext cx="1" cy="92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1246" name="Picture 46" descr="holo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9642" y="3539068"/>
              <a:ext cx="944182" cy="1828800"/>
            </a:xfrm>
            <a:prstGeom prst="rect">
              <a:avLst/>
            </a:prstGeom>
            <a:noFill/>
            <a:ln>
              <a:noFill/>
            </a:ln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53" name="Groupe 1317"/>
          <p:cNvGrpSpPr/>
          <p:nvPr/>
        </p:nvGrpSpPr>
        <p:grpSpPr>
          <a:xfrm>
            <a:off x="6363100" y="4261339"/>
            <a:ext cx="1099169" cy="2124095"/>
            <a:chOff x="8168570" y="3625851"/>
            <a:chExt cx="1190766" cy="2124095"/>
          </a:xfrm>
        </p:grpSpPr>
        <p:grpSp>
          <p:nvGrpSpPr>
            <p:cNvPr id="1254" name="Groupe 1314"/>
            <p:cNvGrpSpPr/>
            <p:nvPr/>
          </p:nvGrpSpPr>
          <p:grpSpPr>
            <a:xfrm>
              <a:off x="8168570" y="3625851"/>
              <a:ext cx="450850" cy="1549400"/>
              <a:chOff x="8168570" y="3625851"/>
              <a:chExt cx="450850" cy="1549400"/>
            </a:xfrm>
          </p:grpSpPr>
          <p:sp>
            <p:nvSpPr>
              <p:cNvPr id="1256" name="Freeform 82"/>
              <p:cNvSpPr>
                <a:spLocks/>
              </p:cNvSpPr>
              <p:nvPr/>
            </p:nvSpPr>
            <p:spPr bwMode="auto">
              <a:xfrm>
                <a:off x="8168570" y="3660776"/>
                <a:ext cx="146050" cy="1514475"/>
              </a:xfrm>
              <a:custGeom>
                <a:avLst/>
                <a:gdLst/>
                <a:ahLst/>
                <a:cxnLst>
                  <a:cxn ang="0">
                    <a:pos x="65" y="246"/>
                  </a:cxn>
                  <a:cxn ang="0">
                    <a:pos x="155" y="719"/>
                  </a:cxn>
                  <a:cxn ang="0">
                    <a:pos x="198" y="932"/>
                  </a:cxn>
                  <a:cxn ang="0">
                    <a:pos x="307" y="1307"/>
                  </a:cxn>
                  <a:cxn ang="0">
                    <a:pos x="369" y="1555"/>
                  </a:cxn>
                  <a:cxn ang="0">
                    <a:pos x="392" y="1702"/>
                  </a:cxn>
                  <a:cxn ang="0">
                    <a:pos x="402" y="1882"/>
                  </a:cxn>
                  <a:cxn ang="0">
                    <a:pos x="381" y="2098"/>
                  </a:cxn>
                  <a:cxn ang="0">
                    <a:pos x="344" y="2332"/>
                  </a:cxn>
                  <a:cxn ang="0">
                    <a:pos x="271" y="2686"/>
                  </a:cxn>
                  <a:cxn ang="0">
                    <a:pos x="224" y="2931"/>
                  </a:cxn>
                  <a:cxn ang="0">
                    <a:pos x="198" y="3032"/>
                  </a:cxn>
                  <a:cxn ang="0">
                    <a:pos x="177" y="3101"/>
                  </a:cxn>
                  <a:cxn ang="0">
                    <a:pos x="128" y="3197"/>
                  </a:cxn>
                  <a:cxn ang="0">
                    <a:pos x="107" y="3264"/>
                  </a:cxn>
                  <a:cxn ang="0">
                    <a:pos x="104" y="3310"/>
                  </a:cxn>
                  <a:cxn ang="0">
                    <a:pos x="103" y="3482"/>
                  </a:cxn>
                  <a:cxn ang="0">
                    <a:pos x="107" y="3728"/>
                  </a:cxn>
                  <a:cxn ang="0">
                    <a:pos x="107" y="3853"/>
                  </a:cxn>
                  <a:cxn ang="0">
                    <a:pos x="107" y="4050"/>
                  </a:cxn>
                  <a:cxn ang="0">
                    <a:pos x="107" y="4156"/>
                  </a:cxn>
                  <a:cxn ang="0">
                    <a:pos x="91" y="4193"/>
                  </a:cxn>
                  <a:cxn ang="0">
                    <a:pos x="91" y="4107"/>
                  </a:cxn>
                  <a:cxn ang="0">
                    <a:pos x="91" y="3987"/>
                  </a:cxn>
                  <a:cxn ang="0">
                    <a:pos x="91" y="3788"/>
                  </a:cxn>
                  <a:cxn ang="0">
                    <a:pos x="89" y="3608"/>
                  </a:cxn>
                  <a:cxn ang="0">
                    <a:pos x="86" y="3362"/>
                  </a:cxn>
                  <a:cxn ang="0">
                    <a:pos x="91" y="3262"/>
                  </a:cxn>
                  <a:cxn ang="0">
                    <a:pos x="102" y="3221"/>
                  </a:cxn>
                  <a:cxn ang="0">
                    <a:pos x="138" y="3142"/>
                  </a:cxn>
                  <a:cxn ang="0">
                    <a:pos x="173" y="3066"/>
                  </a:cxn>
                  <a:cxn ang="0">
                    <a:pos x="196" y="2981"/>
                  </a:cxn>
                  <a:cxn ang="0">
                    <a:pos x="234" y="2809"/>
                  </a:cxn>
                  <a:cxn ang="0">
                    <a:pos x="275" y="2562"/>
                  </a:cxn>
                  <a:cxn ang="0">
                    <a:pos x="352" y="2213"/>
                  </a:cxn>
                  <a:cxn ang="0">
                    <a:pos x="379" y="1988"/>
                  </a:cxn>
                  <a:cxn ang="0">
                    <a:pos x="384" y="1768"/>
                  </a:cxn>
                  <a:cxn ang="0">
                    <a:pos x="366" y="1634"/>
                  </a:cxn>
                  <a:cxn ang="0">
                    <a:pos x="337" y="1480"/>
                  </a:cxn>
                  <a:cxn ang="0">
                    <a:pos x="237" y="1130"/>
                  </a:cxn>
                  <a:cxn ang="0">
                    <a:pos x="162" y="831"/>
                  </a:cxn>
                  <a:cxn ang="0">
                    <a:pos x="96" y="491"/>
                  </a:cxn>
                  <a:cxn ang="0">
                    <a:pos x="0" y="3"/>
                  </a:cxn>
                </a:cxnLst>
                <a:rect l="0" t="0" r="r" b="b"/>
                <a:pathLst>
                  <a:path w="402" h="4193">
                    <a:moveTo>
                      <a:pt x="15" y="0"/>
                    </a:moveTo>
                    <a:lnTo>
                      <a:pt x="65" y="246"/>
                    </a:lnTo>
                    <a:lnTo>
                      <a:pt x="111" y="488"/>
                    </a:lnTo>
                    <a:lnTo>
                      <a:pt x="155" y="719"/>
                    </a:lnTo>
                    <a:lnTo>
                      <a:pt x="177" y="828"/>
                    </a:lnTo>
                    <a:lnTo>
                      <a:pt x="198" y="932"/>
                    </a:lnTo>
                    <a:lnTo>
                      <a:pt x="252" y="1125"/>
                    </a:lnTo>
                    <a:lnTo>
                      <a:pt x="307" y="1307"/>
                    </a:lnTo>
                    <a:lnTo>
                      <a:pt x="352" y="1475"/>
                    </a:lnTo>
                    <a:lnTo>
                      <a:pt x="369" y="1555"/>
                    </a:lnTo>
                    <a:lnTo>
                      <a:pt x="381" y="1631"/>
                    </a:lnTo>
                    <a:lnTo>
                      <a:pt x="392" y="1702"/>
                    </a:lnTo>
                    <a:lnTo>
                      <a:pt x="399" y="1767"/>
                    </a:lnTo>
                    <a:lnTo>
                      <a:pt x="402" y="1882"/>
                    </a:lnTo>
                    <a:lnTo>
                      <a:pt x="395" y="1989"/>
                    </a:lnTo>
                    <a:lnTo>
                      <a:pt x="381" y="2098"/>
                    </a:lnTo>
                    <a:lnTo>
                      <a:pt x="367" y="2214"/>
                    </a:lnTo>
                    <a:lnTo>
                      <a:pt x="344" y="2332"/>
                    </a:lnTo>
                    <a:lnTo>
                      <a:pt x="290" y="2565"/>
                    </a:lnTo>
                    <a:lnTo>
                      <a:pt x="271" y="2686"/>
                    </a:lnTo>
                    <a:lnTo>
                      <a:pt x="249" y="2812"/>
                    </a:lnTo>
                    <a:lnTo>
                      <a:pt x="224" y="2931"/>
                    </a:lnTo>
                    <a:lnTo>
                      <a:pt x="211" y="2984"/>
                    </a:lnTo>
                    <a:lnTo>
                      <a:pt x="198" y="3032"/>
                    </a:lnTo>
                    <a:lnTo>
                      <a:pt x="188" y="3070"/>
                    </a:lnTo>
                    <a:lnTo>
                      <a:pt x="177" y="3101"/>
                    </a:lnTo>
                    <a:lnTo>
                      <a:pt x="153" y="3149"/>
                    </a:lnTo>
                    <a:lnTo>
                      <a:pt x="128" y="3197"/>
                    </a:lnTo>
                    <a:lnTo>
                      <a:pt x="117" y="3226"/>
                    </a:lnTo>
                    <a:lnTo>
                      <a:pt x="107" y="3264"/>
                    </a:lnTo>
                    <a:lnTo>
                      <a:pt x="107" y="3263"/>
                    </a:lnTo>
                    <a:lnTo>
                      <a:pt x="104" y="3310"/>
                    </a:lnTo>
                    <a:lnTo>
                      <a:pt x="102" y="3363"/>
                    </a:lnTo>
                    <a:lnTo>
                      <a:pt x="103" y="3482"/>
                    </a:lnTo>
                    <a:lnTo>
                      <a:pt x="105" y="3607"/>
                    </a:lnTo>
                    <a:lnTo>
                      <a:pt x="107" y="3728"/>
                    </a:lnTo>
                    <a:lnTo>
                      <a:pt x="107" y="3788"/>
                    </a:lnTo>
                    <a:lnTo>
                      <a:pt x="107" y="3853"/>
                    </a:lnTo>
                    <a:lnTo>
                      <a:pt x="107" y="3987"/>
                    </a:lnTo>
                    <a:lnTo>
                      <a:pt x="107" y="4050"/>
                    </a:lnTo>
                    <a:lnTo>
                      <a:pt x="107" y="4107"/>
                    </a:lnTo>
                    <a:lnTo>
                      <a:pt x="107" y="4156"/>
                    </a:lnTo>
                    <a:lnTo>
                      <a:pt x="107" y="4193"/>
                    </a:lnTo>
                    <a:lnTo>
                      <a:pt x="91" y="4193"/>
                    </a:lnTo>
                    <a:lnTo>
                      <a:pt x="91" y="4156"/>
                    </a:lnTo>
                    <a:lnTo>
                      <a:pt x="91" y="4107"/>
                    </a:lnTo>
                    <a:lnTo>
                      <a:pt x="91" y="4050"/>
                    </a:lnTo>
                    <a:lnTo>
                      <a:pt x="91" y="3987"/>
                    </a:lnTo>
                    <a:lnTo>
                      <a:pt x="91" y="3853"/>
                    </a:lnTo>
                    <a:lnTo>
                      <a:pt x="91" y="3788"/>
                    </a:lnTo>
                    <a:lnTo>
                      <a:pt x="91" y="3729"/>
                    </a:lnTo>
                    <a:lnTo>
                      <a:pt x="89" y="3608"/>
                    </a:lnTo>
                    <a:lnTo>
                      <a:pt x="87" y="3483"/>
                    </a:lnTo>
                    <a:lnTo>
                      <a:pt x="86" y="3362"/>
                    </a:lnTo>
                    <a:lnTo>
                      <a:pt x="88" y="3309"/>
                    </a:lnTo>
                    <a:lnTo>
                      <a:pt x="91" y="3262"/>
                    </a:lnTo>
                    <a:cubicBezTo>
                      <a:pt x="92" y="3261"/>
                      <a:pt x="92" y="3261"/>
                      <a:pt x="92" y="3260"/>
                    </a:cubicBezTo>
                    <a:lnTo>
                      <a:pt x="102" y="3221"/>
                    </a:lnTo>
                    <a:lnTo>
                      <a:pt x="113" y="3190"/>
                    </a:lnTo>
                    <a:lnTo>
                      <a:pt x="138" y="3142"/>
                    </a:lnTo>
                    <a:lnTo>
                      <a:pt x="162" y="3096"/>
                    </a:lnTo>
                    <a:lnTo>
                      <a:pt x="173" y="3066"/>
                    </a:lnTo>
                    <a:lnTo>
                      <a:pt x="183" y="3027"/>
                    </a:lnTo>
                    <a:lnTo>
                      <a:pt x="196" y="2981"/>
                    </a:lnTo>
                    <a:lnTo>
                      <a:pt x="209" y="2928"/>
                    </a:lnTo>
                    <a:lnTo>
                      <a:pt x="234" y="2809"/>
                    </a:lnTo>
                    <a:lnTo>
                      <a:pt x="256" y="2683"/>
                    </a:lnTo>
                    <a:lnTo>
                      <a:pt x="275" y="2562"/>
                    </a:lnTo>
                    <a:lnTo>
                      <a:pt x="329" y="2329"/>
                    </a:lnTo>
                    <a:lnTo>
                      <a:pt x="352" y="2213"/>
                    </a:lnTo>
                    <a:lnTo>
                      <a:pt x="366" y="2096"/>
                    </a:lnTo>
                    <a:lnTo>
                      <a:pt x="379" y="1988"/>
                    </a:lnTo>
                    <a:lnTo>
                      <a:pt x="386" y="1883"/>
                    </a:lnTo>
                    <a:lnTo>
                      <a:pt x="384" y="1768"/>
                    </a:lnTo>
                    <a:lnTo>
                      <a:pt x="377" y="1705"/>
                    </a:lnTo>
                    <a:lnTo>
                      <a:pt x="366" y="1634"/>
                    </a:lnTo>
                    <a:lnTo>
                      <a:pt x="354" y="1558"/>
                    </a:lnTo>
                    <a:lnTo>
                      <a:pt x="337" y="1480"/>
                    </a:lnTo>
                    <a:lnTo>
                      <a:pt x="292" y="1312"/>
                    </a:lnTo>
                    <a:lnTo>
                      <a:pt x="237" y="1130"/>
                    </a:lnTo>
                    <a:lnTo>
                      <a:pt x="183" y="935"/>
                    </a:lnTo>
                    <a:lnTo>
                      <a:pt x="162" y="831"/>
                    </a:lnTo>
                    <a:lnTo>
                      <a:pt x="140" y="722"/>
                    </a:lnTo>
                    <a:lnTo>
                      <a:pt x="96" y="491"/>
                    </a:lnTo>
                    <a:lnTo>
                      <a:pt x="50" y="249"/>
                    </a:lnTo>
                    <a:lnTo>
                      <a:pt x="0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7" name="Freeform 83"/>
              <p:cNvSpPr>
                <a:spLocks/>
              </p:cNvSpPr>
              <p:nvPr/>
            </p:nvSpPr>
            <p:spPr bwMode="auto">
              <a:xfrm>
                <a:off x="8468607" y="3625851"/>
                <a:ext cx="150813" cy="1549400"/>
              </a:xfrm>
              <a:custGeom>
                <a:avLst/>
                <a:gdLst/>
                <a:ahLst/>
                <a:cxnLst>
                  <a:cxn ang="0">
                    <a:pos x="67" y="253"/>
                  </a:cxn>
                  <a:cxn ang="0">
                    <a:pos x="161" y="736"/>
                  </a:cxn>
                  <a:cxn ang="0">
                    <a:pos x="262" y="1156"/>
                  </a:cxn>
                  <a:cxn ang="0">
                    <a:pos x="366" y="1511"/>
                  </a:cxn>
                  <a:cxn ang="0">
                    <a:pos x="396" y="1667"/>
                  </a:cxn>
                  <a:cxn ang="0">
                    <a:pos x="414" y="1803"/>
                  </a:cxn>
                  <a:cxn ang="0">
                    <a:pos x="411" y="2031"/>
                  </a:cxn>
                  <a:cxn ang="0">
                    <a:pos x="381" y="2267"/>
                  </a:cxn>
                  <a:cxn ang="0">
                    <a:pos x="301" y="2625"/>
                  </a:cxn>
                  <a:cxn ang="0">
                    <a:pos x="258" y="2881"/>
                  </a:cxn>
                  <a:cxn ang="0">
                    <a:pos x="219" y="3056"/>
                  </a:cxn>
                  <a:cxn ang="0">
                    <a:pos x="196" y="3142"/>
                  </a:cxn>
                  <a:cxn ang="0">
                    <a:pos x="157" y="3221"/>
                  </a:cxn>
                  <a:cxn ang="0">
                    <a:pos x="132" y="3268"/>
                  </a:cxn>
                  <a:cxn ang="0">
                    <a:pos x="111" y="3336"/>
                  </a:cxn>
                  <a:cxn ang="0">
                    <a:pos x="108" y="3382"/>
                  </a:cxn>
                  <a:cxn ang="0">
                    <a:pos x="107" y="3556"/>
                  </a:cxn>
                  <a:cxn ang="0">
                    <a:pos x="111" y="3812"/>
                  </a:cxn>
                  <a:cxn ang="0">
                    <a:pos x="111" y="3944"/>
                  </a:cxn>
                  <a:cxn ang="0">
                    <a:pos x="111" y="4145"/>
                  </a:cxn>
                  <a:cxn ang="0">
                    <a:pos x="111" y="4252"/>
                  </a:cxn>
                  <a:cxn ang="0">
                    <a:pos x="95" y="4289"/>
                  </a:cxn>
                  <a:cxn ang="0">
                    <a:pos x="95" y="4203"/>
                  </a:cxn>
                  <a:cxn ang="0">
                    <a:pos x="95" y="4081"/>
                  </a:cxn>
                  <a:cxn ang="0">
                    <a:pos x="95" y="3876"/>
                  </a:cxn>
                  <a:cxn ang="0">
                    <a:pos x="93" y="3686"/>
                  </a:cxn>
                  <a:cxn ang="0">
                    <a:pos x="90" y="3435"/>
                  </a:cxn>
                  <a:cxn ang="0">
                    <a:pos x="95" y="3334"/>
                  </a:cxn>
                  <a:cxn ang="0">
                    <a:pos x="106" y="3293"/>
                  </a:cxn>
                  <a:cxn ang="0">
                    <a:pos x="117" y="3262"/>
                  </a:cxn>
                  <a:cxn ang="0">
                    <a:pos x="169" y="3167"/>
                  </a:cxn>
                  <a:cxn ang="0">
                    <a:pos x="191" y="3099"/>
                  </a:cxn>
                  <a:cxn ang="0">
                    <a:pos x="217" y="2999"/>
                  </a:cxn>
                  <a:cxn ang="0">
                    <a:pos x="266" y="2749"/>
                  </a:cxn>
                  <a:cxn ang="0">
                    <a:pos x="342" y="2383"/>
                  </a:cxn>
                  <a:cxn ang="0">
                    <a:pos x="381" y="2144"/>
                  </a:cxn>
                  <a:cxn ang="0">
                    <a:pos x="402" y="1921"/>
                  </a:cxn>
                  <a:cxn ang="0">
                    <a:pos x="392" y="1741"/>
                  </a:cxn>
                  <a:cxn ang="0">
                    <a:pos x="369" y="1594"/>
                  </a:cxn>
                  <a:cxn ang="0">
                    <a:pos x="304" y="1346"/>
                  </a:cxn>
                  <a:cxn ang="0">
                    <a:pos x="191" y="959"/>
                  </a:cxn>
                  <a:cxn ang="0">
                    <a:pos x="100" y="503"/>
                  </a:cxn>
                  <a:cxn ang="0">
                    <a:pos x="0" y="3"/>
                  </a:cxn>
                </a:cxnLst>
                <a:rect l="0" t="0" r="r" b="b"/>
                <a:pathLst>
                  <a:path w="418" h="4289">
                    <a:moveTo>
                      <a:pt x="15" y="0"/>
                    </a:moveTo>
                    <a:lnTo>
                      <a:pt x="67" y="253"/>
                    </a:lnTo>
                    <a:lnTo>
                      <a:pt x="115" y="500"/>
                    </a:lnTo>
                    <a:lnTo>
                      <a:pt x="161" y="736"/>
                    </a:lnTo>
                    <a:lnTo>
                      <a:pt x="206" y="956"/>
                    </a:lnTo>
                    <a:lnTo>
                      <a:pt x="262" y="1156"/>
                    </a:lnTo>
                    <a:lnTo>
                      <a:pt x="319" y="1341"/>
                    </a:lnTo>
                    <a:lnTo>
                      <a:pt x="366" y="1511"/>
                    </a:lnTo>
                    <a:lnTo>
                      <a:pt x="384" y="1591"/>
                    </a:lnTo>
                    <a:lnTo>
                      <a:pt x="396" y="1667"/>
                    </a:lnTo>
                    <a:lnTo>
                      <a:pt x="407" y="1738"/>
                    </a:lnTo>
                    <a:lnTo>
                      <a:pt x="414" y="1803"/>
                    </a:lnTo>
                    <a:lnTo>
                      <a:pt x="418" y="1920"/>
                    </a:lnTo>
                    <a:lnTo>
                      <a:pt x="411" y="2031"/>
                    </a:lnTo>
                    <a:lnTo>
                      <a:pt x="396" y="2147"/>
                    </a:lnTo>
                    <a:lnTo>
                      <a:pt x="381" y="2267"/>
                    </a:lnTo>
                    <a:lnTo>
                      <a:pt x="357" y="2386"/>
                    </a:lnTo>
                    <a:lnTo>
                      <a:pt x="301" y="2625"/>
                    </a:lnTo>
                    <a:lnTo>
                      <a:pt x="281" y="2752"/>
                    </a:lnTo>
                    <a:lnTo>
                      <a:pt x="258" y="2881"/>
                    </a:lnTo>
                    <a:lnTo>
                      <a:pt x="232" y="3002"/>
                    </a:lnTo>
                    <a:lnTo>
                      <a:pt x="219" y="3056"/>
                    </a:lnTo>
                    <a:lnTo>
                      <a:pt x="206" y="3104"/>
                    </a:lnTo>
                    <a:lnTo>
                      <a:pt x="196" y="3142"/>
                    </a:lnTo>
                    <a:lnTo>
                      <a:pt x="184" y="3173"/>
                    </a:lnTo>
                    <a:lnTo>
                      <a:pt x="157" y="3221"/>
                    </a:lnTo>
                    <a:lnTo>
                      <a:pt x="132" y="3269"/>
                    </a:lnTo>
                    <a:lnTo>
                      <a:pt x="132" y="3268"/>
                    </a:lnTo>
                    <a:lnTo>
                      <a:pt x="121" y="3298"/>
                    </a:lnTo>
                    <a:lnTo>
                      <a:pt x="111" y="3336"/>
                    </a:lnTo>
                    <a:lnTo>
                      <a:pt x="111" y="3335"/>
                    </a:lnTo>
                    <a:lnTo>
                      <a:pt x="108" y="3382"/>
                    </a:lnTo>
                    <a:lnTo>
                      <a:pt x="106" y="3436"/>
                    </a:lnTo>
                    <a:lnTo>
                      <a:pt x="107" y="3556"/>
                    </a:lnTo>
                    <a:lnTo>
                      <a:pt x="109" y="3685"/>
                    </a:lnTo>
                    <a:lnTo>
                      <a:pt x="111" y="3812"/>
                    </a:lnTo>
                    <a:lnTo>
                      <a:pt x="111" y="3876"/>
                    </a:lnTo>
                    <a:lnTo>
                      <a:pt x="111" y="3944"/>
                    </a:lnTo>
                    <a:lnTo>
                      <a:pt x="111" y="4081"/>
                    </a:lnTo>
                    <a:lnTo>
                      <a:pt x="111" y="4145"/>
                    </a:lnTo>
                    <a:lnTo>
                      <a:pt x="111" y="4203"/>
                    </a:lnTo>
                    <a:lnTo>
                      <a:pt x="111" y="4252"/>
                    </a:lnTo>
                    <a:lnTo>
                      <a:pt x="111" y="4289"/>
                    </a:lnTo>
                    <a:lnTo>
                      <a:pt x="95" y="4289"/>
                    </a:lnTo>
                    <a:lnTo>
                      <a:pt x="95" y="4252"/>
                    </a:lnTo>
                    <a:lnTo>
                      <a:pt x="95" y="4203"/>
                    </a:lnTo>
                    <a:lnTo>
                      <a:pt x="95" y="4145"/>
                    </a:lnTo>
                    <a:lnTo>
                      <a:pt x="95" y="4081"/>
                    </a:lnTo>
                    <a:lnTo>
                      <a:pt x="95" y="3944"/>
                    </a:lnTo>
                    <a:lnTo>
                      <a:pt x="95" y="3876"/>
                    </a:lnTo>
                    <a:lnTo>
                      <a:pt x="95" y="3813"/>
                    </a:lnTo>
                    <a:lnTo>
                      <a:pt x="93" y="3686"/>
                    </a:lnTo>
                    <a:lnTo>
                      <a:pt x="91" y="3557"/>
                    </a:lnTo>
                    <a:lnTo>
                      <a:pt x="90" y="3435"/>
                    </a:lnTo>
                    <a:lnTo>
                      <a:pt x="92" y="3381"/>
                    </a:lnTo>
                    <a:lnTo>
                      <a:pt x="95" y="3334"/>
                    </a:lnTo>
                    <a:cubicBezTo>
                      <a:pt x="96" y="3333"/>
                      <a:pt x="96" y="3333"/>
                      <a:pt x="96" y="3332"/>
                    </a:cubicBezTo>
                    <a:lnTo>
                      <a:pt x="106" y="3293"/>
                    </a:lnTo>
                    <a:lnTo>
                      <a:pt x="117" y="3263"/>
                    </a:lnTo>
                    <a:cubicBezTo>
                      <a:pt x="117" y="3262"/>
                      <a:pt x="117" y="3262"/>
                      <a:pt x="117" y="3262"/>
                    </a:cubicBezTo>
                    <a:lnTo>
                      <a:pt x="143" y="3214"/>
                    </a:lnTo>
                    <a:lnTo>
                      <a:pt x="169" y="3167"/>
                    </a:lnTo>
                    <a:lnTo>
                      <a:pt x="181" y="3138"/>
                    </a:lnTo>
                    <a:lnTo>
                      <a:pt x="191" y="3099"/>
                    </a:lnTo>
                    <a:lnTo>
                      <a:pt x="204" y="3053"/>
                    </a:lnTo>
                    <a:lnTo>
                      <a:pt x="217" y="2999"/>
                    </a:lnTo>
                    <a:lnTo>
                      <a:pt x="243" y="2878"/>
                    </a:lnTo>
                    <a:lnTo>
                      <a:pt x="266" y="2749"/>
                    </a:lnTo>
                    <a:lnTo>
                      <a:pt x="286" y="2622"/>
                    </a:lnTo>
                    <a:lnTo>
                      <a:pt x="342" y="2383"/>
                    </a:lnTo>
                    <a:lnTo>
                      <a:pt x="366" y="2265"/>
                    </a:lnTo>
                    <a:lnTo>
                      <a:pt x="381" y="2144"/>
                    </a:lnTo>
                    <a:lnTo>
                      <a:pt x="395" y="2030"/>
                    </a:lnTo>
                    <a:lnTo>
                      <a:pt x="402" y="1921"/>
                    </a:lnTo>
                    <a:lnTo>
                      <a:pt x="399" y="1804"/>
                    </a:lnTo>
                    <a:lnTo>
                      <a:pt x="392" y="1741"/>
                    </a:lnTo>
                    <a:lnTo>
                      <a:pt x="381" y="1670"/>
                    </a:lnTo>
                    <a:lnTo>
                      <a:pt x="369" y="1594"/>
                    </a:lnTo>
                    <a:lnTo>
                      <a:pt x="351" y="1516"/>
                    </a:lnTo>
                    <a:lnTo>
                      <a:pt x="304" y="1346"/>
                    </a:lnTo>
                    <a:lnTo>
                      <a:pt x="247" y="1161"/>
                    </a:lnTo>
                    <a:lnTo>
                      <a:pt x="191" y="959"/>
                    </a:lnTo>
                    <a:lnTo>
                      <a:pt x="146" y="739"/>
                    </a:lnTo>
                    <a:lnTo>
                      <a:pt x="100" y="503"/>
                    </a:lnTo>
                    <a:lnTo>
                      <a:pt x="52" y="256"/>
                    </a:lnTo>
                    <a:lnTo>
                      <a:pt x="0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55" name="Rectangle 1325"/>
            <p:cNvSpPr>
              <a:spLocks noChangeArrowheads="1"/>
            </p:cNvSpPr>
            <p:nvPr/>
          </p:nvSpPr>
          <p:spPr bwMode="auto">
            <a:xfrm>
              <a:off x="8414633" y="5426781"/>
              <a:ext cx="94470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Onde reconstruite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050" dirty="0" smtClean="0">
                  <a:solidFill>
                    <a:srgbClr val="000000"/>
                  </a:solidFill>
                  <a:latin typeface="Arial Narrow" pitchFamily="34" charset="0"/>
                </a:rPr>
                <a:t>Par diffraction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258" name="Groupe 1383"/>
          <p:cNvGrpSpPr/>
          <p:nvPr/>
        </p:nvGrpSpPr>
        <p:grpSpPr>
          <a:xfrm>
            <a:off x="7212064" y="4536504"/>
            <a:ext cx="612532" cy="636588"/>
            <a:chOff x="7813070" y="4153716"/>
            <a:chExt cx="663576" cy="636588"/>
          </a:xfrm>
        </p:grpSpPr>
        <p:grpSp>
          <p:nvGrpSpPr>
            <p:cNvPr id="1259" name="Groupe 177"/>
            <p:cNvGrpSpPr/>
            <p:nvPr/>
          </p:nvGrpSpPr>
          <p:grpSpPr>
            <a:xfrm>
              <a:off x="7813070" y="4153716"/>
              <a:ext cx="511176" cy="484188"/>
              <a:chOff x="8442325" y="4832350"/>
              <a:chExt cx="511176" cy="484188"/>
            </a:xfrm>
          </p:grpSpPr>
          <p:sp>
            <p:nvSpPr>
              <p:cNvPr id="1268" name="Freeform 84"/>
              <p:cNvSpPr>
                <a:spLocks/>
              </p:cNvSpPr>
              <p:nvPr/>
            </p:nvSpPr>
            <p:spPr bwMode="auto">
              <a:xfrm>
                <a:off x="8443913" y="4832350"/>
                <a:ext cx="509588" cy="2428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2" y="32"/>
                  </a:cxn>
                  <a:cxn ang="0">
                    <a:pos x="82" y="63"/>
                  </a:cxn>
                  <a:cxn ang="0">
                    <a:pos x="102" y="77"/>
                  </a:cxn>
                  <a:cxn ang="0">
                    <a:pos x="122" y="90"/>
                  </a:cxn>
                  <a:cxn ang="0">
                    <a:pos x="142" y="102"/>
                  </a:cxn>
                  <a:cxn ang="0">
                    <a:pos x="162" y="112"/>
                  </a:cxn>
                  <a:cxn ang="0">
                    <a:pos x="183" y="121"/>
                  </a:cxn>
                  <a:cxn ang="0">
                    <a:pos x="205" y="128"/>
                  </a:cxn>
                  <a:cxn ang="0">
                    <a:pos x="228" y="134"/>
                  </a:cxn>
                  <a:cxn ang="0">
                    <a:pos x="251" y="139"/>
                  </a:cxn>
                  <a:cxn ang="0">
                    <a:pos x="273" y="142"/>
                  </a:cxn>
                  <a:cxn ang="0">
                    <a:pos x="293" y="145"/>
                  </a:cxn>
                  <a:cxn ang="0">
                    <a:pos x="309" y="147"/>
                  </a:cxn>
                  <a:cxn ang="0">
                    <a:pos x="321" y="149"/>
                  </a:cxn>
                  <a:cxn ang="0">
                    <a:pos x="321" y="153"/>
                  </a:cxn>
                  <a:cxn ang="0">
                    <a:pos x="308" y="150"/>
                  </a:cxn>
                  <a:cxn ang="0">
                    <a:pos x="292" y="148"/>
                  </a:cxn>
                  <a:cxn ang="0">
                    <a:pos x="273" y="145"/>
                  </a:cxn>
                  <a:cxn ang="0">
                    <a:pos x="251" y="142"/>
                  </a:cxn>
                  <a:cxn ang="0">
                    <a:pos x="228" y="138"/>
                  </a:cxn>
                  <a:cxn ang="0">
                    <a:pos x="204" y="132"/>
                  </a:cxn>
                  <a:cxn ang="0">
                    <a:pos x="181" y="124"/>
                  </a:cxn>
                  <a:cxn ang="0">
                    <a:pos x="160" y="115"/>
                  </a:cxn>
                  <a:cxn ang="0">
                    <a:pos x="140" y="105"/>
                  </a:cxn>
                  <a:cxn ang="0">
                    <a:pos x="120" y="93"/>
                  </a:cxn>
                  <a:cxn ang="0">
                    <a:pos x="100" y="80"/>
                  </a:cxn>
                  <a:cxn ang="0">
                    <a:pos x="80" y="66"/>
                  </a:cxn>
                  <a:cxn ang="0">
                    <a:pos x="40" y="35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321" h="153">
                    <a:moveTo>
                      <a:pt x="2" y="0"/>
                    </a:moveTo>
                    <a:lnTo>
                      <a:pt x="42" y="32"/>
                    </a:lnTo>
                    <a:lnTo>
                      <a:pt x="82" y="63"/>
                    </a:lnTo>
                    <a:lnTo>
                      <a:pt x="102" y="77"/>
                    </a:lnTo>
                    <a:lnTo>
                      <a:pt x="122" y="90"/>
                    </a:lnTo>
                    <a:lnTo>
                      <a:pt x="142" y="102"/>
                    </a:lnTo>
                    <a:lnTo>
                      <a:pt x="162" y="112"/>
                    </a:lnTo>
                    <a:lnTo>
                      <a:pt x="183" y="121"/>
                    </a:lnTo>
                    <a:lnTo>
                      <a:pt x="205" y="128"/>
                    </a:lnTo>
                    <a:lnTo>
                      <a:pt x="228" y="134"/>
                    </a:lnTo>
                    <a:lnTo>
                      <a:pt x="251" y="139"/>
                    </a:lnTo>
                    <a:lnTo>
                      <a:pt x="273" y="142"/>
                    </a:lnTo>
                    <a:lnTo>
                      <a:pt x="293" y="145"/>
                    </a:lnTo>
                    <a:lnTo>
                      <a:pt x="309" y="147"/>
                    </a:lnTo>
                    <a:lnTo>
                      <a:pt x="321" y="149"/>
                    </a:lnTo>
                    <a:lnTo>
                      <a:pt x="321" y="153"/>
                    </a:lnTo>
                    <a:lnTo>
                      <a:pt x="308" y="150"/>
                    </a:lnTo>
                    <a:lnTo>
                      <a:pt x="292" y="148"/>
                    </a:lnTo>
                    <a:lnTo>
                      <a:pt x="273" y="145"/>
                    </a:lnTo>
                    <a:lnTo>
                      <a:pt x="251" y="142"/>
                    </a:lnTo>
                    <a:lnTo>
                      <a:pt x="228" y="138"/>
                    </a:lnTo>
                    <a:lnTo>
                      <a:pt x="204" y="132"/>
                    </a:lnTo>
                    <a:lnTo>
                      <a:pt x="181" y="124"/>
                    </a:lnTo>
                    <a:lnTo>
                      <a:pt x="160" y="115"/>
                    </a:lnTo>
                    <a:lnTo>
                      <a:pt x="140" y="105"/>
                    </a:lnTo>
                    <a:lnTo>
                      <a:pt x="120" y="93"/>
                    </a:lnTo>
                    <a:lnTo>
                      <a:pt x="100" y="80"/>
                    </a:lnTo>
                    <a:lnTo>
                      <a:pt x="80" y="66"/>
                    </a:lnTo>
                    <a:lnTo>
                      <a:pt x="40" y="3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9" name="Freeform 85"/>
              <p:cNvSpPr>
                <a:spLocks/>
              </p:cNvSpPr>
              <p:nvPr/>
            </p:nvSpPr>
            <p:spPr bwMode="auto">
              <a:xfrm>
                <a:off x="8443913" y="5068888"/>
                <a:ext cx="509588" cy="247650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40" y="120"/>
                  </a:cxn>
                  <a:cxn ang="0">
                    <a:pos x="80" y="89"/>
                  </a:cxn>
                  <a:cxn ang="0">
                    <a:pos x="120" y="61"/>
                  </a:cxn>
                  <a:cxn ang="0">
                    <a:pos x="140" y="49"/>
                  </a:cxn>
                  <a:cxn ang="0">
                    <a:pos x="160" y="38"/>
                  </a:cxn>
                  <a:cxn ang="0">
                    <a:pos x="182" y="30"/>
                  </a:cxn>
                  <a:cxn ang="0">
                    <a:pos x="204" y="23"/>
                  </a:cxn>
                  <a:cxn ang="0">
                    <a:pos x="251" y="13"/>
                  </a:cxn>
                  <a:cxn ang="0">
                    <a:pos x="273" y="9"/>
                  </a:cxn>
                  <a:cxn ang="0">
                    <a:pos x="292" y="6"/>
                  </a:cxn>
                  <a:cxn ang="0">
                    <a:pos x="308" y="3"/>
                  </a:cxn>
                  <a:cxn ang="0">
                    <a:pos x="321" y="0"/>
                  </a:cxn>
                  <a:cxn ang="0">
                    <a:pos x="321" y="4"/>
                  </a:cxn>
                  <a:cxn ang="0">
                    <a:pos x="309" y="7"/>
                  </a:cxn>
                  <a:cxn ang="0">
                    <a:pos x="293" y="9"/>
                  </a:cxn>
                  <a:cxn ang="0">
                    <a:pos x="273" y="13"/>
                  </a:cxn>
                  <a:cxn ang="0">
                    <a:pos x="251" y="16"/>
                  </a:cxn>
                  <a:cxn ang="0">
                    <a:pos x="205" y="26"/>
                  </a:cxn>
                  <a:cxn ang="0">
                    <a:pos x="183" y="33"/>
                  </a:cxn>
                  <a:cxn ang="0">
                    <a:pos x="162" y="41"/>
                  </a:cxn>
                  <a:cxn ang="0">
                    <a:pos x="142" y="52"/>
                  </a:cxn>
                  <a:cxn ang="0">
                    <a:pos x="122" y="64"/>
                  </a:cxn>
                  <a:cxn ang="0">
                    <a:pos x="82" y="92"/>
                  </a:cxn>
                  <a:cxn ang="0">
                    <a:pos x="42" y="123"/>
                  </a:cxn>
                  <a:cxn ang="0">
                    <a:pos x="2" y="156"/>
                  </a:cxn>
                  <a:cxn ang="0">
                    <a:pos x="0" y="153"/>
                  </a:cxn>
                </a:cxnLst>
                <a:rect l="0" t="0" r="r" b="b"/>
                <a:pathLst>
                  <a:path w="321" h="156">
                    <a:moveTo>
                      <a:pt x="0" y="153"/>
                    </a:moveTo>
                    <a:lnTo>
                      <a:pt x="40" y="120"/>
                    </a:lnTo>
                    <a:lnTo>
                      <a:pt x="80" y="89"/>
                    </a:lnTo>
                    <a:lnTo>
                      <a:pt x="120" y="61"/>
                    </a:lnTo>
                    <a:lnTo>
                      <a:pt x="140" y="49"/>
                    </a:lnTo>
                    <a:lnTo>
                      <a:pt x="160" y="38"/>
                    </a:lnTo>
                    <a:lnTo>
                      <a:pt x="182" y="30"/>
                    </a:lnTo>
                    <a:lnTo>
                      <a:pt x="204" y="23"/>
                    </a:lnTo>
                    <a:lnTo>
                      <a:pt x="251" y="13"/>
                    </a:lnTo>
                    <a:lnTo>
                      <a:pt x="273" y="9"/>
                    </a:lnTo>
                    <a:lnTo>
                      <a:pt x="292" y="6"/>
                    </a:lnTo>
                    <a:lnTo>
                      <a:pt x="308" y="3"/>
                    </a:lnTo>
                    <a:lnTo>
                      <a:pt x="321" y="0"/>
                    </a:lnTo>
                    <a:lnTo>
                      <a:pt x="321" y="4"/>
                    </a:lnTo>
                    <a:lnTo>
                      <a:pt x="309" y="7"/>
                    </a:lnTo>
                    <a:lnTo>
                      <a:pt x="293" y="9"/>
                    </a:lnTo>
                    <a:lnTo>
                      <a:pt x="273" y="13"/>
                    </a:lnTo>
                    <a:lnTo>
                      <a:pt x="251" y="16"/>
                    </a:lnTo>
                    <a:lnTo>
                      <a:pt x="205" y="26"/>
                    </a:lnTo>
                    <a:lnTo>
                      <a:pt x="183" y="33"/>
                    </a:lnTo>
                    <a:lnTo>
                      <a:pt x="162" y="41"/>
                    </a:lnTo>
                    <a:lnTo>
                      <a:pt x="142" y="52"/>
                    </a:lnTo>
                    <a:lnTo>
                      <a:pt x="122" y="64"/>
                    </a:lnTo>
                    <a:lnTo>
                      <a:pt x="82" y="92"/>
                    </a:lnTo>
                    <a:lnTo>
                      <a:pt x="42" y="123"/>
                    </a:lnTo>
                    <a:lnTo>
                      <a:pt x="2" y="156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0" name="Freeform 86"/>
              <p:cNvSpPr>
                <a:spLocks/>
              </p:cNvSpPr>
              <p:nvPr/>
            </p:nvSpPr>
            <p:spPr bwMode="auto">
              <a:xfrm>
                <a:off x="8442326" y="4897438"/>
                <a:ext cx="57150" cy="354013"/>
              </a:xfrm>
              <a:custGeom>
                <a:avLst/>
                <a:gdLst/>
                <a:ahLst/>
                <a:cxnLst>
                  <a:cxn ang="0">
                    <a:pos x="36" y="1"/>
                  </a:cxn>
                  <a:cxn ang="0">
                    <a:pos x="24" y="29"/>
                  </a:cxn>
                  <a:cxn ang="0">
                    <a:pos x="14" y="56"/>
                  </a:cxn>
                  <a:cxn ang="0">
                    <a:pos x="6" y="84"/>
                  </a:cxn>
                  <a:cxn ang="0">
                    <a:pos x="4" y="97"/>
                  </a:cxn>
                  <a:cxn ang="0">
                    <a:pos x="4" y="111"/>
                  </a:cxn>
                  <a:cxn ang="0">
                    <a:pos x="5" y="125"/>
                  </a:cxn>
                  <a:cxn ang="0">
                    <a:pos x="8" y="140"/>
                  </a:cxn>
                  <a:cxn ang="0">
                    <a:pos x="13" y="157"/>
                  </a:cxn>
                  <a:cxn ang="0">
                    <a:pos x="18" y="173"/>
                  </a:cxn>
                  <a:cxn ang="0">
                    <a:pos x="24" y="188"/>
                  </a:cxn>
                  <a:cxn ang="0">
                    <a:pos x="29" y="202"/>
                  </a:cxn>
                  <a:cxn ang="0">
                    <a:pos x="34" y="213"/>
                  </a:cxn>
                  <a:cxn ang="0">
                    <a:pos x="36" y="222"/>
                  </a:cxn>
                  <a:cxn ang="0">
                    <a:pos x="33" y="223"/>
                  </a:cxn>
                  <a:cxn ang="0">
                    <a:pos x="30" y="215"/>
                  </a:cxn>
                  <a:cxn ang="0">
                    <a:pos x="26" y="203"/>
                  </a:cxn>
                  <a:cxn ang="0">
                    <a:pos x="20" y="189"/>
                  </a:cxn>
                  <a:cxn ang="0">
                    <a:pos x="15" y="174"/>
                  </a:cxn>
                  <a:cxn ang="0">
                    <a:pos x="9" y="158"/>
                  </a:cxn>
                  <a:cxn ang="0">
                    <a:pos x="5" y="141"/>
                  </a:cxn>
                  <a:cxn ang="0">
                    <a:pos x="1" y="125"/>
                  </a:cxn>
                  <a:cxn ang="0">
                    <a:pos x="0" y="110"/>
                  </a:cxn>
                  <a:cxn ang="0">
                    <a:pos x="1" y="97"/>
                  </a:cxn>
                  <a:cxn ang="0">
                    <a:pos x="3" y="82"/>
                  </a:cxn>
                  <a:cxn ang="0">
                    <a:pos x="11" y="55"/>
                  </a:cxn>
                  <a:cxn ang="0">
                    <a:pos x="21" y="27"/>
                  </a:cxn>
                  <a:cxn ang="0">
                    <a:pos x="33" y="0"/>
                  </a:cxn>
                  <a:cxn ang="0">
                    <a:pos x="36" y="1"/>
                  </a:cxn>
                </a:cxnLst>
                <a:rect l="0" t="0" r="r" b="b"/>
                <a:pathLst>
                  <a:path w="36" h="223">
                    <a:moveTo>
                      <a:pt x="36" y="1"/>
                    </a:moveTo>
                    <a:lnTo>
                      <a:pt x="24" y="29"/>
                    </a:lnTo>
                    <a:lnTo>
                      <a:pt x="14" y="56"/>
                    </a:lnTo>
                    <a:lnTo>
                      <a:pt x="6" y="84"/>
                    </a:lnTo>
                    <a:lnTo>
                      <a:pt x="4" y="97"/>
                    </a:lnTo>
                    <a:lnTo>
                      <a:pt x="4" y="111"/>
                    </a:lnTo>
                    <a:lnTo>
                      <a:pt x="5" y="125"/>
                    </a:lnTo>
                    <a:lnTo>
                      <a:pt x="8" y="140"/>
                    </a:lnTo>
                    <a:lnTo>
                      <a:pt x="13" y="157"/>
                    </a:lnTo>
                    <a:lnTo>
                      <a:pt x="18" y="173"/>
                    </a:lnTo>
                    <a:lnTo>
                      <a:pt x="24" y="188"/>
                    </a:lnTo>
                    <a:lnTo>
                      <a:pt x="29" y="202"/>
                    </a:lnTo>
                    <a:lnTo>
                      <a:pt x="34" y="213"/>
                    </a:lnTo>
                    <a:lnTo>
                      <a:pt x="36" y="222"/>
                    </a:lnTo>
                    <a:lnTo>
                      <a:pt x="33" y="223"/>
                    </a:lnTo>
                    <a:lnTo>
                      <a:pt x="30" y="215"/>
                    </a:lnTo>
                    <a:lnTo>
                      <a:pt x="26" y="203"/>
                    </a:lnTo>
                    <a:lnTo>
                      <a:pt x="20" y="189"/>
                    </a:lnTo>
                    <a:lnTo>
                      <a:pt x="15" y="174"/>
                    </a:lnTo>
                    <a:lnTo>
                      <a:pt x="9" y="158"/>
                    </a:lnTo>
                    <a:lnTo>
                      <a:pt x="5" y="141"/>
                    </a:lnTo>
                    <a:lnTo>
                      <a:pt x="1" y="125"/>
                    </a:lnTo>
                    <a:lnTo>
                      <a:pt x="0" y="110"/>
                    </a:lnTo>
                    <a:lnTo>
                      <a:pt x="1" y="97"/>
                    </a:lnTo>
                    <a:lnTo>
                      <a:pt x="3" y="82"/>
                    </a:lnTo>
                    <a:lnTo>
                      <a:pt x="11" y="55"/>
                    </a:lnTo>
                    <a:lnTo>
                      <a:pt x="21" y="27"/>
                    </a:lnTo>
                    <a:lnTo>
                      <a:pt x="33" y="0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1" name="Freeform 87"/>
              <p:cNvSpPr>
                <a:spLocks/>
              </p:cNvSpPr>
              <p:nvPr/>
            </p:nvSpPr>
            <p:spPr bwMode="auto">
              <a:xfrm>
                <a:off x="8445501" y="5013325"/>
                <a:ext cx="103188" cy="12223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44" y="0"/>
                  </a:cxn>
                  <a:cxn ang="0">
                    <a:pos x="144" y="0"/>
                  </a:cxn>
                  <a:cxn ang="0">
                    <a:pos x="144" y="0"/>
                  </a:cxn>
                  <a:cxn ang="0">
                    <a:pos x="288" y="168"/>
                  </a:cxn>
                  <a:cxn ang="0">
                    <a:pos x="288" y="168"/>
                  </a:cxn>
                  <a:cxn ang="0">
                    <a:pos x="144" y="336"/>
                  </a:cxn>
                  <a:cxn ang="0">
                    <a:pos x="144" y="336"/>
                  </a:cxn>
                  <a:cxn ang="0">
                    <a:pos x="144" y="336"/>
                  </a:cxn>
                  <a:cxn ang="0">
                    <a:pos x="0" y="168"/>
                  </a:cxn>
                  <a:cxn ang="0">
                    <a:pos x="0" y="168"/>
                  </a:cxn>
                </a:cxnLst>
                <a:rect l="0" t="0" r="r" b="b"/>
                <a:pathLst>
                  <a:path w="288" h="336">
                    <a:moveTo>
                      <a:pt x="0" y="168"/>
                    </a:moveTo>
                    <a:cubicBezTo>
                      <a:pt x="0" y="76"/>
                      <a:pt x="65" y="0"/>
                      <a:pt x="144" y="0"/>
                    </a:cubicBezTo>
                    <a:cubicBezTo>
                      <a:pt x="144" y="0"/>
                      <a:pt x="144" y="0"/>
                      <a:pt x="144" y="0"/>
                    </a:cubicBezTo>
                    <a:lnTo>
                      <a:pt x="144" y="0"/>
                    </a:lnTo>
                    <a:cubicBezTo>
                      <a:pt x="224" y="0"/>
                      <a:pt x="288" y="76"/>
                      <a:pt x="288" y="168"/>
                    </a:cubicBezTo>
                    <a:lnTo>
                      <a:pt x="288" y="168"/>
                    </a:lnTo>
                    <a:cubicBezTo>
                      <a:pt x="288" y="261"/>
                      <a:pt x="224" y="336"/>
                      <a:pt x="144" y="336"/>
                    </a:cubicBezTo>
                    <a:cubicBezTo>
                      <a:pt x="144" y="336"/>
                      <a:pt x="144" y="336"/>
                      <a:pt x="144" y="336"/>
                    </a:cubicBezTo>
                    <a:lnTo>
                      <a:pt x="144" y="336"/>
                    </a:lnTo>
                    <a:cubicBezTo>
                      <a:pt x="65" y="336"/>
                      <a:pt x="0" y="261"/>
                      <a:pt x="0" y="168"/>
                    </a:cubicBezTo>
                    <a:cubicBezTo>
                      <a:pt x="0" y="168"/>
                      <a:pt x="0" y="168"/>
                      <a:pt x="0" y="1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2" name="Freeform 88"/>
              <p:cNvSpPr>
                <a:spLocks noEditPoints="1"/>
              </p:cNvSpPr>
              <p:nvPr/>
            </p:nvSpPr>
            <p:spPr bwMode="auto">
              <a:xfrm>
                <a:off x="8442326" y="5010150"/>
                <a:ext cx="109538" cy="128588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" y="140"/>
                  </a:cxn>
                  <a:cxn ang="0">
                    <a:pos x="13" y="107"/>
                  </a:cxn>
                  <a:cxn ang="0">
                    <a:pos x="45" y="52"/>
                  </a:cxn>
                  <a:cxn ang="0">
                    <a:pos x="94" y="14"/>
                  </a:cxn>
                  <a:cxn ang="0">
                    <a:pos x="123" y="4"/>
                  </a:cxn>
                  <a:cxn ang="0">
                    <a:pos x="153" y="1"/>
                  </a:cxn>
                  <a:cxn ang="0">
                    <a:pos x="184" y="4"/>
                  </a:cxn>
                  <a:cxn ang="0">
                    <a:pos x="213" y="15"/>
                  </a:cxn>
                  <a:cxn ang="0">
                    <a:pos x="261" y="54"/>
                  </a:cxn>
                  <a:cxn ang="0">
                    <a:pos x="293" y="110"/>
                  </a:cxn>
                  <a:cxn ang="0">
                    <a:pos x="304" y="178"/>
                  </a:cxn>
                  <a:cxn ang="0">
                    <a:pos x="292" y="245"/>
                  </a:cxn>
                  <a:cxn ang="0">
                    <a:pos x="259" y="302"/>
                  </a:cxn>
                  <a:cxn ang="0">
                    <a:pos x="211" y="339"/>
                  </a:cxn>
                  <a:cxn ang="0">
                    <a:pos x="182" y="349"/>
                  </a:cxn>
                  <a:cxn ang="0">
                    <a:pos x="152" y="352"/>
                  </a:cxn>
                  <a:cxn ang="0">
                    <a:pos x="121" y="349"/>
                  </a:cxn>
                  <a:cxn ang="0">
                    <a:pos x="92" y="338"/>
                  </a:cxn>
                  <a:cxn ang="0">
                    <a:pos x="44" y="299"/>
                  </a:cxn>
                  <a:cxn ang="0">
                    <a:pos x="12" y="243"/>
                  </a:cxn>
                  <a:cxn ang="0">
                    <a:pos x="3" y="211"/>
                  </a:cxn>
                  <a:cxn ang="0">
                    <a:pos x="19" y="210"/>
                  </a:cxn>
                  <a:cxn ang="0">
                    <a:pos x="27" y="239"/>
                  </a:cxn>
                  <a:cxn ang="0">
                    <a:pos x="57" y="291"/>
                  </a:cxn>
                  <a:cxn ang="0">
                    <a:pos x="101" y="325"/>
                  </a:cxn>
                  <a:cxn ang="0">
                    <a:pos x="126" y="334"/>
                  </a:cxn>
                  <a:cxn ang="0">
                    <a:pos x="153" y="337"/>
                  </a:cxn>
                  <a:cxn ang="0">
                    <a:pos x="181" y="334"/>
                  </a:cxn>
                  <a:cxn ang="0">
                    <a:pos x="206" y="324"/>
                  </a:cxn>
                  <a:cxn ang="0">
                    <a:pos x="250" y="289"/>
                  </a:cxn>
                  <a:cxn ang="0">
                    <a:pos x="279" y="237"/>
                  </a:cxn>
                  <a:cxn ang="0">
                    <a:pos x="289" y="175"/>
                  </a:cxn>
                  <a:cxn ang="0">
                    <a:pos x="278" y="113"/>
                  </a:cxn>
                  <a:cxn ang="0">
                    <a:pos x="248" y="63"/>
                  </a:cxn>
                  <a:cxn ang="0">
                    <a:pos x="203" y="28"/>
                  </a:cxn>
                  <a:cxn ang="0">
                    <a:pos x="179" y="19"/>
                  </a:cxn>
                  <a:cxn ang="0">
                    <a:pos x="152" y="16"/>
                  </a:cxn>
                  <a:cxn ang="0">
                    <a:pos x="124" y="19"/>
                  </a:cxn>
                  <a:cxn ang="0">
                    <a:pos x="99" y="29"/>
                  </a:cxn>
                  <a:cxn ang="0">
                    <a:pos x="55" y="65"/>
                  </a:cxn>
                  <a:cxn ang="0">
                    <a:pos x="26" y="116"/>
                  </a:cxn>
                  <a:cxn ang="0">
                    <a:pos x="19" y="144"/>
                  </a:cxn>
                  <a:cxn ang="0">
                    <a:pos x="16" y="177"/>
                  </a:cxn>
                  <a:cxn ang="0">
                    <a:pos x="19" y="210"/>
                  </a:cxn>
                </a:cxnLst>
                <a:rect l="0" t="0" r="r" b="b"/>
                <a:pathLst>
                  <a:path w="305" h="352">
                    <a:moveTo>
                      <a:pt x="0" y="177"/>
                    </a:moveTo>
                    <a:cubicBezTo>
                      <a:pt x="0" y="177"/>
                      <a:pt x="0" y="176"/>
                      <a:pt x="0" y="176"/>
                    </a:cubicBezTo>
                    <a:lnTo>
                      <a:pt x="3" y="142"/>
                    </a:lnTo>
                    <a:cubicBezTo>
                      <a:pt x="4" y="141"/>
                      <a:pt x="4" y="141"/>
                      <a:pt x="4" y="140"/>
                    </a:cubicBezTo>
                    <a:lnTo>
                      <a:pt x="12" y="109"/>
                    </a:lnTo>
                    <a:cubicBezTo>
                      <a:pt x="12" y="109"/>
                      <a:pt x="12" y="108"/>
                      <a:pt x="13" y="107"/>
                    </a:cubicBezTo>
                    <a:lnTo>
                      <a:pt x="44" y="54"/>
                    </a:lnTo>
                    <a:cubicBezTo>
                      <a:pt x="44" y="54"/>
                      <a:pt x="45" y="53"/>
                      <a:pt x="45" y="52"/>
                    </a:cubicBezTo>
                    <a:lnTo>
                      <a:pt x="91" y="15"/>
                    </a:lnTo>
                    <a:cubicBezTo>
                      <a:pt x="92" y="15"/>
                      <a:pt x="93" y="14"/>
                      <a:pt x="94" y="14"/>
                    </a:cubicBezTo>
                    <a:lnTo>
                      <a:pt x="121" y="4"/>
                    </a:lnTo>
                    <a:cubicBezTo>
                      <a:pt x="121" y="4"/>
                      <a:pt x="122" y="4"/>
                      <a:pt x="123" y="4"/>
                    </a:cubicBezTo>
                    <a:lnTo>
                      <a:pt x="152" y="1"/>
                    </a:lnTo>
                    <a:cubicBezTo>
                      <a:pt x="152" y="0"/>
                      <a:pt x="153" y="0"/>
                      <a:pt x="153" y="1"/>
                    </a:cubicBezTo>
                    <a:lnTo>
                      <a:pt x="182" y="4"/>
                    </a:lnTo>
                    <a:cubicBezTo>
                      <a:pt x="183" y="4"/>
                      <a:pt x="184" y="4"/>
                      <a:pt x="184" y="4"/>
                    </a:cubicBezTo>
                    <a:lnTo>
                      <a:pt x="211" y="14"/>
                    </a:lnTo>
                    <a:cubicBezTo>
                      <a:pt x="212" y="14"/>
                      <a:pt x="213" y="15"/>
                      <a:pt x="213" y="15"/>
                    </a:cubicBezTo>
                    <a:lnTo>
                      <a:pt x="259" y="52"/>
                    </a:lnTo>
                    <a:cubicBezTo>
                      <a:pt x="260" y="53"/>
                      <a:pt x="261" y="54"/>
                      <a:pt x="261" y="54"/>
                    </a:cubicBezTo>
                    <a:lnTo>
                      <a:pt x="292" y="107"/>
                    </a:lnTo>
                    <a:cubicBezTo>
                      <a:pt x="293" y="108"/>
                      <a:pt x="293" y="109"/>
                      <a:pt x="293" y="110"/>
                    </a:cubicBezTo>
                    <a:lnTo>
                      <a:pt x="304" y="175"/>
                    </a:lnTo>
                    <a:cubicBezTo>
                      <a:pt x="305" y="176"/>
                      <a:pt x="305" y="177"/>
                      <a:pt x="304" y="178"/>
                    </a:cubicBezTo>
                    <a:lnTo>
                      <a:pt x="293" y="243"/>
                    </a:lnTo>
                    <a:cubicBezTo>
                      <a:pt x="293" y="244"/>
                      <a:pt x="293" y="245"/>
                      <a:pt x="292" y="245"/>
                    </a:cubicBezTo>
                    <a:lnTo>
                      <a:pt x="261" y="299"/>
                    </a:lnTo>
                    <a:cubicBezTo>
                      <a:pt x="261" y="300"/>
                      <a:pt x="260" y="301"/>
                      <a:pt x="259" y="302"/>
                    </a:cubicBezTo>
                    <a:lnTo>
                      <a:pt x="213" y="338"/>
                    </a:lnTo>
                    <a:cubicBezTo>
                      <a:pt x="213" y="338"/>
                      <a:pt x="212" y="339"/>
                      <a:pt x="211" y="339"/>
                    </a:cubicBezTo>
                    <a:lnTo>
                      <a:pt x="184" y="349"/>
                    </a:lnTo>
                    <a:cubicBezTo>
                      <a:pt x="184" y="349"/>
                      <a:pt x="183" y="349"/>
                      <a:pt x="182" y="349"/>
                    </a:cubicBezTo>
                    <a:lnTo>
                      <a:pt x="153" y="352"/>
                    </a:lnTo>
                    <a:cubicBezTo>
                      <a:pt x="153" y="352"/>
                      <a:pt x="152" y="352"/>
                      <a:pt x="152" y="352"/>
                    </a:cubicBezTo>
                    <a:lnTo>
                      <a:pt x="123" y="349"/>
                    </a:lnTo>
                    <a:cubicBezTo>
                      <a:pt x="122" y="349"/>
                      <a:pt x="121" y="349"/>
                      <a:pt x="121" y="349"/>
                    </a:cubicBezTo>
                    <a:lnTo>
                      <a:pt x="94" y="339"/>
                    </a:lnTo>
                    <a:cubicBezTo>
                      <a:pt x="93" y="339"/>
                      <a:pt x="92" y="338"/>
                      <a:pt x="92" y="338"/>
                    </a:cubicBezTo>
                    <a:lnTo>
                      <a:pt x="46" y="302"/>
                    </a:lnTo>
                    <a:cubicBezTo>
                      <a:pt x="45" y="301"/>
                      <a:pt x="44" y="300"/>
                      <a:pt x="44" y="299"/>
                    </a:cubicBezTo>
                    <a:lnTo>
                      <a:pt x="13" y="245"/>
                    </a:lnTo>
                    <a:cubicBezTo>
                      <a:pt x="12" y="245"/>
                      <a:pt x="12" y="244"/>
                      <a:pt x="12" y="243"/>
                    </a:cubicBezTo>
                    <a:lnTo>
                      <a:pt x="4" y="212"/>
                    </a:lnTo>
                    <a:cubicBezTo>
                      <a:pt x="4" y="212"/>
                      <a:pt x="4" y="212"/>
                      <a:pt x="3" y="211"/>
                    </a:cubicBezTo>
                    <a:lnTo>
                      <a:pt x="0" y="177"/>
                    </a:lnTo>
                    <a:close/>
                    <a:moveTo>
                      <a:pt x="19" y="210"/>
                    </a:moveTo>
                    <a:lnTo>
                      <a:pt x="19" y="208"/>
                    </a:lnTo>
                    <a:lnTo>
                      <a:pt x="27" y="239"/>
                    </a:lnTo>
                    <a:lnTo>
                      <a:pt x="26" y="237"/>
                    </a:lnTo>
                    <a:lnTo>
                      <a:pt x="57" y="291"/>
                    </a:lnTo>
                    <a:lnTo>
                      <a:pt x="55" y="289"/>
                    </a:lnTo>
                    <a:lnTo>
                      <a:pt x="101" y="325"/>
                    </a:lnTo>
                    <a:lnTo>
                      <a:pt x="99" y="324"/>
                    </a:lnTo>
                    <a:lnTo>
                      <a:pt x="126" y="334"/>
                    </a:lnTo>
                    <a:lnTo>
                      <a:pt x="124" y="334"/>
                    </a:lnTo>
                    <a:lnTo>
                      <a:pt x="153" y="337"/>
                    </a:lnTo>
                    <a:lnTo>
                      <a:pt x="152" y="337"/>
                    </a:lnTo>
                    <a:lnTo>
                      <a:pt x="181" y="334"/>
                    </a:lnTo>
                    <a:lnTo>
                      <a:pt x="179" y="334"/>
                    </a:lnTo>
                    <a:lnTo>
                      <a:pt x="206" y="324"/>
                    </a:lnTo>
                    <a:lnTo>
                      <a:pt x="204" y="325"/>
                    </a:lnTo>
                    <a:lnTo>
                      <a:pt x="250" y="289"/>
                    </a:lnTo>
                    <a:lnTo>
                      <a:pt x="248" y="291"/>
                    </a:lnTo>
                    <a:lnTo>
                      <a:pt x="279" y="237"/>
                    </a:lnTo>
                    <a:lnTo>
                      <a:pt x="278" y="240"/>
                    </a:lnTo>
                    <a:lnTo>
                      <a:pt x="289" y="175"/>
                    </a:lnTo>
                    <a:lnTo>
                      <a:pt x="289" y="178"/>
                    </a:lnTo>
                    <a:lnTo>
                      <a:pt x="278" y="113"/>
                    </a:lnTo>
                    <a:lnTo>
                      <a:pt x="279" y="116"/>
                    </a:lnTo>
                    <a:lnTo>
                      <a:pt x="248" y="63"/>
                    </a:lnTo>
                    <a:lnTo>
                      <a:pt x="249" y="65"/>
                    </a:lnTo>
                    <a:lnTo>
                      <a:pt x="203" y="28"/>
                    </a:lnTo>
                    <a:lnTo>
                      <a:pt x="206" y="29"/>
                    </a:lnTo>
                    <a:lnTo>
                      <a:pt x="179" y="19"/>
                    </a:lnTo>
                    <a:lnTo>
                      <a:pt x="181" y="19"/>
                    </a:lnTo>
                    <a:lnTo>
                      <a:pt x="152" y="16"/>
                    </a:lnTo>
                    <a:lnTo>
                      <a:pt x="153" y="16"/>
                    </a:lnTo>
                    <a:lnTo>
                      <a:pt x="124" y="19"/>
                    </a:lnTo>
                    <a:lnTo>
                      <a:pt x="126" y="19"/>
                    </a:lnTo>
                    <a:lnTo>
                      <a:pt x="99" y="29"/>
                    </a:lnTo>
                    <a:lnTo>
                      <a:pt x="101" y="28"/>
                    </a:lnTo>
                    <a:lnTo>
                      <a:pt x="55" y="65"/>
                    </a:lnTo>
                    <a:lnTo>
                      <a:pt x="57" y="63"/>
                    </a:lnTo>
                    <a:lnTo>
                      <a:pt x="26" y="116"/>
                    </a:lnTo>
                    <a:lnTo>
                      <a:pt x="27" y="113"/>
                    </a:lnTo>
                    <a:lnTo>
                      <a:pt x="19" y="144"/>
                    </a:lnTo>
                    <a:lnTo>
                      <a:pt x="19" y="143"/>
                    </a:lnTo>
                    <a:lnTo>
                      <a:pt x="16" y="177"/>
                    </a:lnTo>
                    <a:lnTo>
                      <a:pt x="16" y="176"/>
                    </a:lnTo>
                    <a:lnTo>
                      <a:pt x="19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3" name="Freeform 1321"/>
              <p:cNvSpPr>
                <a:spLocks/>
              </p:cNvSpPr>
              <p:nvPr/>
            </p:nvSpPr>
            <p:spPr bwMode="auto">
              <a:xfrm>
                <a:off x="8442325" y="4897438"/>
                <a:ext cx="57150" cy="354012"/>
              </a:xfrm>
              <a:custGeom>
                <a:avLst/>
                <a:gdLst/>
                <a:ahLst/>
                <a:cxnLst>
                  <a:cxn ang="0">
                    <a:pos x="36" y="1"/>
                  </a:cxn>
                  <a:cxn ang="0">
                    <a:pos x="24" y="29"/>
                  </a:cxn>
                  <a:cxn ang="0">
                    <a:pos x="14" y="56"/>
                  </a:cxn>
                  <a:cxn ang="0">
                    <a:pos x="6" y="84"/>
                  </a:cxn>
                  <a:cxn ang="0">
                    <a:pos x="4" y="97"/>
                  </a:cxn>
                  <a:cxn ang="0">
                    <a:pos x="4" y="111"/>
                  </a:cxn>
                  <a:cxn ang="0">
                    <a:pos x="5" y="125"/>
                  </a:cxn>
                  <a:cxn ang="0">
                    <a:pos x="8" y="140"/>
                  </a:cxn>
                  <a:cxn ang="0">
                    <a:pos x="13" y="157"/>
                  </a:cxn>
                  <a:cxn ang="0">
                    <a:pos x="18" y="173"/>
                  </a:cxn>
                  <a:cxn ang="0">
                    <a:pos x="24" y="188"/>
                  </a:cxn>
                  <a:cxn ang="0">
                    <a:pos x="29" y="202"/>
                  </a:cxn>
                  <a:cxn ang="0">
                    <a:pos x="34" y="213"/>
                  </a:cxn>
                  <a:cxn ang="0">
                    <a:pos x="36" y="222"/>
                  </a:cxn>
                  <a:cxn ang="0">
                    <a:pos x="33" y="223"/>
                  </a:cxn>
                  <a:cxn ang="0">
                    <a:pos x="30" y="215"/>
                  </a:cxn>
                  <a:cxn ang="0">
                    <a:pos x="26" y="203"/>
                  </a:cxn>
                  <a:cxn ang="0">
                    <a:pos x="20" y="189"/>
                  </a:cxn>
                  <a:cxn ang="0">
                    <a:pos x="15" y="174"/>
                  </a:cxn>
                  <a:cxn ang="0">
                    <a:pos x="9" y="158"/>
                  </a:cxn>
                  <a:cxn ang="0">
                    <a:pos x="5" y="141"/>
                  </a:cxn>
                  <a:cxn ang="0">
                    <a:pos x="1" y="125"/>
                  </a:cxn>
                  <a:cxn ang="0">
                    <a:pos x="0" y="110"/>
                  </a:cxn>
                  <a:cxn ang="0">
                    <a:pos x="1" y="97"/>
                  </a:cxn>
                  <a:cxn ang="0">
                    <a:pos x="3" y="82"/>
                  </a:cxn>
                  <a:cxn ang="0">
                    <a:pos x="11" y="55"/>
                  </a:cxn>
                  <a:cxn ang="0">
                    <a:pos x="21" y="27"/>
                  </a:cxn>
                  <a:cxn ang="0">
                    <a:pos x="33" y="0"/>
                  </a:cxn>
                  <a:cxn ang="0">
                    <a:pos x="36" y="1"/>
                  </a:cxn>
                </a:cxnLst>
                <a:rect l="0" t="0" r="r" b="b"/>
                <a:pathLst>
                  <a:path w="36" h="223">
                    <a:moveTo>
                      <a:pt x="36" y="1"/>
                    </a:moveTo>
                    <a:lnTo>
                      <a:pt x="24" y="29"/>
                    </a:lnTo>
                    <a:lnTo>
                      <a:pt x="14" y="56"/>
                    </a:lnTo>
                    <a:lnTo>
                      <a:pt x="6" y="84"/>
                    </a:lnTo>
                    <a:lnTo>
                      <a:pt x="4" y="97"/>
                    </a:lnTo>
                    <a:lnTo>
                      <a:pt x="4" y="111"/>
                    </a:lnTo>
                    <a:lnTo>
                      <a:pt x="5" y="125"/>
                    </a:lnTo>
                    <a:lnTo>
                      <a:pt x="8" y="140"/>
                    </a:lnTo>
                    <a:lnTo>
                      <a:pt x="13" y="157"/>
                    </a:lnTo>
                    <a:lnTo>
                      <a:pt x="18" y="173"/>
                    </a:lnTo>
                    <a:lnTo>
                      <a:pt x="24" y="188"/>
                    </a:lnTo>
                    <a:lnTo>
                      <a:pt x="29" y="202"/>
                    </a:lnTo>
                    <a:lnTo>
                      <a:pt x="34" y="213"/>
                    </a:lnTo>
                    <a:lnTo>
                      <a:pt x="36" y="222"/>
                    </a:lnTo>
                    <a:lnTo>
                      <a:pt x="33" y="223"/>
                    </a:lnTo>
                    <a:lnTo>
                      <a:pt x="30" y="215"/>
                    </a:lnTo>
                    <a:lnTo>
                      <a:pt x="26" y="203"/>
                    </a:lnTo>
                    <a:lnTo>
                      <a:pt x="20" y="189"/>
                    </a:lnTo>
                    <a:lnTo>
                      <a:pt x="15" y="174"/>
                    </a:lnTo>
                    <a:lnTo>
                      <a:pt x="9" y="158"/>
                    </a:lnTo>
                    <a:lnTo>
                      <a:pt x="5" y="141"/>
                    </a:lnTo>
                    <a:lnTo>
                      <a:pt x="1" y="125"/>
                    </a:lnTo>
                    <a:lnTo>
                      <a:pt x="0" y="110"/>
                    </a:lnTo>
                    <a:lnTo>
                      <a:pt x="1" y="97"/>
                    </a:lnTo>
                    <a:lnTo>
                      <a:pt x="3" y="82"/>
                    </a:lnTo>
                    <a:lnTo>
                      <a:pt x="11" y="55"/>
                    </a:lnTo>
                    <a:lnTo>
                      <a:pt x="21" y="27"/>
                    </a:lnTo>
                    <a:lnTo>
                      <a:pt x="33" y="0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4" name="Freeform 1322"/>
              <p:cNvSpPr>
                <a:spLocks/>
              </p:cNvSpPr>
              <p:nvPr/>
            </p:nvSpPr>
            <p:spPr bwMode="auto">
              <a:xfrm>
                <a:off x="8442325" y="4897438"/>
                <a:ext cx="57150" cy="354012"/>
              </a:xfrm>
              <a:custGeom>
                <a:avLst/>
                <a:gdLst/>
                <a:ahLst/>
                <a:cxnLst>
                  <a:cxn ang="0">
                    <a:pos x="36" y="1"/>
                  </a:cxn>
                  <a:cxn ang="0">
                    <a:pos x="24" y="29"/>
                  </a:cxn>
                  <a:cxn ang="0">
                    <a:pos x="14" y="56"/>
                  </a:cxn>
                  <a:cxn ang="0">
                    <a:pos x="6" y="84"/>
                  </a:cxn>
                  <a:cxn ang="0">
                    <a:pos x="4" y="97"/>
                  </a:cxn>
                  <a:cxn ang="0">
                    <a:pos x="4" y="111"/>
                  </a:cxn>
                  <a:cxn ang="0">
                    <a:pos x="5" y="125"/>
                  </a:cxn>
                  <a:cxn ang="0">
                    <a:pos x="8" y="140"/>
                  </a:cxn>
                  <a:cxn ang="0">
                    <a:pos x="13" y="157"/>
                  </a:cxn>
                  <a:cxn ang="0">
                    <a:pos x="18" y="173"/>
                  </a:cxn>
                  <a:cxn ang="0">
                    <a:pos x="24" y="188"/>
                  </a:cxn>
                  <a:cxn ang="0">
                    <a:pos x="29" y="202"/>
                  </a:cxn>
                  <a:cxn ang="0">
                    <a:pos x="34" y="213"/>
                  </a:cxn>
                  <a:cxn ang="0">
                    <a:pos x="36" y="222"/>
                  </a:cxn>
                  <a:cxn ang="0">
                    <a:pos x="33" y="223"/>
                  </a:cxn>
                  <a:cxn ang="0">
                    <a:pos x="30" y="215"/>
                  </a:cxn>
                  <a:cxn ang="0">
                    <a:pos x="26" y="203"/>
                  </a:cxn>
                  <a:cxn ang="0">
                    <a:pos x="20" y="189"/>
                  </a:cxn>
                  <a:cxn ang="0">
                    <a:pos x="15" y="174"/>
                  </a:cxn>
                  <a:cxn ang="0">
                    <a:pos x="9" y="158"/>
                  </a:cxn>
                  <a:cxn ang="0">
                    <a:pos x="5" y="141"/>
                  </a:cxn>
                  <a:cxn ang="0">
                    <a:pos x="1" y="125"/>
                  </a:cxn>
                  <a:cxn ang="0">
                    <a:pos x="0" y="110"/>
                  </a:cxn>
                  <a:cxn ang="0">
                    <a:pos x="1" y="97"/>
                  </a:cxn>
                  <a:cxn ang="0">
                    <a:pos x="3" y="82"/>
                  </a:cxn>
                  <a:cxn ang="0">
                    <a:pos x="11" y="55"/>
                  </a:cxn>
                  <a:cxn ang="0">
                    <a:pos x="21" y="27"/>
                  </a:cxn>
                  <a:cxn ang="0">
                    <a:pos x="33" y="0"/>
                  </a:cxn>
                  <a:cxn ang="0">
                    <a:pos x="36" y="1"/>
                  </a:cxn>
                </a:cxnLst>
                <a:rect l="0" t="0" r="r" b="b"/>
                <a:pathLst>
                  <a:path w="36" h="223">
                    <a:moveTo>
                      <a:pt x="36" y="1"/>
                    </a:moveTo>
                    <a:lnTo>
                      <a:pt x="24" y="29"/>
                    </a:lnTo>
                    <a:lnTo>
                      <a:pt x="14" y="56"/>
                    </a:lnTo>
                    <a:lnTo>
                      <a:pt x="6" y="84"/>
                    </a:lnTo>
                    <a:lnTo>
                      <a:pt x="4" y="97"/>
                    </a:lnTo>
                    <a:lnTo>
                      <a:pt x="4" y="111"/>
                    </a:lnTo>
                    <a:lnTo>
                      <a:pt x="5" y="125"/>
                    </a:lnTo>
                    <a:lnTo>
                      <a:pt x="8" y="140"/>
                    </a:lnTo>
                    <a:lnTo>
                      <a:pt x="13" y="157"/>
                    </a:lnTo>
                    <a:lnTo>
                      <a:pt x="18" y="173"/>
                    </a:lnTo>
                    <a:lnTo>
                      <a:pt x="24" y="188"/>
                    </a:lnTo>
                    <a:lnTo>
                      <a:pt x="29" y="202"/>
                    </a:lnTo>
                    <a:lnTo>
                      <a:pt x="34" y="213"/>
                    </a:lnTo>
                    <a:lnTo>
                      <a:pt x="36" y="222"/>
                    </a:lnTo>
                    <a:lnTo>
                      <a:pt x="33" y="223"/>
                    </a:lnTo>
                    <a:lnTo>
                      <a:pt x="30" y="215"/>
                    </a:lnTo>
                    <a:lnTo>
                      <a:pt x="26" y="203"/>
                    </a:lnTo>
                    <a:lnTo>
                      <a:pt x="20" y="189"/>
                    </a:lnTo>
                    <a:lnTo>
                      <a:pt x="15" y="174"/>
                    </a:lnTo>
                    <a:lnTo>
                      <a:pt x="9" y="158"/>
                    </a:lnTo>
                    <a:lnTo>
                      <a:pt x="5" y="141"/>
                    </a:lnTo>
                    <a:lnTo>
                      <a:pt x="1" y="125"/>
                    </a:lnTo>
                    <a:lnTo>
                      <a:pt x="0" y="110"/>
                    </a:lnTo>
                    <a:lnTo>
                      <a:pt x="1" y="97"/>
                    </a:lnTo>
                    <a:lnTo>
                      <a:pt x="3" y="82"/>
                    </a:lnTo>
                    <a:lnTo>
                      <a:pt x="11" y="55"/>
                    </a:lnTo>
                    <a:lnTo>
                      <a:pt x="21" y="27"/>
                    </a:lnTo>
                    <a:lnTo>
                      <a:pt x="33" y="0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60" name="Groupe 1375"/>
            <p:cNvGrpSpPr/>
            <p:nvPr/>
          </p:nvGrpSpPr>
          <p:grpSpPr>
            <a:xfrm>
              <a:off x="7965470" y="4306116"/>
              <a:ext cx="511176" cy="484188"/>
              <a:chOff x="8442325" y="4832350"/>
              <a:chExt cx="511176" cy="484188"/>
            </a:xfrm>
          </p:grpSpPr>
          <p:sp>
            <p:nvSpPr>
              <p:cNvPr id="1261" name="Freeform 84"/>
              <p:cNvSpPr>
                <a:spLocks/>
              </p:cNvSpPr>
              <p:nvPr/>
            </p:nvSpPr>
            <p:spPr bwMode="auto">
              <a:xfrm>
                <a:off x="8443913" y="4832350"/>
                <a:ext cx="509588" cy="2428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2" y="32"/>
                  </a:cxn>
                  <a:cxn ang="0">
                    <a:pos x="82" y="63"/>
                  </a:cxn>
                  <a:cxn ang="0">
                    <a:pos x="102" y="77"/>
                  </a:cxn>
                  <a:cxn ang="0">
                    <a:pos x="122" y="90"/>
                  </a:cxn>
                  <a:cxn ang="0">
                    <a:pos x="142" y="102"/>
                  </a:cxn>
                  <a:cxn ang="0">
                    <a:pos x="162" y="112"/>
                  </a:cxn>
                  <a:cxn ang="0">
                    <a:pos x="183" y="121"/>
                  </a:cxn>
                  <a:cxn ang="0">
                    <a:pos x="205" y="128"/>
                  </a:cxn>
                  <a:cxn ang="0">
                    <a:pos x="228" y="134"/>
                  </a:cxn>
                  <a:cxn ang="0">
                    <a:pos x="251" y="139"/>
                  </a:cxn>
                  <a:cxn ang="0">
                    <a:pos x="273" y="142"/>
                  </a:cxn>
                  <a:cxn ang="0">
                    <a:pos x="293" y="145"/>
                  </a:cxn>
                  <a:cxn ang="0">
                    <a:pos x="309" y="147"/>
                  </a:cxn>
                  <a:cxn ang="0">
                    <a:pos x="321" y="149"/>
                  </a:cxn>
                  <a:cxn ang="0">
                    <a:pos x="321" y="153"/>
                  </a:cxn>
                  <a:cxn ang="0">
                    <a:pos x="308" y="150"/>
                  </a:cxn>
                  <a:cxn ang="0">
                    <a:pos x="292" y="148"/>
                  </a:cxn>
                  <a:cxn ang="0">
                    <a:pos x="273" y="145"/>
                  </a:cxn>
                  <a:cxn ang="0">
                    <a:pos x="251" y="142"/>
                  </a:cxn>
                  <a:cxn ang="0">
                    <a:pos x="228" y="138"/>
                  </a:cxn>
                  <a:cxn ang="0">
                    <a:pos x="204" y="132"/>
                  </a:cxn>
                  <a:cxn ang="0">
                    <a:pos x="181" y="124"/>
                  </a:cxn>
                  <a:cxn ang="0">
                    <a:pos x="160" y="115"/>
                  </a:cxn>
                  <a:cxn ang="0">
                    <a:pos x="140" y="105"/>
                  </a:cxn>
                  <a:cxn ang="0">
                    <a:pos x="120" y="93"/>
                  </a:cxn>
                  <a:cxn ang="0">
                    <a:pos x="100" y="80"/>
                  </a:cxn>
                  <a:cxn ang="0">
                    <a:pos x="80" y="66"/>
                  </a:cxn>
                  <a:cxn ang="0">
                    <a:pos x="40" y="35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321" h="153">
                    <a:moveTo>
                      <a:pt x="2" y="0"/>
                    </a:moveTo>
                    <a:lnTo>
                      <a:pt x="42" y="32"/>
                    </a:lnTo>
                    <a:lnTo>
                      <a:pt x="82" y="63"/>
                    </a:lnTo>
                    <a:lnTo>
                      <a:pt x="102" y="77"/>
                    </a:lnTo>
                    <a:lnTo>
                      <a:pt x="122" y="90"/>
                    </a:lnTo>
                    <a:lnTo>
                      <a:pt x="142" y="102"/>
                    </a:lnTo>
                    <a:lnTo>
                      <a:pt x="162" y="112"/>
                    </a:lnTo>
                    <a:lnTo>
                      <a:pt x="183" y="121"/>
                    </a:lnTo>
                    <a:lnTo>
                      <a:pt x="205" y="128"/>
                    </a:lnTo>
                    <a:lnTo>
                      <a:pt x="228" y="134"/>
                    </a:lnTo>
                    <a:lnTo>
                      <a:pt x="251" y="139"/>
                    </a:lnTo>
                    <a:lnTo>
                      <a:pt x="273" y="142"/>
                    </a:lnTo>
                    <a:lnTo>
                      <a:pt x="293" y="145"/>
                    </a:lnTo>
                    <a:lnTo>
                      <a:pt x="309" y="147"/>
                    </a:lnTo>
                    <a:lnTo>
                      <a:pt x="321" y="149"/>
                    </a:lnTo>
                    <a:lnTo>
                      <a:pt x="321" y="153"/>
                    </a:lnTo>
                    <a:lnTo>
                      <a:pt x="308" y="150"/>
                    </a:lnTo>
                    <a:lnTo>
                      <a:pt x="292" y="148"/>
                    </a:lnTo>
                    <a:lnTo>
                      <a:pt x="273" y="145"/>
                    </a:lnTo>
                    <a:lnTo>
                      <a:pt x="251" y="142"/>
                    </a:lnTo>
                    <a:lnTo>
                      <a:pt x="228" y="138"/>
                    </a:lnTo>
                    <a:lnTo>
                      <a:pt x="204" y="132"/>
                    </a:lnTo>
                    <a:lnTo>
                      <a:pt x="181" y="124"/>
                    </a:lnTo>
                    <a:lnTo>
                      <a:pt x="160" y="115"/>
                    </a:lnTo>
                    <a:lnTo>
                      <a:pt x="140" y="105"/>
                    </a:lnTo>
                    <a:lnTo>
                      <a:pt x="120" y="93"/>
                    </a:lnTo>
                    <a:lnTo>
                      <a:pt x="100" y="80"/>
                    </a:lnTo>
                    <a:lnTo>
                      <a:pt x="80" y="66"/>
                    </a:lnTo>
                    <a:lnTo>
                      <a:pt x="40" y="3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2" name="Freeform 85"/>
              <p:cNvSpPr>
                <a:spLocks/>
              </p:cNvSpPr>
              <p:nvPr/>
            </p:nvSpPr>
            <p:spPr bwMode="auto">
              <a:xfrm>
                <a:off x="8443913" y="5068888"/>
                <a:ext cx="509588" cy="247650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40" y="120"/>
                  </a:cxn>
                  <a:cxn ang="0">
                    <a:pos x="80" y="89"/>
                  </a:cxn>
                  <a:cxn ang="0">
                    <a:pos x="120" y="61"/>
                  </a:cxn>
                  <a:cxn ang="0">
                    <a:pos x="140" y="49"/>
                  </a:cxn>
                  <a:cxn ang="0">
                    <a:pos x="160" y="38"/>
                  </a:cxn>
                  <a:cxn ang="0">
                    <a:pos x="182" y="30"/>
                  </a:cxn>
                  <a:cxn ang="0">
                    <a:pos x="204" y="23"/>
                  </a:cxn>
                  <a:cxn ang="0">
                    <a:pos x="251" y="13"/>
                  </a:cxn>
                  <a:cxn ang="0">
                    <a:pos x="273" y="9"/>
                  </a:cxn>
                  <a:cxn ang="0">
                    <a:pos x="292" y="6"/>
                  </a:cxn>
                  <a:cxn ang="0">
                    <a:pos x="308" y="3"/>
                  </a:cxn>
                  <a:cxn ang="0">
                    <a:pos x="321" y="0"/>
                  </a:cxn>
                  <a:cxn ang="0">
                    <a:pos x="321" y="4"/>
                  </a:cxn>
                  <a:cxn ang="0">
                    <a:pos x="309" y="7"/>
                  </a:cxn>
                  <a:cxn ang="0">
                    <a:pos x="293" y="9"/>
                  </a:cxn>
                  <a:cxn ang="0">
                    <a:pos x="273" y="13"/>
                  </a:cxn>
                  <a:cxn ang="0">
                    <a:pos x="251" y="16"/>
                  </a:cxn>
                  <a:cxn ang="0">
                    <a:pos x="205" y="26"/>
                  </a:cxn>
                  <a:cxn ang="0">
                    <a:pos x="183" y="33"/>
                  </a:cxn>
                  <a:cxn ang="0">
                    <a:pos x="162" y="41"/>
                  </a:cxn>
                  <a:cxn ang="0">
                    <a:pos x="142" y="52"/>
                  </a:cxn>
                  <a:cxn ang="0">
                    <a:pos x="122" y="64"/>
                  </a:cxn>
                  <a:cxn ang="0">
                    <a:pos x="82" y="92"/>
                  </a:cxn>
                  <a:cxn ang="0">
                    <a:pos x="42" y="123"/>
                  </a:cxn>
                  <a:cxn ang="0">
                    <a:pos x="2" y="156"/>
                  </a:cxn>
                  <a:cxn ang="0">
                    <a:pos x="0" y="153"/>
                  </a:cxn>
                </a:cxnLst>
                <a:rect l="0" t="0" r="r" b="b"/>
                <a:pathLst>
                  <a:path w="321" h="156">
                    <a:moveTo>
                      <a:pt x="0" y="153"/>
                    </a:moveTo>
                    <a:lnTo>
                      <a:pt x="40" y="120"/>
                    </a:lnTo>
                    <a:lnTo>
                      <a:pt x="80" y="89"/>
                    </a:lnTo>
                    <a:lnTo>
                      <a:pt x="120" y="61"/>
                    </a:lnTo>
                    <a:lnTo>
                      <a:pt x="140" y="49"/>
                    </a:lnTo>
                    <a:lnTo>
                      <a:pt x="160" y="38"/>
                    </a:lnTo>
                    <a:lnTo>
                      <a:pt x="182" y="30"/>
                    </a:lnTo>
                    <a:lnTo>
                      <a:pt x="204" y="23"/>
                    </a:lnTo>
                    <a:lnTo>
                      <a:pt x="251" y="13"/>
                    </a:lnTo>
                    <a:lnTo>
                      <a:pt x="273" y="9"/>
                    </a:lnTo>
                    <a:lnTo>
                      <a:pt x="292" y="6"/>
                    </a:lnTo>
                    <a:lnTo>
                      <a:pt x="308" y="3"/>
                    </a:lnTo>
                    <a:lnTo>
                      <a:pt x="321" y="0"/>
                    </a:lnTo>
                    <a:lnTo>
                      <a:pt x="321" y="4"/>
                    </a:lnTo>
                    <a:lnTo>
                      <a:pt x="309" y="7"/>
                    </a:lnTo>
                    <a:lnTo>
                      <a:pt x="293" y="9"/>
                    </a:lnTo>
                    <a:lnTo>
                      <a:pt x="273" y="13"/>
                    </a:lnTo>
                    <a:lnTo>
                      <a:pt x="251" y="16"/>
                    </a:lnTo>
                    <a:lnTo>
                      <a:pt x="205" y="26"/>
                    </a:lnTo>
                    <a:lnTo>
                      <a:pt x="183" y="33"/>
                    </a:lnTo>
                    <a:lnTo>
                      <a:pt x="162" y="41"/>
                    </a:lnTo>
                    <a:lnTo>
                      <a:pt x="142" y="52"/>
                    </a:lnTo>
                    <a:lnTo>
                      <a:pt x="122" y="64"/>
                    </a:lnTo>
                    <a:lnTo>
                      <a:pt x="82" y="92"/>
                    </a:lnTo>
                    <a:lnTo>
                      <a:pt x="42" y="123"/>
                    </a:lnTo>
                    <a:lnTo>
                      <a:pt x="2" y="156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3" name="Freeform 86"/>
              <p:cNvSpPr>
                <a:spLocks/>
              </p:cNvSpPr>
              <p:nvPr/>
            </p:nvSpPr>
            <p:spPr bwMode="auto">
              <a:xfrm>
                <a:off x="8442326" y="4897438"/>
                <a:ext cx="57150" cy="354013"/>
              </a:xfrm>
              <a:custGeom>
                <a:avLst/>
                <a:gdLst/>
                <a:ahLst/>
                <a:cxnLst>
                  <a:cxn ang="0">
                    <a:pos x="36" y="1"/>
                  </a:cxn>
                  <a:cxn ang="0">
                    <a:pos x="24" y="29"/>
                  </a:cxn>
                  <a:cxn ang="0">
                    <a:pos x="14" y="56"/>
                  </a:cxn>
                  <a:cxn ang="0">
                    <a:pos x="6" y="84"/>
                  </a:cxn>
                  <a:cxn ang="0">
                    <a:pos x="4" y="97"/>
                  </a:cxn>
                  <a:cxn ang="0">
                    <a:pos x="4" y="111"/>
                  </a:cxn>
                  <a:cxn ang="0">
                    <a:pos x="5" y="125"/>
                  </a:cxn>
                  <a:cxn ang="0">
                    <a:pos x="8" y="140"/>
                  </a:cxn>
                  <a:cxn ang="0">
                    <a:pos x="13" y="157"/>
                  </a:cxn>
                  <a:cxn ang="0">
                    <a:pos x="18" y="173"/>
                  </a:cxn>
                  <a:cxn ang="0">
                    <a:pos x="24" y="188"/>
                  </a:cxn>
                  <a:cxn ang="0">
                    <a:pos x="29" y="202"/>
                  </a:cxn>
                  <a:cxn ang="0">
                    <a:pos x="34" y="213"/>
                  </a:cxn>
                  <a:cxn ang="0">
                    <a:pos x="36" y="222"/>
                  </a:cxn>
                  <a:cxn ang="0">
                    <a:pos x="33" y="223"/>
                  </a:cxn>
                  <a:cxn ang="0">
                    <a:pos x="30" y="215"/>
                  </a:cxn>
                  <a:cxn ang="0">
                    <a:pos x="26" y="203"/>
                  </a:cxn>
                  <a:cxn ang="0">
                    <a:pos x="20" y="189"/>
                  </a:cxn>
                  <a:cxn ang="0">
                    <a:pos x="15" y="174"/>
                  </a:cxn>
                  <a:cxn ang="0">
                    <a:pos x="9" y="158"/>
                  </a:cxn>
                  <a:cxn ang="0">
                    <a:pos x="5" y="141"/>
                  </a:cxn>
                  <a:cxn ang="0">
                    <a:pos x="1" y="125"/>
                  </a:cxn>
                  <a:cxn ang="0">
                    <a:pos x="0" y="110"/>
                  </a:cxn>
                  <a:cxn ang="0">
                    <a:pos x="1" y="97"/>
                  </a:cxn>
                  <a:cxn ang="0">
                    <a:pos x="3" y="82"/>
                  </a:cxn>
                  <a:cxn ang="0">
                    <a:pos x="11" y="55"/>
                  </a:cxn>
                  <a:cxn ang="0">
                    <a:pos x="21" y="27"/>
                  </a:cxn>
                  <a:cxn ang="0">
                    <a:pos x="33" y="0"/>
                  </a:cxn>
                  <a:cxn ang="0">
                    <a:pos x="36" y="1"/>
                  </a:cxn>
                </a:cxnLst>
                <a:rect l="0" t="0" r="r" b="b"/>
                <a:pathLst>
                  <a:path w="36" h="223">
                    <a:moveTo>
                      <a:pt x="36" y="1"/>
                    </a:moveTo>
                    <a:lnTo>
                      <a:pt x="24" y="29"/>
                    </a:lnTo>
                    <a:lnTo>
                      <a:pt x="14" y="56"/>
                    </a:lnTo>
                    <a:lnTo>
                      <a:pt x="6" y="84"/>
                    </a:lnTo>
                    <a:lnTo>
                      <a:pt x="4" y="97"/>
                    </a:lnTo>
                    <a:lnTo>
                      <a:pt x="4" y="111"/>
                    </a:lnTo>
                    <a:lnTo>
                      <a:pt x="5" y="125"/>
                    </a:lnTo>
                    <a:lnTo>
                      <a:pt x="8" y="140"/>
                    </a:lnTo>
                    <a:lnTo>
                      <a:pt x="13" y="157"/>
                    </a:lnTo>
                    <a:lnTo>
                      <a:pt x="18" y="173"/>
                    </a:lnTo>
                    <a:lnTo>
                      <a:pt x="24" y="188"/>
                    </a:lnTo>
                    <a:lnTo>
                      <a:pt x="29" y="202"/>
                    </a:lnTo>
                    <a:lnTo>
                      <a:pt x="34" y="213"/>
                    </a:lnTo>
                    <a:lnTo>
                      <a:pt x="36" y="222"/>
                    </a:lnTo>
                    <a:lnTo>
                      <a:pt x="33" y="223"/>
                    </a:lnTo>
                    <a:lnTo>
                      <a:pt x="30" y="215"/>
                    </a:lnTo>
                    <a:lnTo>
                      <a:pt x="26" y="203"/>
                    </a:lnTo>
                    <a:lnTo>
                      <a:pt x="20" y="189"/>
                    </a:lnTo>
                    <a:lnTo>
                      <a:pt x="15" y="174"/>
                    </a:lnTo>
                    <a:lnTo>
                      <a:pt x="9" y="158"/>
                    </a:lnTo>
                    <a:lnTo>
                      <a:pt x="5" y="141"/>
                    </a:lnTo>
                    <a:lnTo>
                      <a:pt x="1" y="125"/>
                    </a:lnTo>
                    <a:lnTo>
                      <a:pt x="0" y="110"/>
                    </a:lnTo>
                    <a:lnTo>
                      <a:pt x="1" y="97"/>
                    </a:lnTo>
                    <a:lnTo>
                      <a:pt x="3" y="82"/>
                    </a:lnTo>
                    <a:lnTo>
                      <a:pt x="11" y="55"/>
                    </a:lnTo>
                    <a:lnTo>
                      <a:pt x="21" y="27"/>
                    </a:lnTo>
                    <a:lnTo>
                      <a:pt x="33" y="0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4" name="Freeform 87"/>
              <p:cNvSpPr>
                <a:spLocks/>
              </p:cNvSpPr>
              <p:nvPr/>
            </p:nvSpPr>
            <p:spPr bwMode="auto">
              <a:xfrm>
                <a:off x="8445501" y="5013325"/>
                <a:ext cx="103188" cy="12223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44" y="0"/>
                  </a:cxn>
                  <a:cxn ang="0">
                    <a:pos x="144" y="0"/>
                  </a:cxn>
                  <a:cxn ang="0">
                    <a:pos x="144" y="0"/>
                  </a:cxn>
                  <a:cxn ang="0">
                    <a:pos x="288" y="168"/>
                  </a:cxn>
                  <a:cxn ang="0">
                    <a:pos x="288" y="168"/>
                  </a:cxn>
                  <a:cxn ang="0">
                    <a:pos x="144" y="336"/>
                  </a:cxn>
                  <a:cxn ang="0">
                    <a:pos x="144" y="336"/>
                  </a:cxn>
                  <a:cxn ang="0">
                    <a:pos x="144" y="336"/>
                  </a:cxn>
                  <a:cxn ang="0">
                    <a:pos x="0" y="168"/>
                  </a:cxn>
                  <a:cxn ang="0">
                    <a:pos x="0" y="168"/>
                  </a:cxn>
                </a:cxnLst>
                <a:rect l="0" t="0" r="r" b="b"/>
                <a:pathLst>
                  <a:path w="288" h="336">
                    <a:moveTo>
                      <a:pt x="0" y="168"/>
                    </a:moveTo>
                    <a:cubicBezTo>
                      <a:pt x="0" y="76"/>
                      <a:pt x="65" y="0"/>
                      <a:pt x="144" y="0"/>
                    </a:cubicBezTo>
                    <a:cubicBezTo>
                      <a:pt x="144" y="0"/>
                      <a:pt x="144" y="0"/>
                      <a:pt x="144" y="0"/>
                    </a:cubicBezTo>
                    <a:lnTo>
                      <a:pt x="144" y="0"/>
                    </a:lnTo>
                    <a:cubicBezTo>
                      <a:pt x="224" y="0"/>
                      <a:pt x="288" y="76"/>
                      <a:pt x="288" y="168"/>
                    </a:cubicBezTo>
                    <a:lnTo>
                      <a:pt x="288" y="168"/>
                    </a:lnTo>
                    <a:cubicBezTo>
                      <a:pt x="288" y="261"/>
                      <a:pt x="224" y="336"/>
                      <a:pt x="144" y="336"/>
                    </a:cubicBezTo>
                    <a:cubicBezTo>
                      <a:pt x="144" y="336"/>
                      <a:pt x="144" y="336"/>
                      <a:pt x="144" y="336"/>
                    </a:cubicBezTo>
                    <a:lnTo>
                      <a:pt x="144" y="336"/>
                    </a:lnTo>
                    <a:cubicBezTo>
                      <a:pt x="65" y="336"/>
                      <a:pt x="0" y="261"/>
                      <a:pt x="0" y="168"/>
                    </a:cubicBezTo>
                    <a:cubicBezTo>
                      <a:pt x="0" y="168"/>
                      <a:pt x="0" y="168"/>
                      <a:pt x="0" y="1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5" name="Freeform 88"/>
              <p:cNvSpPr>
                <a:spLocks noEditPoints="1"/>
              </p:cNvSpPr>
              <p:nvPr/>
            </p:nvSpPr>
            <p:spPr bwMode="auto">
              <a:xfrm>
                <a:off x="8442326" y="5010150"/>
                <a:ext cx="109538" cy="128588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" y="140"/>
                  </a:cxn>
                  <a:cxn ang="0">
                    <a:pos x="13" y="107"/>
                  </a:cxn>
                  <a:cxn ang="0">
                    <a:pos x="45" y="52"/>
                  </a:cxn>
                  <a:cxn ang="0">
                    <a:pos x="94" y="14"/>
                  </a:cxn>
                  <a:cxn ang="0">
                    <a:pos x="123" y="4"/>
                  </a:cxn>
                  <a:cxn ang="0">
                    <a:pos x="153" y="1"/>
                  </a:cxn>
                  <a:cxn ang="0">
                    <a:pos x="184" y="4"/>
                  </a:cxn>
                  <a:cxn ang="0">
                    <a:pos x="213" y="15"/>
                  </a:cxn>
                  <a:cxn ang="0">
                    <a:pos x="261" y="54"/>
                  </a:cxn>
                  <a:cxn ang="0">
                    <a:pos x="293" y="110"/>
                  </a:cxn>
                  <a:cxn ang="0">
                    <a:pos x="304" y="178"/>
                  </a:cxn>
                  <a:cxn ang="0">
                    <a:pos x="292" y="245"/>
                  </a:cxn>
                  <a:cxn ang="0">
                    <a:pos x="259" y="302"/>
                  </a:cxn>
                  <a:cxn ang="0">
                    <a:pos x="211" y="339"/>
                  </a:cxn>
                  <a:cxn ang="0">
                    <a:pos x="182" y="349"/>
                  </a:cxn>
                  <a:cxn ang="0">
                    <a:pos x="152" y="352"/>
                  </a:cxn>
                  <a:cxn ang="0">
                    <a:pos x="121" y="349"/>
                  </a:cxn>
                  <a:cxn ang="0">
                    <a:pos x="92" y="338"/>
                  </a:cxn>
                  <a:cxn ang="0">
                    <a:pos x="44" y="299"/>
                  </a:cxn>
                  <a:cxn ang="0">
                    <a:pos x="12" y="243"/>
                  </a:cxn>
                  <a:cxn ang="0">
                    <a:pos x="3" y="211"/>
                  </a:cxn>
                  <a:cxn ang="0">
                    <a:pos x="19" y="210"/>
                  </a:cxn>
                  <a:cxn ang="0">
                    <a:pos x="27" y="239"/>
                  </a:cxn>
                  <a:cxn ang="0">
                    <a:pos x="57" y="291"/>
                  </a:cxn>
                  <a:cxn ang="0">
                    <a:pos x="101" y="325"/>
                  </a:cxn>
                  <a:cxn ang="0">
                    <a:pos x="126" y="334"/>
                  </a:cxn>
                  <a:cxn ang="0">
                    <a:pos x="153" y="337"/>
                  </a:cxn>
                  <a:cxn ang="0">
                    <a:pos x="181" y="334"/>
                  </a:cxn>
                  <a:cxn ang="0">
                    <a:pos x="206" y="324"/>
                  </a:cxn>
                  <a:cxn ang="0">
                    <a:pos x="250" y="289"/>
                  </a:cxn>
                  <a:cxn ang="0">
                    <a:pos x="279" y="237"/>
                  </a:cxn>
                  <a:cxn ang="0">
                    <a:pos x="289" y="175"/>
                  </a:cxn>
                  <a:cxn ang="0">
                    <a:pos x="278" y="113"/>
                  </a:cxn>
                  <a:cxn ang="0">
                    <a:pos x="248" y="63"/>
                  </a:cxn>
                  <a:cxn ang="0">
                    <a:pos x="203" y="28"/>
                  </a:cxn>
                  <a:cxn ang="0">
                    <a:pos x="179" y="19"/>
                  </a:cxn>
                  <a:cxn ang="0">
                    <a:pos x="152" y="16"/>
                  </a:cxn>
                  <a:cxn ang="0">
                    <a:pos x="124" y="19"/>
                  </a:cxn>
                  <a:cxn ang="0">
                    <a:pos x="99" y="29"/>
                  </a:cxn>
                  <a:cxn ang="0">
                    <a:pos x="55" y="65"/>
                  </a:cxn>
                  <a:cxn ang="0">
                    <a:pos x="26" y="116"/>
                  </a:cxn>
                  <a:cxn ang="0">
                    <a:pos x="19" y="144"/>
                  </a:cxn>
                  <a:cxn ang="0">
                    <a:pos x="16" y="177"/>
                  </a:cxn>
                  <a:cxn ang="0">
                    <a:pos x="19" y="210"/>
                  </a:cxn>
                </a:cxnLst>
                <a:rect l="0" t="0" r="r" b="b"/>
                <a:pathLst>
                  <a:path w="305" h="352">
                    <a:moveTo>
                      <a:pt x="0" y="177"/>
                    </a:moveTo>
                    <a:cubicBezTo>
                      <a:pt x="0" y="177"/>
                      <a:pt x="0" y="176"/>
                      <a:pt x="0" y="176"/>
                    </a:cubicBezTo>
                    <a:lnTo>
                      <a:pt x="3" y="142"/>
                    </a:lnTo>
                    <a:cubicBezTo>
                      <a:pt x="4" y="141"/>
                      <a:pt x="4" y="141"/>
                      <a:pt x="4" y="140"/>
                    </a:cubicBezTo>
                    <a:lnTo>
                      <a:pt x="12" y="109"/>
                    </a:lnTo>
                    <a:cubicBezTo>
                      <a:pt x="12" y="109"/>
                      <a:pt x="12" y="108"/>
                      <a:pt x="13" y="107"/>
                    </a:cubicBezTo>
                    <a:lnTo>
                      <a:pt x="44" y="54"/>
                    </a:lnTo>
                    <a:cubicBezTo>
                      <a:pt x="44" y="54"/>
                      <a:pt x="45" y="53"/>
                      <a:pt x="45" y="52"/>
                    </a:cubicBezTo>
                    <a:lnTo>
                      <a:pt x="91" y="15"/>
                    </a:lnTo>
                    <a:cubicBezTo>
                      <a:pt x="92" y="15"/>
                      <a:pt x="93" y="14"/>
                      <a:pt x="94" y="14"/>
                    </a:cubicBezTo>
                    <a:lnTo>
                      <a:pt x="121" y="4"/>
                    </a:lnTo>
                    <a:cubicBezTo>
                      <a:pt x="121" y="4"/>
                      <a:pt x="122" y="4"/>
                      <a:pt x="123" y="4"/>
                    </a:cubicBezTo>
                    <a:lnTo>
                      <a:pt x="152" y="1"/>
                    </a:lnTo>
                    <a:cubicBezTo>
                      <a:pt x="152" y="0"/>
                      <a:pt x="153" y="0"/>
                      <a:pt x="153" y="1"/>
                    </a:cubicBezTo>
                    <a:lnTo>
                      <a:pt x="182" y="4"/>
                    </a:lnTo>
                    <a:cubicBezTo>
                      <a:pt x="183" y="4"/>
                      <a:pt x="184" y="4"/>
                      <a:pt x="184" y="4"/>
                    </a:cubicBezTo>
                    <a:lnTo>
                      <a:pt x="211" y="14"/>
                    </a:lnTo>
                    <a:cubicBezTo>
                      <a:pt x="212" y="14"/>
                      <a:pt x="213" y="15"/>
                      <a:pt x="213" y="15"/>
                    </a:cubicBezTo>
                    <a:lnTo>
                      <a:pt x="259" y="52"/>
                    </a:lnTo>
                    <a:cubicBezTo>
                      <a:pt x="260" y="53"/>
                      <a:pt x="261" y="54"/>
                      <a:pt x="261" y="54"/>
                    </a:cubicBezTo>
                    <a:lnTo>
                      <a:pt x="292" y="107"/>
                    </a:lnTo>
                    <a:cubicBezTo>
                      <a:pt x="293" y="108"/>
                      <a:pt x="293" y="109"/>
                      <a:pt x="293" y="110"/>
                    </a:cubicBezTo>
                    <a:lnTo>
                      <a:pt x="304" y="175"/>
                    </a:lnTo>
                    <a:cubicBezTo>
                      <a:pt x="305" y="176"/>
                      <a:pt x="305" y="177"/>
                      <a:pt x="304" y="178"/>
                    </a:cubicBezTo>
                    <a:lnTo>
                      <a:pt x="293" y="243"/>
                    </a:lnTo>
                    <a:cubicBezTo>
                      <a:pt x="293" y="244"/>
                      <a:pt x="293" y="245"/>
                      <a:pt x="292" y="245"/>
                    </a:cubicBezTo>
                    <a:lnTo>
                      <a:pt x="261" y="299"/>
                    </a:lnTo>
                    <a:cubicBezTo>
                      <a:pt x="261" y="300"/>
                      <a:pt x="260" y="301"/>
                      <a:pt x="259" y="302"/>
                    </a:cubicBezTo>
                    <a:lnTo>
                      <a:pt x="213" y="338"/>
                    </a:lnTo>
                    <a:cubicBezTo>
                      <a:pt x="213" y="338"/>
                      <a:pt x="212" y="339"/>
                      <a:pt x="211" y="339"/>
                    </a:cubicBezTo>
                    <a:lnTo>
                      <a:pt x="184" y="349"/>
                    </a:lnTo>
                    <a:cubicBezTo>
                      <a:pt x="184" y="349"/>
                      <a:pt x="183" y="349"/>
                      <a:pt x="182" y="349"/>
                    </a:cubicBezTo>
                    <a:lnTo>
                      <a:pt x="153" y="352"/>
                    </a:lnTo>
                    <a:cubicBezTo>
                      <a:pt x="153" y="352"/>
                      <a:pt x="152" y="352"/>
                      <a:pt x="152" y="352"/>
                    </a:cubicBezTo>
                    <a:lnTo>
                      <a:pt x="123" y="349"/>
                    </a:lnTo>
                    <a:cubicBezTo>
                      <a:pt x="122" y="349"/>
                      <a:pt x="121" y="349"/>
                      <a:pt x="121" y="349"/>
                    </a:cubicBezTo>
                    <a:lnTo>
                      <a:pt x="94" y="339"/>
                    </a:lnTo>
                    <a:cubicBezTo>
                      <a:pt x="93" y="339"/>
                      <a:pt x="92" y="338"/>
                      <a:pt x="92" y="338"/>
                    </a:cubicBezTo>
                    <a:lnTo>
                      <a:pt x="46" y="302"/>
                    </a:lnTo>
                    <a:cubicBezTo>
                      <a:pt x="45" y="301"/>
                      <a:pt x="44" y="300"/>
                      <a:pt x="44" y="299"/>
                    </a:cubicBezTo>
                    <a:lnTo>
                      <a:pt x="13" y="245"/>
                    </a:lnTo>
                    <a:cubicBezTo>
                      <a:pt x="12" y="245"/>
                      <a:pt x="12" y="244"/>
                      <a:pt x="12" y="243"/>
                    </a:cubicBezTo>
                    <a:lnTo>
                      <a:pt x="4" y="212"/>
                    </a:lnTo>
                    <a:cubicBezTo>
                      <a:pt x="4" y="212"/>
                      <a:pt x="4" y="212"/>
                      <a:pt x="3" y="211"/>
                    </a:cubicBezTo>
                    <a:lnTo>
                      <a:pt x="0" y="177"/>
                    </a:lnTo>
                    <a:close/>
                    <a:moveTo>
                      <a:pt x="19" y="210"/>
                    </a:moveTo>
                    <a:lnTo>
                      <a:pt x="19" y="208"/>
                    </a:lnTo>
                    <a:lnTo>
                      <a:pt x="27" y="239"/>
                    </a:lnTo>
                    <a:lnTo>
                      <a:pt x="26" y="237"/>
                    </a:lnTo>
                    <a:lnTo>
                      <a:pt x="57" y="291"/>
                    </a:lnTo>
                    <a:lnTo>
                      <a:pt x="55" y="289"/>
                    </a:lnTo>
                    <a:lnTo>
                      <a:pt x="101" y="325"/>
                    </a:lnTo>
                    <a:lnTo>
                      <a:pt x="99" y="324"/>
                    </a:lnTo>
                    <a:lnTo>
                      <a:pt x="126" y="334"/>
                    </a:lnTo>
                    <a:lnTo>
                      <a:pt x="124" y="334"/>
                    </a:lnTo>
                    <a:lnTo>
                      <a:pt x="153" y="337"/>
                    </a:lnTo>
                    <a:lnTo>
                      <a:pt x="152" y="337"/>
                    </a:lnTo>
                    <a:lnTo>
                      <a:pt x="181" y="334"/>
                    </a:lnTo>
                    <a:lnTo>
                      <a:pt x="179" y="334"/>
                    </a:lnTo>
                    <a:lnTo>
                      <a:pt x="206" y="324"/>
                    </a:lnTo>
                    <a:lnTo>
                      <a:pt x="204" y="325"/>
                    </a:lnTo>
                    <a:lnTo>
                      <a:pt x="250" y="289"/>
                    </a:lnTo>
                    <a:lnTo>
                      <a:pt x="248" y="291"/>
                    </a:lnTo>
                    <a:lnTo>
                      <a:pt x="279" y="237"/>
                    </a:lnTo>
                    <a:lnTo>
                      <a:pt x="278" y="240"/>
                    </a:lnTo>
                    <a:lnTo>
                      <a:pt x="289" y="175"/>
                    </a:lnTo>
                    <a:lnTo>
                      <a:pt x="289" y="178"/>
                    </a:lnTo>
                    <a:lnTo>
                      <a:pt x="278" y="113"/>
                    </a:lnTo>
                    <a:lnTo>
                      <a:pt x="279" y="116"/>
                    </a:lnTo>
                    <a:lnTo>
                      <a:pt x="248" y="63"/>
                    </a:lnTo>
                    <a:lnTo>
                      <a:pt x="249" y="65"/>
                    </a:lnTo>
                    <a:lnTo>
                      <a:pt x="203" y="28"/>
                    </a:lnTo>
                    <a:lnTo>
                      <a:pt x="206" y="29"/>
                    </a:lnTo>
                    <a:lnTo>
                      <a:pt x="179" y="19"/>
                    </a:lnTo>
                    <a:lnTo>
                      <a:pt x="181" y="19"/>
                    </a:lnTo>
                    <a:lnTo>
                      <a:pt x="152" y="16"/>
                    </a:lnTo>
                    <a:lnTo>
                      <a:pt x="153" y="16"/>
                    </a:lnTo>
                    <a:lnTo>
                      <a:pt x="124" y="19"/>
                    </a:lnTo>
                    <a:lnTo>
                      <a:pt x="126" y="19"/>
                    </a:lnTo>
                    <a:lnTo>
                      <a:pt x="99" y="29"/>
                    </a:lnTo>
                    <a:lnTo>
                      <a:pt x="101" y="28"/>
                    </a:lnTo>
                    <a:lnTo>
                      <a:pt x="55" y="65"/>
                    </a:lnTo>
                    <a:lnTo>
                      <a:pt x="57" y="63"/>
                    </a:lnTo>
                    <a:lnTo>
                      <a:pt x="26" y="116"/>
                    </a:lnTo>
                    <a:lnTo>
                      <a:pt x="27" y="113"/>
                    </a:lnTo>
                    <a:lnTo>
                      <a:pt x="19" y="144"/>
                    </a:lnTo>
                    <a:lnTo>
                      <a:pt x="19" y="143"/>
                    </a:lnTo>
                    <a:lnTo>
                      <a:pt x="16" y="177"/>
                    </a:lnTo>
                    <a:lnTo>
                      <a:pt x="16" y="176"/>
                    </a:lnTo>
                    <a:lnTo>
                      <a:pt x="19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6" name="Freeform 1321"/>
              <p:cNvSpPr>
                <a:spLocks/>
              </p:cNvSpPr>
              <p:nvPr/>
            </p:nvSpPr>
            <p:spPr bwMode="auto">
              <a:xfrm>
                <a:off x="8442325" y="4897438"/>
                <a:ext cx="57150" cy="354012"/>
              </a:xfrm>
              <a:custGeom>
                <a:avLst/>
                <a:gdLst/>
                <a:ahLst/>
                <a:cxnLst>
                  <a:cxn ang="0">
                    <a:pos x="36" y="1"/>
                  </a:cxn>
                  <a:cxn ang="0">
                    <a:pos x="24" y="29"/>
                  </a:cxn>
                  <a:cxn ang="0">
                    <a:pos x="14" y="56"/>
                  </a:cxn>
                  <a:cxn ang="0">
                    <a:pos x="6" y="84"/>
                  </a:cxn>
                  <a:cxn ang="0">
                    <a:pos x="4" y="97"/>
                  </a:cxn>
                  <a:cxn ang="0">
                    <a:pos x="4" y="111"/>
                  </a:cxn>
                  <a:cxn ang="0">
                    <a:pos x="5" y="125"/>
                  </a:cxn>
                  <a:cxn ang="0">
                    <a:pos x="8" y="140"/>
                  </a:cxn>
                  <a:cxn ang="0">
                    <a:pos x="13" y="157"/>
                  </a:cxn>
                  <a:cxn ang="0">
                    <a:pos x="18" y="173"/>
                  </a:cxn>
                  <a:cxn ang="0">
                    <a:pos x="24" y="188"/>
                  </a:cxn>
                  <a:cxn ang="0">
                    <a:pos x="29" y="202"/>
                  </a:cxn>
                  <a:cxn ang="0">
                    <a:pos x="34" y="213"/>
                  </a:cxn>
                  <a:cxn ang="0">
                    <a:pos x="36" y="222"/>
                  </a:cxn>
                  <a:cxn ang="0">
                    <a:pos x="33" y="223"/>
                  </a:cxn>
                  <a:cxn ang="0">
                    <a:pos x="30" y="215"/>
                  </a:cxn>
                  <a:cxn ang="0">
                    <a:pos x="26" y="203"/>
                  </a:cxn>
                  <a:cxn ang="0">
                    <a:pos x="20" y="189"/>
                  </a:cxn>
                  <a:cxn ang="0">
                    <a:pos x="15" y="174"/>
                  </a:cxn>
                  <a:cxn ang="0">
                    <a:pos x="9" y="158"/>
                  </a:cxn>
                  <a:cxn ang="0">
                    <a:pos x="5" y="141"/>
                  </a:cxn>
                  <a:cxn ang="0">
                    <a:pos x="1" y="125"/>
                  </a:cxn>
                  <a:cxn ang="0">
                    <a:pos x="0" y="110"/>
                  </a:cxn>
                  <a:cxn ang="0">
                    <a:pos x="1" y="97"/>
                  </a:cxn>
                  <a:cxn ang="0">
                    <a:pos x="3" y="82"/>
                  </a:cxn>
                  <a:cxn ang="0">
                    <a:pos x="11" y="55"/>
                  </a:cxn>
                  <a:cxn ang="0">
                    <a:pos x="21" y="27"/>
                  </a:cxn>
                  <a:cxn ang="0">
                    <a:pos x="33" y="0"/>
                  </a:cxn>
                  <a:cxn ang="0">
                    <a:pos x="36" y="1"/>
                  </a:cxn>
                </a:cxnLst>
                <a:rect l="0" t="0" r="r" b="b"/>
                <a:pathLst>
                  <a:path w="36" h="223">
                    <a:moveTo>
                      <a:pt x="36" y="1"/>
                    </a:moveTo>
                    <a:lnTo>
                      <a:pt x="24" y="29"/>
                    </a:lnTo>
                    <a:lnTo>
                      <a:pt x="14" y="56"/>
                    </a:lnTo>
                    <a:lnTo>
                      <a:pt x="6" y="84"/>
                    </a:lnTo>
                    <a:lnTo>
                      <a:pt x="4" y="97"/>
                    </a:lnTo>
                    <a:lnTo>
                      <a:pt x="4" y="111"/>
                    </a:lnTo>
                    <a:lnTo>
                      <a:pt x="5" y="125"/>
                    </a:lnTo>
                    <a:lnTo>
                      <a:pt x="8" y="140"/>
                    </a:lnTo>
                    <a:lnTo>
                      <a:pt x="13" y="157"/>
                    </a:lnTo>
                    <a:lnTo>
                      <a:pt x="18" y="173"/>
                    </a:lnTo>
                    <a:lnTo>
                      <a:pt x="24" y="188"/>
                    </a:lnTo>
                    <a:lnTo>
                      <a:pt x="29" y="202"/>
                    </a:lnTo>
                    <a:lnTo>
                      <a:pt x="34" y="213"/>
                    </a:lnTo>
                    <a:lnTo>
                      <a:pt x="36" y="222"/>
                    </a:lnTo>
                    <a:lnTo>
                      <a:pt x="33" y="223"/>
                    </a:lnTo>
                    <a:lnTo>
                      <a:pt x="30" y="215"/>
                    </a:lnTo>
                    <a:lnTo>
                      <a:pt x="26" y="203"/>
                    </a:lnTo>
                    <a:lnTo>
                      <a:pt x="20" y="189"/>
                    </a:lnTo>
                    <a:lnTo>
                      <a:pt x="15" y="174"/>
                    </a:lnTo>
                    <a:lnTo>
                      <a:pt x="9" y="158"/>
                    </a:lnTo>
                    <a:lnTo>
                      <a:pt x="5" y="141"/>
                    </a:lnTo>
                    <a:lnTo>
                      <a:pt x="1" y="125"/>
                    </a:lnTo>
                    <a:lnTo>
                      <a:pt x="0" y="110"/>
                    </a:lnTo>
                    <a:lnTo>
                      <a:pt x="1" y="97"/>
                    </a:lnTo>
                    <a:lnTo>
                      <a:pt x="3" y="82"/>
                    </a:lnTo>
                    <a:lnTo>
                      <a:pt x="11" y="55"/>
                    </a:lnTo>
                    <a:lnTo>
                      <a:pt x="21" y="27"/>
                    </a:lnTo>
                    <a:lnTo>
                      <a:pt x="33" y="0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7" name="Freeform 1322"/>
              <p:cNvSpPr>
                <a:spLocks/>
              </p:cNvSpPr>
              <p:nvPr/>
            </p:nvSpPr>
            <p:spPr bwMode="auto">
              <a:xfrm>
                <a:off x="8442325" y="4897438"/>
                <a:ext cx="57150" cy="354012"/>
              </a:xfrm>
              <a:custGeom>
                <a:avLst/>
                <a:gdLst/>
                <a:ahLst/>
                <a:cxnLst>
                  <a:cxn ang="0">
                    <a:pos x="36" y="1"/>
                  </a:cxn>
                  <a:cxn ang="0">
                    <a:pos x="24" y="29"/>
                  </a:cxn>
                  <a:cxn ang="0">
                    <a:pos x="14" y="56"/>
                  </a:cxn>
                  <a:cxn ang="0">
                    <a:pos x="6" y="84"/>
                  </a:cxn>
                  <a:cxn ang="0">
                    <a:pos x="4" y="97"/>
                  </a:cxn>
                  <a:cxn ang="0">
                    <a:pos x="4" y="111"/>
                  </a:cxn>
                  <a:cxn ang="0">
                    <a:pos x="5" y="125"/>
                  </a:cxn>
                  <a:cxn ang="0">
                    <a:pos x="8" y="140"/>
                  </a:cxn>
                  <a:cxn ang="0">
                    <a:pos x="13" y="157"/>
                  </a:cxn>
                  <a:cxn ang="0">
                    <a:pos x="18" y="173"/>
                  </a:cxn>
                  <a:cxn ang="0">
                    <a:pos x="24" y="188"/>
                  </a:cxn>
                  <a:cxn ang="0">
                    <a:pos x="29" y="202"/>
                  </a:cxn>
                  <a:cxn ang="0">
                    <a:pos x="34" y="213"/>
                  </a:cxn>
                  <a:cxn ang="0">
                    <a:pos x="36" y="222"/>
                  </a:cxn>
                  <a:cxn ang="0">
                    <a:pos x="33" y="223"/>
                  </a:cxn>
                  <a:cxn ang="0">
                    <a:pos x="30" y="215"/>
                  </a:cxn>
                  <a:cxn ang="0">
                    <a:pos x="26" y="203"/>
                  </a:cxn>
                  <a:cxn ang="0">
                    <a:pos x="20" y="189"/>
                  </a:cxn>
                  <a:cxn ang="0">
                    <a:pos x="15" y="174"/>
                  </a:cxn>
                  <a:cxn ang="0">
                    <a:pos x="9" y="158"/>
                  </a:cxn>
                  <a:cxn ang="0">
                    <a:pos x="5" y="141"/>
                  </a:cxn>
                  <a:cxn ang="0">
                    <a:pos x="1" y="125"/>
                  </a:cxn>
                  <a:cxn ang="0">
                    <a:pos x="0" y="110"/>
                  </a:cxn>
                  <a:cxn ang="0">
                    <a:pos x="1" y="97"/>
                  </a:cxn>
                  <a:cxn ang="0">
                    <a:pos x="3" y="82"/>
                  </a:cxn>
                  <a:cxn ang="0">
                    <a:pos x="11" y="55"/>
                  </a:cxn>
                  <a:cxn ang="0">
                    <a:pos x="21" y="27"/>
                  </a:cxn>
                  <a:cxn ang="0">
                    <a:pos x="33" y="0"/>
                  </a:cxn>
                  <a:cxn ang="0">
                    <a:pos x="36" y="1"/>
                  </a:cxn>
                </a:cxnLst>
                <a:rect l="0" t="0" r="r" b="b"/>
                <a:pathLst>
                  <a:path w="36" h="223">
                    <a:moveTo>
                      <a:pt x="36" y="1"/>
                    </a:moveTo>
                    <a:lnTo>
                      <a:pt x="24" y="29"/>
                    </a:lnTo>
                    <a:lnTo>
                      <a:pt x="14" y="56"/>
                    </a:lnTo>
                    <a:lnTo>
                      <a:pt x="6" y="84"/>
                    </a:lnTo>
                    <a:lnTo>
                      <a:pt x="4" y="97"/>
                    </a:lnTo>
                    <a:lnTo>
                      <a:pt x="4" y="111"/>
                    </a:lnTo>
                    <a:lnTo>
                      <a:pt x="5" y="125"/>
                    </a:lnTo>
                    <a:lnTo>
                      <a:pt x="8" y="140"/>
                    </a:lnTo>
                    <a:lnTo>
                      <a:pt x="13" y="157"/>
                    </a:lnTo>
                    <a:lnTo>
                      <a:pt x="18" y="173"/>
                    </a:lnTo>
                    <a:lnTo>
                      <a:pt x="24" y="188"/>
                    </a:lnTo>
                    <a:lnTo>
                      <a:pt x="29" y="202"/>
                    </a:lnTo>
                    <a:lnTo>
                      <a:pt x="34" y="213"/>
                    </a:lnTo>
                    <a:lnTo>
                      <a:pt x="36" y="222"/>
                    </a:lnTo>
                    <a:lnTo>
                      <a:pt x="33" y="223"/>
                    </a:lnTo>
                    <a:lnTo>
                      <a:pt x="30" y="215"/>
                    </a:lnTo>
                    <a:lnTo>
                      <a:pt x="26" y="203"/>
                    </a:lnTo>
                    <a:lnTo>
                      <a:pt x="20" y="189"/>
                    </a:lnTo>
                    <a:lnTo>
                      <a:pt x="15" y="174"/>
                    </a:lnTo>
                    <a:lnTo>
                      <a:pt x="9" y="158"/>
                    </a:lnTo>
                    <a:lnTo>
                      <a:pt x="5" y="141"/>
                    </a:lnTo>
                    <a:lnTo>
                      <a:pt x="1" y="125"/>
                    </a:lnTo>
                    <a:lnTo>
                      <a:pt x="0" y="110"/>
                    </a:lnTo>
                    <a:lnTo>
                      <a:pt x="1" y="97"/>
                    </a:lnTo>
                    <a:lnTo>
                      <a:pt x="3" y="82"/>
                    </a:lnTo>
                    <a:lnTo>
                      <a:pt x="11" y="55"/>
                    </a:lnTo>
                    <a:lnTo>
                      <a:pt x="21" y="27"/>
                    </a:lnTo>
                    <a:lnTo>
                      <a:pt x="33" y="0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275" name="Groupe 1418"/>
          <p:cNvGrpSpPr/>
          <p:nvPr/>
        </p:nvGrpSpPr>
        <p:grpSpPr>
          <a:xfrm>
            <a:off x="7103852" y="3377058"/>
            <a:ext cx="2278218" cy="2839389"/>
            <a:chOff x="7695839" y="2994269"/>
            <a:chExt cx="2468069" cy="2839389"/>
          </a:xfrm>
        </p:grpSpPr>
        <p:sp>
          <p:nvSpPr>
            <p:cNvPr id="1276" name="Text Box 165"/>
            <p:cNvSpPr txBox="1">
              <a:spLocks noChangeArrowheads="1"/>
            </p:cNvSpPr>
            <p:nvPr/>
          </p:nvSpPr>
          <p:spPr bwMode="auto">
            <a:xfrm>
              <a:off x="8417128" y="2994269"/>
              <a:ext cx="174678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dirty="0">
                  <a:solidFill>
                    <a:srgbClr val="333366"/>
                  </a:solidFill>
                </a:rPr>
                <a:t>Nos yeux voient la même onde que celle qu’émettait l’objet</a:t>
              </a:r>
            </a:p>
          </p:txBody>
        </p:sp>
        <p:sp>
          <p:nvSpPr>
            <p:cNvPr id="1277" name="Text Box 166"/>
            <p:cNvSpPr txBox="1">
              <a:spLocks noChangeArrowheads="1"/>
            </p:cNvSpPr>
            <p:nvPr/>
          </p:nvSpPr>
          <p:spPr bwMode="auto">
            <a:xfrm>
              <a:off x="8440249" y="5278423"/>
              <a:ext cx="14657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dirty="0">
                  <a:solidFill>
                    <a:srgbClr val="333366"/>
                  </a:solidFill>
                </a:rPr>
                <a:t>Sous plusieurs points de vue !</a:t>
              </a:r>
            </a:p>
          </p:txBody>
        </p:sp>
        <p:grpSp>
          <p:nvGrpSpPr>
            <p:cNvPr id="1278" name="Groupe 1384"/>
            <p:cNvGrpSpPr/>
            <p:nvPr/>
          </p:nvGrpSpPr>
          <p:grpSpPr>
            <a:xfrm rot="1427176">
              <a:off x="7859963" y="5197070"/>
              <a:ext cx="663576" cy="636588"/>
              <a:chOff x="7813070" y="4153716"/>
              <a:chExt cx="663576" cy="636588"/>
            </a:xfrm>
          </p:grpSpPr>
          <p:grpSp>
            <p:nvGrpSpPr>
              <p:cNvPr id="1296" name="Groupe 177"/>
              <p:cNvGrpSpPr/>
              <p:nvPr/>
            </p:nvGrpSpPr>
            <p:grpSpPr>
              <a:xfrm>
                <a:off x="7813070" y="4153716"/>
                <a:ext cx="511176" cy="484188"/>
                <a:chOff x="8442325" y="4832350"/>
                <a:chExt cx="511176" cy="484188"/>
              </a:xfrm>
            </p:grpSpPr>
            <p:sp>
              <p:nvSpPr>
                <p:cNvPr id="1305" name="Freeform 84"/>
                <p:cNvSpPr>
                  <a:spLocks/>
                </p:cNvSpPr>
                <p:nvPr/>
              </p:nvSpPr>
              <p:spPr bwMode="auto">
                <a:xfrm>
                  <a:off x="8443913" y="4832350"/>
                  <a:ext cx="509588" cy="2428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42" y="32"/>
                    </a:cxn>
                    <a:cxn ang="0">
                      <a:pos x="82" y="63"/>
                    </a:cxn>
                    <a:cxn ang="0">
                      <a:pos x="102" y="77"/>
                    </a:cxn>
                    <a:cxn ang="0">
                      <a:pos x="122" y="90"/>
                    </a:cxn>
                    <a:cxn ang="0">
                      <a:pos x="142" y="102"/>
                    </a:cxn>
                    <a:cxn ang="0">
                      <a:pos x="162" y="112"/>
                    </a:cxn>
                    <a:cxn ang="0">
                      <a:pos x="183" y="121"/>
                    </a:cxn>
                    <a:cxn ang="0">
                      <a:pos x="205" y="128"/>
                    </a:cxn>
                    <a:cxn ang="0">
                      <a:pos x="228" y="134"/>
                    </a:cxn>
                    <a:cxn ang="0">
                      <a:pos x="251" y="139"/>
                    </a:cxn>
                    <a:cxn ang="0">
                      <a:pos x="273" y="142"/>
                    </a:cxn>
                    <a:cxn ang="0">
                      <a:pos x="293" y="145"/>
                    </a:cxn>
                    <a:cxn ang="0">
                      <a:pos x="309" y="147"/>
                    </a:cxn>
                    <a:cxn ang="0">
                      <a:pos x="321" y="149"/>
                    </a:cxn>
                    <a:cxn ang="0">
                      <a:pos x="321" y="153"/>
                    </a:cxn>
                    <a:cxn ang="0">
                      <a:pos x="308" y="150"/>
                    </a:cxn>
                    <a:cxn ang="0">
                      <a:pos x="292" y="148"/>
                    </a:cxn>
                    <a:cxn ang="0">
                      <a:pos x="273" y="145"/>
                    </a:cxn>
                    <a:cxn ang="0">
                      <a:pos x="251" y="142"/>
                    </a:cxn>
                    <a:cxn ang="0">
                      <a:pos x="228" y="138"/>
                    </a:cxn>
                    <a:cxn ang="0">
                      <a:pos x="204" y="132"/>
                    </a:cxn>
                    <a:cxn ang="0">
                      <a:pos x="181" y="124"/>
                    </a:cxn>
                    <a:cxn ang="0">
                      <a:pos x="160" y="115"/>
                    </a:cxn>
                    <a:cxn ang="0">
                      <a:pos x="140" y="105"/>
                    </a:cxn>
                    <a:cxn ang="0">
                      <a:pos x="120" y="93"/>
                    </a:cxn>
                    <a:cxn ang="0">
                      <a:pos x="100" y="80"/>
                    </a:cxn>
                    <a:cxn ang="0">
                      <a:pos x="80" y="66"/>
                    </a:cxn>
                    <a:cxn ang="0">
                      <a:pos x="40" y="35"/>
                    </a:cxn>
                    <a:cxn ang="0">
                      <a:pos x="0" y="3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21" h="153">
                      <a:moveTo>
                        <a:pt x="2" y="0"/>
                      </a:moveTo>
                      <a:lnTo>
                        <a:pt x="42" y="32"/>
                      </a:lnTo>
                      <a:lnTo>
                        <a:pt x="82" y="63"/>
                      </a:lnTo>
                      <a:lnTo>
                        <a:pt x="102" y="77"/>
                      </a:lnTo>
                      <a:lnTo>
                        <a:pt x="122" y="90"/>
                      </a:lnTo>
                      <a:lnTo>
                        <a:pt x="142" y="102"/>
                      </a:lnTo>
                      <a:lnTo>
                        <a:pt x="162" y="112"/>
                      </a:lnTo>
                      <a:lnTo>
                        <a:pt x="183" y="121"/>
                      </a:lnTo>
                      <a:lnTo>
                        <a:pt x="205" y="128"/>
                      </a:lnTo>
                      <a:lnTo>
                        <a:pt x="228" y="134"/>
                      </a:lnTo>
                      <a:lnTo>
                        <a:pt x="251" y="139"/>
                      </a:lnTo>
                      <a:lnTo>
                        <a:pt x="273" y="142"/>
                      </a:lnTo>
                      <a:lnTo>
                        <a:pt x="293" y="145"/>
                      </a:lnTo>
                      <a:lnTo>
                        <a:pt x="309" y="147"/>
                      </a:lnTo>
                      <a:lnTo>
                        <a:pt x="321" y="149"/>
                      </a:lnTo>
                      <a:lnTo>
                        <a:pt x="321" y="153"/>
                      </a:lnTo>
                      <a:lnTo>
                        <a:pt x="308" y="150"/>
                      </a:lnTo>
                      <a:lnTo>
                        <a:pt x="292" y="148"/>
                      </a:lnTo>
                      <a:lnTo>
                        <a:pt x="273" y="145"/>
                      </a:lnTo>
                      <a:lnTo>
                        <a:pt x="251" y="142"/>
                      </a:lnTo>
                      <a:lnTo>
                        <a:pt x="228" y="138"/>
                      </a:lnTo>
                      <a:lnTo>
                        <a:pt x="204" y="132"/>
                      </a:lnTo>
                      <a:lnTo>
                        <a:pt x="181" y="124"/>
                      </a:lnTo>
                      <a:lnTo>
                        <a:pt x="160" y="115"/>
                      </a:lnTo>
                      <a:lnTo>
                        <a:pt x="140" y="105"/>
                      </a:lnTo>
                      <a:lnTo>
                        <a:pt x="120" y="93"/>
                      </a:lnTo>
                      <a:lnTo>
                        <a:pt x="100" y="80"/>
                      </a:lnTo>
                      <a:lnTo>
                        <a:pt x="80" y="66"/>
                      </a:lnTo>
                      <a:lnTo>
                        <a:pt x="40" y="35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06" name="Freeform 85"/>
                <p:cNvSpPr>
                  <a:spLocks/>
                </p:cNvSpPr>
                <p:nvPr/>
              </p:nvSpPr>
              <p:spPr bwMode="auto">
                <a:xfrm>
                  <a:off x="8443913" y="5068888"/>
                  <a:ext cx="509588" cy="247650"/>
                </a:xfrm>
                <a:custGeom>
                  <a:avLst/>
                  <a:gdLst/>
                  <a:ahLst/>
                  <a:cxnLst>
                    <a:cxn ang="0">
                      <a:pos x="0" y="153"/>
                    </a:cxn>
                    <a:cxn ang="0">
                      <a:pos x="40" y="120"/>
                    </a:cxn>
                    <a:cxn ang="0">
                      <a:pos x="80" y="89"/>
                    </a:cxn>
                    <a:cxn ang="0">
                      <a:pos x="120" y="61"/>
                    </a:cxn>
                    <a:cxn ang="0">
                      <a:pos x="140" y="49"/>
                    </a:cxn>
                    <a:cxn ang="0">
                      <a:pos x="160" y="38"/>
                    </a:cxn>
                    <a:cxn ang="0">
                      <a:pos x="182" y="30"/>
                    </a:cxn>
                    <a:cxn ang="0">
                      <a:pos x="204" y="23"/>
                    </a:cxn>
                    <a:cxn ang="0">
                      <a:pos x="251" y="13"/>
                    </a:cxn>
                    <a:cxn ang="0">
                      <a:pos x="273" y="9"/>
                    </a:cxn>
                    <a:cxn ang="0">
                      <a:pos x="292" y="6"/>
                    </a:cxn>
                    <a:cxn ang="0">
                      <a:pos x="308" y="3"/>
                    </a:cxn>
                    <a:cxn ang="0">
                      <a:pos x="321" y="0"/>
                    </a:cxn>
                    <a:cxn ang="0">
                      <a:pos x="321" y="4"/>
                    </a:cxn>
                    <a:cxn ang="0">
                      <a:pos x="309" y="7"/>
                    </a:cxn>
                    <a:cxn ang="0">
                      <a:pos x="293" y="9"/>
                    </a:cxn>
                    <a:cxn ang="0">
                      <a:pos x="273" y="13"/>
                    </a:cxn>
                    <a:cxn ang="0">
                      <a:pos x="251" y="16"/>
                    </a:cxn>
                    <a:cxn ang="0">
                      <a:pos x="205" y="26"/>
                    </a:cxn>
                    <a:cxn ang="0">
                      <a:pos x="183" y="33"/>
                    </a:cxn>
                    <a:cxn ang="0">
                      <a:pos x="162" y="41"/>
                    </a:cxn>
                    <a:cxn ang="0">
                      <a:pos x="142" y="52"/>
                    </a:cxn>
                    <a:cxn ang="0">
                      <a:pos x="122" y="64"/>
                    </a:cxn>
                    <a:cxn ang="0">
                      <a:pos x="82" y="92"/>
                    </a:cxn>
                    <a:cxn ang="0">
                      <a:pos x="42" y="123"/>
                    </a:cxn>
                    <a:cxn ang="0">
                      <a:pos x="2" y="156"/>
                    </a:cxn>
                    <a:cxn ang="0">
                      <a:pos x="0" y="153"/>
                    </a:cxn>
                  </a:cxnLst>
                  <a:rect l="0" t="0" r="r" b="b"/>
                  <a:pathLst>
                    <a:path w="321" h="156">
                      <a:moveTo>
                        <a:pt x="0" y="153"/>
                      </a:moveTo>
                      <a:lnTo>
                        <a:pt x="40" y="120"/>
                      </a:lnTo>
                      <a:lnTo>
                        <a:pt x="80" y="89"/>
                      </a:lnTo>
                      <a:lnTo>
                        <a:pt x="120" y="61"/>
                      </a:lnTo>
                      <a:lnTo>
                        <a:pt x="140" y="49"/>
                      </a:lnTo>
                      <a:lnTo>
                        <a:pt x="160" y="38"/>
                      </a:lnTo>
                      <a:lnTo>
                        <a:pt x="182" y="30"/>
                      </a:lnTo>
                      <a:lnTo>
                        <a:pt x="204" y="23"/>
                      </a:lnTo>
                      <a:lnTo>
                        <a:pt x="251" y="13"/>
                      </a:lnTo>
                      <a:lnTo>
                        <a:pt x="273" y="9"/>
                      </a:lnTo>
                      <a:lnTo>
                        <a:pt x="292" y="6"/>
                      </a:lnTo>
                      <a:lnTo>
                        <a:pt x="308" y="3"/>
                      </a:lnTo>
                      <a:lnTo>
                        <a:pt x="321" y="0"/>
                      </a:lnTo>
                      <a:lnTo>
                        <a:pt x="321" y="4"/>
                      </a:lnTo>
                      <a:lnTo>
                        <a:pt x="309" y="7"/>
                      </a:lnTo>
                      <a:lnTo>
                        <a:pt x="293" y="9"/>
                      </a:lnTo>
                      <a:lnTo>
                        <a:pt x="273" y="13"/>
                      </a:lnTo>
                      <a:lnTo>
                        <a:pt x="251" y="16"/>
                      </a:lnTo>
                      <a:lnTo>
                        <a:pt x="205" y="26"/>
                      </a:lnTo>
                      <a:lnTo>
                        <a:pt x="183" y="33"/>
                      </a:lnTo>
                      <a:lnTo>
                        <a:pt x="162" y="41"/>
                      </a:lnTo>
                      <a:lnTo>
                        <a:pt x="142" y="52"/>
                      </a:lnTo>
                      <a:lnTo>
                        <a:pt x="122" y="64"/>
                      </a:lnTo>
                      <a:lnTo>
                        <a:pt x="82" y="92"/>
                      </a:lnTo>
                      <a:lnTo>
                        <a:pt x="42" y="123"/>
                      </a:lnTo>
                      <a:lnTo>
                        <a:pt x="2" y="156"/>
                      </a:lnTo>
                      <a:lnTo>
                        <a:pt x="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07" name="Freeform 86"/>
                <p:cNvSpPr>
                  <a:spLocks/>
                </p:cNvSpPr>
                <p:nvPr/>
              </p:nvSpPr>
              <p:spPr bwMode="auto">
                <a:xfrm>
                  <a:off x="8442326" y="4897438"/>
                  <a:ext cx="57150" cy="354013"/>
                </a:xfrm>
                <a:custGeom>
                  <a:avLst/>
                  <a:gdLst/>
                  <a:ahLst/>
                  <a:cxnLst>
                    <a:cxn ang="0">
                      <a:pos x="36" y="1"/>
                    </a:cxn>
                    <a:cxn ang="0">
                      <a:pos x="24" y="29"/>
                    </a:cxn>
                    <a:cxn ang="0">
                      <a:pos x="14" y="56"/>
                    </a:cxn>
                    <a:cxn ang="0">
                      <a:pos x="6" y="84"/>
                    </a:cxn>
                    <a:cxn ang="0">
                      <a:pos x="4" y="97"/>
                    </a:cxn>
                    <a:cxn ang="0">
                      <a:pos x="4" y="111"/>
                    </a:cxn>
                    <a:cxn ang="0">
                      <a:pos x="5" y="125"/>
                    </a:cxn>
                    <a:cxn ang="0">
                      <a:pos x="8" y="140"/>
                    </a:cxn>
                    <a:cxn ang="0">
                      <a:pos x="13" y="157"/>
                    </a:cxn>
                    <a:cxn ang="0">
                      <a:pos x="18" y="173"/>
                    </a:cxn>
                    <a:cxn ang="0">
                      <a:pos x="24" y="188"/>
                    </a:cxn>
                    <a:cxn ang="0">
                      <a:pos x="29" y="202"/>
                    </a:cxn>
                    <a:cxn ang="0">
                      <a:pos x="34" y="213"/>
                    </a:cxn>
                    <a:cxn ang="0">
                      <a:pos x="36" y="222"/>
                    </a:cxn>
                    <a:cxn ang="0">
                      <a:pos x="33" y="223"/>
                    </a:cxn>
                    <a:cxn ang="0">
                      <a:pos x="30" y="215"/>
                    </a:cxn>
                    <a:cxn ang="0">
                      <a:pos x="26" y="203"/>
                    </a:cxn>
                    <a:cxn ang="0">
                      <a:pos x="20" y="189"/>
                    </a:cxn>
                    <a:cxn ang="0">
                      <a:pos x="15" y="174"/>
                    </a:cxn>
                    <a:cxn ang="0">
                      <a:pos x="9" y="158"/>
                    </a:cxn>
                    <a:cxn ang="0">
                      <a:pos x="5" y="141"/>
                    </a:cxn>
                    <a:cxn ang="0">
                      <a:pos x="1" y="125"/>
                    </a:cxn>
                    <a:cxn ang="0">
                      <a:pos x="0" y="110"/>
                    </a:cxn>
                    <a:cxn ang="0">
                      <a:pos x="1" y="97"/>
                    </a:cxn>
                    <a:cxn ang="0">
                      <a:pos x="3" y="82"/>
                    </a:cxn>
                    <a:cxn ang="0">
                      <a:pos x="11" y="55"/>
                    </a:cxn>
                    <a:cxn ang="0">
                      <a:pos x="21" y="27"/>
                    </a:cxn>
                    <a:cxn ang="0">
                      <a:pos x="33" y="0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36" h="223">
                      <a:moveTo>
                        <a:pt x="36" y="1"/>
                      </a:moveTo>
                      <a:lnTo>
                        <a:pt x="24" y="29"/>
                      </a:lnTo>
                      <a:lnTo>
                        <a:pt x="14" y="56"/>
                      </a:lnTo>
                      <a:lnTo>
                        <a:pt x="6" y="84"/>
                      </a:lnTo>
                      <a:lnTo>
                        <a:pt x="4" y="97"/>
                      </a:lnTo>
                      <a:lnTo>
                        <a:pt x="4" y="111"/>
                      </a:lnTo>
                      <a:lnTo>
                        <a:pt x="5" y="125"/>
                      </a:lnTo>
                      <a:lnTo>
                        <a:pt x="8" y="140"/>
                      </a:lnTo>
                      <a:lnTo>
                        <a:pt x="13" y="157"/>
                      </a:lnTo>
                      <a:lnTo>
                        <a:pt x="18" y="173"/>
                      </a:lnTo>
                      <a:lnTo>
                        <a:pt x="24" y="188"/>
                      </a:lnTo>
                      <a:lnTo>
                        <a:pt x="29" y="202"/>
                      </a:lnTo>
                      <a:lnTo>
                        <a:pt x="34" y="213"/>
                      </a:lnTo>
                      <a:lnTo>
                        <a:pt x="36" y="222"/>
                      </a:lnTo>
                      <a:lnTo>
                        <a:pt x="33" y="223"/>
                      </a:lnTo>
                      <a:lnTo>
                        <a:pt x="30" y="215"/>
                      </a:lnTo>
                      <a:lnTo>
                        <a:pt x="26" y="203"/>
                      </a:lnTo>
                      <a:lnTo>
                        <a:pt x="20" y="189"/>
                      </a:lnTo>
                      <a:lnTo>
                        <a:pt x="15" y="174"/>
                      </a:lnTo>
                      <a:lnTo>
                        <a:pt x="9" y="158"/>
                      </a:lnTo>
                      <a:lnTo>
                        <a:pt x="5" y="141"/>
                      </a:lnTo>
                      <a:lnTo>
                        <a:pt x="1" y="125"/>
                      </a:lnTo>
                      <a:lnTo>
                        <a:pt x="0" y="110"/>
                      </a:lnTo>
                      <a:lnTo>
                        <a:pt x="1" y="97"/>
                      </a:lnTo>
                      <a:lnTo>
                        <a:pt x="3" y="82"/>
                      </a:lnTo>
                      <a:lnTo>
                        <a:pt x="11" y="55"/>
                      </a:lnTo>
                      <a:lnTo>
                        <a:pt x="21" y="27"/>
                      </a:lnTo>
                      <a:lnTo>
                        <a:pt x="33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08" name="Freeform 87"/>
                <p:cNvSpPr>
                  <a:spLocks/>
                </p:cNvSpPr>
                <p:nvPr/>
              </p:nvSpPr>
              <p:spPr bwMode="auto">
                <a:xfrm>
                  <a:off x="8445501" y="5013325"/>
                  <a:ext cx="103188" cy="122238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144" y="0"/>
                    </a:cxn>
                    <a:cxn ang="0">
                      <a:pos x="144" y="0"/>
                    </a:cxn>
                    <a:cxn ang="0">
                      <a:pos x="144" y="0"/>
                    </a:cxn>
                    <a:cxn ang="0">
                      <a:pos x="288" y="168"/>
                    </a:cxn>
                    <a:cxn ang="0">
                      <a:pos x="288" y="168"/>
                    </a:cxn>
                    <a:cxn ang="0">
                      <a:pos x="144" y="336"/>
                    </a:cxn>
                    <a:cxn ang="0">
                      <a:pos x="144" y="336"/>
                    </a:cxn>
                    <a:cxn ang="0">
                      <a:pos x="144" y="336"/>
                    </a:cxn>
                    <a:cxn ang="0">
                      <a:pos x="0" y="168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288" h="336">
                      <a:moveTo>
                        <a:pt x="0" y="168"/>
                      </a:moveTo>
                      <a:cubicBezTo>
                        <a:pt x="0" y="76"/>
                        <a:pt x="65" y="0"/>
                        <a:pt x="144" y="0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lnTo>
                        <a:pt x="144" y="0"/>
                      </a:lnTo>
                      <a:cubicBezTo>
                        <a:pt x="224" y="0"/>
                        <a:pt x="288" y="76"/>
                        <a:pt x="288" y="168"/>
                      </a:cubicBezTo>
                      <a:lnTo>
                        <a:pt x="288" y="168"/>
                      </a:lnTo>
                      <a:cubicBezTo>
                        <a:pt x="288" y="261"/>
                        <a:pt x="224" y="336"/>
                        <a:pt x="144" y="336"/>
                      </a:cubicBezTo>
                      <a:cubicBezTo>
                        <a:pt x="144" y="336"/>
                        <a:pt x="144" y="336"/>
                        <a:pt x="144" y="336"/>
                      </a:cubicBezTo>
                      <a:lnTo>
                        <a:pt x="144" y="336"/>
                      </a:lnTo>
                      <a:cubicBezTo>
                        <a:pt x="65" y="336"/>
                        <a:pt x="0" y="261"/>
                        <a:pt x="0" y="168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09" name="Freeform 88"/>
                <p:cNvSpPr>
                  <a:spLocks noEditPoints="1"/>
                </p:cNvSpPr>
                <p:nvPr/>
              </p:nvSpPr>
              <p:spPr bwMode="auto">
                <a:xfrm>
                  <a:off x="8442326" y="5010150"/>
                  <a:ext cx="109538" cy="128588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" y="140"/>
                    </a:cxn>
                    <a:cxn ang="0">
                      <a:pos x="13" y="107"/>
                    </a:cxn>
                    <a:cxn ang="0">
                      <a:pos x="45" y="52"/>
                    </a:cxn>
                    <a:cxn ang="0">
                      <a:pos x="94" y="14"/>
                    </a:cxn>
                    <a:cxn ang="0">
                      <a:pos x="123" y="4"/>
                    </a:cxn>
                    <a:cxn ang="0">
                      <a:pos x="153" y="1"/>
                    </a:cxn>
                    <a:cxn ang="0">
                      <a:pos x="184" y="4"/>
                    </a:cxn>
                    <a:cxn ang="0">
                      <a:pos x="213" y="15"/>
                    </a:cxn>
                    <a:cxn ang="0">
                      <a:pos x="261" y="54"/>
                    </a:cxn>
                    <a:cxn ang="0">
                      <a:pos x="293" y="110"/>
                    </a:cxn>
                    <a:cxn ang="0">
                      <a:pos x="304" y="178"/>
                    </a:cxn>
                    <a:cxn ang="0">
                      <a:pos x="292" y="245"/>
                    </a:cxn>
                    <a:cxn ang="0">
                      <a:pos x="259" y="302"/>
                    </a:cxn>
                    <a:cxn ang="0">
                      <a:pos x="211" y="339"/>
                    </a:cxn>
                    <a:cxn ang="0">
                      <a:pos x="182" y="349"/>
                    </a:cxn>
                    <a:cxn ang="0">
                      <a:pos x="152" y="352"/>
                    </a:cxn>
                    <a:cxn ang="0">
                      <a:pos x="121" y="349"/>
                    </a:cxn>
                    <a:cxn ang="0">
                      <a:pos x="92" y="338"/>
                    </a:cxn>
                    <a:cxn ang="0">
                      <a:pos x="44" y="299"/>
                    </a:cxn>
                    <a:cxn ang="0">
                      <a:pos x="12" y="243"/>
                    </a:cxn>
                    <a:cxn ang="0">
                      <a:pos x="3" y="211"/>
                    </a:cxn>
                    <a:cxn ang="0">
                      <a:pos x="19" y="210"/>
                    </a:cxn>
                    <a:cxn ang="0">
                      <a:pos x="27" y="239"/>
                    </a:cxn>
                    <a:cxn ang="0">
                      <a:pos x="57" y="291"/>
                    </a:cxn>
                    <a:cxn ang="0">
                      <a:pos x="101" y="325"/>
                    </a:cxn>
                    <a:cxn ang="0">
                      <a:pos x="126" y="334"/>
                    </a:cxn>
                    <a:cxn ang="0">
                      <a:pos x="153" y="337"/>
                    </a:cxn>
                    <a:cxn ang="0">
                      <a:pos x="181" y="334"/>
                    </a:cxn>
                    <a:cxn ang="0">
                      <a:pos x="206" y="324"/>
                    </a:cxn>
                    <a:cxn ang="0">
                      <a:pos x="250" y="289"/>
                    </a:cxn>
                    <a:cxn ang="0">
                      <a:pos x="279" y="237"/>
                    </a:cxn>
                    <a:cxn ang="0">
                      <a:pos x="289" y="175"/>
                    </a:cxn>
                    <a:cxn ang="0">
                      <a:pos x="278" y="113"/>
                    </a:cxn>
                    <a:cxn ang="0">
                      <a:pos x="248" y="63"/>
                    </a:cxn>
                    <a:cxn ang="0">
                      <a:pos x="203" y="28"/>
                    </a:cxn>
                    <a:cxn ang="0">
                      <a:pos x="179" y="19"/>
                    </a:cxn>
                    <a:cxn ang="0">
                      <a:pos x="152" y="16"/>
                    </a:cxn>
                    <a:cxn ang="0">
                      <a:pos x="124" y="19"/>
                    </a:cxn>
                    <a:cxn ang="0">
                      <a:pos x="99" y="29"/>
                    </a:cxn>
                    <a:cxn ang="0">
                      <a:pos x="55" y="65"/>
                    </a:cxn>
                    <a:cxn ang="0">
                      <a:pos x="26" y="116"/>
                    </a:cxn>
                    <a:cxn ang="0">
                      <a:pos x="19" y="144"/>
                    </a:cxn>
                    <a:cxn ang="0">
                      <a:pos x="16" y="177"/>
                    </a:cxn>
                    <a:cxn ang="0">
                      <a:pos x="19" y="210"/>
                    </a:cxn>
                  </a:cxnLst>
                  <a:rect l="0" t="0" r="r" b="b"/>
                  <a:pathLst>
                    <a:path w="305" h="352">
                      <a:moveTo>
                        <a:pt x="0" y="177"/>
                      </a:moveTo>
                      <a:cubicBezTo>
                        <a:pt x="0" y="177"/>
                        <a:pt x="0" y="176"/>
                        <a:pt x="0" y="176"/>
                      </a:cubicBezTo>
                      <a:lnTo>
                        <a:pt x="3" y="142"/>
                      </a:lnTo>
                      <a:cubicBezTo>
                        <a:pt x="4" y="141"/>
                        <a:pt x="4" y="141"/>
                        <a:pt x="4" y="140"/>
                      </a:cubicBezTo>
                      <a:lnTo>
                        <a:pt x="12" y="109"/>
                      </a:lnTo>
                      <a:cubicBezTo>
                        <a:pt x="12" y="109"/>
                        <a:pt x="12" y="108"/>
                        <a:pt x="13" y="107"/>
                      </a:cubicBezTo>
                      <a:lnTo>
                        <a:pt x="44" y="54"/>
                      </a:lnTo>
                      <a:cubicBezTo>
                        <a:pt x="44" y="54"/>
                        <a:pt x="45" y="53"/>
                        <a:pt x="45" y="52"/>
                      </a:cubicBezTo>
                      <a:lnTo>
                        <a:pt x="91" y="15"/>
                      </a:lnTo>
                      <a:cubicBezTo>
                        <a:pt x="92" y="15"/>
                        <a:pt x="93" y="14"/>
                        <a:pt x="94" y="14"/>
                      </a:cubicBezTo>
                      <a:lnTo>
                        <a:pt x="121" y="4"/>
                      </a:lnTo>
                      <a:cubicBezTo>
                        <a:pt x="121" y="4"/>
                        <a:pt x="122" y="4"/>
                        <a:pt x="123" y="4"/>
                      </a:cubicBezTo>
                      <a:lnTo>
                        <a:pt x="152" y="1"/>
                      </a:lnTo>
                      <a:cubicBezTo>
                        <a:pt x="152" y="0"/>
                        <a:pt x="153" y="0"/>
                        <a:pt x="153" y="1"/>
                      </a:cubicBezTo>
                      <a:lnTo>
                        <a:pt x="182" y="4"/>
                      </a:lnTo>
                      <a:cubicBezTo>
                        <a:pt x="183" y="4"/>
                        <a:pt x="184" y="4"/>
                        <a:pt x="184" y="4"/>
                      </a:cubicBezTo>
                      <a:lnTo>
                        <a:pt x="211" y="14"/>
                      </a:lnTo>
                      <a:cubicBezTo>
                        <a:pt x="212" y="14"/>
                        <a:pt x="213" y="15"/>
                        <a:pt x="213" y="15"/>
                      </a:cubicBezTo>
                      <a:lnTo>
                        <a:pt x="259" y="52"/>
                      </a:lnTo>
                      <a:cubicBezTo>
                        <a:pt x="260" y="53"/>
                        <a:pt x="261" y="54"/>
                        <a:pt x="261" y="54"/>
                      </a:cubicBezTo>
                      <a:lnTo>
                        <a:pt x="292" y="107"/>
                      </a:lnTo>
                      <a:cubicBezTo>
                        <a:pt x="293" y="108"/>
                        <a:pt x="293" y="109"/>
                        <a:pt x="293" y="110"/>
                      </a:cubicBezTo>
                      <a:lnTo>
                        <a:pt x="304" y="175"/>
                      </a:lnTo>
                      <a:cubicBezTo>
                        <a:pt x="305" y="176"/>
                        <a:pt x="305" y="177"/>
                        <a:pt x="304" y="178"/>
                      </a:cubicBezTo>
                      <a:lnTo>
                        <a:pt x="293" y="243"/>
                      </a:lnTo>
                      <a:cubicBezTo>
                        <a:pt x="293" y="244"/>
                        <a:pt x="293" y="245"/>
                        <a:pt x="292" y="245"/>
                      </a:cubicBezTo>
                      <a:lnTo>
                        <a:pt x="261" y="299"/>
                      </a:lnTo>
                      <a:cubicBezTo>
                        <a:pt x="261" y="300"/>
                        <a:pt x="260" y="301"/>
                        <a:pt x="259" y="302"/>
                      </a:cubicBezTo>
                      <a:lnTo>
                        <a:pt x="213" y="338"/>
                      </a:lnTo>
                      <a:cubicBezTo>
                        <a:pt x="213" y="338"/>
                        <a:pt x="212" y="339"/>
                        <a:pt x="211" y="339"/>
                      </a:cubicBezTo>
                      <a:lnTo>
                        <a:pt x="184" y="349"/>
                      </a:lnTo>
                      <a:cubicBezTo>
                        <a:pt x="184" y="349"/>
                        <a:pt x="183" y="349"/>
                        <a:pt x="182" y="349"/>
                      </a:cubicBezTo>
                      <a:lnTo>
                        <a:pt x="153" y="352"/>
                      </a:lnTo>
                      <a:cubicBezTo>
                        <a:pt x="153" y="352"/>
                        <a:pt x="152" y="352"/>
                        <a:pt x="152" y="352"/>
                      </a:cubicBezTo>
                      <a:lnTo>
                        <a:pt x="123" y="349"/>
                      </a:lnTo>
                      <a:cubicBezTo>
                        <a:pt x="122" y="349"/>
                        <a:pt x="121" y="349"/>
                        <a:pt x="121" y="349"/>
                      </a:cubicBezTo>
                      <a:lnTo>
                        <a:pt x="94" y="339"/>
                      </a:lnTo>
                      <a:cubicBezTo>
                        <a:pt x="93" y="339"/>
                        <a:pt x="92" y="338"/>
                        <a:pt x="92" y="338"/>
                      </a:cubicBezTo>
                      <a:lnTo>
                        <a:pt x="46" y="302"/>
                      </a:lnTo>
                      <a:cubicBezTo>
                        <a:pt x="45" y="301"/>
                        <a:pt x="44" y="300"/>
                        <a:pt x="44" y="299"/>
                      </a:cubicBezTo>
                      <a:lnTo>
                        <a:pt x="13" y="245"/>
                      </a:lnTo>
                      <a:cubicBezTo>
                        <a:pt x="12" y="245"/>
                        <a:pt x="12" y="244"/>
                        <a:pt x="12" y="243"/>
                      </a:cubicBezTo>
                      <a:lnTo>
                        <a:pt x="4" y="212"/>
                      </a:lnTo>
                      <a:cubicBezTo>
                        <a:pt x="4" y="212"/>
                        <a:pt x="4" y="212"/>
                        <a:pt x="3" y="211"/>
                      </a:cubicBezTo>
                      <a:lnTo>
                        <a:pt x="0" y="177"/>
                      </a:lnTo>
                      <a:close/>
                      <a:moveTo>
                        <a:pt x="19" y="210"/>
                      </a:moveTo>
                      <a:lnTo>
                        <a:pt x="19" y="208"/>
                      </a:lnTo>
                      <a:lnTo>
                        <a:pt x="27" y="239"/>
                      </a:lnTo>
                      <a:lnTo>
                        <a:pt x="26" y="237"/>
                      </a:lnTo>
                      <a:lnTo>
                        <a:pt x="57" y="291"/>
                      </a:lnTo>
                      <a:lnTo>
                        <a:pt x="55" y="289"/>
                      </a:lnTo>
                      <a:lnTo>
                        <a:pt x="101" y="325"/>
                      </a:lnTo>
                      <a:lnTo>
                        <a:pt x="99" y="324"/>
                      </a:lnTo>
                      <a:lnTo>
                        <a:pt x="126" y="334"/>
                      </a:lnTo>
                      <a:lnTo>
                        <a:pt x="124" y="334"/>
                      </a:lnTo>
                      <a:lnTo>
                        <a:pt x="153" y="337"/>
                      </a:lnTo>
                      <a:lnTo>
                        <a:pt x="152" y="337"/>
                      </a:lnTo>
                      <a:lnTo>
                        <a:pt x="181" y="334"/>
                      </a:lnTo>
                      <a:lnTo>
                        <a:pt x="179" y="334"/>
                      </a:lnTo>
                      <a:lnTo>
                        <a:pt x="206" y="324"/>
                      </a:lnTo>
                      <a:lnTo>
                        <a:pt x="204" y="325"/>
                      </a:lnTo>
                      <a:lnTo>
                        <a:pt x="250" y="289"/>
                      </a:lnTo>
                      <a:lnTo>
                        <a:pt x="248" y="291"/>
                      </a:lnTo>
                      <a:lnTo>
                        <a:pt x="279" y="237"/>
                      </a:lnTo>
                      <a:lnTo>
                        <a:pt x="278" y="240"/>
                      </a:lnTo>
                      <a:lnTo>
                        <a:pt x="289" y="175"/>
                      </a:lnTo>
                      <a:lnTo>
                        <a:pt x="289" y="178"/>
                      </a:lnTo>
                      <a:lnTo>
                        <a:pt x="278" y="113"/>
                      </a:lnTo>
                      <a:lnTo>
                        <a:pt x="279" y="116"/>
                      </a:lnTo>
                      <a:lnTo>
                        <a:pt x="248" y="63"/>
                      </a:lnTo>
                      <a:lnTo>
                        <a:pt x="249" y="65"/>
                      </a:lnTo>
                      <a:lnTo>
                        <a:pt x="203" y="28"/>
                      </a:lnTo>
                      <a:lnTo>
                        <a:pt x="206" y="29"/>
                      </a:lnTo>
                      <a:lnTo>
                        <a:pt x="179" y="19"/>
                      </a:lnTo>
                      <a:lnTo>
                        <a:pt x="181" y="19"/>
                      </a:lnTo>
                      <a:lnTo>
                        <a:pt x="152" y="16"/>
                      </a:lnTo>
                      <a:lnTo>
                        <a:pt x="153" y="16"/>
                      </a:lnTo>
                      <a:lnTo>
                        <a:pt x="124" y="19"/>
                      </a:lnTo>
                      <a:lnTo>
                        <a:pt x="126" y="19"/>
                      </a:lnTo>
                      <a:lnTo>
                        <a:pt x="99" y="29"/>
                      </a:lnTo>
                      <a:lnTo>
                        <a:pt x="101" y="28"/>
                      </a:lnTo>
                      <a:lnTo>
                        <a:pt x="55" y="65"/>
                      </a:lnTo>
                      <a:lnTo>
                        <a:pt x="57" y="63"/>
                      </a:lnTo>
                      <a:lnTo>
                        <a:pt x="26" y="116"/>
                      </a:lnTo>
                      <a:lnTo>
                        <a:pt x="27" y="113"/>
                      </a:lnTo>
                      <a:lnTo>
                        <a:pt x="19" y="144"/>
                      </a:lnTo>
                      <a:lnTo>
                        <a:pt x="19" y="143"/>
                      </a:lnTo>
                      <a:lnTo>
                        <a:pt x="16" y="177"/>
                      </a:lnTo>
                      <a:lnTo>
                        <a:pt x="16" y="176"/>
                      </a:lnTo>
                      <a:lnTo>
                        <a:pt x="19" y="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10" name="Freeform 1321"/>
                <p:cNvSpPr>
                  <a:spLocks/>
                </p:cNvSpPr>
                <p:nvPr/>
              </p:nvSpPr>
              <p:spPr bwMode="auto">
                <a:xfrm>
                  <a:off x="8442325" y="4897438"/>
                  <a:ext cx="57150" cy="354012"/>
                </a:xfrm>
                <a:custGeom>
                  <a:avLst/>
                  <a:gdLst/>
                  <a:ahLst/>
                  <a:cxnLst>
                    <a:cxn ang="0">
                      <a:pos x="36" y="1"/>
                    </a:cxn>
                    <a:cxn ang="0">
                      <a:pos x="24" y="29"/>
                    </a:cxn>
                    <a:cxn ang="0">
                      <a:pos x="14" y="56"/>
                    </a:cxn>
                    <a:cxn ang="0">
                      <a:pos x="6" y="84"/>
                    </a:cxn>
                    <a:cxn ang="0">
                      <a:pos x="4" y="97"/>
                    </a:cxn>
                    <a:cxn ang="0">
                      <a:pos x="4" y="111"/>
                    </a:cxn>
                    <a:cxn ang="0">
                      <a:pos x="5" y="125"/>
                    </a:cxn>
                    <a:cxn ang="0">
                      <a:pos x="8" y="140"/>
                    </a:cxn>
                    <a:cxn ang="0">
                      <a:pos x="13" y="157"/>
                    </a:cxn>
                    <a:cxn ang="0">
                      <a:pos x="18" y="173"/>
                    </a:cxn>
                    <a:cxn ang="0">
                      <a:pos x="24" y="188"/>
                    </a:cxn>
                    <a:cxn ang="0">
                      <a:pos x="29" y="202"/>
                    </a:cxn>
                    <a:cxn ang="0">
                      <a:pos x="34" y="213"/>
                    </a:cxn>
                    <a:cxn ang="0">
                      <a:pos x="36" y="222"/>
                    </a:cxn>
                    <a:cxn ang="0">
                      <a:pos x="33" y="223"/>
                    </a:cxn>
                    <a:cxn ang="0">
                      <a:pos x="30" y="215"/>
                    </a:cxn>
                    <a:cxn ang="0">
                      <a:pos x="26" y="203"/>
                    </a:cxn>
                    <a:cxn ang="0">
                      <a:pos x="20" y="189"/>
                    </a:cxn>
                    <a:cxn ang="0">
                      <a:pos x="15" y="174"/>
                    </a:cxn>
                    <a:cxn ang="0">
                      <a:pos x="9" y="158"/>
                    </a:cxn>
                    <a:cxn ang="0">
                      <a:pos x="5" y="141"/>
                    </a:cxn>
                    <a:cxn ang="0">
                      <a:pos x="1" y="125"/>
                    </a:cxn>
                    <a:cxn ang="0">
                      <a:pos x="0" y="110"/>
                    </a:cxn>
                    <a:cxn ang="0">
                      <a:pos x="1" y="97"/>
                    </a:cxn>
                    <a:cxn ang="0">
                      <a:pos x="3" y="82"/>
                    </a:cxn>
                    <a:cxn ang="0">
                      <a:pos x="11" y="55"/>
                    </a:cxn>
                    <a:cxn ang="0">
                      <a:pos x="21" y="27"/>
                    </a:cxn>
                    <a:cxn ang="0">
                      <a:pos x="33" y="0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36" h="223">
                      <a:moveTo>
                        <a:pt x="36" y="1"/>
                      </a:moveTo>
                      <a:lnTo>
                        <a:pt x="24" y="29"/>
                      </a:lnTo>
                      <a:lnTo>
                        <a:pt x="14" y="56"/>
                      </a:lnTo>
                      <a:lnTo>
                        <a:pt x="6" y="84"/>
                      </a:lnTo>
                      <a:lnTo>
                        <a:pt x="4" y="97"/>
                      </a:lnTo>
                      <a:lnTo>
                        <a:pt x="4" y="111"/>
                      </a:lnTo>
                      <a:lnTo>
                        <a:pt x="5" y="125"/>
                      </a:lnTo>
                      <a:lnTo>
                        <a:pt x="8" y="140"/>
                      </a:lnTo>
                      <a:lnTo>
                        <a:pt x="13" y="157"/>
                      </a:lnTo>
                      <a:lnTo>
                        <a:pt x="18" y="173"/>
                      </a:lnTo>
                      <a:lnTo>
                        <a:pt x="24" y="188"/>
                      </a:lnTo>
                      <a:lnTo>
                        <a:pt x="29" y="202"/>
                      </a:lnTo>
                      <a:lnTo>
                        <a:pt x="34" y="213"/>
                      </a:lnTo>
                      <a:lnTo>
                        <a:pt x="36" y="222"/>
                      </a:lnTo>
                      <a:lnTo>
                        <a:pt x="33" y="223"/>
                      </a:lnTo>
                      <a:lnTo>
                        <a:pt x="30" y="215"/>
                      </a:lnTo>
                      <a:lnTo>
                        <a:pt x="26" y="203"/>
                      </a:lnTo>
                      <a:lnTo>
                        <a:pt x="20" y="189"/>
                      </a:lnTo>
                      <a:lnTo>
                        <a:pt x="15" y="174"/>
                      </a:lnTo>
                      <a:lnTo>
                        <a:pt x="9" y="158"/>
                      </a:lnTo>
                      <a:lnTo>
                        <a:pt x="5" y="141"/>
                      </a:lnTo>
                      <a:lnTo>
                        <a:pt x="1" y="125"/>
                      </a:lnTo>
                      <a:lnTo>
                        <a:pt x="0" y="110"/>
                      </a:lnTo>
                      <a:lnTo>
                        <a:pt x="1" y="97"/>
                      </a:lnTo>
                      <a:lnTo>
                        <a:pt x="3" y="82"/>
                      </a:lnTo>
                      <a:lnTo>
                        <a:pt x="11" y="55"/>
                      </a:lnTo>
                      <a:lnTo>
                        <a:pt x="21" y="27"/>
                      </a:lnTo>
                      <a:lnTo>
                        <a:pt x="33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11" name="Freeform 1322"/>
                <p:cNvSpPr>
                  <a:spLocks/>
                </p:cNvSpPr>
                <p:nvPr/>
              </p:nvSpPr>
              <p:spPr bwMode="auto">
                <a:xfrm>
                  <a:off x="8442325" y="4897438"/>
                  <a:ext cx="57150" cy="354012"/>
                </a:xfrm>
                <a:custGeom>
                  <a:avLst/>
                  <a:gdLst/>
                  <a:ahLst/>
                  <a:cxnLst>
                    <a:cxn ang="0">
                      <a:pos x="36" y="1"/>
                    </a:cxn>
                    <a:cxn ang="0">
                      <a:pos x="24" y="29"/>
                    </a:cxn>
                    <a:cxn ang="0">
                      <a:pos x="14" y="56"/>
                    </a:cxn>
                    <a:cxn ang="0">
                      <a:pos x="6" y="84"/>
                    </a:cxn>
                    <a:cxn ang="0">
                      <a:pos x="4" y="97"/>
                    </a:cxn>
                    <a:cxn ang="0">
                      <a:pos x="4" y="111"/>
                    </a:cxn>
                    <a:cxn ang="0">
                      <a:pos x="5" y="125"/>
                    </a:cxn>
                    <a:cxn ang="0">
                      <a:pos x="8" y="140"/>
                    </a:cxn>
                    <a:cxn ang="0">
                      <a:pos x="13" y="157"/>
                    </a:cxn>
                    <a:cxn ang="0">
                      <a:pos x="18" y="173"/>
                    </a:cxn>
                    <a:cxn ang="0">
                      <a:pos x="24" y="188"/>
                    </a:cxn>
                    <a:cxn ang="0">
                      <a:pos x="29" y="202"/>
                    </a:cxn>
                    <a:cxn ang="0">
                      <a:pos x="34" y="213"/>
                    </a:cxn>
                    <a:cxn ang="0">
                      <a:pos x="36" y="222"/>
                    </a:cxn>
                    <a:cxn ang="0">
                      <a:pos x="33" y="223"/>
                    </a:cxn>
                    <a:cxn ang="0">
                      <a:pos x="30" y="215"/>
                    </a:cxn>
                    <a:cxn ang="0">
                      <a:pos x="26" y="203"/>
                    </a:cxn>
                    <a:cxn ang="0">
                      <a:pos x="20" y="189"/>
                    </a:cxn>
                    <a:cxn ang="0">
                      <a:pos x="15" y="174"/>
                    </a:cxn>
                    <a:cxn ang="0">
                      <a:pos x="9" y="158"/>
                    </a:cxn>
                    <a:cxn ang="0">
                      <a:pos x="5" y="141"/>
                    </a:cxn>
                    <a:cxn ang="0">
                      <a:pos x="1" y="125"/>
                    </a:cxn>
                    <a:cxn ang="0">
                      <a:pos x="0" y="110"/>
                    </a:cxn>
                    <a:cxn ang="0">
                      <a:pos x="1" y="97"/>
                    </a:cxn>
                    <a:cxn ang="0">
                      <a:pos x="3" y="82"/>
                    </a:cxn>
                    <a:cxn ang="0">
                      <a:pos x="11" y="55"/>
                    </a:cxn>
                    <a:cxn ang="0">
                      <a:pos x="21" y="27"/>
                    </a:cxn>
                    <a:cxn ang="0">
                      <a:pos x="33" y="0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36" h="223">
                      <a:moveTo>
                        <a:pt x="36" y="1"/>
                      </a:moveTo>
                      <a:lnTo>
                        <a:pt x="24" y="29"/>
                      </a:lnTo>
                      <a:lnTo>
                        <a:pt x="14" y="56"/>
                      </a:lnTo>
                      <a:lnTo>
                        <a:pt x="6" y="84"/>
                      </a:lnTo>
                      <a:lnTo>
                        <a:pt x="4" y="97"/>
                      </a:lnTo>
                      <a:lnTo>
                        <a:pt x="4" y="111"/>
                      </a:lnTo>
                      <a:lnTo>
                        <a:pt x="5" y="125"/>
                      </a:lnTo>
                      <a:lnTo>
                        <a:pt x="8" y="140"/>
                      </a:lnTo>
                      <a:lnTo>
                        <a:pt x="13" y="157"/>
                      </a:lnTo>
                      <a:lnTo>
                        <a:pt x="18" y="173"/>
                      </a:lnTo>
                      <a:lnTo>
                        <a:pt x="24" y="188"/>
                      </a:lnTo>
                      <a:lnTo>
                        <a:pt x="29" y="202"/>
                      </a:lnTo>
                      <a:lnTo>
                        <a:pt x="34" y="213"/>
                      </a:lnTo>
                      <a:lnTo>
                        <a:pt x="36" y="222"/>
                      </a:lnTo>
                      <a:lnTo>
                        <a:pt x="33" y="223"/>
                      </a:lnTo>
                      <a:lnTo>
                        <a:pt x="30" y="215"/>
                      </a:lnTo>
                      <a:lnTo>
                        <a:pt x="26" y="203"/>
                      </a:lnTo>
                      <a:lnTo>
                        <a:pt x="20" y="189"/>
                      </a:lnTo>
                      <a:lnTo>
                        <a:pt x="15" y="174"/>
                      </a:lnTo>
                      <a:lnTo>
                        <a:pt x="9" y="158"/>
                      </a:lnTo>
                      <a:lnTo>
                        <a:pt x="5" y="141"/>
                      </a:lnTo>
                      <a:lnTo>
                        <a:pt x="1" y="125"/>
                      </a:lnTo>
                      <a:lnTo>
                        <a:pt x="0" y="110"/>
                      </a:lnTo>
                      <a:lnTo>
                        <a:pt x="1" y="97"/>
                      </a:lnTo>
                      <a:lnTo>
                        <a:pt x="3" y="82"/>
                      </a:lnTo>
                      <a:lnTo>
                        <a:pt x="11" y="55"/>
                      </a:lnTo>
                      <a:lnTo>
                        <a:pt x="21" y="27"/>
                      </a:lnTo>
                      <a:lnTo>
                        <a:pt x="33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297" name="Groupe 1375"/>
              <p:cNvGrpSpPr/>
              <p:nvPr/>
            </p:nvGrpSpPr>
            <p:grpSpPr>
              <a:xfrm>
                <a:off x="7965470" y="4306116"/>
                <a:ext cx="511176" cy="484188"/>
                <a:chOff x="8442325" y="4832350"/>
                <a:chExt cx="511176" cy="484188"/>
              </a:xfrm>
            </p:grpSpPr>
            <p:sp>
              <p:nvSpPr>
                <p:cNvPr id="1298" name="Freeform 84"/>
                <p:cNvSpPr>
                  <a:spLocks/>
                </p:cNvSpPr>
                <p:nvPr/>
              </p:nvSpPr>
              <p:spPr bwMode="auto">
                <a:xfrm>
                  <a:off x="8443913" y="4832350"/>
                  <a:ext cx="509588" cy="2428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42" y="32"/>
                    </a:cxn>
                    <a:cxn ang="0">
                      <a:pos x="82" y="63"/>
                    </a:cxn>
                    <a:cxn ang="0">
                      <a:pos x="102" y="77"/>
                    </a:cxn>
                    <a:cxn ang="0">
                      <a:pos x="122" y="90"/>
                    </a:cxn>
                    <a:cxn ang="0">
                      <a:pos x="142" y="102"/>
                    </a:cxn>
                    <a:cxn ang="0">
                      <a:pos x="162" y="112"/>
                    </a:cxn>
                    <a:cxn ang="0">
                      <a:pos x="183" y="121"/>
                    </a:cxn>
                    <a:cxn ang="0">
                      <a:pos x="205" y="128"/>
                    </a:cxn>
                    <a:cxn ang="0">
                      <a:pos x="228" y="134"/>
                    </a:cxn>
                    <a:cxn ang="0">
                      <a:pos x="251" y="139"/>
                    </a:cxn>
                    <a:cxn ang="0">
                      <a:pos x="273" y="142"/>
                    </a:cxn>
                    <a:cxn ang="0">
                      <a:pos x="293" y="145"/>
                    </a:cxn>
                    <a:cxn ang="0">
                      <a:pos x="309" y="147"/>
                    </a:cxn>
                    <a:cxn ang="0">
                      <a:pos x="321" y="149"/>
                    </a:cxn>
                    <a:cxn ang="0">
                      <a:pos x="321" y="153"/>
                    </a:cxn>
                    <a:cxn ang="0">
                      <a:pos x="308" y="150"/>
                    </a:cxn>
                    <a:cxn ang="0">
                      <a:pos x="292" y="148"/>
                    </a:cxn>
                    <a:cxn ang="0">
                      <a:pos x="273" y="145"/>
                    </a:cxn>
                    <a:cxn ang="0">
                      <a:pos x="251" y="142"/>
                    </a:cxn>
                    <a:cxn ang="0">
                      <a:pos x="228" y="138"/>
                    </a:cxn>
                    <a:cxn ang="0">
                      <a:pos x="204" y="132"/>
                    </a:cxn>
                    <a:cxn ang="0">
                      <a:pos x="181" y="124"/>
                    </a:cxn>
                    <a:cxn ang="0">
                      <a:pos x="160" y="115"/>
                    </a:cxn>
                    <a:cxn ang="0">
                      <a:pos x="140" y="105"/>
                    </a:cxn>
                    <a:cxn ang="0">
                      <a:pos x="120" y="93"/>
                    </a:cxn>
                    <a:cxn ang="0">
                      <a:pos x="100" y="80"/>
                    </a:cxn>
                    <a:cxn ang="0">
                      <a:pos x="80" y="66"/>
                    </a:cxn>
                    <a:cxn ang="0">
                      <a:pos x="40" y="35"/>
                    </a:cxn>
                    <a:cxn ang="0">
                      <a:pos x="0" y="3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21" h="153">
                      <a:moveTo>
                        <a:pt x="2" y="0"/>
                      </a:moveTo>
                      <a:lnTo>
                        <a:pt x="42" y="32"/>
                      </a:lnTo>
                      <a:lnTo>
                        <a:pt x="82" y="63"/>
                      </a:lnTo>
                      <a:lnTo>
                        <a:pt x="102" y="77"/>
                      </a:lnTo>
                      <a:lnTo>
                        <a:pt x="122" y="90"/>
                      </a:lnTo>
                      <a:lnTo>
                        <a:pt x="142" y="102"/>
                      </a:lnTo>
                      <a:lnTo>
                        <a:pt x="162" y="112"/>
                      </a:lnTo>
                      <a:lnTo>
                        <a:pt x="183" y="121"/>
                      </a:lnTo>
                      <a:lnTo>
                        <a:pt x="205" y="128"/>
                      </a:lnTo>
                      <a:lnTo>
                        <a:pt x="228" y="134"/>
                      </a:lnTo>
                      <a:lnTo>
                        <a:pt x="251" y="139"/>
                      </a:lnTo>
                      <a:lnTo>
                        <a:pt x="273" y="142"/>
                      </a:lnTo>
                      <a:lnTo>
                        <a:pt x="293" y="145"/>
                      </a:lnTo>
                      <a:lnTo>
                        <a:pt x="309" y="147"/>
                      </a:lnTo>
                      <a:lnTo>
                        <a:pt x="321" y="149"/>
                      </a:lnTo>
                      <a:lnTo>
                        <a:pt x="321" y="153"/>
                      </a:lnTo>
                      <a:lnTo>
                        <a:pt x="308" y="150"/>
                      </a:lnTo>
                      <a:lnTo>
                        <a:pt x="292" y="148"/>
                      </a:lnTo>
                      <a:lnTo>
                        <a:pt x="273" y="145"/>
                      </a:lnTo>
                      <a:lnTo>
                        <a:pt x="251" y="142"/>
                      </a:lnTo>
                      <a:lnTo>
                        <a:pt x="228" y="138"/>
                      </a:lnTo>
                      <a:lnTo>
                        <a:pt x="204" y="132"/>
                      </a:lnTo>
                      <a:lnTo>
                        <a:pt x="181" y="124"/>
                      </a:lnTo>
                      <a:lnTo>
                        <a:pt x="160" y="115"/>
                      </a:lnTo>
                      <a:lnTo>
                        <a:pt x="140" y="105"/>
                      </a:lnTo>
                      <a:lnTo>
                        <a:pt x="120" y="93"/>
                      </a:lnTo>
                      <a:lnTo>
                        <a:pt x="100" y="80"/>
                      </a:lnTo>
                      <a:lnTo>
                        <a:pt x="80" y="66"/>
                      </a:lnTo>
                      <a:lnTo>
                        <a:pt x="40" y="35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99" name="Freeform 85"/>
                <p:cNvSpPr>
                  <a:spLocks/>
                </p:cNvSpPr>
                <p:nvPr/>
              </p:nvSpPr>
              <p:spPr bwMode="auto">
                <a:xfrm>
                  <a:off x="8443913" y="5068888"/>
                  <a:ext cx="509588" cy="247650"/>
                </a:xfrm>
                <a:custGeom>
                  <a:avLst/>
                  <a:gdLst/>
                  <a:ahLst/>
                  <a:cxnLst>
                    <a:cxn ang="0">
                      <a:pos x="0" y="153"/>
                    </a:cxn>
                    <a:cxn ang="0">
                      <a:pos x="40" y="120"/>
                    </a:cxn>
                    <a:cxn ang="0">
                      <a:pos x="80" y="89"/>
                    </a:cxn>
                    <a:cxn ang="0">
                      <a:pos x="120" y="61"/>
                    </a:cxn>
                    <a:cxn ang="0">
                      <a:pos x="140" y="49"/>
                    </a:cxn>
                    <a:cxn ang="0">
                      <a:pos x="160" y="38"/>
                    </a:cxn>
                    <a:cxn ang="0">
                      <a:pos x="182" y="30"/>
                    </a:cxn>
                    <a:cxn ang="0">
                      <a:pos x="204" y="23"/>
                    </a:cxn>
                    <a:cxn ang="0">
                      <a:pos x="251" y="13"/>
                    </a:cxn>
                    <a:cxn ang="0">
                      <a:pos x="273" y="9"/>
                    </a:cxn>
                    <a:cxn ang="0">
                      <a:pos x="292" y="6"/>
                    </a:cxn>
                    <a:cxn ang="0">
                      <a:pos x="308" y="3"/>
                    </a:cxn>
                    <a:cxn ang="0">
                      <a:pos x="321" y="0"/>
                    </a:cxn>
                    <a:cxn ang="0">
                      <a:pos x="321" y="4"/>
                    </a:cxn>
                    <a:cxn ang="0">
                      <a:pos x="309" y="7"/>
                    </a:cxn>
                    <a:cxn ang="0">
                      <a:pos x="293" y="9"/>
                    </a:cxn>
                    <a:cxn ang="0">
                      <a:pos x="273" y="13"/>
                    </a:cxn>
                    <a:cxn ang="0">
                      <a:pos x="251" y="16"/>
                    </a:cxn>
                    <a:cxn ang="0">
                      <a:pos x="205" y="26"/>
                    </a:cxn>
                    <a:cxn ang="0">
                      <a:pos x="183" y="33"/>
                    </a:cxn>
                    <a:cxn ang="0">
                      <a:pos x="162" y="41"/>
                    </a:cxn>
                    <a:cxn ang="0">
                      <a:pos x="142" y="52"/>
                    </a:cxn>
                    <a:cxn ang="0">
                      <a:pos x="122" y="64"/>
                    </a:cxn>
                    <a:cxn ang="0">
                      <a:pos x="82" y="92"/>
                    </a:cxn>
                    <a:cxn ang="0">
                      <a:pos x="42" y="123"/>
                    </a:cxn>
                    <a:cxn ang="0">
                      <a:pos x="2" y="156"/>
                    </a:cxn>
                    <a:cxn ang="0">
                      <a:pos x="0" y="153"/>
                    </a:cxn>
                  </a:cxnLst>
                  <a:rect l="0" t="0" r="r" b="b"/>
                  <a:pathLst>
                    <a:path w="321" h="156">
                      <a:moveTo>
                        <a:pt x="0" y="153"/>
                      </a:moveTo>
                      <a:lnTo>
                        <a:pt x="40" y="120"/>
                      </a:lnTo>
                      <a:lnTo>
                        <a:pt x="80" y="89"/>
                      </a:lnTo>
                      <a:lnTo>
                        <a:pt x="120" y="61"/>
                      </a:lnTo>
                      <a:lnTo>
                        <a:pt x="140" y="49"/>
                      </a:lnTo>
                      <a:lnTo>
                        <a:pt x="160" y="38"/>
                      </a:lnTo>
                      <a:lnTo>
                        <a:pt x="182" y="30"/>
                      </a:lnTo>
                      <a:lnTo>
                        <a:pt x="204" y="23"/>
                      </a:lnTo>
                      <a:lnTo>
                        <a:pt x="251" y="13"/>
                      </a:lnTo>
                      <a:lnTo>
                        <a:pt x="273" y="9"/>
                      </a:lnTo>
                      <a:lnTo>
                        <a:pt x="292" y="6"/>
                      </a:lnTo>
                      <a:lnTo>
                        <a:pt x="308" y="3"/>
                      </a:lnTo>
                      <a:lnTo>
                        <a:pt x="321" y="0"/>
                      </a:lnTo>
                      <a:lnTo>
                        <a:pt x="321" y="4"/>
                      </a:lnTo>
                      <a:lnTo>
                        <a:pt x="309" y="7"/>
                      </a:lnTo>
                      <a:lnTo>
                        <a:pt x="293" y="9"/>
                      </a:lnTo>
                      <a:lnTo>
                        <a:pt x="273" y="13"/>
                      </a:lnTo>
                      <a:lnTo>
                        <a:pt x="251" y="16"/>
                      </a:lnTo>
                      <a:lnTo>
                        <a:pt x="205" y="26"/>
                      </a:lnTo>
                      <a:lnTo>
                        <a:pt x="183" y="33"/>
                      </a:lnTo>
                      <a:lnTo>
                        <a:pt x="162" y="41"/>
                      </a:lnTo>
                      <a:lnTo>
                        <a:pt x="142" y="52"/>
                      </a:lnTo>
                      <a:lnTo>
                        <a:pt x="122" y="64"/>
                      </a:lnTo>
                      <a:lnTo>
                        <a:pt x="82" y="92"/>
                      </a:lnTo>
                      <a:lnTo>
                        <a:pt x="42" y="123"/>
                      </a:lnTo>
                      <a:lnTo>
                        <a:pt x="2" y="156"/>
                      </a:lnTo>
                      <a:lnTo>
                        <a:pt x="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00" name="Freeform 86"/>
                <p:cNvSpPr>
                  <a:spLocks/>
                </p:cNvSpPr>
                <p:nvPr/>
              </p:nvSpPr>
              <p:spPr bwMode="auto">
                <a:xfrm>
                  <a:off x="8442326" y="4897438"/>
                  <a:ext cx="57150" cy="354013"/>
                </a:xfrm>
                <a:custGeom>
                  <a:avLst/>
                  <a:gdLst/>
                  <a:ahLst/>
                  <a:cxnLst>
                    <a:cxn ang="0">
                      <a:pos x="36" y="1"/>
                    </a:cxn>
                    <a:cxn ang="0">
                      <a:pos x="24" y="29"/>
                    </a:cxn>
                    <a:cxn ang="0">
                      <a:pos x="14" y="56"/>
                    </a:cxn>
                    <a:cxn ang="0">
                      <a:pos x="6" y="84"/>
                    </a:cxn>
                    <a:cxn ang="0">
                      <a:pos x="4" y="97"/>
                    </a:cxn>
                    <a:cxn ang="0">
                      <a:pos x="4" y="111"/>
                    </a:cxn>
                    <a:cxn ang="0">
                      <a:pos x="5" y="125"/>
                    </a:cxn>
                    <a:cxn ang="0">
                      <a:pos x="8" y="140"/>
                    </a:cxn>
                    <a:cxn ang="0">
                      <a:pos x="13" y="157"/>
                    </a:cxn>
                    <a:cxn ang="0">
                      <a:pos x="18" y="173"/>
                    </a:cxn>
                    <a:cxn ang="0">
                      <a:pos x="24" y="188"/>
                    </a:cxn>
                    <a:cxn ang="0">
                      <a:pos x="29" y="202"/>
                    </a:cxn>
                    <a:cxn ang="0">
                      <a:pos x="34" y="213"/>
                    </a:cxn>
                    <a:cxn ang="0">
                      <a:pos x="36" y="222"/>
                    </a:cxn>
                    <a:cxn ang="0">
                      <a:pos x="33" y="223"/>
                    </a:cxn>
                    <a:cxn ang="0">
                      <a:pos x="30" y="215"/>
                    </a:cxn>
                    <a:cxn ang="0">
                      <a:pos x="26" y="203"/>
                    </a:cxn>
                    <a:cxn ang="0">
                      <a:pos x="20" y="189"/>
                    </a:cxn>
                    <a:cxn ang="0">
                      <a:pos x="15" y="174"/>
                    </a:cxn>
                    <a:cxn ang="0">
                      <a:pos x="9" y="158"/>
                    </a:cxn>
                    <a:cxn ang="0">
                      <a:pos x="5" y="141"/>
                    </a:cxn>
                    <a:cxn ang="0">
                      <a:pos x="1" y="125"/>
                    </a:cxn>
                    <a:cxn ang="0">
                      <a:pos x="0" y="110"/>
                    </a:cxn>
                    <a:cxn ang="0">
                      <a:pos x="1" y="97"/>
                    </a:cxn>
                    <a:cxn ang="0">
                      <a:pos x="3" y="82"/>
                    </a:cxn>
                    <a:cxn ang="0">
                      <a:pos x="11" y="55"/>
                    </a:cxn>
                    <a:cxn ang="0">
                      <a:pos x="21" y="27"/>
                    </a:cxn>
                    <a:cxn ang="0">
                      <a:pos x="33" y="0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36" h="223">
                      <a:moveTo>
                        <a:pt x="36" y="1"/>
                      </a:moveTo>
                      <a:lnTo>
                        <a:pt x="24" y="29"/>
                      </a:lnTo>
                      <a:lnTo>
                        <a:pt x="14" y="56"/>
                      </a:lnTo>
                      <a:lnTo>
                        <a:pt x="6" y="84"/>
                      </a:lnTo>
                      <a:lnTo>
                        <a:pt x="4" y="97"/>
                      </a:lnTo>
                      <a:lnTo>
                        <a:pt x="4" y="111"/>
                      </a:lnTo>
                      <a:lnTo>
                        <a:pt x="5" y="125"/>
                      </a:lnTo>
                      <a:lnTo>
                        <a:pt x="8" y="140"/>
                      </a:lnTo>
                      <a:lnTo>
                        <a:pt x="13" y="157"/>
                      </a:lnTo>
                      <a:lnTo>
                        <a:pt x="18" y="173"/>
                      </a:lnTo>
                      <a:lnTo>
                        <a:pt x="24" y="188"/>
                      </a:lnTo>
                      <a:lnTo>
                        <a:pt x="29" y="202"/>
                      </a:lnTo>
                      <a:lnTo>
                        <a:pt x="34" y="213"/>
                      </a:lnTo>
                      <a:lnTo>
                        <a:pt x="36" y="222"/>
                      </a:lnTo>
                      <a:lnTo>
                        <a:pt x="33" y="223"/>
                      </a:lnTo>
                      <a:lnTo>
                        <a:pt x="30" y="215"/>
                      </a:lnTo>
                      <a:lnTo>
                        <a:pt x="26" y="203"/>
                      </a:lnTo>
                      <a:lnTo>
                        <a:pt x="20" y="189"/>
                      </a:lnTo>
                      <a:lnTo>
                        <a:pt x="15" y="174"/>
                      </a:lnTo>
                      <a:lnTo>
                        <a:pt x="9" y="158"/>
                      </a:lnTo>
                      <a:lnTo>
                        <a:pt x="5" y="141"/>
                      </a:lnTo>
                      <a:lnTo>
                        <a:pt x="1" y="125"/>
                      </a:lnTo>
                      <a:lnTo>
                        <a:pt x="0" y="110"/>
                      </a:lnTo>
                      <a:lnTo>
                        <a:pt x="1" y="97"/>
                      </a:lnTo>
                      <a:lnTo>
                        <a:pt x="3" y="82"/>
                      </a:lnTo>
                      <a:lnTo>
                        <a:pt x="11" y="55"/>
                      </a:lnTo>
                      <a:lnTo>
                        <a:pt x="21" y="27"/>
                      </a:lnTo>
                      <a:lnTo>
                        <a:pt x="33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01" name="Freeform 87"/>
                <p:cNvSpPr>
                  <a:spLocks/>
                </p:cNvSpPr>
                <p:nvPr/>
              </p:nvSpPr>
              <p:spPr bwMode="auto">
                <a:xfrm>
                  <a:off x="8445501" y="5013325"/>
                  <a:ext cx="103188" cy="122238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144" y="0"/>
                    </a:cxn>
                    <a:cxn ang="0">
                      <a:pos x="144" y="0"/>
                    </a:cxn>
                    <a:cxn ang="0">
                      <a:pos x="144" y="0"/>
                    </a:cxn>
                    <a:cxn ang="0">
                      <a:pos x="288" y="168"/>
                    </a:cxn>
                    <a:cxn ang="0">
                      <a:pos x="288" y="168"/>
                    </a:cxn>
                    <a:cxn ang="0">
                      <a:pos x="144" y="336"/>
                    </a:cxn>
                    <a:cxn ang="0">
                      <a:pos x="144" y="336"/>
                    </a:cxn>
                    <a:cxn ang="0">
                      <a:pos x="144" y="336"/>
                    </a:cxn>
                    <a:cxn ang="0">
                      <a:pos x="0" y="168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288" h="336">
                      <a:moveTo>
                        <a:pt x="0" y="168"/>
                      </a:moveTo>
                      <a:cubicBezTo>
                        <a:pt x="0" y="76"/>
                        <a:pt x="65" y="0"/>
                        <a:pt x="144" y="0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lnTo>
                        <a:pt x="144" y="0"/>
                      </a:lnTo>
                      <a:cubicBezTo>
                        <a:pt x="224" y="0"/>
                        <a:pt x="288" y="76"/>
                        <a:pt x="288" y="168"/>
                      </a:cubicBezTo>
                      <a:lnTo>
                        <a:pt x="288" y="168"/>
                      </a:lnTo>
                      <a:cubicBezTo>
                        <a:pt x="288" y="261"/>
                        <a:pt x="224" y="336"/>
                        <a:pt x="144" y="336"/>
                      </a:cubicBezTo>
                      <a:cubicBezTo>
                        <a:pt x="144" y="336"/>
                        <a:pt x="144" y="336"/>
                        <a:pt x="144" y="336"/>
                      </a:cubicBezTo>
                      <a:lnTo>
                        <a:pt x="144" y="336"/>
                      </a:lnTo>
                      <a:cubicBezTo>
                        <a:pt x="65" y="336"/>
                        <a:pt x="0" y="261"/>
                        <a:pt x="0" y="168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02" name="Freeform 88"/>
                <p:cNvSpPr>
                  <a:spLocks noEditPoints="1"/>
                </p:cNvSpPr>
                <p:nvPr/>
              </p:nvSpPr>
              <p:spPr bwMode="auto">
                <a:xfrm>
                  <a:off x="8442326" y="5010150"/>
                  <a:ext cx="109538" cy="128588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" y="140"/>
                    </a:cxn>
                    <a:cxn ang="0">
                      <a:pos x="13" y="107"/>
                    </a:cxn>
                    <a:cxn ang="0">
                      <a:pos x="45" y="52"/>
                    </a:cxn>
                    <a:cxn ang="0">
                      <a:pos x="94" y="14"/>
                    </a:cxn>
                    <a:cxn ang="0">
                      <a:pos x="123" y="4"/>
                    </a:cxn>
                    <a:cxn ang="0">
                      <a:pos x="153" y="1"/>
                    </a:cxn>
                    <a:cxn ang="0">
                      <a:pos x="184" y="4"/>
                    </a:cxn>
                    <a:cxn ang="0">
                      <a:pos x="213" y="15"/>
                    </a:cxn>
                    <a:cxn ang="0">
                      <a:pos x="261" y="54"/>
                    </a:cxn>
                    <a:cxn ang="0">
                      <a:pos x="293" y="110"/>
                    </a:cxn>
                    <a:cxn ang="0">
                      <a:pos x="304" y="178"/>
                    </a:cxn>
                    <a:cxn ang="0">
                      <a:pos x="292" y="245"/>
                    </a:cxn>
                    <a:cxn ang="0">
                      <a:pos x="259" y="302"/>
                    </a:cxn>
                    <a:cxn ang="0">
                      <a:pos x="211" y="339"/>
                    </a:cxn>
                    <a:cxn ang="0">
                      <a:pos x="182" y="349"/>
                    </a:cxn>
                    <a:cxn ang="0">
                      <a:pos x="152" y="352"/>
                    </a:cxn>
                    <a:cxn ang="0">
                      <a:pos x="121" y="349"/>
                    </a:cxn>
                    <a:cxn ang="0">
                      <a:pos x="92" y="338"/>
                    </a:cxn>
                    <a:cxn ang="0">
                      <a:pos x="44" y="299"/>
                    </a:cxn>
                    <a:cxn ang="0">
                      <a:pos x="12" y="243"/>
                    </a:cxn>
                    <a:cxn ang="0">
                      <a:pos x="3" y="211"/>
                    </a:cxn>
                    <a:cxn ang="0">
                      <a:pos x="19" y="210"/>
                    </a:cxn>
                    <a:cxn ang="0">
                      <a:pos x="27" y="239"/>
                    </a:cxn>
                    <a:cxn ang="0">
                      <a:pos x="57" y="291"/>
                    </a:cxn>
                    <a:cxn ang="0">
                      <a:pos x="101" y="325"/>
                    </a:cxn>
                    <a:cxn ang="0">
                      <a:pos x="126" y="334"/>
                    </a:cxn>
                    <a:cxn ang="0">
                      <a:pos x="153" y="337"/>
                    </a:cxn>
                    <a:cxn ang="0">
                      <a:pos x="181" y="334"/>
                    </a:cxn>
                    <a:cxn ang="0">
                      <a:pos x="206" y="324"/>
                    </a:cxn>
                    <a:cxn ang="0">
                      <a:pos x="250" y="289"/>
                    </a:cxn>
                    <a:cxn ang="0">
                      <a:pos x="279" y="237"/>
                    </a:cxn>
                    <a:cxn ang="0">
                      <a:pos x="289" y="175"/>
                    </a:cxn>
                    <a:cxn ang="0">
                      <a:pos x="278" y="113"/>
                    </a:cxn>
                    <a:cxn ang="0">
                      <a:pos x="248" y="63"/>
                    </a:cxn>
                    <a:cxn ang="0">
                      <a:pos x="203" y="28"/>
                    </a:cxn>
                    <a:cxn ang="0">
                      <a:pos x="179" y="19"/>
                    </a:cxn>
                    <a:cxn ang="0">
                      <a:pos x="152" y="16"/>
                    </a:cxn>
                    <a:cxn ang="0">
                      <a:pos x="124" y="19"/>
                    </a:cxn>
                    <a:cxn ang="0">
                      <a:pos x="99" y="29"/>
                    </a:cxn>
                    <a:cxn ang="0">
                      <a:pos x="55" y="65"/>
                    </a:cxn>
                    <a:cxn ang="0">
                      <a:pos x="26" y="116"/>
                    </a:cxn>
                    <a:cxn ang="0">
                      <a:pos x="19" y="144"/>
                    </a:cxn>
                    <a:cxn ang="0">
                      <a:pos x="16" y="177"/>
                    </a:cxn>
                    <a:cxn ang="0">
                      <a:pos x="19" y="210"/>
                    </a:cxn>
                  </a:cxnLst>
                  <a:rect l="0" t="0" r="r" b="b"/>
                  <a:pathLst>
                    <a:path w="305" h="352">
                      <a:moveTo>
                        <a:pt x="0" y="177"/>
                      </a:moveTo>
                      <a:cubicBezTo>
                        <a:pt x="0" y="177"/>
                        <a:pt x="0" y="176"/>
                        <a:pt x="0" y="176"/>
                      </a:cubicBezTo>
                      <a:lnTo>
                        <a:pt x="3" y="142"/>
                      </a:lnTo>
                      <a:cubicBezTo>
                        <a:pt x="4" y="141"/>
                        <a:pt x="4" y="141"/>
                        <a:pt x="4" y="140"/>
                      </a:cubicBezTo>
                      <a:lnTo>
                        <a:pt x="12" y="109"/>
                      </a:lnTo>
                      <a:cubicBezTo>
                        <a:pt x="12" y="109"/>
                        <a:pt x="12" y="108"/>
                        <a:pt x="13" y="107"/>
                      </a:cubicBezTo>
                      <a:lnTo>
                        <a:pt x="44" y="54"/>
                      </a:lnTo>
                      <a:cubicBezTo>
                        <a:pt x="44" y="54"/>
                        <a:pt x="45" y="53"/>
                        <a:pt x="45" y="52"/>
                      </a:cubicBezTo>
                      <a:lnTo>
                        <a:pt x="91" y="15"/>
                      </a:lnTo>
                      <a:cubicBezTo>
                        <a:pt x="92" y="15"/>
                        <a:pt x="93" y="14"/>
                        <a:pt x="94" y="14"/>
                      </a:cubicBezTo>
                      <a:lnTo>
                        <a:pt x="121" y="4"/>
                      </a:lnTo>
                      <a:cubicBezTo>
                        <a:pt x="121" y="4"/>
                        <a:pt x="122" y="4"/>
                        <a:pt x="123" y="4"/>
                      </a:cubicBezTo>
                      <a:lnTo>
                        <a:pt x="152" y="1"/>
                      </a:lnTo>
                      <a:cubicBezTo>
                        <a:pt x="152" y="0"/>
                        <a:pt x="153" y="0"/>
                        <a:pt x="153" y="1"/>
                      </a:cubicBezTo>
                      <a:lnTo>
                        <a:pt x="182" y="4"/>
                      </a:lnTo>
                      <a:cubicBezTo>
                        <a:pt x="183" y="4"/>
                        <a:pt x="184" y="4"/>
                        <a:pt x="184" y="4"/>
                      </a:cubicBezTo>
                      <a:lnTo>
                        <a:pt x="211" y="14"/>
                      </a:lnTo>
                      <a:cubicBezTo>
                        <a:pt x="212" y="14"/>
                        <a:pt x="213" y="15"/>
                        <a:pt x="213" y="15"/>
                      </a:cubicBezTo>
                      <a:lnTo>
                        <a:pt x="259" y="52"/>
                      </a:lnTo>
                      <a:cubicBezTo>
                        <a:pt x="260" y="53"/>
                        <a:pt x="261" y="54"/>
                        <a:pt x="261" y="54"/>
                      </a:cubicBezTo>
                      <a:lnTo>
                        <a:pt x="292" y="107"/>
                      </a:lnTo>
                      <a:cubicBezTo>
                        <a:pt x="293" y="108"/>
                        <a:pt x="293" y="109"/>
                        <a:pt x="293" y="110"/>
                      </a:cubicBezTo>
                      <a:lnTo>
                        <a:pt x="304" y="175"/>
                      </a:lnTo>
                      <a:cubicBezTo>
                        <a:pt x="305" y="176"/>
                        <a:pt x="305" y="177"/>
                        <a:pt x="304" y="178"/>
                      </a:cubicBezTo>
                      <a:lnTo>
                        <a:pt x="293" y="243"/>
                      </a:lnTo>
                      <a:cubicBezTo>
                        <a:pt x="293" y="244"/>
                        <a:pt x="293" y="245"/>
                        <a:pt x="292" y="245"/>
                      </a:cubicBezTo>
                      <a:lnTo>
                        <a:pt x="261" y="299"/>
                      </a:lnTo>
                      <a:cubicBezTo>
                        <a:pt x="261" y="300"/>
                        <a:pt x="260" y="301"/>
                        <a:pt x="259" y="302"/>
                      </a:cubicBezTo>
                      <a:lnTo>
                        <a:pt x="213" y="338"/>
                      </a:lnTo>
                      <a:cubicBezTo>
                        <a:pt x="213" y="338"/>
                        <a:pt x="212" y="339"/>
                        <a:pt x="211" y="339"/>
                      </a:cubicBezTo>
                      <a:lnTo>
                        <a:pt x="184" y="349"/>
                      </a:lnTo>
                      <a:cubicBezTo>
                        <a:pt x="184" y="349"/>
                        <a:pt x="183" y="349"/>
                        <a:pt x="182" y="349"/>
                      </a:cubicBezTo>
                      <a:lnTo>
                        <a:pt x="153" y="352"/>
                      </a:lnTo>
                      <a:cubicBezTo>
                        <a:pt x="153" y="352"/>
                        <a:pt x="152" y="352"/>
                        <a:pt x="152" y="352"/>
                      </a:cubicBezTo>
                      <a:lnTo>
                        <a:pt x="123" y="349"/>
                      </a:lnTo>
                      <a:cubicBezTo>
                        <a:pt x="122" y="349"/>
                        <a:pt x="121" y="349"/>
                        <a:pt x="121" y="349"/>
                      </a:cubicBezTo>
                      <a:lnTo>
                        <a:pt x="94" y="339"/>
                      </a:lnTo>
                      <a:cubicBezTo>
                        <a:pt x="93" y="339"/>
                        <a:pt x="92" y="338"/>
                        <a:pt x="92" y="338"/>
                      </a:cubicBezTo>
                      <a:lnTo>
                        <a:pt x="46" y="302"/>
                      </a:lnTo>
                      <a:cubicBezTo>
                        <a:pt x="45" y="301"/>
                        <a:pt x="44" y="300"/>
                        <a:pt x="44" y="299"/>
                      </a:cubicBezTo>
                      <a:lnTo>
                        <a:pt x="13" y="245"/>
                      </a:lnTo>
                      <a:cubicBezTo>
                        <a:pt x="12" y="245"/>
                        <a:pt x="12" y="244"/>
                        <a:pt x="12" y="243"/>
                      </a:cubicBezTo>
                      <a:lnTo>
                        <a:pt x="4" y="212"/>
                      </a:lnTo>
                      <a:cubicBezTo>
                        <a:pt x="4" y="212"/>
                        <a:pt x="4" y="212"/>
                        <a:pt x="3" y="211"/>
                      </a:cubicBezTo>
                      <a:lnTo>
                        <a:pt x="0" y="177"/>
                      </a:lnTo>
                      <a:close/>
                      <a:moveTo>
                        <a:pt x="19" y="210"/>
                      </a:moveTo>
                      <a:lnTo>
                        <a:pt x="19" y="208"/>
                      </a:lnTo>
                      <a:lnTo>
                        <a:pt x="27" y="239"/>
                      </a:lnTo>
                      <a:lnTo>
                        <a:pt x="26" y="237"/>
                      </a:lnTo>
                      <a:lnTo>
                        <a:pt x="57" y="291"/>
                      </a:lnTo>
                      <a:lnTo>
                        <a:pt x="55" y="289"/>
                      </a:lnTo>
                      <a:lnTo>
                        <a:pt x="101" y="325"/>
                      </a:lnTo>
                      <a:lnTo>
                        <a:pt x="99" y="324"/>
                      </a:lnTo>
                      <a:lnTo>
                        <a:pt x="126" y="334"/>
                      </a:lnTo>
                      <a:lnTo>
                        <a:pt x="124" y="334"/>
                      </a:lnTo>
                      <a:lnTo>
                        <a:pt x="153" y="337"/>
                      </a:lnTo>
                      <a:lnTo>
                        <a:pt x="152" y="337"/>
                      </a:lnTo>
                      <a:lnTo>
                        <a:pt x="181" y="334"/>
                      </a:lnTo>
                      <a:lnTo>
                        <a:pt x="179" y="334"/>
                      </a:lnTo>
                      <a:lnTo>
                        <a:pt x="206" y="324"/>
                      </a:lnTo>
                      <a:lnTo>
                        <a:pt x="204" y="325"/>
                      </a:lnTo>
                      <a:lnTo>
                        <a:pt x="250" y="289"/>
                      </a:lnTo>
                      <a:lnTo>
                        <a:pt x="248" y="291"/>
                      </a:lnTo>
                      <a:lnTo>
                        <a:pt x="279" y="237"/>
                      </a:lnTo>
                      <a:lnTo>
                        <a:pt x="278" y="240"/>
                      </a:lnTo>
                      <a:lnTo>
                        <a:pt x="289" y="175"/>
                      </a:lnTo>
                      <a:lnTo>
                        <a:pt x="289" y="178"/>
                      </a:lnTo>
                      <a:lnTo>
                        <a:pt x="278" y="113"/>
                      </a:lnTo>
                      <a:lnTo>
                        <a:pt x="279" y="116"/>
                      </a:lnTo>
                      <a:lnTo>
                        <a:pt x="248" y="63"/>
                      </a:lnTo>
                      <a:lnTo>
                        <a:pt x="249" y="65"/>
                      </a:lnTo>
                      <a:lnTo>
                        <a:pt x="203" y="28"/>
                      </a:lnTo>
                      <a:lnTo>
                        <a:pt x="206" y="29"/>
                      </a:lnTo>
                      <a:lnTo>
                        <a:pt x="179" y="19"/>
                      </a:lnTo>
                      <a:lnTo>
                        <a:pt x="181" y="19"/>
                      </a:lnTo>
                      <a:lnTo>
                        <a:pt x="152" y="16"/>
                      </a:lnTo>
                      <a:lnTo>
                        <a:pt x="153" y="16"/>
                      </a:lnTo>
                      <a:lnTo>
                        <a:pt x="124" y="19"/>
                      </a:lnTo>
                      <a:lnTo>
                        <a:pt x="126" y="19"/>
                      </a:lnTo>
                      <a:lnTo>
                        <a:pt x="99" y="29"/>
                      </a:lnTo>
                      <a:lnTo>
                        <a:pt x="101" y="28"/>
                      </a:lnTo>
                      <a:lnTo>
                        <a:pt x="55" y="65"/>
                      </a:lnTo>
                      <a:lnTo>
                        <a:pt x="57" y="63"/>
                      </a:lnTo>
                      <a:lnTo>
                        <a:pt x="26" y="116"/>
                      </a:lnTo>
                      <a:lnTo>
                        <a:pt x="27" y="113"/>
                      </a:lnTo>
                      <a:lnTo>
                        <a:pt x="19" y="144"/>
                      </a:lnTo>
                      <a:lnTo>
                        <a:pt x="19" y="143"/>
                      </a:lnTo>
                      <a:lnTo>
                        <a:pt x="16" y="177"/>
                      </a:lnTo>
                      <a:lnTo>
                        <a:pt x="16" y="176"/>
                      </a:lnTo>
                      <a:lnTo>
                        <a:pt x="19" y="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03" name="Freeform 1321"/>
                <p:cNvSpPr>
                  <a:spLocks/>
                </p:cNvSpPr>
                <p:nvPr/>
              </p:nvSpPr>
              <p:spPr bwMode="auto">
                <a:xfrm>
                  <a:off x="8442325" y="4897438"/>
                  <a:ext cx="57150" cy="354012"/>
                </a:xfrm>
                <a:custGeom>
                  <a:avLst/>
                  <a:gdLst/>
                  <a:ahLst/>
                  <a:cxnLst>
                    <a:cxn ang="0">
                      <a:pos x="36" y="1"/>
                    </a:cxn>
                    <a:cxn ang="0">
                      <a:pos x="24" y="29"/>
                    </a:cxn>
                    <a:cxn ang="0">
                      <a:pos x="14" y="56"/>
                    </a:cxn>
                    <a:cxn ang="0">
                      <a:pos x="6" y="84"/>
                    </a:cxn>
                    <a:cxn ang="0">
                      <a:pos x="4" y="97"/>
                    </a:cxn>
                    <a:cxn ang="0">
                      <a:pos x="4" y="111"/>
                    </a:cxn>
                    <a:cxn ang="0">
                      <a:pos x="5" y="125"/>
                    </a:cxn>
                    <a:cxn ang="0">
                      <a:pos x="8" y="140"/>
                    </a:cxn>
                    <a:cxn ang="0">
                      <a:pos x="13" y="157"/>
                    </a:cxn>
                    <a:cxn ang="0">
                      <a:pos x="18" y="173"/>
                    </a:cxn>
                    <a:cxn ang="0">
                      <a:pos x="24" y="188"/>
                    </a:cxn>
                    <a:cxn ang="0">
                      <a:pos x="29" y="202"/>
                    </a:cxn>
                    <a:cxn ang="0">
                      <a:pos x="34" y="213"/>
                    </a:cxn>
                    <a:cxn ang="0">
                      <a:pos x="36" y="222"/>
                    </a:cxn>
                    <a:cxn ang="0">
                      <a:pos x="33" y="223"/>
                    </a:cxn>
                    <a:cxn ang="0">
                      <a:pos x="30" y="215"/>
                    </a:cxn>
                    <a:cxn ang="0">
                      <a:pos x="26" y="203"/>
                    </a:cxn>
                    <a:cxn ang="0">
                      <a:pos x="20" y="189"/>
                    </a:cxn>
                    <a:cxn ang="0">
                      <a:pos x="15" y="174"/>
                    </a:cxn>
                    <a:cxn ang="0">
                      <a:pos x="9" y="158"/>
                    </a:cxn>
                    <a:cxn ang="0">
                      <a:pos x="5" y="141"/>
                    </a:cxn>
                    <a:cxn ang="0">
                      <a:pos x="1" y="125"/>
                    </a:cxn>
                    <a:cxn ang="0">
                      <a:pos x="0" y="110"/>
                    </a:cxn>
                    <a:cxn ang="0">
                      <a:pos x="1" y="97"/>
                    </a:cxn>
                    <a:cxn ang="0">
                      <a:pos x="3" y="82"/>
                    </a:cxn>
                    <a:cxn ang="0">
                      <a:pos x="11" y="55"/>
                    </a:cxn>
                    <a:cxn ang="0">
                      <a:pos x="21" y="27"/>
                    </a:cxn>
                    <a:cxn ang="0">
                      <a:pos x="33" y="0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36" h="223">
                      <a:moveTo>
                        <a:pt x="36" y="1"/>
                      </a:moveTo>
                      <a:lnTo>
                        <a:pt x="24" y="29"/>
                      </a:lnTo>
                      <a:lnTo>
                        <a:pt x="14" y="56"/>
                      </a:lnTo>
                      <a:lnTo>
                        <a:pt x="6" y="84"/>
                      </a:lnTo>
                      <a:lnTo>
                        <a:pt x="4" y="97"/>
                      </a:lnTo>
                      <a:lnTo>
                        <a:pt x="4" y="111"/>
                      </a:lnTo>
                      <a:lnTo>
                        <a:pt x="5" y="125"/>
                      </a:lnTo>
                      <a:lnTo>
                        <a:pt x="8" y="140"/>
                      </a:lnTo>
                      <a:lnTo>
                        <a:pt x="13" y="157"/>
                      </a:lnTo>
                      <a:lnTo>
                        <a:pt x="18" y="173"/>
                      </a:lnTo>
                      <a:lnTo>
                        <a:pt x="24" y="188"/>
                      </a:lnTo>
                      <a:lnTo>
                        <a:pt x="29" y="202"/>
                      </a:lnTo>
                      <a:lnTo>
                        <a:pt x="34" y="213"/>
                      </a:lnTo>
                      <a:lnTo>
                        <a:pt x="36" y="222"/>
                      </a:lnTo>
                      <a:lnTo>
                        <a:pt x="33" y="223"/>
                      </a:lnTo>
                      <a:lnTo>
                        <a:pt x="30" y="215"/>
                      </a:lnTo>
                      <a:lnTo>
                        <a:pt x="26" y="203"/>
                      </a:lnTo>
                      <a:lnTo>
                        <a:pt x="20" y="189"/>
                      </a:lnTo>
                      <a:lnTo>
                        <a:pt x="15" y="174"/>
                      </a:lnTo>
                      <a:lnTo>
                        <a:pt x="9" y="158"/>
                      </a:lnTo>
                      <a:lnTo>
                        <a:pt x="5" y="141"/>
                      </a:lnTo>
                      <a:lnTo>
                        <a:pt x="1" y="125"/>
                      </a:lnTo>
                      <a:lnTo>
                        <a:pt x="0" y="110"/>
                      </a:lnTo>
                      <a:lnTo>
                        <a:pt x="1" y="97"/>
                      </a:lnTo>
                      <a:lnTo>
                        <a:pt x="3" y="82"/>
                      </a:lnTo>
                      <a:lnTo>
                        <a:pt x="11" y="55"/>
                      </a:lnTo>
                      <a:lnTo>
                        <a:pt x="21" y="27"/>
                      </a:lnTo>
                      <a:lnTo>
                        <a:pt x="33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04" name="Freeform 1322"/>
                <p:cNvSpPr>
                  <a:spLocks/>
                </p:cNvSpPr>
                <p:nvPr/>
              </p:nvSpPr>
              <p:spPr bwMode="auto">
                <a:xfrm>
                  <a:off x="8442325" y="4897438"/>
                  <a:ext cx="57150" cy="354012"/>
                </a:xfrm>
                <a:custGeom>
                  <a:avLst/>
                  <a:gdLst/>
                  <a:ahLst/>
                  <a:cxnLst>
                    <a:cxn ang="0">
                      <a:pos x="36" y="1"/>
                    </a:cxn>
                    <a:cxn ang="0">
                      <a:pos x="24" y="29"/>
                    </a:cxn>
                    <a:cxn ang="0">
                      <a:pos x="14" y="56"/>
                    </a:cxn>
                    <a:cxn ang="0">
                      <a:pos x="6" y="84"/>
                    </a:cxn>
                    <a:cxn ang="0">
                      <a:pos x="4" y="97"/>
                    </a:cxn>
                    <a:cxn ang="0">
                      <a:pos x="4" y="111"/>
                    </a:cxn>
                    <a:cxn ang="0">
                      <a:pos x="5" y="125"/>
                    </a:cxn>
                    <a:cxn ang="0">
                      <a:pos x="8" y="140"/>
                    </a:cxn>
                    <a:cxn ang="0">
                      <a:pos x="13" y="157"/>
                    </a:cxn>
                    <a:cxn ang="0">
                      <a:pos x="18" y="173"/>
                    </a:cxn>
                    <a:cxn ang="0">
                      <a:pos x="24" y="188"/>
                    </a:cxn>
                    <a:cxn ang="0">
                      <a:pos x="29" y="202"/>
                    </a:cxn>
                    <a:cxn ang="0">
                      <a:pos x="34" y="213"/>
                    </a:cxn>
                    <a:cxn ang="0">
                      <a:pos x="36" y="222"/>
                    </a:cxn>
                    <a:cxn ang="0">
                      <a:pos x="33" y="223"/>
                    </a:cxn>
                    <a:cxn ang="0">
                      <a:pos x="30" y="215"/>
                    </a:cxn>
                    <a:cxn ang="0">
                      <a:pos x="26" y="203"/>
                    </a:cxn>
                    <a:cxn ang="0">
                      <a:pos x="20" y="189"/>
                    </a:cxn>
                    <a:cxn ang="0">
                      <a:pos x="15" y="174"/>
                    </a:cxn>
                    <a:cxn ang="0">
                      <a:pos x="9" y="158"/>
                    </a:cxn>
                    <a:cxn ang="0">
                      <a:pos x="5" y="141"/>
                    </a:cxn>
                    <a:cxn ang="0">
                      <a:pos x="1" y="125"/>
                    </a:cxn>
                    <a:cxn ang="0">
                      <a:pos x="0" y="110"/>
                    </a:cxn>
                    <a:cxn ang="0">
                      <a:pos x="1" y="97"/>
                    </a:cxn>
                    <a:cxn ang="0">
                      <a:pos x="3" y="82"/>
                    </a:cxn>
                    <a:cxn ang="0">
                      <a:pos x="11" y="55"/>
                    </a:cxn>
                    <a:cxn ang="0">
                      <a:pos x="21" y="27"/>
                    </a:cxn>
                    <a:cxn ang="0">
                      <a:pos x="33" y="0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36" h="223">
                      <a:moveTo>
                        <a:pt x="36" y="1"/>
                      </a:moveTo>
                      <a:lnTo>
                        <a:pt x="24" y="29"/>
                      </a:lnTo>
                      <a:lnTo>
                        <a:pt x="14" y="56"/>
                      </a:lnTo>
                      <a:lnTo>
                        <a:pt x="6" y="84"/>
                      </a:lnTo>
                      <a:lnTo>
                        <a:pt x="4" y="97"/>
                      </a:lnTo>
                      <a:lnTo>
                        <a:pt x="4" y="111"/>
                      </a:lnTo>
                      <a:lnTo>
                        <a:pt x="5" y="125"/>
                      </a:lnTo>
                      <a:lnTo>
                        <a:pt x="8" y="140"/>
                      </a:lnTo>
                      <a:lnTo>
                        <a:pt x="13" y="157"/>
                      </a:lnTo>
                      <a:lnTo>
                        <a:pt x="18" y="173"/>
                      </a:lnTo>
                      <a:lnTo>
                        <a:pt x="24" y="188"/>
                      </a:lnTo>
                      <a:lnTo>
                        <a:pt x="29" y="202"/>
                      </a:lnTo>
                      <a:lnTo>
                        <a:pt x="34" y="213"/>
                      </a:lnTo>
                      <a:lnTo>
                        <a:pt x="36" y="222"/>
                      </a:lnTo>
                      <a:lnTo>
                        <a:pt x="33" y="223"/>
                      </a:lnTo>
                      <a:lnTo>
                        <a:pt x="30" y="215"/>
                      </a:lnTo>
                      <a:lnTo>
                        <a:pt x="26" y="203"/>
                      </a:lnTo>
                      <a:lnTo>
                        <a:pt x="20" y="189"/>
                      </a:lnTo>
                      <a:lnTo>
                        <a:pt x="15" y="174"/>
                      </a:lnTo>
                      <a:lnTo>
                        <a:pt x="9" y="158"/>
                      </a:lnTo>
                      <a:lnTo>
                        <a:pt x="5" y="141"/>
                      </a:lnTo>
                      <a:lnTo>
                        <a:pt x="1" y="125"/>
                      </a:lnTo>
                      <a:lnTo>
                        <a:pt x="0" y="110"/>
                      </a:lnTo>
                      <a:lnTo>
                        <a:pt x="1" y="97"/>
                      </a:lnTo>
                      <a:lnTo>
                        <a:pt x="3" y="82"/>
                      </a:lnTo>
                      <a:lnTo>
                        <a:pt x="11" y="55"/>
                      </a:lnTo>
                      <a:lnTo>
                        <a:pt x="21" y="27"/>
                      </a:lnTo>
                      <a:lnTo>
                        <a:pt x="33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1279" name="Groupe 1401"/>
            <p:cNvGrpSpPr/>
            <p:nvPr/>
          </p:nvGrpSpPr>
          <p:grpSpPr>
            <a:xfrm rot="20271672">
              <a:off x="7695839" y="3098640"/>
              <a:ext cx="663576" cy="636588"/>
              <a:chOff x="7813070" y="4153716"/>
              <a:chExt cx="663576" cy="636588"/>
            </a:xfrm>
          </p:grpSpPr>
          <p:grpSp>
            <p:nvGrpSpPr>
              <p:cNvPr id="1280" name="Groupe 177"/>
              <p:cNvGrpSpPr/>
              <p:nvPr/>
            </p:nvGrpSpPr>
            <p:grpSpPr>
              <a:xfrm>
                <a:off x="7813070" y="4153716"/>
                <a:ext cx="511176" cy="484188"/>
                <a:chOff x="8442325" y="4832350"/>
                <a:chExt cx="511176" cy="484188"/>
              </a:xfrm>
            </p:grpSpPr>
            <p:sp>
              <p:nvSpPr>
                <p:cNvPr id="1289" name="Freeform 84"/>
                <p:cNvSpPr>
                  <a:spLocks/>
                </p:cNvSpPr>
                <p:nvPr/>
              </p:nvSpPr>
              <p:spPr bwMode="auto">
                <a:xfrm>
                  <a:off x="8443913" y="4832350"/>
                  <a:ext cx="509588" cy="2428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42" y="32"/>
                    </a:cxn>
                    <a:cxn ang="0">
                      <a:pos x="82" y="63"/>
                    </a:cxn>
                    <a:cxn ang="0">
                      <a:pos x="102" y="77"/>
                    </a:cxn>
                    <a:cxn ang="0">
                      <a:pos x="122" y="90"/>
                    </a:cxn>
                    <a:cxn ang="0">
                      <a:pos x="142" y="102"/>
                    </a:cxn>
                    <a:cxn ang="0">
                      <a:pos x="162" y="112"/>
                    </a:cxn>
                    <a:cxn ang="0">
                      <a:pos x="183" y="121"/>
                    </a:cxn>
                    <a:cxn ang="0">
                      <a:pos x="205" y="128"/>
                    </a:cxn>
                    <a:cxn ang="0">
                      <a:pos x="228" y="134"/>
                    </a:cxn>
                    <a:cxn ang="0">
                      <a:pos x="251" y="139"/>
                    </a:cxn>
                    <a:cxn ang="0">
                      <a:pos x="273" y="142"/>
                    </a:cxn>
                    <a:cxn ang="0">
                      <a:pos x="293" y="145"/>
                    </a:cxn>
                    <a:cxn ang="0">
                      <a:pos x="309" y="147"/>
                    </a:cxn>
                    <a:cxn ang="0">
                      <a:pos x="321" y="149"/>
                    </a:cxn>
                    <a:cxn ang="0">
                      <a:pos x="321" y="153"/>
                    </a:cxn>
                    <a:cxn ang="0">
                      <a:pos x="308" y="150"/>
                    </a:cxn>
                    <a:cxn ang="0">
                      <a:pos x="292" y="148"/>
                    </a:cxn>
                    <a:cxn ang="0">
                      <a:pos x="273" y="145"/>
                    </a:cxn>
                    <a:cxn ang="0">
                      <a:pos x="251" y="142"/>
                    </a:cxn>
                    <a:cxn ang="0">
                      <a:pos x="228" y="138"/>
                    </a:cxn>
                    <a:cxn ang="0">
                      <a:pos x="204" y="132"/>
                    </a:cxn>
                    <a:cxn ang="0">
                      <a:pos x="181" y="124"/>
                    </a:cxn>
                    <a:cxn ang="0">
                      <a:pos x="160" y="115"/>
                    </a:cxn>
                    <a:cxn ang="0">
                      <a:pos x="140" y="105"/>
                    </a:cxn>
                    <a:cxn ang="0">
                      <a:pos x="120" y="93"/>
                    </a:cxn>
                    <a:cxn ang="0">
                      <a:pos x="100" y="80"/>
                    </a:cxn>
                    <a:cxn ang="0">
                      <a:pos x="80" y="66"/>
                    </a:cxn>
                    <a:cxn ang="0">
                      <a:pos x="40" y="35"/>
                    </a:cxn>
                    <a:cxn ang="0">
                      <a:pos x="0" y="3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21" h="153">
                      <a:moveTo>
                        <a:pt x="2" y="0"/>
                      </a:moveTo>
                      <a:lnTo>
                        <a:pt x="42" y="32"/>
                      </a:lnTo>
                      <a:lnTo>
                        <a:pt x="82" y="63"/>
                      </a:lnTo>
                      <a:lnTo>
                        <a:pt x="102" y="77"/>
                      </a:lnTo>
                      <a:lnTo>
                        <a:pt x="122" y="90"/>
                      </a:lnTo>
                      <a:lnTo>
                        <a:pt x="142" y="102"/>
                      </a:lnTo>
                      <a:lnTo>
                        <a:pt x="162" y="112"/>
                      </a:lnTo>
                      <a:lnTo>
                        <a:pt x="183" y="121"/>
                      </a:lnTo>
                      <a:lnTo>
                        <a:pt x="205" y="128"/>
                      </a:lnTo>
                      <a:lnTo>
                        <a:pt x="228" y="134"/>
                      </a:lnTo>
                      <a:lnTo>
                        <a:pt x="251" y="139"/>
                      </a:lnTo>
                      <a:lnTo>
                        <a:pt x="273" y="142"/>
                      </a:lnTo>
                      <a:lnTo>
                        <a:pt x="293" y="145"/>
                      </a:lnTo>
                      <a:lnTo>
                        <a:pt x="309" y="147"/>
                      </a:lnTo>
                      <a:lnTo>
                        <a:pt x="321" y="149"/>
                      </a:lnTo>
                      <a:lnTo>
                        <a:pt x="321" y="153"/>
                      </a:lnTo>
                      <a:lnTo>
                        <a:pt x="308" y="150"/>
                      </a:lnTo>
                      <a:lnTo>
                        <a:pt x="292" y="148"/>
                      </a:lnTo>
                      <a:lnTo>
                        <a:pt x="273" y="145"/>
                      </a:lnTo>
                      <a:lnTo>
                        <a:pt x="251" y="142"/>
                      </a:lnTo>
                      <a:lnTo>
                        <a:pt x="228" y="138"/>
                      </a:lnTo>
                      <a:lnTo>
                        <a:pt x="204" y="132"/>
                      </a:lnTo>
                      <a:lnTo>
                        <a:pt x="181" y="124"/>
                      </a:lnTo>
                      <a:lnTo>
                        <a:pt x="160" y="115"/>
                      </a:lnTo>
                      <a:lnTo>
                        <a:pt x="140" y="105"/>
                      </a:lnTo>
                      <a:lnTo>
                        <a:pt x="120" y="93"/>
                      </a:lnTo>
                      <a:lnTo>
                        <a:pt x="100" y="80"/>
                      </a:lnTo>
                      <a:lnTo>
                        <a:pt x="80" y="66"/>
                      </a:lnTo>
                      <a:lnTo>
                        <a:pt x="40" y="35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90" name="Freeform 85"/>
                <p:cNvSpPr>
                  <a:spLocks/>
                </p:cNvSpPr>
                <p:nvPr/>
              </p:nvSpPr>
              <p:spPr bwMode="auto">
                <a:xfrm>
                  <a:off x="8443913" y="5068888"/>
                  <a:ext cx="509588" cy="247650"/>
                </a:xfrm>
                <a:custGeom>
                  <a:avLst/>
                  <a:gdLst/>
                  <a:ahLst/>
                  <a:cxnLst>
                    <a:cxn ang="0">
                      <a:pos x="0" y="153"/>
                    </a:cxn>
                    <a:cxn ang="0">
                      <a:pos x="40" y="120"/>
                    </a:cxn>
                    <a:cxn ang="0">
                      <a:pos x="80" y="89"/>
                    </a:cxn>
                    <a:cxn ang="0">
                      <a:pos x="120" y="61"/>
                    </a:cxn>
                    <a:cxn ang="0">
                      <a:pos x="140" y="49"/>
                    </a:cxn>
                    <a:cxn ang="0">
                      <a:pos x="160" y="38"/>
                    </a:cxn>
                    <a:cxn ang="0">
                      <a:pos x="182" y="30"/>
                    </a:cxn>
                    <a:cxn ang="0">
                      <a:pos x="204" y="23"/>
                    </a:cxn>
                    <a:cxn ang="0">
                      <a:pos x="251" y="13"/>
                    </a:cxn>
                    <a:cxn ang="0">
                      <a:pos x="273" y="9"/>
                    </a:cxn>
                    <a:cxn ang="0">
                      <a:pos x="292" y="6"/>
                    </a:cxn>
                    <a:cxn ang="0">
                      <a:pos x="308" y="3"/>
                    </a:cxn>
                    <a:cxn ang="0">
                      <a:pos x="321" y="0"/>
                    </a:cxn>
                    <a:cxn ang="0">
                      <a:pos x="321" y="4"/>
                    </a:cxn>
                    <a:cxn ang="0">
                      <a:pos x="309" y="7"/>
                    </a:cxn>
                    <a:cxn ang="0">
                      <a:pos x="293" y="9"/>
                    </a:cxn>
                    <a:cxn ang="0">
                      <a:pos x="273" y="13"/>
                    </a:cxn>
                    <a:cxn ang="0">
                      <a:pos x="251" y="16"/>
                    </a:cxn>
                    <a:cxn ang="0">
                      <a:pos x="205" y="26"/>
                    </a:cxn>
                    <a:cxn ang="0">
                      <a:pos x="183" y="33"/>
                    </a:cxn>
                    <a:cxn ang="0">
                      <a:pos x="162" y="41"/>
                    </a:cxn>
                    <a:cxn ang="0">
                      <a:pos x="142" y="52"/>
                    </a:cxn>
                    <a:cxn ang="0">
                      <a:pos x="122" y="64"/>
                    </a:cxn>
                    <a:cxn ang="0">
                      <a:pos x="82" y="92"/>
                    </a:cxn>
                    <a:cxn ang="0">
                      <a:pos x="42" y="123"/>
                    </a:cxn>
                    <a:cxn ang="0">
                      <a:pos x="2" y="156"/>
                    </a:cxn>
                    <a:cxn ang="0">
                      <a:pos x="0" y="153"/>
                    </a:cxn>
                  </a:cxnLst>
                  <a:rect l="0" t="0" r="r" b="b"/>
                  <a:pathLst>
                    <a:path w="321" h="156">
                      <a:moveTo>
                        <a:pt x="0" y="153"/>
                      </a:moveTo>
                      <a:lnTo>
                        <a:pt x="40" y="120"/>
                      </a:lnTo>
                      <a:lnTo>
                        <a:pt x="80" y="89"/>
                      </a:lnTo>
                      <a:lnTo>
                        <a:pt x="120" y="61"/>
                      </a:lnTo>
                      <a:lnTo>
                        <a:pt x="140" y="49"/>
                      </a:lnTo>
                      <a:lnTo>
                        <a:pt x="160" y="38"/>
                      </a:lnTo>
                      <a:lnTo>
                        <a:pt x="182" y="30"/>
                      </a:lnTo>
                      <a:lnTo>
                        <a:pt x="204" y="23"/>
                      </a:lnTo>
                      <a:lnTo>
                        <a:pt x="251" y="13"/>
                      </a:lnTo>
                      <a:lnTo>
                        <a:pt x="273" y="9"/>
                      </a:lnTo>
                      <a:lnTo>
                        <a:pt x="292" y="6"/>
                      </a:lnTo>
                      <a:lnTo>
                        <a:pt x="308" y="3"/>
                      </a:lnTo>
                      <a:lnTo>
                        <a:pt x="321" y="0"/>
                      </a:lnTo>
                      <a:lnTo>
                        <a:pt x="321" y="4"/>
                      </a:lnTo>
                      <a:lnTo>
                        <a:pt x="309" y="7"/>
                      </a:lnTo>
                      <a:lnTo>
                        <a:pt x="293" y="9"/>
                      </a:lnTo>
                      <a:lnTo>
                        <a:pt x="273" y="13"/>
                      </a:lnTo>
                      <a:lnTo>
                        <a:pt x="251" y="16"/>
                      </a:lnTo>
                      <a:lnTo>
                        <a:pt x="205" y="26"/>
                      </a:lnTo>
                      <a:lnTo>
                        <a:pt x="183" y="33"/>
                      </a:lnTo>
                      <a:lnTo>
                        <a:pt x="162" y="41"/>
                      </a:lnTo>
                      <a:lnTo>
                        <a:pt x="142" y="52"/>
                      </a:lnTo>
                      <a:lnTo>
                        <a:pt x="122" y="64"/>
                      </a:lnTo>
                      <a:lnTo>
                        <a:pt x="82" y="92"/>
                      </a:lnTo>
                      <a:lnTo>
                        <a:pt x="42" y="123"/>
                      </a:lnTo>
                      <a:lnTo>
                        <a:pt x="2" y="156"/>
                      </a:lnTo>
                      <a:lnTo>
                        <a:pt x="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91" name="Freeform 86"/>
                <p:cNvSpPr>
                  <a:spLocks/>
                </p:cNvSpPr>
                <p:nvPr/>
              </p:nvSpPr>
              <p:spPr bwMode="auto">
                <a:xfrm>
                  <a:off x="8442326" y="4897438"/>
                  <a:ext cx="57150" cy="354013"/>
                </a:xfrm>
                <a:custGeom>
                  <a:avLst/>
                  <a:gdLst/>
                  <a:ahLst/>
                  <a:cxnLst>
                    <a:cxn ang="0">
                      <a:pos x="36" y="1"/>
                    </a:cxn>
                    <a:cxn ang="0">
                      <a:pos x="24" y="29"/>
                    </a:cxn>
                    <a:cxn ang="0">
                      <a:pos x="14" y="56"/>
                    </a:cxn>
                    <a:cxn ang="0">
                      <a:pos x="6" y="84"/>
                    </a:cxn>
                    <a:cxn ang="0">
                      <a:pos x="4" y="97"/>
                    </a:cxn>
                    <a:cxn ang="0">
                      <a:pos x="4" y="111"/>
                    </a:cxn>
                    <a:cxn ang="0">
                      <a:pos x="5" y="125"/>
                    </a:cxn>
                    <a:cxn ang="0">
                      <a:pos x="8" y="140"/>
                    </a:cxn>
                    <a:cxn ang="0">
                      <a:pos x="13" y="157"/>
                    </a:cxn>
                    <a:cxn ang="0">
                      <a:pos x="18" y="173"/>
                    </a:cxn>
                    <a:cxn ang="0">
                      <a:pos x="24" y="188"/>
                    </a:cxn>
                    <a:cxn ang="0">
                      <a:pos x="29" y="202"/>
                    </a:cxn>
                    <a:cxn ang="0">
                      <a:pos x="34" y="213"/>
                    </a:cxn>
                    <a:cxn ang="0">
                      <a:pos x="36" y="222"/>
                    </a:cxn>
                    <a:cxn ang="0">
                      <a:pos x="33" y="223"/>
                    </a:cxn>
                    <a:cxn ang="0">
                      <a:pos x="30" y="215"/>
                    </a:cxn>
                    <a:cxn ang="0">
                      <a:pos x="26" y="203"/>
                    </a:cxn>
                    <a:cxn ang="0">
                      <a:pos x="20" y="189"/>
                    </a:cxn>
                    <a:cxn ang="0">
                      <a:pos x="15" y="174"/>
                    </a:cxn>
                    <a:cxn ang="0">
                      <a:pos x="9" y="158"/>
                    </a:cxn>
                    <a:cxn ang="0">
                      <a:pos x="5" y="141"/>
                    </a:cxn>
                    <a:cxn ang="0">
                      <a:pos x="1" y="125"/>
                    </a:cxn>
                    <a:cxn ang="0">
                      <a:pos x="0" y="110"/>
                    </a:cxn>
                    <a:cxn ang="0">
                      <a:pos x="1" y="97"/>
                    </a:cxn>
                    <a:cxn ang="0">
                      <a:pos x="3" y="82"/>
                    </a:cxn>
                    <a:cxn ang="0">
                      <a:pos x="11" y="55"/>
                    </a:cxn>
                    <a:cxn ang="0">
                      <a:pos x="21" y="27"/>
                    </a:cxn>
                    <a:cxn ang="0">
                      <a:pos x="33" y="0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36" h="223">
                      <a:moveTo>
                        <a:pt x="36" y="1"/>
                      </a:moveTo>
                      <a:lnTo>
                        <a:pt x="24" y="29"/>
                      </a:lnTo>
                      <a:lnTo>
                        <a:pt x="14" y="56"/>
                      </a:lnTo>
                      <a:lnTo>
                        <a:pt x="6" y="84"/>
                      </a:lnTo>
                      <a:lnTo>
                        <a:pt x="4" y="97"/>
                      </a:lnTo>
                      <a:lnTo>
                        <a:pt x="4" y="111"/>
                      </a:lnTo>
                      <a:lnTo>
                        <a:pt x="5" y="125"/>
                      </a:lnTo>
                      <a:lnTo>
                        <a:pt x="8" y="140"/>
                      </a:lnTo>
                      <a:lnTo>
                        <a:pt x="13" y="157"/>
                      </a:lnTo>
                      <a:lnTo>
                        <a:pt x="18" y="173"/>
                      </a:lnTo>
                      <a:lnTo>
                        <a:pt x="24" y="188"/>
                      </a:lnTo>
                      <a:lnTo>
                        <a:pt x="29" y="202"/>
                      </a:lnTo>
                      <a:lnTo>
                        <a:pt x="34" y="213"/>
                      </a:lnTo>
                      <a:lnTo>
                        <a:pt x="36" y="222"/>
                      </a:lnTo>
                      <a:lnTo>
                        <a:pt x="33" y="223"/>
                      </a:lnTo>
                      <a:lnTo>
                        <a:pt x="30" y="215"/>
                      </a:lnTo>
                      <a:lnTo>
                        <a:pt x="26" y="203"/>
                      </a:lnTo>
                      <a:lnTo>
                        <a:pt x="20" y="189"/>
                      </a:lnTo>
                      <a:lnTo>
                        <a:pt x="15" y="174"/>
                      </a:lnTo>
                      <a:lnTo>
                        <a:pt x="9" y="158"/>
                      </a:lnTo>
                      <a:lnTo>
                        <a:pt x="5" y="141"/>
                      </a:lnTo>
                      <a:lnTo>
                        <a:pt x="1" y="125"/>
                      </a:lnTo>
                      <a:lnTo>
                        <a:pt x="0" y="110"/>
                      </a:lnTo>
                      <a:lnTo>
                        <a:pt x="1" y="97"/>
                      </a:lnTo>
                      <a:lnTo>
                        <a:pt x="3" y="82"/>
                      </a:lnTo>
                      <a:lnTo>
                        <a:pt x="11" y="55"/>
                      </a:lnTo>
                      <a:lnTo>
                        <a:pt x="21" y="27"/>
                      </a:lnTo>
                      <a:lnTo>
                        <a:pt x="33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92" name="Freeform 87"/>
                <p:cNvSpPr>
                  <a:spLocks/>
                </p:cNvSpPr>
                <p:nvPr/>
              </p:nvSpPr>
              <p:spPr bwMode="auto">
                <a:xfrm>
                  <a:off x="8445501" y="5013325"/>
                  <a:ext cx="103188" cy="122238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144" y="0"/>
                    </a:cxn>
                    <a:cxn ang="0">
                      <a:pos x="144" y="0"/>
                    </a:cxn>
                    <a:cxn ang="0">
                      <a:pos x="144" y="0"/>
                    </a:cxn>
                    <a:cxn ang="0">
                      <a:pos x="288" y="168"/>
                    </a:cxn>
                    <a:cxn ang="0">
                      <a:pos x="288" y="168"/>
                    </a:cxn>
                    <a:cxn ang="0">
                      <a:pos x="144" y="336"/>
                    </a:cxn>
                    <a:cxn ang="0">
                      <a:pos x="144" y="336"/>
                    </a:cxn>
                    <a:cxn ang="0">
                      <a:pos x="144" y="336"/>
                    </a:cxn>
                    <a:cxn ang="0">
                      <a:pos x="0" y="168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288" h="336">
                      <a:moveTo>
                        <a:pt x="0" y="168"/>
                      </a:moveTo>
                      <a:cubicBezTo>
                        <a:pt x="0" y="76"/>
                        <a:pt x="65" y="0"/>
                        <a:pt x="144" y="0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lnTo>
                        <a:pt x="144" y="0"/>
                      </a:lnTo>
                      <a:cubicBezTo>
                        <a:pt x="224" y="0"/>
                        <a:pt x="288" y="76"/>
                        <a:pt x="288" y="168"/>
                      </a:cubicBezTo>
                      <a:lnTo>
                        <a:pt x="288" y="168"/>
                      </a:lnTo>
                      <a:cubicBezTo>
                        <a:pt x="288" y="261"/>
                        <a:pt x="224" y="336"/>
                        <a:pt x="144" y="336"/>
                      </a:cubicBezTo>
                      <a:cubicBezTo>
                        <a:pt x="144" y="336"/>
                        <a:pt x="144" y="336"/>
                        <a:pt x="144" y="336"/>
                      </a:cubicBezTo>
                      <a:lnTo>
                        <a:pt x="144" y="336"/>
                      </a:lnTo>
                      <a:cubicBezTo>
                        <a:pt x="65" y="336"/>
                        <a:pt x="0" y="261"/>
                        <a:pt x="0" y="168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93" name="Freeform 88"/>
                <p:cNvSpPr>
                  <a:spLocks noEditPoints="1"/>
                </p:cNvSpPr>
                <p:nvPr/>
              </p:nvSpPr>
              <p:spPr bwMode="auto">
                <a:xfrm>
                  <a:off x="8442326" y="5010150"/>
                  <a:ext cx="109538" cy="128588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" y="140"/>
                    </a:cxn>
                    <a:cxn ang="0">
                      <a:pos x="13" y="107"/>
                    </a:cxn>
                    <a:cxn ang="0">
                      <a:pos x="45" y="52"/>
                    </a:cxn>
                    <a:cxn ang="0">
                      <a:pos x="94" y="14"/>
                    </a:cxn>
                    <a:cxn ang="0">
                      <a:pos x="123" y="4"/>
                    </a:cxn>
                    <a:cxn ang="0">
                      <a:pos x="153" y="1"/>
                    </a:cxn>
                    <a:cxn ang="0">
                      <a:pos x="184" y="4"/>
                    </a:cxn>
                    <a:cxn ang="0">
                      <a:pos x="213" y="15"/>
                    </a:cxn>
                    <a:cxn ang="0">
                      <a:pos x="261" y="54"/>
                    </a:cxn>
                    <a:cxn ang="0">
                      <a:pos x="293" y="110"/>
                    </a:cxn>
                    <a:cxn ang="0">
                      <a:pos x="304" y="178"/>
                    </a:cxn>
                    <a:cxn ang="0">
                      <a:pos x="292" y="245"/>
                    </a:cxn>
                    <a:cxn ang="0">
                      <a:pos x="259" y="302"/>
                    </a:cxn>
                    <a:cxn ang="0">
                      <a:pos x="211" y="339"/>
                    </a:cxn>
                    <a:cxn ang="0">
                      <a:pos x="182" y="349"/>
                    </a:cxn>
                    <a:cxn ang="0">
                      <a:pos x="152" y="352"/>
                    </a:cxn>
                    <a:cxn ang="0">
                      <a:pos x="121" y="349"/>
                    </a:cxn>
                    <a:cxn ang="0">
                      <a:pos x="92" y="338"/>
                    </a:cxn>
                    <a:cxn ang="0">
                      <a:pos x="44" y="299"/>
                    </a:cxn>
                    <a:cxn ang="0">
                      <a:pos x="12" y="243"/>
                    </a:cxn>
                    <a:cxn ang="0">
                      <a:pos x="3" y="211"/>
                    </a:cxn>
                    <a:cxn ang="0">
                      <a:pos x="19" y="210"/>
                    </a:cxn>
                    <a:cxn ang="0">
                      <a:pos x="27" y="239"/>
                    </a:cxn>
                    <a:cxn ang="0">
                      <a:pos x="57" y="291"/>
                    </a:cxn>
                    <a:cxn ang="0">
                      <a:pos x="101" y="325"/>
                    </a:cxn>
                    <a:cxn ang="0">
                      <a:pos x="126" y="334"/>
                    </a:cxn>
                    <a:cxn ang="0">
                      <a:pos x="153" y="337"/>
                    </a:cxn>
                    <a:cxn ang="0">
                      <a:pos x="181" y="334"/>
                    </a:cxn>
                    <a:cxn ang="0">
                      <a:pos x="206" y="324"/>
                    </a:cxn>
                    <a:cxn ang="0">
                      <a:pos x="250" y="289"/>
                    </a:cxn>
                    <a:cxn ang="0">
                      <a:pos x="279" y="237"/>
                    </a:cxn>
                    <a:cxn ang="0">
                      <a:pos x="289" y="175"/>
                    </a:cxn>
                    <a:cxn ang="0">
                      <a:pos x="278" y="113"/>
                    </a:cxn>
                    <a:cxn ang="0">
                      <a:pos x="248" y="63"/>
                    </a:cxn>
                    <a:cxn ang="0">
                      <a:pos x="203" y="28"/>
                    </a:cxn>
                    <a:cxn ang="0">
                      <a:pos x="179" y="19"/>
                    </a:cxn>
                    <a:cxn ang="0">
                      <a:pos x="152" y="16"/>
                    </a:cxn>
                    <a:cxn ang="0">
                      <a:pos x="124" y="19"/>
                    </a:cxn>
                    <a:cxn ang="0">
                      <a:pos x="99" y="29"/>
                    </a:cxn>
                    <a:cxn ang="0">
                      <a:pos x="55" y="65"/>
                    </a:cxn>
                    <a:cxn ang="0">
                      <a:pos x="26" y="116"/>
                    </a:cxn>
                    <a:cxn ang="0">
                      <a:pos x="19" y="144"/>
                    </a:cxn>
                    <a:cxn ang="0">
                      <a:pos x="16" y="177"/>
                    </a:cxn>
                    <a:cxn ang="0">
                      <a:pos x="19" y="210"/>
                    </a:cxn>
                  </a:cxnLst>
                  <a:rect l="0" t="0" r="r" b="b"/>
                  <a:pathLst>
                    <a:path w="305" h="352">
                      <a:moveTo>
                        <a:pt x="0" y="177"/>
                      </a:moveTo>
                      <a:cubicBezTo>
                        <a:pt x="0" y="177"/>
                        <a:pt x="0" y="176"/>
                        <a:pt x="0" y="176"/>
                      </a:cubicBezTo>
                      <a:lnTo>
                        <a:pt x="3" y="142"/>
                      </a:lnTo>
                      <a:cubicBezTo>
                        <a:pt x="4" y="141"/>
                        <a:pt x="4" y="141"/>
                        <a:pt x="4" y="140"/>
                      </a:cubicBezTo>
                      <a:lnTo>
                        <a:pt x="12" y="109"/>
                      </a:lnTo>
                      <a:cubicBezTo>
                        <a:pt x="12" y="109"/>
                        <a:pt x="12" y="108"/>
                        <a:pt x="13" y="107"/>
                      </a:cubicBezTo>
                      <a:lnTo>
                        <a:pt x="44" y="54"/>
                      </a:lnTo>
                      <a:cubicBezTo>
                        <a:pt x="44" y="54"/>
                        <a:pt x="45" y="53"/>
                        <a:pt x="45" y="52"/>
                      </a:cubicBezTo>
                      <a:lnTo>
                        <a:pt x="91" y="15"/>
                      </a:lnTo>
                      <a:cubicBezTo>
                        <a:pt x="92" y="15"/>
                        <a:pt x="93" y="14"/>
                        <a:pt x="94" y="14"/>
                      </a:cubicBezTo>
                      <a:lnTo>
                        <a:pt x="121" y="4"/>
                      </a:lnTo>
                      <a:cubicBezTo>
                        <a:pt x="121" y="4"/>
                        <a:pt x="122" y="4"/>
                        <a:pt x="123" y="4"/>
                      </a:cubicBezTo>
                      <a:lnTo>
                        <a:pt x="152" y="1"/>
                      </a:lnTo>
                      <a:cubicBezTo>
                        <a:pt x="152" y="0"/>
                        <a:pt x="153" y="0"/>
                        <a:pt x="153" y="1"/>
                      </a:cubicBezTo>
                      <a:lnTo>
                        <a:pt x="182" y="4"/>
                      </a:lnTo>
                      <a:cubicBezTo>
                        <a:pt x="183" y="4"/>
                        <a:pt x="184" y="4"/>
                        <a:pt x="184" y="4"/>
                      </a:cubicBezTo>
                      <a:lnTo>
                        <a:pt x="211" y="14"/>
                      </a:lnTo>
                      <a:cubicBezTo>
                        <a:pt x="212" y="14"/>
                        <a:pt x="213" y="15"/>
                        <a:pt x="213" y="15"/>
                      </a:cubicBezTo>
                      <a:lnTo>
                        <a:pt x="259" y="52"/>
                      </a:lnTo>
                      <a:cubicBezTo>
                        <a:pt x="260" y="53"/>
                        <a:pt x="261" y="54"/>
                        <a:pt x="261" y="54"/>
                      </a:cubicBezTo>
                      <a:lnTo>
                        <a:pt x="292" y="107"/>
                      </a:lnTo>
                      <a:cubicBezTo>
                        <a:pt x="293" y="108"/>
                        <a:pt x="293" y="109"/>
                        <a:pt x="293" y="110"/>
                      </a:cubicBezTo>
                      <a:lnTo>
                        <a:pt x="304" y="175"/>
                      </a:lnTo>
                      <a:cubicBezTo>
                        <a:pt x="305" y="176"/>
                        <a:pt x="305" y="177"/>
                        <a:pt x="304" y="178"/>
                      </a:cubicBezTo>
                      <a:lnTo>
                        <a:pt x="293" y="243"/>
                      </a:lnTo>
                      <a:cubicBezTo>
                        <a:pt x="293" y="244"/>
                        <a:pt x="293" y="245"/>
                        <a:pt x="292" y="245"/>
                      </a:cubicBezTo>
                      <a:lnTo>
                        <a:pt x="261" y="299"/>
                      </a:lnTo>
                      <a:cubicBezTo>
                        <a:pt x="261" y="300"/>
                        <a:pt x="260" y="301"/>
                        <a:pt x="259" y="302"/>
                      </a:cubicBezTo>
                      <a:lnTo>
                        <a:pt x="213" y="338"/>
                      </a:lnTo>
                      <a:cubicBezTo>
                        <a:pt x="213" y="338"/>
                        <a:pt x="212" y="339"/>
                        <a:pt x="211" y="339"/>
                      </a:cubicBezTo>
                      <a:lnTo>
                        <a:pt x="184" y="349"/>
                      </a:lnTo>
                      <a:cubicBezTo>
                        <a:pt x="184" y="349"/>
                        <a:pt x="183" y="349"/>
                        <a:pt x="182" y="349"/>
                      </a:cubicBezTo>
                      <a:lnTo>
                        <a:pt x="153" y="352"/>
                      </a:lnTo>
                      <a:cubicBezTo>
                        <a:pt x="153" y="352"/>
                        <a:pt x="152" y="352"/>
                        <a:pt x="152" y="352"/>
                      </a:cubicBezTo>
                      <a:lnTo>
                        <a:pt x="123" y="349"/>
                      </a:lnTo>
                      <a:cubicBezTo>
                        <a:pt x="122" y="349"/>
                        <a:pt x="121" y="349"/>
                        <a:pt x="121" y="349"/>
                      </a:cubicBezTo>
                      <a:lnTo>
                        <a:pt x="94" y="339"/>
                      </a:lnTo>
                      <a:cubicBezTo>
                        <a:pt x="93" y="339"/>
                        <a:pt x="92" y="338"/>
                        <a:pt x="92" y="338"/>
                      </a:cubicBezTo>
                      <a:lnTo>
                        <a:pt x="46" y="302"/>
                      </a:lnTo>
                      <a:cubicBezTo>
                        <a:pt x="45" y="301"/>
                        <a:pt x="44" y="300"/>
                        <a:pt x="44" y="299"/>
                      </a:cubicBezTo>
                      <a:lnTo>
                        <a:pt x="13" y="245"/>
                      </a:lnTo>
                      <a:cubicBezTo>
                        <a:pt x="12" y="245"/>
                        <a:pt x="12" y="244"/>
                        <a:pt x="12" y="243"/>
                      </a:cubicBezTo>
                      <a:lnTo>
                        <a:pt x="4" y="212"/>
                      </a:lnTo>
                      <a:cubicBezTo>
                        <a:pt x="4" y="212"/>
                        <a:pt x="4" y="212"/>
                        <a:pt x="3" y="211"/>
                      </a:cubicBezTo>
                      <a:lnTo>
                        <a:pt x="0" y="177"/>
                      </a:lnTo>
                      <a:close/>
                      <a:moveTo>
                        <a:pt x="19" y="210"/>
                      </a:moveTo>
                      <a:lnTo>
                        <a:pt x="19" y="208"/>
                      </a:lnTo>
                      <a:lnTo>
                        <a:pt x="27" y="239"/>
                      </a:lnTo>
                      <a:lnTo>
                        <a:pt x="26" y="237"/>
                      </a:lnTo>
                      <a:lnTo>
                        <a:pt x="57" y="291"/>
                      </a:lnTo>
                      <a:lnTo>
                        <a:pt x="55" y="289"/>
                      </a:lnTo>
                      <a:lnTo>
                        <a:pt x="101" y="325"/>
                      </a:lnTo>
                      <a:lnTo>
                        <a:pt x="99" y="324"/>
                      </a:lnTo>
                      <a:lnTo>
                        <a:pt x="126" y="334"/>
                      </a:lnTo>
                      <a:lnTo>
                        <a:pt x="124" y="334"/>
                      </a:lnTo>
                      <a:lnTo>
                        <a:pt x="153" y="337"/>
                      </a:lnTo>
                      <a:lnTo>
                        <a:pt x="152" y="337"/>
                      </a:lnTo>
                      <a:lnTo>
                        <a:pt x="181" y="334"/>
                      </a:lnTo>
                      <a:lnTo>
                        <a:pt x="179" y="334"/>
                      </a:lnTo>
                      <a:lnTo>
                        <a:pt x="206" y="324"/>
                      </a:lnTo>
                      <a:lnTo>
                        <a:pt x="204" y="325"/>
                      </a:lnTo>
                      <a:lnTo>
                        <a:pt x="250" y="289"/>
                      </a:lnTo>
                      <a:lnTo>
                        <a:pt x="248" y="291"/>
                      </a:lnTo>
                      <a:lnTo>
                        <a:pt x="279" y="237"/>
                      </a:lnTo>
                      <a:lnTo>
                        <a:pt x="278" y="240"/>
                      </a:lnTo>
                      <a:lnTo>
                        <a:pt x="289" y="175"/>
                      </a:lnTo>
                      <a:lnTo>
                        <a:pt x="289" y="178"/>
                      </a:lnTo>
                      <a:lnTo>
                        <a:pt x="278" y="113"/>
                      </a:lnTo>
                      <a:lnTo>
                        <a:pt x="279" y="116"/>
                      </a:lnTo>
                      <a:lnTo>
                        <a:pt x="248" y="63"/>
                      </a:lnTo>
                      <a:lnTo>
                        <a:pt x="249" y="65"/>
                      </a:lnTo>
                      <a:lnTo>
                        <a:pt x="203" y="28"/>
                      </a:lnTo>
                      <a:lnTo>
                        <a:pt x="206" y="29"/>
                      </a:lnTo>
                      <a:lnTo>
                        <a:pt x="179" y="19"/>
                      </a:lnTo>
                      <a:lnTo>
                        <a:pt x="181" y="19"/>
                      </a:lnTo>
                      <a:lnTo>
                        <a:pt x="152" y="16"/>
                      </a:lnTo>
                      <a:lnTo>
                        <a:pt x="153" y="16"/>
                      </a:lnTo>
                      <a:lnTo>
                        <a:pt x="124" y="19"/>
                      </a:lnTo>
                      <a:lnTo>
                        <a:pt x="126" y="19"/>
                      </a:lnTo>
                      <a:lnTo>
                        <a:pt x="99" y="29"/>
                      </a:lnTo>
                      <a:lnTo>
                        <a:pt x="101" y="28"/>
                      </a:lnTo>
                      <a:lnTo>
                        <a:pt x="55" y="65"/>
                      </a:lnTo>
                      <a:lnTo>
                        <a:pt x="57" y="63"/>
                      </a:lnTo>
                      <a:lnTo>
                        <a:pt x="26" y="116"/>
                      </a:lnTo>
                      <a:lnTo>
                        <a:pt x="27" y="113"/>
                      </a:lnTo>
                      <a:lnTo>
                        <a:pt x="19" y="144"/>
                      </a:lnTo>
                      <a:lnTo>
                        <a:pt x="19" y="143"/>
                      </a:lnTo>
                      <a:lnTo>
                        <a:pt x="16" y="177"/>
                      </a:lnTo>
                      <a:lnTo>
                        <a:pt x="16" y="176"/>
                      </a:lnTo>
                      <a:lnTo>
                        <a:pt x="19" y="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94" name="Freeform 1321"/>
                <p:cNvSpPr>
                  <a:spLocks/>
                </p:cNvSpPr>
                <p:nvPr/>
              </p:nvSpPr>
              <p:spPr bwMode="auto">
                <a:xfrm>
                  <a:off x="8442325" y="4897438"/>
                  <a:ext cx="57150" cy="354012"/>
                </a:xfrm>
                <a:custGeom>
                  <a:avLst/>
                  <a:gdLst/>
                  <a:ahLst/>
                  <a:cxnLst>
                    <a:cxn ang="0">
                      <a:pos x="36" y="1"/>
                    </a:cxn>
                    <a:cxn ang="0">
                      <a:pos x="24" y="29"/>
                    </a:cxn>
                    <a:cxn ang="0">
                      <a:pos x="14" y="56"/>
                    </a:cxn>
                    <a:cxn ang="0">
                      <a:pos x="6" y="84"/>
                    </a:cxn>
                    <a:cxn ang="0">
                      <a:pos x="4" y="97"/>
                    </a:cxn>
                    <a:cxn ang="0">
                      <a:pos x="4" y="111"/>
                    </a:cxn>
                    <a:cxn ang="0">
                      <a:pos x="5" y="125"/>
                    </a:cxn>
                    <a:cxn ang="0">
                      <a:pos x="8" y="140"/>
                    </a:cxn>
                    <a:cxn ang="0">
                      <a:pos x="13" y="157"/>
                    </a:cxn>
                    <a:cxn ang="0">
                      <a:pos x="18" y="173"/>
                    </a:cxn>
                    <a:cxn ang="0">
                      <a:pos x="24" y="188"/>
                    </a:cxn>
                    <a:cxn ang="0">
                      <a:pos x="29" y="202"/>
                    </a:cxn>
                    <a:cxn ang="0">
                      <a:pos x="34" y="213"/>
                    </a:cxn>
                    <a:cxn ang="0">
                      <a:pos x="36" y="222"/>
                    </a:cxn>
                    <a:cxn ang="0">
                      <a:pos x="33" y="223"/>
                    </a:cxn>
                    <a:cxn ang="0">
                      <a:pos x="30" y="215"/>
                    </a:cxn>
                    <a:cxn ang="0">
                      <a:pos x="26" y="203"/>
                    </a:cxn>
                    <a:cxn ang="0">
                      <a:pos x="20" y="189"/>
                    </a:cxn>
                    <a:cxn ang="0">
                      <a:pos x="15" y="174"/>
                    </a:cxn>
                    <a:cxn ang="0">
                      <a:pos x="9" y="158"/>
                    </a:cxn>
                    <a:cxn ang="0">
                      <a:pos x="5" y="141"/>
                    </a:cxn>
                    <a:cxn ang="0">
                      <a:pos x="1" y="125"/>
                    </a:cxn>
                    <a:cxn ang="0">
                      <a:pos x="0" y="110"/>
                    </a:cxn>
                    <a:cxn ang="0">
                      <a:pos x="1" y="97"/>
                    </a:cxn>
                    <a:cxn ang="0">
                      <a:pos x="3" y="82"/>
                    </a:cxn>
                    <a:cxn ang="0">
                      <a:pos x="11" y="55"/>
                    </a:cxn>
                    <a:cxn ang="0">
                      <a:pos x="21" y="27"/>
                    </a:cxn>
                    <a:cxn ang="0">
                      <a:pos x="33" y="0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36" h="223">
                      <a:moveTo>
                        <a:pt x="36" y="1"/>
                      </a:moveTo>
                      <a:lnTo>
                        <a:pt x="24" y="29"/>
                      </a:lnTo>
                      <a:lnTo>
                        <a:pt x="14" y="56"/>
                      </a:lnTo>
                      <a:lnTo>
                        <a:pt x="6" y="84"/>
                      </a:lnTo>
                      <a:lnTo>
                        <a:pt x="4" y="97"/>
                      </a:lnTo>
                      <a:lnTo>
                        <a:pt x="4" y="111"/>
                      </a:lnTo>
                      <a:lnTo>
                        <a:pt x="5" y="125"/>
                      </a:lnTo>
                      <a:lnTo>
                        <a:pt x="8" y="140"/>
                      </a:lnTo>
                      <a:lnTo>
                        <a:pt x="13" y="157"/>
                      </a:lnTo>
                      <a:lnTo>
                        <a:pt x="18" y="173"/>
                      </a:lnTo>
                      <a:lnTo>
                        <a:pt x="24" y="188"/>
                      </a:lnTo>
                      <a:lnTo>
                        <a:pt x="29" y="202"/>
                      </a:lnTo>
                      <a:lnTo>
                        <a:pt x="34" y="213"/>
                      </a:lnTo>
                      <a:lnTo>
                        <a:pt x="36" y="222"/>
                      </a:lnTo>
                      <a:lnTo>
                        <a:pt x="33" y="223"/>
                      </a:lnTo>
                      <a:lnTo>
                        <a:pt x="30" y="215"/>
                      </a:lnTo>
                      <a:lnTo>
                        <a:pt x="26" y="203"/>
                      </a:lnTo>
                      <a:lnTo>
                        <a:pt x="20" y="189"/>
                      </a:lnTo>
                      <a:lnTo>
                        <a:pt x="15" y="174"/>
                      </a:lnTo>
                      <a:lnTo>
                        <a:pt x="9" y="158"/>
                      </a:lnTo>
                      <a:lnTo>
                        <a:pt x="5" y="141"/>
                      </a:lnTo>
                      <a:lnTo>
                        <a:pt x="1" y="125"/>
                      </a:lnTo>
                      <a:lnTo>
                        <a:pt x="0" y="110"/>
                      </a:lnTo>
                      <a:lnTo>
                        <a:pt x="1" y="97"/>
                      </a:lnTo>
                      <a:lnTo>
                        <a:pt x="3" y="82"/>
                      </a:lnTo>
                      <a:lnTo>
                        <a:pt x="11" y="55"/>
                      </a:lnTo>
                      <a:lnTo>
                        <a:pt x="21" y="27"/>
                      </a:lnTo>
                      <a:lnTo>
                        <a:pt x="33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95" name="Freeform 1322"/>
                <p:cNvSpPr>
                  <a:spLocks/>
                </p:cNvSpPr>
                <p:nvPr/>
              </p:nvSpPr>
              <p:spPr bwMode="auto">
                <a:xfrm>
                  <a:off x="8442325" y="4897438"/>
                  <a:ext cx="57150" cy="354012"/>
                </a:xfrm>
                <a:custGeom>
                  <a:avLst/>
                  <a:gdLst/>
                  <a:ahLst/>
                  <a:cxnLst>
                    <a:cxn ang="0">
                      <a:pos x="36" y="1"/>
                    </a:cxn>
                    <a:cxn ang="0">
                      <a:pos x="24" y="29"/>
                    </a:cxn>
                    <a:cxn ang="0">
                      <a:pos x="14" y="56"/>
                    </a:cxn>
                    <a:cxn ang="0">
                      <a:pos x="6" y="84"/>
                    </a:cxn>
                    <a:cxn ang="0">
                      <a:pos x="4" y="97"/>
                    </a:cxn>
                    <a:cxn ang="0">
                      <a:pos x="4" y="111"/>
                    </a:cxn>
                    <a:cxn ang="0">
                      <a:pos x="5" y="125"/>
                    </a:cxn>
                    <a:cxn ang="0">
                      <a:pos x="8" y="140"/>
                    </a:cxn>
                    <a:cxn ang="0">
                      <a:pos x="13" y="157"/>
                    </a:cxn>
                    <a:cxn ang="0">
                      <a:pos x="18" y="173"/>
                    </a:cxn>
                    <a:cxn ang="0">
                      <a:pos x="24" y="188"/>
                    </a:cxn>
                    <a:cxn ang="0">
                      <a:pos x="29" y="202"/>
                    </a:cxn>
                    <a:cxn ang="0">
                      <a:pos x="34" y="213"/>
                    </a:cxn>
                    <a:cxn ang="0">
                      <a:pos x="36" y="222"/>
                    </a:cxn>
                    <a:cxn ang="0">
                      <a:pos x="33" y="223"/>
                    </a:cxn>
                    <a:cxn ang="0">
                      <a:pos x="30" y="215"/>
                    </a:cxn>
                    <a:cxn ang="0">
                      <a:pos x="26" y="203"/>
                    </a:cxn>
                    <a:cxn ang="0">
                      <a:pos x="20" y="189"/>
                    </a:cxn>
                    <a:cxn ang="0">
                      <a:pos x="15" y="174"/>
                    </a:cxn>
                    <a:cxn ang="0">
                      <a:pos x="9" y="158"/>
                    </a:cxn>
                    <a:cxn ang="0">
                      <a:pos x="5" y="141"/>
                    </a:cxn>
                    <a:cxn ang="0">
                      <a:pos x="1" y="125"/>
                    </a:cxn>
                    <a:cxn ang="0">
                      <a:pos x="0" y="110"/>
                    </a:cxn>
                    <a:cxn ang="0">
                      <a:pos x="1" y="97"/>
                    </a:cxn>
                    <a:cxn ang="0">
                      <a:pos x="3" y="82"/>
                    </a:cxn>
                    <a:cxn ang="0">
                      <a:pos x="11" y="55"/>
                    </a:cxn>
                    <a:cxn ang="0">
                      <a:pos x="21" y="27"/>
                    </a:cxn>
                    <a:cxn ang="0">
                      <a:pos x="33" y="0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36" h="223">
                      <a:moveTo>
                        <a:pt x="36" y="1"/>
                      </a:moveTo>
                      <a:lnTo>
                        <a:pt x="24" y="29"/>
                      </a:lnTo>
                      <a:lnTo>
                        <a:pt x="14" y="56"/>
                      </a:lnTo>
                      <a:lnTo>
                        <a:pt x="6" y="84"/>
                      </a:lnTo>
                      <a:lnTo>
                        <a:pt x="4" y="97"/>
                      </a:lnTo>
                      <a:lnTo>
                        <a:pt x="4" y="111"/>
                      </a:lnTo>
                      <a:lnTo>
                        <a:pt x="5" y="125"/>
                      </a:lnTo>
                      <a:lnTo>
                        <a:pt x="8" y="140"/>
                      </a:lnTo>
                      <a:lnTo>
                        <a:pt x="13" y="157"/>
                      </a:lnTo>
                      <a:lnTo>
                        <a:pt x="18" y="173"/>
                      </a:lnTo>
                      <a:lnTo>
                        <a:pt x="24" y="188"/>
                      </a:lnTo>
                      <a:lnTo>
                        <a:pt x="29" y="202"/>
                      </a:lnTo>
                      <a:lnTo>
                        <a:pt x="34" y="213"/>
                      </a:lnTo>
                      <a:lnTo>
                        <a:pt x="36" y="222"/>
                      </a:lnTo>
                      <a:lnTo>
                        <a:pt x="33" y="223"/>
                      </a:lnTo>
                      <a:lnTo>
                        <a:pt x="30" y="215"/>
                      </a:lnTo>
                      <a:lnTo>
                        <a:pt x="26" y="203"/>
                      </a:lnTo>
                      <a:lnTo>
                        <a:pt x="20" y="189"/>
                      </a:lnTo>
                      <a:lnTo>
                        <a:pt x="15" y="174"/>
                      </a:lnTo>
                      <a:lnTo>
                        <a:pt x="9" y="158"/>
                      </a:lnTo>
                      <a:lnTo>
                        <a:pt x="5" y="141"/>
                      </a:lnTo>
                      <a:lnTo>
                        <a:pt x="1" y="125"/>
                      </a:lnTo>
                      <a:lnTo>
                        <a:pt x="0" y="110"/>
                      </a:lnTo>
                      <a:lnTo>
                        <a:pt x="1" y="97"/>
                      </a:lnTo>
                      <a:lnTo>
                        <a:pt x="3" y="82"/>
                      </a:lnTo>
                      <a:lnTo>
                        <a:pt x="11" y="55"/>
                      </a:lnTo>
                      <a:lnTo>
                        <a:pt x="21" y="27"/>
                      </a:lnTo>
                      <a:lnTo>
                        <a:pt x="33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281" name="Groupe 1375"/>
              <p:cNvGrpSpPr/>
              <p:nvPr/>
            </p:nvGrpSpPr>
            <p:grpSpPr>
              <a:xfrm>
                <a:off x="7965470" y="4306116"/>
                <a:ext cx="511176" cy="484188"/>
                <a:chOff x="8442325" y="4832350"/>
                <a:chExt cx="511176" cy="484188"/>
              </a:xfrm>
            </p:grpSpPr>
            <p:sp>
              <p:nvSpPr>
                <p:cNvPr id="1282" name="Freeform 84"/>
                <p:cNvSpPr>
                  <a:spLocks/>
                </p:cNvSpPr>
                <p:nvPr/>
              </p:nvSpPr>
              <p:spPr bwMode="auto">
                <a:xfrm>
                  <a:off x="8443913" y="4832350"/>
                  <a:ext cx="509588" cy="2428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42" y="32"/>
                    </a:cxn>
                    <a:cxn ang="0">
                      <a:pos x="82" y="63"/>
                    </a:cxn>
                    <a:cxn ang="0">
                      <a:pos x="102" y="77"/>
                    </a:cxn>
                    <a:cxn ang="0">
                      <a:pos x="122" y="90"/>
                    </a:cxn>
                    <a:cxn ang="0">
                      <a:pos x="142" y="102"/>
                    </a:cxn>
                    <a:cxn ang="0">
                      <a:pos x="162" y="112"/>
                    </a:cxn>
                    <a:cxn ang="0">
                      <a:pos x="183" y="121"/>
                    </a:cxn>
                    <a:cxn ang="0">
                      <a:pos x="205" y="128"/>
                    </a:cxn>
                    <a:cxn ang="0">
                      <a:pos x="228" y="134"/>
                    </a:cxn>
                    <a:cxn ang="0">
                      <a:pos x="251" y="139"/>
                    </a:cxn>
                    <a:cxn ang="0">
                      <a:pos x="273" y="142"/>
                    </a:cxn>
                    <a:cxn ang="0">
                      <a:pos x="293" y="145"/>
                    </a:cxn>
                    <a:cxn ang="0">
                      <a:pos x="309" y="147"/>
                    </a:cxn>
                    <a:cxn ang="0">
                      <a:pos x="321" y="149"/>
                    </a:cxn>
                    <a:cxn ang="0">
                      <a:pos x="321" y="153"/>
                    </a:cxn>
                    <a:cxn ang="0">
                      <a:pos x="308" y="150"/>
                    </a:cxn>
                    <a:cxn ang="0">
                      <a:pos x="292" y="148"/>
                    </a:cxn>
                    <a:cxn ang="0">
                      <a:pos x="273" y="145"/>
                    </a:cxn>
                    <a:cxn ang="0">
                      <a:pos x="251" y="142"/>
                    </a:cxn>
                    <a:cxn ang="0">
                      <a:pos x="228" y="138"/>
                    </a:cxn>
                    <a:cxn ang="0">
                      <a:pos x="204" y="132"/>
                    </a:cxn>
                    <a:cxn ang="0">
                      <a:pos x="181" y="124"/>
                    </a:cxn>
                    <a:cxn ang="0">
                      <a:pos x="160" y="115"/>
                    </a:cxn>
                    <a:cxn ang="0">
                      <a:pos x="140" y="105"/>
                    </a:cxn>
                    <a:cxn ang="0">
                      <a:pos x="120" y="93"/>
                    </a:cxn>
                    <a:cxn ang="0">
                      <a:pos x="100" y="80"/>
                    </a:cxn>
                    <a:cxn ang="0">
                      <a:pos x="80" y="66"/>
                    </a:cxn>
                    <a:cxn ang="0">
                      <a:pos x="40" y="35"/>
                    </a:cxn>
                    <a:cxn ang="0">
                      <a:pos x="0" y="3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21" h="153">
                      <a:moveTo>
                        <a:pt x="2" y="0"/>
                      </a:moveTo>
                      <a:lnTo>
                        <a:pt x="42" y="32"/>
                      </a:lnTo>
                      <a:lnTo>
                        <a:pt x="82" y="63"/>
                      </a:lnTo>
                      <a:lnTo>
                        <a:pt x="102" y="77"/>
                      </a:lnTo>
                      <a:lnTo>
                        <a:pt x="122" y="90"/>
                      </a:lnTo>
                      <a:lnTo>
                        <a:pt x="142" y="102"/>
                      </a:lnTo>
                      <a:lnTo>
                        <a:pt x="162" y="112"/>
                      </a:lnTo>
                      <a:lnTo>
                        <a:pt x="183" y="121"/>
                      </a:lnTo>
                      <a:lnTo>
                        <a:pt x="205" y="128"/>
                      </a:lnTo>
                      <a:lnTo>
                        <a:pt x="228" y="134"/>
                      </a:lnTo>
                      <a:lnTo>
                        <a:pt x="251" y="139"/>
                      </a:lnTo>
                      <a:lnTo>
                        <a:pt x="273" y="142"/>
                      </a:lnTo>
                      <a:lnTo>
                        <a:pt x="293" y="145"/>
                      </a:lnTo>
                      <a:lnTo>
                        <a:pt x="309" y="147"/>
                      </a:lnTo>
                      <a:lnTo>
                        <a:pt x="321" y="149"/>
                      </a:lnTo>
                      <a:lnTo>
                        <a:pt x="321" y="153"/>
                      </a:lnTo>
                      <a:lnTo>
                        <a:pt x="308" y="150"/>
                      </a:lnTo>
                      <a:lnTo>
                        <a:pt x="292" y="148"/>
                      </a:lnTo>
                      <a:lnTo>
                        <a:pt x="273" y="145"/>
                      </a:lnTo>
                      <a:lnTo>
                        <a:pt x="251" y="142"/>
                      </a:lnTo>
                      <a:lnTo>
                        <a:pt x="228" y="138"/>
                      </a:lnTo>
                      <a:lnTo>
                        <a:pt x="204" y="132"/>
                      </a:lnTo>
                      <a:lnTo>
                        <a:pt x="181" y="124"/>
                      </a:lnTo>
                      <a:lnTo>
                        <a:pt x="160" y="115"/>
                      </a:lnTo>
                      <a:lnTo>
                        <a:pt x="140" y="105"/>
                      </a:lnTo>
                      <a:lnTo>
                        <a:pt x="120" y="93"/>
                      </a:lnTo>
                      <a:lnTo>
                        <a:pt x="100" y="80"/>
                      </a:lnTo>
                      <a:lnTo>
                        <a:pt x="80" y="66"/>
                      </a:lnTo>
                      <a:lnTo>
                        <a:pt x="40" y="35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83" name="Freeform 85"/>
                <p:cNvSpPr>
                  <a:spLocks/>
                </p:cNvSpPr>
                <p:nvPr/>
              </p:nvSpPr>
              <p:spPr bwMode="auto">
                <a:xfrm>
                  <a:off x="8443913" y="5068888"/>
                  <a:ext cx="509588" cy="247650"/>
                </a:xfrm>
                <a:custGeom>
                  <a:avLst/>
                  <a:gdLst/>
                  <a:ahLst/>
                  <a:cxnLst>
                    <a:cxn ang="0">
                      <a:pos x="0" y="153"/>
                    </a:cxn>
                    <a:cxn ang="0">
                      <a:pos x="40" y="120"/>
                    </a:cxn>
                    <a:cxn ang="0">
                      <a:pos x="80" y="89"/>
                    </a:cxn>
                    <a:cxn ang="0">
                      <a:pos x="120" y="61"/>
                    </a:cxn>
                    <a:cxn ang="0">
                      <a:pos x="140" y="49"/>
                    </a:cxn>
                    <a:cxn ang="0">
                      <a:pos x="160" y="38"/>
                    </a:cxn>
                    <a:cxn ang="0">
                      <a:pos x="182" y="30"/>
                    </a:cxn>
                    <a:cxn ang="0">
                      <a:pos x="204" y="23"/>
                    </a:cxn>
                    <a:cxn ang="0">
                      <a:pos x="251" y="13"/>
                    </a:cxn>
                    <a:cxn ang="0">
                      <a:pos x="273" y="9"/>
                    </a:cxn>
                    <a:cxn ang="0">
                      <a:pos x="292" y="6"/>
                    </a:cxn>
                    <a:cxn ang="0">
                      <a:pos x="308" y="3"/>
                    </a:cxn>
                    <a:cxn ang="0">
                      <a:pos x="321" y="0"/>
                    </a:cxn>
                    <a:cxn ang="0">
                      <a:pos x="321" y="4"/>
                    </a:cxn>
                    <a:cxn ang="0">
                      <a:pos x="309" y="7"/>
                    </a:cxn>
                    <a:cxn ang="0">
                      <a:pos x="293" y="9"/>
                    </a:cxn>
                    <a:cxn ang="0">
                      <a:pos x="273" y="13"/>
                    </a:cxn>
                    <a:cxn ang="0">
                      <a:pos x="251" y="16"/>
                    </a:cxn>
                    <a:cxn ang="0">
                      <a:pos x="205" y="26"/>
                    </a:cxn>
                    <a:cxn ang="0">
                      <a:pos x="183" y="33"/>
                    </a:cxn>
                    <a:cxn ang="0">
                      <a:pos x="162" y="41"/>
                    </a:cxn>
                    <a:cxn ang="0">
                      <a:pos x="142" y="52"/>
                    </a:cxn>
                    <a:cxn ang="0">
                      <a:pos x="122" y="64"/>
                    </a:cxn>
                    <a:cxn ang="0">
                      <a:pos x="82" y="92"/>
                    </a:cxn>
                    <a:cxn ang="0">
                      <a:pos x="42" y="123"/>
                    </a:cxn>
                    <a:cxn ang="0">
                      <a:pos x="2" y="156"/>
                    </a:cxn>
                    <a:cxn ang="0">
                      <a:pos x="0" y="153"/>
                    </a:cxn>
                  </a:cxnLst>
                  <a:rect l="0" t="0" r="r" b="b"/>
                  <a:pathLst>
                    <a:path w="321" h="156">
                      <a:moveTo>
                        <a:pt x="0" y="153"/>
                      </a:moveTo>
                      <a:lnTo>
                        <a:pt x="40" y="120"/>
                      </a:lnTo>
                      <a:lnTo>
                        <a:pt x="80" y="89"/>
                      </a:lnTo>
                      <a:lnTo>
                        <a:pt x="120" y="61"/>
                      </a:lnTo>
                      <a:lnTo>
                        <a:pt x="140" y="49"/>
                      </a:lnTo>
                      <a:lnTo>
                        <a:pt x="160" y="38"/>
                      </a:lnTo>
                      <a:lnTo>
                        <a:pt x="182" y="30"/>
                      </a:lnTo>
                      <a:lnTo>
                        <a:pt x="204" y="23"/>
                      </a:lnTo>
                      <a:lnTo>
                        <a:pt x="251" y="13"/>
                      </a:lnTo>
                      <a:lnTo>
                        <a:pt x="273" y="9"/>
                      </a:lnTo>
                      <a:lnTo>
                        <a:pt x="292" y="6"/>
                      </a:lnTo>
                      <a:lnTo>
                        <a:pt x="308" y="3"/>
                      </a:lnTo>
                      <a:lnTo>
                        <a:pt x="321" y="0"/>
                      </a:lnTo>
                      <a:lnTo>
                        <a:pt x="321" y="4"/>
                      </a:lnTo>
                      <a:lnTo>
                        <a:pt x="309" y="7"/>
                      </a:lnTo>
                      <a:lnTo>
                        <a:pt x="293" y="9"/>
                      </a:lnTo>
                      <a:lnTo>
                        <a:pt x="273" y="13"/>
                      </a:lnTo>
                      <a:lnTo>
                        <a:pt x="251" y="16"/>
                      </a:lnTo>
                      <a:lnTo>
                        <a:pt x="205" y="26"/>
                      </a:lnTo>
                      <a:lnTo>
                        <a:pt x="183" y="33"/>
                      </a:lnTo>
                      <a:lnTo>
                        <a:pt x="162" y="41"/>
                      </a:lnTo>
                      <a:lnTo>
                        <a:pt x="142" y="52"/>
                      </a:lnTo>
                      <a:lnTo>
                        <a:pt x="122" y="64"/>
                      </a:lnTo>
                      <a:lnTo>
                        <a:pt x="82" y="92"/>
                      </a:lnTo>
                      <a:lnTo>
                        <a:pt x="42" y="123"/>
                      </a:lnTo>
                      <a:lnTo>
                        <a:pt x="2" y="156"/>
                      </a:lnTo>
                      <a:lnTo>
                        <a:pt x="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84" name="Freeform 86"/>
                <p:cNvSpPr>
                  <a:spLocks/>
                </p:cNvSpPr>
                <p:nvPr/>
              </p:nvSpPr>
              <p:spPr bwMode="auto">
                <a:xfrm>
                  <a:off x="8442326" y="4897438"/>
                  <a:ext cx="57150" cy="354013"/>
                </a:xfrm>
                <a:custGeom>
                  <a:avLst/>
                  <a:gdLst/>
                  <a:ahLst/>
                  <a:cxnLst>
                    <a:cxn ang="0">
                      <a:pos x="36" y="1"/>
                    </a:cxn>
                    <a:cxn ang="0">
                      <a:pos x="24" y="29"/>
                    </a:cxn>
                    <a:cxn ang="0">
                      <a:pos x="14" y="56"/>
                    </a:cxn>
                    <a:cxn ang="0">
                      <a:pos x="6" y="84"/>
                    </a:cxn>
                    <a:cxn ang="0">
                      <a:pos x="4" y="97"/>
                    </a:cxn>
                    <a:cxn ang="0">
                      <a:pos x="4" y="111"/>
                    </a:cxn>
                    <a:cxn ang="0">
                      <a:pos x="5" y="125"/>
                    </a:cxn>
                    <a:cxn ang="0">
                      <a:pos x="8" y="140"/>
                    </a:cxn>
                    <a:cxn ang="0">
                      <a:pos x="13" y="157"/>
                    </a:cxn>
                    <a:cxn ang="0">
                      <a:pos x="18" y="173"/>
                    </a:cxn>
                    <a:cxn ang="0">
                      <a:pos x="24" y="188"/>
                    </a:cxn>
                    <a:cxn ang="0">
                      <a:pos x="29" y="202"/>
                    </a:cxn>
                    <a:cxn ang="0">
                      <a:pos x="34" y="213"/>
                    </a:cxn>
                    <a:cxn ang="0">
                      <a:pos x="36" y="222"/>
                    </a:cxn>
                    <a:cxn ang="0">
                      <a:pos x="33" y="223"/>
                    </a:cxn>
                    <a:cxn ang="0">
                      <a:pos x="30" y="215"/>
                    </a:cxn>
                    <a:cxn ang="0">
                      <a:pos x="26" y="203"/>
                    </a:cxn>
                    <a:cxn ang="0">
                      <a:pos x="20" y="189"/>
                    </a:cxn>
                    <a:cxn ang="0">
                      <a:pos x="15" y="174"/>
                    </a:cxn>
                    <a:cxn ang="0">
                      <a:pos x="9" y="158"/>
                    </a:cxn>
                    <a:cxn ang="0">
                      <a:pos x="5" y="141"/>
                    </a:cxn>
                    <a:cxn ang="0">
                      <a:pos x="1" y="125"/>
                    </a:cxn>
                    <a:cxn ang="0">
                      <a:pos x="0" y="110"/>
                    </a:cxn>
                    <a:cxn ang="0">
                      <a:pos x="1" y="97"/>
                    </a:cxn>
                    <a:cxn ang="0">
                      <a:pos x="3" y="82"/>
                    </a:cxn>
                    <a:cxn ang="0">
                      <a:pos x="11" y="55"/>
                    </a:cxn>
                    <a:cxn ang="0">
                      <a:pos x="21" y="27"/>
                    </a:cxn>
                    <a:cxn ang="0">
                      <a:pos x="33" y="0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36" h="223">
                      <a:moveTo>
                        <a:pt x="36" y="1"/>
                      </a:moveTo>
                      <a:lnTo>
                        <a:pt x="24" y="29"/>
                      </a:lnTo>
                      <a:lnTo>
                        <a:pt x="14" y="56"/>
                      </a:lnTo>
                      <a:lnTo>
                        <a:pt x="6" y="84"/>
                      </a:lnTo>
                      <a:lnTo>
                        <a:pt x="4" y="97"/>
                      </a:lnTo>
                      <a:lnTo>
                        <a:pt x="4" y="111"/>
                      </a:lnTo>
                      <a:lnTo>
                        <a:pt x="5" y="125"/>
                      </a:lnTo>
                      <a:lnTo>
                        <a:pt x="8" y="140"/>
                      </a:lnTo>
                      <a:lnTo>
                        <a:pt x="13" y="157"/>
                      </a:lnTo>
                      <a:lnTo>
                        <a:pt x="18" y="173"/>
                      </a:lnTo>
                      <a:lnTo>
                        <a:pt x="24" y="188"/>
                      </a:lnTo>
                      <a:lnTo>
                        <a:pt x="29" y="202"/>
                      </a:lnTo>
                      <a:lnTo>
                        <a:pt x="34" y="213"/>
                      </a:lnTo>
                      <a:lnTo>
                        <a:pt x="36" y="222"/>
                      </a:lnTo>
                      <a:lnTo>
                        <a:pt x="33" y="223"/>
                      </a:lnTo>
                      <a:lnTo>
                        <a:pt x="30" y="215"/>
                      </a:lnTo>
                      <a:lnTo>
                        <a:pt x="26" y="203"/>
                      </a:lnTo>
                      <a:lnTo>
                        <a:pt x="20" y="189"/>
                      </a:lnTo>
                      <a:lnTo>
                        <a:pt x="15" y="174"/>
                      </a:lnTo>
                      <a:lnTo>
                        <a:pt x="9" y="158"/>
                      </a:lnTo>
                      <a:lnTo>
                        <a:pt x="5" y="141"/>
                      </a:lnTo>
                      <a:lnTo>
                        <a:pt x="1" y="125"/>
                      </a:lnTo>
                      <a:lnTo>
                        <a:pt x="0" y="110"/>
                      </a:lnTo>
                      <a:lnTo>
                        <a:pt x="1" y="97"/>
                      </a:lnTo>
                      <a:lnTo>
                        <a:pt x="3" y="82"/>
                      </a:lnTo>
                      <a:lnTo>
                        <a:pt x="11" y="55"/>
                      </a:lnTo>
                      <a:lnTo>
                        <a:pt x="21" y="27"/>
                      </a:lnTo>
                      <a:lnTo>
                        <a:pt x="33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85" name="Freeform 87"/>
                <p:cNvSpPr>
                  <a:spLocks/>
                </p:cNvSpPr>
                <p:nvPr/>
              </p:nvSpPr>
              <p:spPr bwMode="auto">
                <a:xfrm>
                  <a:off x="8445501" y="5013325"/>
                  <a:ext cx="103188" cy="122238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144" y="0"/>
                    </a:cxn>
                    <a:cxn ang="0">
                      <a:pos x="144" y="0"/>
                    </a:cxn>
                    <a:cxn ang="0">
                      <a:pos x="144" y="0"/>
                    </a:cxn>
                    <a:cxn ang="0">
                      <a:pos x="288" y="168"/>
                    </a:cxn>
                    <a:cxn ang="0">
                      <a:pos x="288" y="168"/>
                    </a:cxn>
                    <a:cxn ang="0">
                      <a:pos x="144" y="336"/>
                    </a:cxn>
                    <a:cxn ang="0">
                      <a:pos x="144" y="336"/>
                    </a:cxn>
                    <a:cxn ang="0">
                      <a:pos x="144" y="336"/>
                    </a:cxn>
                    <a:cxn ang="0">
                      <a:pos x="0" y="168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288" h="336">
                      <a:moveTo>
                        <a:pt x="0" y="168"/>
                      </a:moveTo>
                      <a:cubicBezTo>
                        <a:pt x="0" y="76"/>
                        <a:pt x="65" y="0"/>
                        <a:pt x="144" y="0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lnTo>
                        <a:pt x="144" y="0"/>
                      </a:lnTo>
                      <a:cubicBezTo>
                        <a:pt x="224" y="0"/>
                        <a:pt x="288" y="76"/>
                        <a:pt x="288" y="168"/>
                      </a:cubicBezTo>
                      <a:lnTo>
                        <a:pt x="288" y="168"/>
                      </a:lnTo>
                      <a:cubicBezTo>
                        <a:pt x="288" y="261"/>
                        <a:pt x="224" y="336"/>
                        <a:pt x="144" y="336"/>
                      </a:cubicBezTo>
                      <a:cubicBezTo>
                        <a:pt x="144" y="336"/>
                        <a:pt x="144" y="336"/>
                        <a:pt x="144" y="336"/>
                      </a:cubicBezTo>
                      <a:lnTo>
                        <a:pt x="144" y="336"/>
                      </a:lnTo>
                      <a:cubicBezTo>
                        <a:pt x="65" y="336"/>
                        <a:pt x="0" y="261"/>
                        <a:pt x="0" y="168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86" name="Freeform 88"/>
                <p:cNvSpPr>
                  <a:spLocks noEditPoints="1"/>
                </p:cNvSpPr>
                <p:nvPr/>
              </p:nvSpPr>
              <p:spPr bwMode="auto">
                <a:xfrm>
                  <a:off x="8442326" y="5010150"/>
                  <a:ext cx="109538" cy="128588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" y="140"/>
                    </a:cxn>
                    <a:cxn ang="0">
                      <a:pos x="13" y="107"/>
                    </a:cxn>
                    <a:cxn ang="0">
                      <a:pos x="45" y="52"/>
                    </a:cxn>
                    <a:cxn ang="0">
                      <a:pos x="94" y="14"/>
                    </a:cxn>
                    <a:cxn ang="0">
                      <a:pos x="123" y="4"/>
                    </a:cxn>
                    <a:cxn ang="0">
                      <a:pos x="153" y="1"/>
                    </a:cxn>
                    <a:cxn ang="0">
                      <a:pos x="184" y="4"/>
                    </a:cxn>
                    <a:cxn ang="0">
                      <a:pos x="213" y="15"/>
                    </a:cxn>
                    <a:cxn ang="0">
                      <a:pos x="261" y="54"/>
                    </a:cxn>
                    <a:cxn ang="0">
                      <a:pos x="293" y="110"/>
                    </a:cxn>
                    <a:cxn ang="0">
                      <a:pos x="304" y="178"/>
                    </a:cxn>
                    <a:cxn ang="0">
                      <a:pos x="292" y="245"/>
                    </a:cxn>
                    <a:cxn ang="0">
                      <a:pos x="259" y="302"/>
                    </a:cxn>
                    <a:cxn ang="0">
                      <a:pos x="211" y="339"/>
                    </a:cxn>
                    <a:cxn ang="0">
                      <a:pos x="182" y="349"/>
                    </a:cxn>
                    <a:cxn ang="0">
                      <a:pos x="152" y="352"/>
                    </a:cxn>
                    <a:cxn ang="0">
                      <a:pos x="121" y="349"/>
                    </a:cxn>
                    <a:cxn ang="0">
                      <a:pos x="92" y="338"/>
                    </a:cxn>
                    <a:cxn ang="0">
                      <a:pos x="44" y="299"/>
                    </a:cxn>
                    <a:cxn ang="0">
                      <a:pos x="12" y="243"/>
                    </a:cxn>
                    <a:cxn ang="0">
                      <a:pos x="3" y="211"/>
                    </a:cxn>
                    <a:cxn ang="0">
                      <a:pos x="19" y="210"/>
                    </a:cxn>
                    <a:cxn ang="0">
                      <a:pos x="27" y="239"/>
                    </a:cxn>
                    <a:cxn ang="0">
                      <a:pos x="57" y="291"/>
                    </a:cxn>
                    <a:cxn ang="0">
                      <a:pos x="101" y="325"/>
                    </a:cxn>
                    <a:cxn ang="0">
                      <a:pos x="126" y="334"/>
                    </a:cxn>
                    <a:cxn ang="0">
                      <a:pos x="153" y="337"/>
                    </a:cxn>
                    <a:cxn ang="0">
                      <a:pos x="181" y="334"/>
                    </a:cxn>
                    <a:cxn ang="0">
                      <a:pos x="206" y="324"/>
                    </a:cxn>
                    <a:cxn ang="0">
                      <a:pos x="250" y="289"/>
                    </a:cxn>
                    <a:cxn ang="0">
                      <a:pos x="279" y="237"/>
                    </a:cxn>
                    <a:cxn ang="0">
                      <a:pos x="289" y="175"/>
                    </a:cxn>
                    <a:cxn ang="0">
                      <a:pos x="278" y="113"/>
                    </a:cxn>
                    <a:cxn ang="0">
                      <a:pos x="248" y="63"/>
                    </a:cxn>
                    <a:cxn ang="0">
                      <a:pos x="203" y="28"/>
                    </a:cxn>
                    <a:cxn ang="0">
                      <a:pos x="179" y="19"/>
                    </a:cxn>
                    <a:cxn ang="0">
                      <a:pos x="152" y="16"/>
                    </a:cxn>
                    <a:cxn ang="0">
                      <a:pos x="124" y="19"/>
                    </a:cxn>
                    <a:cxn ang="0">
                      <a:pos x="99" y="29"/>
                    </a:cxn>
                    <a:cxn ang="0">
                      <a:pos x="55" y="65"/>
                    </a:cxn>
                    <a:cxn ang="0">
                      <a:pos x="26" y="116"/>
                    </a:cxn>
                    <a:cxn ang="0">
                      <a:pos x="19" y="144"/>
                    </a:cxn>
                    <a:cxn ang="0">
                      <a:pos x="16" y="177"/>
                    </a:cxn>
                    <a:cxn ang="0">
                      <a:pos x="19" y="210"/>
                    </a:cxn>
                  </a:cxnLst>
                  <a:rect l="0" t="0" r="r" b="b"/>
                  <a:pathLst>
                    <a:path w="305" h="352">
                      <a:moveTo>
                        <a:pt x="0" y="177"/>
                      </a:moveTo>
                      <a:cubicBezTo>
                        <a:pt x="0" y="177"/>
                        <a:pt x="0" y="176"/>
                        <a:pt x="0" y="176"/>
                      </a:cubicBezTo>
                      <a:lnTo>
                        <a:pt x="3" y="142"/>
                      </a:lnTo>
                      <a:cubicBezTo>
                        <a:pt x="4" y="141"/>
                        <a:pt x="4" y="141"/>
                        <a:pt x="4" y="140"/>
                      </a:cubicBezTo>
                      <a:lnTo>
                        <a:pt x="12" y="109"/>
                      </a:lnTo>
                      <a:cubicBezTo>
                        <a:pt x="12" y="109"/>
                        <a:pt x="12" y="108"/>
                        <a:pt x="13" y="107"/>
                      </a:cubicBezTo>
                      <a:lnTo>
                        <a:pt x="44" y="54"/>
                      </a:lnTo>
                      <a:cubicBezTo>
                        <a:pt x="44" y="54"/>
                        <a:pt x="45" y="53"/>
                        <a:pt x="45" y="52"/>
                      </a:cubicBezTo>
                      <a:lnTo>
                        <a:pt x="91" y="15"/>
                      </a:lnTo>
                      <a:cubicBezTo>
                        <a:pt x="92" y="15"/>
                        <a:pt x="93" y="14"/>
                        <a:pt x="94" y="14"/>
                      </a:cubicBezTo>
                      <a:lnTo>
                        <a:pt x="121" y="4"/>
                      </a:lnTo>
                      <a:cubicBezTo>
                        <a:pt x="121" y="4"/>
                        <a:pt x="122" y="4"/>
                        <a:pt x="123" y="4"/>
                      </a:cubicBezTo>
                      <a:lnTo>
                        <a:pt x="152" y="1"/>
                      </a:lnTo>
                      <a:cubicBezTo>
                        <a:pt x="152" y="0"/>
                        <a:pt x="153" y="0"/>
                        <a:pt x="153" y="1"/>
                      </a:cubicBezTo>
                      <a:lnTo>
                        <a:pt x="182" y="4"/>
                      </a:lnTo>
                      <a:cubicBezTo>
                        <a:pt x="183" y="4"/>
                        <a:pt x="184" y="4"/>
                        <a:pt x="184" y="4"/>
                      </a:cubicBezTo>
                      <a:lnTo>
                        <a:pt x="211" y="14"/>
                      </a:lnTo>
                      <a:cubicBezTo>
                        <a:pt x="212" y="14"/>
                        <a:pt x="213" y="15"/>
                        <a:pt x="213" y="15"/>
                      </a:cubicBezTo>
                      <a:lnTo>
                        <a:pt x="259" y="52"/>
                      </a:lnTo>
                      <a:cubicBezTo>
                        <a:pt x="260" y="53"/>
                        <a:pt x="261" y="54"/>
                        <a:pt x="261" y="54"/>
                      </a:cubicBezTo>
                      <a:lnTo>
                        <a:pt x="292" y="107"/>
                      </a:lnTo>
                      <a:cubicBezTo>
                        <a:pt x="293" y="108"/>
                        <a:pt x="293" y="109"/>
                        <a:pt x="293" y="110"/>
                      </a:cubicBezTo>
                      <a:lnTo>
                        <a:pt x="304" y="175"/>
                      </a:lnTo>
                      <a:cubicBezTo>
                        <a:pt x="305" y="176"/>
                        <a:pt x="305" y="177"/>
                        <a:pt x="304" y="178"/>
                      </a:cubicBezTo>
                      <a:lnTo>
                        <a:pt x="293" y="243"/>
                      </a:lnTo>
                      <a:cubicBezTo>
                        <a:pt x="293" y="244"/>
                        <a:pt x="293" y="245"/>
                        <a:pt x="292" y="245"/>
                      </a:cubicBezTo>
                      <a:lnTo>
                        <a:pt x="261" y="299"/>
                      </a:lnTo>
                      <a:cubicBezTo>
                        <a:pt x="261" y="300"/>
                        <a:pt x="260" y="301"/>
                        <a:pt x="259" y="302"/>
                      </a:cubicBezTo>
                      <a:lnTo>
                        <a:pt x="213" y="338"/>
                      </a:lnTo>
                      <a:cubicBezTo>
                        <a:pt x="213" y="338"/>
                        <a:pt x="212" y="339"/>
                        <a:pt x="211" y="339"/>
                      </a:cubicBezTo>
                      <a:lnTo>
                        <a:pt x="184" y="349"/>
                      </a:lnTo>
                      <a:cubicBezTo>
                        <a:pt x="184" y="349"/>
                        <a:pt x="183" y="349"/>
                        <a:pt x="182" y="349"/>
                      </a:cubicBezTo>
                      <a:lnTo>
                        <a:pt x="153" y="352"/>
                      </a:lnTo>
                      <a:cubicBezTo>
                        <a:pt x="153" y="352"/>
                        <a:pt x="152" y="352"/>
                        <a:pt x="152" y="352"/>
                      </a:cubicBezTo>
                      <a:lnTo>
                        <a:pt x="123" y="349"/>
                      </a:lnTo>
                      <a:cubicBezTo>
                        <a:pt x="122" y="349"/>
                        <a:pt x="121" y="349"/>
                        <a:pt x="121" y="349"/>
                      </a:cubicBezTo>
                      <a:lnTo>
                        <a:pt x="94" y="339"/>
                      </a:lnTo>
                      <a:cubicBezTo>
                        <a:pt x="93" y="339"/>
                        <a:pt x="92" y="338"/>
                        <a:pt x="92" y="338"/>
                      </a:cubicBezTo>
                      <a:lnTo>
                        <a:pt x="46" y="302"/>
                      </a:lnTo>
                      <a:cubicBezTo>
                        <a:pt x="45" y="301"/>
                        <a:pt x="44" y="300"/>
                        <a:pt x="44" y="299"/>
                      </a:cubicBezTo>
                      <a:lnTo>
                        <a:pt x="13" y="245"/>
                      </a:lnTo>
                      <a:cubicBezTo>
                        <a:pt x="12" y="245"/>
                        <a:pt x="12" y="244"/>
                        <a:pt x="12" y="243"/>
                      </a:cubicBezTo>
                      <a:lnTo>
                        <a:pt x="4" y="212"/>
                      </a:lnTo>
                      <a:cubicBezTo>
                        <a:pt x="4" y="212"/>
                        <a:pt x="4" y="212"/>
                        <a:pt x="3" y="211"/>
                      </a:cubicBezTo>
                      <a:lnTo>
                        <a:pt x="0" y="177"/>
                      </a:lnTo>
                      <a:close/>
                      <a:moveTo>
                        <a:pt x="19" y="210"/>
                      </a:moveTo>
                      <a:lnTo>
                        <a:pt x="19" y="208"/>
                      </a:lnTo>
                      <a:lnTo>
                        <a:pt x="27" y="239"/>
                      </a:lnTo>
                      <a:lnTo>
                        <a:pt x="26" y="237"/>
                      </a:lnTo>
                      <a:lnTo>
                        <a:pt x="57" y="291"/>
                      </a:lnTo>
                      <a:lnTo>
                        <a:pt x="55" y="289"/>
                      </a:lnTo>
                      <a:lnTo>
                        <a:pt x="101" y="325"/>
                      </a:lnTo>
                      <a:lnTo>
                        <a:pt x="99" y="324"/>
                      </a:lnTo>
                      <a:lnTo>
                        <a:pt x="126" y="334"/>
                      </a:lnTo>
                      <a:lnTo>
                        <a:pt x="124" y="334"/>
                      </a:lnTo>
                      <a:lnTo>
                        <a:pt x="153" y="337"/>
                      </a:lnTo>
                      <a:lnTo>
                        <a:pt x="152" y="337"/>
                      </a:lnTo>
                      <a:lnTo>
                        <a:pt x="181" y="334"/>
                      </a:lnTo>
                      <a:lnTo>
                        <a:pt x="179" y="334"/>
                      </a:lnTo>
                      <a:lnTo>
                        <a:pt x="206" y="324"/>
                      </a:lnTo>
                      <a:lnTo>
                        <a:pt x="204" y="325"/>
                      </a:lnTo>
                      <a:lnTo>
                        <a:pt x="250" y="289"/>
                      </a:lnTo>
                      <a:lnTo>
                        <a:pt x="248" y="291"/>
                      </a:lnTo>
                      <a:lnTo>
                        <a:pt x="279" y="237"/>
                      </a:lnTo>
                      <a:lnTo>
                        <a:pt x="278" y="240"/>
                      </a:lnTo>
                      <a:lnTo>
                        <a:pt x="289" y="175"/>
                      </a:lnTo>
                      <a:lnTo>
                        <a:pt x="289" y="178"/>
                      </a:lnTo>
                      <a:lnTo>
                        <a:pt x="278" y="113"/>
                      </a:lnTo>
                      <a:lnTo>
                        <a:pt x="279" y="116"/>
                      </a:lnTo>
                      <a:lnTo>
                        <a:pt x="248" y="63"/>
                      </a:lnTo>
                      <a:lnTo>
                        <a:pt x="249" y="65"/>
                      </a:lnTo>
                      <a:lnTo>
                        <a:pt x="203" y="28"/>
                      </a:lnTo>
                      <a:lnTo>
                        <a:pt x="206" y="29"/>
                      </a:lnTo>
                      <a:lnTo>
                        <a:pt x="179" y="19"/>
                      </a:lnTo>
                      <a:lnTo>
                        <a:pt x="181" y="19"/>
                      </a:lnTo>
                      <a:lnTo>
                        <a:pt x="152" y="16"/>
                      </a:lnTo>
                      <a:lnTo>
                        <a:pt x="153" y="16"/>
                      </a:lnTo>
                      <a:lnTo>
                        <a:pt x="124" y="19"/>
                      </a:lnTo>
                      <a:lnTo>
                        <a:pt x="126" y="19"/>
                      </a:lnTo>
                      <a:lnTo>
                        <a:pt x="99" y="29"/>
                      </a:lnTo>
                      <a:lnTo>
                        <a:pt x="101" y="28"/>
                      </a:lnTo>
                      <a:lnTo>
                        <a:pt x="55" y="65"/>
                      </a:lnTo>
                      <a:lnTo>
                        <a:pt x="57" y="63"/>
                      </a:lnTo>
                      <a:lnTo>
                        <a:pt x="26" y="116"/>
                      </a:lnTo>
                      <a:lnTo>
                        <a:pt x="27" y="113"/>
                      </a:lnTo>
                      <a:lnTo>
                        <a:pt x="19" y="144"/>
                      </a:lnTo>
                      <a:lnTo>
                        <a:pt x="19" y="143"/>
                      </a:lnTo>
                      <a:lnTo>
                        <a:pt x="16" y="177"/>
                      </a:lnTo>
                      <a:lnTo>
                        <a:pt x="16" y="176"/>
                      </a:lnTo>
                      <a:lnTo>
                        <a:pt x="19" y="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87" name="Freeform 1321"/>
                <p:cNvSpPr>
                  <a:spLocks/>
                </p:cNvSpPr>
                <p:nvPr/>
              </p:nvSpPr>
              <p:spPr bwMode="auto">
                <a:xfrm>
                  <a:off x="8442325" y="4897438"/>
                  <a:ext cx="57150" cy="354012"/>
                </a:xfrm>
                <a:custGeom>
                  <a:avLst/>
                  <a:gdLst/>
                  <a:ahLst/>
                  <a:cxnLst>
                    <a:cxn ang="0">
                      <a:pos x="36" y="1"/>
                    </a:cxn>
                    <a:cxn ang="0">
                      <a:pos x="24" y="29"/>
                    </a:cxn>
                    <a:cxn ang="0">
                      <a:pos x="14" y="56"/>
                    </a:cxn>
                    <a:cxn ang="0">
                      <a:pos x="6" y="84"/>
                    </a:cxn>
                    <a:cxn ang="0">
                      <a:pos x="4" y="97"/>
                    </a:cxn>
                    <a:cxn ang="0">
                      <a:pos x="4" y="111"/>
                    </a:cxn>
                    <a:cxn ang="0">
                      <a:pos x="5" y="125"/>
                    </a:cxn>
                    <a:cxn ang="0">
                      <a:pos x="8" y="140"/>
                    </a:cxn>
                    <a:cxn ang="0">
                      <a:pos x="13" y="157"/>
                    </a:cxn>
                    <a:cxn ang="0">
                      <a:pos x="18" y="173"/>
                    </a:cxn>
                    <a:cxn ang="0">
                      <a:pos x="24" y="188"/>
                    </a:cxn>
                    <a:cxn ang="0">
                      <a:pos x="29" y="202"/>
                    </a:cxn>
                    <a:cxn ang="0">
                      <a:pos x="34" y="213"/>
                    </a:cxn>
                    <a:cxn ang="0">
                      <a:pos x="36" y="222"/>
                    </a:cxn>
                    <a:cxn ang="0">
                      <a:pos x="33" y="223"/>
                    </a:cxn>
                    <a:cxn ang="0">
                      <a:pos x="30" y="215"/>
                    </a:cxn>
                    <a:cxn ang="0">
                      <a:pos x="26" y="203"/>
                    </a:cxn>
                    <a:cxn ang="0">
                      <a:pos x="20" y="189"/>
                    </a:cxn>
                    <a:cxn ang="0">
                      <a:pos x="15" y="174"/>
                    </a:cxn>
                    <a:cxn ang="0">
                      <a:pos x="9" y="158"/>
                    </a:cxn>
                    <a:cxn ang="0">
                      <a:pos x="5" y="141"/>
                    </a:cxn>
                    <a:cxn ang="0">
                      <a:pos x="1" y="125"/>
                    </a:cxn>
                    <a:cxn ang="0">
                      <a:pos x="0" y="110"/>
                    </a:cxn>
                    <a:cxn ang="0">
                      <a:pos x="1" y="97"/>
                    </a:cxn>
                    <a:cxn ang="0">
                      <a:pos x="3" y="82"/>
                    </a:cxn>
                    <a:cxn ang="0">
                      <a:pos x="11" y="55"/>
                    </a:cxn>
                    <a:cxn ang="0">
                      <a:pos x="21" y="27"/>
                    </a:cxn>
                    <a:cxn ang="0">
                      <a:pos x="33" y="0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36" h="223">
                      <a:moveTo>
                        <a:pt x="36" y="1"/>
                      </a:moveTo>
                      <a:lnTo>
                        <a:pt x="24" y="29"/>
                      </a:lnTo>
                      <a:lnTo>
                        <a:pt x="14" y="56"/>
                      </a:lnTo>
                      <a:lnTo>
                        <a:pt x="6" y="84"/>
                      </a:lnTo>
                      <a:lnTo>
                        <a:pt x="4" y="97"/>
                      </a:lnTo>
                      <a:lnTo>
                        <a:pt x="4" y="111"/>
                      </a:lnTo>
                      <a:lnTo>
                        <a:pt x="5" y="125"/>
                      </a:lnTo>
                      <a:lnTo>
                        <a:pt x="8" y="140"/>
                      </a:lnTo>
                      <a:lnTo>
                        <a:pt x="13" y="157"/>
                      </a:lnTo>
                      <a:lnTo>
                        <a:pt x="18" y="173"/>
                      </a:lnTo>
                      <a:lnTo>
                        <a:pt x="24" y="188"/>
                      </a:lnTo>
                      <a:lnTo>
                        <a:pt x="29" y="202"/>
                      </a:lnTo>
                      <a:lnTo>
                        <a:pt x="34" y="213"/>
                      </a:lnTo>
                      <a:lnTo>
                        <a:pt x="36" y="222"/>
                      </a:lnTo>
                      <a:lnTo>
                        <a:pt x="33" y="223"/>
                      </a:lnTo>
                      <a:lnTo>
                        <a:pt x="30" y="215"/>
                      </a:lnTo>
                      <a:lnTo>
                        <a:pt x="26" y="203"/>
                      </a:lnTo>
                      <a:lnTo>
                        <a:pt x="20" y="189"/>
                      </a:lnTo>
                      <a:lnTo>
                        <a:pt x="15" y="174"/>
                      </a:lnTo>
                      <a:lnTo>
                        <a:pt x="9" y="158"/>
                      </a:lnTo>
                      <a:lnTo>
                        <a:pt x="5" y="141"/>
                      </a:lnTo>
                      <a:lnTo>
                        <a:pt x="1" y="125"/>
                      </a:lnTo>
                      <a:lnTo>
                        <a:pt x="0" y="110"/>
                      </a:lnTo>
                      <a:lnTo>
                        <a:pt x="1" y="97"/>
                      </a:lnTo>
                      <a:lnTo>
                        <a:pt x="3" y="82"/>
                      </a:lnTo>
                      <a:lnTo>
                        <a:pt x="11" y="55"/>
                      </a:lnTo>
                      <a:lnTo>
                        <a:pt x="21" y="27"/>
                      </a:lnTo>
                      <a:lnTo>
                        <a:pt x="33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88" name="Freeform 1322"/>
                <p:cNvSpPr>
                  <a:spLocks/>
                </p:cNvSpPr>
                <p:nvPr/>
              </p:nvSpPr>
              <p:spPr bwMode="auto">
                <a:xfrm>
                  <a:off x="8442325" y="4897438"/>
                  <a:ext cx="57150" cy="354012"/>
                </a:xfrm>
                <a:custGeom>
                  <a:avLst/>
                  <a:gdLst/>
                  <a:ahLst/>
                  <a:cxnLst>
                    <a:cxn ang="0">
                      <a:pos x="36" y="1"/>
                    </a:cxn>
                    <a:cxn ang="0">
                      <a:pos x="24" y="29"/>
                    </a:cxn>
                    <a:cxn ang="0">
                      <a:pos x="14" y="56"/>
                    </a:cxn>
                    <a:cxn ang="0">
                      <a:pos x="6" y="84"/>
                    </a:cxn>
                    <a:cxn ang="0">
                      <a:pos x="4" y="97"/>
                    </a:cxn>
                    <a:cxn ang="0">
                      <a:pos x="4" y="111"/>
                    </a:cxn>
                    <a:cxn ang="0">
                      <a:pos x="5" y="125"/>
                    </a:cxn>
                    <a:cxn ang="0">
                      <a:pos x="8" y="140"/>
                    </a:cxn>
                    <a:cxn ang="0">
                      <a:pos x="13" y="157"/>
                    </a:cxn>
                    <a:cxn ang="0">
                      <a:pos x="18" y="173"/>
                    </a:cxn>
                    <a:cxn ang="0">
                      <a:pos x="24" y="188"/>
                    </a:cxn>
                    <a:cxn ang="0">
                      <a:pos x="29" y="202"/>
                    </a:cxn>
                    <a:cxn ang="0">
                      <a:pos x="34" y="213"/>
                    </a:cxn>
                    <a:cxn ang="0">
                      <a:pos x="36" y="222"/>
                    </a:cxn>
                    <a:cxn ang="0">
                      <a:pos x="33" y="223"/>
                    </a:cxn>
                    <a:cxn ang="0">
                      <a:pos x="30" y="215"/>
                    </a:cxn>
                    <a:cxn ang="0">
                      <a:pos x="26" y="203"/>
                    </a:cxn>
                    <a:cxn ang="0">
                      <a:pos x="20" y="189"/>
                    </a:cxn>
                    <a:cxn ang="0">
                      <a:pos x="15" y="174"/>
                    </a:cxn>
                    <a:cxn ang="0">
                      <a:pos x="9" y="158"/>
                    </a:cxn>
                    <a:cxn ang="0">
                      <a:pos x="5" y="141"/>
                    </a:cxn>
                    <a:cxn ang="0">
                      <a:pos x="1" y="125"/>
                    </a:cxn>
                    <a:cxn ang="0">
                      <a:pos x="0" y="110"/>
                    </a:cxn>
                    <a:cxn ang="0">
                      <a:pos x="1" y="97"/>
                    </a:cxn>
                    <a:cxn ang="0">
                      <a:pos x="3" y="82"/>
                    </a:cxn>
                    <a:cxn ang="0">
                      <a:pos x="11" y="55"/>
                    </a:cxn>
                    <a:cxn ang="0">
                      <a:pos x="21" y="27"/>
                    </a:cxn>
                    <a:cxn ang="0">
                      <a:pos x="33" y="0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36" h="223">
                      <a:moveTo>
                        <a:pt x="36" y="1"/>
                      </a:moveTo>
                      <a:lnTo>
                        <a:pt x="24" y="29"/>
                      </a:lnTo>
                      <a:lnTo>
                        <a:pt x="14" y="56"/>
                      </a:lnTo>
                      <a:lnTo>
                        <a:pt x="6" y="84"/>
                      </a:lnTo>
                      <a:lnTo>
                        <a:pt x="4" y="97"/>
                      </a:lnTo>
                      <a:lnTo>
                        <a:pt x="4" y="111"/>
                      </a:lnTo>
                      <a:lnTo>
                        <a:pt x="5" y="125"/>
                      </a:lnTo>
                      <a:lnTo>
                        <a:pt x="8" y="140"/>
                      </a:lnTo>
                      <a:lnTo>
                        <a:pt x="13" y="157"/>
                      </a:lnTo>
                      <a:lnTo>
                        <a:pt x="18" y="173"/>
                      </a:lnTo>
                      <a:lnTo>
                        <a:pt x="24" y="188"/>
                      </a:lnTo>
                      <a:lnTo>
                        <a:pt x="29" y="202"/>
                      </a:lnTo>
                      <a:lnTo>
                        <a:pt x="34" y="213"/>
                      </a:lnTo>
                      <a:lnTo>
                        <a:pt x="36" y="222"/>
                      </a:lnTo>
                      <a:lnTo>
                        <a:pt x="33" y="223"/>
                      </a:lnTo>
                      <a:lnTo>
                        <a:pt x="30" y="215"/>
                      </a:lnTo>
                      <a:lnTo>
                        <a:pt x="26" y="203"/>
                      </a:lnTo>
                      <a:lnTo>
                        <a:pt x="20" y="189"/>
                      </a:lnTo>
                      <a:lnTo>
                        <a:pt x="15" y="174"/>
                      </a:lnTo>
                      <a:lnTo>
                        <a:pt x="9" y="158"/>
                      </a:lnTo>
                      <a:lnTo>
                        <a:pt x="5" y="141"/>
                      </a:lnTo>
                      <a:lnTo>
                        <a:pt x="1" y="125"/>
                      </a:lnTo>
                      <a:lnTo>
                        <a:pt x="0" y="110"/>
                      </a:lnTo>
                      <a:lnTo>
                        <a:pt x="1" y="97"/>
                      </a:lnTo>
                      <a:lnTo>
                        <a:pt x="3" y="82"/>
                      </a:lnTo>
                      <a:lnTo>
                        <a:pt x="11" y="55"/>
                      </a:lnTo>
                      <a:lnTo>
                        <a:pt x="21" y="27"/>
                      </a:lnTo>
                      <a:lnTo>
                        <a:pt x="33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3850" y="1617663"/>
            <a:ext cx="7816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fr-FR" sz="2000" b="1" dirty="0">
                <a:latin typeface="+mn-lt"/>
              </a:rPr>
              <a:t>Partie proportionnelle à l’onde objet conjuguée (ordre +1)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23850" y="3143248"/>
            <a:ext cx="60292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/>
              </a:rPr>
              <a:t> Onde objet conjuguée </a:t>
            </a:r>
            <a:r>
              <a:rPr lang="fr-FR" dirty="0" err="1" smtClean="0">
                <a:sym typeface="Symbol"/>
              </a:rPr>
              <a:t>exp</a:t>
            </a:r>
            <a:r>
              <a:rPr lang="fr-FR" dirty="0" smtClean="0">
                <a:sym typeface="Symbol"/>
              </a:rPr>
              <a:t>(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fr-FR" dirty="0" smtClean="0">
                <a:sym typeface="Symbol"/>
              </a:rPr>
              <a:t>i</a:t>
            </a:r>
            <a:r>
              <a:rPr lang="fr-FR" baseline="-25000" dirty="0" smtClean="0">
                <a:sym typeface="Symbol"/>
              </a:rPr>
              <a:t>0</a:t>
            </a:r>
            <a:r>
              <a:rPr lang="fr-FR" dirty="0" smtClean="0">
                <a:sym typeface="Symbol"/>
              </a:rPr>
              <a:t>)</a:t>
            </a:r>
          </a:p>
          <a:p>
            <a:r>
              <a:rPr lang="fr-FR" dirty="0" smtClean="0">
                <a:sym typeface="Symbol"/>
              </a:rPr>
              <a:t>	 Image pseudoscopique : profondeur inversée</a:t>
            </a:r>
          </a:p>
          <a:p>
            <a:endParaRPr lang="fr-FR" dirty="0" smtClean="0">
              <a:sym typeface="Symbol"/>
            </a:endParaRPr>
          </a:p>
          <a:p>
            <a:r>
              <a:rPr lang="fr-FR" dirty="0" smtClean="0">
                <a:sym typeface="Symbol"/>
              </a:rPr>
              <a:t> Image réelle</a:t>
            </a:r>
          </a:p>
          <a:p>
            <a:endParaRPr lang="fr-FR" dirty="0" smtClean="0">
              <a:sym typeface="Symbol"/>
            </a:endParaRPr>
          </a:p>
          <a:p>
            <a:r>
              <a:rPr lang="fr-FR" dirty="0" smtClean="0">
                <a:sym typeface="Symbol"/>
              </a:rPr>
              <a:t> Dans la direction 2</a:t>
            </a:r>
          </a:p>
          <a:p>
            <a:pPr>
              <a:buFont typeface="Symbol" pitchFamily="18" charset="2"/>
              <a:buChar char="µ"/>
            </a:pPr>
            <a:endParaRPr lang="fr-FR" dirty="0"/>
          </a:p>
        </p:txBody>
      </p:sp>
      <p:pic>
        <p:nvPicPr>
          <p:cNvPr id="9" name="Image 8" descr="ImageOrth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170" y="3994148"/>
            <a:ext cx="2907030" cy="230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Eléments de théorie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/>
              <a:t>3</a:t>
            </a:r>
            <a:r>
              <a:rPr lang="fr-FR" sz="2000" i="1" kern="1200" dirty="0" smtClean="0"/>
              <a:t>. Relecture</a:t>
            </a:r>
            <a:endParaRPr lang="fr-FR" sz="2000" i="1" kern="12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319338"/>
            <a:ext cx="20415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013" y="57150"/>
            <a:ext cx="7391400" cy="860425"/>
          </a:xfrm>
        </p:spPr>
        <p:txBody>
          <a:bodyPr/>
          <a:lstStyle/>
          <a:p>
            <a:r>
              <a:rPr lang="fr-FR" dirty="0" smtClean="0"/>
              <a:t>3. Eléments de théorie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/>
              <a:t>3</a:t>
            </a:r>
            <a:r>
              <a:rPr lang="fr-FR" sz="2000" i="1" kern="1200" dirty="0" smtClean="0"/>
              <a:t>. Relecture : exemple</a:t>
            </a:r>
            <a:endParaRPr lang="fr-FR" sz="2000" i="1" kern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17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285752" y="1702346"/>
            <a:ext cx="8326315" cy="3820381"/>
            <a:chOff x="285752" y="1702346"/>
            <a:chExt cx="8326315" cy="3820381"/>
          </a:xfrm>
        </p:grpSpPr>
        <p:grpSp>
          <p:nvGrpSpPr>
            <p:cNvPr id="6" name="Groupe 108"/>
            <p:cNvGrpSpPr/>
            <p:nvPr/>
          </p:nvGrpSpPr>
          <p:grpSpPr>
            <a:xfrm rot="19703046">
              <a:off x="640852" y="3355367"/>
              <a:ext cx="2177199" cy="973076"/>
              <a:chOff x="2004358" y="1714488"/>
              <a:chExt cx="3137579" cy="1214446"/>
            </a:xfrm>
          </p:grpSpPr>
          <p:grpSp>
            <p:nvGrpSpPr>
              <p:cNvPr id="207" name="Groupe 74"/>
              <p:cNvGrpSpPr/>
              <p:nvPr/>
            </p:nvGrpSpPr>
            <p:grpSpPr>
              <a:xfrm>
                <a:off x="3572812" y="1714488"/>
                <a:ext cx="1569125" cy="1214446"/>
                <a:chOff x="3005134" y="1714488"/>
                <a:chExt cx="2135188" cy="1214446"/>
              </a:xfrm>
            </p:grpSpPr>
            <p:cxnSp>
              <p:nvCxnSpPr>
                <p:cNvPr id="224" name="Connecteur droit 223"/>
                <p:cNvCxnSpPr/>
                <p:nvPr/>
              </p:nvCxnSpPr>
              <p:spPr>
                <a:xfrm rot="5400000">
                  <a:off x="2398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Connecteur droit 224"/>
                <p:cNvCxnSpPr/>
                <p:nvPr/>
              </p:nvCxnSpPr>
              <p:spPr>
                <a:xfrm rot="5400000">
                  <a:off x="2551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Connecteur droit 225"/>
                <p:cNvCxnSpPr/>
                <p:nvPr/>
              </p:nvCxnSpPr>
              <p:spPr>
                <a:xfrm rot="5400000">
                  <a:off x="2703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Connecteur droit 226"/>
                <p:cNvCxnSpPr/>
                <p:nvPr/>
              </p:nvCxnSpPr>
              <p:spPr>
                <a:xfrm rot="5400000">
                  <a:off x="2855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Connecteur droit 227"/>
                <p:cNvCxnSpPr/>
                <p:nvPr/>
              </p:nvCxnSpPr>
              <p:spPr>
                <a:xfrm rot="5400000">
                  <a:off x="3008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Connecteur droit 228"/>
                <p:cNvCxnSpPr/>
                <p:nvPr/>
              </p:nvCxnSpPr>
              <p:spPr>
                <a:xfrm rot="5400000">
                  <a:off x="3160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Connecteur droit 229"/>
                <p:cNvCxnSpPr/>
                <p:nvPr/>
              </p:nvCxnSpPr>
              <p:spPr>
                <a:xfrm rot="5400000">
                  <a:off x="3313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Connecteur droit 230"/>
                <p:cNvCxnSpPr/>
                <p:nvPr/>
              </p:nvCxnSpPr>
              <p:spPr>
                <a:xfrm rot="5400000">
                  <a:off x="3465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Connecteur droit 231"/>
                <p:cNvCxnSpPr/>
                <p:nvPr/>
              </p:nvCxnSpPr>
              <p:spPr>
                <a:xfrm rot="5400000">
                  <a:off x="3617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Connecteur droit 232"/>
                <p:cNvCxnSpPr/>
                <p:nvPr/>
              </p:nvCxnSpPr>
              <p:spPr>
                <a:xfrm rot="5400000">
                  <a:off x="3770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Connecteur droit 233"/>
                <p:cNvCxnSpPr/>
                <p:nvPr/>
              </p:nvCxnSpPr>
              <p:spPr>
                <a:xfrm rot="5400000">
                  <a:off x="3922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Connecteur droit 234"/>
                <p:cNvCxnSpPr/>
                <p:nvPr/>
              </p:nvCxnSpPr>
              <p:spPr>
                <a:xfrm rot="5400000">
                  <a:off x="4075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Connecteur droit 235"/>
                <p:cNvCxnSpPr/>
                <p:nvPr/>
              </p:nvCxnSpPr>
              <p:spPr>
                <a:xfrm rot="5400000">
                  <a:off x="4227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Connecteur droit 236"/>
                <p:cNvCxnSpPr/>
                <p:nvPr/>
              </p:nvCxnSpPr>
              <p:spPr>
                <a:xfrm rot="5400000">
                  <a:off x="4379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Connecteur droit 237"/>
                <p:cNvCxnSpPr/>
                <p:nvPr/>
              </p:nvCxnSpPr>
              <p:spPr>
                <a:xfrm rot="5400000">
                  <a:off x="4532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e 91"/>
              <p:cNvGrpSpPr/>
              <p:nvPr/>
            </p:nvGrpSpPr>
            <p:grpSpPr>
              <a:xfrm>
                <a:off x="2004358" y="1714488"/>
                <a:ext cx="1569125" cy="1214446"/>
                <a:chOff x="3005134" y="1714488"/>
                <a:chExt cx="2135188" cy="1214446"/>
              </a:xfrm>
            </p:grpSpPr>
            <p:cxnSp>
              <p:nvCxnSpPr>
                <p:cNvPr id="209" name="Connecteur droit 208"/>
                <p:cNvCxnSpPr/>
                <p:nvPr/>
              </p:nvCxnSpPr>
              <p:spPr>
                <a:xfrm rot="5400000">
                  <a:off x="2398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Connecteur droit 209"/>
                <p:cNvCxnSpPr/>
                <p:nvPr/>
              </p:nvCxnSpPr>
              <p:spPr>
                <a:xfrm rot="5400000">
                  <a:off x="2551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Connecteur droit 210"/>
                <p:cNvCxnSpPr/>
                <p:nvPr/>
              </p:nvCxnSpPr>
              <p:spPr>
                <a:xfrm rot="5400000">
                  <a:off x="2703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Connecteur droit 211"/>
                <p:cNvCxnSpPr/>
                <p:nvPr/>
              </p:nvCxnSpPr>
              <p:spPr>
                <a:xfrm rot="5400000">
                  <a:off x="2855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Connecteur droit 212"/>
                <p:cNvCxnSpPr/>
                <p:nvPr/>
              </p:nvCxnSpPr>
              <p:spPr>
                <a:xfrm rot="5400000">
                  <a:off x="3008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Connecteur droit 213"/>
                <p:cNvCxnSpPr/>
                <p:nvPr/>
              </p:nvCxnSpPr>
              <p:spPr>
                <a:xfrm rot="5400000">
                  <a:off x="3160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Connecteur droit 214"/>
                <p:cNvCxnSpPr/>
                <p:nvPr/>
              </p:nvCxnSpPr>
              <p:spPr>
                <a:xfrm rot="5400000">
                  <a:off x="3313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Connecteur droit 215"/>
                <p:cNvCxnSpPr/>
                <p:nvPr/>
              </p:nvCxnSpPr>
              <p:spPr>
                <a:xfrm rot="5400000">
                  <a:off x="3465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Connecteur droit 216"/>
                <p:cNvCxnSpPr/>
                <p:nvPr/>
              </p:nvCxnSpPr>
              <p:spPr>
                <a:xfrm rot="5400000">
                  <a:off x="3617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Connecteur droit 217"/>
                <p:cNvCxnSpPr/>
                <p:nvPr/>
              </p:nvCxnSpPr>
              <p:spPr>
                <a:xfrm rot="5400000">
                  <a:off x="3770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Connecteur droit 218"/>
                <p:cNvCxnSpPr/>
                <p:nvPr/>
              </p:nvCxnSpPr>
              <p:spPr>
                <a:xfrm rot="5400000">
                  <a:off x="3922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Connecteur droit 219"/>
                <p:cNvCxnSpPr/>
                <p:nvPr/>
              </p:nvCxnSpPr>
              <p:spPr>
                <a:xfrm rot="5400000">
                  <a:off x="4075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Connecteur droit 220"/>
                <p:cNvCxnSpPr/>
                <p:nvPr/>
              </p:nvCxnSpPr>
              <p:spPr>
                <a:xfrm rot="5400000">
                  <a:off x="4227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Connecteur droit 221"/>
                <p:cNvCxnSpPr/>
                <p:nvPr/>
              </p:nvCxnSpPr>
              <p:spPr>
                <a:xfrm rot="5400000">
                  <a:off x="4379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Connecteur droit 222"/>
                <p:cNvCxnSpPr/>
                <p:nvPr/>
              </p:nvCxnSpPr>
              <p:spPr>
                <a:xfrm rot="5400000">
                  <a:off x="4532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" name="Connecteur droit avec flèche 6"/>
            <p:cNvCxnSpPr/>
            <p:nvPr/>
          </p:nvCxnSpPr>
          <p:spPr>
            <a:xfrm rot="5400000" flipH="1" flipV="1">
              <a:off x="2296251" y="2901156"/>
              <a:ext cx="1030316" cy="5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flipV="1">
              <a:off x="2811685" y="2672472"/>
              <a:ext cx="892285" cy="744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2811685" y="2214554"/>
              <a:ext cx="263214" cy="307777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x</a:t>
              </a:r>
              <a:endParaRPr lang="fr-FR" sz="14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654399" y="2615233"/>
              <a:ext cx="272832" cy="307777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Y</a:t>
              </a:r>
              <a:endParaRPr lang="fr-FR" sz="1400" dirty="0"/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2811685" y="3416590"/>
              <a:ext cx="1239285" cy="12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3951827" y="3416590"/>
              <a:ext cx="255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z</a:t>
              </a:r>
              <a:endParaRPr lang="fr-FR" sz="1400" dirty="0"/>
            </a:p>
          </p:txBody>
        </p:sp>
        <p:grpSp>
          <p:nvGrpSpPr>
            <p:cNvPr id="13" name="Groupe 107"/>
            <p:cNvGrpSpPr/>
            <p:nvPr/>
          </p:nvGrpSpPr>
          <p:grpSpPr>
            <a:xfrm>
              <a:off x="286409" y="2916077"/>
              <a:ext cx="2177199" cy="973076"/>
              <a:chOff x="2004358" y="1714488"/>
              <a:chExt cx="3137579" cy="1214446"/>
            </a:xfrm>
          </p:grpSpPr>
          <p:grpSp>
            <p:nvGrpSpPr>
              <p:cNvPr id="175" name="Groupe 74"/>
              <p:cNvGrpSpPr/>
              <p:nvPr/>
            </p:nvGrpSpPr>
            <p:grpSpPr>
              <a:xfrm>
                <a:off x="3572812" y="1714488"/>
                <a:ext cx="1569125" cy="1214446"/>
                <a:chOff x="3005134" y="1714488"/>
                <a:chExt cx="2135188" cy="1214446"/>
              </a:xfrm>
            </p:grpSpPr>
            <p:cxnSp>
              <p:nvCxnSpPr>
                <p:cNvPr id="192" name="Connecteur droit 191"/>
                <p:cNvCxnSpPr/>
                <p:nvPr/>
              </p:nvCxnSpPr>
              <p:spPr>
                <a:xfrm rot="5400000">
                  <a:off x="2398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Connecteur droit 192"/>
                <p:cNvCxnSpPr/>
                <p:nvPr/>
              </p:nvCxnSpPr>
              <p:spPr>
                <a:xfrm rot="5400000">
                  <a:off x="2551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Connecteur droit 193"/>
                <p:cNvCxnSpPr/>
                <p:nvPr/>
              </p:nvCxnSpPr>
              <p:spPr>
                <a:xfrm rot="5400000">
                  <a:off x="2703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Connecteur droit 62"/>
                <p:cNvCxnSpPr/>
                <p:nvPr/>
              </p:nvCxnSpPr>
              <p:spPr>
                <a:xfrm rot="5400000">
                  <a:off x="2855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Connecteur droit 63"/>
                <p:cNvCxnSpPr/>
                <p:nvPr/>
              </p:nvCxnSpPr>
              <p:spPr>
                <a:xfrm rot="5400000">
                  <a:off x="3008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Connecteur droit 196"/>
                <p:cNvCxnSpPr/>
                <p:nvPr/>
              </p:nvCxnSpPr>
              <p:spPr>
                <a:xfrm rot="5400000">
                  <a:off x="3160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Connecteur droit 197"/>
                <p:cNvCxnSpPr/>
                <p:nvPr/>
              </p:nvCxnSpPr>
              <p:spPr>
                <a:xfrm rot="5400000">
                  <a:off x="3313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Connecteur droit 198"/>
                <p:cNvCxnSpPr/>
                <p:nvPr/>
              </p:nvCxnSpPr>
              <p:spPr>
                <a:xfrm rot="5400000">
                  <a:off x="3465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Connecteur droit 199"/>
                <p:cNvCxnSpPr/>
                <p:nvPr/>
              </p:nvCxnSpPr>
              <p:spPr>
                <a:xfrm rot="5400000">
                  <a:off x="3617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Connecteur droit 200"/>
                <p:cNvCxnSpPr/>
                <p:nvPr/>
              </p:nvCxnSpPr>
              <p:spPr>
                <a:xfrm rot="5400000">
                  <a:off x="3770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Connecteur droit 201"/>
                <p:cNvCxnSpPr/>
                <p:nvPr/>
              </p:nvCxnSpPr>
              <p:spPr>
                <a:xfrm rot="5400000">
                  <a:off x="3922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Connecteur droit 202"/>
                <p:cNvCxnSpPr/>
                <p:nvPr/>
              </p:nvCxnSpPr>
              <p:spPr>
                <a:xfrm rot="5400000">
                  <a:off x="4075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Connecteur droit 203"/>
                <p:cNvCxnSpPr/>
                <p:nvPr/>
              </p:nvCxnSpPr>
              <p:spPr>
                <a:xfrm rot="5400000">
                  <a:off x="4227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Connecteur droit 204"/>
                <p:cNvCxnSpPr/>
                <p:nvPr/>
              </p:nvCxnSpPr>
              <p:spPr>
                <a:xfrm rot="5400000">
                  <a:off x="4379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Connecteur droit 205"/>
                <p:cNvCxnSpPr/>
                <p:nvPr/>
              </p:nvCxnSpPr>
              <p:spPr>
                <a:xfrm rot="5400000">
                  <a:off x="4532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e 91"/>
              <p:cNvGrpSpPr/>
              <p:nvPr/>
            </p:nvGrpSpPr>
            <p:grpSpPr>
              <a:xfrm>
                <a:off x="2004358" y="1714488"/>
                <a:ext cx="1569125" cy="1214446"/>
                <a:chOff x="3005134" y="1714488"/>
                <a:chExt cx="2135188" cy="1214446"/>
              </a:xfrm>
            </p:grpSpPr>
            <p:cxnSp>
              <p:nvCxnSpPr>
                <p:cNvPr id="177" name="Connecteur droit 176"/>
                <p:cNvCxnSpPr/>
                <p:nvPr/>
              </p:nvCxnSpPr>
              <p:spPr>
                <a:xfrm rot="5400000">
                  <a:off x="2398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Connecteur droit 177"/>
                <p:cNvCxnSpPr/>
                <p:nvPr/>
              </p:nvCxnSpPr>
              <p:spPr>
                <a:xfrm rot="5400000">
                  <a:off x="2551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Connecteur droit 94"/>
                <p:cNvCxnSpPr/>
                <p:nvPr/>
              </p:nvCxnSpPr>
              <p:spPr>
                <a:xfrm rot="5400000">
                  <a:off x="2703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Connecteur droit 95"/>
                <p:cNvCxnSpPr/>
                <p:nvPr/>
              </p:nvCxnSpPr>
              <p:spPr>
                <a:xfrm rot="5400000">
                  <a:off x="2855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Connecteur droit 180"/>
                <p:cNvCxnSpPr/>
                <p:nvPr/>
              </p:nvCxnSpPr>
              <p:spPr>
                <a:xfrm rot="5400000">
                  <a:off x="3008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Connecteur droit 181"/>
                <p:cNvCxnSpPr/>
                <p:nvPr/>
              </p:nvCxnSpPr>
              <p:spPr>
                <a:xfrm rot="5400000">
                  <a:off x="3160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Connecteur droit 182"/>
                <p:cNvCxnSpPr/>
                <p:nvPr/>
              </p:nvCxnSpPr>
              <p:spPr>
                <a:xfrm rot="5400000">
                  <a:off x="3313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Connecteur droit 183"/>
                <p:cNvCxnSpPr/>
                <p:nvPr/>
              </p:nvCxnSpPr>
              <p:spPr>
                <a:xfrm rot="5400000">
                  <a:off x="3465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Connecteur droit 184"/>
                <p:cNvCxnSpPr/>
                <p:nvPr/>
              </p:nvCxnSpPr>
              <p:spPr>
                <a:xfrm rot="5400000">
                  <a:off x="3617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Connecteur droit 185"/>
                <p:cNvCxnSpPr/>
                <p:nvPr/>
              </p:nvCxnSpPr>
              <p:spPr>
                <a:xfrm rot="5400000">
                  <a:off x="3770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Connecteur droit 186"/>
                <p:cNvCxnSpPr/>
                <p:nvPr/>
              </p:nvCxnSpPr>
              <p:spPr>
                <a:xfrm rot="5400000">
                  <a:off x="3922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Connecteur droit 187"/>
                <p:cNvCxnSpPr/>
                <p:nvPr/>
              </p:nvCxnSpPr>
              <p:spPr>
                <a:xfrm rot="5400000">
                  <a:off x="4075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Connecteur droit 188"/>
                <p:cNvCxnSpPr/>
                <p:nvPr/>
              </p:nvCxnSpPr>
              <p:spPr>
                <a:xfrm rot="5400000">
                  <a:off x="4227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Connecteur droit 189"/>
                <p:cNvCxnSpPr/>
                <p:nvPr/>
              </p:nvCxnSpPr>
              <p:spPr>
                <a:xfrm rot="5400000">
                  <a:off x="4379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Connecteur droit 190"/>
                <p:cNvCxnSpPr/>
                <p:nvPr/>
              </p:nvCxnSpPr>
              <p:spPr>
                <a:xfrm rot="5400000">
                  <a:off x="4532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ZoneTexte 13"/>
            <p:cNvSpPr txBox="1"/>
            <p:nvPr/>
          </p:nvSpPr>
          <p:spPr>
            <a:xfrm>
              <a:off x="432530" y="2500306"/>
              <a:ext cx="9168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Référence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428728" y="4714884"/>
              <a:ext cx="5908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Objet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662971" y="4160707"/>
              <a:ext cx="11331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Hologramme</a:t>
              </a:r>
            </a:p>
          </p:txBody>
        </p:sp>
        <p:grpSp>
          <p:nvGrpSpPr>
            <p:cNvPr id="17" name="Groupe 23"/>
            <p:cNvGrpSpPr/>
            <p:nvPr/>
          </p:nvGrpSpPr>
          <p:grpSpPr>
            <a:xfrm>
              <a:off x="2365542" y="2299119"/>
              <a:ext cx="892285" cy="2117870"/>
              <a:chOff x="3000364" y="357166"/>
              <a:chExt cx="2714644" cy="6786611"/>
            </a:xfrm>
            <a:scene3d>
              <a:camera prst="isometricRightUp">
                <a:rot lat="2999999" lon="18899995" rev="0"/>
              </a:camera>
              <a:lightRig rig="threePt" dir="t"/>
            </a:scene3d>
          </p:grpSpPr>
          <p:grpSp>
            <p:nvGrpSpPr>
              <p:cNvPr id="160" name="Groupe 10"/>
              <p:cNvGrpSpPr/>
              <p:nvPr/>
            </p:nvGrpSpPr>
            <p:grpSpPr>
              <a:xfrm>
                <a:off x="3000364" y="357166"/>
                <a:ext cx="2714644" cy="1357323"/>
                <a:chOff x="3000364" y="357166"/>
                <a:chExt cx="2714644" cy="2928958"/>
              </a:xfrm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3000364" y="35716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174" name="Rectangle 9"/>
                <p:cNvSpPr/>
                <p:nvPr/>
              </p:nvSpPr>
              <p:spPr>
                <a:xfrm rot="10800000">
                  <a:off x="3000364" y="178592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</p:grpSp>
          <p:grpSp>
            <p:nvGrpSpPr>
              <p:cNvPr id="161" name="Groupe 11"/>
              <p:cNvGrpSpPr/>
              <p:nvPr/>
            </p:nvGrpSpPr>
            <p:grpSpPr>
              <a:xfrm>
                <a:off x="3000364" y="1714488"/>
                <a:ext cx="2714644" cy="1357323"/>
                <a:chOff x="3000364" y="357166"/>
                <a:chExt cx="2714644" cy="2928958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3000364" y="35716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172" name="Rectangle 13"/>
                <p:cNvSpPr/>
                <p:nvPr/>
              </p:nvSpPr>
              <p:spPr>
                <a:xfrm rot="10800000">
                  <a:off x="3000364" y="178592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</p:grpSp>
          <p:grpSp>
            <p:nvGrpSpPr>
              <p:cNvPr id="162" name="Groupe 14"/>
              <p:cNvGrpSpPr/>
              <p:nvPr/>
            </p:nvGrpSpPr>
            <p:grpSpPr>
              <a:xfrm>
                <a:off x="3000364" y="3071810"/>
                <a:ext cx="2714644" cy="1357323"/>
                <a:chOff x="3000364" y="357166"/>
                <a:chExt cx="2714644" cy="2928958"/>
              </a:xfrm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3000364" y="35716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 rot="10800000">
                  <a:off x="3000364" y="178592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</p:grpSp>
          <p:grpSp>
            <p:nvGrpSpPr>
              <p:cNvPr id="163" name="Groupe 17"/>
              <p:cNvGrpSpPr/>
              <p:nvPr/>
            </p:nvGrpSpPr>
            <p:grpSpPr>
              <a:xfrm>
                <a:off x="3000364" y="4429132"/>
                <a:ext cx="2714644" cy="1357323"/>
                <a:chOff x="3000364" y="357166"/>
                <a:chExt cx="2714644" cy="2928958"/>
              </a:xfrm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3000364" y="35716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 rot="10800000">
                  <a:off x="3000364" y="178592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</p:grpSp>
          <p:grpSp>
            <p:nvGrpSpPr>
              <p:cNvPr id="164" name="Groupe 20"/>
              <p:cNvGrpSpPr/>
              <p:nvPr/>
            </p:nvGrpSpPr>
            <p:grpSpPr>
              <a:xfrm>
                <a:off x="3000364" y="5786454"/>
                <a:ext cx="2714644" cy="1357323"/>
                <a:chOff x="3000364" y="357166"/>
                <a:chExt cx="2714644" cy="2928958"/>
              </a:xfrm>
            </p:grpSpPr>
            <p:sp>
              <p:nvSpPr>
                <p:cNvPr id="165" name="Rectangle 21"/>
                <p:cNvSpPr/>
                <p:nvPr/>
              </p:nvSpPr>
              <p:spPr>
                <a:xfrm>
                  <a:off x="3000364" y="35716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166" name="Rectangle 22"/>
                <p:cNvSpPr/>
                <p:nvPr/>
              </p:nvSpPr>
              <p:spPr>
                <a:xfrm rot="10800000">
                  <a:off x="3000364" y="178592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</p:grpSp>
        </p:grpSp>
        <p:cxnSp>
          <p:nvCxnSpPr>
            <p:cNvPr id="18" name="Connecteur droit avec flèche 17"/>
            <p:cNvCxnSpPr/>
            <p:nvPr/>
          </p:nvCxnSpPr>
          <p:spPr>
            <a:xfrm rot="5400000" flipH="1" flipV="1">
              <a:off x="5717155" y="2814002"/>
              <a:ext cx="1030316" cy="5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6232589" y="2585318"/>
              <a:ext cx="892285" cy="744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>
              <a:off x="6232589" y="3329436"/>
              <a:ext cx="1239285" cy="12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7372731" y="3329436"/>
              <a:ext cx="255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z</a:t>
              </a:r>
              <a:endParaRPr lang="fr-FR" sz="14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718778" y="2442269"/>
              <a:ext cx="9168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Référence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357818" y="4274114"/>
              <a:ext cx="11331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Hologramme</a:t>
              </a:r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5786446" y="2299119"/>
              <a:ext cx="892285" cy="2117870"/>
              <a:chOff x="3000364" y="357166"/>
              <a:chExt cx="2714644" cy="6786611"/>
            </a:xfrm>
            <a:scene3d>
              <a:camera prst="isometricRightUp">
                <a:rot lat="2999999" lon="18899995" rev="0"/>
              </a:camera>
              <a:lightRig rig="threePt" dir="t"/>
            </a:scene3d>
          </p:grpSpPr>
          <p:grpSp>
            <p:nvGrpSpPr>
              <p:cNvPr id="145" name="Groupe 10"/>
              <p:cNvGrpSpPr/>
              <p:nvPr/>
            </p:nvGrpSpPr>
            <p:grpSpPr>
              <a:xfrm>
                <a:off x="3000364" y="357166"/>
                <a:ext cx="2714644" cy="1357323"/>
                <a:chOff x="3000364" y="357166"/>
                <a:chExt cx="2714644" cy="2928958"/>
              </a:xfrm>
            </p:grpSpPr>
            <p:sp>
              <p:nvSpPr>
                <p:cNvPr id="158" name="Rectangle 157"/>
                <p:cNvSpPr/>
                <p:nvPr/>
              </p:nvSpPr>
              <p:spPr>
                <a:xfrm>
                  <a:off x="3000364" y="35716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159" name="Rectangle 9"/>
                <p:cNvSpPr/>
                <p:nvPr/>
              </p:nvSpPr>
              <p:spPr>
                <a:xfrm rot="10800000">
                  <a:off x="3000364" y="178592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</p:grpSp>
          <p:grpSp>
            <p:nvGrpSpPr>
              <p:cNvPr id="146" name="Groupe 11"/>
              <p:cNvGrpSpPr/>
              <p:nvPr/>
            </p:nvGrpSpPr>
            <p:grpSpPr>
              <a:xfrm>
                <a:off x="3000364" y="1714488"/>
                <a:ext cx="2714644" cy="1357323"/>
                <a:chOff x="3000364" y="357166"/>
                <a:chExt cx="2714644" cy="2928958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3000364" y="35716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157" name="Rectangle 13"/>
                <p:cNvSpPr/>
                <p:nvPr/>
              </p:nvSpPr>
              <p:spPr>
                <a:xfrm rot="10800000">
                  <a:off x="3000364" y="178592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</p:grpSp>
          <p:grpSp>
            <p:nvGrpSpPr>
              <p:cNvPr id="147" name="Groupe 14"/>
              <p:cNvGrpSpPr/>
              <p:nvPr/>
            </p:nvGrpSpPr>
            <p:grpSpPr>
              <a:xfrm>
                <a:off x="3000364" y="3071810"/>
                <a:ext cx="2714644" cy="1357323"/>
                <a:chOff x="3000364" y="357166"/>
                <a:chExt cx="2714644" cy="2928958"/>
              </a:xfrm>
            </p:grpSpPr>
            <p:sp>
              <p:nvSpPr>
                <p:cNvPr id="154" name="Rectangle 15"/>
                <p:cNvSpPr/>
                <p:nvPr/>
              </p:nvSpPr>
              <p:spPr>
                <a:xfrm>
                  <a:off x="3000364" y="35716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155" name="Rectangle 16"/>
                <p:cNvSpPr/>
                <p:nvPr/>
              </p:nvSpPr>
              <p:spPr>
                <a:xfrm rot="10800000">
                  <a:off x="3000364" y="178592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</p:grpSp>
          <p:grpSp>
            <p:nvGrpSpPr>
              <p:cNvPr id="148" name="Groupe 163"/>
              <p:cNvGrpSpPr/>
              <p:nvPr/>
            </p:nvGrpSpPr>
            <p:grpSpPr>
              <a:xfrm>
                <a:off x="3000364" y="4429132"/>
                <a:ext cx="2714644" cy="1357323"/>
                <a:chOff x="3000364" y="357166"/>
                <a:chExt cx="2714644" cy="2928958"/>
              </a:xfrm>
            </p:grpSpPr>
            <p:sp>
              <p:nvSpPr>
                <p:cNvPr id="152" name="Rectangle 18"/>
                <p:cNvSpPr/>
                <p:nvPr/>
              </p:nvSpPr>
              <p:spPr>
                <a:xfrm>
                  <a:off x="3000364" y="35716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 rot="10800000">
                  <a:off x="3000364" y="178592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</p:grpSp>
          <p:grpSp>
            <p:nvGrpSpPr>
              <p:cNvPr id="149" name="Groupe 20"/>
              <p:cNvGrpSpPr/>
              <p:nvPr/>
            </p:nvGrpSpPr>
            <p:grpSpPr>
              <a:xfrm>
                <a:off x="3000364" y="5786454"/>
                <a:ext cx="2714644" cy="1357323"/>
                <a:chOff x="3000364" y="357166"/>
                <a:chExt cx="2714644" cy="2928958"/>
              </a:xfrm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3000364" y="35716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 rot="10800000">
                  <a:off x="3000364" y="1785926"/>
                  <a:ext cx="2714644" cy="150019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</p:grpSp>
        </p:grpSp>
        <p:grpSp>
          <p:nvGrpSpPr>
            <p:cNvPr id="25" name="Groupe 91"/>
            <p:cNvGrpSpPr/>
            <p:nvPr/>
          </p:nvGrpSpPr>
          <p:grpSpPr>
            <a:xfrm>
              <a:off x="4769457" y="2916792"/>
              <a:ext cx="1089114" cy="928694"/>
              <a:chOff x="3005134" y="1714488"/>
              <a:chExt cx="2135188" cy="1214446"/>
            </a:xfrm>
          </p:grpSpPr>
          <p:cxnSp>
            <p:nvCxnSpPr>
              <p:cNvPr id="130" name="Connecteur droit 129"/>
              <p:cNvCxnSpPr/>
              <p:nvPr/>
            </p:nvCxnSpPr>
            <p:spPr>
              <a:xfrm rot="5400000">
                <a:off x="23987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 rot="5400000">
                <a:off x="25511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131"/>
              <p:cNvCxnSpPr/>
              <p:nvPr/>
            </p:nvCxnSpPr>
            <p:spPr>
              <a:xfrm rot="5400000">
                <a:off x="27035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/>
              <p:cNvCxnSpPr/>
              <p:nvPr/>
            </p:nvCxnSpPr>
            <p:spPr>
              <a:xfrm rot="5400000">
                <a:off x="28559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/>
              <p:cNvCxnSpPr/>
              <p:nvPr/>
            </p:nvCxnSpPr>
            <p:spPr>
              <a:xfrm rot="5400000">
                <a:off x="30083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/>
              <p:cNvCxnSpPr/>
              <p:nvPr/>
            </p:nvCxnSpPr>
            <p:spPr>
              <a:xfrm rot="5400000">
                <a:off x="31607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135"/>
              <p:cNvCxnSpPr/>
              <p:nvPr/>
            </p:nvCxnSpPr>
            <p:spPr>
              <a:xfrm rot="5400000">
                <a:off x="33131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136"/>
              <p:cNvCxnSpPr/>
              <p:nvPr/>
            </p:nvCxnSpPr>
            <p:spPr>
              <a:xfrm rot="5400000">
                <a:off x="34655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137"/>
              <p:cNvCxnSpPr/>
              <p:nvPr/>
            </p:nvCxnSpPr>
            <p:spPr>
              <a:xfrm rot="5400000">
                <a:off x="36179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138"/>
              <p:cNvCxnSpPr/>
              <p:nvPr/>
            </p:nvCxnSpPr>
            <p:spPr>
              <a:xfrm rot="5400000">
                <a:off x="37703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139"/>
              <p:cNvCxnSpPr/>
              <p:nvPr/>
            </p:nvCxnSpPr>
            <p:spPr>
              <a:xfrm rot="5400000">
                <a:off x="39227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/>
              <p:cNvCxnSpPr/>
              <p:nvPr/>
            </p:nvCxnSpPr>
            <p:spPr>
              <a:xfrm rot="5400000">
                <a:off x="40751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141"/>
              <p:cNvCxnSpPr/>
              <p:nvPr/>
            </p:nvCxnSpPr>
            <p:spPr>
              <a:xfrm rot="5400000">
                <a:off x="42275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Connecteur droit 142"/>
              <p:cNvCxnSpPr/>
              <p:nvPr/>
            </p:nvCxnSpPr>
            <p:spPr>
              <a:xfrm rot="5400000">
                <a:off x="43799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Connecteur droit 143"/>
              <p:cNvCxnSpPr/>
              <p:nvPr/>
            </p:nvCxnSpPr>
            <p:spPr>
              <a:xfrm rot="5400000">
                <a:off x="4532305" y="2320917"/>
                <a:ext cx="1214446" cy="1588"/>
              </a:xfrm>
              <a:prstGeom prst="line">
                <a:avLst/>
              </a:prstGeom>
              <a:ln w="444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e 107"/>
            <p:cNvGrpSpPr/>
            <p:nvPr/>
          </p:nvGrpSpPr>
          <p:grpSpPr>
            <a:xfrm>
              <a:off x="6286513" y="2881072"/>
              <a:ext cx="2177197" cy="928695"/>
              <a:chOff x="2004358" y="1714488"/>
              <a:chExt cx="3137579" cy="1214446"/>
            </a:xfrm>
          </p:grpSpPr>
          <p:grpSp>
            <p:nvGrpSpPr>
              <p:cNvPr id="98" name="Groupe 74"/>
              <p:cNvGrpSpPr/>
              <p:nvPr/>
            </p:nvGrpSpPr>
            <p:grpSpPr>
              <a:xfrm>
                <a:off x="3572812" y="1714488"/>
                <a:ext cx="1569125" cy="1214446"/>
                <a:chOff x="3005134" y="1714488"/>
                <a:chExt cx="2135188" cy="1214446"/>
              </a:xfrm>
            </p:grpSpPr>
            <p:cxnSp>
              <p:nvCxnSpPr>
                <p:cNvPr id="115" name="Connecteur droit 114"/>
                <p:cNvCxnSpPr/>
                <p:nvPr/>
              </p:nvCxnSpPr>
              <p:spPr>
                <a:xfrm rot="5400000">
                  <a:off x="2398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Connecteur droit 115"/>
                <p:cNvCxnSpPr/>
                <p:nvPr/>
              </p:nvCxnSpPr>
              <p:spPr>
                <a:xfrm rot="5400000">
                  <a:off x="2551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Connecteur droit 116"/>
                <p:cNvCxnSpPr/>
                <p:nvPr/>
              </p:nvCxnSpPr>
              <p:spPr>
                <a:xfrm rot="5400000">
                  <a:off x="2703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Connecteur droit 117"/>
                <p:cNvCxnSpPr/>
                <p:nvPr/>
              </p:nvCxnSpPr>
              <p:spPr>
                <a:xfrm rot="5400000">
                  <a:off x="2855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Connecteur droit 118"/>
                <p:cNvCxnSpPr/>
                <p:nvPr/>
              </p:nvCxnSpPr>
              <p:spPr>
                <a:xfrm rot="5400000">
                  <a:off x="3008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Connecteur droit 119"/>
                <p:cNvCxnSpPr/>
                <p:nvPr/>
              </p:nvCxnSpPr>
              <p:spPr>
                <a:xfrm rot="5400000">
                  <a:off x="3160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Connecteur droit 120"/>
                <p:cNvCxnSpPr/>
                <p:nvPr/>
              </p:nvCxnSpPr>
              <p:spPr>
                <a:xfrm rot="5400000">
                  <a:off x="3465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Connecteur droit 121"/>
                <p:cNvCxnSpPr/>
                <p:nvPr/>
              </p:nvCxnSpPr>
              <p:spPr>
                <a:xfrm rot="5400000">
                  <a:off x="3617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necteur droit 122"/>
                <p:cNvCxnSpPr/>
                <p:nvPr/>
              </p:nvCxnSpPr>
              <p:spPr>
                <a:xfrm rot="5400000">
                  <a:off x="3770306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Connecteur droit 123"/>
                <p:cNvCxnSpPr/>
                <p:nvPr/>
              </p:nvCxnSpPr>
              <p:spPr>
                <a:xfrm rot="5400000">
                  <a:off x="3922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necteur droit 124"/>
                <p:cNvCxnSpPr/>
                <p:nvPr/>
              </p:nvCxnSpPr>
              <p:spPr>
                <a:xfrm rot="5400000">
                  <a:off x="4075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Connecteur droit 125"/>
                <p:cNvCxnSpPr/>
                <p:nvPr/>
              </p:nvCxnSpPr>
              <p:spPr>
                <a:xfrm rot="5400000">
                  <a:off x="4227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necteur droit 126"/>
                <p:cNvCxnSpPr/>
                <p:nvPr/>
              </p:nvCxnSpPr>
              <p:spPr>
                <a:xfrm rot="5400000">
                  <a:off x="4379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necteur droit 127"/>
                <p:cNvCxnSpPr/>
                <p:nvPr/>
              </p:nvCxnSpPr>
              <p:spPr>
                <a:xfrm rot="5400000">
                  <a:off x="4532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cteur droit 128"/>
                <p:cNvCxnSpPr/>
                <p:nvPr/>
              </p:nvCxnSpPr>
              <p:spPr>
                <a:xfrm rot="5400000">
                  <a:off x="3313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e 91"/>
              <p:cNvGrpSpPr/>
              <p:nvPr/>
            </p:nvGrpSpPr>
            <p:grpSpPr>
              <a:xfrm>
                <a:off x="2004358" y="1714488"/>
                <a:ext cx="1569125" cy="1214446"/>
                <a:chOff x="3005134" y="1714488"/>
                <a:chExt cx="2135188" cy="1214446"/>
              </a:xfrm>
            </p:grpSpPr>
            <p:cxnSp>
              <p:nvCxnSpPr>
                <p:cNvPr id="100" name="Connecteur droit 99"/>
                <p:cNvCxnSpPr/>
                <p:nvPr/>
              </p:nvCxnSpPr>
              <p:spPr>
                <a:xfrm rot="5400000">
                  <a:off x="2398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Connecteur droit 100"/>
                <p:cNvCxnSpPr/>
                <p:nvPr/>
              </p:nvCxnSpPr>
              <p:spPr>
                <a:xfrm rot="5400000">
                  <a:off x="2551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Connecteur droit 101"/>
                <p:cNvCxnSpPr/>
                <p:nvPr/>
              </p:nvCxnSpPr>
              <p:spPr>
                <a:xfrm rot="5400000">
                  <a:off x="2703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Connecteur droit 102"/>
                <p:cNvCxnSpPr/>
                <p:nvPr/>
              </p:nvCxnSpPr>
              <p:spPr>
                <a:xfrm rot="5400000">
                  <a:off x="2855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Connecteur droit 103"/>
                <p:cNvCxnSpPr/>
                <p:nvPr/>
              </p:nvCxnSpPr>
              <p:spPr>
                <a:xfrm rot="5400000">
                  <a:off x="3008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Connecteur droit 104"/>
                <p:cNvCxnSpPr/>
                <p:nvPr/>
              </p:nvCxnSpPr>
              <p:spPr>
                <a:xfrm rot="5400000">
                  <a:off x="3160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Connecteur droit 105"/>
                <p:cNvCxnSpPr/>
                <p:nvPr/>
              </p:nvCxnSpPr>
              <p:spPr>
                <a:xfrm rot="5400000">
                  <a:off x="3313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Connecteur droit 106"/>
                <p:cNvCxnSpPr/>
                <p:nvPr/>
              </p:nvCxnSpPr>
              <p:spPr>
                <a:xfrm rot="5400000">
                  <a:off x="3465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Connecteur droit 107"/>
                <p:cNvCxnSpPr/>
                <p:nvPr/>
              </p:nvCxnSpPr>
              <p:spPr>
                <a:xfrm rot="5400000">
                  <a:off x="3617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Connecteur droit 108"/>
                <p:cNvCxnSpPr/>
                <p:nvPr/>
              </p:nvCxnSpPr>
              <p:spPr>
                <a:xfrm rot="5400000">
                  <a:off x="3770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Connecteur droit 109"/>
                <p:cNvCxnSpPr/>
                <p:nvPr/>
              </p:nvCxnSpPr>
              <p:spPr>
                <a:xfrm rot="5400000">
                  <a:off x="3922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Connecteur droit 110"/>
                <p:cNvCxnSpPr/>
                <p:nvPr/>
              </p:nvCxnSpPr>
              <p:spPr>
                <a:xfrm rot="5400000">
                  <a:off x="4075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Connecteur droit 111"/>
                <p:cNvCxnSpPr/>
                <p:nvPr/>
              </p:nvCxnSpPr>
              <p:spPr>
                <a:xfrm rot="5400000">
                  <a:off x="4227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necteur droit 112"/>
                <p:cNvCxnSpPr/>
                <p:nvPr/>
              </p:nvCxnSpPr>
              <p:spPr>
                <a:xfrm rot="5400000">
                  <a:off x="4379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Connecteur droit 113"/>
                <p:cNvCxnSpPr/>
                <p:nvPr/>
              </p:nvCxnSpPr>
              <p:spPr>
                <a:xfrm rot="5400000">
                  <a:off x="4532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Groupe 107"/>
            <p:cNvGrpSpPr/>
            <p:nvPr/>
          </p:nvGrpSpPr>
          <p:grpSpPr>
            <a:xfrm rot="19642033">
              <a:off x="6365071" y="2216076"/>
              <a:ext cx="2177197" cy="928695"/>
              <a:chOff x="2004358" y="1714488"/>
              <a:chExt cx="3137579" cy="1214446"/>
            </a:xfrm>
          </p:grpSpPr>
          <p:grpSp>
            <p:nvGrpSpPr>
              <p:cNvPr id="66" name="Groupe 74"/>
              <p:cNvGrpSpPr/>
              <p:nvPr/>
            </p:nvGrpSpPr>
            <p:grpSpPr>
              <a:xfrm>
                <a:off x="3572812" y="1714488"/>
                <a:ext cx="1569125" cy="1214446"/>
                <a:chOff x="3005134" y="1714488"/>
                <a:chExt cx="2135188" cy="1214446"/>
              </a:xfrm>
            </p:grpSpPr>
            <p:cxnSp>
              <p:nvCxnSpPr>
                <p:cNvPr id="83" name="Connecteur droit 82"/>
                <p:cNvCxnSpPr/>
                <p:nvPr/>
              </p:nvCxnSpPr>
              <p:spPr>
                <a:xfrm rot="5400000">
                  <a:off x="2398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necteur droit 83"/>
                <p:cNvCxnSpPr/>
                <p:nvPr/>
              </p:nvCxnSpPr>
              <p:spPr>
                <a:xfrm rot="5400000">
                  <a:off x="2551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Connecteur droit 84"/>
                <p:cNvCxnSpPr/>
                <p:nvPr/>
              </p:nvCxnSpPr>
              <p:spPr>
                <a:xfrm rot="5400000">
                  <a:off x="2703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Connecteur droit 85"/>
                <p:cNvCxnSpPr/>
                <p:nvPr/>
              </p:nvCxnSpPr>
              <p:spPr>
                <a:xfrm rot="5400000">
                  <a:off x="2855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Connecteur droit 86"/>
                <p:cNvCxnSpPr/>
                <p:nvPr/>
              </p:nvCxnSpPr>
              <p:spPr>
                <a:xfrm rot="5400000">
                  <a:off x="3008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Connecteur droit 87"/>
                <p:cNvCxnSpPr/>
                <p:nvPr/>
              </p:nvCxnSpPr>
              <p:spPr>
                <a:xfrm rot="5400000">
                  <a:off x="3160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Connecteur droit 88"/>
                <p:cNvCxnSpPr/>
                <p:nvPr/>
              </p:nvCxnSpPr>
              <p:spPr>
                <a:xfrm rot="5400000">
                  <a:off x="3465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Connecteur droit 89"/>
                <p:cNvCxnSpPr/>
                <p:nvPr/>
              </p:nvCxnSpPr>
              <p:spPr>
                <a:xfrm rot="5400000">
                  <a:off x="3617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Connecteur droit 90"/>
                <p:cNvCxnSpPr/>
                <p:nvPr/>
              </p:nvCxnSpPr>
              <p:spPr>
                <a:xfrm rot="5400000">
                  <a:off x="3770306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Connecteur droit 91"/>
                <p:cNvCxnSpPr/>
                <p:nvPr/>
              </p:nvCxnSpPr>
              <p:spPr>
                <a:xfrm rot="5400000">
                  <a:off x="3922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cteur droit 92"/>
                <p:cNvCxnSpPr/>
                <p:nvPr/>
              </p:nvCxnSpPr>
              <p:spPr>
                <a:xfrm rot="5400000">
                  <a:off x="4075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Connecteur droit 93"/>
                <p:cNvCxnSpPr/>
                <p:nvPr/>
              </p:nvCxnSpPr>
              <p:spPr>
                <a:xfrm rot="5400000">
                  <a:off x="4227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Connecteur droit 94"/>
                <p:cNvCxnSpPr/>
                <p:nvPr/>
              </p:nvCxnSpPr>
              <p:spPr>
                <a:xfrm rot="5400000">
                  <a:off x="4379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Connecteur droit 95"/>
                <p:cNvCxnSpPr/>
                <p:nvPr/>
              </p:nvCxnSpPr>
              <p:spPr>
                <a:xfrm rot="5400000">
                  <a:off x="4532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Connecteur droit 96"/>
                <p:cNvCxnSpPr/>
                <p:nvPr/>
              </p:nvCxnSpPr>
              <p:spPr>
                <a:xfrm rot="5400000">
                  <a:off x="3313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e 91"/>
              <p:cNvGrpSpPr/>
              <p:nvPr/>
            </p:nvGrpSpPr>
            <p:grpSpPr>
              <a:xfrm>
                <a:off x="2004358" y="1714488"/>
                <a:ext cx="1569125" cy="1214446"/>
                <a:chOff x="3005134" y="1714488"/>
                <a:chExt cx="2135188" cy="1214446"/>
              </a:xfrm>
            </p:grpSpPr>
            <p:cxnSp>
              <p:nvCxnSpPr>
                <p:cNvPr id="68" name="Connecteur droit 67"/>
                <p:cNvCxnSpPr/>
                <p:nvPr/>
              </p:nvCxnSpPr>
              <p:spPr>
                <a:xfrm rot="5400000">
                  <a:off x="2398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68"/>
                <p:cNvCxnSpPr/>
                <p:nvPr/>
              </p:nvCxnSpPr>
              <p:spPr>
                <a:xfrm rot="5400000">
                  <a:off x="2551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eur droit 69"/>
                <p:cNvCxnSpPr/>
                <p:nvPr/>
              </p:nvCxnSpPr>
              <p:spPr>
                <a:xfrm rot="5400000">
                  <a:off x="2703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cteur droit 70"/>
                <p:cNvCxnSpPr/>
                <p:nvPr/>
              </p:nvCxnSpPr>
              <p:spPr>
                <a:xfrm rot="5400000">
                  <a:off x="2855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eur droit 71"/>
                <p:cNvCxnSpPr/>
                <p:nvPr/>
              </p:nvCxnSpPr>
              <p:spPr>
                <a:xfrm rot="5400000">
                  <a:off x="3008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droit 72"/>
                <p:cNvCxnSpPr/>
                <p:nvPr/>
              </p:nvCxnSpPr>
              <p:spPr>
                <a:xfrm rot="5400000">
                  <a:off x="3160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eur droit 73"/>
                <p:cNvCxnSpPr/>
                <p:nvPr/>
              </p:nvCxnSpPr>
              <p:spPr>
                <a:xfrm rot="5400000">
                  <a:off x="3313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74"/>
                <p:cNvCxnSpPr/>
                <p:nvPr/>
              </p:nvCxnSpPr>
              <p:spPr>
                <a:xfrm rot="5400000">
                  <a:off x="3465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eur droit 75"/>
                <p:cNvCxnSpPr/>
                <p:nvPr/>
              </p:nvCxnSpPr>
              <p:spPr>
                <a:xfrm rot="5400000">
                  <a:off x="3617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eur droit 76"/>
                <p:cNvCxnSpPr/>
                <p:nvPr/>
              </p:nvCxnSpPr>
              <p:spPr>
                <a:xfrm rot="5400000">
                  <a:off x="3770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eur droit 77"/>
                <p:cNvCxnSpPr/>
                <p:nvPr/>
              </p:nvCxnSpPr>
              <p:spPr>
                <a:xfrm rot="5400000">
                  <a:off x="3922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eur droit 78"/>
                <p:cNvCxnSpPr/>
                <p:nvPr/>
              </p:nvCxnSpPr>
              <p:spPr>
                <a:xfrm rot="5400000">
                  <a:off x="4075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eur droit 79"/>
                <p:cNvCxnSpPr/>
                <p:nvPr/>
              </p:nvCxnSpPr>
              <p:spPr>
                <a:xfrm rot="5400000">
                  <a:off x="4227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necteur droit 80"/>
                <p:cNvCxnSpPr/>
                <p:nvPr/>
              </p:nvCxnSpPr>
              <p:spPr>
                <a:xfrm rot="5400000">
                  <a:off x="4379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cteur droit 81"/>
                <p:cNvCxnSpPr/>
                <p:nvPr/>
              </p:nvCxnSpPr>
              <p:spPr>
                <a:xfrm rot="5400000">
                  <a:off x="4532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Groupe 107"/>
            <p:cNvGrpSpPr/>
            <p:nvPr/>
          </p:nvGrpSpPr>
          <p:grpSpPr>
            <a:xfrm rot="1985947">
              <a:off x="6434884" y="3578790"/>
              <a:ext cx="2177197" cy="928695"/>
              <a:chOff x="2004358" y="1714488"/>
              <a:chExt cx="3137579" cy="1214446"/>
            </a:xfrm>
          </p:grpSpPr>
          <p:grpSp>
            <p:nvGrpSpPr>
              <p:cNvPr id="34" name="Groupe 74"/>
              <p:cNvGrpSpPr/>
              <p:nvPr/>
            </p:nvGrpSpPr>
            <p:grpSpPr>
              <a:xfrm>
                <a:off x="3572812" y="1714488"/>
                <a:ext cx="1569125" cy="1214446"/>
                <a:chOff x="3005134" y="1714488"/>
                <a:chExt cx="2135188" cy="1214446"/>
              </a:xfrm>
            </p:grpSpPr>
            <p:cxnSp>
              <p:nvCxnSpPr>
                <p:cNvPr id="51" name="Connecteur droit 50"/>
                <p:cNvCxnSpPr/>
                <p:nvPr/>
              </p:nvCxnSpPr>
              <p:spPr>
                <a:xfrm rot="5400000">
                  <a:off x="2398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droit 51"/>
                <p:cNvCxnSpPr/>
                <p:nvPr/>
              </p:nvCxnSpPr>
              <p:spPr>
                <a:xfrm rot="5400000">
                  <a:off x="2551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52"/>
                <p:cNvCxnSpPr/>
                <p:nvPr/>
              </p:nvCxnSpPr>
              <p:spPr>
                <a:xfrm rot="5400000">
                  <a:off x="2703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53"/>
                <p:cNvCxnSpPr/>
                <p:nvPr/>
              </p:nvCxnSpPr>
              <p:spPr>
                <a:xfrm rot="5400000">
                  <a:off x="2855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/>
                <p:cNvCxnSpPr/>
                <p:nvPr/>
              </p:nvCxnSpPr>
              <p:spPr>
                <a:xfrm rot="5400000">
                  <a:off x="3008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/>
                <p:cNvCxnSpPr/>
                <p:nvPr/>
              </p:nvCxnSpPr>
              <p:spPr>
                <a:xfrm rot="5400000">
                  <a:off x="3160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/>
                <p:cNvCxnSpPr/>
                <p:nvPr/>
              </p:nvCxnSpPr>
              <p:spPr>
                <a:xfrm rot="5400000">
                  <a:off x="3465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/>
                <p:cNvCxnSpPr/>
                <p:nvPr/>
              </p:nvCxnSpPr>
              <p:spPr>
                <a:xfrm rot="5400000">
                  <a:off x="3617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58"/>
                <p:cNvCxnSpPr/>
                <p:nvPr/>
              </p:nvCxnSpPr>
              <p:spPr>
                <a:xfrm rot="5400000">
                  <a:off x="3770306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59"/>
                <p:cNvCxnSpPr/>
                <p:nvPr/>
              </p:nvCxnSpPr>
              <p:spPr>
                <a:xfrm rot="5400000">
                  <a:off x="3922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eur droit 60"/>
                <p:cNvCxnSpPr/>
                <p:nvPr/>
              </p:nvCxnSpPr>
              <p:spPr>
                <a:xfrm rot="5400000">
                  <a:off x="4075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61"/>
                <p:cNvCxnSpPr/>
                <p:nvPr/>
              </p:nvCxnSpPr>
              <p:spPr>
                <a:xfrm rot="5400000">
                  <a:off x="4227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62"/>
                <p:cNvCxnSpPr/>
                <p:nvPr/>
              </p:nvCxnSpPr>
              <p:spPr>
                <a:xfrm rot="5400000">
                  <a:off x="4379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eur droit 63"/>
                <p:cNvCxnSpPr/>
                <p:nvPr/>
              </p:nvCxnSpPr>
              <p:spPr>
                <a:xfrm rot="5400000">
                  <a:off x="4532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eur droit 64"/>
                <p:cNvCxnSpPr/>
                <p:nvPr/>
              </p:nvCxnSpPr>
              <p:spPr>
                <a:xfrm rot="5400000">
                  <a:off x="3313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e 91"/>
              <p:cNvGrpSpPr/>
              <p:nvPr/>
            </p:nvGrpSpPr>
            <p:grpSpPr>
              <a:xfrm>
                <a:off x="2004358" y="1714488"/>
                <a:ext cx="1569125" cy="1214446"/>
                <a:chOff x="3005134" y="1714488"/>
                <a:chExt cx="2135188" cy="1214446"/>
              </a:xfrm>
            </p:grpSpPr>
            <p:cxnSp>
              <p:nvCxnSpPr>
                <p:cNvPr id="36" name="Connecteur droit 35"/>
                <p:cNvCxnSpPr/>
                <p:nvPr/>
              </p:nvCxnSpPr>
              <p:spPr>
                <a:xfrm rot="5400000">
                  <a:off x="2398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36"/>
                <p:cNvCxnSpPr/>
                <p:nvPr/>
              </p:nvCxnSpPr>
              <p:spPr>
                <a:xfrm rot="5400000">
                  <a:off x="2551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/>
                <p:cNvCxnSpPr/>
                <p:nvPr/>
              </p:nvCxnSpPr>
              <p:spPr>
                <a:xfrm rot="5400000">
                  <a:off x="2703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>
                <a:xfrm rot="5400000">
                  <a:off x="2855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/>
                <p:cNvCxnSpPr/>
                <p:nvPr/>
              </p:nvCxnSpPr>
              <p:spPr>
                <a:xfrm rot="5400000">
                  <a:off x="3008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/>
                <p:nvPr/>
              </p:nvCxnSpPr>
              <p:spPr>
                <a:xfrm rot="5400000">
                  <a:off x="31607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/>
                <p:cNvCxnSpPr/>
                <p:nvPr/>
              </p:nvCxnSpPr>
              <p:spPr>
                <a:xfrm rot="5400000">
                  <a:off x="3313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/>
                <p:cNvCxnSpPr/>
                <p:nvPr/>
              </p:nvCxnSpPr>
              <p:spPr>
                <a:xfrm rot="5400000">
                  <a:off x="3465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43"/>
                <p:cNvCxnSpPr/>
                <p:nvPr/>
              </p:nvCxnSpPr>
              <p:spPr>
                <a:xfrm rot="5400000">
                  <a:off x="3617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/>
                <p:cNvCxnSpPr/>
                <p:nvPr/>
              </p:nvCxnSpPr>
              <p:spPr>
                <a:xfrm rot="5400000">
                  <a:off x="3770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cteur droit 45"/>
                <p:cNvCxnSpPr/>
                <p:nvPr/>
              </p:nvCxnSpPr>
              <p:spPr>
                <a:xfrm rot="5400000">
                  <a:off x="3922704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46"/>
                <p:cNvCxnSpPr/>
                <p:nvPr/>
              </p:nvCxnSpPr>
              <p:spPr>
                <a:xfrm rot="5400000">
                  <a:off x="40751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47"/>
                <p:cNvCxnSpPr/>
                <p:nvPr/>
              </p:nvCxnSpPr>
              <p:spPr>
                <a:xfrm rot="5400000">
                  <a:off x="42275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eur droit 48"/>
                <p:cNvCxnSpPr/>
                <p:nvPr/>
              </p:nvCxnSpPr>
              <p:spPr>
                <a:xfrm rot="5400000">
                  <a:off x="43799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49"/>
                <p:cNvCxnSpPr/>
                <p:nvPr/>
              </p:nvCxnSpPr>
              <p:spPr>
                <a:xfrm rot="5400000">
                  <a:off x="4532305" y="2320917"/>
                  <a:ext cx="1214446" cy="1588"/>
                </a:xfrm>
                <a:prstGeom prst="line">
                  <a:avLst/>
                </a:prstGeom>
                <a:ln w="4445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ZoneTexte 28"/>
            <p:cNvSpPr txBox="1"/>
            <p:nvPr/>
          </p:nvSpPr>
          <p:spPr>
            <a:xfrm>
              <a:off x="6286512" y="2059536"/>
              <a:ext cx="263214" cy="307777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x</a:t>
              </a:r>
              <a:endParaRPr lang="fr-FR" sz="14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786578" y="1702346"/>
              <a:ext cx="5908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Objet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929454" y="4774180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Conjugué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428728" y="5214950"/>
              <a:ext cx="14907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a) Enregistrement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715008" y="5214950"/>
              <a:ext cx="14396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b) Reconstitution</a:t>
              </a:r>
            </a:p>
          </p:txBody>
        </p:sp>
      </p:grpSp>
      <p:sp>
        <p:nvSpPr>
          <p:cNvPr id="239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013" y="69850"/>
            <a:ext cx="7391400" cy="860425"/>
          </a:xfrm>
        </p:spPr>
        <p:txBody>
          <a:bodyPr/>
          <a:lstStyle/>
          <a:p>
            <a:r>
              <a:rPr lang="fr-FR" dirty="0" smtClean="0"/>
              <a:t>3. Eléments de théorie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/>
              <a:t>3</a:t>
            </a:r>
            <a:r>
              <a:rPr lang="fr-FR" sz="2000" i="1" kern="1200" dirty="0" smtClean="0"/>
              <a:t>. Relecture : exemple</a:t>
            </a:r>
            <a:endParaRPr lang="fr-FR" sz="2000" i="1" kern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18</a:t>
            </a:fld>
            <a:endParaRPr lang="fr-FR"/>
          </a:p>
        </p:txBody>
      </p:sp>
      <p:grpSp>
        <p:nvGrpSpPr>
          <p:cNvPr id="6" name="Groupe 74"/>
          <p:cNvGrpSpPr/>
          <p:nvPr/>
        </p:nvGrpSpPr>
        <p:grpSpPr>
          <a:xfrm>
            <a:off x="2643179" y="2050304"/>
            <a:ext cx="1429287" cy="973076"/>
            <a:chOff x="3005134" y="1714488"/>
            <a:chExt cx="2135188" cy="1214446"/>
          </a:xfrm>
        </p:grpSpPr>
        <p:cxnSp>
          <p:nvCxnSpPr>
            <p:cNvPr id="116" name="Connecteur droit 115"/>
            <p:cNvCxnSpPr/>
            <p:nvPr/>
          </p:nvCxnSpPr>
          <p:spPr>
            <a:xfrm rot="5400000">
              <a:off x="23987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Connecteur droit 116"/>
            <p:cNvCxnSpPr/>
            <p:nvPr/>
          </p:nvCxnSpPr>
          <p:spPr>
            <a:xfrm rot="5400000">
              <a:off x="25511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Connecteur droit 117"/>
            <p:cNvCxnSpPr/>
            <p:nvPr/>
          </p:nvCxnSpPr>
          <p:spPr>
            <a:xfrm rot="5400000">
              <a:off x="27035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/>
            <p:nvPr/>
          </p:nvCxnSpPr>
          <p:spPr>
            <a:xfrm rot="5400000">
              <a:off x="28559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Connecteur droit 53"/>
            <p:cNvCxnSpPr/>
            <p:nvPr/>
          </p:nvCxnSpPr>
          <p:spPr>
            <a:xfrm rot="5400000">
              <a:off x="30083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Connecteur droit 120"/>
            <p:cNvCxnSpPr/>
            <p:nvPr/>
          </p:nvCxnSpPr>
          <p:spPr>
            <a:xfrm rot="5400000">
              <a:off x="31607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 rot="5400000">
              <a:off x="33131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rot="5400000">
              <a:off x="34655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rot="5400000">
              <a:off x="36179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/>
            <p:nvPr/>
          </p:nvCxnSpPr>
          <p:spPr>
            <a:xfrm rot="5400000">
              <a:off x="37703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 rot="5400000">
              <a:off x="39227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 rot="5400000">
              <a:off x="40751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rot="5400000">
              <a:off x="42275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Connecteur droit 128"/>
            <p:cNvCxnSpPr/>
            <p:nvPr/>
          </p:nvCxnSpPr>
          <p:spPr>
            <a:xfrm rot="5400000">
              <a:off x="43799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Connecteur droit 129"/>
            <p:cNvCxnSpPr/>
            <p:nvPr/>
          </p:nvCxnSpPr>
          <p:spPr>
            <a:xfrm rot="5400000">
              <a:off x="45323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e 74"/>
          <p:cNvGrpSpPr/>
          <p:nvPr/>
        </p:nvGrpSpPr>
        <p:grpSpPr>
          <a:xfrm>
            <a:off x="4786314" y="1948160"/>
            <a:ext cx="1429287" cy="973076"/>
            <a:chOff x="3005134" y="1714488"/>
            <a:chExt cx="2135188" cy="1214446"/>
          </a:xfrm>
        </p:grpSpPr>
        <p:cxnSp>
          <p:nvCxnSpPr>
            <p:cNvPr id="75" name="Connecteur droit 74"/>
            <p:cNvCxnSpPr/>
            <p:nvPr/>
          </p:nvCxnSpPr>
          <p:spPr>
            <a:xfrm rot="5400000">
              <a:off x="23987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>
              <a:off x="25511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5400000">
              <a:off x="27035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5400000">
              <a:off x="28559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>
              <a:off x="30083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rot="5400000">
              <a:off x="31607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rot="5400000">
              <a:off x="33131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rot="5400000">
              <a:off x="34655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rot="5400000">
              <a:off x="36179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rot="5400000">
              <a:off x="37703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rot="5400000">
              <a:off x="39227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rot="5400000">
              <a:off x="40751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rot="5400000">
              <a:off x="42275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rot="5400000">
              <a:off x="43799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rot="5400000">
              <a:off x="4532305" y="2320917"/>
              <a:ext cx="1214446" cy="1588"/>
            </a:xfrm>
            <a:prstGeom prst="line">
              <a:avLst/>
            </a:prstGeom>
            <a:ln w="444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ZoneTexte 8"/>
          <p:cNvSpPr txBox="1"/>
          <p:nvPr/>
        </p:nvSpPr>
        <p:spPr>
          <a:xfrm>
            <a:off x="2071670" y="1696614"/>
            <a:ext cx="781885" cy="295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Référence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43240" y="3213333"/>
            <a:ext cx="974674" cy="295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Hologramme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rot="5400000" flipH="1" flipV="1">
            <a:off x="3842252" y="1935921"/>
            <a:ext cx="1030316" cy="5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4357686" y="1707237"/>
            <a:ext cx="892285" cy="7441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286380" y="1506530"/>
            <a:ext cx="206005" cy="29592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357686" y="2451354"/>
            <a:ext cx="1239285" cy="12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429256" y="245135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929190" y="992410"/>
            <a:ext cx="70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Objet</a:t>
            </a:r>
          </a:p>
        </p:txBody>
      </p:sp>
      <p:sp>
        <p:nvSpPr>
          <p:cNvPr id="22" name="Triangle isocèle 21"/>
          <p:cNvSpPr/>
          <p:nvPr/>
        </p:nvSpPr>
        <p:spPr>
          <a:xfrm rot="16200000" flipH="1">
            <a:off x="6558210" y="1520584"/>
            <a:ext cx="1456868" cy="171451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 rot="5400000" flipH="1" flipV="1">
            <a:off x="6519028" y="2100256"/>
            <a:ext cx="184727" cy="48443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16200000" flipH="1">
            <a:off x="6533163" y="2303374"/>
            <a:ext cx="132606" cy="46058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e 132"/>
          <p:cNvGrpSpPr/>
          <p:nvPr/>
        </p:nvGrpSpPr>
        <p:grpSpPr>
          <a:xfrm>
            <a:off x="214281" y="141257"/>
            <a:ext cx="4071967" cy="4600140"/>
            <a:chOff x="214281" y="992157"/>
            <a:chExt cx="4071967" cy="4600140"/>
          </a:xfrm>
        </p:grpSpPr>
        <p:grpSp>
          <p:nvGrpSpPr>
            <p:cNvPr id="7" name="Groupe 225"/>
            <p:cNvGrpSpPr/>
            <p:nvPr/>
          </p:nvGrpSpPr>
          <p:grpSpPr>
            <a:xfrm>
              <a:off x="214281" y="992157"/>
              <a:ext cx="4071967" cy="4600140"/>
              <a:chOff x="3786182" y="0"/>
              <a:chExt cx="4071967" cy="4600140"/>
            </a:xfrm>
          </p:grpSpPr>
          <p:sp>
            <p:nvSpPr>
              <p:cNvPr id="90" name="Triangle isocèle 89"/>
              <p:cNvSpPr/>
              <p:nvPr/>
            </p:nvSpPr>
            <p:spPr>
              <a:xfrm rot="16200000">
                <a:off x="6036478" y="1250142"/>
                <a:ext cx="1571639" cy="2071703"/>
              </a:xfrm>
              <a:prstGeom prst="triangl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91" name="Groupe 75"/>
              <p:cNvGrpSpPr/>
              <p:nvPr/>
            </p:nvGrpSpPr>
            <p:grpSpPr>
              <a:xfrm>
                <a:off x="3786182" y="0"/>
                <a:ext cx="4071960" cy="4600140"/>
                <a:chOff x="3786182" y="0"/>
                <a:chExt cx="4071960" cy="4600140"/>
              </a:xfrm>
            </p:grpSpPr>
            <p:grpSp>
              <p:nvGrpSpPr>
                <p:cNvPr id="92" name="Groupe 34"/>
                <p:cNvGrpSpPr/>
                <p:nvPr/>
              </p:nvGrpSpPr>
              <p:grpSpPr>
                <a:xfrm>
                  <a:off x="3786182" y="0"/>
                  <a:ext cx="4071960" cy="4600140"/>
                  <a:chOff x="500040" y="1128930"/>
                  <a:chExt cx="4071960" cy="4600140"/>
                </a:xfrm>
              </p:grpSpPr>
              <p:sp>
                <p:nvSpPr>
                  <p:cNvPr id="95" name="Arc 4"/>
                  <p:cNvSpPr/>
                  <p:nvPr/>
                </p:nvSpPr>
                <p:spPr>
                  <a:xfrm>
                    <a:off x="2027025" y="2853983"/>
                    <a:ext cx="1017990" cy="1150035"/>
                  </a:xfrm>
                  <a:prstGeom prst="arc">
                    <a:avLst>
                      <a:gd name="adj1" fmla="val 20264038"/>
                      <a:gd name="adj2" fmla="val 1160512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6" name="Arc 95"/>
                  <p:cNvSpPr/>
                  <p:nvPr/>
                </p:nvSpPr>
                <p:spPr>
                  <a:xfrm>
                    <a:off x="1925226" y="2738979"/>
                    <a:ext cx="1221588" cy="1380042"/>
                  </a:xfrm>
                  <a:prstGeom prst="arc">
                    <a:avLst>
                      <a:gd name="adj1" fmla="val 20332027"/>
                      <a:gd name="adj2" fmla="val 1347829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7" name="Arc 96"/>
                  <p:cNvSpPr/>
                  <p:nvPr/>
                </p:nvSpPr>
                <p:spPr>
                  <a:xfrm>
                    <a:off x="1823427" y="2623976"/>
                    <a:ext cx="1425186" cy="1610049"/>
                  </a:xfrm>
                  <a:prstGeom prst="arc">
                    <a:avLst>
                      <a:gd name="adj1" fmla="val 20325822"/>
                      <a:gd name="adj2" fmla="val 1316632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8" name="Arc 97"/>
                  <p:cNvSpPr/>
                  <p:nvPr/>
                </p:nvSpPr>
                <p:spPr>
                  <a:xfrm>
                    <a:off x="1721628" y="2508972"/>
                    <a:ext cx="1628784" cy="1840056"/>
                  </a:xfrm>
                  <a:prstGeom prst="arc">
                    <a:avLst>
                      <a:gd name="adj1" fmla="val 20320009"/>
                      <a:gd name="adj2" fmla="val 1291914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9" name="Arc 98"/>
                  <p:cNvSpPr/>
                  <p:nvPr/>
                </p:nvSpPr>
                <p:spPr>
                  <a:xfrm>
                    <a:off x="1619829" y="2393969"/>
                    <a:ext cx="1832382" cy="2070063"/>
                  </a:xfrm>
                  <a:prstGeom prst="arc">
                    <a:avLst>
                      <a:gd name="adj1" fmla="val 20399779"/>
                      <a:gd name="adj2" fmla="val 1241992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0" name="Arc 99"/>
                  <p:cNvSpPr/>
                  <p:nvPr/>
                </p:nvSpPr>
                <p:spPr>
                  <a:xfrm>
                    <a:off x="1416231" y="2163962"/>
                    <a:ext cx="2239578" cy="2530077"/>
                  </a:xfrm>
                  <a:prstGeom prst="arc">
                    <a:avLst>
                      <a:gd name="adj1" fmla="val 20312881"/>
                      <a:gd name="adj2" fmla="val 1287735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1" name="Arc 100"/>
                  <p:cNvSpPr/>
                  <p:nvPr/>
                </p:nvSpPr>
                <p:spPr>
                  <a:xfrm>
                    <a:off x="1314432" y="2048958"/>
                    <a:ext cx="2443176" cy="2760084"/>
                  </a:xfrm>
                  <a:prstGeom prst="arc">
                    <a:avLst>
                      <a:gd name="adj1" fmla="val 20336240"/>
                      <a:gd name="adj2" fmla="val 1240005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2" name="Arc 101"/>
                  <p:cNvSpPr/>
                  <p:nvPr/>
                </p:nvSpPr>
                <p:spPr>
                  <a:xfrm>
                    <a:off x="1212633" y="1933955"/>
                    <a:ext cx="2646774" cy="2990091"/>
                  </a:xfrm>
                  <a:prstGeom prst="arc">
                    <a:avLst>
                      <a:gd name="adj1" fmla="val 20341389"/>
                      <a:gd name="adj2" fmla="val 1282878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3" name="Arc 102"/>
                  <p:cNvSpPr/>
                  <p:nvPr/>
                </p:nvSpPr>
                <p:spPr>
                  <a:xfrm>
                    <a:off x="1110834" y="1818951"/>
                    <a:ext cx="2850372" cy="3220098"/>
                  </a:xfrm>
                  <a:prstGeom prst="arc">
                    <a:avLst>
                      <a:gd name="adj1" fmla="val 20317034"/>
                      <a:gd name="adj2" fmla="val 1251086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4" name="Arc 103"/>
                  <p:cNvSpPr/>
                  <p:nvPr/>
                </p:nvSpPr>
                <p:spPr>
                  <a:xfrm>
                    <a:off x="1009035" y="1703948"/>
                    <a:ext cx="3053970" cy="3450105"/>
                  </a:xfrm>
                  <a:prstGeom prst="arc">
                    <a:avLst>
                      <a:gd name="adj1" fmla="val 20351481"/>
                      <a:gd name="adj2" fmla="val 1233696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5" name="Arc 104"/>
                  <p:cNvSpPr/>
                  <p:nvPr/>
                </p:nvSpPr>
                <p:spPr>
                  <a:xfrm>
                    <a:off x="907236" y="1588944"/>
                    <a:ext cx="3257568" cy="3680112"/>
                  </a:xfrm>
                  <a:prstGeom prst="arc">
                    <a:avLst>
                      <a:gd name="adj1" fmla="val 20334633"/>
                      <a:gd name="adj2" fmla="val 1289665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6" name="Arc 105"/>
                  <p:cNvSpPr/>
                  <p:nvPr/>
                </p:nvSpPr>
                <p:spPr>
                  <a:xfrm>
                    <a:off x="1518030" y="2278965"/>
                    <a:ext cx="2035980" cy="2300070"/>
                  </a:xfrm>
                  <a:prstGeom prst="arc">
                    <a:avLst>
                      <a:gd name="adj1" fmla="val 20367580"/>
                      <a:gd name="adj2" fmla="val 1277018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7" name="Arc 106"/>
                  <p:cNvSpPr/>
                  <p:nvPr/>
                </p:nvSpPr>
                <p:spPr>
                  <a:xfrm>
                    <a:off x="805437" y="1473941"/>
                    <a:ext cx="3461166" cy="3910119"/>
                  </a:xfrm>
                  <a:prstGeom prst="arc">
                    <a:avLst>
                      <a:gd name="adj1" fmla="val 20307943"/>
                      <a:gd name="adj2" fmla="val 1239130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8" name="Arc 107"/>
                  <p:cNvSpPr/>
                  <p:nvPr/>
                </p:nvSpPr>
                <p:spPr>
                  <a:xfrm>
                    <a:off x="703638" y="1358937"/>
                    <a:ext cx="3664764" cy="4140126"/>
                  </a:xfrm>
                  <a:prstGeom prst="arc">
                    <a:avLst>
                      <a:gd name="adj1" fmla="val 20328541"/>
                      <a:gd name="adj2" fmla="val 1265790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9" name="Arc 108"/>
                  <p:cNvSpPr/>
                  <p:nvPr/>
                </p:nvSpPr>
                <p:spPr>
                  <a:xfrm>
                    <a:off x="601839" y="1243934"/>
                    <a:ext cx="3868362" cy="4370133"/>
                  </a:xfrm>
                  <a:prstGeom prst="arc">
                    <a:avLst>
                      <a:gd name="adj1" fmla="val 20315474"/>
                      <a:gd name="adj2" fmla="val 1264431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0" name="Arc 109"/>
                  <p:cNvSpPr/>
                  <p:nvPr/>
                </p:nvSpPr>
                <p:spPr>
                  <a:xfrm>
                    <a:off x="500040" y="1128930"/>
                    <a:ext cx="4071960" cy="4600140"/>
                  </a:xfrm>
                  <a:prstGeom prst="arc">
                    <a:avLst>
                      <a:gd name="adj1" fmla="val 20319491"/>
                      <a:gd name="adj2" fmla="val 1267054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1" name="Arc 110"/>
                  <p:cNvSpPr/>
                  <p:nvPr/>
                </p:nvSpPr>
                <p:spPr>
                  <a:xfrm>
                    <a:off x="2128824" y="2968986"/>
                    <a:ext cx="814392" cy="920028"/>
                  </a:xfrm>
                  <a:prstGeom prst="arc">
                    <a:avLst>
                      <a:gd name="adj1" fmla="val 20264038"/>
                      <a:gd name="adj2" fmla="val 1160512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2" name="Arc 111"/>
                  <p:cNvSpPr/>
                  <p:nvPr/>
                </p:nvSpPr>
                <p:spPr>
                  <a:xfrm>
                    <a:off x="2230623" y="3083990"/>
                    <a:ext cx="610794" cy="690021"/>
                  </a:xfrm>
                  <a:prstGeom prst="arc">
                    <a:avLst>
                      <a:gd name="adj1" fmla="val 20264038"/>
                      <a:gd name="adj2" fmla="val 1160512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3" name="Arc 112"/>
                  <p:cNvSpPr/>
                  <p:nvPr/>
                </p:nvSpPr>
                <p:spPr>
                  <a:xfrm>
                    <a:off x="2332422" y="3198993"/>
                    <a:ext cx="407196" cy="460014"/>
                  </a:xfrm>
                  <a:prstGeom prst="arc">
                    <a:avLst>
                      <a:gd name="adj1" fmla="val 20264038"/>
                      <a:gd name="adj2" fmla="val 1160512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4" name="Arc 113"/>
                  <p:cNvSpPr/>
                  <p:nvPr/>
                </p:nvSpPr>
                <p:spPr>
                  <a:xfrm>
                    <a:off x="2434221" y="3313997"/>
                    <a:ext cx="203598" cy="230007"/>
                  </a:xfrm>
                  <a:prstGeom prst="arc">
                    <a:avLst>
                      <a:gd name="adj1" fmla="val 20264038"/>
                      <a:gd name="adj2" fmla="val 1160512"/>
                    </a:avLst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5" name="Ellipse 114"/>
                  <p:cNvSpPr/>
                  <p:nvPr/>
                </p:nvSpPr>
                <p:spPr>
                  <a:xfrm>
                    <a:off x="2515660" y="3405999"/>
                    <a:ext cx="40720" cy="46001"/>
                  </a:xfrm>
                  <a:prstGeom prst="ellips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cxnSp>
              <p:nvCxnSpPr>
                <p:cNvPr id="93" name="Connecteur droit 92"/>
                <p:cNvCxnSpPr/>
                <p:nvPr/>
              </p:nvCxnSpPr>
              <p:spPr>
                <a:xfrm flipV="1">
                  <a:off x="5786447" y="1500174"/>
                  <a:ext cx="1944188" cy="799896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Connecteur droit 93"/>
                <p:cNvCxnSpPr>
                  <a:endCxn id="110" idx="2"/>
                </p:cNvCxnSpPr>
                <p:nvPr/>
              </p:nvCxnSpPr>
              <p:spPr>
                <a:xfrm>
                  <a:off x="5786446" y="2300070"/>
                  <a:ext cx="1962223" cy="744056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Ellipse 20"/>
            <p:cNvSpPr/>
            <p:nvPr/>
          </p:nvSpPr>
          <p:spPr>
            <a:xfrm>
              <a:off x="2214546" y="3254320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42" name="Groupe 141"/>
          <p:cNvGrpSpPr/>
          <p:nvPr/>
        </p:nvGrpSpPr>
        <p:grpSpPr>
          <a:xfrm>
            <a:off x="7562146" y="1996346"/>
            <a:ext cx="720000" cy="720000"/>
            <a:chOff x="7562146" y="2847246"/>
            <a:chExt cx="720000" cy="720000"/>
          </a:xfrm>
        </p:grpSpPr>
        <p:cxnSp>
          <p:nvCxnSpPr>
            <p:cNvPr id="134" name="Connecteur droit 133"/>
            <p:cNvCxnSpPr/>
            <p:nvPr/>
          </p:nvCxnSpPr>
          <p:spPr>
            <a:xfrm rot="259593">
              <a:off x="7654262" y="2900250"/>
              <a:ext cx="508883" cy="29566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/>
            <p:cNvCxnSpPr/>
            <p:nvPr/>
          </p:nvCxnSpPr>
          <p:spPr>
            <a:xfrm rot="259593" flipV="1">
              <a:off x="7646875" y="3194006"/>
              <a:ext cx="508883" cy="29566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Arc 135"/>
            <p:cNvSpPr/>
            <p:nvPr/>
          </p:nvSpPr>
          <p:spPr>
            <a:xfrm rot="13773579">
              <a:off x="7562146" y="2847246"/>
              <a:ext cx="720000" cy="72000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Ellipse 136"/>
            <p:cNvSpPr/>
            <p:nvPr/>
          </p:nvSpPr>
          <p:spPr>
            <a:xfrm rot="259593">
              <a:off x="7651981" y="3076253"/>
              <a:ext cx="126124" cy="220717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8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e 276"/>
          <p:cNvGrpSpPr/>
          <p:nvPr/>
        </p:nvGrpSpPr>
        <p:grpSpPr>
          <a:xfrm>
            <a:off x="3714744" y="1808412"/>
            <a:ext cx="1285884" cy="1285884"/>
            <a:chOff x="5286380" y="4071942"/>
            <a:chExt cx="1285884" cy="1285884"/>
          </a:xfrm>
        </p:grpSpPr>
        <p:sp>
          <p:nvSpPr>
            <p:cNvPr id="56" name="Rectangle 17"/>
            <p:cNvSpPr/>
            <p:nvPr/>
          </p:nvSpPr>
          <p:spPr>
            <a:xfrm>
              <a:off x="5286380" y="4071942"/>
              <a:ext cx="1285884" cy="128588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57" name="Groupe 13"/>
            <p:cNvGrpSpPr/>
            <p:nvPr/>
          </p:nvGrpSpPr>
          <p:grpSpPr>
            <a:xfrm>
              <a:off x="5428908" y="4114419"/>
              <a:ext cx="1000803" cy="1200969"/>
              <a:chOff x="3320992" y="1463612"/>
              <a:chExt cx="792000" cy="792000"/>
            </a:xfrm>
            <a:scene3d>
              <a:camera prst="isometricRightUp"/>
              <a:lightRig rig="threePt" dir="t"/>
            </a:scene3d>
          </p:grpSpPr>
          <p:sp>
            <p:nvSpPr>
              <p:cNvPr id="58" name="Ellipse 19"/>
              <p:cNvSpPr/>
              <p:nvPr/>
            </p:nvSpPr>
            <p:spPr>
              <a:xfrm>
                <a:off x="3538397" y="1681017"/>
                <a:ext cx="357190" cy="35719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3500992" y="1643612"/>
                <a:ext cx="432000" cy="43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Ellipse 6"/>
              <p:cNvSpPr/>
              <p:nvPr/>
            </p:nvSpPr>
            <p:spPr>
              <a:xfrm>
                <a:off x="3464992" y="1607612"/>
                <a:ext cx="504000" cy="504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Ellipse 7"/>
              <p:cNvSpPr/>
              <p:nvPr/>
            </p:nvSpPr>
            <p:spPr>
              <a:xfrm>
                <a:off x="3428992" y="1571612"/>
                <a:ext cx="576000" cy="576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Ellipse 8"/>
              <p:cNvSpPr/>
              <p:nvPr/>
            </p:nvSpPr>
            <p:spPr>
              <a:xfrm>
                <a:off x="3392992" y="1535612"/>
                <a:ext cx="648000" cy="648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Ellipse 9"/>
              <p:cNvSpPr/>
              <p:nvPr/>
            </p:nvSpPr>
            <p:spPr>
              <a:xfrm>
                <a:off x="3356992" y="1499612"/>
                <a:ext cx="720000" cy="720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Ellipse 10"/>
              <p:cNvSpPr/>
              <p:nvPr/>
            </p:nvSpPr>
            <p:spPr>
              <a:xfrm>
                <a:off x="3320992" y="1463612"/>
                <a:ext cx="792000" cy="79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Ellipse 11"/>
              <p:cNvSpPr/>
              <p:nvPr/>
            </p:nvSpPr>
            <p:spPr>
              <a:xfrm>
                <a:off x="3572992" y="1715612"/>
                <a:ext cx="288000" cy="288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Ellipse 12"/>
              <p:cNvSpPr/>
              <p:nvPr/>
            </p:nvSpPr>
            <p:spPr>
              <a:xfrm>
                <a:off x="3608992" y="1751612"/>
                <a:ext cx="216000" cy="216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6" name="Groupe 33"/>
          <p:cNvGrpSpPr/>
          <p:nvPr/>
        </p:nvGrpSpPr>
        <p:grpSpPr>
          <a:xfrm>
            <a:off x="-928726" y="-372983"/>
            <a:ext cx="6357988" cy="5600272"/>
            <a:chOff x="-642980" y="642918"/>
            <a:chExt cx="6357988" cy="5600272"/>
          </a:xfrm>
        </p:grpSpPr>
        <p:sp>
          <p:nvSpPr>
            <p:cNvPr id="67" name="Arc 66"/>
            <p:cNvSpPr/>
            <p:nvPr/>
          </p:nvSpPr>
          <p:spPr>
            <a:xfrm>
              <a:off x="357152" y="1071546"/>
              <a:ext cx="4357724" cy="4743016"/>
            </a:xfrm>
            <a:prstGeom prst="arc">
              <a:avLst>
                <a:gd name="adj1" fmla="val 20361318"/>
                <a:gd name="adj2" fmla="val 126705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Arc 67"/>
            <p:cNvSpPr/>
            <p:nvPr/>
          </p:nvSpPr>
          <p:spPr>
            <a:xfrm>
              <a:off x="214288" y="1071546"/>
              <a:ext cx="4643464" cy="4743016"/>
            </a:xfrm>
            <a:prstGeom prst="arc">
              <a:avLst>
                <a:gd name="adj1" fmla="val 20361318"/>
                <a:gd name="adj2" fmla="val 126705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Arc 68"/>
            <p:cNvSpPr/>
            <p:nvPr/>
          </p:nvSpPr>
          <p:spPr>
            <a:xfrm>
              <a:off x="71400" y="1000108"/>
              <a:ext cx="4929228" cy="4885892"/>
            </a:xfrm>
            <a:prstGeom prst="arc">
              <a:avLst>
                <a:gd name="adj1" fmla="val 20361318"/>
                <a:gd name="adj2" fmla="val 126705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Arc 69"/>
            <p:cNvSpPr/>
            <p:nvPr/>
          </p:nvSpPr>
          <p:spPr>
            <a:xfrm>
              <a:off x="-71476" y="928670"/>
              <a:ext cx="5214980" cy="5028768"/>
            </a:xfrm>
            <a:prstGeom prst="arc">
              <a:avLst>
                <a:gd name="adj1" fmla="val 20361318"/>
                <a:gd name="adj2" fmla="val 126705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Arc 70"/>
            <p:cNvSpPr/>
            <p:nvPr/>
          </p:nvSpPr>
          <p:spPr>
            <a:xfrm>
              <a:off x="-214340" y="857232"/>
              <a:ext cx="5500720" cy="5171644"/>
            </a:xfrm>
            <a:prstGeom prst="arc">
              <a:avLst>
                <a:gd name="adj1" fmla="val 20361318"/>
                <a:gd name="adj2" fmla="val 126705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Arc 71"/>
            <p:cNvSpPr/>
            <p:nvPr/>
          </p:nvSpPr>
          <p:spPr>
            <a:xfrm>
              <a:off x="-357228" y="857232"/>
              <a:ext cx="5786484" cy="5171644"/>
            </a:xfrm>
            <a:prstGeom prst="arc">
              <a:avLst>
                <a:gd name="adj1" fmla="val 20361318"/>
                <a:gd name="adj2" fmla="val 126705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Arc 72"/>
            <p:cNvSpPr/>
            <p:nvPr/>
          </p:nvSpPr>
          <p:spPr>
            <a:xfrm>
              <a:off x="-500092" y="714356"/>
              <a:ext cx="6072224" cy="5457396"/>
            </a:xfrm>
            <a:prstGeom prst="arc">
              <a:avLst>
                <a:gd name="adj1" fmla="val 20361318"/>
                <a:gd name="adj2" fmla="val 126705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Arc 73"/>
            <p:cNvSpPr/>
            <p:nvPr/>
          </p:nvSpPr>
          <p:spPr>
            <a:xfrm>
              <a:off x="-642980" y="642918"/>
              <a:ext cx="6357988" cy="5600272"/>
            </a:xfrm>
            <a:prstGeom prst="arc">
              <a:avLst>
                <a:gd name="adj1" fmla="val 20361318"/>
                <a:gd name="adj2" fmla="val 126705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2" name="Groupe 131"/>
          <p:cNvGrpSpPr/>
          <p:nvPr/>
        </p:nvGrpSpPr>
        <p:grpSpPr>
          <a:xfrm>
            <a:off x="4357686" y="149208"/>
            <a:ext cx="4071960" cy="4600140"/>
            <a:chOff x="4357686" y="1000108"/>
            <a:chExt cx="4071960" cy="4600140"/>
          </a:xfrm>
        </p:grpSpPr>
        <p:grpSp>
          <p:nvGrpSpPr>
            <p:cNvPr id="131" name="Groupe 130"/>
            <p:cNvGrpSpPr/>
            <p:nvPr/>
          </p:nvGrpSpPr>
          <p:grpSpPr>
            <a:xfrm>
              <a:off x="4357686" y="1000108"/>
              <a:ext cx="4071960" cy="4600140"/>
              <a:chOff x="4357686" y="986058"/>
              <a:chExt cx="4071960" cy="4600140"/>
            </a:xfrm>
          </p:grpSpPr>
          <p:grpSp>
            <p:nvGrpSpPr>
              <p:cNvPr id="18" name="Groupe 154"/>
              <p:cNvGrpSpPr/>
              <p:nvPr/>
            </p:nvGrpSpPr>
            <p:grpSpPr>
              <a:xfrm>
                <a:off x="4357686" y="986058"/>
                <a:ext cx="4071960" cy="4600140"/>
                <a:chOff x="3000370" y="-599632"/>
                <a:chExt cx="4071960" cy="4600140"/>
              </a:xfrm>
            </p:grpSpPr>
            <p:sp>
              <p:nvSpPr>
                <p:cNvPr id="31" name="Triangle isocèle 30"/>
                <p:cNvSpPr/>
                <p:nvPr/>
              </p:nvSpPr>
              <p:spPr>
                <a:xfrm rot="5400000">
                  <a:off x="3414938" y="843178"/>
                  <a:ext cx="1456868" cy="1714512"/>
                </a:xfrm>
                <a:prstGeom prst="triangl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32" name="Groupe 274"/>
                <p:cNvGrpSpPr/>
                <p:nvPr/>
              </p:nvGrpSpPr>
              <p:grpSpPr>
                <a:xfrm flipH="1">
                  <a:off x="3000370" y="-599632"/>
                  <a:ext cx="4071960" cy="4600140"/>
                  <a:chOff x="2772000" y="1629000"/>
                  <a:chExt cx="3600000" cy="3600000"/>
                </a:xfrm>
              </p:grpSpPr>
              <p:sp>
                <p:nvSpPr>
                  <p:cNvPr id="35" name="Arc 34"/>
                  <p:cNvSpPr/>
                  <p:nvPr/>
                </p:nvSpPr>
                <p:spPr>
                  <a:xfrm>
                    <a:off x="4122000" y="2979000"/>
                    <a:ext cx="900000" cy="900000"/>
                  </a:xfrm>
                  <a:prstGeom prst="arc">
                    <a:avLst>
                      <a:gd name="adj1" fmla="val 20264038"/>
                      <a:gd name="adj2" fmla="val 1160512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" name="Arc 35"/>
                  <p:cNvSpPr/>
                  <p:nvPr/>
                </p:nvSpPr>
                <p:spPr>
                  <a:xfrm>
                    <a:off x="4032000" y="2889000"/>
                    <a:ext cx="1080000" cy="1080000"/>
                  </a:xfrm>
                  <a:prstGeom prst="arc">
                    <a:avLst>
                      <a:gd name="adj1" fmla="val 20332027"/>
                      <a:gd name="adj2" fmla="val 134782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" name="Arc 36"/>
                  <p:cNvSpPr/>
                  <p:nvPr/>
                </p:nvSpPr>
                <p:spPr>
                  <a:xfrm>
                    <a:off x="3942000" y="2799000"/>
                    <a:ext cx="1260000" cy="1260000"/>
                  </a:xfrm>
                  <a:prstGeom prst="arc">
                    <a:avLst>
                      <a:gd name="adj1" fmla="val 20325822"/>
                      <a:gd name="adj2" fmla="val 1316632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8" name="Arc 37"/>
                  <p:cNvSpPr/>
                  <p:nvPr/>
                </p:nvSpPr>
                <p:spPr>
                  <a:xfrm>
                    <a:off x="3852000" y="2709000"/>
                    <a:ext cx="1440000" cy="1440000"/>
                  </a:xfrm>
                  <a:prstGeom prst="arc">
                    <a:avLst>
                      <a:gd name="adj1" fmla="val 20320009"/>
                      <a:gd name="adj2" fmla="val 1291914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9" name="Arc 38"/>
                  <p:cNvSpPr/>
                  <p:nvPr/>
                </p:nvSpPr>
                <p:spPr>
                  <a:xfrm>
                    <a:off x="3762000" y="2619000"/>
                    <a:ext cx="1620000" cy="1620000"/>
                  </a:xfrm>
                  <a:prstGeom prst="arc">
                    <a:avLst>
                      <a:gd name="adj1" fmla="val 20399779"/>
                      <a:gd name="adj2" fmla="val 1241992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0" name="Arc 39"/>
                  <p:cNvSpPr/>
                  <p:nvPr/>
                </p:nvSpPr>
                <p:spPr>
                  <a:xfrm>
                    <a:off x="3582000" y="2439000"/>
                    <a:ext cx="1980000" cy="1980000"/>
                  </a:xfrm>
                  <a:prstGeom prst="arc">
                    <a:avLst>
                      <a:gd name="adj1" fmla="val 20312881"/>
                      <a:gd name="adj2" fmla="val 1287735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1" name="Arc 40"/>
                  <p:cNvSpPr/>
                  <p:nvPr/>
                </p:nvSpPr>
                <p:spPr>
                  <a:xfrm>
                    <a:off x="3492000" y="2349000"/>
                    <a:ext cx="2160000" cy="2160000"/>
                  </a:xfrm>
                  <a:prstGeom prst="arc">
                    <a:avLst>
                      <a:gd name="adj1" fmla="val 20336240"/>
                      <a:gd name="adj2" fmla="val 1240005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2" name="Arc 41"/>
                  <p:cNvSpPr/>
                  <p:nvPr/>
                </p:nvSpPr>
                <p:spPr>
                  <a:xfrm>
                    <a:off x="3402000" y="2259000"/>
                    <a:ext cx="2340000" cy="2340000"/>
                  </a:xfrm>
                  <a:prstGeom prst="arc">
                    <a:avLst>
                      <a:gd name="adj1" fmla="val 20341389"/>
                      <a:gd name="adj2" fmla="val 1282878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3" name="Arc 42"/>
                  <p:cNvSpPr/>
                  <p:nvPr/>
                </p:nvSpPr>
                <p:spPr>
                  <a:xfrm>
                    <a:off x="3312000" y="2169000"/>
                    <a:ext cx="2520000" cy="2520000"/>
                  </a:xfrm>
                  <a:prstGeom prst="arc">
                    <a:avLst>
                      <a:gd name="adj1" fmla="val 20317034"/>
                      <a:gd name="adj2" fmla="val 125108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44" name="Arc 43"/>
                  <p:cNvSpPr/>
                  <p:nvPr/>
                </p:nvSpPr>
                <p:spPr>
                  <a:xfrm>
                    <a:off x="3222000" y="2079000"/>
                    <a:ext cx="2700000" cy="2700000"/>
                  </a:xfrm>
                  <a:prstGeom prst="arc">
                    <a:avLst>
                      <a:gd name="adj1" fmla="val 20351481"/>
                      <a:gd name="adj2" fmla="val 123369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5" name="Arc 44"/>
                  <p:cNvSpPr/>
                  <p:nvPr/>
                </p:nvSpPr>
                <p:spPr>
                  <a:xfrm>
                    <a:off x="3132000" y="1989000"/>
                    <a:ext cx="2880000" cy="2880000"/>
                  </a:xfrm>
                  <a:prstGeom prst="arc">
                    <a:avLst>
                      <a:gd name="adj1" fmla="val 20334633"/>
                      <a:gd name="adj2" fmla="val 1289665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>
                    <a:off x="3672000" y="2529000"/>
                    <a:ext cx="1800000" cy="1800000"/>
                  </a:xfrm>
                  <a:prstGeom prst="arc">
                    <a:avLst>
                      <a:gd name="adj1" fmla="val 20367580"/>
                      <a:gd name="adj2" fmla="val 1277018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7" name="Arc 46"/>
                  <p:cNvSpPr/>
                  <p:nvPr/>
                </p:nvSpPr>
                <p:spPr>
                  <a:xfrm>
                    <a:off x="3042000" y="1899000"/>
                    <a:ext cx="3060000" cy="3060000"/>
                  </a:xfrm>
                  <a:prstGeom prst="arc">
                    <a:avLst>
                      <a:gd name="adj1" fmla="val 20307943"/>
                      <a:gd name="adj2" fmla="val 1239130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>
                  <a:xfrm>
                    <a:off x="2952000" y="1809000"/>
                    <a:ext cx="3240000" cy="3240000"/>
                  </a:xfrm>
                  <a:prstGeom prst="arc">
                    <a:avLst>
                      <a:gd name="adj1" fmla="val 20328541"/>
                      <a:gd name="adj2" fmla="val 1265790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9" name="Arc 48"/>
                  <p:cNvSpPr/>
                  <p:nvPr/>
                </p:nvSpPr>
                <p:spPr>
                  <a:xfrm>
                    <a:off x="2862000" y="1719000"/>
                    <a:ext cx="3420000" cy="3420000"/>
                  </a:xfrm>
                  <a:prstGeom prst="arc">
                    <a:avLst>
                      <a:gd name="adj1" fmla="val 20315474"/>
                      <a:gd name="adj2" fmla="val 126443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0" name="Arc 49"/>
                  <p:cNvSpPr/>
                  <p:nvPr/>
                </p:nvSpPr>
                <p:spPr>
                  <a:xfrm>
                    <a:off x="2772000" y="1629000"/>
                    <a:ext cx="3600000" cy="3600000"/>
                  </a:xfrm>
                  <a:prstGeom prst="arc">
                    <a:avLst>
                      <a:gd name="adj1" fmla="val 20361318"/>
                      <a:gd name="adj2" fmla="val 1267054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1" name="Arc 50"/>
                  <p:cNvSpPr/>
                  <p:nvPr/>
                </p:nvSpPr>
                <p:spPr>
                  <a:xfrm>
                    <a:off x="4212000" y="3069000"/>
                    <a:ext cx="720000" cy="720000"/>
                  </a:xfrm>
                  <a:prstGeom prst="arc">
                    <a:avLst>
                      <a:gd name="adj1" fmla="val 20264038"/>
                      <a:gd name="adj2" fmla="val 1160512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2" name="Arc 51"/>
                  <p:cNvSpPr/>
                  <p:nvPr/>
                </p:nvSpPr>
                <p:spPr>
                  <a:xfrm>
                    <a:off x="4302000" y="3159000"/>
                    <a:ext cx="540000" cy="540000"/>
                  </a:xfrm>
                  <a:prstGeom prst="arc">
                    <a:avLst>
                      <a:gd name="adj1" fmla="val 20264038"/>
                      <a:gd name="adj2" fmla="val 1160512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3" name="Arc 52"/>
                  <p:cNvSpPr/>
                  <p:nvPr/>
                </p:nvSpPr>
                <p:spPr>
                  <a:xfrm>
                    <a:off x="4392000" y="3249000"/>
                    <a:ext cx="360000" cy="360000"/>
                  </a:xfrm>
                  <a:prstGeom prst="arc">
                    <a:avLst>
                      <a:gd name="adj1" fmla="val 20264038"/>
                      <a:gd name="adj2" fmla="val 1160512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4" name="Arc 53"/>
                  <p:cNvSpPr/>
                  <p:nvPr/>
                </p:nvSpPr>
                <p:spPr>
                  <a:xfrm>
                    <a:off x="4482000" y="3339000"/>
                    <a:ext cx="180000" cy="180000"/>
                  </a:xfrm>
                  <a:prstGeom prst="arc">
                    <a:avLst>
                      <a:gd name="adj1" fmla="val 20264038"/>
                      <a:gd name="adj2" fmla="val 1160512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5" name="Ellipse 54"/>
                  <p:cNvSpPr/>
                  <p:nvPr/>
                </p:nvSpPr>
                <p:spPr>
                  <a:xfrm>
                    <a:off x="4554000" y="3411000"/>
                    <a:ext cx="36000" cy="36000"/>
                  </a:xfrm>
                  <a:prstGeom prst="ellips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cxnSp>
              <p:nvCxnSpPr>
                <p:cNvPr id="33" name="Connecteur droit 32"/>
                <p:cNvCxnSpPr/>
                <p:nvPr/>
              </p:nvCxnSpPr>
              <p:spPr>
                <a:xfrm rot="16200000" flipV="1">
                  <a:off x="3613053" y="331344"/>
                  <a:ext cx="755500" cy="1950151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eur droit 33"/>
                <p:cNvCxnSpPr/>
                <p:nvPr/>
              </p:nvCxnSpPr>
              <p:spPr>
                <a:xfrm rot="5400000">
                  <a:off x="3741876" y="1204865"/>
                  <a:ext cx="712169" cy="1735837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e 274"/>
              <p:cNvGrpSpPr/>
              <p:nvPr/>
            </p:nvGrpSpPr>
            <p:grpSpPr>
              <a:xfrm>
                <a:off x="6003656" y="2841994"/>
                <a:ext cx="814392" cy="920028"/>
                <a:chOff x="4212000" y="3069000"/>
                <a:chExt cx="720000" cy="720000"/>
              </a:xfrm>
            </p:grpSpPr>
            <p:sp>
              <p:nvSpPr>
                <p:cNvPr id="26" name="Arc 25"/>
                <p:cNvSpPr/>
                <p:nvPr/>
              </p:nvSpPr>
              <p:spPr>
                <a:xfrm>
                  <a:off x="4212000" y="3069000"/>
                  <a:ext cx="720000" cy="720000"/>
                </a:xfrm>
                <a:prstGeom prst="arc">
                  <a:avLst>
                    <a:gd name="adj1" fmla="val 20264038"/>
                    <a:gd name="adj2" fmla="val 1160512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" name="Arc 26"/>
                <p:cNvSpPr/>
                <p:nvPr/>
              </p:nvSpPr>
              <p:spPr>
                <a:xfrm>
                  <a:off x="4302000" y="3159000"/>
                  <a:ext cx="540000" cy="540000"/>
                </a:xfrm>
                <a:prstGeom prst="arc">
                  <a:avLst>
                    <a:gd name="adj1" fmla="val 20264038"/>
                    <a:gd name="adj2" fmla="val 1160512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Arc 27"/>
                <p:cNvSpPr/>
                <p:nvPr/>
              </p:nvSpPr>
              <p:spPr>
                <a:xfrm>
                  <a:off x="4392000" y="3249000"/>
                  <a:ext cx="360000" cy="360000"/>
                </a:xfrm>
                <a:prstGeom prst="arc">
                  <a:avLst>
                    <a:gd name="adj1" fmla="val 20264038"/>
                    <a:gd name="adj2" fmla="val 1160512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" name="Arc 28"/>
                <p:cNvSpPr/>
                <p:nvPr/>
              </p:nvSpPr>
              <p:spPr>
                <a:xfrm>
                  <a:off x="4482000" y="3339000"/>
                  <a:ext cx="180000" cy="180000"/>
                </a:xfrm>
                <a:prstGeom prst="arc">
                  <a:avLst>
                    <a:gd name="adj1" fmla="val 20264038"/>
                    <a:gd name="adj2" fmla="val 1160512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" name="Ellipse 29"/>
                <p:cNvSpPr/>
                <p:nvPr/>
              </p:nvSpPr>
              <p:spPr>
                <a:xfrm>
                  <a:off x="4554000" y="3411000"/>
                  <a:ext cx="36000" cy="36000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9" name="ZoneTexte 18"/>
            <p:cNvSpPr txBox="1"/>
            <p:nvPr/>
          </p:nvSpPr>
          <p:spPr>
            <a:xfrm>
              <a:off x="4714876" y="3129194"/>
              <a:ext cx="1074333" cy="36933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/>
                <a:t>Conjugué</a:t>
              </a:r>
            </a:p>
          </p:txBody>
        </p:sp>
      </p:grpSp>
      <p:grpSp>
        <p:nvGrpSpPr>
          <p:cNvPr id="141" name="Groupe 140"/>
          <p:cNvGrpSpPr/>
          <p:nvPr/>
        </p:nvGrpSpPr>
        <p:grpSpPr>
          <a:xfrm>
            <a:off x="31603" y="3592881"/>
            <a:ext cx="8757831" cy="2682361"/>
            <a:chOff x="31603" y="3592881"/>
            <a:chExt cx="8757831" cy="2682361"/>
          </a:xfrm>
        </p:grpSpPr>
        <p:sp>
          <p:nvSpPr>
            <p:cNvPr id="4" name="ZoneTexte 3"/>
            <p:cNvSpPr txBox="1"/>
            <p:nvPr/>
          </p:nvSpPr>
          <p:spPr>
            <a:xfrm>
              <a:off x="31603" y="4564283"/>
              <a:ext cx="21339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>
                  <a:sym typeface="Symbol" panose="05050102010706020507" pitchFamily="18" charset="2"/>
                </a:rPr>
                <a:t>Image conjuguée</a:t>
              </a:r>
            </a:p>
            <a:p>
              <a:pPr algn="ctr"/>
              <a:r>
                <a:rPr lang="fr-FR" dirty="0" smtClean="0">
                  <a:sym typeface="Symbol" panose="05050102010706020507" pitchFamily="18" charset="2"/>
                </a:rPr>
                <a:t></a:t>
              </a:r>
              <a:endParaRPr lang="fr-FR" dirty="0">
                <a:sym typeface="Symbol" panose="05050102010706020507" pitchFamily="18" charset="2"/>
              </a:endParaRPr>
            </a:p>
            <a:p>
              <a:pPr algn="ctr"/>
              <a:r>
                <a:rPr lang="fr-FR" dirty="0" smtClean="0">
                  <a:sym typeface="Symbol" panose="05050102010706020507" pitchFamily="18" charset="2"/>
                </a:rPr>
                <a:t>Lentille de Fresnel</a:t>
              </a:r>
              <a:endParaRPr lang="fr-FR" dirty="0"/>
            </a:p>
          </p:txBody>
        </p:sp>
        <p:pic>
          <p:nvPicPr>
            <p:cNvPr id="45058" name="Picture 2" descr="Lentille fresnel 250mm - LA B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000" y="4365684"/>
              <a:ext cx="1174390" cy="117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2298137" y="5500753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i="1" dirty="0" smtClean="0"/>
                <a:t>La-bs.com</a:t>
              </a:r>
              <a:endParaRPr lang="fr-FR" sz="1100" i="1" dirty="0"/>
            </a:p>
          </p:txBody>
        </p:sp>
        <p:pic>
          <p:nvPicPr>
            <p:cNvPr id="45060" name="Picture 4" descr="File:Lentille de fresnel.gif — Wikimedia Comm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613" y="3680524"/>
              <a:ext cx="1863852" cy="2456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" name="Rectangle 139"/>
            <p:cNvSpPr/>
            <p:nvPr/>
          </p:nvSpPr>
          <p:spPr>
            <a:xfrm>
              <a:off x="3714744" y="6013632"/>
              <a:ext cx="215636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i="1" dirty="0"/>
                <a:t>https://commons.wikimedia.org/</a:t>
              </a:r>
            </a:p>
          </p:txBody>
        </p:sp>
        <p:pic>
          <p:nvPicPr>
            <p:cNvPr id="45062" name="Picture 6" descr="Lentille Grand Angle Fresnel Voiture Autocollant Inverse Utile Agrandir  Langle De Vue, Lentille Fresnel Optique D 942 Du 8,41 € | DHg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7109" y="3592881"/>
              <a:ext cx="2602325" cy="258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074889" y="1608138"/>
            <a:ext cx="699422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dirty="0" smtClean="0"/>
              <a:t>Importance de la phase pour la vison 3D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dirty="0" smtClean="0"/>
              <a:t>Idée de base de l’holographie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dirty="0" smtClean="0"/>
              <a:t>Eléments de théorie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fr-FR" dirty="0" smtClean="0"/>
              <a:t>Enregistrement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fr-FR" dirty="0" smtClean="0"/>
              <a:t>Plaque holographique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fr-FR" dirty="0" smtClean="0"/>
              <a:t>Relecture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fr-FR" dirty="0" smtClean="0"/>
              <a:t>2 familles d’hologrammes : en transmission ou en réflexion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dirty="0" smtClean="0"/>
              <a:t>Contraintes expérimentales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dirty="0" smtClean="0"/>
              <a:t>Applications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013" y="69850"/>
            <a:ext cx="7391400" cy="860425"/>
          </a:xfrm>
        </p:spPr>
        <p:txBody>
          <a:bodyPr/>
          <a:lstStyle/>
          <a:p>
            <a:r>
              <a:rPr lang="fr-FR" dirty="0" smtClean="0"/>
              <a:t>3. Eléments de théorie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/>
              <a:t>3</a:t>
            </a:r>
            <a:r>
              <a:rPr lang="fr-FR" sz="2000" i="1" kern="1200" dirty="0" smtClean="0"/>
              <a:t>. Relecture : exemple</a:t>
            </a:r>
            <a:endParaRPr lang="fr-FR" sz="2000" i="1" kern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19</a:t>
            </a:fld>
            <a:endParaRPr lang="fr-FR"/>
          </a:p>
        </p:txBody>
      </p:sp>
      <p:cxnSp>
        <p:nvCxnSpPr>
          <p:cNvPr id="128" name="Connecteur droit avec flèche 127"/>
          <p:cNvCxnSpPr>
            <a:stCxn id="129" idx="1"/>
          </p:cNvCxnSpPr>
          <p:nvPr/>
        </p:nvCxnSpPr>
        <p:spPr>
          <a:xfrm rot="10800000" flipV="1">
            <a:off x="4786314" y="1915672"/>
            <a:ext cx="1500182" cy="2988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6286496" y="1500174"/>
            <a:ext cx="2857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Chaque partie de l’hologramme contient tous les éléments de l’image, il contient l’information de l’ensemble de l’objet mais vu sous un angle donné </a:t>
            </a:r>
            <a:endParaRPr lang="fr-FR" sz="1200" dirty="0">
              <a:solidFill>
                <a:srgbClr val="FF0000"/>
              </a:solidFill>
            </a:endParaRPr>
          </a:p>
        </p:txBody>
      </p:sp>
      <p:grpSp>
        <p:nvGrpSpPr>
          <p:cNvPr id="135" name="Groupe 134"/>
          <p:cNvGrpSpPr/>
          <p:nvPr/>
        </p:nvGrpSpPr>
        <p:grpSpPr>
          <a:xfrm>
            <a:off x="6201773" y="3726882"/>
            <a:ext cx="2963470" cy="2834951"/>
            <a:chOff x="6201773" y="3726882"/>
            <a:chExt cx="2963470" cy="2834951"/>
          </a:xfrm>
        </p:grpSpPr>
        <p:grpSp>
          <p:nvGrpSpPr>
            <p:cNvPr id="134" name="Groupe 133"/>
            <p:cNvGrpSpPr/>
            <p:nvPr/>
          </p:nvGrpSpPr>
          <p:grpSpPr>
            <a:xfrm>
              <a:off x="6201773" y="3726882"/>
              <a:ext cx="2616160" cy="2834951"/>
              <a:chOff x="6201773" y="3726882"/>
              <a:chExt cx="2616160" cy="2834951"/>
            </a:xfrm>
          </p:grpSpPr>
          <p:grpSp>
            <p:nvGrpSpPr>
              <p:cNvPr id="4" name="Groupe 3"/>
              <p:cNvGrpSpPr/>
              <p:nvPr/>
            </p:nvGrpSpPr>
            <p:grpSpPr>
              <a:xfrm>
                <a:off x="6201773" y="3726882"/>
                <a:ext cx="1485912" cy="2834951"/>
                <a:chOff x="6201773" y="3726882"/>
                <a:chExt cx="1485912" cy="2834951"/>
              </a:xfrm>
            </p:grpSpPr>
            <p:sp>
              <p:nvSpPr>
                <p:cNvPr id="133" name="Rectangle 132"/>
                <p:cNvSpPr/>
                <p:nvPr/>
              </p:nvSpPr>
              <p:spPr>
                <a:xfrm rot="2598324">
                  <a:off x="6738987" y="3800873"/>
                  <a:ext cx="139147" cy="198828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scene3d>
                  <a:camera prst="isometricOffAxis1Righ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 rot="2598324">
                  <a:off x="6201773" y="5144609"/>
                  <a:ext cx="128422" cy="13766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scene3d>
                  <a:camera prst="isometricOffAxis1Top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 rot="2598324">
                  <a:off x="6937476" y="4573544"/>
                  <a:ext cx="139147" cy="198828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scene3d>
                  <a:camera prst="isometricOffAxis1Righ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 rot="2598324">
                  <a:off x="7559263" y="3726882"/>
                  <a:ext cx="128422" cy="13766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scene3d>
                  <a:camera prst="isometricOffAxis1Top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41" name="Groupe 140"/>
              <p:cNvGrpSpPr/>
              <p:nvPr/>
            </p:nvGrpSpPr>
            <p:grpSpPr>
              <a:xfrm>
                <a:off x="7313980" y="5428341"/>
                <a:ext cx="1503953" cy="804528"/>
                <a:chOff x="7662505" y="5358812"/>
                <a:chExt cx="1503953" cy="804528"/>
              </a:xfrm>
            </p:grpSpPr>
            <p:cxnSp>
              <p:nvCxnSpPr>
                <p:cNvPr id="137" name="Connecteur droit avec flèche 136"/>
                <p:cNvCxnSpPr/>
                <p:nvPr/>
              </p:nvCxnSpPr>
              <p:spPr>
                <a:xfrm rot="16200000" flipV="1">
                  <a:off x="7947837" y="5459819"/>
                  <a:ext cx="414670" cy="38277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Connecteur droit avec flèche 137"/>
                <p:cNvCxnSpPr/>
                <p:nvPr/>
              </p:nvCxnSpPr>
              <p:spPr>
                <a:xfrm rot="16200000" flipV="1">
                  <a:off x="7813158" y="5622852"/>
                  <a:ext cx="414670" cy="38277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Connecteur droit avec flèche 138"/>
                <p:cNvCxnSpPr/>
                <p:nvPr/>
              </p:nvCxnSpPr>
              <p:spPr>
                <a:xfrm rot="16200000" flipV="1">
                  <a:off x="7646556" y="5764619"/>
                  <a:ext cx="414670" cy="38277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40" name="ZoneTexte 139"/>
                <p:cNvSpPr txBox="1"/>
                <p:nvPr/>
              </p:nvSpPr>
              <p:spPr>
                <a:xfrm>
                  <a:off x="8199527" y="5358812"/>
                  <a:ext cx="96693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100" b="1" dirty="0" smtClean="0"/>
                    <a:t>Nouvelle</a:t>
                  </a:r>
                </a:p>
                <a:p>
                  <a:r>
                    <a:rPr lang="fr-FR" sz="1100" b="1" dirty="0" smtClean="0"/>
                    <a:t>Onde de </a:t>
                  </a:r>
                  <a:r>
                    <a:rPr lang="fr-FR" sz="1100" b="1" dirty="0" err="1" smtClean="0"/>
                    <a:t>ref</a:t>
                  </a:r>
                  <a:endParaRPr lang="fr-FR" sz="1100" b="1" dirty="0"/>
                </a:p>
              </p:txBody>
            </p:sp>
          </p:grpSp>
        </p:grpSp>
        <p:sp>
          <p:nvSpPr>
            <p:cNvPr id="142" name="ZoneTexte 141"/>
            <p:cNvSpPr txBox="1"/>
            <p:nvPr/>
          </p:nvSpPr>
          <p:spPr>
            <a:xfrm>
              <a:off x="7868093" y="4167963"/>
              <a:ext cx="12971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FF0000"/>
                  </a:solidFill>
                </a:rPr>
                <a:t>Hologramme</a:t>
              </a:r>
            </a:p>
            <a:p>
              <a:pPr algn="ctr"/>
              <a:r>
                <a:rPr lang="fr-FR" sz="1200" b="1" dirty="0" smtClean="0">
                  <a:solidFill>
                    <a:srgbClr val="FF0000"/>
                  </a:solidFill>
                </a:rPr>
                <a:t>d’hologramme:</a:t>
              </a:r>
            </a:p>
            <a:p>
              <a:pPr algn="ctr"/>
              <a:r>
                <a:rPr lang="fr-FR" sz="1200" b="1" dirty="0" smtClean="0">
                  <a:solidFill>
                    <a:srgbClr val="FF0000"/>
                  </a:solidFill>
                </a:rPr>
                <a:t>copie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3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4" name="Group 632"/>
          <p:cNvGrpSpPr>
            <a:grpSpLocks/>
          </p:cNvGrpSpPr>
          <p:nvPr/>
        </p:nvGrpSpPr>
        <p:grpSpPr bwMode="auto">
          <a:xfrm>
            <a:off x="4572551" y="1651583"/>
            <a:ext cx="157922" cy="2844861"/>
            <a:chOff x="3702" y="1519"/>
            <a:chExt cx="69" cy="1818"/>
          </a:xfrm>
        </p:grpSpPr>
        <p:sp>
          <p:nvSpPr>
            <p:cNvPr id="145" name="Rectangle 630"/>
            <p:cNvSpPr>
              <a:spLocks noChangeArrowheads="1"/>
            </p:cNvSpPr>
            <p:nvPr/>
          </p:nvSpPr>
          <p:spPr bwMode="auto">
            <a:xfrm>
              <a:off x="3702" y="1519"/>
              <a:ext cx="69" cy="18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46" name="Rectangle 631"/>
            <p:cNvSpPr>
              <a:spLocks noChangeArrowheads="1"/>
            </p:cNvSpPr>
            <p:nvPr/>
          </p:nvSpPr>
          <p:spPr bwMode="auto">
            <a:xfrm>
              <a:off x="3702" y="1519"/>
              <a:ext cx="69" cy="1818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 Narrow" pitchFamily="34" charset="0"/>
              </a:endParaRPr>
            </a:p>
          </p:txBody>
        </p:sp>
      </p:grpSp>
      <p:grpSp>
        <p:nvGrpSpPr>
          <p:cNvPr id="147" name="Group 750"/>
          <p:cNvGrpSpPr>
            <a:grpSpLocks/>
          </p:cNvGrpSpPr>
          <p:nvPr/>
        </p:nvGrpSpPr>
        <p:grpSpPr bwMode="auto">
          <a:xfrm>
            <a:off x="8056589" y="2477144"/>
            <a:ext cx="705314" cy="664356"/>
            <a:chOff x="4527" y="2070"/>
            <a:chExt cx="525" cy="494"/>
          </a:xfrm>
        </p:grpSpPr>
        <p:sp>
          <p:nvSpPr>
            <p:cNvPr id="148" name="Freeform 746"/>
            <p:cNvSpPr>
              <a:spLocks/>
            </p:cNvSpPr>
            <p:nvPr/>
          </p:nvSpPr>
          <p:spPr bwMode="auto">
            <a:xfrm>
              <a:off x="4527" y="2070"/>
              <a:ext cx="525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42"/>
                </a:cxn>
                <a:cxn ang="0">
                  <a:pos x="120" y="56"/>
                </a:cxn>
              </a:cxnLst>
              <a:rect l="0" t="0" r="r" b="b"/>
              <a:pathLst>
                <a:path w="120" h="56">
                  <a:moveTo>
                    <a:pt x="0" y="0"/>
                  </a:moveTo>
                  <a:cubicBezTo>
                    <a:pt x="20" y="16"/>
                    <a:pt x="40" y="33"/>
                    <a:pt x="60" y="42"/>
                  </a:cubicBezTo>
                  <a:cubicBezTo>
                    <a:pt x="80" y="52"/>
                    <a:pt x="110" y="54"/>
                    <a:pt x="120" y="56"/>
                  </a:cubicBezTo>
                </a:path>
              </a:pathLst>
            </a:custGeom>
            <a:noFill/>
            <a:ln w="1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49" name="Freeform 747"/>
            <p:cNvSpPr>
              <a:spLocks/>
            </p:cNvSpPr>
            <p:nvPr/>
          </p:nvSpPr>
          <p:spPr bwMode="auto">
            <a:xfrm>
              <a:off x="4527" y="2315"/>
              <a:ext cx="525" cy="249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60" y="14"/>
                </a:cxn>
                <a:cxn ang="0">
                  <a:pos x="120" y="0"/>
                </a:cxn>
              </a:cxnLst>
              <a:rect l="0" t="0" r="r" b="b"/>
              <a:pathLst>
                <a:path w="120" h="57">
                  <a:moveTo>
                    <a:pt x="0" y="57"/>
                  </a:moveTo>
                  <a:cubicBezTo>
                    <a:pt x="20" y="40"/>
                    <a:pt x="40" y="24"/>
                    <a:pt x="60" y="14"/>
                  </a:cubicBezTo>
                  <a:cubicBezTo>
                    <a:pt x="80" y="5"/>
                    <a:pt x="110" y="3"/>
                    <a:pt x="120" y="0"/>
                  </a:cubicBezTo>
                </a:path>
              </a:pathLst>
            </a:custGeom>
            <a:noFill/>
            <a:ln w="1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50" name="Freeform 748"/>
            <p:cNvSpPr>
              <a:spLocks/>
            </p:cNvSpPr>
            <p:nvPr/>
          </p:nvSpPr>
          <p:spPr bwMode="auto">
            <a:xfrm>
              <a:off x="4527" y="2131"/>
              <a:ext cx="53" cy="3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42"/>
                </a:cxn>
                <a:cxn ang="0">
                  <a:pos x="12" y="85"/>
                </a:cxn>
              </a:cxnLst>
              <a:rect l="0" t="0" r="r" b="b"/>
              <a:pathLst>
                <a:path w="12" h="85">
                  <a:moveTo>
                    <a:pt x="12" y="0"/>
                  </a:moveTo>
                  <a:cubicBezTo>
                    <a:pt x="6" y="14"/>
                    <a:pt x="0" y="28"/>
                    <a:pt x="0" y="42"/>
                  </a:cubicBezTo>
                  <a:cubicBezTo>
                    <a:pt x="0" y="56"/>
                    <a:pt x="10" y="78"/>
                    <a:pt x="12" y="85"/>
                  </a:cubicBezTo>
                </a:path>
              </a:pathLst>
            </a:custGeom>
            <a:noFill/>
            <a:ln w="1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51" name="Oval 749"/>
            <p:cNvSpPr>
              <a:spLocks noChangeArrowheads="1"/>
            </p:cNvSpPr>
            <p:nvPr/>
          </p:nvSpPr>
          <p:spPr bwMode="auto">
            <a:xfrm>
              <a:off x="4527" y="2253"/>
              <a:ext cx="105" cy="127"/>
            </a:xfrm>
            <a:prstGeom prst="ellipse">
              <a:avLst/>
            </a:prstGeom>
            <a:solidFill>
              <a:srgbClr val="000000"/>
            </a:solidFill>
            <a:ln w="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 Narrow" pitchFamily="34" charset="0"/>
              </a:endParaRPr>
            </a:p>
          </p:txBody>
        </p:sp>
      </p:grpSp>
      <p:sp>
        <p:nvSpPr>
          <p:cNvPr id="152" name="ZoneTexte 151"/>
          <p:cNvSpPr txBox="1"/>
          <p:nvPr/>
        </p:nvSpPr>
        <p:spPr>
          <a:xfrm>
            <a:off x="4210976" y="1249310"/>
            <a:ext cx="870738" cy="260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 Narrow" pitchFamily="34" charset="0"/>
              </a:rPr>
              <a:t>Hologramme</a:t>
            </a:r>
          </a:p>
        </p:txBody>
      </p:sp>
      <p:sp>
        <p:nvSpPr>
          <p:cNvPr id="153" name="ZoneTexte 152"/>
          <p:cNvSpPr txBox="1"/>
          <p:nvPr/>
        </p:nvSpPr>
        <p:spPr>
          <a:xfrm flipH="1">
            <a:off x="7185097" y="2813924"/>
            <a:ext cx="2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z</a:t>
            </a:r>
          </a:p>
        </p:txBody>
      </p:sp>
      <p:grpSp>
        <p:nvGrpSpPr>
          <p:cNvPr id="154" name="Groupe 153"/>
          <p:cNvGrpSpPr/>
          <p:nvPr/>
        </p:nvGrpSpPr>
        <p:grpSpPr>
          <a:xfrm>
            <a:off x="4106464" y="2588724"/>
            <a:ext cx="3253674" cy="3335660"/>
            <a:chOff x="4106464" y="2588724"/>
            <a:chExt cx="3253674" cy="3335660"/>
          </a:xfrm>
        </p:grpSpPr>
        <p:sp>
          <p:nvSpPr>
            <p:cNvPr id="155" name="ZoneTexte 154"/>
            <p:cNvSpPr txBox="1"/>
            <p:nvPr/>
          </p:nvSpPr>
          <p:spPr>
            <a:xfrm>
              <a:off x="4106464" y="5072873"/>
              <a:ext cx="1274059" cy="260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Arial Narrow" pitchFamily="34" charset="0"/>
                </a:rPr>
                <a:t>Ondes reconstruites</a:t>
              </a:r>
            </a:p>
          </p:txBody>
        </p:sp>
        <p:cxnSp>
          <p:nvCxnSpPr>
            <p:cNvPr id="156" name="Connecteur droit avec flèche 155"/>
            <p:cNvCxnSpPr/>
            <p:nvPr/>
          </p:nvCxnSpPr>
          <p:spPr>
            <a:xfrm rot="10800000" flipH="1">
              <a:off x="4967167" y="4597780"/>
              <a:ext cx="624010" cy="4715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Arc 156"/>
            <p:cNvSpPr/>
            <p:nvPr/>
          </p:nvSpPr>
          <p:spPr>
            <a:xfrm rot="4550789">
              <a:off x="4537261" y="2588395"/>
              <a:ext cx="634047" cy="634705"/>
            </a:xfrm>
            <a:prstGeom prst="arc">
              <a:avLst>
                <a:gd name="adj1" fmla="val 17764528"/>
                <a:gd name="adj2" fmla="val 1982373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ZoneTexte 157"/>
            <p:cNvSpPr txBox="1"/>
            <p:nvPr/>
          </p:nvSpPr>
          <p:spPr>
            <a:xfrm>
              <a:off x="5180737" y="2974066"/>
              <a:ext cx="211632" cy="312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  <a:sym typeface="Symbol"/>
                </a:rPr>
                <a:t></a:t>
              </a:r>
              <a:endParaRPr lang="fr-FR" dirty="0" smtClean="0">
                <a:latin typeface="Arial Narrow" pitchFamily="34" charset="0"/>
              </a:endParaRPr>
            </a:p>
          </p:txBody>
        </p:sp>
        <p:grpSp>
          <p:nvGrpSpPr>
            <p:cNvPr id="159" name="Groupe 158"/>
            <p:cNvGrpSpPr/>
            <p:nvPr/>
          </p:nvGrpSpPr>
          <p:grpSpPr>
            <a:xfrm>
              <a:off x="4483328" y="2710999"/>
              <a:ext cx="2876810" cy="3213385"/>
              <a:chOff x="4533741" y="2751585"/>
              <a:chExt cx="2876810" cy="3213385"/>
            </a:xfrm>
          </p:grpSpPr>
          <p:sp>
            <p:nvSpPr>
              <p:cNvPr id="160" name="Forme libre 159"/>
              <p:cNvSpPr/>
              <p:nvPr/>
            </p:nvSpPr>
            <p:spPr>
              <a:xfrm rot="202759">
                <a:off x="4533741" y="2827682"/>
                <a:ext cx="1042066" cy="1372626"/>
              </a:xfrm>
              <a:custGeom>
                <a:avLst/>
                <a:gdLst>
                  <a:gd name="connsiteX0" fmla="*/ 1230086 w 1230086"/>
                  <a:gd name="connsiteY0" fmla="*/ 0 h 1621971"/>
                  <a:gd name="connsiteX1" fmla="*/ 1012372 w 1230086"/>
                  <a:gd name="connsiteY1" fmla="*/ 239486 h 1621971"/>
                  <a:gd name="connsiteX2" fmla="*/ 827315 w 1230086"/>
                  <a:gd name="connsiteY2" fmla="*/ 381000 h 1621971"/>
                  <a:gd name="connsiteX3" fmla="*/ 642258 w 1230086"/>
                  <a:gd name="connsiteY3" fmla="*/ 511628 h 1621971"/>
                  <a:gd name="connsiteX4" fmla="*/ 468086 w 1230086"/>
                  <a:gd name="connsiteY4" fmla="*/ 674914 h 1621971"/>
                  <a:gd name="connsiteX5" fmla="*/ 304800 w 1230086"/>
                  <a:gd name="connsiteY5" fmla="*/ 1023257 h 1621971"/>
                  <a:gd name="connsiteX6" fmla="*/ 228600 w 1230086"/>
                  <a:gd name="connsiteY6" fmla="*/ 1219200 h 1621971"/>
                  <a:gd name="connsiteX7" fmla="*/ 185058 w 1230086"/>
                  <a:gd name="connsiteY7" fmla="*/ 1393371 h 1621971"/>
                  <a:gd name="connsiteX8" fmla="*/ 76200 w 1230086"/>
                  <a:gd name="connsiteY8" fmla="*/ 1567543 h 1621971"/>
                  <a:gd name="connsiteX9" fmla="*/ 0 w 1230086"/>
                  <a:gd name="connsiteY9" fmla="*/ 1621971 h 1621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0086" h="1621971">
                    <a:moveTo>
                      <a:pt x="1230086" y="0"/>
                    </a:moveTo>
                    <a:cubicBezTo>
                      <a:pt x="1154793" y="87993"/>
                      <a:pt x="1079500" y="175986"/>
                      <a:pt x="1012372" y="239486"/>
                    </a:cubicBezTo>
                    <a:cubicBezTo>
                      <a:pt x="945244" y="302986"/>
                      <a:pt x="889001" y="335643"/>
                      <a:pt x="827315" y="381000"/>
                    </a:cubicBezTo>
                    <a:cubicBezTo>
                      <a:pt x="765629" y="426357"/>
                      <a:pt x="702129" y="462642"/>
                      <a:pt x="642258" y="511628"/>
                    </a:cubicBezTo>
                    <a:cubicBezTo>
                      <a:pt x="582387" y="560614"/>
                      <a:pt x="524329" y="589643"/>
                      <a:pt x="468086" y="674914"/>
                    </a:cubicBezTo>
                    <a:cubicBezTo>
                      <a:pt x="411843" y="760185"/>
                      <a:pt x="344714" y="932543"/>
                      <a:pt x="304800" y="1023257"/>
                    </a:cubicBezTo>
                    <a:cubicBezTo>
                      <a:pt x="264886" y="1113971"/>
                      <a:pt x="248557" y="1157514"/>
                      <a:pt x="228600" y="1219200"/>
                    </a:cubicBezTo>
                    <a:cubicBezTo>
                      <a:pt x="208643" y="1280886"/>
                      <a:pt x="210458" y="1335314"/>
                      <a:pt x="185058" y="1393371"/>
                    </a:cubicBezTo>
                    <a:cubicBezTo>
                      <a:pt x="159658" y="1451428"/>
                      <a:pt x="107043" y="1529443"/>
                      <a:pt x="76200" y="1567543"/>
                    </a:cubicBezTo>
                    <a:cubicBezTo>
                      <a:pt x="45357" y="1605643"/>
                      <a:pt x="22678" y="1613807"/>
                      <a:pt x="0" y="1621971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1" name="Forme libre 160"/>
              <p:cNvSpPr/>
              <p:nvPr/>
            </p:nvSpPr>
            <p:spPr>
              <a:xfrm>
                <a:off x="4798101" y="3074878"/>
                <a:ext cx="1005178" cy="1317353"/>
              </a:xfrm>
              <a:custGeom>
                <a:avLst/>
                <a:gdLst>
                  <a:gd name="connsiteX0" fmla="*/ 1186542 w 1186542"/>
                  <a:gd name="connsiteY0" fmla="*/ 0 h 1556657"/>
                  <a:gd name="connsiteX1" fmla="*/ 979714 w 1186542"/>
                  <a:gd name="connsiteY1" fmla="*/ 174171 h 1556657"/>
                  <a:gd name="connsiteX2" fmla="*/ 772885 w 1186542"/>
                  <a:gd name="connsiteY2" fmla="*/ 348343 h 1556657"/>
                  <a:gd name="connsiteX3" fmla="*/ 609600 w 1186542"/>
                  <a:gd name="connsiteY3" fmla="*/ 468086 h 1556657"/>
                  <a:gd name="connsiteX4" fmla="*/ 468085 w 1186542"/>
                  <a:gd name="connsiteY4" fmla="*/ 609600 h 1556657"/>
                  <a:gd name="connsiteX5" fmla="*/ 391885 w 1186542"/>
                  <a:gd name="connsiteY5" fmla="*/ 816428 h 1556657"/>
                  <a:gd name="connsiteX6" fmla="*/ 283028 w 1186542"/>
                  <a:gd name="connsiteY6" fmla="*/ 1034143 h 1556657"/>
                  <a:gd name="connsiteX7" fmla="*/ 239485 w 1186542"/>
                  <a:gd name="connsiteY7" fmla="*/ 1186543 h 1556657"/>
                  <a:gd name="connsiteX8" fmla="*/ 195942 w 1186542"/>
                  <a:gd name="connsiteY8" fmla="*/ 1317171 h 1556657"/>
                  <a:gd name="connsiteX9" fmla="*/ 76200 w 1186542"/>
                  <a:gd name="connsiteY9" fmla="*/ 1458686 h 1556657"/>
                  <a:gd name="connsiteX10" fmla="*/ 0 w 1186542"/>
                  <a:gd name="connsiteY10" fmla="*/ 1556657 h 155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6542" h="1556657">
                    <a:moveTo>
                      <a:pt x="1186542" y="0"/>
                    </a:moveTo>
                    <a:lnTo>
                      <a:pt x="979714" y="174171"/>
                    </a:lnTo>
                    <a:cubicBezTo>
                      <a:pt x="910771" y="232228"/>
                      <a:pt x="834571" y="299357"/>
                      <a:pt x="772885" y="348343"/>
                    </a:cubicBezTo>
                    <a:cubicBezTo>
                      <a:pt x="711199" y="397329"/>
                      <a:pt x="660400" y="424543"/>
                      <a:pt x="609600" y="468086"/>
                    </a:cubicBezTo>
                    <a:cubicBezTo>
                      <a:pt x="558800" y="511629"/>
                      <a:pt x="504371" y="551543"/>
                      <a:pt x="468085" y="609600"/>
                    </a:cubicBezTo>
                    <a:cubicBezTo>
                      <a:pt x="431799" y="667657"/>
                      <a:pt x="422728" y="745671"/>
                      <a:pt x="391885" y="816428"/>
                    </a:cubicBezTo>
                    <a:cubicBezTo>
                      <a:pt x="361042" y="887185"/>
                      <a:pt x="308428" y="972457"/>
                      <a:pt x="283028" y="1034143"/>
                    </a:cubicBezTo>
                    <a:cubicBezTo>
                      <a:pt x="257628" y="1095829"/>
                      <a:pt x="253999" y="1139372"/>
                      <a:pt x="239485" y="1186543"/>
                    </a:cubicBezTo>
                    <a:cubicBezTo>
                      <a:pt x="224971" y="1233714"/>
                      <a:pt x="223156" y="1271814"/>
                      <a:pt x="195942" y="1317171"/>
                    </a:cubicBezTo>
                    <a:cubicBezTo>
                      <a:pt x="168728" y="1362528"/>
                      <a:pt x="108857" y="1418772"/>
                      <a:pt x="76200" y="1458686"/>
                    </a:cubicBezTo>
                    <a:cubicBezTo>
                      <a:pt x="43543" y="1498600"/>
                      <a:pt x="21771" y="1527628"/>
                      <a:pt x="0" y="1556657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2" name="Forme libre 161"/>
              <p:cNvSpPr/>
              <p:nvPr/>
            </p:nvSpPr>
            <p:spPr>
              <a:xfrm>
                <a:off x="5236137" y="3390974"/>
                <a:ext cx="811519" cy="1077834"/>
              </a:xfrm>
              <a:custGeom>
                <a:avLst/>
                <a:gdLst>
                  <a:gd name="connsiteX0" fmla="*/ 957942 w 957942"/>
                  <a:gd name="connsiteY0" fmla="*/ 0 h 1273628"/>
                  <a:gd name="connsiteX1" fmla="*/ 783771 w 957942"/>
                  <a:gd name="connsiteY1" fmla="*/ 163285 h 1273628"/>
                  <a:gd name="connsiteX2" fmla="*/ 653142 w 957942"/>
                  <a:gd name="connsiteY2" fmla="*/ 250371 h 1273628"/>
                  <a:gd name="connsiteX3" fmla="*/ 511628 w 957942"/>
                  <a:gd name="connsiteY3" fmla="*/ 359228 h 1273628"/>
                  <a:gd name="connsiteX4" fmla="*/ 381000 w 957942"/>
                  <a:gd name="connsiteY4" fmla="*/ 468085 h 1273628"/>
                  <a:gd name="connsiteX5" fmla="*/ 261257 w 957942"/>
                  <a:gd name="connsiteY5" fmla="*/ 685800 h 1273628"/>
                  <a:gd name="connsiteX6" fmla="*/ 195942 w 957942"/>
                  <a:gd name="connsiteY6" fmla="*/ 849085 h 1273628"/>
                  <a:gd name="connsiteX7" fmla="*/ 195942 w 957942"/>
                  <a:gd name="connsiteY7" fmla="*/ 979714 h 1273628"/>
                  <a:gd name="connsiteX8" fmla="*/ 174171 w 957942"/>
                  <a:gd name="connsiteY8" fmla="*/ 1055914 h 1273628"/>
                  <a:gd name="connsiteX9" fmla="*/ 108857 w 957942"/>
                  <a:gd name="connsiteY9" fmla="*/ 1132114 h 1273628"/>
                  <a:gd name="connsiteX10" fmla="*/ 0 w 957942"/>
                  <a:gd name="connsiteY10" fmla="*/ 1273628 h 1273628"/>
                  <a:gd name="connsiteX11" fmla="*/ 0 w 957942"/>
                  <a:gd name="connsiteY11" fmla="*/ 1273628 h 127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7942" h="1273628">
                    <a:moveTo>
                      <a:pt x="957942" y="0"/>
                    </a:moveTo>
                    <a:cubicBezTo>
                      <a:pt x="896256" y="60778"/>
                      <a:pt x="834571" y="121557"/>
                      <a:pt x="783771" y="163285"/>
                    </a:cubicBezTo>
                    <a:cubicBezTo>
                      <a:pt x="732971" y="205014"/>
                      <a:pt x="698499" y="217714"/>
                      <a:pt x="653142" y="250371"/>
                    </a:cubicBezTo>
                    <a:cubicBezTo>
                      <a:pt x="607785" y="283028"/>
                      <a:pt x="556985" y="322942"/>
                      <a:pt x="511628" y="359228"/>
                    </a:cubicBezTo>
                    <a:cubicBezTo>
                      <a:pt x="466271" y="395514"/>
                      <a:pt x="422728" y="413656"/>
                      <a:pt x="381000" y="468085"/>
                    </a:cubicBezTo>
                    <a:cubicBezTo>
                      <a:pt x="339272" y="522514"/>
                      <a:pt x="292100" y="622300"/>
                      <a:pt x="261257" y="685800"/>
                    </a:cubicBezTo>
                    <a:cubicBezTo>
                      <a:pt x="230414" y="749300"/>
                      <a:pt x="206828" y="800099"/>
                      <a:pt x="195942" y="849085"/>
                    </a:cubicBezTo>
                    <a:cubicBezTo>
                      <a:pt x="185056" y="898071"/>
                      <a:pt x="199570" y="945243"/>
                      <a:pt x="195942" y="979714"/>
                    </a:cubicBezTo>
                    <a:cubicBezTo>
                      <a:pt x="192314" y="1014185"/>
                      <a:pt x="188685" y="1030514"/>
                      <a:pt x="174171" y="1055914"/>
                    </a:cubicBezTo>
                    <a:cubicBezTo>
                      <a:pt x="159657" y="1081314"/>
                      <a:pt x="137885" y="1095828"/>
                      <a:pt x="108857" y="1132114"/>
                    </a:cubicBezTo>
                    <a:cubicBezTo>
                      <a:pt x="79829" y="1168400"/>
                      <a:pt x="0" y="1273628"/>
                      <a:pt x="0" y="1273628"/>
                    </a:cubicBezTo>
                    <a:lnTo>
                      <a:pt x="0" y="1273628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3" name="Forme libre 162"/>
              <p:cNvSpPr/>
              <p:nvPr/>
            </p:nvSpPr>
            <p:spPr>
              <a:xfrm>
                <a:off x="5666488" y="3688837"/>
                <a:ext cx="700859" cy="930438"/>
              </a:xfrm>
              <a:custGeom>
                <a:avLst/>
                <a:gdLst>
                  <a:gd name="connsiteX0" fmla="*/ 827315 w 827315"/>
                  <a:gd name="connsiteY0" fmla="*/ 0 h 1099457"/>
                  <a:gd name="connsiteX1" fmla="*/ 642257 w 827315"/>
                  <a:gd name="connsiteY1" fmla="*/ 152400 h 1099457"/>
                  <a:gd name="connsiteX2" fmla="*/ 478972 w 827315"/>
                  <a:gd name="connsiteY2" fmla="*/ 239486 h 1099457"/>
                  <a:gd name="connsiteX3" fmla="*/ 315686 w 827315"/>
                  <a:gd name="connsiteY3" fmla="*/ 337457 h 1099457"/>
                  <a:gd name="connsiteX4" fmla="*/ 250372 w 827315"/>
                  <a:gd name="connsiteY4" fmla="*/ 489857 h 1099457"/>
                  <a:gd name="connsiteX5" fmla="*/ 174172 w 827315"/>
                  <a:gd name="connsiteY5" fmla="*/ 696686 h 1099457"/>
                  <a:gd name="connsiteX6" fmla="*/ 174172 w 827315"/>
                  <a:gd name="connsiteY6" fmla="*/ 805543 h 1099457"/>
                  <a:gd name="connsiteX7" fmla="*/ 163286 w 827315"/>
                  <a:gd name="connsiteY7" fmla="*/ 870857 h 1099457"/>
                  <a:gd name="connsiteX8" fmla="*/ 0 w 827315"/>
                  <a:gd name="connsiteY8" fmla="*/ 1099457 h 109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7315" h="1099457">
                    <a:moveTo>
                      <a:pt x="827315" y="0"/>
                    </a:moveTo>
                    <a:cubicBezTo>
                      <a:pt x="763814" y="56243"/>
                      <a:pt x="700314" y="112486"/>
                      <a:pt x="642257" y="152400"/>
                    </a:cubicBezTo>
                    <a:cubicBezTo>
                      <a:pt x="584200" y="192314"/>
                      <a:pt x="533400" y="208643"/>
                      <a:pt x="478972" y="239486"/>
                    </a:cubicBezTo>
                    <a:cubicBezTo>
                      <a:pt x="424544" y="270329"/>
                      <a:pt x="353786" y="295729"/>
                      <a:pt x="315686" y="337457"/>
                    </a:cubicBezTo>
                    <a:cubicBezTo>
                      <a:pt x="277586" y="379185"/>
                      <a:pt x="273958" y="429986"/>
                      <a:pt x="250372" y="489857"/>
                    </a:cubicBezTo>
                    <a:cubicBezTo>
                      <a:pt x="226786" y="549729"/>
                      <a:pt x="186872" y="644072"/>
                      <a:pt x="174172" y="696686"/>
                    </a:cubicBezTo>
                    <a:cubicBezTo>
                      <a:pt x="161472" y="749300"/>
                      <a:pt x="175986" y="776515"/>
                      <a:pt x="174172" y="805543"/>
                    </a:cubicBezTo>
                    <a:cubicBezTo>
                      <a:pt x="172358" y="834571"/>
                      <a:pt x="192315" y="821871"/>
                      <a:pt x="163286" y="870857"/>
                    </a:cubicBezTo>
                    <a:cubicBezTo>
                      <a:pt x="134257" y="919843"/>
                      <a:pt x="67128" y="1009650"/>
                      <a:pt x="0" y="1099457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4" name="Forme libre 163"/>
              <p:cNvSpPr/>
              <p:nvPr/>
            </p:nvSpPr>
            <p:spPr>
              <a:xfrm>
                <a:off x="6039972" y="3991306"/>
                <a:ext cx="580975" cy="746193"/>
              </a:xfrm>
              <a:custGeom>
                <a:avLst/>
                <a:gdLst>
                  <a:gd name="connsiteX0" fmla="*/ 685800 w 685800"/>
                  <a:gd name="connsiteY0" fmla="*/ 0 h 881743"/>
                  <a:gd name="connsiteX1" fmla="*/ 500743 w 685800"/>
                  <a:gd name="connsiteY1" fmla="*/ 141514 h 881743"/>
                  <a:gd name="connsiteX2" fmla="*/ 337457 w 685800"/>
                  <a:gd name="connsiteY2" fmla="*/ 206829 h 881743"/>
                  <a:gd name="connsiteX3" fmla="*/ 239486 w 685800"/>
                  <a:gd name="connsiteY3" fmla="*/ 283029 h 881743"/>
                  <a:gd name="connsiteX4" fmla="*/ 152400 w 685800"/>
                  <a:gd name="connsiteY4" fmla="*/ 478971 h 881743"/>
                  <a:gd name="connsiteX5" fmla="*/ 152400 w 685800"/>
                  <a:gd name="connsiteY5" fmla="*/ 653143 h 881743"/>
                  <a:gd name="connsiteX6" fmla="*/ 119743 w 685800"/>
                  <a:gd name="connsiteY6" fmla="*/ 740229 h 881743"/>
                  <a:gd name="connsiteX7" fmla="*/ 0 w 685800"/>
                  <a:gd name="connsiteY7" fmla="*/ 881743 h 88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800" h="881743">
                    <a:moveTo>
                      <a:pt x="685800" y="0"/>
                    </a:moveTo>
                    <a:cubicBezTo>
                      <a:pt x="622300" y="53521"/>
                      <a:pt x="558800" y="107043"/>
                      <a:pt x="500743" y="141514"/>
                    </a:cubicBezTo>
                    <a:cubicBezTo>
                      <a:pt x="442686" y="175985"/>
                      <a:pt x="381000" y="183243"/>
                      <a:pt x="337457" y="206829"/>
                    </a:cubicBezTo>
                    <a:cubicBezTo>
                      <a:pt x="293914" y="230415"/>
                      <a:pt x="270329" y="237672"/>
                      <a:pt x="239486" y="283029"/>
                    </a:cubicBezTo>
                    <a:cubicBezTo>
                      <a:pt x="208643" y="328386"/>
                      <a:pt x="166914" y="417285"/>
                      <a:pt x="152400" y="478971"/>
                    </a:cubicBezTo>
                    <a:cubicBezTo>
                      <a:pt x="137886" y="540657"/>
                      <a:pt x="157843" y="609600"/>
                      <a:pt x="152400" y="653143"/>
                    </a:cubicBezTo>
                    <a:cubicBezTo>
                      <a:pt x="146957" y="696686"/>
                      <a:pt x="145143" y="702129"/>
                      <a:pt x="119743" y="740229"/>
                    </a:cubicBezTo>
                    <a:cubicBezTo>
                      <a:pt x="94343" y="778329"/>
                      <a:pt x="47171" y="830036"/>
                      <a:pt x="0" y="881743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5" name="Forme libre 164"/>
              <p:cNvSpPr/>
              <p:nvPr/>
            </p:nvSpPr>
            <p:spPr>
              <a:xfrm>
                <a:off x="6302795" y="4230824"/>
                <a:ext cx="516422" cy="635647"/>
              </a:xfrm>
              <a:custGeom>
                <a:avLst/>
                <a:gdLst>
                  <a:gd name="connsiteX0" fmla="*/ 609600 w 609600"/>
                  <a:gd name="connsiteY0" fmla="*/ 0 h 751115"/>
                  <a:gd name="connsiteX1" fmla="*/ 478971 w 609600"/>
                  <a:gd name="connsiteY1" fmla="*/ 108857 h 751115"/>
                  <a:gd name="connsiteX2" fmla="*/ 283029 w 609600"/>
                  <a:gd name="connsiteY2" fmla="*/ 174172 h 751115"/>
                  <a:gd name="connsiteX3" fmla="*/ 195943 w 609600"/>
                  <a:gd name="connsiteY3" fmla="*/ 228600 h 751115"/>
                  <a:gd name="connsiteX4" fmla="*/ 130629 w 609600"/>
                  <a:gd name="connsiteY4" fmla="*/ 391886 h 751115"/>
                  <a:gd name="connsiteX5" fmla="*/ 130629 w 609600"/>
                  <a:gd name="connsiteY5" fmla="*/ 555172 h 751115"/>
                  <a:gd name="connsiteX6" fmla="*/ 130629 w 609600"/>
                  <a:gd name="connsiteY6" fmla="*/ 620486 h 751115"/>
                  <a:gd name="connsiteX7" fmla="*/ 0 w 609600"/>
                  <a:gd name="connsiteY7" fmla="*/ 751115 h 7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9600" h="751115">
                    <a:moveTo>
                      <a:pt x="609600" y="0"/>
                    </a:moveTo>
                    <a:cubicBezTo>
                      <a:pt x="571500" y="39914"/>
                      <a:pt x="533400" y="79828"/>
                      <a:pt x="478971" y="108857"/>
                    </a:cubicBezTo>
                    <a:cubicBezTo>
                      <a:pt x="424543" y="137886"/>
                      <a:pt x="330200" y="154215"/>
                      <a:pt x="283029" y="174172"/>
                    </a:cubicBezTo>
                    <a:cubicBezTo>
                      <a:pt x="235858" y="194129"/>
                      <a:pt x="221343" y="192314"/>
                      <a:pt x="195943" y="228600"/>
                    </a:cubicBezTo>
                    <a:cubicBezTo>
                      <a:pt x="170543" y="264886"/>
                      <a:pt x="141515" y="337457"/>
                      <a:pt x="130629" y="391886"/>
                    </a:cubicBezTo>
                    <a:cubicBezTo>
                      <a:pt x="119743" y="446315"/>
                      <a:pt x="130629" y="555172"/>
                      <a:pt x="130629" y="555172"/>
                    </a:cubicBezTo>
                    <a:cubicBezTo>
                      <a:pt x="130629" y="593272"/>
                      <a:pt x="152400" y="587829"/>
                      <a:pt x="130629" y="620486"/>
                    </a:cubicBezTo>
                    <a:cubicBezTo>
                      <a:pt x="108858" y="653143"/>
                      <a:pt x="54429" y="702129"/>
                      <a:pt x="0" y="751115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66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590590" flipH="1">
                <a:off x="6430851" y="4385961"/>
                <a:ext cx="923999" cy="13877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7" name="ZoneTexte 166"/>
              <p:cNvSpPr txBox="1"/>
              <p:nvPr/>
            </p:nvSpPr>
            <p:spPr>
              <a:xfrm rot="18719373" flipH="1">
                <a:off x="5093367" y="3842431"/>
                <a:ext cx="1374481" cy="260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Arial Narrow" pitchFamily="34" charset="0"/>
                  </a:rPr>
                  <a:t>Onde objet conjuguée</a:t>
                </a:r>
              </a:p>
            </p:txBody>
          </p:sp>
          <p:cxnSp>
            <p:nvCxnSpPr>
              <p:cNvPr id="168" name="Connecteur droit avec flèche 167"/>
              <p:cNvCxnSpPr/>
              <p:nvPr/>
            </p:nvCxnSpPr>
            <p:spPr>
              <a:xfrm>
                <a:off x="4730474" y="2751585"/>
                <a:ext cx="2044170" cy="20060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ZoneTexte 168"/>
              <p:cNvSpPr txBox="1"/>
              <p:nvPr/>
            </p:nvSpPr>
            <p:spPr>
              <a:xfrm rot="18762205" flipH="1">
                <a:off x="6737129" y="5291548"/>
                <a:ext cx="10390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1400" b="1">
                    <a:ln>
                      <a:solidFill>
                        <a:srgbClr val="FA0600"/>
                      </a:solidFill>
                    </a:ln>
                    <a:latin typeface="Arial Narrow" pitchFamily="34" charset="0"/>
                  </a:defRPr>
                </a:lvl1pPr>
              </a:lstStyle>
              <a:p>
                <a:r>
                  <a:rPr lang="fr-FR" dirty="0"/>
                  <a:t>Image réelle</a:t>
                </a:r>
              </a:p>
            </p:txBody>
          </p:sp>
        </p:grpSp>
      </p:grpSp>
      <p:grpSp>
        <p:nvGrpSpPr>
          <p:cNvPr id="170" name="Groupe 169"/>
          <p:cNvGrpSpPr/>
          <p:nvPr/>
        </p:nvGrpSpPr>
        <p:grpSpPr>
          <a:xfrm rot="1209221">
            <a:off x="123335" y="838057"/>
            <a:ext cx="2124302" cy="882650"/>
            <a:chOff x="982802" y="496130"/>
            <a:chExt cx="2124302" cy="882650"/>
          </a:xfrm>
        </p:grpSpPr>
        <p:sp>
          <p:nvSpPr>
            <p:cNvPr id="171" name="Rectangle 1480"/>
            <p:cNvSpPr>
              <a:spLocks noChangeArrowheads="1"/>
            </p:cNvSpPr>
            <p:nvPr/>
          </p:nvSpPr>
          <p:spPr bwMode="auto">
            <a:xfrm>
              <a:off x="982802" y="752519"/>
              <a:ext cx="678991" cy="364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Faisceau de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 smtClean="0">
                  <a:solidFill>
                    <a:srgbClr val="000000"/>
                  </a:solidFill>
                  <a:latin typeface="Arial Narrow" pitchFamily="34" charset="0"/>
                </a:rPr>
                <a:t>Référence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2" name="Rectangle 1487"/>
            <p:cNvSpPr>
              <a:spLocks noChangeArrowheads="1"/>
            </p:cNvSpPr>
            <p:nvPr/>
          </p:nvSpPr>
          <p:spPr bwMode="auto">
            <a:xfrm>
              <a:off x="2021810" y="764820"/>
              <a:ext cx="461189" cy="35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fr-FR" dirty="0" smtClean="0">
                  <a:latin typeface="Arial Narrow" pitchFamily="34" charset="0"/>
                </a:rPr>
                <a:t>A</a:t>
              </a:r>
              <a:r>
                <a:rPr lang="fr-FR" baseline="-25000" dirty="0" smtClean="0">
                  <a:latin typeface="Arial Narrow" pitchFamily="34" charset="0"/>
                </a:rPr>
                <a:t>r</a:t>
              </a:r>
              <a:endParaRPr lang="fr-FR" dirty="0">
                <a:latin typeface="Arial Narrow" pitchFamily="34" charset="0"/>
              </a:endParaRPr>
            </a:p>
          </p:txBody>
        </p:sp>
        <p:cxnSp>
          <p:nvCxnSpPr>
            <p:cNvPr id="173" name="Connecteur droit avec flèche 172"/>
            <p:cNvCxnSpPr/>
            <p:nvPr/>
          </p:nvCxnSpPr>
          <p:spPr>
            <a:xfrm>
              <a:off x="1805290" y="496130"/>
              <a:ext cx="1301814" cy="13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avec flèche 173"/>
            <p:cNvCxnSpPr/>
            <p:nvPr/>
          </p:nvCxnSpPr>
          <p:spPr>
            <a:xfrm>
              <a:off x="1805290" y="789898"/>
              <a:ext cx="1301814" cy="13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avec flèche 174"/>
            <p:cNvCxnSpPr/>
            <p:nvPr/>
          </p:nvCxnSpPr>
          <p:spPr>
            <a:xfrm>
              <a:off x="1805290" y="1083666"/>
              <a:ext cx="1301814" cy="13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avec flèche 175"/>
            <p:cNvCxnSpPr/>
            <p:nvPr/>
          </p:nvCxnSpPr>
          <p:spPr>
            <a:xfrm>
              <a:off x="1805290" y="1377436"/>
              <a:ext cx="1301814" cy="13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Connecteur droit 176"/>
          <p:cNvCxnSpPr/>
          <p:nvPr/>
        </p:nvCxnSpPr>
        <p:spPr>
          <a:xfrm flipH="1" flipV="1">
            <a:off x="438151" y="1279382"/>
            <a:ext cx="8391524" cy="2982112"/>
          </a:xfrm>
          <a:prstGeom prst="line">
            <a:avLst/>
          </a:prstGeom>
          <a:ln>
            <a:prstDash val="dashDot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8" name="Group 750"/>
          <p:cNvGrpSpPr>
            <a:grpSpLocks/>
          </p:cNvGrpSpPr>
          <p:nvPr/>
        </p:nvGrpSpPr>
        <p:grpSpPr bwMode="auto">
          <a:xfrm rot="2439911">
            <a:off x="7926863" y="5605698"/>
            <a:ext cx="705314" cy="664356"/>
            <a:chOff x="4527" y="2070"/>
            <a:chExt cx="525" cy="494"/>
          </a:xfrm>
        </p:grpSpPr>
        <p:sp>
          <p:nvSpPr>
            <p:cNvPr id="179" name="Freeform 746"/>
            <p:cNvSpPr>
              <a:spLocks/>
            </p:cNvSpPr>
            <p:nvPr/>
          </p:nvSpPr>
          <p:spPr bwMode="auto">
            <a:xfrm>
              <a:off x="4527" y="2070"/>
              <a:ext cx="525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42"/>
                </a:cxn>
                <a:cxn ang="0">
                  <a:pos x="120" y="56"/>
                </a:cxn>
              </a:cxnLst>
              <a:rect l="0" t="0" r="r" b="b"/>
              <a:pathLst>
                <a:path w="120" h="56">
                  <a:moveTo>
                    <a:pt x="0" y="0"/>
                  </a:moveTo>
                  <a:cubicBezTo>
                    <a:pt x="20" y="16"/>
                    <a:pt x="40" y="33"/>
                    <a:pt x="60" y="42"/>
                  </a:cubicBezTo>
                  <a:cubicBezTo>
                    <a:pt x="80" y="52"/>
                    <a:pt x="110" y="54"/>
                    <a:pt x="120" y="56"/>
                  </a:cubicBezTo>
                </a:path>
              </a:pathLst>
            </a:custGeom>
            <a:noFill/>
            <a:ln w="1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80" name="Freeform 747"/>
            <p:cNvSpPr>
              <a:spLocks/>
            </p:cNvSpPr>
            <p:nvPr/>
          </p:nvSpPr>
          <p:spPr bwMode="auto">
            <a:xfrm>
              <a:off x="4527" y="2315"/>
              <a:ext cx="525" cy="249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60" y="14"/>
                </a:cxn>
                <a:cxn ang="0">
                  <a:pos x="120" y="0"/>
                </a:cxn>
              </a:cxnLst>
              <a:rect l="0" t="0" r="r" b="b"/>
              <a:pathLst>
                <a:path w="120" h="57">
                  <a:moveTo>
                    <a:pt x="0" y="57"/>
                  </a:moveTo>
                  <a:cubicBezTo>
                    <a:pt x="20" y="40"/>
                    <a:pt x="40" y="24"/>
                    <a:pt x="60" y="14"/>
                  </a:cubicBezTo>
                  <a:cubicBezTo>
                    <a:pt x="80" y="5"/>
                    <a:pt x="110" y="3"/>
                    <a:pt x="120" y="0"/>
                  </a:cubicBezTo>
                </a:path>
              </a:pathLst>
            </a:custGeom>
            <a:noFill/>
            <a:ln w="1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81" name="Freeform 748"/>
            <p:cNvSpPr>
              <a:spLocks/>
            </p:cNvSpPr>
            <p:nvPr/>
          </p:nvSpPr>
          <p:spPr bwMode="auto">
            <a:xfrm>
              <a:off x="4527" y="2131"/>
              <a:ext cx="53" cy="3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42"/>
                </a:cxn>
                <a:cxn ang="0">
                  <a:pos x="12" y="85"/>
                </a:cxn>
              </a:cxnLst>
              <a:rect l="0" t="0" r="r" b="b"/>
              <a:pathLst>
                <a:path w="12" h="85">
                  <a:moveTo>
                    <a:pt x="12" y="0"/>
                  </a:moveTo>
                  <a:cubicBezTo>
                    <a:pt x="6" y="14"/>
                    <a:pt x="0" y="28"/>
                    <a:pt x="0" y="42"/>
                  </a:cubicBezTo>
                  <a:cubicBezTo>
                    <a:pt x="0" y="56"/>
                    <a:pt x="10" y="78"/>
                    <a:pt x="12" y="85"/>
                  </a:cubicBezTo>
                </a:path>
              </a:pathLst>
            </a:custGeom>
            <a:noFill/>
            <a:ln w="1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82" name="Oval 749"/>
            <p:cNvSpPr>
              <a:spLocks noChangeArrowheads="1"/>
            </p:cNvSpPr>
            <p:nvPr/>
          </p:nvSpPr>
          <p:spPr bwMode="auto">
            <a:xfrm>
              <a:off x="4527" y="2253"/>
              <a:ext cx="105" cy="127"/>
            </a:xfrm>
            <a:prstGeom prst="ellipse">
              <a:avLst/>
            </a:prstGeom>
            <a:solidFill>
              <a:srgbClr val="000000"/>
            </a:solidFill>
            <a:ln w="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 Narrow" pitchFamily="34" charset="0"/>
              </a:endParaRPr>
            </a:p>
          </p:txBody>
        </p:sp>
      </p:grpSp>
      <p:grpSp>
        <p:nvGrpSpPr>
          <p:cNvPr id="183" name="Groupe 182"/>
          <p:cNvGrpSpPr/>
          <p:nvPr/>
        </p:nvGrpSpPr>
        <p:grpSpPr>
          <a:xfrm>
            <a:off x="1012696" y="1190370"/>
            <a:ext cx="3830807" cy="3665055"/>
            <a:chOff x="1012696" y="1190370"/>
            <a:chExt cx="3830807" cy="3665055"/>
          </a:xfrm>
        </p:grpSpPr>
        <p:grpSp>
          <p:nvGrpSpPr>
            <p:cNvPr id="184" name="Groupe 183"/>
            <p:cNvGrpSpPr/>
            <p:nvPr/>
          </p:nvGrpSpPr>
          <p:grpSpPr>
            <a:xfrm rot="2555895">
              <a:off x="1012696" y="1190370"/>
              <a:ext cx="3312953" cy="3665055"/>
              <a:chOff x="1691101" y="2390484"/>
              <a:chExt cx="3312953" cy="3665055"/>
            </a:xfrm>
          </p:grpSpPr>
          <p:sp>
            <p:nvSpPr>
              <p:cNvPr id="187" name="ZoneTexte 186"/>
              <p:cNvSpPr txBox="1"/>
              <p:nvPr/>
            </p:nvSpPr>
            <p:spPr>
              <a:xfrm rot="2880627">
                <a:off x="2934153" y="3734955"/>
                <a:ext cx="765380" cy="260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Arial Narrow" pitchFamily="34" charset="0"/>
                  </a:rPr>
                  <a:t>Onde objet</a:t>
                </a:r>
              </a:p>
            </p:txBody>
          </p:sp>
          <p:grpSp>
            <p:nvGrpSpPr>
              <p:cNvPr id="188" name="Groupe 1369"/>
              <p:cNvGrpSpPr/>
              <p:nvPr/>
            </p:nvGrpSpPr>
            <p:grpSpPr>
              <a:xfrm>
                <a:off x="2579828" y="2390484"/>
                <a:ext cx="2424226" cy="2526796"/>
                <a:chOff x="2922313" y="2917825"/>
                <a:chExt cx="2861629" cy="2985801"/>
              </a:xfrm>
            </p:grpSpPr>
            <p:grpSp>
              <p:nvGrpSpPr>
                <p:cNvPr id="193" name="Group 651"/>
                <p:cNvGrpSpPr>
                  <a:grpSpLocks/>
                </p:cNvGrpSpPr>
                <p:nvPr/>
              </p:nvGrpSpPr>
              <p:grpSpPr bwMode="auto">
                <a:xfrm rot="19449563">
                  <a:off x="3198097" y="4602544"/>
                  <a:ext cx="249238" cy="1150940"/>
                  <a:chOff x="2321" y="1939"/>
                  <a:chExt cx="157" cy="725"/>
                </a:xfrm>
              </p:grpSpPr>
              <p:sp>
                <p:nvSpPr>
                  <p:cNvPr id="263" name="Freeform 642"/>
                  <p:cNvSpPr>
                    <a:spLocks/>
                  </p:cNvSpPr>
                  <p:nvPr/>
                </p:nvSpPr>
                <p:spPr bwMode="auto">
                  <a:xfrm>
                    <a:off x="2321" y="1939"/>
                    <a:ext cx="30" cy="52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4"/>
                      </a:cxn>
                      <a:cxn ang="0">
                        <a:pos x="17" y="52"/>
                      </a:cxn>
                      <a:cxn ang="0">
                        <a:pos x="30" y="48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30" h="52">
                        <a:moveTo>
                          <a:pt x="13" y="0"/>
                        </a:moveTo>
                        <a:lnTo>
                          <a:pt x="0" y="4"/>
                        </a:lnTo>
                        <a:lnTo>
                          <a:pt x="17" y="52"/>
                        </a:lnTo>
                        <a:lnTo>
                          <a:pt x="30" y="48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64" name="Freeform 643"/>
                  <p:cNvSpPr>
                    <a:spLocks/>
                  </p:cNvSpPr>
                  <p:nvPr/>
                </p:nvSpPr>
                <p:spPr bwMode="auto">
                  <a:xfrm>
                    <a:off x="2356" y="2022"/>
                    <a:ext cx="35" cy="52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4"/>
                      </a:cxn>
                      <a:cxn ang="0">
                        <a:pos x="22" y="52"/>
                      </a:cxn>
                      <a:cxn ang="0">
                        <a:pos x="35" y="48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35" h="52">
                        <a:moveTo>
                          <a:pt x="13" y="0"/>
                        </a:moveTo>
                        <a:lnTo>
                          <a:pt x="0" y="4"/>
                        </a:lnTo>
                        <a:lnTo>
                          <a:pt x="22" y="52"/>
                        </a:lnTo>
                        <a:lnTo>
                          <a:pt x="35" y="48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65" name="Freeform 644"/>
                  <p:cNvSpPr>
                    <a:spLocks/>
                  </p:cNvSpPr>
                  <p:nvPr/>
                </p:nvSpPr>
                <p:spPr bwMode="auto">
                  <a:xfrm>
                    <a:off x="2391" y="2105"/>
                    <a:ext cx="43" cy="48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4"/>
                      </a:cxn>
                      <a:cxn ang="0">
                        <a:pos x="30" y="48"/>
                      </a:cxn>
                      <a:cxn ang="0">
                        <a:pos x="43" y="44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43" h="48">
                        <a:moveTo>
                          <a:pt x="13" y="0"/>
                        </a:moveTo>
                        <a:lnTo>
                          <a:pt x="0" y="4"/>
                        </a:lnTo>
                        <a:lnTo>
                          <a:pt x="30" y="48"/>
                        </a:lnTo>
                        <a:lnTo>
                          <a:pt x="43" y="44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66" name="Freeform 645"/>
                  <p:cNvSpPr>
                    <a:spLocks/>
                  </p:cNvSpPr>
                  <p:nvPr/>
                </p:nvSpPr>
                <p:spPr bwMode="auto">
                  <a:xfrm>
                    <a:off x="2439" y="2184"/>
                    <a:ext cx="35" cy="52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4"/>
                      </a:cxn>
                      <a:cxn ang="0">
                        <a:pos x="8" y="17"/>
                      </a:cxn>
                      <a:cxn ang="0">
                        <a:pos x="22" y="43"/>
                      </a:cxn>
                      <a:cxn ang="0">
                        <a:pos x="22" y="52"/>
                      </a:cxn>
                      <a:cxn ang="0">
                        <a:pos x="35" y="48"/>
                      </a:cxn>
                      <a:cxn ang="0">
                        <a:pos x="35" y="39"/>
                      </a:cxn>
                      <a:cxn ang="0">
                        <a:pos x="22" y="13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35" h="52">
                        <a:moveTo>
                          <a:pt x="13" y="0"/>
                        </a:moveTo>
                        <a:lnTo>
                          <a:pt x="0" y="4"/>
                        </a:lnTo>
                        <a:lnTo>
                          <a:pt x="8" y="17"/>
                        </a:lnTo>
                        <a:lnTo>
                          <a:pt x="22" y="43"/>
                        </a:lnTo>
                        <a:lnTo>
                          <a:pt x="22" y="52"/>
                        </a:lnTo>
                        <a:lnTo>
                          <a:pt x="35" y="48"/>
                        </a:lnTo>
                        <a:lnTo>
                          <a:pt x="35" y="39"/>
                        </a:lnTo>
                        <a:lnTo>
                          <a:pt x="22" y="13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67" name="Freeform 646"/>
                  <p:cNvSpPr>
                    <a:spLocks/>
                  </p:cNvSpPr>
                  <p:nvPr/>
                </p:nvSpPr>
                <p:spPr bwMode="auto">
                  <a:xfrm>
                    <a:off x="2452" y="2271"/>
                    <a:ext cx="26" cy="52"/>
                  </a:xfrm>
                  <a:custGeom>
                    <a:avLst/>
                    <a:gdLst/>
                    <a:ahLst/>
                    <a:cxnLst>
                      <a:cxn ang="0">
                        <a:pos x="26" y="4"/>
                      </a:cxn>
                      <a:cxn ang="0">
                        <a:pos x="13" y="0"/>
                      </a:cxn>
                      <a:cxn ang="0">
                        <a:pos x="9" y="35"/>
                      </a:cxn>
                      <a:cxn ang="0">
                        <a:pos x="9" y="35"/>
                      </a:cxn>
                      <a:cxn ang="0">
                        <a:pos x="0" y="52"/>
                      </a:cxn>
                      <a:cxn ang="0">
                        <a:pos x="13" y="52"/>
                      </a:cxn>
                      <a:cxn ang="0">
                        <a:pos x="22" y="35"/>
                      </a:cxn>
                      <a:cxn ang="0">
                        <a:pos x="13" y="35"/>
                      </a:cxn>
                      <a:cxn ang="0">
                        <a:pos x="22" y="39"/>
                      </a:cxn>
                      <a:cxn ang="0">
                        <a:pos x="26" y="4"/>
                      </a:cxn>
                    </a:cxnLst>
                    <a:rect l="0" t="0" r="r" b="b"/>
                    <a:pathLst>
                      <a:path w="26" h="52">
                        <a:moveTo>
                          <a:pt x="26" y="4"/>
                        </a:moveTo>
                        <a:lnTo>
                          <a:pt x="13" y="0"/>
                        </a:lnTo>
                        <a:lnTo>
                          <a:pt x="9" y="35"/>
                        </a:lnTo>
                        <a:lnTo>
                          <a:pt x="9" y="35"/>
                        </a:lnTo>
                        <a:lnTo>
                          <a:pt x="0" y="52"/>
                        </a:lnTo>
                        <a:lnTo>
                          <a:pt x="13" y="52"/>
                        </a:lnTo>
                        <a:lnTo>
                          <a:pt x="22" y="35"/>
                        </a:lnTo>
                        <a:lnTo>
                          <a:pt x="13" y="35"/>
                        </a:lnTo>
                        <a:lnTo>
                          <a:pt x="22" y="39"/>
                        </a:lnTo>
                        <a:lnTo>
                          <a:pt x="26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68" name="Freeform 647"/>
                  <p:cNvSpPr>
                    <a:spLocks/>
                  </p:cNvSpPr>
                  <p:nvPr/>
                </p:nvSpPr>
                <p:spPr bwMode="auto">
                  <a:xfrm>
                    <a:off x="2417" y="2358"/>
                    <a:ext cx="35" cy="53"/>
                  </a:xfrm>
                  <a:custGeom>
                    <a:avLst/>
                    <a:gdLst/>
                    <a:ahLst/>
                    <a:cxnLst>
                      <a:cxn ang="0">
                        <a:pos x="35" y="5"/>
                      </a:cxn>
                      <a:cxn ang="0">
                        <a:pos x="22" y="0"/>
                      </a:cxn>
                      <a:cxn ang="0">
                        <a:pos x="9" y="31"/>
                      </a:cxn>
                      <a:cxn ang="0">
                        <a:pos x="0" y="48"/>
                      </a:cxn>
                      <a:cxn ang="0">
                        <a:pos x="13" y="53"/>
                      </a:cxn>
                      <a:cxn ang="0">
                        <a:pos x="22" y="35"/>
                      </a:cxn>
                      <a:cxn ang="0">
                        <a:pos x="35" y="5"/>
                      </a:cxn>
                    </a:cxnLst>
                    <a:rect l="0" t="0" r="r" b="b"/>
                    <a:pathLst>
                      <a:path w="35" h="53">
                        <a:moveTo>
                          <a:pt x="35" y="5"/>
                        </a:moveTo>
                        <a:lnTo>
                          <a:pt x="22" y="0"/>
                        </a:lnTo>
                        <a:lnTo>
                          <a:pt x="9" y="31"/>
                        </a:lnTo>
                        <a:lnTo>
                          <a:pt x="0" y="48"/>
                        </a:lnTo>
                        <a:lnTo>
                          <a:pt x="13" y="53"/>
                        </a:lnTo>
                        <a:lnTo>
                          <a:pt x="22" y="35"/>
                        </a:lnTo>
                        <a:lnTo>
                          <a:pt x="35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69" name="Freeform 648"/>
                  <p:cNvSpPr>
                    <a:spLocks/>
                  </p:cNvSpPr>
                  <p:nvPr/>
                </p:nvSpPr>
                <p:spPr bwMode="auto">
                  <a:xfrm>
                    <a:off x="2378" y="2441"/>
                    <a:ext cx="39" cy="48"/>
                  </a:xfrm>
                  <a:custGeom>
                    <a:avLst/>
                    <a:gdLst/>
                    <a:ahLst/>
                    <a:cxnLst>
                      <a:cxn ang="0">
                        <a:pos x="39" y="5"/>
                      </a:cxn>
                      <a:cxn ang="0">
                        <a:pos x="26" y="0"/>
                      </a:cxn>
                      <a:cxn ang="0">
                        <a:pos x="21" y="9"/>
                      </a:cxn>
                      <a:cxn ang="0">
                        <a:pos x="13" y="22"/>
                      </a:cxn>
                      <a:cxn ang="0">
                        <a:pos x="13" y="26"/>
                      </a:cxn>
                      <a:cxn ang="0">
                        <a:pos x="4" y="40"/>
                      </a:cxn>
                      <a:cxn ang="0">
                        <a:pos x="8" y="40"/>
                      </a:cxn>
                      <a:cxn ang="0">
                        <a:pos x="8" y="35"/>
                      </a:cxn>
                      <a:cxn ang="0">
                        <a:pos x="0" y="40"/>
                      </a:cxn>
                      <a:cxn ang="0">
                        <a:pos x="8" y="48"/>
                      </a:cxn>
                      <a:cxn ang="0">
                        <a:pos x="13" y="48"/>
                      </a:cxn>
                      <a:cxn ang="0">
                        <a:pos x="17" y="44"/>
                      </a:cxn>
                      <a:cxn ang="0">
                        <a:pos x="26" y="31"/>
                      </a:cxn>
                      <a:cxn ang="0">
                        <a:pos x="17" y="26"/>
                      </a:cxn>
                      <a:cxn ang="0">
                        <a:pos x="21" y="31"/>
                      </a:cxn>
                      <a:cxn ang="0">
                        <a:pos x="34" y="13"/>
                      </a:cxn>
                      <a:cxn ang="0">
                        <a:pos x="39" y="5"/>
                      </a:cxn>
                    </a:cxnLst>
                    <a:rect l="0" t="0" r="r" b="b"/>
                    <a:pathLst>
                      <a:path w="39" h="48">
                        <a:moveTo>
                          <a:pt x="39" y="5"/>
                        </a:moveTo>
                        <a:lnTo>
                          <a:pt x="26" y="0"/>
                        </a:lnTo>
                        <a:lnTo>
                          <a:pt x="21" y="9"/>
                        </a:lnTo>
                        <a:lnTo>
                          <a:pt x="13" y="22"/>
                        </a:lnTo>
                        <a:lnTo>
                          <a:pt x="13" y="26"/>
                        </a:lnTo>
                        <a:lnTo>
                          <a:pt x="4" y="40"/>
                        </a:lnTo>
                        <a:lnTo>
                          <a:pt x="8" y="40"/>
                        </a:lnTo>
                        <a:lnTo>
                          <a:pt x="8" y="35"/>
                        </a:lnTo>
                        <a:lnTo>
                          <a:pt x="0" y="40"/>
                        </a:lnTo>
                        <a:lnTo>
                          <a:pt x="8" y="48"/>
                        </a:lnTo>
                        <a:lnTo>
                          <a:pt x="13" y="48"/>
                        </a:lnTo>
                        <a:lnTo>
                          <a:pt x="17" y="44"/>
                        </a:lnTo>
                        <a:lnTo>
                          <a:pt x="26" y="31"/>
                        </a:lnTo>
                        <a:lnTo>
                          <a:pt x="17" y="26"/>
                        </a:lnTo>
                        <a:lnTo>
                          <a:pt x="21" y="31"/>
                        </a:lnTo>
                        <a:lnTo>
                          <a:pt x="34" y="13"/>
                        </a:lnTo>
                        <a:lnTo>
                          <a:pt x="39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70" name="Freeform 649"/>
                  <p:cNvSpPr>
                    <a:spLocks/>
                  </p:cNvSpPr>
                  <p:nvPr/>
                </p:nvSpPr>
                <p:spPr bwMode="auto">
                  <a:xfrm>
                    <a:off x="2351" y="2516"/>
                    <a:ext cx="13" cy="56"/>
                  </a:xfrm>
                  <a:custGeom>
                    <a:avLst/>
                    <a:gdLst/>
                    <a:ahLst/>
                    <a:cxnLst>
                      <a:cxn ang="0">
                        <a:pos x="13" y="4"/>
                      </a:cxn>
                      <a:cxn ang="0">
                        <a:pos x="0" y="0"/>
                      </a:cxn>
                      <a:cxn ang="0">
                        <a:pos x="0" y="8"/>
                      </a:cxn>
                      <a:cxn ang="0">
                        <a:pos x="0" y="13"/>
                      </a:cxn>
                      <a:cxn ang="0">
                        <a:pos x="0" y="34"/>
                      </a:cxn>
                      <a:cxn ang="0">
                        <a:pos x="9" y="30"/>
                      </a:cxn>
                      <a:cxn ang="0">
                        <a:pos x="0" y="30"/>
                      </a:cxn>
                      <a:cxn ang="0">
                        <a:pos x="0" y="56"/>
                      </a:cxn>
                      <a:cxn ang="0">
                        <a:pos x="13" y="56"/>
                      </a:cxn>
                      <a:cxn ang="0">
                        <a:pos x="13" y="34"/>
                      </a:cxn>
                      <a:cxn ang="0">
                        <a:pos x="13" y="30"/>
                      </a:cxn>
                      <a:cxn ang="0">
                        <a:pos x="13" y="30"/>
                      </a:cxn>
                      <a:cxn ang="0">
                        <a:pos x="13" y="8"/>
                      </a:cxn>
                      <a:cxn ang="0">
                        <a:pos x="9" y="13"/>
                      </a:cxn>
                      <a:cxn ang="0">
                        <a:pos x="13" y="13"/>
                      </a:cxn>
                      <a:cxn ang="0">
                        <a:pos x="13" y="4"/>
                      </a:cxn>
                    </a:cxnLst>
                    <a:rect l="0" t="0" r="r" b="b"/>
                    <a:pathLst>
                      <a:path w="13" h="56">
                        <a:moveTo>
                          <a:pt x="13" y="4"/>
                        </a:move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3"/>
                        </a:lnTo>
                        <a:lnTo>
                          <a:pt x="0" y="34"/>
                        </a:lnTo>
                        <a:lnTo>
                          <a:pt x="9" y="30"/>
                        </a:lnTo>
                        <a:lnTo>
                          <a:pt x="0" y="30"/>
                        </a:lnTo>
                        <a:lnTo>
                          <a:pt x="0" y="56"/>
                        </a:lnTo>
                        <a:lnTo>
                          <a:pt x="13" y="56"/>
                        </a:lnTo>
                        <a:lnTo>
                          <a:pt x="13" y="34"/>
                        </a:lnTo>
                        <a:lnTo>
                          <a:pt x="13" y="30"/>
                        </a:lnTo>
                        <a:lnTo>
                          <a:pt x="13" y="30"/>
                        </a:lnTo>
                        <a:lnTo>
                          <a:pt x="13" y="8"/>
                        </a:lnTo>
                        <a:lnTo>
                          <a:pt x="9" y="13"/>
                        </a:lnTo>
                        <a:lnTo>
                          <a:pt x="13" y="13"/>
                        </a:lnTo>
                        <a:lnTo>
                          <a:pt x="13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71" name="Freeform 650"/>
                  <p:cNvSpPr>
                    <a:spLocks/>
                  </p:cNvSpPr>
                  <p:nvPr/>
                </p:nvSpPr>
                <p:spPr bwMode="auto">
                  <a:xfrm>
                    <a:off x="2356" y="2612"/>
                    <a:ext cx="13" cy="52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0"/>
                      </a:cxn>
                      <a:cxn ang="0">
                        <a:pos x="0" y="26"/>
                      </a:cxn>
                      <a:cxn ang="0">
                        <a:pos x="0" y="43"/>
                      </a:cxn>
                      <a:cxn ang="0">
                        <a:pos x="0" y="52"/>
                      </a:cxn>
                      <a:cxn ang="0">
                        <a:pos x="13" y="52"/>
                      </a:cxn>
                      <a:cxn ang="0">
                        <a:pos x="13" y="48"/>
                      </a:cxn>
                      <a:cxn ang="0">
                        <a:pos x="13" y="30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3" h="52">
                        <a:moveTo>
                          <a:pt x="13" y="0"/>
                        </a:moveTo>
                        <a:lnTo>
                          <a:pt x="0" y="0"/>
                        </a:lnTo>
                        <a:lnTo>
                          <a:pt x="0" y="26"/>
                        </a:lnTo>
                        <a:lnTo>
                          <a:pt x="0" y="43"/>
                        </a:lnTo>
                        <a:lnTo>
                          <a:pt x="0" y="52"/>
                        </a:lnTo>
                        <a:lnTo>
                          <a:pt x="13" y="52"/>
                        </a:lnTo>
                        <a:lnTo>
                          <a:pt x="13" y="48"/>
                        </a:lnTo>
                        <a:lnTo>
                          <a:pt x="13" y="3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194" name="Group 663"/>
                <p:cNvGrpSpPr>
                  <a:grpSpLocks/>
                </p:cNvGrpSpPr>
                <p:nvPr/>
              </p:nvGrpSpPr>
              <p:grpSpPr bwMode="auto">
                <a:xfrm rot="19449563">
                  <a:off x="3516165" y="4262780"/>
                  <a:ext cx="250827" cy="1387478"/>
                  <a:chOff x="2565" y="1869"/>
                  <a:chExt cx="158" cy="874"/>
                </a:xfrm>
              </p:grpSpPr>
              <p:sp>
                <p:nvSpPr>
                  <p:cNvPr id="252" name="Freeform 652"/>
                  <p:cNvSpPr>
                    <a:spLocks/>
                  </p:cNvSpPr>
                  <p:nvPr/>
                </p:nvSpPr>
                <p:spPr bwMode="auto">
                  <a:xfrm>
                    <a:off x="2565" y="1869"/>
                    <a:ext cx="31" cy="52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0" y="4"/>
                      </a:cxn>
                      <a:cxn ang="0">
                        <a:pos x="18" y="52"/>
                      </a:cxn>
                      <a:cxn ang="0">
                        <a:pos x="31" y="48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31" h="52">
                        <a:moveTo>
                          <a:pt x="14" y="0"/>
                        </a:moveTo>
                        <a:lnTo>
                          <a:pt x="0" y="4"/>
                        </a:lnTo>
                        <a:lnTo>
                          <a:pt x="18" y="52"/>
                        </a:lnTo>
                        <a:lnTo>
                          <a:pt x="31" y="48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53" name="Freeform 653"/>
                  <p:cNvSpPr>
                    <a:spLocks/>
                  </p:cNvSpPr>
                  <p:nvPr/>
                </p:nvSpPr>
                <p:spPr bwMode="auto">
                  <a:xfrm>
                    <a:off x="2596" y="1952"/>
                    <a:ext cx="31" cy="57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4"/>
                      </a:cxn>
                      <a:cxn ang="0">
                        <a:pos x="4" y="22"/>
                      </a:cxn>
                      <a:cxn ang="0">
                        <a:pos x="17" y="57"/>
                      </a:cxn>
                      <a:cxn ang="0">
                        <a:pos x="31" y="52"/>
                      </a:cxn>
                      <a:cxn ang="0">
                        <a:pos x="17" y="17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31" h="57">
                        <a:moveTo>
                          <a:pt x="13" y="0"/>
                        </a:moveTo>
                        <a:lnTo>
                          <a:pt x="0" y="4"/>
                        </a:lnTo>
                        <a:lnTo>
                          <a:pt x="4" y="22"/>
                        </a:lnTo>
                        <a:lnTo>
                          <a:pt x="17" y="57"/>
                        </a:lnTo>
                        <a:lnTo>
                          <a:pt x="31" y="52"/>
                        </a:lnTo>
                        <a:lnTo>
                          <a:pt x="17" y="17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54" name="Freeform 654"/>
                  <p:cNvSpPr>
                    <a:spLocks/>
                  </p:cNvSpPr>
                  <p:nvPr/>
                </p:nvSpPr>
                <p:spPr bwMode="auto">
                  <a:xfrm>
                    <a:off x="2627" y="2039"/>
                    <a:ext cx="35" cy="5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5"/>
                      </a:cxn>
                      <a:cxn ang="0">
                        <a:pos x="8" y="27"/>
                      </a:cxn>
                      <a:cxn ang="0">
                        <a:pos x="21" y="53"/>
                      </a:cxn>
                      <a:cxn ang="0">
                        <a:pos x="35" y="48"/>
                      </a:cxn>
                      <a:cxn ang="0">
                        <a:pos x="21" y="22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35" h="53">
                        <a:moveTo>
                          <a:pt x="13" y="0"/>
                        </a:moveTo>
                        <a:lnTo>
                          <a:pt x="0" y="5"/>
                        </a:lnTo>
                        <a:lnTo>
                          <a:pt x="8" y="27"/>
                        </a:lnTo>
                        <a:lnTo>
                          <a:pt x="21" y="53"/>
                        </a:lnTo>
                        <a:lnTo>
                          <a:pt x="35" y="48"/>
                        </a:lnTo>
                        <a:lnTo>
                          <a:pt x="21" y="2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55" name="Freeform 655"/>
                  <p:cNvSpPr>
                    <a:spLocks/>
                  </p:cNvSpPr>
                  <p:nvPr/>
                </p:nvSpPr>
                <p:spPr bwMode="auto">
                  <a:xfrm>
                    <a:off x="2666" y="2122"/>
                    <a:ext cx="35" cy="5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5"/>
                      </a:cxn>
                      <a:cxn ang="0">
                        <a:pos x="9" y="22"/>
                      </a:cxn>
                      <a:cxn ang="0">
                        <a:pos x="22" y="53"/>
                      </a:cxn>
                      <a:cxn ang="0">
                        <a:pos x="35" y="48"/>
                      </a:cxn>
                      <a:cxn ang="0">
                        <a:pos x="22" y="18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35" h="53">
                        <a:moveTo>
                          <a:pt x="13" y="0"/>
                        </a:moveTo>
                        <a:lnTo>
                          <a:pt x="0" y="5"/>
                        </a:lnTo>
                        <a:lnTo>
                          <a:pt x="9" y="22"/>
                        </a:lnTo>
                        <a:lnTo>
                          <a:pt x="22" y="53"/>
                        </a:lnTo>
                        <a:lnTo>
                          <a:pt x="35" y="48"/>
                        </a:lnTo>
                        <a:lnTo>
                          <a:pt x="22" y="18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56" name="Freeform 656"/>
                  <p:cNvSpPr>
                    <a:spLocks/>
                  </p:cNvSpPr>
                  <p:nvPr/>
                </p:nvSpPr>
                <p:spPr bwMode="auto">
                  <a:xfrm>
                    <a:off x="2701" y="2205"/>
                    <a:ext cx="22" cy="5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5"/>
                      </a:cxn>
                      <a:cxn ang="0">
                        <a:pos x="4" y="9"/>
                      </a:cxn>
                      <a:cxn ang="0">
                        <a:pos x="9" y="35"/>
                      </a:cxn>
                      <a:cxn ang="0">
                        <a:pos x="9" y="53"/>
                      </a:cxn>
                      <a:cxn ang="0">
                        <a:pos x="22" y="53"/>
                      </a:cxn>
                      <a:cxn ang="0">
                        <a:pos x="22" y="31"/>
                      </a:cxn>
                      <a:cxn ang="0">
                        <a:pos x="17" y="5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2" h="53">
                        <a:moveTo>
                          <a:pt x="13" y="0"/>
                        </a:moveTo>
                        <a:lnTo>
                          <a:pt x="0" y="5"/>
                        </a:lnTo>
                        <a:lnTo>
                          <a:pt x="4" y="9"/>
                        </a:lnTo>
                        <a:lnTo>
                          <a:pt x="9" y="35"/>
                        </a:lnTo>
                        <a:lnTo>
                          <a:pt x="9" y="53"/>
                        </a:lnTo>
                        <a:lnTo>
                          <a:pt x="22" y="53"/>
                        </a:lnTo>
                        <a:lnTo>
                          <a:pt x="22" y="31"/>
                        </a:lnTo>
                        <a:lnTo>
                          <a:pt x="17" y="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57" name="Freeform 657"/>
                  <p:cNvSpPr>
                    <a:spLocks/>
                  </p:cNvSpPr>
                  <p:nvPr/>
                </p:nvSpPr>
                <p:spPr bwMode="auto">
                  <a:xfrm>
                    <a:off x="2692" y="2297"/>
                    <a:ext cx="26" cy="53"/>
                  </a:xfrm>
                  <a:custGeom>
                    <a:avLst/>
                    <a:gdLst/>
                    <a:ahLst/>
                    <a:cxnLst>
                      <a:cxn ang="0">
                        <a:pos x="26" y="4"/>
                      </a:cxn>
                      <a:cxn ang="0">
                        <a:pos x="13" y="0"/>
                      </a:cxn>
                      <a:cxn ang="0">
                        <a:pos x="13" y="9"/>
                      </a:cxn>
                      <a:cxn ang="0">
                        <a:pos x="13" y="9"/>
                      </a:cxn>
                      <a:cxn ang="0">
                        <a:pos x="5" y="31"/>
                      </a:cxn>
                      <a:cxn ang="0">
                        <a:pos x="0" y="48"/>
                      </a:cxn>
                      <a:cxn ang="0">
                        <a:pos x="13" y="53"/>
                      </a:cxn>
                      <a:cxn ang="0">
                        <a:pos x="18" y="35"/>
                      </a:cxn>
                      <a:cxn ang="0">
                        <a:pos x="26" y="9"/>
                      </a:cxn>
                      <a:cxn ang="0">
                        <a:pos x="18" y="9"/>
                      </a:cxn>
                      <a:cxn ang="0">
                        <a:pos x="26" y="13"/>
                      </a:cxn>
                      <a:cxn ang="0">
                        <a:pos x="26" y="4"/>
                      </a:cxn>
                    </a:cxnLst>
                    <a:rect l="0" t="0" r="r" b="b"/>
                    <a:pathLst>
                      <a:path w="26" h="53">
                        <a:moveTo>
                          <a:pt x="26" y="4"/>
                        </a:moveTo>
                        <a:lnTo>
                          <a:pt x="13" y="0"/>
                        </a:lnTo>
                        <a:lnTo>
                          <a:pt x="13" y="9"/>
                        </a:lnTo>
                        <a:lnTo>
                          <a:pt x="13" y="9"/>
                        </a:lnTo>
                        <a:lnTo>
                          <a:pt x="5" y="31"/>
                        </a:lnTo>
                        <a:lnTo>
                          <a:pt x="0" y="48"/>
                        </a:lnTo>
                        <a:lnTo>
                          <a:pt x="13" y="53"/>
                        </a:lnTo>
                        <a:lnTo>
                          <a:pt x="18" y="35"/>
                        </a:lnTo>
                        <a:lnTo>
                          <a:pt x="26" y="9"/>
                        </a:lnTo>
                        <a:lnTo>
                          <a:pt x="18" y="9"/>
                        </a:lnTo>
                        <a:lnTo>
                          <a:pt x="26" y="13"/>
                        </a:lnTo>
                        <a:lnTo>
                          <a:pt x="26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58" name="Freeform 658"/>
                  <p:cNvSpPr>
                    <a:spLocks/>
                  </p:cNvSpPr>
                  <p:nvPr/>
                </p:nvSpPr>
                <p:spPr bwMode="auto">
                  <a:xfrm>
                    <a:off x="2657" y="2384"/>
                    <a:ext cx="31" cy="53"/>
                  </a:xfrm>
                  <a:custGeom>
                    <a:avLst/>
                    <a:gdLst/>
                    <a:ahLst/>
                    <a:cxnLst>
                      <a:cxn ang="0">
                        <a:pos x="31" y="5"/>
                      </a:cxn>
                      <a:cxn ang="0">
                        <a:pos x="18" y="0"/>
                      </a:cxn>
                      <a:cxn ang="0">
                        <a:pos x="13" y="18"/>
                      </a:cxn>
                      <a:cxn ang="0">
                        <a:pos x="0" y="49"/>
                      </a:cxn>
                      <a:cxn ang="0">
                        <a:pos x="13" y="53"/>
                      </a:cxn>
                      <a:cxn ang="0">
                        <a:pos x="26" y="22"/>
                      </a:cxn>
                      <a:cxn ang="0">
                        <a:pos x="31" y="5"/>
                      </a:cxn>
                    </a:cxnLst>
                    <a:rect l="0" t="0" r="r" b="b"/>
                    <a:pathLst>
                      <a:path w="31" h="53">
                        <a:moveTo>
                          <a:pt x="31" y="5"/>
                        </a:moveTo>
                        <a:lnTo>
                          <a:pt x="18" y="0"/>
                        </a:lnTo>
                        <a:lnTo>
                          <a:pt x="13" y="18"/>
                        </a:lnTo>
                        <a:lnTo>
                          <a:pt x="0" y="49"/>
                        </a:lnTo>
                        <a:lnTo>
                          <a:pt x="13" y="53"/>
                        </a:lnTo>
                        <a:lnTo>
                          <a:pt x="26" y="22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59" name="Freeform 659"/>
                  <p:cNvSpPr>
                    <a:spLocks/>
                  </p:cNvSpPr>
                  <p:nvPr/>
                </p:nvSpPr>
                <p:spPr bwMode="auto">
                  <a:xfrm>
                    <a:off x="2622" y="2467"/>
                    <a:ext cx="35" cy="53"/>
                  </a:xfrm>
                  <a:custGeom>
                    <a:avLst/>
                    <a:gdLst/>
                    <a:ahLst/>
                    <a:cxnLst>
                      <a:cxn ang="0">
                        <a:pos x="35" y="5"/>
                      </a:cxn>
                      <a:cxn ang="0">
                        <a:pos x="22" y="0"/>
                      </a:cxn>
                      <a:cxn ang="0">
                        <a:pos x="22" y="9"/>
                      </a:cxn>
                      <a:cxn ang="0">
                        <a:pos x="13" y="31"/>
                      </a:cxn>
                      <a:cxn ang="0">
                        <a:pos x="5" y="44"/>
                      </a:cxn>
                      <a:cxn ang="0">
                        <a:pos x="0" y="44"/>
                      </a:cxn>
                      <a:cxn ang="0">
                        <a:pos x="9" y="53"/>
                      </a:cxn>
                      <a:cxn ang="0">
                        <a:pos x="18" y="49"/>
                      </a:cxn>
                      <a:cxn ang="0">
                        <a:pos x="26" y="35"/>
                      </a:cxn>
                      <a:cxn ang="0">
                        <a:pos x="35" y="14"/>
                      </a:cxn>
                      <a:cxn ang="0">
                        <a:pos x="35" y="5"/>
                      </a:cxn>
                    </a:cxnLst>
                    <a:rect l="0" t="0" r="r" b="b"/>
                    <a:pathLst>
                      <a:path w="35" h="53">
                        <a:moveTo>
                          <a:pt x="35" y="5"/>
                        </a:moveTo>
                        <a:lnTo>
                          <a:pt x="22" y="0"/>
                        </a:lnTo>
                        <a:lnTo>
                          <a:pt x="22" y="9"/>
                        </a:lnTo>
                        <a:lnTo>
                          <a:pt x="13" y="31"/>
                        </a:lnTo>
                        <a:lnTo>
                          <a:pt x="5" y="44"/>
                        </a:lnTo>
                        <a:lnTo>
                          <a:pt x="0" y="44"/>
                        </a:lnTo>
                        <a:lnTo>
                          <a:pt x="9" y="53"/>
                        </a:lnTo>
                        <a:lnTo>
                          <a:pt x="18" y="49"/>
                        </a:lnTo>
                        <a:lnTo>
                          <a:pt x="26" y="35"/>
                        </a:lnTo>
                        <a:lnTo>
                          <a:pt x="35" y="14"/>
                        </a:lnTo>
                        <a:lnTo>
                          <a:pt x="35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60" name="Freeform 660"/>
                  <p:cNvSpPr>
                    <a:spLocks/>
                  </p:cNvSpPr>
                  <p:nvPr/>
                </p:nvSpPr>
                <p:spPr bwMode="auto">
                  <a:xfrm>
                    <a:off x="2596" y="2546"/>
                    <a:ext cx="17" cy="57"/>
                  </a:xfrm>
                  <a:custGeom>
                    <a:avLst/>
                    <a:gdLst/>
                    <a:ahLst/>
                    <a:cxnLst>
                      <a:cxn ang="0">
                        <a:pos x="17" y="4"/>
                      </a:cxn>
                      <a:cxn ang="0">
                        <a:pos x="4" y="0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0" y="22"/>
                      </a:cxn>
                      <a:cxn ang="0">
                        <a:pos x="0" y="26"/>
                      </a:cxn>
                      <a:cxn ang="0">
                        <a:pos x="0" y="48"/>
                      </a:cxn>
                      <a:cxn ang="0">
                        <a:pos x="9" y="48"/>
                      </a:cxn>
                      <a:cxn ang="0">
                        <a:pos x="0" y="44"/>
                      </a:cxn>
                      <a:cxn ang="0">
                        <a:pos x="0" y="57"/>
                      </a:cxn>
                      <a:cxn ang="0">
                        <a:pos x="13" y="57"/>
                      </a:cxn>
                      <a:cxn ang="0">
                        <a:pos x="13" y="48"/>
                      </a:cxn>
                      <a:cxn ang="0">
                        <a:pos x="13" y="44"/>
                      </a:cxn>
                      <a:cxn ang="0">
                        <a:pos x="13" y="44"/>
                      </a:cxn>
                      <a:cxn ang="0">
                        <a:pos x="13" y="22"/>
                      </a:cxn>
                      <a:cxn ang="0">
                        <a:pos x="9" y="22"/>
                      </a:cxn>
                      <a:cxn ang="0">
                        <a:pos x="13" y="26"/>
                      </a:cxn>
                      <a:cxn ang="0">
                        <a:pos x="17" y="4"/>
                      </a:cxn>
                      <a:cxn ang="0">
                        <a:pos x="9" y="4"/>
                      </a:cxn>
                      <a:cxn ang="0">
                        <a:pos x="17" y="9"/>
                      </a:cxn>
                      <a:cxn ang="0">
                        <a:pos x="17" y="4"/>
                      </a:cxn>
                    </a:cxnLst>
                    <a:rect l="0" t="0" r="r" b="b"/>
                    <a:pathLst>
                      <a:path w="17" h="57">
                        <a:moveTo>
                          <a:pt x="17" y="4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0" y="22"/>
                        </a:lnTo>
                        <a:lnTo>
                          <a:pt x="0" y="26"/>
                        </a:lnTo>
                        <a:lnTo>
                          <a:pt x="0" y="48"/>
                        </a:lnTo>
                        <a:lnTo>
                          <a:pt x="9" y="48"/>
                        </a:lnTo>
                        <a:lnTo>
                          <a:pt x="0" y="44"/>
                        </a:lnTo>
                        <a:lnTo>
                          <a:pt x="0" y="57"/>
                        </a:lnTo>
                        <a:lnTo>
                          <a:pt x="13" y="57"/>
                        </a:lnTo>
                        <a:lnTo>
                          <a:pt x="13" y="48"/>
                        </a:lnTo>
                        <a:lnTo>
                          <a:pt x="13" y="44"/>
                        </a:lnTo>
                        <a:lnTo>
                          <a:pt x="13" y="44"/>
                        </a:lnTo>
                        <a:lnTo>
                          <a:pt x="13" y="22"/>
                        </a:lnTo>
                        <a:lnTo>
                          <a:pt x="9" y="22"/>
                        </a:lnTo>
                        <a:lnTo>
                          <a:pt x="13" y="26"/>
                        </a:lnTo>
                        <a:lnTo>
                          <a:pt x="17" y="4"/>
                        </a:lnTo>
                        <a:lnTo>
                          <a:pt x="9" y="4"/>
                        </a:lnTo>
                        <a:lnTo>
                          <a:pt x="17" y="9"/>
                        </a:lnTo>
                        <a:lnTo>
                          <a:pt x="17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61" name="Freeform 661"/>
                  <p:cNvSpPr>
                    <a:spLocks/>
                  </p:cNvSpPr>
                  <p:nvPr/>
                </p:nvSpPr>
                <p:spPr bwMode="auto">
                  <a:xfrm>
                    <a:off x="2596" y="2642"/>
                    <a:ext cx="17" cy="5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0"/>
                      </a:cxn>
                      <a:cxn ang="0">
                        <a:pos x="4" y="5"/>
                      </a:cxn>
                      <a:cxn ang="0">
                        <a:pos x="4" y="26"/>
                      </a:cxn>
                      <a:cxn ang="0">
                        <a:pos x="4" y="53"/>
                      </a:cxn>
                      <a:cxn ang="0">
                        <a:pos x="17" y="53"/>
                      </a:cxn>
                      <a:cxn ang="0">
                        <a:pos x="17" y="31"/>
                      </a:cxn>
                      <a:cxn ang="0">
                        <a:pos x="17" y="5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7" h="53">
                        <a:moveTo>
                          <a:pt x="13" y="0"/>
                        </a:moveTo>
                        <a:lnTo>
                          <a:pt x="0" y="0"/>
                        </a:lnTo>
                        <a:lnTo>
                          <a:pt x="4" y="5"/>
                        </a:lnTo>
                        <a:lnTo>
                          <a:pt x="4" y="26"/>
                        </a:lnTo>
                        <a:lnTo>
                          <a:pt x="4" y="53"/>
                        </a:lnTo>
                        <a:lnTo>
                          <a:pt x="17" y="53"/>
                        </a:lnTo>
                        <a:lnTo>
                          <a:pt x="17" y="31"/>
                        </a:lnTo>
                        <a:lnTo>
                          <a:pt x="17" y="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62" name="Rectangle 662"/>
                  <p:cNvSpPr>
                    <a:spLocks noChangeArrowheads="1"/>
                  </p:cNvSpPr>
                  <p:nvPr/>
                </p:nvSpPr>
                <p:spPr bwMode="auto">
                  <a:xfrm>
                    <a:off x="2600" y="2734"/>
                    <a:ext cx="13" cy="9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195" name="Group 676"/>
                <p:cNvGrpSpPr>
                  <a:grpSpLocks/>
                </p:cNvGrpSpPr>
                <p:nvPr/>
              </p:nvGrpSpPr>
              <p:grpSpPr bwMode="auto">
                <a:xfrm rot="19449563">
                  <a:off x="3921687" y="3859333"/>
                  <a:ext cx="249239" cy="1609733"/>
                  <a:chOff x="2880" y="1799"/>
                  <a:chExt cx="157" cy="1014"/>
                </a:xfrm>
              </p:grpSpPr>
              <p:sp>
                <p:nvSpPr>
                  <p:cNvPr id="240" name="Freeform 664"/>
                  <p:cNvSpPr>
                    <a:spLocks/>
                  </p:cNvSpPr>
                  <p:nvPr/>
                </p:nvSpPr>
                <p:spPr bwMode="auto">
                  <a:xfrm>
                    <a:off x="2880" y="1799"/>
                    <a:ext cx="26" cy="5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4"/>
                      </a:cxn>
                      <a:cxn ang="0">
                        <a:pos x="13" y="53"/>
                      </a:cxn>
                      <a:cxn ang="0">
                        <a:pos x="26" y="48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6" h="53">
                        <a:moveTo>
                          <a:pt x="13" y="0"/>
                        </a:moveTo>
                        <a:lnTo>
                          <a:pt x="0" y="4"/>
                        </a:lnTo>
                        <a:lnTo>
                          <a:pt x="13" y="53"/>
                        </a:lnTo>
                        <a:lnTo>
                          <a:pt x="26" y="48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41" name="Freeform 665"/>
                  <p:cNvSpPr>
                    <a:spLocks/>
                  </p:cNvSpPr>
                  <p:nvPr/>
                </p:nvSpPr>
                <p:spPr bwMode="auto">
                  <a:xfrm>
                    <a:off x="2906" y="1886"/>
                    <a:ext cx="26" cy="5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5"/>
                      </a:cxn>
                      <a:cxn ang="0">
                        <a:pos x="9" y="40"/>
                      </a:cxn>
                      <a:cxn ang="0">
                        <a:pos x="13" y="53"/>
                      </a:cxn>
                      <a:cxn ang="0">
                        <a:pos x="26" y="49"/>
                      </a:cxn>
                      <a:cxn ang="0">
                        <a:pos x="22" y="35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6" h="53">
                        <a:moveTo>
                          <a:pt x="13" y="0"/>
                        </a:moveTo>
                        <a:lnTo>
                          <a:pt x="0" y="5"/>
                        </a:lnTo>
                        <a:lnTo>
                          <a:pt x="9" y="40"/>
                        </a:lnTo>
                        <a:lnTo>
                          <a:pt x="13" y="53"/>
                        </a:lnTo>
                        <a:lnTo>
                          <a:pt x="26" y="49"/>
                        </a:lnTo>
                        <a:lnTo>
                          <a:pt x="22" y="3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42" name="Freeform 666"/>
                  <p:cNvSpPr>
                    <a:spLocks/>
                  </p:cNvSpPr>
                  <p:nvPr/>
                </p:nvSpPr>
                <p:spPr bwMode="auto">
                  <a:xfrm>
                    <a:off x="2932" y="1974"/>
                    <a:ext cx="27" cy="52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0" y="4"/>
                      </a:cxn>
                      <a:cxn ang="0">
                        <a:pos x="0" y="9"/>
                      </a:cxn>
                      <a:cxn ang="0">
                        <a:pos x="14" y="52"/>
                      </a:cxn>
                      <a:cxn ang="0">
                        <a:pos x="27" y="48"/>
                      </a:cxn>
                      <a:cxn ang="0">
                        <a:pos x="14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27" h="52">
                        <a:moveTo>
                          <a:pt x="14" y="0"/>
                        </a:moveTo>
                        <a:lnTo>
                          <a:pt x="0" y="4"/>
                        </a:lnTo>
                        <a:lnTo>
                          <a:pt x="0" y="9"/>
                        </a:lnTo>
                        <a:lnTo>
                          <a:pt x="14" y="52"/>
                        </a:lnTo>
                        <a:lnTo>
                          <a:pt x="27" y="48"/>
                        </a:lnTo>
                        <a:lnTo>
                          <a:pt x="14" y="4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43" name="Freeform 667"/>
                  <p:cNvSpPr>
                    <a:spLocks/>
                  </p:cNvSpPr>
                  <p:nvPr/>
                </p:nvSpPr>
                <p:spPr bwMode="auto">
                  <a:xfrm>
                    <a:off x="2959" y="2061"/>
                    <a:ext cx="35" cy="5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5"/>
                      </a:cxn>
                      <a:cxn ang="0">
                        <a:pos x="8" y="22"/>
                      </a:cxn>
                      <a:cxn ang="0">
                        <a:pos x="22" y="53"/>
                      </a:cxn>
                      <a:cxn ang="0">
                        <a:pos x="35" y="48"/>
                      </a:cxn>
                      <a:cxn ang="0">
                        <a:pos x="22" y="18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35" h="53">
                        <a:moveTo>
                          <a:pt x="13" y="0"/>
                        </a:moveTo>
                        <a:lnTo>
                          <a:pt x="0" y="5"/>
                        </a:lnTo>
                        <a:lnTo>
                          <a:pt x="8" y="22"/>
                        </a:lnTo>
                        <a:lnTo>
                          <a:pt x="22" y="53"/>
                        </a:lnTo>
                        <a:lnTo>
                          <a:pt x="35" y="48"/>
                        </a:lnTo>
                        <a:lnTo>
                          <a:pt x="22" y="18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44" name="Freeform 668"/>
                  <p:cNvSpPr>
                    <a:spLocks/>
                  </p:cNvSpPr>
                  <p:nvPr/>
                </p:nvSpPr>
                <p:spPr bwMode="auto">
                  <a:xfrm>
                    <a:off x="2998" y="2144"/>
                    <a:ext cx="31" cy="5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5"/>
                      </a:cxn>
                      <a:cxn ang="0">
                        <a:pos x="9" y="26"/>
                      </a:cxn>
                      <a:cxn ang="0">
                        <a:pos x="17" y="53"/>
                      </a:cxn>
                      <a:cxn ang="0">
                        <a:pos x="31" y="53"/>
                      </a:cxn>
                      <a:cxn ang="0">
                        <a:pos x="22" y="22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31" h="53">
                        <a:moveTo>
                          <a:pt x="13" y="0"/>
                        </a:moveTo>
                        <a:lnTo>
                          <a:pt x="0" y="5"/>
                        </a:lnTo>
                        <a:lnTo>
                          <a:pt x="9" y="26"/>
                        </a:lnTo>
                        <a:lnTo>
                          <a:pt x="17" y="53"/>
                        </a:lnTo>
                        <a:lnTo>
                          <a:pt x="31" y="53"/>
                        </a:lnTo>
                        <a:lnTo>
                          <a:pt x="22" y="2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45" name="Freeform 669"/>
                  <p:cNvSpPr>
                    <a:spLocks/>
                  </p:cNvSpPr>
                  <p:nvPr/>
                </p:nvSpPr>
                <p:spPr bwMode="auto">
                  <a:xfrm>
                    <a:off x="3024" y="2232"/>
                    <a:ext cx="13" cy="56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4"/>
                      </a:cxn>
                      <a:cxn ang="0">
                        <a:pos x="0" y="8"/>
                      </a:cxn>
                      <a:cxn ang="0">
                        <a:pos x="0" y="39"/>
                      </a:cxn>
                      <a:cxn ang="0">
                        <a:pos x="9" y="35"/>
                      </a:cxn>
                      <a:cxn ang="0">
                        <a:pos x="0" y="35"/>
                      </a:cxn>
                      <a:cxn ang="0">
                        <a:pos x="0" y="52"/>
                      </a:cxn>
                      <a:cxn ang="0">
                        <a:pos x="13" y="56"/>
                      </a:cxn>
                      <a:cxn ang="0">
                        <a:pos x="13" y="39"/>
                      </a:cxn>
                      <a:cxn ang="0">
                        <a:pos x="13" y="35"/>
                      </a:cxn>
                      <a:cxn ang="0">
                        <a:pos x="13" y="35"/>
                      </a:cxn>
                      <a:cxn ang="0">
                        <a:pos x="13" y="4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3" h="56">
                        <a:moveTo>
                          <a:pt x="13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39"/>
                        </a:lnTo>
                        <a:lnTo>
                          <a:pt x="9" y="35"/>
                        </a:lnTo>
                        <a:lnTo>
                          <a:pt x="0" y="35"/>
                        </a:lnTo>
                        <a:lnTo>
                          <a:pt x="0" y="52"/>
                        </a:lnTo>
                        <a:lnTo>
                          <a:pt x="13" y="56"/>
                        </a:lnTo>
                        <a:lnTo>
                          <a:pt x="13" y="39"/>
                        </a:lnTo>
                        <a:lnTo>
                          <a:pt x="13" y="35"/>
                        </a:lnTo>
                        <a:lnTo>
                          <a:pt x="13" y="35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46" name="Freeform 670"/>
                  <p:cNvSpPr>
                    <a:spLocks/>
                  </p:cNvSpPr>
                  <p:nvPr/>
                </p:nvSpPr>
                <p:spPr bwMode="auto">
                  <a:xfrm>
                    <a:off x="3007" y="2323"/>
                    <a:ext cx="22" cy="53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8" y="0"/>
                      </a:cxn>
                      <a:cxn ang="0">
                        <a:pos x="4" y="27"/>
                      </a:cxn>
                      <a:cxn ang="0">
                        <a:pos x="0" y="48"/>
                      </a:cxn>
                      <a:cxn ang="0">
                        <a:pos x="13" y="53"/>
                      </a:cxn>
                      <a:cxn ang="0">
                        <a:pos x="17" y="31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22" h="53">
                        <a:moveTo>
                          <a:pt x="22" y="0"/>
                        </a:moveTo>
                        <a:lnTo>
                          <a:pt x="8" y="0"/>
                        </a:lnTo>
                        <a:lnTo>
                          <a:pt x="4" y="27"/>
                        </a:lnTo>
                        <a:lnTo>
                          <a:pt x="0" y="48"/>
                        </a:lnTo>
                        <a:lnTo>
                          <a:pt x="13" y="53"/>
                        </a:lnTo>
                        <a:lnTo>
                          <a:pt x="17" y="3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47" name="Freeform 671"/>
                  <p:cNvSpPr>
                    <a:spLocks/>
                  </p:cNvSpPr>
                  <p:nvPr/>
                </p:nvSpPr>
                <p:spPr bwMode="auto">
                  <a:xfrm>
                    <a:off x="2976" y="2411"/>
                    <a:ext cx="31" cy="52"/>
                  </a:xfrm>
                  <a:custGeom>
                    <a:avLst/>
                    <a:gdLst/>
                    <a:ahLst/>
                    <a:cxnLst>
                      <a:cxn ang="0">
                        <a:pos x="31" y="4"/>
                      </a:cxn>
                      <a:cxn ang="0">
                        <a:pos x="18" y="0"/>
                      </a:cxn>
                      <a:cxn ang="0">
                        <a:pos x="9" y="30"/>
                      </a:cxn>
                      <a:cxn ang="0">
                        <a:pos x="0" y="48"/>
                      </a:cxn>
                      <a:cxn ang="0">
                        <a:pos x="13" y="52"/>
                      </a:cxn>
                      <a:cxn ang="0">
                        <a:pos x="22" y="35"/>
                      </a:cxn>
                      <a:cxn ang="0">
                        <a:pos x="31" y="4"/>
                      </a:cxn>
                    </a:cxnLst>
                    <a:rect l="0" t="0" r="r" b="b"/>
                    <a:pathLst>
                      <a:path w="31" h="52">
                        <a:moveTo>
                          <a:pt x="31" y="4"/>
                        </a:moveTo>
                        <a:lnTo>
                          <a:pt x="18" y="0"/>
                        </a:lnTo>
                        <a:lnTo>
                          <a:pt x="9" y="30"/>
                        </a:lnTo>
                        <a:lnTo>
                          <a:pt x="0" y="48"/>
                        </a:lnTo>
                        <a:lnTo>
                          <a:pt x="13" y="52"/>
                        </a:lnTo>
                        <a:lnTo>
                          <a:pt x="22" y="35"/>
                        </a:lnTo>
                        <a:lnTo>
                          <a:pt x="31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48" name="Freeform 672"/>
                  <p:cNvSpPr>
                    <a:spLocks/>
                  </p:cNvSpPr>
                  <p:nvPr/>
                </p:nvSpPr>
                <p:spPr bwMode="auto">
                  <a:xfrm>
                    <a:off x="2950" y="2498"/>
                    <a:ext cx="31" cy="52"/>
                  </a:xfrm>
                  <a:custGeom>
                    <a:avLst/>
                    <a:gdLst/>
                    <a:ahLst/>
                    <a:cxnLst>
                      <a:cxn ang="0">
                        <a:pos x="31" y="4"/>
                      </a:cxn>
                      <a:cxn ang="0">
                        <a:pos x="17" y="0"/>
                      </a:cxn>
                      <a:cxn ang="0">
                        <a:pos x="17" y="4"/>
                      </a:cxn>
                      <a:cxn ang="0">
                        <a:pos x="9" y="31"/>
                      </a:cxn>
                      <a:cxn ang="0">
                        <a:pos x="0" y="48"/>
                      </a:cxn>
                      <a:cxn ang="0">
                        <a:pos x="13" y="52"/>
                      </a:cxn>
                      <a:cxn ang="0">
                        <a:pos x="22" y="35"/>
                      </a:cxn>
                      <a:cxn ang="0">
                        <a:pos x="31" y="9"/>
                      </a:cxn>
                      <a:cxn ang="0">
                        <a:pos x="31" y="4"/>
                      </a:cxn>
                    </a:cxnLst>
                    <a:rect l="0" t="0" r="r" b="b"/>
                    <a:pathLst>
                      <a:path w="31" h="52">
                        <a:moveTo>
                          <a:pt x="31" y="4"/>
                        </a:moveTo>
                        <a:lnTo>
                          <a:pt x="17" y="0"/>
                        </a:lnTo>
                        <a:lnTo>
                          <a:pt x="17" y="4"/>
                        </a:lnTo>
                        <a:lnTo>
                          <a:pt x="9" y="31"/>
                        </a:lnTo>
                        <a:lnTo>
                          <a:pt x="0" y="48"/>
                        </a:lnTo>
                        <a:lnTo>
                          <a:pt x="13" y="52"/>
                        </a:lnTo>
                        <a:lnTo>
                          <a:pt x="22" y="35"/>
                        </a:lnTo>
                        <a:lnTo>
                          <a:pt x="31" y="9"/>
                        </a:lnTo>
                        <a:lnTo>
                          <a:pt x="31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49" name="Freeform 673"/>
                  <p:cNvSpPr>
                    <a:spLocks/>
                  </p:cNvSpPr>
                  <p:nvPr/>
                </p:nvSpPr>
                <p:spPr bwMode="auto">
                  <a:xfrm>
                    <a:off x="2911" y="2581"/>
                    <a:ext cx="35" cy="48"/>
                  </a:xfrm>
                  <a:custGeom>
                    <a:avLst/>
                    <a:gdLst/>
                    <a:ahLst/>
                    <a:cxnLst>
                      <a:cxn ang="0">
                        <a:pos x="30" y="9"/>
                      </a:cxn>
                      <a:cxn ang="0">
                        <a:pos x="21" y="0"/>
                      </a:cxn>
                      <a:cxn ang="0">
                        <a:pos x="21" y="4"/>
                      </a:cxn>
                      <a:cxn ang="0">
                        <a:pos x="8" y="13"/>
                      </a:cxn>
                      <a:cxn ang="0">
                        <a:pos x="4" y="35"/>
                      </a:cxn>
                      <a:cxn ang="0">
                        <a:pos x="4" y="35"/>
                      </a:cxn>
                      <a:cxn ang="0">
                        <a:pos x="0" y="48"/>
                      </a:cxn>
                      <a:cxn ang="0">
                        <a:pos x="13" y="48"/>
                      </a:cxn>
                      <a:cxn ang="0">
                        <a:pos x="17" y="35"/>
                      </a:cxn>
                      <a:cxn ang="0">
                        <a:pos x="8" y="35"/>
                      </a:cxn>
                      <a:cxn ang="0">
                        <a:pos x="17" y="39"/>
                      </a:cxn>
                      <a:cxn ang="0">
                        <a:pos x="21" y="18"/>
                      </a:cxn>
                      <a:cxn ang="0">
                        <a:pos x="35" y="9"/>
                      </a:cxn>
                      <a:cxn ang="0">
                        <a:pos x="30" y="9"/>
                      </a:cxn>
                    </a:cxnLst>
                    <a:rect l="0" t="0" r="r" b="b"/>
                    <a:pathLst>
                      <a:path w="35" h="48">
                        <a:moveTo>
                          <a:pt x="30" y="9"/>
                        </a:moveTo>
                        <a:lnTo>
                          <a:pt x="21" y="0"/>
                        </a:lnTo>
                        <a:lnTo>
                          <a:pt x="21" y="4"/>
                        </a:lnTo>
                        <a:lnTo>
                          <a:pt x="8" y="13"/>
                        </a:lnTo>
                        <a:lnTo>
                          <a:pt x="4" y="35"/>
                        </a:lnTo>
                        <a:lnTo>
                          <a:pt x="4" y="35"/>
                        </a:lnTo>
                        <a:lnTo>
                          <a:pt x="0" y="48"/>
                        </a:lnTo>
                        <a:lnTo>
                          <a:pt x="13" y="48"/>
                        </a:lnTo>
                        <a:lnTo>
                          <a:pt x="17" y="35"/>
                        </a:lnTo>
                        <a:lnTo>
                          <a:pt x="8" y="35"/>
                        </a:lnTo>
                        <a:lnTo>
                          <a:pt x="17" y="39"/>
                        </a:lnTo>
                        <a:lnTo>
                          <a:pt x="21" y="18"/>
                        </a:lnTo>
                        <a:lnTo>
                          <a:pt x="35" y="9"/>
                        </a:lnTo>
                        <a:lnTo>
                          <a:pt x="3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50" name="Rectangle 674"/>
                  <p:cNvSpPr>
                    <a:spLocks noChangeArrowheads="1"/>
                  </p:cNvSpPr>
                  <p:nvPr/>
                </p:nvSpPr>
                <p:spPr bwMode="auto">
                  <a:xfrm>
                    <a:off x="2911" y="2668"/>
                    <a:ext cx="13" cy="53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51" name="Freeform 675"/>
                  <p:cNvSpPr>
                    <a:spLocks/>
                  </p:cNvSpPr>
                  <p:nvPr/>
                </p:nvSpPr>
                <p:spPr bwMode="auto">
                  <a:xfrm>
                    <a:off x="2915" y="2760"/>
                    <a:ext cx="13" cy="5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0"/>
                      </a:cxn>
                      <a:cxn ang="0">
                        <a:pos x="0" y="35"/>
                      </a:cxn>
                      <a:cxn ang="0">
                        <a:pos x="0" y="53"/>
                      </a:cxn>
                      <a:cxn ang="0">
                        <a:pos x="13" y="53"/>
                      </a:cxn>
                      <a:cxn ang="0">
                        <a:pos x="13" y="39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3" h="53">
                        <a:moveTo>
                          <a:pt x="13" y="0"/>
                        </a:moveTo>
                        <a:lnTo>
                          <a:pt x="0" y="0"/>
                        </a:lnTo>
                        <a:lnTo>
                          <a:pt x="0" y="35"/>
                        </a:lnTo>
                        <a:lnTo>
                          <a:pt x="0" y="53"/>
                        </a:lnTo>
                        <a:lnTo>
                          <a:pt x="13" y="53"/>
                        </a:lnTo>
                        <a:lnTo>
                          <a:pt x="13" y="39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196" name="Group 692"/>
                <p:cNvGrpSpPr>
                  <a:grpSpLocks/>
                </p:cNvGrpSpPr>
                <p:nvPr/>
              </p:nvGrpSpPr>
              <p:grpSpPr bwMode="auto">
                <a:xfrm rot="19449563">
                  <a:off x="4420456" y="3407224"/>
                  <a:ext cx="249240" cy="1997085"/>
                  <a:chOff x="3230" y="1729"/>
                  <a:chExt cx="157" cy="1258"/>
                </a:xfrm>
              </p:grpSpPr>
              <p:sp>
                <p:nvSpPr>
                  <p:cNvPr id="225" name="Freeform 677"/>
                  <p:cNvSpPr>
                    <a:spLocks/>
                  </p:cNvSpPr>
                  <p:nvPr/>
                </p:nvSpPr>
                <p:spPr bwMode="auto">
                  <a:xfrm>
                    <a:off x="3230" y="1729"/>
                    <a:ext cx="21" cy="5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5"/>
                      </a:cxn>
                      <a:cxn ang="0">
                        <a:pos x="8" y="53"/>
                      </a:cxn>
                      <a:cxn ang="0">
                        <a:pos x="21" y="48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1" h="53">
                        <a:moveTo>
                          <a:pt x="13" y="0"/>
                        </a:moveTo>
                        <a:lnTo>
                          <a:pt x="0" y="5"/>
                        </a:lnTo>
                        <a:lnTo>
                          <a:pt x="8" y="53"/>
                        </a:lnTo>
                        <a:lnTo>
                          <a:pt x="21" y="48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6" name="Freeform 678"/>
                  <p:cNvSpPr>
                    <a:spLocks/>
                  </p:cNvSpPr>
                  <p:nvPr/>
                </p:nvSpPr>
                <p:spPr bwMode="auto">
                  <a:xfrm>
                    <a:off x="3251" y="1817"/>
                    <a:ext cx="27" cy="56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0" y="4"/>
                      </a:cxn>
                      <a:cxn ang="0">
                        <a:pos x="14" y="56"/>
                      </a:cxn>
                      <a:cxn ang="0">
                        <a:pos x="27" y="52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27" h="56">
                        <a:moveTo>
                          <a:pt x="14" y="0"/>
                        </a:moveTo>
                        <a:lnTo>
                          <a:pt x="0" y="4"/>
                        </a:lnTo>
                        <a:lnTo>
                          <a:pt x="14" y="56"/>
                        </a:lnTo>
                        <a:lnTo>
                          <a:pt x="27" y="52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7" name="Freeform 679"/>
                  <p:cNvSpPr>
                    <a:spLocks/>
                  </p:cNvSpPr>
                  <p:nvPr/>
                </p:nvSpPr>
                <p:spPr bwMode="auto">
                  <a:xfrm>
                    <a:off x="3273" y="1904"/>
                    <a:ext cx="27" cy="57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4"/>
                      </a:cxn>
                      <a:cxn ang="0">
                        <a:pos x="9" y="44"/>
                      </a:cxn>
                      <a:cxn ang="0">
                        <a:pos x="13" y="57"/>
                      </a:cxn>
                      <a:cxn ang="0">
                        <a:pos x="27" y="52"/>
                      </a:cxn>
                      <a:cxn ang="0">
                        <a:pos x="22" y="39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7" h="57">
                        <a:moveTo>
                          <a:pt x="13" y="0"/>
                        </a:moveTo>
                        <a:lnTo>
                          <a:pt x="0" y="4"/>
                        </a:lnTo>
                        <a:lnTo>
                          <a:pt x="9" y="44"/>
                        </a:lnTo>
                        <a:lnTo>
                          <a:pt x="13" y="57"/>
                        </a:lnTo>
                        <a:lnTo>
                          <a:pt x="27" y="52"/>
                        </a:lnTo>
                        <a:lnTo>
                          <a:pt x="22" y="39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8" name="Freeform 680"/>
                  <p:cNvSpPr>
                    <a:spLocks/>
                  </p:cNvSpPr>
                  <p:nvPr/>
                </p:nvSpPr>
                <p:spPr bwMode="auto">
                  <a:xfrm>
                    <a:off x="3295" y="1996"/>
                    <a:ext cx="26" cy="52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4"/>
                      </a:cxn>
                      <a:cxn ang="0">
                        <a:pos x="5" y="17"/>
                      </a:cxn>
                      <a:cxn ang="0">
                        <a:pos x="13" y="52"/>
                      </a:cxn>
                      <a:cxn ang="0">
                        <a:pos x="26" y="48"/>
                      </a:cxn>
                      <a:cxn ang="0">
                        <a:pos x="18" y="13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6" h="52">
                        <a:moveTo>
                          <a:pt x="13" y="0"/>
                        </a:moveTo>
                        <a:lnTo>
                          <a:pt x="0" y="4"/>
                        </a:lnTo>
                        <a:lnTo>
                          <a:pt x="5" y="17"/>
                        </a:lnTo>
                        <a:lnTo>
                          <a:pt x="13" y="52"/>
                        </a:lnTo>
                        <a:lnTo>
                          <a:pt x="26" y="48"/>
                        </a:lnTo>
                        <a:lnTo>
                          <a:pt x="18" y="13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9" name="Freeform 681"/>
                  <p:cNvSpPr>
                    <a:spLocks/>
                  </p:cNvSpPr>
                  <p:nvPr/>
                </p:nvSpPr>
                <p:spPr bwMode="auto">
                  <a:xfrm>
                    <a:off x="3326" y="2083"/>
                    <a:ext cx="30" cy="52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4"/>
                      </a:cxn>
                      <a:cxn ang="0">
                        <a:pos x="13" y="44"/>
                      </a:cxn>
                      <a:cxn ang="0">
                        <a:pos x="17" y="52"/>
                      </a:cxn>
                      <a:cxn ang="0">
                        <a:pos x="30" y="48"/>
                      </a:cxn>
                      <a:cxn ang="0">
                        <a:pos x="26" y="39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30" h="52">
                        <a:moveTo>
                          <a:pt x="13" y="0"/>
                        </a:moveTo>
                        <a:lnTo>
                          <a:pt x="0" y="4"/>
                        </a:lnTo>
                        <a:lnTo>
                          <a:pt x="13" y="44"/>
                        </a:lnTo>
                        <a:lnTo>
                          <a:pt x="17" y="52"/>
                        </a:lnTo>
                        <a:lnTo>
                          <a:pt x="30" y="48"/>
                        </a:lnTo>
                        <a:lnTo>
                          <a:pt x="26" y="39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30" name="Freeform 682"/>
                  <p:cNvSpPr>
                    <a:spLocks/>
                  </p:cNvSpPr>
                  <p:nvPr/>
                </p:nvSpPr>
                <p:spPr bwMode="auto">
                  <a:xfrm>
                    <a:off x="3356" y="2166"/>
                    <a:ext cx="27" cy="57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4"/>
                      </a:cxn>
                      <a:cxn ang="0">
                        <a:pos x="0" y="9"/>
                      </a:cxn>
                      <a:cxn ang="0">
                        <a:pos x="13" y="52"/>
                      </a:cxn>
                      <a:cxn ang="0">
                        <a:pos x="13" y="57"/>
                      </a:cxn>
                      <a:cxn ang="0">
                        <a:pos x="13" y="57"/>
                      </a:cxn>
                      <a:cxn ang="0">
                        <a:pos x="27" y="52"/>
                      </a:cxn>
                      <a:cxn ang="0">
                        <a:pos x="27" y="52"/>
                      </a:cxn>
                      <a:cxn ang="0">
                        <a:pos x="18" y="52"/>
                      </a:cxn>
                      <a:cxn ang="0">
                        <a:pos x="27" y="52"/>
                      </a:cxn>
                      <a:cxn ang="0">
                        <a:pos x="13" y="4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7" h="57">
                        <a:moveTo>
                          <a:pt x="13" y="0"/>
                        </a:moveTo>
                        <a:lnTo>
                          <a:pt x="0" y="4"/>
                        </a:lnTo>
                        <a:lnTo>
                          <a:pt x="0" y="9"/>
                        </a:lnTo>
                        <a:lnTo>
                          <a:pt x="13" y="52"/>
                        </a:lnTo>
                        <a:lnTo>
                          <a:pt x="13" y="57"/>
                        </a:lnTo>
                        <a:lnTo>
                          <a:pt x="13" y="57"/>
                        </a:lnTo>
                        <a:lnTo>
                          <a:pt x="27" y="52"/>
                        </a:lnTo>
                        <a:lnTo>
                          <a:pt x="27" y="52"/>
                        </a:lnTo>
                        <a:lnTo>
                          <a:pt x="18" y="52"/>
                        </a:lnTo>
                        <a:lnTo>
                          <a:pt x="27" y="52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31" name="Freeform 683"/>
                  <p:cNvSpPr>
                    <a:spLocks/>
                  </p:cNvSpPr>
                  <p:nvPr/>
                </p:nvSpPr>
                <p:spPr bwMode="auto">
                  <a:xfrm>
                    <a:off x="3374" y="2258"/>
                    <a:ext cx="13" cy="52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0"/>
                      </a:cxn>
                      <a:cxn ang="0">
                        <a:pos x="0" y="35"/>
                      </a:cxn>
                      <a:cxn ang="0">
                        <a:pos x="9" y="35"/>
                      </a:cxn>
                      <a:cxn ang="0">
                        <a:pos x="0" y="30"/>
                      </a:cxn>
                      <a:cxn ang="0">
                        <a:pos x="0" y="52"/>
                      </a:cxn>
                      <a:cxn ang="0">
                        <a:pos x="13" y="52"/>
                      </a:cxn>
                      <a:cxn ang="0">
                        <a:pos x="13" y="35"/>
                      </a:cxn>
                      <a:cxn ang="0">
                        <a:pos x="13" y="30"/>
                      </a:cxn>
                      <a:cxn ang="0">
                        <a:pos x="13" y="30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3" h="52">
                        <a:moveTo>
                          <a:pt x="13" y="0"/>
                        </a:moveTo>
                        <a:lnTo>
                          <a:pt x="0" y="0"/>
                        </a:lnTo>
                        <a:lnTo>
                          <a:pt x="0" y="35"/>
                        </a:lnTo>
                        <a:lnTo>
                          <a:pt x="9" y="35"/>
                        </a:lnTo>
                        <a:lnTo>
                          <a:pt x="0" y="30"/>
                        </a:lnTo>
                        <a:lnTo>
                          <a:pt x="0" y="52"/>
                        </a:lnTo>
                        <a:lnTo>
                          <a:pt x="13" y="52"/>
                        </a:lnTo>
                        <a:lnTo>
                          <a:pt x="13" y="35"/>
                        </a:lnTo>
                        <a:lnTo>
                          <a:pt x="13" y="30"/>
                        </a:lnTo>
                        <a:lnTo>
                          <a:pt x="13" y="3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32" name="Freeform 684"/>
                  <p:cNvSpPr>
                    <a:spLocks/>
                  </p:cNvSpPr>
                  <p:nvPr/>
                </p:nvSpPr>
                <p:spPr bwMode="auto">
                  <a:xfrm>
                    <a:off x="3361" y="2350"/>
                    <a:ext cx="22" cy="52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8" y="0"/>
                      </a:cxn>
                      <a:cxn ang="0">
                        <a:pos x="8" y="8"/>
                      </a:cxn>
                      <a:cxn ang="0">
                        <a:pos x="0" y="43"/>
                      </a:cxn>
                      <a:cxn ang="0">
                        <a:pos x="0" y="48"/>
                      </a:cxn>
                      <a:cxn ang="0">
                        <a:pos x="13" y="52"/>
                      </a:cxn>
                      <a:cxn ang="0">
                        <a:pos x="13" y="48"/>
                      </a:cxn>
                      <a:cxn ang="0">
                        <a:pos x="22" y="8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22" h="52">
                        <a:moveTo>
                          <a:pt x="22" y="0"/>
                        </a:moveTo>
                        <a:lnTo>
                          <a:pt x="8" y="0"/>
                        </a:lnTo>
                        <a:lnTo>
                          <a:pt x="8" y="8"/>
                        </a:lnTo>
                        <a:lnTo>
                          <a:pt x="0" y="43"/>
                        </a:lnTo>
                        <a:lnTo>
                          <a:pt x="0" y="48"/>
                        </a:lnTo>
                        <a:lnTo>
                          <a:pt x="13" y="52"/>
                        </a:lnTo>
                        <a:lnTo>
                          <a:pt x="13" y="48"/>
                        </a:lnTo>
                        <a:lnTo>
                          <a:pt x="22" y="8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33" name="Freeform 685"/>
                  <p:cNvSpPr>
                    <a:spLocks/>
                  </p:cNvSpPr>
                  <p:nvPr/>
                </p:nvSpPr>
                <p:spPr bwMode="auto">
                  <a:xfrm>
                    <a:off x="3334" y="2437"/>
                    <a:ext cx="27" cy="57"/>
                  </a:xfrm>
                  <a:custGeom>
                    <a:avLst/>
                    <a:gdLst/>
                    <a:ahLst/>
                    <a:cxnLst>
                      <a:cxn ang="0">
                        <a:pos x="27" y="4"/>
                      </a:cxn>
                      <a:cxn ang="0">
                        <a:pos x="14" y="0"/>
                      </a:cxn>
                      <a:cxn ang="0">
                        <a:pos x="0" y="52"/>
                      </a:cxn>
                      <a:cxn ang="0">
                        <a:pos x="14" y="57"/>
                      </a:cxn>
                      <a:cxn ang="0">
                        <a:pos x="27" y="4"/>
                      </a:cxn>
                    </a:cxnLst>
                    <a:rect l="0" t="0" r="r" b="b"/>
                    <a:pathLst>
                      <a:path w="27" h="57">
                        <a:moveTo>
                          <a:pt x="27" y="4"/>
                        </a:moveTo>
                        <a:lnTo>
                          <a:pt x="14" y="0"/>
                        </a:lnTo>
                        <a:lnTo>
                          <a:pt x="0" y="52"/>
                        </a:lnTo>
                        <a:lnTo>
                          <a:pt x="14" y="57"/>
                        </a:lnTo>
                        <a:lnTo>
                          <a:pt x="27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34" name="Freeform 686"/>
                  <p:cNvSpPr>
                    <a:spLocks/>
                  </p:cNvSpPr>
                  <p:nvPr/>
                </p:nvSpPr>
                <p:spPr bwMode="auto">
                  <a:xfrm>
                    <a:off x="3313" y="2529"/>
                    <a:ext cx="26" cy="52"/>
                  </a:xfrm>
                  <a:custGeom>
                    <a:avLst/>
                    <a:gdLst/>
                    <a:ahLst/>
                    <a:cxnLst>
                      <a:cxn ang="0">
                        <a:pos x="26" y="0"/>
                      </a:cxn>
                      <a:cxn ang="0">
                        <a:pos x="13" y="0"/>
                      </a:cxn>
                      <a:cxn ang="0">
                        <a:pos x="4" y="43"/>
                      </a:cxn>
                      <a:cxn ang="0">
                        <a:pos x="0" y="48"/>
                      </a:cxn>
                      <a:cxn ang="0">
                        <a:pos x="13" y="52"/>
                      </a:cxn>
                      <a:cxn ang="0">
                        <a:pos x="17" y="48"/>
                      </a:cxn>
                      <a:cxn ang="0">
                        <a:pos x="26" y="0"/>
                      </a:cxn>
                    </a:cxnLst>
                    <a:rect l="0" t="0" r="r" b="b"/>
                    <a:pathLst>
                      <a:path w="26" h="52">
                        <a:moveTo>
                          <a:pt x="26" y="0"/>
                        </a:moveTo>
                        <a:lnTo>
                          <a:pt x="13" y="0"/>
                        </a:lnTo>
                        <a:lnTo>
                          <a:pt x="4" y="43"/>
                        </a:lnTo>
                        <a:lnTo>
                          <a:pt x="0" y="48"/>
                        </a:lnTo>
                        <a:lnTo>
                          <a:pt x="13" y="52"/>
                        </a:lnTo>
                        <a:lnTo>
                          <a:pt x="17" y="4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35" name="Freeform 687"/>
                  <p:cNvSpPr>
                    <a:spLocks/>
                  </p:cNvSpPr>
                  <p:nvPr/>
                </p:nvSpPr>
                <p:spPr bwMode="auto">
                  <a:xfrm>
                    <a:off x="3286" y="2616"/>
                    <a:ext cx="31" cy="52"/>
                  </a:xfrm>
                  <a:custGeom>
                    <a:avLst/>
                    <a:gdLst/>
                    <a:ahLst/>
                    <a:cxnLst>
                      <a:cxn ang="0">
                        <a:pos x="31" y="4"/>
                      </a:cxn>
                      <a:cxn ang="0">
                        <a:pos x="18" y="0"/>
                      </a:cxn>
                      <a:cxn ang="0">
                        <a:pos x="14" y="22"/>
                      </a:cxn>
                      <a:cxn ang="0">
                        <a:pos x="5" y="39"/>
                      </a:cxn>
                      <a:cxn ang="0">
                        <a:pos x="0" y="48"/>
                      </a:cxn>
                      <a:cxn ang="0">
                        <a:pos x="14" y="52"/>
                      </a:cxn>
                      <a:cxn ang="0">
                        <a:pos x="18" y="44"/>
                      </a:cxn>
                      <a:cxn ang="0">
                        <a:pos x="27" y="26"/>
                      </a:cxn>
                      <a:cxn ang="0">
                        <a:pos x="31" y="4"/>
                      </a:cxn>
                    </a:cxnLst>
                    <a:rect l="0" t="0" r="r" b="b"/>
                    <a:pathLst>
                      <a:path w="31" h="52">
                        <a:moveTo>
                          <a:pt x="31" y="4"/>
                        </a:moveTo>
                        <a:lnTo>
                          <a:pt x="18" y="0"/>
                        </a:lnTo>
                        <a:lnTo>
                          <a:pt x="14" y="22"/>
                        </a:lnTo>
                        <a:lnTo>
                          <a:pt x="5" y="39"/>
                        </a:lnTo>
                        <a:lnTo>
                          <a:pt x="0" y="48"/>
                        </a:lnTo>
                        <a:lnTo>
                          <a:pt x="14" y="52"/>
                        </a:lnTo>
                        <a:lnTo>
                          <a:pt x="18" y="44"/>
                        </a:lnTo>
                        <a:lnTo>
                          <a:pt x="27" y="26"/>
                        </a:lnTo>
                        <a:lnTo>
                          <a:pt x="31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36" name="Freeform 688"/>
                  <p:cNvSpPr>
                    <a:spLocks/>
                  </p:cNvSpPr>
                  <p:nvPr/>
                </p:nvSpPr>
                <p:spPr bwMode="auto">
                  <a:xfrm>
                    <a:off x="3260" y="2699"/>
                    <a:ext cx="18" cy="52"/>
                  </a:xfrm>
                  <a:custGeom>
                    <a:avLst/>
                    <a:gdLst/>
                    <a:ahLst/>
                    <a:cxnLst>
                      <a:cxn ang="0">
                        <a:pos x="18" y="4"/>
                      </a:cxn>
                      <a:cxn ang="0">
                        <a:pos x="5" y="0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0" y="35"/>
                      </a:cxn>
                      <a:cxn ang="0">
                        <a:pos x="0" y="39"/>
                      </a:cxn>
                      <a:cxn ang="0">
                        <a:pos x="0" y="52"/>
                      </a:cxn>
                      <a:cxn ang="0">
                        <a:pos x="13" y="52"/>
                      </a:cxn>
                      <a:cxn ang="0">
                        <a:pos x="13" y="35"/>
                      </a:cxn>
                      <a:cxn ang="0">
                        <a:pos x="9" y="39"/>
                      </a:cxn>
                      <a:cxn ang="0">
                        <a:pos x="13" y="39"/>
                      </a:cxn>
                      <a:cxn ang="0">
                        <a:pos x="18" y="9"/>
                      </a:cxn>
                      <a:cxn ang="0">
                        <a:pos x="9" y="9"/>
                      </a:cxn>
                      <a:cxn ang="0">
                        <a:pos x="18" y="13"/>
                      </a:cxn>
                      <a:cxn ang="0">
                        <a:pos x="18" y="4"/>
                      </a:cxn>
                    </a:cxnLst>
                    <a:rect l="0" t="0" r="r" b="b"/>
                    <a:pathLst>
                      <a:path w="18" h="52">
                        <a:moveTo>
                          <a:pt x="18" y="4"/>
                        </a:moveTo>
                        <a:lnTo>
                          <a:pt x="5" y="0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52"/>
                        </a:lnTo>
                        <a:lnTo>
                          <a:pt x="13" y="52"/>
                        </a:lnTo>
                        <a:lnTo>
                          <a:pt x="13" y="35"/>
                        </a:lnTo>
                        <a:lnTo>
                          <a:pt x="9" y="39"/>
                        </a:lnTo>
                        <a:lnTo>
                          <a:pt x="13" y="39"/>
                        </a:lnTo>
                        <a:lnTo>
                          <a:pt x="18" y="9"/>
                        </a:lnTo>
                        <a:lnTo>
                          <a:pt x="9" y="9"/>
                        </a:lnTo>
                        <a:lnTo>
                          <a:pt x="18" y="13"/>
                        </a:lnTo>
                        <a:lnTo>
                          <a:pt x="18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37" name="Rectangle 689"/>
                  <p:cNvSpPr>
                    <a:spLocks noChangeArrowheads="1"/>
                  </p:cNvSpPr>
                  <p:nvPr/>
                </p:nvSpPr>
                <p:spPr bwMode="auto">
                  <a:xfrm>
                    <a:off x="3260" y="2791"/>
                    <a:ext cx="13" cy="52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38" name="Freeform 690"/>
                  <p:cNvSpPr>
                    <a:spLocks/>
                  </p:cNvSpPr>
                  <p:nvPr/>
                </p:nvSpPr>
                <p:spPr bwMode="auto">
                  <a:xfrm>
                    <a:off x="3265" y="2883"/>
                    <a:ext cx="13" cy="52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3"/>
                      </a:cxn>
                      <a:cxn ang="0">
                        <a:pos x="0" y="52"/>
                      </a:cxn>
                      <a:cxn ang="0">
                        <a:pos x="13" y="52"/>
                      </a:cxn>
                      <a:cxn ang="0">
                        <a:pos x="13" y="48"/>
                      </a:cxn>
                      <a:cxn ang="0">
                        <a:pos x="13" y="4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3" h="52">
                        <a:moveTo>
                          <a:pt x="13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3"/>
                        </a:lnTo>
                        <a:lnTo>
                          <a:pt x="0" y="52"/>
                        </a:lnTo>
                        <a:lnTo>
                          <a:pt x="13" y="52"/>
                        </a:lnTo>
                        <a:lnTo>
                          <a:pt x="13" y="48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39" name="Freeform 691"/>
                  <p:cNvSpPr>
                    <a:spLocks/>
                  </p:cNvSpPr>
                  <p:nvPr/>
                </p:nvSpPr>
                <p:spPr bwMode="auto">
                  <a:xfrm>
                    <a:off x="3265" y="2974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3"/>
                      </a:cxn>
                      <a:cxn ang="0">
                        <a:pos x="13" y="13"/>
                      </a:cxn>
                      <a:cxn ang="0">
                        <a:pos x="13" y="5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3" h="13">
                        <a:moveTo>
                          <a:pt x="13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3" y="13"/>
                        </a:lnTo>
                        <a:lnTo>
                          <a:pt x="13" y="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197" name="Group 709"/>
                <p:cNvGrpSpPr>
                  <a:grpSpLocks/>
                </p:cNvGrpSpPr>
                <p:nvPr/>
              </p:nvGrpSpPr>
              <p:grpSpPr bwMode="auto">
                <a:xfrm rot="19449563">
                  <a:off x="4777480" y="3036906"/>
                  <a:ext cx="250826" cy="2212987"/>
                  <a:chOff x="3509" y="1659"/>
                  <a:chExt cx="158" cy="1394"/>
                </a:xfrm>
              </p:grpSpPr>
              <p:sp>
                <p:nvSpPr>
                  <p:cNvPr id="209" name="Freeform 693"/>
                  <p:cNvSpPr>
                    <a:spLocks/>
                  </p:cNvSpPr>
                  <p:nvPr/>
                </p:nvSpPr>
                <p:spPr bwMode="auto">
                  <a:xfrm>
                    <a:off x="3509" y="1659"/>
                    <a:ext cx="22" cy="5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5"/>
                      </a:cxn>
                      <a:cxn ang="0">
                        <a:pos x="9" y="53"/>
                      </a:cxn>
                      <a:cxn ang="0">
                        <a:pos x="22" y="48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2" h="53">
                        <a:moveTo>
                          <a:pt x="13" y="0"/>
                        </a:moveTo>
                        <a:lnTo>
                          <a:pt x="0" y="5"/>
                        </a:lnTo>
                        <a:lnTo>
                          <a:pt x="9" y="53"/>
                        </a:lnTo>
                        <a:lnTo>
                          <a:pt x="22" y="48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10" name="Freeform 694"/>
                  <p:cNvSpPr>
                    <a:spLocks/>
                  </p:cNvSpPr>
                  <p:nvPr/>
                </p:nvSpPr>
                <p:spPr bwMode="auto">
                  <a:xfrm>
                    <a:off x="3527" y="1747"/>
                    <a:ext cx="26" cy="56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4"/>
                      </a:cxn>
                      <a:cxn ang="0">
                        <a:pos x="13" y="56"/>
                      </a:cxn>
                      <a:cxn ang="0">
                        <a:pos x="26" y="52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6" h="56">
                        <a:moveTo>
                          <a:pt x="13" y="0"/>
                        </a:moveTo>
                        <a:lnTo>
                          <a:pt x="0" y="4"/>
                        </a:lnTo>
                        <a:lnTo>
                          <a:pt x="13" y="56"/>
                        </a:lnTo>
                        <a:lnTo>
                          <a:pt x="26" y="5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11" name="Freeform 695"/>
                  <p:cNvSpPr>
                    <a:spLocks/>
                  </p:cNvSpPr>
                  <p:nvPr/>
                </p:nvSpPr>
                <p:spPr bwMode="auto">
                  <a:xfrm>
                    <a:off x="3549" y="1834"/>
                    <a:ext cx="21" cy="57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4"/>
                      </a:cxn>
                      <a:cxn ang="0">
                        <a:pos x="8" y="57"/>
                      </a:cxn>
                      <a:cxn ang="0">
                        <a:pos x="21" y="52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1" h="57">
                        <a:moveTo>
                          <a:pt x="13" y="0"/>
                        </a:moveTo>
                        <a:lnTo>
                          <a:pt x="0" y="4"/>
                        </a:lnTo>
                        <a:lnTo>
                          <a:pt x="8" y="57"/>
                        </a:lnTo>
                        <a:lnTo>
                          <a:pt x="21" y="5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12" name="Freeform 696"/>
                  <p:cNvSpPr>
                    <a:spLocks/>
                  </p:cNvSpPr>
                  <p:nvPr/>
                </p:nvSpPr>
                <p:spPr bwMode="auto">
                  <a:xfrm>
                    <a:off x="3566" y="1926"/>
                    <a:ext cx="26" cy="57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4"/>
                      </a:cxn>
                      <a:cxn ang="0">
                        <a:pos x="13" y="48"/>
                      </a:cxn>
                      <a:cxn ang="0">
                        <a:pos x="13" y="57"/>
                      </a:cxn>
                      <a:cxn ang="0">
                        <a:pos x="26" y="52"/>
                      </a:cxn>
                      <a:cxn ang="0">
                        <a:pos x="26" y="43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6" h="57">
                        <a:moveTo>
                          <a:pt x="13" y="0"/>
                        </a:moveTo>
                        <a:lnTo>
                          <a:pt x="0" y="4"/>
                        </a:lnTo>
                        <a:lnTo>
                          <a:pt x="13" y="48"/>
                        </a:lnTo>
                        <a:lnTo>
                          <a:pt x="13" y="57"/>
                        </a:lnTo>
                        <a:lnTo>
                          <a:pt x="26" y="52"/>
                        </a:lnTo>
                        <a:lnTo>
                          <a:pt x="26" y="43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13" name="Freeform 697"/>
                  <p:cNvSpPr>
                    <a:spLocks/>
                  </p:cNvSpPr>
                  <p:nvPr/>
                </p:nvSpPr>
                <p:spPr bwMode="auto">
                  <a:xfrm>
                    <a:off x="3592" y="2013"/>
                    <a:ext cx="31" cy="57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5"/>
                      </a:cxn>
                      <a:cxn ang="0">
                        <a:pos x="5" y="26"/>
                      </a:cxn>
                      <a:cxn ang="0">
                        <a:pos x="18" y="57"/>
                      </a:cxn>
                      <a:cxn ang="0">
                        <a:pos x="31" y="53"/>
                      </a:cxn>
                      <a:cxn ang="0">
                        <a:pos x="18" y="22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31" h="57">
                        <a:moveTo>
                          <a:pt x="13" y="0"/>
                        </a:moveTo>
                        <a:lnTo>
                          <a:pt x="0" y="5"/>
                        </a:lnTo>
                        <a:lnTo>
                          <a:pt x="5" y="26"/>
                        </a:lnTo>
                        <a:lnTo>
                          <a:pt x="18" y="57"/>
                        </a:lnTo>
                        <a:lnTo>
                          <a:pt x="31" y="53"/>
                        </a:lnTo>
                        <a:lnTo>
                          <a:pt x="18" y="2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14" name="Freeform 698"/>
                  <p:cNvSpPr>
                    <a:spLocks/>
                  </p:cNvSpPr>
                  <p:nvPr/>
                </p:nvSpPr>
                <p:spPr bwMode="auto">
                  <a:xfrm>
                    <a:off x="3618" y="2101"/>
                    <a:ext cx="31" cy="52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0" y="4"/>
                      </a:cxn>
                      <a:cxn ang="0">
                        <a:pos x="18" y="52"/>
                      </a:cxn>
                      <a:cxn ang="0">
                        <a:pos x="18" y="52"/>
                      </a:cxn>
                      <a:cxn ang="0">
                        <a:pos x="31" y="52"/>
                      </a:cxn>
                      <a:cxn ang="0">
                        <a:pos x="31" y="48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31" h="52">
                        <a:moveTo>
                          <a:pt x="14" y="0"/>
                        </a:moveTo>
                        <a:lnTo>
                          <a:pt x="0" y="4"/>
                        </a:lnTo>
                        <a:lnTo>
                          <a:pt x="18" y="52"/>
                        </a:lnTo>
                        <a:lnTo>
                          <a:pt x="18" y="52"/>
                        </a:lnTo>
                        <a:lnTo>
                          <a:pt x="31" y="52"/>
                        </a:lnTo>
                        <a:lnTo>
                          <a:pt x="31" y="48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15" name="Freeform 699"/>
                  <p:cNvSpPr>
                    <a:spLocks/>
                  </p:cNvSpPr>
                  <p:nvPr/>
                </p:nvSpPr>
                <p:spPr bwMode="auto">
                  <a:xfrm>
                    <a:off x="3645" y="2192"/>
                    <a:ext cx="22" cy="5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0"/>
                      </a:cxn>
                      <a:cxn ang="0">
                        <a:pos x="4" y="9"/>
                      </a:cxn>
                      <a:cxn ang="0">
                        <a:pos x="8" y="53"/>
                      </a:cxn>
                      <a:cxn ang="0">
                        <a:pos x="22" y="53"/>
                      </a:cxn>
                      <a:cxn ang="0">
                        <a:pos x="17" y="9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2" h="53">
                        <a:moveTo>
                          <a:pt x="13" y="0"/>
                        </a:moveTo>
                        <a:lnTo>
                          <a:pt x="0" y="0"/>
                        </a:lnTo>
                        <a:lnTo>
                          <a:pt x="4" y="9"/>
                        </a:lnTo>
                        <a:lnTo>
                          <a:pt x="8" y="53"/>
                        </a:lnTo>
                        <a:lnTo>
                          <a:pt x="22" y="53"/>
                        </a:lnTo>
                        <a:lnTo>
                          <a:pt x="17" y="9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16" name="Freeform 700"/>
                  <p:cNvSpPr>
                    <a:spLocks/>
                  </p:cNvSpPr>
                  <p:nvPr/>
                </p:nvSpPr>
                <p:spPr bwMode="auto">
                  <a:xfrm>
                    <a:off x="3649" y="2284"/>
                    <a:ext cx="18" cy="52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4" y="0"/>
                      </a:cxn>
                      <a:cxn ang="0">
                        <a:pos x="4" y="4"/>
                      </a:cxn>
                      <a:cxn ang="0">
                        <a:pos x="13" y="0"/>
                      </a:cxn>
                      <a:cxn ang="0">
                        <a:pos x="4" y="0"/>
                      </a:cxn>
                      <a:cxn ang="0">
                        <a:pos x="4" y="35"/>
                      </a:cxn>
                      <a:cxn ang="0">
                        <a:pos x="0" y="52"/>
                      </a:cxn>
                      <a:cxn ang="0">
                        <a:pos x="13" y="52"/>
                      </a:cxn>
                      <a:cxn ang="0">
                        <a:pos x="18" y="39"/>
                      </a:cxn>
                      <a:cxn ang="0">
                        <a:pos x="18" y="4"/>
                      </a:cxn>
                      <a:cxn ang="0">
                        <a:pos x="18" y="0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18" h="52">
                        <a:moveTo>
                          <a:pt x="18" y="0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13" y="0"/>
                        </a:lnTo>
                        <a:lnTo>
                          <a:pt x="4" y="0"/>
                        </a:lnTo>
                        <a:lnTo>
                          <a:pt x="4" y="35"/>
                        </a:lnTo>
                        <a:lnTo>
                          <a:pt x="0" y="52"/>
                        </a:lnTo>
                        <a:lnTo>
                          <a:pt x="13" y="52"/>
                        </a:lnTo>
                        <a:lnTo>
                          <a:pt x="18" y="39"/>
                        </a:lnTo>
                        <a:lnTo>
                          <a:pt x="18" y="4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17" name="Freeform 701"/>
                  <p:cNvSpPr>
                    <a:spLocks/>
                  </p:cNvSpPr>
                  <p:nvPr/>
                </p:nvSpPr>
                <p:spPr bwMode="auto">
                  <a:xfrm>
                    <a:off x="3636" y="2376"/>
                    <a:ext cx="22" cy="52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9" y="0"/>
                      </a:cxn>
                      <a:cxn ang="0">
                        <a:pos x="4" y="22"/>
                      </a:cxn>
                      <a:cxn ang="0">
                        <a:pos x="0" y="48"/>
                      </a:cxn>
                      <a:cxn ang="0">
                        <a:pos x="13" y="52"/>
                      </a:cxn>
                      <a:cxn ang="0">
                        <a:pos x="17" y="26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22" h="52">
                        <a:moveTo>
                          <a:pt x="22" y="0"/>
                        </a:moveTo>
                        <a:lnTo>
                          <a:pt x="9" y="0"/>
                        </a:lnTo>
                        <a:lnTo>
                          <a:pt x="4" y="22"/>
                        </a:lnTo>
                        <a:lnTo>
                          <a:pt x="0" y="48"/>
                        </a:lnTo>
                        <a:lnTo>
                          <a:pt x="13" y="52"/>
                        </a:lnTo>
                        <a:lnTo>
                          <a:pt x="17" y="26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18" name="Freeform 702"/>
                  <p:cNvSpPr>
                    <a:spLocks/>
                  </p:cNvSpPr>
                  <p:nvPr/>
                </p:nvSpPr>
                <p:spPr bwMode="auto">
                  <a:xfrm>
                    <a:off x="3614" y="2463"/>
                    <a:ext cx="26" cy="53"/>
                  </a:xfrm>
                  <a:custGeom>
                    <a:avLst/>
                    <a:gdLst/>
                    <a:ahLst/>
                    <a:cxnLst>
                      <a:cxn ang="0">
                        <a:pos x="26" y="4"/>
                      </a:cxn>
                      <a:cxn ang="0">
                        <a:pos x="13" y="0"/>
                      </a:cxn>
                      <a:cxn ang="0">
                        <a:pos x="0" y="48"/>
                      </a:cxn>
                      <a:cxn ang="0">
                        <a:pos x="13" y="53"/>
                      </a:cxn>
                      <a:cxn ang="0">
                        <a:pos x="26" y="4"/>
                      </a:cxn>
                    </a:cxnLst>
                    <a:rect l="0" t="0" r="r" b="b"/>
                    <a:pathLst>
                      <a:path w="26" h="53">
                        <a:moveTo>
                          <a:pt x="26" y="4"/>
                        </a:moveTo>
                        <a:lnTo>
                          <a:pt x="13" y="0"/>
                        </a:lnTo>
                        <a:lnTo>
                          <a:pt x="0" y="48"/>
                        </a:lnTo>
                        <a:lnTo>
                          <a:pt x="13" y="53"/>
                        </a:lnTo>
                        <a:lnTo>
                          <a:pt x="26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19" name="Freeform 703"/>
                  <p:cNvSpPr>
                    <a:spLocks/>
                  </p:cNvSpPr>
                  <p:nvPr/>
                </p:nvSpPr>
                <p:spPr bwMode="auto">
                  <a:xfrm>
                    <a:off x="3592" y="2550"/>
                    <a:ext cx="26" cy="57"/>
                  </a:xfrm>
                  <a:custGeom>
                    <a:avLst/>
                    <a:gdLst/>
                    <a:ahLst/>
                    <a:cxnLst>
                      <a:cxn ang="0">
                        <a:pos x="26" y="5"/>
                      </a:cxn>
                      <a:cxn ang="0">
                        <a:pos x="13" y="5"/>
                      </a:cxn>
                      <a:cxn ang="0">
                        <a:pos x="13" y="0"/>
                      </a:cxn>
                      <a:cxn ang="0">
                        <a:pos x="5" y="44"/>
                      </a:cxn>
                      <a:cxn ang="0">
                        <a:pos x="0" y="53"/>
                      </a:cxn>
                      <a:cxn ang="0">
                        <a:pos x="13" y="57"/>
                      </a:cxn>
                      <a:cxn ang="0">
                        <a:pos x="18" y="49"/>
                      </a:cxn>
                      <a:cxn ang="0">
                        <a:pos x="26" y="5"/>
                      </a:cxn>
                    </a:cxnLst>
                    <a:rect l="0" t="0" r="r" b="b"/>
                    <a:pathLst>
                      <a:path w="26" h="57">
                        <a:moveTo>
                          <a:pt x="26" y="5"/>
                        </a:moveTo>
                        <a:lnTo>
                          <a:pt x="13" y="5"/>
                        </a:lnTo>
                        <a:lnTo>
                          <a:pt x="13" y="0"/>
                        </a:lnTo>
                        <a:lnTo>
                          <a:pt x="5" y="44"/>
                        </a:lnTo>
                        <a:lnTo>
                          <a:pt x="0" y="53"/>
                        </a:lnTo>
                        <a:lnTo>
                          <a:pt x="13" y="57"/>
                        </a:lnTo>
                        <a:lnTo>
                          <a:pt x="18" y="49"/>
                        </a:lnTo>
                        <a:lnTo>
                          <a:pt x="26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0" name="Freeform 704"/>
                  <p:cNvSpPr>
                    <a:spLocks/>
                  </p:cNvSpPr>
                  <p:nvPr/>
                </p:nvSpPr>
                <p:spPr bwMode="auto">
                  <a:xfrm>
                    <a:off x="3570" y="2638"/>
                    <a:ext cx="27" cy="57"/>
                  </a:xfrm>
                  <a:custGeom>
                    <a:avLst/>
                    <a:gdLst/>
                    <a:ahLst/>
                    <a:cxnLst>
                      <a:cxn ang="0">
                        <a:pos x="27" y="4"/>
                      </a:cxn>
                      <a:cxn ang="0">
                        <a:pos x="14" y="0"/>
                      </a:cxn>
                      <a:cxn ang="0">
                        <a:pos x="9" y="30"/>
                      </a:cxn>
                      <a:cxn ang="0">
                        <a:pos x="0" y="52"/>
                      </a:cxn>
                      <a:cxn ang="0">
                        <a:pos x="0" y="52"/>
                      </a:cxn>
                      <a:cxn ang="0">
                        <a:pos x="14" y="57"/>
                      </a:cxn>
                      <a:cxn ang="0">
                        <a:pos x="14" y="57"/>
                      </a:cxn>
                      <a:cxn ang="0">
                        <a:pos x="22" y="35"/>
                      </a:cxn>
                      <a:cxn ang="0">
                        <a:pos x="27" y="4"/>
                      </a:cxn>
                    </a:cxnLst>
                    <a:rect l="0" t="0" r="r" b="b"/>
                    <a:pathLst>
                      <a:path w="27" h="57">
                        <a:moveTo>
                          <a:pt x="27" y="4"/>
                        </a:moveTo>
                        <a:lnTo>
                          <a:pt x="14" y="0"/>
                        </a:lnTo>
                        <a:lnTo>
                          <a:pt x="9" y="30"/>
                        </a:lnTo>
                        <a:lnTo>
                          <a:pt x="0" y="52"/>
                        </a:lnTo>
                        <a:lnTo>
                          <a:pt x="0" y="52"/>
                        </a:lnTo>
                        <a:lnTo>
                          <a:pt x="14" y="57"/>
                        </a:lnTo>
                        <a:lnTo>
                          <a:pt x="14" y="57"/>
                        </a:lnTo>
                        <a:lnTo>
                          <a:pt x="22" y="35"/>
                        </a:lnTo>
                        <a:lnTo>
                          <a:pt x="27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1" name="Freeform 705"/>
                  <p:cNvSpPr>
                    <a:spLocks/>
                  </p:cNvSpPr>
                  <p:nvPr/>
                </p:nvSpPr>
                <p:spPr bwMode="auto">
                  <a:xfrm>
                    <a:off x="3540" y="2725"/>
                    <a:ext cx="22" cy="53"/>
                  </a:xfrm>
                  <a:custGeom>
                    <a:avLst/>
                    <a:gdLst/>
                    <a:ahLst/>
                    <a:cxnLst>
                      <a:cxn ang="0">
                        <a:pos x="22" y="5"/>
                      </a:cxn>
                      <a:cxn ang="0">
                        <a:pos x="9" y="0"/>
                      </a:cxn>
                      <a:cxn ang="0">
                        <a:pos x="4" y="22"/>
                      </a:cxn>
                      <a:cxn ang="0">
                        <a:pos x="4" y="22"/>
                      </a:cxn>
                      <a:cxn ang="0">
                        <a:pos x="0" y="53"/>
                      </a:cxn>
                      <a:cxn ang="0">
                        <a:pos x="13" y="53"/>
                      </a:cxn>
                      <a:cxn ang="0">
                        <a:pos x="17" y="22"/>
                      </a:cxn>
                      <a:cxn ang="0">
                        <a:pos x="9" y="22"/>
                      </a:cxn>
                      <a:cxn ang="0">
                        <a:pos x="17" y="26"/>
                      </a:cxn>
                      <a:cxn ang="0">
                        <a:pos x="22" y="5"/>
                      </a:cxn>
                    </a:cxnLst>
                    <a:rect l="0" t="0" r="r" b="b"/>
                    <a:pathLst>
                      <a:path w="22" h="53">
                        <a:moveTo>
                          <a:pt x="22" y="5"/>
                        </a:moveTo>
                        <a:lnTo>
                          <a:pt x="9" y="0"/>
                        </a:lnTo>
                        <a:lnTo>
                          <a:pt x="4" y="22"/>
                        </a:lnTo>
                        <a:lnTo>
                          <a:pt x="4" y="22"/>
                        </a:lnTo>
                        <a:lnTo>
                          <a:pt x="0" y="53"/>
                        </a:lnTo>
                        <a:lnTo>
                          <a:pt x="13" y="53"/>
                        </a:lnTo>
                        <a:lnTo>
                          <a:pt x="17" y="22"/>
                        </a:lnTo>
                        <a:lnTo>
                          <a:pt x="9" y="22"/>
                        </a:lnTo>
                        <a:lnTo>
                          <a:pt x="17" y="26"/>
                        </a:lnTo>
                        <a:lnTo>
                          <a:pt x="22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2" name="Freeform 706"/>
                  <p:cNvSpPr>
                    <a:spLocks/>
                  </p:cNvSpPr>
                  <p:nvPr/>
                </p:nvSpPr>
                <p:spPr bwMode="auto">
                  <a:xfrm>
                    <a:off x="3540" y="2817"/>
                    <a:ext cx="13" cy="52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0" y="48"/>
                      </a:cxn>
                      <a:cxn ang="0">
                        <a:pos x="9" y="44"/>
                      </a:cxn>
                      <a:cxn ang="0">
                        <a:pos x="0" y="44"/>
                      </a:cxn>
                      <a:cxn ang="0">
                        <a:pos x="0" y="52"/>
                      </a:cxn>
                      <a:cxn ang="0">
                        <a:pos x="13" y="52"/>
                      </a:cxn>
                      <a:cxn ang="0">
                        <a:pos x="13" y="48"/>
                      </a:cxn>
                      <a:cxn ang="0">
                        <a:pos x="13" y="44"/>
                      </a:cxn>
                      <a:cxn ang="0">
                        <a:pos x="13" y="44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3" h="52">
                        <a:moveTo>
                          <a:pt x="13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48"/>
                        </a:lnTo>
                        <a:lnTo>
                          <a:pt x="9" y="44"/>
                        </a:lnTo>
                        <a:lnTo>
                          <a:pt x="0" y="44"/>
                        </a:lnTo>
                        <a:lnTo>
                          <a:pt x="0" y="52"/>
                        </a:lnTo>
                        <a:lnTo>
                          <a:pt x="13" y="52"/>
                        </a:lnTo>
                        <a:lnTo>
                          <a:pt x="13" y="48"/>
                        </a:lnTo>
                        <a:lnTo>
                          <a:pt x="13" y="44"/>
                        </a:lnTo>
                        <a:lnTo>
                          <a:pt x="13" y="44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3" name="Freeform 707"/>
                  <p:cNvSpPr>
                    <a:spLocks/>
                  </p:cNvSpPr>
                  <p:nvPr/>
                </p:nvSpPr>
                <p:spPr bwMode="auto">
                  <a:xfrm>
                    <a:off x="3544" y="2909"/>
                    <a:ext cx="13" cy="52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0"/>
                      </a:cxn>
                      <a:cxn ang="0">
                        <a:pos x="0" y="30"/>
                      </a:cxn>
                      <a:cxn ang="0">
                        <a:pos x="0" y="52"/>
                      </a:cxn>
                      <a:cxn ang="0">
                        <a:pos x="13" y="52"/>
                      </a:cxn>
                      <a:cxn ang="0">
                        <a:pos x="13" y="35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3" h="52">
                        <a:moveTo>
                          <a:pt x="13" y="0"/>
                        </a:moveTo>
                        <a:lnTo>
                          <a:pt x="0" y="0"/>
                        </a:lnTo>
                        <a:lnTo>
                          <a:pt x="0" y="30"/>
                        </a:lnTo>
                        <a:lnTo>
                          <a:pt x="0" y="52"/>
                        </a:lnTo>
                        <a:lnTo>
                          <a:pt x="13" y="52"/>
                        </a:lnTo>
                        <a:lnTo>
                          <a:pt x="13" y="3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4" name="Freeform 708"/>
                  <p:cNvSpPr>
                    <a:spLocks/>
                  </p:cNvSpPr>
                  <p:nvPr/>
                </p:nvSpPr>
                <p:spPr bwMode="auto">
                  <a:xfrm>
                    <a:off x="3544" y="3000"/>
                    <a:ext cx="13" cy="5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0"/>
                      </a:cxn>
                      <a:cxn ang="0">
                        <a:pos x="0" y="27"/>
                      </a:cxn>
                      <a:cxn ang="0">
                        <a:pos x="0" y="44"/>
                      </a:cxn>
                      <a:cxn ang="0">
                        <a:pos x="0" y="53"/>
                      </a:cxn>
                      <a:cxn ang="0">
                        <a:pos x="13" y="53"/>
                      </a:cxn>
                      <a:cxn ang="0">
                        <a:pos x="13" y="49"/>
                      </a:cxn>
                      <a:cxn ang="0">
                        <a:pos x="13" y="31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3" h="53">
                        <a:moveTo>
                          <a:pt x="13" y="0"/>
                        </a:moveTo>
                        <a:lnTo>
                          <a:pt x="0" y="0"/>
                        </a:lnTo>
                        <a:lnTo>
                          <a:pt x="0" y="27"/>
                        </a:lnTo>
                        <a:lnTo>
                          <a:pt x="0" y="44"/>
                        </a:lnTo>
                        <a:lnTo>
                          <a:pt x="0" y="53"/>
                        </a:lnTo>
                        <a:lnTo>
                          <a:pt x="13" y="53"/>
                        </a:lnTo>
                        <a:lnTo>
                          <a:pt x="13" y="49"/>
                        </a:lnTo>
                        <a:lnTo>
                          <a:pt x="13" y="31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98" name="Freeform 741"/>
                <p:cNvSpPr>
                  <a:spLocks/>
                </p:cNvSpPr>
                <p:nvPr/>
              </p:nvSpPr>
              <p:spPr bwMode="auto">
                <a:xfrm rot="19449563">
                  <a:off x="5541054" y="3337158"/>
                  <a:ext cx="242888" cy="1643949"/>
                </a:xfrm>
                <a:custGeom>
                  <a:avLst/>
                  <a:gdLst>
                    <a:gd name="connsiteX0" fmla="*/ 0 w 42"/>
                    <a:gd name="connsiteY0" fmla="*/ 0 h 360"/>
                    <a:gd name="connsiteX1" fmla="*/ 36 w 42"/>
                    <a:gd name="connsiteY1" fmla="*/ 149 h 360"/>
                    <a:gd name="connsiteX2" fmla="*/ 32 w 42"/>
                    <a:gd name="connsiteY2" fmla="*/ 140 h 360"/>
                    <a:gd name="connsiteX3" fmla="*/ 32 w 42"/>
                    <a:gd name="connsiteY3" fmla="*/ 180 h 360"/>
                    <a:gd name="connsiteX4" fmla="*/ 24 w 42"/>
                    <a:gd name="connsiteY4" fmla="*/ 220 h 360"/>
                    <a:gd name="connsiteX5" fmla="*/ 16 w 42"/>
                    <a:gd name="connsiteY5" fmla="*/ 260 h 360"/>
                    <a:gd name="connsiteX6" fmla="*/ 8 w 42"/>
                    <a:gd name="connsiteY6" fmla="*/ 280 h 360"/>
                    <a:gd name="connsiteX7" fmla="*/ 8 w 42"/>
                    <a:gd name="connsiteY7" fmla="*/ 320 h 360"/>
                    <a:gd name="connsiteX8" fmla="*/ 8 w 42"/>
                    <a:gd name="connsiteY8" fmla="*/ 360 h 360"/>
                    <a:gd name="connsiteX0" fmla="*/ 27 w 35"/>
                    <a:gd name="connsiteY0" fmla="*/ 18 h 237"/>
                    <a:gd name="connsiteX1" fmla="*/ 29 w 35"/>
                    <a:gd name="connsiteY1" fmla="*/ 26 h 237"/>
                    <a:gd name="connsiteX2" fmla="*/ 25 w 35"/>
                    <a:gd name="connsiteY2" fmla="*/ 17 h 237"/>
                    <a:gd name="connsiteX3" fmla="*/ 25 w 35"/>
                    <a:gd name="connsiteY3" fmla="*/ 57 h 237"/>
                    <a:gd name="connsiteX4" fmla="*/ 17 w 35"/>
                    <a:gd name="connsiteY4" fmla="*/ 97 h 237"/>
                    <a:gd name="connsiteX5" fmla="*/ 9 w 35"/>
                    <a:gd name="connsiteY5" fmla="*/ 137 h 237"/>
                    <a:gd name="connsiteX6" fmla="*/ 1 w 35"/>
                    <a:gd name="connsiteY6" fmla="*/ 157 h 237"/>
                    <a:gd name="connsiteX7" fmla="*/ 1 w 35"/>
                    <a:gd name="connsiteY7" fmla="*/ 197 h 237"/>
                    <a:gd name="connsiteX8" fmla="*/ 1 w 35"/>
                    <a:gd name="connsiteY8" fmla="*/ 237 h 237"/>
                    <a:gd name="connsiteX0" fmla="*/ 27 w 35"/>
                    <a:gd name="connsiteY0" fmla="*/ 18 h 237"/>
                    <a:gd name="connsiteX1" fmla="*/ 29 w 35"/>
                    <a:gd name="connsiteY1" fmla="*/ 26 h 237"/>
                    <a:gd name="connsiteX2" fmla="*/ 25 w 35"/>
                    <a:gd name="connsiteY2" fmla="*/ 17 h 237"/>
                    <a:gd name="connsiteX3" fmla="*/ 25 w 35"/>
                    <a:gd name="connsiteY3" fmla="*/ 57 h 237"/>
                    <a:gd name="connsiteX4" fmla="*/ 17 w 35"/>
                    <a:gd name="connsiteY4" fmla="*/ 97 h 237"/>
                    <a:gd name="connsiteX5" fmla="*/ 9 w 35"/>
                    <a:gd name="connsiteY5" fmla="*/ 137 h 237"/>
                    <a:gd name="connsiteX6" fmla="*/ 1 w 35"/>
                    <a:gd name="connsiteY6" fmla="*/ 157 h 237"/>
                    <a:gd name="connsiteX7" fmla="*/ 1 w 35"/>
                    <a:gd name="connsiteY7" fmla="*/ 197 h 237"/>
                    <a:gd name="connsiteX8" fmla="*/ 1 w 35"/>
                    <a:gd name="connsiteY8" fmla="*/ 237 h 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" h="237">
                      <a:moveTo>
                        <a:pt x="27" y="18"/>
                      </a:moveTo>
                      <a:cubicBezTo>
                        <a:pt x="27" y="24"/>
                        <a:pt x="24" y="3"/>
                        <a:pt x="29" y="26"/>
                      </a:cubicBezTo>
                      <a:cubicBezTo>
                        <a:pt x="35" y="49"/>
                        <a:pt x="23" y="0"/>
                        <a:pt x="25" y="17"/>
                      </a:cubicBezTo>
                      <a:cubicBezTo>
                        <a:pt x="28" y="34"/>
                        <a:pt x="27" y="44"/>
                        <a:pt x="25" y="57"/>
                      </a:cubicBezTo>
                      <a:cubicBezTo>
                        <a:pt x="24" y="70"/>
                        <a:pt x="20" y="84"/>
                        <a:pt x="17" y="97"/>
                      </a:cubicBezTo>
                      <a:cubicBezTo>
                        <a:pt x="15" y="110"/>
                        <a:pt x="12" y="127"/>
                        <a:pt x="9" y="137"/>
                      </a:cubicBezTo>
                      <a:cubicBezTo>
                        <a:pt x="7" y="147"/>
                        <a:pt x="3" y="147"/>
                        <a:pt x="1" y="157"/>
                      </a:cubicBezTo>
                      <a:cubicBezTo>
                        <a:pt x="0" y="167"/>
                        <a:pt x="1" y="184"/>
                        <a:pt x="1" y="197"/>
                      </a:cubicBezTo>
                      <a:lnTo>
                        <a:pt x="1" y="237"/>
                      </a:lnTo>
                    </a:path>
                  </a:pathLst>
                </a:custGeom>
                <a:noFill/>
                <a:ln w="19050" cap="flat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latin typeface="Arial Narrow" pitchFamily="34" charset="0"/>
                  </a:endParaRPr>
                </a:p>
              </p:txBody>
            </p:sp>
            <p:grpSp>
              <p:nvGrpSpPr>
                <p:cNvPr id="199" name="Group 641"/>
                <p:cNvGrpSpPr>
                  <a:grpSpLocks/>
                </p:cNvGrpSpPr>
                <p:nvPr/>
              </p:nvGrpSpPr>
              <p:grpSpPr bwMode="auto">
                <a:xfrm rot="19449563">
                  <a:off x="2922313" y="4913023"/>
                  <a:ext cx="249240" cy="990603"/>
                  <a:chOff x="2089" y="2009"/>
                  <a:chExt cx="157" cy="624"/>
                </a:xfrm>
              </p:grpSpPr>
              <p:sp>
                <p:nvSpPr>
                  <p:cNvPr id="201" name="Freeform 633"/>
                  <p:cNvSpPr>
                    <a:spLocks/>
                  </p:cNvSpPr>
                  <p:nvPr/>
                </p:nvSpPr>
                <p:spPr bwMode="auto">
                  <a:xfrm>
                    <a:off x="2089" y="2009"/>
                    <a:ext cx="35" cy="48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4"/>
                      </a:cxn>
                      <a:cxn ang="0">
                        <a:pos x="22" y="48"/>
                      </a:cxn>
                      <a:cxn ang="0">
                        <a:pos x="35" y="43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35" h="48">
                        <a:moveTo>
                          <a:pt x="13" y="0"/>
                        </a:moveTo>
                        <a:lnTo>
                          <a:pt x="0" y="4"/>
                        </a:lnTo>
                        <a:lnTo>
                          <a:pt x="22" y="48"/>
                        </a:lnTo>
                        <a:lnTo>
                          <a:pt x="35" y="43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02" name="Freeform 634"/>
                  <p:cNvSpPr>
                    <a:spLocks/>
                  </p:cNvSpPr>
                  <p:nvPr/>
                </p:nvSpPr>
                <p:spPr bwMode="auto">
                  <a:xfrm>
                    <a:off x="2128" y="2087"/>
                    <a:ext cx="35" cy="53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0" y="5"/>
                      </a:cxn>
                      <a:cxn ang="0">
                        <a:pos x="14" y="31"/>
                      </a:cxn>
                      <a:cxn ang="0">
                        <a:pos x="22" y="53"/>
                      </a:cxn>
                      <a:cxn ang="0">
                        <a:pos x="35" y="48"/>
                      </a:cxn>
                      <a:cxn ang="0">
                        <a:pos x="27" y="27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35" h="53">
                        <a:moveTo>
                          <a:pt x="14" y="0"/>
                        </a:moveTo>
                        <a:lnTo>
                          <a:pt x="0" y="5"/>
                        </a:lnTo>
                        <a:lnTo>
                          <a:pt x="14" y="31"/>
                        </a:lnTo>
                        <a:lnTo>
                          <a:pt x="22" y="53"/>
                        </a:lnTo>
                        <a:lnTo>
                          <a:pt x="35" y="48"/>
                        </a:lnTo>
                        <a:lnTo>
                          <a:pt x="27" y="27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03" name="Freeform 635"/>
                  <p:cNvSpPr>
                    <a:spLocks/>
                  </p:cNvSpPr>
                  <p:nvPr/>
                </p:nvSpPr>
                <p:spPr bwMode="auto">
                  <a:xfrm>
                    <a:off x="2172" y="2170"/>
                    <a:ext cx="39" cy="48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5"/>
                      </a:cxn>
                      <a:cxn ang="0">
                        <a:pos x="5" y="9"/>
                      </a:cxn>
                      <a:cxn ang="0">
                        <a:pos x="22" y="35"/>
                      </a:cxn>
                      <a:cxn ang="0">
                        <a:pos x="31" y="48"/>
                      </a:cxn>
                      <a:cxn ang="0">
                        <a:pos x="39" y="40"/>
                      </a:cxn>
                      <a:cxn ang="0">
                        <a:pos x="35" y="31"/>
                      </a:cxn>
                      <a:cxn ang="0">
                        <a:pos x="18" y="5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39" h="48">
                        <a:moveTo>
                          <a:pt x="13" y="0"/>
                        </a:moveTo>
                        <a:lnTo>
                          <a:pt x="0" y="5"/>
                        </a:lnTo>
                        <a:lnTo>
                          <a:pt x="5" y="9"/>
                        </a:lnTo>
                        <a:lnTo>
                          <a:pt x="22" y="35"/>
                        </a:lnTo>
                        <a:lnTo>
                          <a:pt x="31" y="48"/>
                        </a:lnTo>
                        <a:lnTo>
                          <a:pt x="39" y="40"/>
                        </a:lnTo>
                        <a:lnTo>
                          <a:pt x="35" y="31"/>
                        </a:lnTo>
                        <a:lnTo>
                          <a:pt x="18" y="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04" name="Freeform 636"/>
                  <p:cNvSpPr>
                    <a:spLocks/>
                  </p:cNvSpPr>
                  <p:nvPr/>
                </p:nvSpPr>
                <p:spPr bwMode="auto">
                  <a:xfrm>
                    <a:off x="2225" y="2245"/>
                    <a:ext cx="21" cy="52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4"/>
                      </a:cxn>
                      <a:cxn ang="0">
                        <a:pos x="4" y="13"/>
                      </a:cxn>
                      <a:cxn ang="0">
                        <a:pos x="8" y="30"/>
                      </a:cxn>
                      <a:cxn ang="0">
                        <a:pos x="8" y="48"/>
                      </a:cxn>
                      <a:cxn ang="0">
                        <a:pos x="17" y="48"/>
                      </a:cxn>
                      <a:cxn ang="0">
                        <a:pos x="8" y="43"/>
                      </a:cxn>
                      <a:cxn ang="0">
                        <a:pos x="8" y="52"/>
                      </a:cxn>
                      <a:cxn ang="0">
                        <a:pos x="21" y="52"/>
                      </a:cxn>
                      <a:cxn ang="0">
                        <a:pos x="21" y="48"/>
                      </a:cxn>
                      <a:cxn ang="0">
                        <a:pos x="21" y="43"/>
                      </a:cxn>
                      <a:cxn ang="0">
                        <a:pos x="21" y="43"/>
                      </a:cxn>
                      <a:cxn ang="0">
                        <a:pos x="21" y="26"/>
                      </a:cxn>
                      <a:cxn ang="0">
                        <a:pos x="17" y="8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1" h="52">
                        <a:moveTo>
                          <a:pt x="13" y="0"/>
                        </a:moveTo>
                        <a:lnTo>
                          <a:pt x="0" y="4"/>
                        </a:lnTo>
                        <a:lnTo>
                          <a:pt x="4" y="13"/>
                        </a:lnTo>
                        <a:lnTo>
                          <a:pt x="8" y="30"/>
                        </a:lnTo>
                        <a:lnTo>
                          <a:pt x="8" y="48"/>
                        </a:lnTo>
                        <a:lnTo>
                          <a:pt x="17" y="48"/>
                        </a:lnTo>
                        <a:lnTo>
                          <a:pt x="8" y="43"/>
                        </a:lnTo>
                        <a:lnTo>
                          <a:pt x="8" y="52"/>
                        </a:lnTo>
                        <a:lnTo>
                          <a:pt x="21" y="52"/>
                        </a:lnTo>
                        <a:lnTo>
                          <a:pt x="21" y="48"/>
                        </a:lnTo>
                        <a:lnTo>
                          <a:pt x="21" y="43"/>
                        </a:lnTo>
                        <a:lnTo>
                          <a:pt x="21" y="43"/>
                        </a:lnTo>
                        <a:lnTo>
                          <a:pt x="21" y="26"/>
                        </a:lnTo>
                        <a:lnTo>
                          <a:pt x="17" y="8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05" name="Freeform 637"/>
                  <p:cNvSpPr>
                    <a:spLocks/>
                  </p:cNvSpPr>
                  <p:nvPr/>
                </p:nvSpPr>
                <p:spPr bwMode="auto">
                  <a:xfrm>
                    <a:off x="2198" y="2336"/>
                    <a:ext cx="40" cy="4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27" y="0"/>
                      </a:cxn>
                      <a:cxn ang="0">
                        <a:pos x="22" y="0"/>
                      </a:cxn>
                      <a:cxn ang="0">
                        <a:pos x="13" y="22"/>
                      </a:cxn>
                      <a:cxn ang="0">
                        <a:pos x="0" y="44"/>
                      </a:cxn>
                      <a:cxn ang="0">
                        <a:pos x="13" y="48"/>
                      </a:cxn>
                      <a:cxn ang="0">
                        <a:pos x="27" y="27"/>
                      </a:cxn>
                      <a:cxn ang="0">
                        <a:pos x="35" y="5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40" h="48">
                        <a:moveTo>
                          <a:pt x="40" y="0"/>
                        </a:moveTo>
                        <a:lnTo>
                          <a:pt x="27" y="0"/>
                        </a:lnTo>
                        <a:lnTo>
                          <a:pt x="22" y="0"/>
                        </a:lnTo>
                        <a:lnTo>
                          <a:pt x="13" y="22"/>
                        </a:lnTo>
                        <a:lnTo>
                          <a:pt x="0" y="44"/>
                        </a:lnTo>
                        <a:lnTo>
                          <a:pt x="13" y="48"/>
                        </a:lnTo>
                        <a:lnTo>
                          <a:pt x="27" y="27"/>
                        </a:lnTo>
                        <a:lnTo>
                          <a:pt x="35" y="5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06" name="Freeform 638"/>
                  <p:cNvSpPr>
                    <a:spLocks/>
                  </p:cNvSpPr>
                  <p:nvPr/>
                </p:nvSpPr>
                <p:spPr bwMode="auto">
                  <a:xfrm>
                    <a:off x="2159" y="2415"/>
                    <a:ext cx="35" cy="52"/>
                  </a:xfrm>
                  <a:custGeom>
                    <a:avLst/>
                    <a:gdLst/>
                    <a:ahLst/>
                    <a:cxnLst>
                      <a:cxn ang="0">
                        <a:pos x="35" y="4"/>
                      </a:cxn>
                      <a:cxn ang="0">
                        <a:pos x="22" y="0"/>
                      </a:cxn>
                      <a:cxn ang="0">
                        <a:pos x="18" y="13"/>
                      </a:cxn>
                      <a:cxn ang="0">
                        <a:pos x="9" y="31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9" y="52"/>
                      </a:cxn>
                      <a:cxn ang="0">
                        <a:pos x="9" y="52"/>
                      </a:cxn>
                      <a:cxn ang="0">
                        <a:pos x="22" y="35"/>
                      </a:cxn>
                      <a:cxn ang="0">
                        <a:pos x="31" y="18"/>
                      </a:cxn>
                      <a:cxn ang="0">
                        <a:pos x="35" y="4"/>
                      </a:cxn>
                    </a:cxnLst>
                    <a:rect l="0" t="0" r="r" b="b"/>
                    <a:pathLst>
                      <a:path w="35" h="52">
                        <a:moveTo>
                          <a:pt x="35" y="4"/>
                        </a:moveTo>
                        <a:lnTo>
                          <a:pt x="22" y="0"/>
                        </a:lnTo>
                        <a:lnTo>
                          <a:pt x="18" y="13"/>
                        </a:lnTo>
                        <a:lnTo>
                          <a:pt x="9" y="31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lnTo>
                          <a:pt x="9" y="52"/>
                        </a:lnTo>
                        <a:lnTo>
                          <a:pt x="9" y="52"/>
                        </a:lnTo>
                        <a:lnTo>
                          <a:pt x="22" y="35"/>
                        </a:lnTo>
                        <a:lnTo>
                          <a:pt x="31" y="18"/>
                        </a:lnTo>
                        <a:lnTo>
                          <a:pt x="35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07" name="Freeform 639"/>
                  <p:cNvSpPr>
                    <a:spLocks/>
                  </p:cNvSpPr>
                  <p:nvPr/>
                </p:nvSpPr>
                <p:spPr bwMode="auto">
                  <a:xfrm>
                    <a:off x="2120" y="2485"/>
                    <a:ext cx="22" cy="57"/>
                  </a:xfrm>
                  <a:custGeom>
                    <a:avLst/>
                    <a:gdLst/>
                    <a:ahLst/>
                    <a:cxnLst>
                      <a:cxn ang="0">
                        <a:pos x="22" y="4"/>
                      </a:cxn>
                      <a:cxn ang="0">
                        <a:pos x="8" y="0"/>
                      </a:cxn>
                      <a:cxn ang="0">
                        <a:pos x="4" y="13"/>
                      </a:cxn>
                      <a:cxn ang="0">
                        <a:pos x="0" y="26"/>
                      </a:cxn>
                      <a:cxn ang="0">
                        <a:pos x="0" y="31"/>
                      </a:cxn>
                      <a:cxn ang="0">
                        <a:pos x="0" y="48"/>
                      </a:cxn>
                      <a:cxn ang="0">
                        <a:pos x="8" y="48"/>
                      </a:cxn>
                      <a:cxn ang="0">
                        <a:pos x="0" y="44"/>
                      </a:cxn>
                      <a:cxn ang="0">
                        <a:pos x="0" y="57"/>
                      </a:cxn>
                      <a:cxn ang="0">
                        <a:pos x="13" y="57"/>
                      </a:cxn>
                      <a:cxn ang="0">
                        <a:pos x="13" y="48"/>
                      </a:cxn>
                      <a:cxn ang="0">
                        <a:pos x="13" y="44"/>
                      </a:cxn>
                      <a:cxn ang="0">
                        <a:pos x="13" y="44"/>
                      </a:cxn>
                      <a:cxn ang="0">
                        <a:pos x="13" y="26"/>
                      </a:cxn>
                      <a:cxn ang="0">
                        <a:pos x="8" y="31"/>
                      </a:cxn>
                      <a:cxn ang="0">
                        <a:pos x="13" y="31"/>
                      </a:cxn>
                      <a:cxn ang="0">
                        <a:pos x="17" y="17"/>
                      </a:cxn>
                      <a:cxn ang="0">
                        <a:pos x="22" y="4"/>
                      </a:cxn>
                    </a:cxnLst>
                    <a:rect l="0" t="0" r="r" b="b"/>
                    <a:pathLst>
                      <a:path w="22" h="57">
                        <a:moveTo>
                          <a:pt x="22" y="4"/>
                        </a:moveTo>
                        <a:lnTo>
                          <a:pt x="8" y="0"/>
                        </a:lnTo>
                        <a:lnTo>
                          <a:pt x="4" y="13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0" y="48"/>
                        </a:lnTo>
                        <a:lnTo>
                          <a:pt x="8" y="48"/>
                        </a:lnTo>
                        <a:lnTo>
                          <a:pt x="0" y="44"/>
                        </a:lnTo>
                        <a:lnTo>
                          <a:pt x="0" y="57"/>
                        </a:lnTo>
                        <a:lnTo>
                          <a:pt x="13" y="57"/>
                        </a:lnTo>
                        <a:lnTo>
                          <a:pt x="13" y="48"/>
                        </a:lnTo>
                        <a:lnTo>
                          <a:pt x="13" y="44"/>
                        </a:lnTo>
                        <a:lnTo>
                          <a:pt x="13" y="44"/>
                        </a:lnTo>
                        <a:lnTo>
                          <a:pt x="13" y="26"/>
                        </a:lnTo>
                        <a:lnTo>
                          <a:pt x="8" y="31"/>
                        </a:lnTo>
                        <a:lnTo>
                          <a:pt x="13" y="31"/>
                        </a:lnTo>
                        <a:lnTo>
                          <a:pt x="17" y="17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08" name="Freeform 640"/>
                  <p:cNvSpPr>
                    <a:spLocks/>
                  </p:cNvSpPr>
                  <p:nvPr/>
                </p:nvSpPr>
                <p:spPr bwMode="auto">
                  <a:xfrm>
                    <a:off x="2124" y="2581"/>
                    <a:ext cx="13" cy="52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0" y="22"/>
                      </a:cxn>
                      <a:cxn ang="0">
                        <a:pos x="0" y="39"/>
                      </a:cxn>
                      <a:cxn ang="0">
                        <a:pos x="0" y="52"/>
                      </a:cxn>
                      <a:cxn ang="0">
                        <a:pos x="13" y="52"/>
                      </a:cxn>
                      <a:cxn ang="0">
                        <a:pos x="13" y="44"/>
                      </a:cxn>
                      <a:cxn ang="0">
                        <a:pos x="13" y="26"/>
                      </a:cxn>
                      <a:cxn ang="0">
                        <a:pos x="13" y="9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3" h="52">
                        <a:moveTo>
                          <a:pt x="13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22"/>
                        </a:lnTo>
                        <a:lnTo>
                          <a:pt x="0" y="39"/>
                        </a:lnTo>
                        <a:lnTo>
                          <a:pt x="0" y="52"/>
                        </a:lnTo>
                        <a:lnTo>
                          <a:pt x="13" y="52"/>
                        </a:lnTo>
                        <a:lnTo>
                          <a:pt x="13" y="44"/>
                        </a:lnTo>
                        <a:lnTo>
                          <a:pt x="13" y="26"/>
                        </a:lnTo>
                        <a:lnTo>
                          <a:pt x="13" y="9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200" name="Forme libre 199"/>
                <p:cNvSpPr/>
                <p:nvPr/>
              </p:nvSpPr>
              <p:spPr>
                <a:xfrm rot="282958">
                  <a:off x="4464050" y="2917825"/>
                  <a:ext cx="838200" cy="577850"/>
                </a:xfrm>
                <a:custGeom>
                  <a:avLst/>
                  <a:gdLst>
                    <a:gd name="connsiteX0" fmla="*/ 660400 w 660400"/>
                    <a:gd name="connsiteY0" fmla="*/ 577850 h 577850"/>
                    <a:gd name="connsiteX1" fmla="*/ 542925 w 660400"/>
                    <a:gd name="connsiteY1" fmla="*/ 441325 h 577850"/>
                    <a:gd name="connsiteX2" fmla="*/ 415925 w 660400"/>
                    <a:gd name="connsiteY2" fmla="*/ 330200 h 577850"/>
                    <a:gd name="connsiteX3" fmla="*/ 314325 w 660400"/>
                    <a:gd name="connsiteY3" fmla="*/ 288925 h 577850"/>
                    <a:gd name="connsiteX4" fmla="*/ 174625 w 660400"/>
                    <a:gd name="connsiteY4" fmla="*/ 171450 h 577850"/>
                    <a:gd name="connsiteX5" fmla="*/ 0 w 660400"/>
                    <a:gd name="connsiteY5" fmla="*/ 0 h 57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0400" h="577850">
                      <a:moveTo>
                        <a:pt x="660400" y="577850"/>
                      </a:moveTo>
                      <a:cubicBezTo>
                        <a:pt x="622035" y="530225"/>
                        <a:pt x="583671" y="482600"/>
                        <a:pt x="542925" y="441325"/>
                      </a:cubicBezTo>
                      <a:cubicBezTo>
                        <a:pt x="502179" y="400050"/>
                        <a:pt x="454025" y="355600"/>
                        <a:pt x="415925" y="330200"/>
                      </a:cubicBezTo>
                      <a:cubicBezTo>
                        <a:pt x="377825" y="304800"/>
                        <a:pt x="354542" y="315383"/>
                        <a:pt x="314325" y="288925"/>
                      </a:cubicBezTo>
                      <a:cubicBezTo>
                        <a:pt x="274108" y="262467"/>
                        <a:pt x="227013" y="219604"/>
                        <a:pt x="174625" y="171450"/>
                      </a:cubicBezTo>
                      <a:cubicBezTo>
                        <a:pt x="122237" y="123296"/>
                        <a:pt x="61118" y="61648"/>
                        <a:pt x="0" y="0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189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9262371" flipH="1">
                <a:off x="1744985" y="4380063"/>
                <a:ext cx="999537" cy="1327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90" name="Connecteur droit avec flèche 189"/>
              <p:cNvCxnSpPr/>
              <p:nvPr/>
            </p:nvCxnSpPr>
            <p:spPr>
              <a:xfrm rot="10800000">
                <a:off x="3633077" y="4597780"/>
                <a:ext cx="624010" cy="4715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Connecteur droit avec flèche 190"/>
              <p:cNvCxnSpPr/>
              <p:nvPr/>
            </p:nvCxnSpPr>
            <p:spPr>
              <a:xfrm rot="19044105" flipH="1">
                <a:off x="2284478" y="3611652"/>
                <a:ext cx="2692298" cy="105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ZoneTexte 191"/>
              <p:cNvSpPr txBox="1"/>
              <p:nvPr/>
            </p:nvSpPr>
            <p:spPr>
              <a:xfrm rot="2837795">
                <a:off x="1234887" y="5291547"/>
                <a:ext cx="12202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ln>
                      <a:solidFill>
                        <a:srgbClr val="FA0600"/>
                      </a:solidFill>
                    </a:ln>
                    <a:latin typeface="Arial Narrow" pitchFamily="34" charset="0"/>
                  </a:rPr>
                  <a:t>Image virtuelle</a:t>
                </a:r>
              </a:p>
            </p:txBody>
          </p:sp>
        </p:grpSp>
        <p:sp>
          <p:nvSpPr>
            <p:cNvPr id="185" name="Arc 184"/>
            <p:cNvSpPr/>
            <p:nvPr/>
          </p:nvSpPr>
          <p:spPr>
            <a:xfrm rot="14513590">
              <a:off x="4209127" y="2465130"/>
              <a:ext cx="634047" cy="634705"/>
            </a:xfrm>
            <a:prstGeom prst="arc">
              <a:avLst>
                <a:gd name="adj1" fmla="val 17764528"/>
                <a:gd name="adj2" fmla="val 1982373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ZoneTexte 185"/>
            <p:cNvSpPr txBox="1"/>
            <p:nvPr/>
          </p:nvSpPr>
          <p:spPr>
            <a:xfrm>
              <a:off x="3665904" y="2459273"/>
              <a:ext cx="211632" cy="312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  <a:sym typeface="Symbol"/>
                </a:rPr>
                <a:t></a:t>
              </a:r>
              <a:endParaRPr lang="fr-FR" dirty="0" smtClean="0">
                <a:latin typeface="Arial Narrow" pitchFamily="34" charset="0"/>
              </a:endParaRPr>
            </a:p>
          </p:txBody>
        </p:sp>
      </p:grpSp>
      <p:cxnSp>
        <p:nvCxnSpPr>
          <p:cNvPr id="272" name="Connecteur droit avec flèche 271"/>
          <p:cNvCxnSpPr/>
          <p:nvPr/>
        </p:nvCxnSpPr>
        <p:spPr>
          <a:xfrm>
            <a:off x="4633913" y="2763057"/>
            <a:ext cx="3020234" cy="8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3" name="Groupe 272"/>
          <p:cNvGrpSpPr/>
          <p:nvPr/>
        </p:nvGrpSpPr>
        <p:grpSpPr>
          <a:xfrm>
            <a:off x="4867275" y="1578380"/>
            <a:ext cx="1960642" cy="3340311"/>
            <a:chOff x="4867275" y="1578380"/>
            <a:chExt cx="1960642" cy="3340311"/>
          </a:xfrm>
        </p:grpSpPr>
        <p:sp>
          <p:nvSpPr>
            <p:cNvPr id="274" name="Forme libre 273"/>
            <p:cNvSpPr/>
            <p:nvPr/>
          </p:nvSpPr>
          <p:spPr>
            <a:xfrm>
              <a:off x="4867275" y="1847850"/>
              <a:ext cx="323850" cy="2475966"/>
            </a:xfrm>
            <a:custGeom>
              <a:avLst/>
              <a:gdLst>
                <a:gd name="connsiteX0" fmla="*/ 133350 w 323850"/>
                <a:gd name="connsiteY0" fmla="*/ 0 h 2390775"/>
                <a:gd name="connsiteX1" fmla="*/ 171450 w 323850"/>
                <a:gd name="connsiteY1" fmla="*/ 333375 h 2390775"/>
                <a:gd name="connsiteX2" fmla="*/ 266700 w 323850"/>
                <a:gd name="connsiteY2" fmla="*/ 552450 h 2390775"/>
                <a:gd name="connsiteX3" fmla="*/ 323850 w 323850"/>
                <a:gd name="connsiteY3" fmla="*/ 790575 h 2390775"/>
                <a:gd name="connsiteX4" fmla="*/ 285750 w 323850"/>
                <a:gd name="connsiteY4" fmla="*/ 1181100 h 2390775"/>
                <a:gd name="connsiteX5" fmla="*/ 171450 w 323850"/>
                <a:gd name="connsiteY5" fmla="*/ 1619250 h 2390775"/>
                <a:gd name="connsiteX6" fmla="*/ 57150 w 323850"/>
                <a:gd name="connsiteY6" fmla="*/ 1885950 h 2390775"/>
                <a:gd name="connsiteX7" fmla="*/ 19050 w 323850"/>
                <a:gd name="connsiteY7" fmla="*/ 2152650 h 2390775"/>
                <a:gd name="connsiteX8" fmla="*/ 0 w 323850"/>
                <a:gd name="connsiteY8" fmla="*/ 2390775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850" h="2390775">
                  <a:moveTo>
                    <a:pt x="133350" y="0"/>
                  </a:moveTo>
                  <a:lnTo>
                    <a:pt x="171450" y="333375"/>
                  </a:lnTo>
                  <a:lnTo>
                    <a:pt x="266700" y="552450"/>
                  </a:lnTo>
                  <a:lnTo>
                    <a:pt x="323850" y="790575"/>
                  </a:lnTo>
                  <a:lnTo>
                    <a:pt x="285750" y="1181100"/>
                  </a:lnTo>
                  <a:lnTo>
                    <a:pt x="171450" y="1619250"/>
                  </a:lnTo>
                  <a:lnTo>
                    <a:pt x="57150" y="1885950"/>
                  </a:lnTo>
                  <a:lnTo>
                    <a:pt x="19050" y="2152650"/>
                  </a:lnTo>
                  <a:lnTo>
                    <a:pt x="0" y="239077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75" name="Forme libre 274"/>
            <p:cNvSpPr/>
            <p:nvPr/>
          </p:nvSpPr>
          <p:spPr>
            <a:xfrm>
              <a:off x="5381553" y="1771702"/>
              <a:ext cx="323850" cy="2724742"/>
            </a:xfrm>
            <a:custGeom>
              <a:avLst/>
              <a:gdLst>
                <a:gd name="connsiteX0" fmla="*/ 133350 w 323850"/>
                <a:gd name="connsiteY0" fmla="*/ 0 h 2390775"/>
                <a:gd name="connsiteX1" fmla="*/ 171450 w 323850"/>
                <a:gd name="connsiteY1" fmla="*/ 333375 h 2390775"/>
                <a:gd name="connsiteX2" fmla="*/ 266700 w 323850"/>
                <a:gd name="connsiteY2" fmla="*/ 552450 h 2390775"/>
                <a:gd name="connsiteX3" fmla="*/ 323850 w 323850"/>
                <a:gd name="connsiteY3" fmla="*/ 790575 h 2390775"/>
                <a:gd name="connsiteX4" fmla="*/ 285750 w 323850"/>
                <a:gd name="connsiteY4" fmla="*/ 1181100 h 2390775"/>
                <a:gd name="connsiteX5" fmla="*/ 171450 w 323850"/>
                <a:gd name="connsiteY5" fmla="*/ 1619250 h 2390775"/>
                <a:gd name="connsiteX6" fmla="*/ 57150 w 323850"/>
                <a:gd name="connsiteY6" fmla="*/ 1885950 h 2390775"/>
                <a:gd name="connsiteX7" fmla="*/ 19050 w 323850"/>
                <a:gd name="connsiteY7" fmla="*/ 2152650 h 2390775"/>
                <a:gd name="connsiteX8" fmla="*/ 0 w 323850"/>
                <a:gd name="connsiteY8" fmla="*/ 2390775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850" h="2390775">
                  <a:moveTo>
                    <a:pt x="133350" y="0"/>
                  </a:moveTo>
                  <a:lnTo>
                    <a:pt x="171450" y="333375"/>
                  </a:lnTo>
                  <a:lnTo>
                    <a:pt x="266700" y="552450"/>
                  </a:lnTo>
                  <a:lnTo>
                    <a:pt x="323850" y="790575"/>
                  </a:lnTo>
                  <a:lnTo>
                    <a:pt x="285750" y="1181100"/>
                  </a:lnTo>
                  <a:lnTo>
                    <a:pt x="171450" y="1619250"/>
                  </a:lnTo>
                  <a:lnTo>
                    <a:pt x="57150" y="1885950"/>
                  </a:lnTo>
                  <a:lnTo>
                    <a:pt x="19050" y="2152650"/>
                  </a:lnTo>
                  <a:lnTo>
                    <a:pt x="0" y="239077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76" name="Forme libre 275"/>
            <p:cNvSpPr/>
            <p:nvPr/>
          </p:nvSpPr>
          <p:spPr>
            <a:xfrm>
              <a:off x="5937074" y="1705647"/>
              <a:ext cx="323850" cy="2991265"/>
            </a:xfrm>
            <a:custGeom>
              <a:avLst/>
              <a:gdLst>
                <a:gd name="connsiteX0" fmla="*/ 133350 w 323850"/>
                <a:gd name="connsiteY0" fmla="*/ 0 h 2390775"/>
                <a:gd name="connsiteX1" fmla="*/ 171450 w 323850"/>
                <a:gd name="connsiteY1" fmla="*/ 333375 h 2390775"/>
                <a:gd name="connsiteX2" fmla="*/ 266700 w 323850"/>
                <a:gd name="connsiteY2" fmla="*/ 552450 h 2390775"/>
                <a:gd name="connsiteX3" fmla="*/ 323850 w 323850"/>
                <a:gd name="connsiteY3" fmla="*/ 790575 h 2390775"/>
                <a:gd name="connsiteX4" fmla="*/ 285750 w 323850"/>
                <a:gd name="connsiteY4" fmla="*/ 1181100 h 2390775"/>
                <a:gd name="connsiteX5" fmla="*/ 171450 w 323850"/>
                <a:gd name="connsiteY5" fmla="*/ 1619250 h 2390775"/>
                <a:gd name="connsiteX6" fmla="*/ 57150 w 323850"/>
                <a:gd name="connsiteY6" fmla="*/ 1885950 h 2390775"/>
                <a:gd name="connsiteX7" fmla="*/ 19050 w 323850"/>
                <a:gd name="connsiteY7" fmla="*/ 2152650 h 2390775"/>
                <a:gd name="connsiteX8" fmla="*/ 0 w 323850"/>
                <a:gd name="connsiteY8" fmla="*/ 2390775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850" h="2390775">
                  <a:moveTo>
                    <a:pt x="133350" y="0"/>
                  </a:moveTo>
                  <a:lnTo>
                    <a:pt x="171450" y="333375"/>
                  </a:lnTo>
                  <a:lnTo>
                    <a:pt x="266700" y="552450"/>
                  </a:lnTo>
                  <a:lnTo>
                    <a:pt x="323850" y="790575"/>
                  </a:lnTo>
                  <a:lnTo>
                    <a:pt x="285750" y="1181100"/>
                  </a:lnTo>
                  <a:lnTo>
                    <a:pt x="171450" y="1619250"/>
                  </a:lnTo>
                  <a:lnTo>
                    <a:pt x="57150" y="1885950"/>
                  </a:lnTo>
                  <a:lnTo>
                    <a:pt x="19050" y="2152650"/>
                  </a:lnTo>
                  <a:lnTo>
                    <a:pt x="0" y="239077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77" name="Forme libre 276"/>
            <p:cNvSpPr/>
            <p:nvPr/>
          </p:nvSpPr>
          <p:spPr>
            <a:xfrm>
              <a:off x="6504067" y="1578380"/>
              <a:ext cx="323850" cy="3340311"/>
            </a:xfrm>
            <a:custGeom>
              <a:avLst/>
              <a:gdLst>
                <a:gd name="connsiteX0" fmla="*/ 133350 w 323850"/>
                <a:gd name="connsiteY0" fmla="*/ 0 h 2390775"/>
                <a:gd name="connsiteX1" fmla="*/ 171450 w 323850"/>
                <a:gd name="connsiteY1" fmla="*/ 333375 h 2390775"/>
                <a:gd name="connsiteX2" fmla="*/ 266700 w 323850"/>
                <a:gd name="connsiteY2" fmla="*/ 552450 h 2390775"/>
                <a:gd name="connsiteX3" fmla="*/ 323850 w 323850"/>
                <a:gd name="connsiteY3" fmla="*/ 790575 h 2390775"/>
                <a:gd name="connsiteX4" fmla="*/ 285750 w 323850"/>
                <a:gd name="connsiteY4" fmla="*/ 1181100 h 2390775"/>
                <a:gd name="connsiteX5" fmla="*/ 171450 w 323850"/>
                <a:gd name="connsiteY5" fmla="*/ 1619250 h 2390775"/>
                <a:gd name="connsiteX6" fmla="*/ 57150 w 323850"/>
                <a:gd name="connsiteY6" fmla="*/ 1885950 h 2390775"/>
                <a:gd name="connsiteX7" fmla="*/ 19050 w 323850"/>
                <a:gd name="connsiteY7" fmla="*/ 2152650 h 2390775"/>
                <a:gd name="connsiteX8" fmla="*/ 0 w 323850"/>
                <a:gd name="connsiteY8" fmla="*/ 2390775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850" h="2390775">
                  <a:moveTo>
                    <a:pt x="133350" y="0"/>
                  </a:moveTo>
                  <a:lnTo>
                    <a:pt x="171450" y="333375"/>
                  </a:lnTo>
                  <a:lnTo>
                    <a:pt x="266700" y="552450"/>
                  </a:lnTo>
                  <a:lnTo>
                    <a:pt x="323850" y="790575"/>
                  </a:lnTo>
                  <a:lnTo>
                    <a:pt x="285750" y="1181100"/>
                  </a:lnTo>
                  <a:lnTo>
                    <a:pt x="171450" y="1619250"/>
                  </a:lnTo>
                  <a:lnTo>
                    <a:pt x="57150" y="1885950"/>
                  </a:lnTo>
                  <a:lnTo>
                    <a:pt x="19050" y="2152650"/>
                  </a:lnTo>
                  <a:lnTo>
                    <a:pt x="0" y="239077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8600" y="44450"/>
            <a:ext cx="7391400" cy="860425"/>
          </a:xfrm>
        </p:spPr>
        <p:txBody>
          <a:bodyPr/>
          <a:lstStyle/>
          <a:p>
            <a:r>
              <a:rPr lang="fr-FR" dirty="0" smtClean="0"/>
              <a:t>3. Eléments de théorie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4. Deux familles d’hologrammes</a:t>
            </a:r>
            <a:endParaRPr lang="fr-FR" sz="2000" i="1" kern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20</a:t>
            </a:fld>
            <a:endParaRPr lang="fr-FR"/>
          </a:p>
        </p:txBody>
      </p:sp>
      <p:grpSp>
        <p:nvGrpSpPr>
          <p:cNvPr id="160" name="Groupe 159"/>
          <p:cNvGrpSpPr/>
          <p:nvPr/>
        </p:nvGrpSpPr>
        <p:grpSpPr>
          <a:xfrm>
            <a:off x="495277" y="1608138"/>
            <a:ext cx="4310324" cy="3440112"/>
            <a:chOff x="495277" y="1608138"/>
            <a:chExt cx="4310324" cy="3440112"/>
          </a:xfrm>
        </p:grpSpPr>
        <p:grpSp>
          <p:nvGrpSpPr>
            <p:cNvPr id="132" name="Groupe 131"/>
            <p:cNvGrpSpPr/>
            <p:nvPr/>
          </p:nvGrpSpPr>
          <p:grpSpPr>
            <a:xfrm>
              <a:off x="495277" y="2135135"/>
              <a:ext cx="3654067" cy="2913115"/>
              <a:chOff x="1142976" y="1197390"/>
              <a:chExt cx="4979521" cy="3969801"/>
            </a:xfrm>
          </p:grpSpPr>
          <p:grpSp>
            <p:nvGrpSpPr>
              <p:cNvPr id="6" name="Group 632"/>
              <p:cNvGrpSpPr>
                <a:grpSpLocks/>
              </p:cNvGrpSpPr>
              <p:nvPr/>
            </p:nvGrpSpPr>
            <p:grpSpPr bwMode="auto">
              <a:xfrm>
                <a:off x="4572551" y="1651583"/>
                <a:ext cx="157922" cy="2844861"/>
                <a:chOff x="3702" y="1519"/>
                <a:chExt cx="69" cy="1818"/>
              </a:xfrm>
            </p:grpSpPr>
            <p:sp>
              <p:nvSpPr>
                <p:cNvPr id="126" name="Rectangle 630"/>
                <p:cNvSpPr>
                  <a:spLocks noChangeArrowheads="1"/>
                </p:cNvSpPr>
                <p:nvPr/>
              </p:nvSpPr>
              <p:spPr bwMode="auto">
                <a:xfrm>
                  <a:off x="3702" y="1519"/>
                  <a:ext cx="69" cy="18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latin typeface="Arial Narrow" pitchFamily="34" charset="0"/>
                  </a:endParaRPr>
                </a:p>
              </p:txBody>
            </p:sp>
            <p:sp>
              <p:nvSpPr>
                <p:cNvPr id="127" name="Rectangle 631"/>
                <p:cNvSpPr>
                  <a:spLocks noChangeArrowheads="1"/>
                </p:cNvSpPr>
                <p:nvPr/>
              </p:nvSpPr>
              <p:spPr bwMode="auto">
                <a:xfrm>
                  <a:off x="3702" y="1519"/>
                  <a:ext cx="69" cy="1818"/>
                </a:xfrm>
                <a:prstGeom prst="rect">
                  <a:avLst/>
                </a:prstGeom>
                <a:noFill/>
                <a:ln w="4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7" name="Group 750"/>
              <p:cNvGrpSpPr>
                <a:grpSpLocks/>
              </p:cNvGrpSpPr>
              <p:nvPr/>
            </p:nvGrpSpPr>
            <p:grpSpPr bwMode="auto">
              <a:xfrm rot="18736314">
                <a:off x="5314884" y="1458737"/>
                <a:ext cx="705314" cy="664356"/>
                <a:chOff x="4527" y="2070"/>
                <a:chExt cx="525" cy="494"/>
              </a:xfrm>
            </p:grpSpPr>
            <p:sp>
              <p:nvSpPr>
                <p:cNvPr id="122" name="Freeform 746"/>
                <p:cNvSpPr>
                  <a:spLocks/>
                </p:cNvSpPr>
                <p:nvPr/>
              </p:nvSpPr>
              <p:spPr bwMode="auto">
                <a:xfrm>
                  <a:off x="4527" y="2070"/>
                  <a:ext cx="525" cy="2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42"/>
                    </a:cxn>
                    <a:cxn ang="0">
                      <a:pos x="120" y="56"/>
                    </a:cxn>
                  </a:cxnLst>
                  <a:rect l="0" t="0" r="r" b="b"/>
                  <a:pathLst>
                    <a:path w="120" h="56">
                      <a:moveTo>
                        <a:pt x="0" y="0"/>
                      </a:moveTo>
                      <a:cubicBezTo>
                        <a:pt x="20" y="16"/>
                        <a:pt x="40" y="33"/>
                        <a:pt x="60" y="42"/>
                      </a:cubicBezTo>
                      <a:cubicBezTo>
                        <a:pt x="80" y="52"/>
                        <a:pt x="110" y="54"/>
                        <a:pt x="120" y="56"/>
                      </a:cubicBezTo>
                    </a:path>
                  </a:pathLst>
                </a:custGeom>
                <a:noFill/>
                <a:ln w="13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latin typeface="Arial Narrow" pitchFamily="34" charset="0"/>
                  </a:endParaRPr>
                </a:p>
              </p:txBody>
            </p:sp>
            <p:sp>
              <p:nvSpPr>
                <p:cNvPr id="123" name="Freeform 747"/>
                <p:cNvSpPr>
                  <a:spLocks/>
                </p:cNvSpPr>
                <p:nvPr/>
              </p:nvSpPr>
              <p:spPr bwMode="auto">
                <a:xfrm>
                  <a:off x="4527" y="2315"/>
                  <a:ext cx="525" cy="249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60" y="14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20" h="57">
                      <a:moveTo>
                        <a:pt x="0" y="57"/>
                      </a:moveTo>
                      <a:cubicBezTo>
                        <a:pt x="20" y="40"/>
                        <a:pt x="40" y="24"/>
                        <a:pt x="60" y="14"/>
                      </a:cubicBezTo>
                      <a:cubicBezTo>
                        <a:pt x="80" y="5"/>
                        <a:pt x="110" y="3"/>
                        <a:pt x="120" y="0"/>
                      </a:cubicBezTo>
                    </a:path>
                  </a:pathLst>
                </a:custGeom>
                <a:noFill/>
                <a:ln w="13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latin typeface="Arial Narrow" pitchFamily="34" charset="0"/>
                  </a:endParaRPr>
                </a:p>
              </p:txBody>
            </p:sp>
            <p:sp>
              <p:nvSpPr>
                <p:cNvPr id="124" name="Freeform 748"/>
                <p:cNvSpPr>
                  <a:spLocks/>
                </p:cNvSpPr>
                <p:nvPr/>
              </p:nvSpPr>
              <p:spPr bwMode="auto">
                <a:xfrm>
                  <a:off x="4527" y="2131"/>
                  <a:ext cx="53" cy="37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42"/>
                    </a:cxn>
                    <a:cxn ang="0">
                      <a:pos x="12" y="85"/>
                    </a:cxn>
                  </a:cxnLst>
                  <a:rect l="0" t="0" r="r" b="b"/>
                  <a:pathLst>
                    <a:path w="12" h="85">
                      <a:moveTo>
                        <a:pt x="12" y="0"/>
                      </a:moveTo>
                      <a:cubicBezTo>
                        <a:pt x="6" y="14"/>
                        <a:pt x="0" y="28"/>
                        <a:pt x="0" y="42"/>
                      </a:cubicBezTo>
                      <a:cubicBezTo>
                        <a:pt x="0" y="56"/>
                        <a:pt x="10" y="78"/>
                        <a:pt x="12" y="85"/>
                      </a:cubicBezTo>
                    </a:path>
                  </a:pathLst>
                </a:custGeom>
                <a:noFill/>
                <a:ln w="13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latin typeface="Arial Narrow" pitchFamily="34" charset="0"/>
                  </a:endParaRPr>
                </a:p>
              </p:txBody>
            </p:sp>
            <p:sp>
              <p:nvSpPr>
                <p:cNvPr id="125" name="Oval 749"/>
                <p:cNvSpPr>
                  <a:spLocks noChangeArrowheads="1"/>
                </p:cNvSpPr>
                <p:nvPr/>
              </p:nvSpPr>
              <p:spPr bwMode="auto">
                <a:xfrm>
                  <a:off x="4527" y="2253"/>
                  <a:ext cx="105" cy="127"/>
                </a:xfrm>
                <a:prstGeom prst="ellipse">
                  <a:avLst/>
                </a:prstGeom>
                <a:solidFill>
                  <a:srgbClr val="000000"/>
                </a:solidFill>
                <a:ln w="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latin typeface="Arial Narrow" pitchFamily="34" charset="0"/>
                  </a:endParaRPr>
                </a:p>
              </p:txBody>
            </p:sp>
          </p:grpSp>
          <p:sp>
            <p:nvSpPr>
              <p:cNvPr id="8" name="Rectangle 1480"/>
              <p:cNvSpPr>
                <a:spLocks noChangeArrowheads="1"/>
              </p:cNvSpPr>
              <p:nvPr/>
            </p:nvSpPr>
            <p:spPr bwMode="auto">
              <a:xfrm>
                <a:off x="1142976" y="2520588"/>
                <a:ext cx="678991" cy="364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Faisceau de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1400" dirty="0" smtClean="0">
                    <a:solidFill>
                      <a:srgbClr val="000000"/>
                    </a:solidFill>
                    <a:latin typeface="Arial Narrow" pitchFamily="34" charset="0"/>
                  </a:rPr>
                  <a:t>Référence</a:t>
                </a:r>
                <a:endPara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1487"/>
              <p:cNvSpPr>
                <a:spLocks noChangeArrowheads="1"/>
              </p:cNvSpPr>
              <p:nvPr/>
            </p:nvSpPr>
            <p:spPr bwMode="auto">
              <a:xfrm>
                <a:off x="2181984" y="2442028"/>
                <a:ext cx="687368" cy="531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fr-FR" dirty="0" smtClean="0">
                    <a:latin typeface="Arial Narrow" pitchFamily="34" charset="0"/>
                  </a:rPr>
                  <a:t>A</a:t>
                </a:r>
                <a:r>
                  <a:rPr lang="fr-FR" baseline="-25000" dirty="0" smtClean="0">
                    <a:latin typeface="Arial Narrow" pitchFamily="34" charset="0"/>
                  </a:rPr>
                  <a:t>r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3925414" y="1197390"/>
                <a:ext cx="1462065" cy="419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latin typeface="Arial Narrow" pitchFamily="34" charset="0"/>
                  </a:rPr>
                  <a:t>Hologramme</a:t>
                </a:r>
              </a:p>
            </p:txBody>
          </p:sp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9262371" flipH="1">
                <a:off x="2440310" y="3570439"/>
                <a:ext cx="999537" cy="1327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27" name="Connecteur droit avec flèche 26"/>
              <p:cNvCxnSpPr/>
              <p:nvPr/>
            </p:nvCxnSpPr>
            <p:spPr>
              <a:xfrm flipV="1">
                <a:off x="4363918" y="2730221"/>
                <a:ext cx="1739172" cy="46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 rot="10800000" flipV="1">
                <a:off x="3419476" y="2751583"/>
                <a:ext cx="1131409" cy="10679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Arc 29"/>
              <p:cNvSpPr/>
              <p:nvPr/>
            </p:nvSpPr>
            <p:spPr>
              <a:xfrm rot="18403577" flipH="1">
                <a:off x="4309266" y="2483897"/>
                <a:ext cx="634047" cy="634705"/>
              </a:xfrm>
              <a:prstGeom prst="arc">
                <a:avLst>
                  <a:gd name="adj1" fmla="val 17764528"/>
                  <a:gd name="adj2" fmla="val 19823733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3868816" y="2645915"/>
                <a:ext cx="391935" cy="50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</a:t>
                </a:r>
                <a:endParaRPr lang="fr-FR" dirty="0" smtClean="0">
                  <a:latin typeface="Arial Narrow" pitchFamily="34" charset="0"/>
                </a:endParaRP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5885936" y="2773730"/>
                <a:ext cx="236561" cy="312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</a:rPr>
                  <a:t>z</a:t>
                </a: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 rot="2837795">
                <a:off x="2037510" y="4553070"/>
                <a:ext cx="967509" cy="260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Arial Narrow" pitchFamily="34" charset="0"/>
                  </a:rPr>
                  <a:t>Image virtuelle</a:t>
                </a:r>
              </a:p>
            </p:txBody>
          </p:sp>
          <p:cxnSp>
            <p:nvCxnSpPr>
              <p:cNvPr id="37" name="Connecteur droit avec flèche 36"/>
              <p:cNvCxnSpPr/>
              <p:nvPr/>
            </p:nvCxnSpPr>
            <p:spPr>
              <a:xfrm>
                <a:off x="1965464" y="2264199"/>
                <a:ext cx="1301814" cy="13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/>
              <p:cNvCxnSpPr/>
              <p:nvPr/>
            </p:nvCxnSpPr>
            <p:spPr>
              <a:xfrm>
                <a:off x="1965464" y="2557967"/>
                <a:ext cx="1301814" cy="13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/>
              <p:cNvCxnSpPr/>
              <p:nvPr/>
            </p:nvCxnSpPr>
            <p:spPr>
              <a:xfrm>
                <a:off x="1965464" y="2851735"/>
                <a:ext cx="1301814" cy="13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/>
              <p:cNvCxnSpPr/>
              <p:nvPr/>
            </p:nvCxnSpPr>
            <p:spPr>
              <a:xfrm>
                <a:off x="1965464" y="3145505"/>
                <a:ext cx="1301814" cy="13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ZoneTexte 156"/>
            <p:cNvSpPr txBox="1"/>
            <p:nvPr/>
          </p:nvSpPr>
          <p:spPr>
            <a:xfrm>
              <a:off x="742950" y="1608138"/>
              <a:ext cx="40626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1463" indent="-271463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 2" pitchFamily="4" charset="2"/>
                <a:buChar char=""/>
              </a:pPr>
              <a:r>
                <a:rPr lang="fr-FR" sz="2000" b="1" dirty="0">
                  <a:latin typeface="+mn-lt"/>
                </a:rPr>
                <a:t>Hologramme en transmission</a:t>
              </a:r>
            </a:p>
          </p:txBody>
        </p:sp>
      </p:grpSp>
      <p:grpSp>
        <p:nvGrpSpPr>
          <p:cNvPr id="159" name="Groupe 158"/>
          <p:cNvGrpSpPr/>
          <p:nvPr/>
        </p:nvGrpSpPr>
        <p:grpSpPr>
          <a:xfrm>
            <a:off x="5026309" y="1630363"/>
            <a:ext cx="3640306" cy="3421062"/>
            <a:chOff x="5013609" y="1617663"/>
            <a:chExt cx="3640306" cy="3421062"/>
          </a:xfrm>
        </p:grpSpPr>
        <p:grpSp>
          <p:nvGrpSpPr>
            <p:cNvPr id="134" name="Group 632"/>
            <p:cNvGrpSpPr>
              <a:grpSpLocks/>
            </p:cNvGrpSpPr>
            <p:nvPr/>
          </p:nvGrpSpPr>
          <p:grpSpPr bwMode="auto">
            <a:xfrm>
              <a:off x="6926739" y="2439855"/>
              <a:ext cx="115886" cy="2087613"/>
              <a:chOff x="3702" y="1519"/>
              <a:chExt cx="69" cy="1818"/>
            </a:xfrm>
          </p:grpSpPr>
          <p:sp>
            <p:nvSpPr>
              <p:cNvPr id="154" name="Rectangle 630"/>
              <p:cNvSpPr>
                <a:spLocks noChangeArrowheads="1"/>
              </p:cNvSpPr>
              <p:nvPr/>
            </p:nvSpPr>
            <p:spPr bwMode="auto">
              <a:xfrm>
                <a:off x="3702" y="1519"/>
                <a:ext cx="69" cy="18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155" name="Rectangle 631"/>
              <p:cNvSpPr>
                <a:spLocks noChangeArrowheads="1"/>
              </p:cNvSpPr>
              <p:nvPr/>
            </p:nvSpPr>
            <p:spPr bwMode="auto">
              <a:xfrm>
                <a:off x="3702" y="1519"/>
                <a:ext cx="69" cy="1818"/>
              </a:xfrm>
              <a:prstGeom prst="rect">
                <a:avLst/>
              </a:prstGeom>
              <a:noFill/>
              <a:ln w="4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Arial Narrow" pitchFamily="34" charset="0"/>
                </a:endParaRPr>
              </a:p>
            </p:txBody>
          </p:sp>
        </p:grpSp>
        <p:grpSp>
          <p:nvGrpSpPr>
            <p:cNvPr id="135" name="Group 750"/>
            <p:cNvGrpSpPr>
              <a:grpSpLocks/>
            </p:cNvGrpSpPr>
            <p:nvPr/>
          </p:nvGrpSpPr>
          <p:grpSpPr bwMode="auto">
            <a:xfrm rot="13314226">
              <a:off x="5690300" y="1974489"/>
              <a:ext cx="517573" cy="487516"/>
              <a:chOff x="4527" y="2070"/>
              <a:chExt cx="525" cy="494"/>
            </a:xfrm>
          </p:grpSpPr>
          <p:sp>
            <p:nvSpPr>
              <p:cNvPr id="150" name="Freeform 746"/>
              <p:cNvSpPr>
                <a:spLocks/>
              </p:cNvSpPr>
              <p:nvPr/>
            </p:nvSpPr>
            <p:spPr bwMode="auto">
              <a:xfrm>
                <a:off x="4527" y="2070"/>
                <a:ext cx="525" cy="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2"/>
                  </a:cxn>
                  <a:cxn ang="0">
                    <a:pos x="120" y="56"/>
                  </a:cxn>
                </a:cxnLst>
                <a:rect l="0" t="0" r="r" b="b"/>
                <a:pathLst>
                  <a:path w="120" h="56">
                    <a:moveTo>
                      <a:pt x="0" y="0"/>
                    </a:moveTo>
                    <a:cubicBezTo>
                      <a:pt x="20" y="16"/>
                      <a:pt x="40" y="33"/>
                      <a:pt x="60" y="42"/>
                    </a:cubicBezTo>
                    <a:cubicBezTo>
                      <a:pt x="80" y="52"/>
                      <a:pt x="110" y="54"/>
                      <a:pt x="120" y="56"/>
                    </a:cubicBezTo>
                  </a:path>
                </a:pathLst>
              </a:custGeom>
              <a:noFill/>
              <a:ln w="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151" name="Freeform 747"/>
              <p:cNvSpPr>
                <a:spLocks/>
              </p:cNvSpPr>
              <p:nvPr/>
            </p:nvSpPr>
            <p:spPr bwMode="auto">
              <a:xfrm>
                <a:off x="4527" y="2315"/>
                <a:ext cx="525" cy="249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60" y="14"/>
                  </a:cxn>
                  <a:cxn ang="0">
                    <a:pos x="120" y="0"/>
                  </a:cxn>
                </a:cxnLst>
                <a:rect l="0" t="0" r="r" b="b"/>
                <a:pathLst>
                  <a:path w="120" h="57">
                    <a:moveTo>
                      <a:pt x="0" y="57"/>
                    </a:moveTo>
                    <a:cubicBezTo>
                      <a:pt x="20" y="40"/>
                      <a:pt x="40" y="24"/>
                      <a:pt x="60" y="14"/>
                    </a:cubicBezTo>
                    <a:cubicBezTo>
                      <a:pt x="80" y="5"/>
                      <a:pt x="110" y="3"/>
                      <a:pt x="120" y="0"/>
                    </a:cubicBezTo>
                  </a:path>
                </a:pathLst>
              </a:custGeom>
              <a:noFill/>
              <a:ln w="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152" name="Freeform 748"/>
              <p:cNvSpPr>
                <a:spLocks/>
              </p:cNvSpPr>
              <p:nvPr/>
            </p:nvSpPr>
            <p:spPr bwMode="auto">
              <a:xfrm>
                <a:off x="4527" y="2131"/>
                <a:ext cx="53" cy="37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42"/>
                  </a:cxn>
                  <a:cxn ang="0">
                    <a:pos x="12" y="85"/>
                  </a:cxn>
                </a:cxnLst>
                <a:rect l="0" t="0" r="r" b="b"/>
                <a:pathLst>
                  <a:path w="12" h="85">
                    <a:moveTo>
                      <a:pt x="12" y="0"/>
                    </a:moveTo>
                    <a:cubicBezTo>
                      <a:pt x="6" y="14"/>
                      <a:pt x="0" y="28"/>
                      <a:pt x="0" y="42"/>
                    </a:cubicBezTo>
                    <a:cubicBezTo>
                      <a:pt x="0" y="56"/>
                      <a:pt x="10" y="78"/>
                      <a:pt x="12" y="85"/>
                    </a:cubicBezTo>
                  </a:path>
                </a:pathLst>
              </a:custGeom>
              <a:noFill/>
              <a:ln w="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153" name="Oval 749"/>
              <p:cNvSpPr>
                <a:spLocks noChangeArrowheads="1"/>
              </p:cNvSpPr>
              <p:nvPr/>
            </p:nvSpPr>
            <p:spPr bwMode="auto">
              <a:xfrm>
                <a:off x="4527" y="2253"/>
                <a:ext cx="105" cy="127"/>
              </a:xfrm>
              <a:prstGeom prst="ellipse">
                <a:avLst/>
              </a:prstGeom>
              <a:solidFill>
                <a:srgbClr val="000000"/>
              </a:solidFill>
              <a:ln w="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Arial Narrow" pitchFamily="34" charset="0"/>
                </a:endParaRPr>
              </a:p>
            </p:txBody>
          </p:sp>
        </p:grpSp>
        <p:sp>
          <p:nvSpPr>
            <p:cNvPr id="137" name="Rectangle 1487"/>
            <p:cNvSpPr>
              <a:spLocks noChangeArrowheads="1"/>
            </p:cNvSpPr>
            <p:nvPr/>
          </p:nvSpPr>
          <p:spPr bwMode="auto">
            <a:xfrm>
              <a:off x="5172496" y="3019899"/>
              <a:ext cx="504404" cy="390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fr-FR" dirty="0" smtClean="0">
                  <a:latin typeface="Arial Narrow" pitchFamily="34" charset="0"/>
                </a:rPr>
                <a:t>A</a:t>
              </a:r>
              <a:r>
                <a:rPr lang="fr-FR" baseline="-25000" dirty="0" smtClean="0">
                  <a:latin typeface="Arial Narrow" pitchFamily="34" charset="0"/>
                </a:rPr>
                <a:t>r</a:t>
              </a:r>
              <a:endParaRPr lang="fr-FR" dirty="0">
                <a:latin typeface="Arial Narrow" pitchFamily="34" charset="0"/>
              </a:endParaRPr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6451858" y="2106560"/>
              <a:ext cx="10728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Arial Narrow" pitchFamily="34" charset="0"/>
                </a:rPr>
                <a:t>Hologramme</a:t>
              </a:r>
            </a:p>
          </p:txBody>
        </p:sp>
        <p:cxnSp>
          <p:nvCxnSpPr>
            <p:cNvPr id="140" name="Connecteur droit avec flèche 139"/>
            <p:cNvCxnSpPr/>
            <p:nvPr/>
          </p:nvCxnSpPr>
          <p:spPr>
            <a:xfrm flipV="1">
              <a:off x="6954615" y="3231380"/>
              <a:ext cx="1276237" cy="340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ZoneTexte 143"/>
            <p:cNvSpPr txBox="1"/>
            <p:nvPr/>
          </p:nvSpPr>
          <p:spPr>
            <a:xfrm>
              <a:off x="8100076" y="3301408"/>
              <a:ext cx="173593" cy="22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</a:rPr>
                <a:t>z</a:t>
              </a:r>
            </a:p>
          </p:txBody>
        </p:sp>
        <p:grpSp>
          <p:nvGrpSpPr>
            <p:cNvPr id="156" name="Groupe 155"/>
            <p:cNvGrpSpPr/>
            <p:nvPr/>
          </p:nvGrpSpPr>
          <p:grpSpPr>
            <a:xfrm flipH="1">
              <a:off x="7068875" y="3266106"/>
              <a:ext cx="1585040" cy="1772619"/>
              <a:chOff x="5954450" y="3247056"/>
              <a:chExt cx="1585040" cy="1772619"/>
            </a:xfrm>
          </p:grpSpPr>
          <p:pic>
            <p:nvPicPr>
              <p:cNvPr id="139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9262371" flipH="1">
                <a:off x="5990710" y="3847948"/>
                <a:ext cx="733479" cy="974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41" name="Connecteur droit avec flèche 140"/>
              <p:cNvCxnSpPr/>
              <p:nvPr/>
            </p:nvCxnSpPr>
            <p:spPr>
              <a:xfrm rot="10800000" flipV="1">
                <a:off x="6709241" y="3247056"/>
                <a:ext cx="830249" cy="7836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ZoneTexte 144"/>
              <p:cNvSpPr txBox="1"/>
              <p:nvPr/>
            </p:nvSpPr>
            <p:spPr>
              <a:xfrm rot="2837795">
                <a:off x="5695128" y="4569021"/>
                <a:ext cx="709976" cy="191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Arial Narrow" pitchFamily="34" charset="0"/>
                  </a:rPr>
                  <a:t>Image virtuelle</a:t>
                </a:r>
              </a:p>
            </p:txBody>
          </p:sp>
        </p:grpSp>
        <p:cxnSp>
          <p:nvCxnSpPr>
            <p:cNvPr id="146" name="Connecteur droit avec flèche 145"/>
            <p:cNvCxnSpPr/>
            <p:nvPr/>
          </p:nvCxnSpPr>
          <p:spPr>
            <a:xfrm>
              <a:off x="5013609" y="2889405"/>
              <a:ext cx="955296" cy="98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avec flèche 146"/>
            <p:cNvCxnSpPr/>
            <p:nvPr/>
          </p:nvCxnSpPr>
          <p:spPr>
            <a:xfrm>
              <a:off x="5013609" y="3104977"/>
              <a:ext cx="955296" cy="98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avec flèche 147"/>
            <p:cNvCxnSpPr/>
            <p:nvPr/>
          </p:nvCxnSpPr>
          <p:spPr>
            <a:xfrm>
              <a:off x="5013609" y="3320550"/>
              <a:ext cx="955296" cy="98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avec flèche 148"/>
            <p:cNvCxnSpPr/>
            <p:nvPr/>
          </p:nvCxnSpPr>
          <p:spPr>
            <a:xfrm>
              <a:off x="5013609" y="3536124"/>
              <a:ext cx="955296" cy="98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ZoneTexte 157"/>
            <p:cNvSpPr txBox="1"/>
            <p:nvPr/>
          </p:nvSpPr>
          <p:spPr>
            <a:xfrm>
              <a:off x="5114925" y="1617663"/>
              <a:ext cx="35352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1463" indent="-271463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 2" pitchFamily="4" charset="2"/>
                <a:buChar char=""/>
              </a:pPr>
              <a:r>
                <a:rPr lang="fr-FR" sz="2000" b="1" dirty="0">
                  <a:latin typeface="+mn-lt"/>
                </a:rPr>
                <a:t>Hologramme en réflexion</a:t>
              </a:r>
            </a:p>
          </p:txBody>
        </p:sp>
      </p:grpSp>
      <p:sp>
        <p:nvSpPr>
          <p:cNvPr id="52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e 180"/>
          <p:cNvGrpSpPr/>
          <p:nvPr/>
        </p:nvGrpSpPr>
        <p:grpSpPr>
          <a:xfrm>
            <a:off x="76201" y="1194153"/>
            <a:ext cx="5100064" cy="3375339"/>
            <a:chOff x="323851" y="1013178"/>
            <a:chExt cx="5100064" cy="3375339"/>
          </a:xfrm>
        </p:grpSpPr>
        <p:grpSp>
          <p:nvGrpSpPr>
            <p:cNvPr id="11" name="Groupe 267"/>
            <p:cNvGrpSpPr/>
            <p:nvPr/>
          </p:nvGrpSpPr>
          <p:grpSpPr>
            <a:xfrm rot="21577286">
              <a:off x="2661802" y="1013178"/>
              <a:ext cx="742476" cy="3375339"/>
              <a:chOff x="2730774" y="1276350"/>
              <a:chExt cx="938304" cy="4265586"/>
            </a:xfrm>
          </p:grpSpPr>
          <p:sp>
            <p:nvSpPr>
              <p:cNvPr id="158" name="Rectangle 3"/>
              <p:cNvSpPr/>
              <p:nvPr/>
            </p:nvSpPr>
            <p:spPr>
              <a:xfrm>
                <a:off x="2731418" y="1648829"/>
                <a:ext cx="936537" cy="3277881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9" name="ZoneTexte 158"/>
              <p:cNvSpPr txBox="1"/>
              <p:nvPr/>
            </p:nvSpPr>
            <p:spPr>
              <a:xfrm>
                <a:off x="3090820" y="5069448"/>
                <a:ext cx="266891" cy="302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</a:t>
                </a:r>
                <a:endParaRPr lang="fr-FR" dirty="0" smtClean="0">
                  <a:latin typeface="Arial Narrow" pitchFamily="34" charset="0"/>
                </a:endParaRPr>
              </a:p>
            </p:txBody>
          </p:sp>
          <p:cxnSp>
            <p:nvCxnSpPr>
              <p:cNvPr id="160" name="Connecteur droit 159"/>
              <p:cNvCxnSpPr/>
              <p:nvPr/>
            </p:nvCxnSpPr>
            <p:spPr>
              <a:xfrm rot="5400000">
                <a:off x="3367957" y="5240815"/>
                <a:ext cx="600941" cy="13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necteur droit 160"/>
              <p:cNvCxnSpPr/>
              <p:nvPr/>
            </p:nvCxnSpPr>
            <p:spPr>
              <a:xfrm rot="5400000">
                <a:off x="2439230" y="5240815"/>
                <a:ext cx="600941" cy="13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cteur droit avec flèche 161"/>
              <p:cNvCxnSpPr>
                <a:stCxn id="159" idx="3"/>
              </p:cNvCxnSpPr>
              <p:nvPr/>
            </p:nvCxnSpPr>
            <p:spPr>
              <a:xfrm flipV="1">
                <a:off x="3357710" y="5217731"/>
                <a:ext cx="310637" cy="30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Connecteur droit avec flèche 162"/>
              <p:cNvCxnSpPr/>
              <p:nvPr/>
            </p:nvCxnSpPr>
            <p:spPr>
              <a:xfrm rot="5400000" flipH="1" flipV="1">
                <a:off x="2614358" y="1531130"/>
                <a:ext cx="234133" cy="13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ZoneTexte 163"/>
              <p:cNvSpPr txBox="1"/>
              <p:nvPr/>
            </p:nvSpPr>
            <p:spPr>
              <a:xfrm>
                <a:off x="2757481" y="1276350"/>
                <a:ext cx="232741" cy="302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</a:rPr>
                  <a:t>x</a:t>
                </a:r>
              </a:p>
            </p:txBody>
          </p:sp>
        </p:grpSp>
        <p:grpSp>
          <p:nvGrpSpPr>
            <p:cNvPr id="12" name="Groupe 149"/>
            <p:cNvGrpSpPr/>
            <p:nvPr/>
          </p:nvGrpSpPr>
          <p:grpSpPr>
            <a:xfrm rot="1008777">
              <a:off x="929526" y="2113886"/>
              <a:ext cx="4049943" cy="1018982"/>
              <a:chOff x="714347" y="1571613"/>
              <a:chExt cx="6248444" cy="1571636"/>
            </a:xfrm>
          </p:grpSpPr>
          <p:cxnSp>
            <p:nvCxnSpPr>
              <p:cNvPr id="102" name="Connecteur droit 101"/>
              <p:cNvCxnSpPr/>
              <p:nvPr/>
            </p:nvCxnSpPr>
            <p:spPr>
              <a:xfrm rot="5400000">
                <a:off x="-70879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 rot="5400000">
                <a:off x="42617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7"/>
              <p:cNvCxnSpPr/>
              <p:nvPr/>
            </p:nvCxnSpPr>
            <p:spPr>
              <a:xfrm rot="5400000">
                <a:off x="15611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8"/>
              <p:cNvCxnSpPr/>
              <p:nvPr/>
            </p:nvCxnSpPr>
            <p:spPr>
              <a:xfrm rot="5400000">
                <a:off x="269608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9"/>
              <p:cNvCxnSpPr/>
              <p:nvPr/>
            </p:nvCxnSpPr>
            <p:spPr>
              <a:xfrm rot="5400000">
                <a:off x="383103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 rot="5400000">
                <a:off x="496599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 rot="5400000">
                <a:off x="610094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 rot="5400000">
                <a:off x="723590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 rot="5400000">
                <a:off x="837085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 rot="5400000">
                <a:off x="950580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 rot="5400000">
                <a:off x="1064076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 rot="5400000">
                <a:off x="1177571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/>
              <p:nvPr/>
            </p:nvCxnSpPr>
            <p:spPr>
              <a:xfrm rot="5400000">
                <a:off x="1291067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cteur droit 114"/>
              <p:cNvCxnSpPr/>
              <p:nvPr/>
            </p:nvCxnSpPr>
            <p:spPr>
              <a:xfrm rot="5400000">
                <a:off x="140456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115"/>
              <p:cNvCxnSpPr/>
              <p:nvPr/>
            </p:nvCxnSpPr>
            <p:spPr>
              <a:xfrm rot="5400000">
                <a:off x="1518058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116"/>
              <p:cNvCxnSpPr/>
              <p:nvPr/>
            </p:nvCxnSpPr>
            <p:spPr>
              <a:xfrm rot="5400000">
                <a:off x="1631553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/>
              <p:cNvCxnSpPr/>
              <p:nvPr/>
            </p:nvCxnSpPr>
            <p:spPr>
              <a:xfrm rot="5400000">
                <a:off x="1745049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droit 118"/>
              <p:cNvCxnSpPr/>
              <p:nvPr/>
            </p:nvCxnSpPr>
            <p:spPr>
              <a:xfrm rot="5400000">
                <a:off x="1858544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rot="5400000">
                <a:off x="1972040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 rot="5400000">
                <a:off x="2085535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 rot="5400000">
                <a:off x="2199031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122"/>
              <p:cNvCxnSpPr/>
              <p:nvPr/>
            </p:nvCxnSpPr>
            <p:spPr>
              <a:xfrm rot="5400000">
                <a:off x="2312526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123"/>
              <p:cNvCxnSpPr/>
              <p:nvPr/>
            </p:nvCxnSpPr>
            <p:spPr>
              <a:xfrm rot="5400000">
                <a:off x="2426021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rot="5400000">
                <a:off x="2539517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rot="5400000">
                <a:off x="265301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/>
              <p:nvPr/>
            </p:nvCxnSpPr>
            <p:spPr>
              <a:xfrm rot="5400000">
                <a:off x="2766508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/>
              <p:nvPr/>
            </p:nvCxnSpPr>
            <p:spPr>
              <a:xfrm rot="5400000">
                <a:off x="2880003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rot="5400000">
                <a:off x="2993499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/>
              <p:nvPr/>
            </p:nvCxnSpPr>
            <p:spPr>
              <a:xfrm rot="5400000">
                <a:off x="3112004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 rot="5400000">
                <a:off x="3225500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131"/>
              <p:cNvCxnSpPr/>
              <p:nvPr/>
            </p:nvCxnSpPr>
            <p:spPr>
              <a:xfrm rot="5400000">
                <a:off x="3338995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/>
              <p:cNvCxnSpPr/>
              <p:nvPr/>
            </p:nvCxnSpPr>
            <p:spPr>
              <a:xfrm rot="5400000">
                <a:off x="3452491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/>
              <p:cNvCxnSpPr/>
              <p:nvPr/>
            </p:nvCxnSpPr>
            <p:spPr>
              <a:xfrm rot="5400000">
                <a:off x="3565986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/>
              <p:cNvCxnSpPr/>
              <p:nvPr/>
            </p:nvCxnSpPr>
            <p:spPr>
              <a:xfrm rot="5400000">
                <a:off x="367948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135"/>
              <p:cNvCxnSpPr/>
              <p:nvPr/>
            </p:nvCxnSpPr>
            <p:spPr>
              <a:xfrm rot="5400000">
                <a:off x="3792977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136"/>
              <p:cNvCxnSpPr/>
              <p:nvPr/>
            </p:nvCxnSpPr>
            <p:spPr>
              <a:xfrm rot="5400000">
                <a:off x="390647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137"/>
              <p:cNvCxnSpPr/>
              <p:nvPr/>
            </p:nvCxnSpPr>
            <p:spPr>
              <a:xfrm rot="5400000">
                <a:off x="4019968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138"/>
              <p:cNvCxnSpPr/>
              <p:nvPr/>
            </p:nvCxnSpPr>
            <p:spPr>
              <a:xfrm rot="5400000">
                <a:off x="4133463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139"/>
              <p:cNvCxnSpPr/>
              <p:nvPr/>
            </p:nvCxnSpPr>
            <p:spPr>
              <a:xfrm rot="5400000">
                <a:off x="4246959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/>
              <p:cNvCxnSpPr/>
              <p:nvPr/>
            </p:nvCxnSpPr>
            <p:spPr>
              <a:xfrm rot="5400000">
                <a:off x="4360454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141"/>
              <p:cNvCxnSpPr/>
              <p:nvPr/>
            </p:nvCxnSpPr>
            <p:spPr>
              <a:xfrm rot="5400000">
                <a:off x="4473950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cteur droit 142"/>
              <p:cNvCxnSpPr/>
              <p:nvPr/>
            </p:nvCxnSpPr>
            <p:spPr>
              <a:xfrm rot="5400000">
                <a:off x="4587445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cteur droit 143"/>
              <p:cNvCxnSpPr/>
              <p:nvPr/>
            </p:nvCxnSpPr>
            <p:spPr>
              <a:xfrm rot="5400000">
                <a:off x="4700941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Connecteur droit 144"/>
              <p:cNvCxnSpPr/>
              <p:nvPr/>
            </p:nvCxnSpPr>
            <p:spPr>
              <a:xfrm rot="5400000">
                <a:off x="4814436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cteur droit 145"/>
              <p:cNvCxnSpPr/>
              <p:nvPr/>
            </p:nvCxnSpPr>
            <p:spPr>
              <a:xfrm rot="5400000">
                <a:off x="492793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146"/>
              <p:cNvCxnSpPr/>
              <p:nvPr/>
            </p:nvCxnSpPr>
            <p:spPr>
              <a:xfrm rot="5400000">
                <a:off x="5041427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cteur droit 147"/>
              <p:cNvCxnSpPr/>
              <p:nvPr/>
            </p:nvCxnSpPr>
            <p:spPr>
              <a:xfrm rot="5400000">
                <a:off x="5154923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cteur droit 148"/>
              <p:cNvCxnSpPr/>
              <p:nvPr/>
            </p:nvCxnSpPr>
            <p:spPr>
              <a:xfrm rot="5400000">
                <a:off x="5268418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cteur droit 149"/>
              <p:cNvCxnSpPr/>
              <p:nvPr/>
            </p:nvCxnSpPr>
            <p:spPr>
              <a:xfrm rot="5400000">
                <a:off x="5381913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/>
              <p:cNvCxnSpPr/>
              <p:nvPr/>
            </p:nvCxnSpPr>
            <p:spPr>
              <a:xfrm rot="5400000">
                <a:off x="5495409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onnecteur droit 151"/>
              <p:cNvCxnSpPr/>
              <p:nvPr/>
            </p:nvCxnSpPr>
            <p:spPr>
              <a:xfrm rot="5400000">
                <a:off x="5608904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/>
              <p:cNvCxnSpPr/>
              <p:nvPr/>
            </p:nvCxnSpPr>
            <p:spPr>
              <a:xfrm rot="5400000">
                <a:off x="5722400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cteur droit 153"/>
              <p:cNvCxnSpPr/>
              <p:nvPr/>
            </p:nvCxnSpPr>
            <p:spPr>
              <a:xfrm rot="5400000">
                <a:off x="5835895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necteur droit 154"/>
              <p:cNvCxnSpPr/>
              <p:nvPr/>
            </p:nvCxnSpPr>
            <p:spPr>
              <a:xfrm rot="5400000">
                <a:off x="5949391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necteur droit 155"/>
              <p:cNvCxnSpPr/>
              <p:nvPr/>
            </p:nvCxnSpPr>
            <p:spPr>
              <a:xfrm rot="5400000">
                <a:off x="6062886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156"/>
              <p:cNvCxnSpPr/>
              <p:nvPr/>
            </p:nvCxnSpPr>
            <p:spPr>
              <a:xfrm rot="5400000">
                <a:off x="617638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e 150"/>
            <p:cNvGrpSpPr/>
            <p:nvPr/>
          </p:nvGrpSpPr>
          <p:grpSpPr>
            <a:xfrm rot="20489661">
              <a:off x="1018789" y="2160701"/>
              <a:ext cx="4049943" cy="1018982"/>
              <a:chOff x="714347" y="1571613"/>
              <a:chExt cx="6248444" cy="1571636"/>
            </a:xfrm>
          </p:grpSpPr>
          <p:cxnSp>
            <p:nvCxnSpPr>
              <p:cNvPr id="46" name="Connecteur droit 45"/>
              <p:cNvCxnSpPr/>
              <p:nvPr/>
            </p:nvCxnSpPr>
            <p:spPr>
              <a:xfrm rot="5400000">
                <a:off x="-70879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5400000">
                <a:off x="42617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rot="5400000">
                <a:off x="15611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 rot="5400000">
                <a:off x="269608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rot="5400000">
                <a:off x="383103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rot="5400000">
                <a:off x="496599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 rot="5400000">
                <a:off x="610094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 rot="5400000">
                <a:off x="723590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 rot="5400000">
                <a:off x="837085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 rot="5400000">
                <a:off x="950580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rot="5400000">
                <a:off x="1064076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rot="5400000">
                <a:off x="1177571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 rot="5400000">
                <a:off x="1291067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 rot="5400000">
                <a:off x="140456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 rot="5400000">
                <a:off x="1518058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 rot="5400000">
                <a:off x="1631553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 rot="5400000">
                <a:off x="1745049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 rot="5400000">
                <a:off x="1858544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 rot="5400000">
                <a:off x="1972040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 rot="5400000">
                <a:off x="2085535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 rot="5400000">
                <a:off x="2199031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 rot="5400000">
                <a:off x="2312526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 rot="5400000">
                <a:off x="2426021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 rot="5400000">
                <a:off x="2539517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 rot="5400000">
                <a:off x="265301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/>
              <p:nvPr/>
            </p:nvCxnSpPr>
            <p:spPr>
              <a:xfrm rot="5400000">
                <a:off x="2766508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2880003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/>
              <p:cNvCxnSpPr/>
              <p:nvPr/>
            </p:nvCxnSpPr>
            <p:spPr>
              <a:xfrm rot="5400000">
                <a:off x="2993499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3112004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74"/>
              <p:cNvCxnSpPr/>
              <p:nvPr/>
            </p:nvCxnSpPr>
            <p:spPr>
              <a:xfrm rot="5400000">
                <a:off x="3225500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3338995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 rot="5400000">
                <a:off x="3452491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3565986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 rot="5400000">
                <a:off x="367948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3792977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 rot="5400000">
                <a:off x="390647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>
              <a:xfrm rot="5400000">
                <a:off x="4019968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 rot="5400000">
                <a:off x="4133463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 rot="5400000">
                <a:off x="4246959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 rot="5400000">
                <a:off x="4360454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/>
              <p:cNvCxnSpPr/>
              <p:nvPr/>
            </p:nvCxnSpPr>
            <p:spPr>
              <a:xfrm rot="5400000">
                <a:off x="4473950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/>
              <p:cNvCxnSpPr/>
              <p:nvPr/>
            </p:nvCxnSpPr>
            <p:spPr>
              <a:xfrm rot="5400000">
                <a:off x="4587445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/>
              <p:nvPr/>
            </p:nvCxnSpPr>
            <p:spPr>
              <a:xfrm rot="5400000">
                <a:off x="4700941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 rot="5400000">
                <a:off x="4814436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/>
              <p:nvPr/>
            </p:nvCxnSpPr>
            <p:spPr>
              <a:xfrm rot="5400000">
                <a:off x="492793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 rot="5400000">
                <a:off x="5041427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/>
              <p:nvPr/>
            </p:nvCxnSpPr>
            <p:spPr>
              <a:xfrm rot="5400000">
                <a:off x="5154923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/>
              <p:cNvCxnSpPr/>
              <p:nvPr/>
            </p:nvCxnSpPr>
            <p:spPr>
              <a:xfrm rot="5400000">
                <a:off x="5268418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/>
              <p:nvPr/>
            </p:nvCxnSpPr>
            <p:spPr>
              <a:xfrm rot="5400000">
                <a:off x="5381913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/>
              <p:nvPr/>
            </p:nvCxnSpPr>
            <p:spPr>
              <a:xfrm rot="5400000">
                <a:off x="5495409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/>
              <p:nvPr/>
            </p:nvCxnSpPr>
            <p:spPr>
              <a:xfrm rot="5400000">
                <a:off x="5608904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 rot="5400000">
                <a:off x="5722400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>
              <a:xfrm rot="5400000">
                <a:off x="5835895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 rot="5400000">
                <a:off x="5949391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 rot="5400000">
                <a:off x="6062886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 rot="5400000">
                <a:off x="617638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Connecteur droit 13"/>
            <p:cNvCxnSpPr/>
            <p:nvPr/>
          </p:nvCxnSpPr>
          <p:spPr>
            <a:xfrm rot="6408777" flipH="1" flipV="1">
              <a:off x="1915278" y="1695300"/>
              <a:ext cx="98810" cy="10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rot="6408777" flipH="1" flipV="1">
              <a:off x="1986218" y="1716735"/>
              <a:ext cx="98810" cy="10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rot="11808777">
              <a:off x="2029650" y="1721541"/>
              <a:ext cx="86459" cy="10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rot="11808777" flipH="1">
              <a:off x="1887770" y="1678670"/>
              <a:ext cx="86459" cy="10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 rot="1008777">
              <a:off x="1726595" y="1345552"/>
              <a:ext cx="634123" cy="292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ym typeface="Symbol"/>
                </a:rPr>
                <a:t></a:t>
              </a:r>
              <a:r>
                <a:rPr lang="fr-FR" baseline="-25000" dirty="0" smtClean="0">
                  <a:sym typeface="Symbol"/>
                </a:rPr>
                <a:t>écriture</a:t>
              </a:r>
              <a:endParaRPr lang="fr-FR" dirty="0" smtClean="0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>
              <a:off x="3394469" y="2632794"/>
              <a:ext cx="2028927" cy="12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5229354" y="2718603"/>
              <a:ext cx="194561" cy="239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</a:rPr>
                <a:t>Z</a:t>
              </a:r>
            </a:p>
          </p:txBody>
        </p:sp>
        <p:cxnSp>
          <p:nvCxnSpPr>
            <p:cNvPr id="21" name="Connecteur droit avec flèche 20"/>
            <p:cNvCxnSpPr>
              <a:stCxn id="159" idx="1"/>
            </p:cNvCxnSpPr>
            <p:nvPr/>
          </p:nvCxnSpPr>
          <p:spPr>
            <a:xfrm rot="10800000">
              <a:off x="2670909" y="4125522"/>
              <a:ext cx="285267" cy="93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rot="1008777">
              <a:off x="689246" y="1989726"/>
              <a:ext cx="314956" cy="10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rot="1008777" flipV="1">
              <a:off x="818563" y="3265857"/>
              <a:ext cx="265551" cy="2151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 rot="1008777">
              <a:off x="815923" y="2477023"/>
              <a:ext cx="197679" cy="292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  <a:sym typeface="Symbol"/>
                </a:rPr>
                <a:t></a:t>
              </a:r>
              <a:endParaRPr lang="fr-FR" dirty="0" smtClean="0">
                <a:latin typeface="Arial Narrow" pitchFamily="34" charset="0"/>
              </a:endParaRPr>
            </a:p>
          </p:txBody>
        </p:sp>
        <p:sp>
          <p:nvSpPr>
            <p:cNvPr id="25" name="Arc 24"/>
            <p:cNvSpPr/>
            <p:nvPr/>
          </p:nvSpPr>
          <p:spPr>
            <a:xfrm rot="18300646" flipH="1">
              <a:off x="1051312" y="2343816"/>
              <a:ext cx="592858" cy="592858"/>
            </a:xfrm>
            <a:prstGeom prst="arc">
              <a:avLst>
                <a:gd name="adj1" fmla="val 17764528"/>
                <a:gd name="adj2" fmla="val 1982373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 rot="20482819">
              <a:off x="408914" y="3194142"/>
              <a:ext cx="442943" cy="58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>
                  <a:latin typeface="Arial Narrow" pitchFamily="34" charset="0"/>
                </a:rPr>
                <a:t>Onde</a:t>
              </a:r>
            </a:p>
            <a:p>
              <a:pPr algn="ctr"/>
              <a:r>
                <a:rPr lang="fr-FR" sz="1400" dirty="0" smtClean="0">
                  <a:latin typeface="Arial Narrow" pitchFamily="34" charset="0"/>
                </a:rPr>
                <a:t>Plane</a:t>
              </a:r>
            </a:p>
            <a:p>
              <a:pPr algn="ctr"/>
              <a:r>
                <a:rPr lang="fr-FR" sz="1400" dirty="0" smtClean="0">
                  <a:latin typeface="Arial Narrow" pitchFamily="34" charset="0"/>
                </a:rPr>
                <a:t>Objet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 rot="996254">
              <a:off x="323851" y="1588739"/>
              <a:ext cx="442943" cy="58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>
                  <a:latin typeface="Arial Narrow" pitchFamily="34" charset="0"/>
                </a:rPr>
                <a:t>Onde</a:t>
              </a:r>
            </a:p>
            <a:p>
              <a:pPr algn="ctr"/>
              <a:r>
                <a:rPr lang="fr-FR" sz="1400" dirty="0" smtClean="0">
                  <a:latin typeface="Arial Narrow" pitchFamily="34" charset="0"/>
                </a:rPr>
                <a:t>Plane</a:t>
              </a:r>
            </a:p>
            <a:p>
              <a:pPr algn="ctr"/>
              <a:r>
                <a:rPr lang="fr-FR" sz="1400" dirty="0" err="1" smtClean="0">
                  <a:latin typeface="Arial Narrow" pitchFamily="34" charset="0"/>
                </a:rPr>
                <a:t>Ref</a:t>
              </a:r>
              <a:endParaRPr lang="fr-FR" sz="1400" dirty="0" smtClean="0">
                <a:latin typeface="Arial Narrow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013" y="82550"/>
            <a:ext cx="7391400" cy="860425"/>
          </a:xfrm>
        </p:spPr>
        <p:txBody>
          <a:bodyPr/>
          <a:lstStyle/>
          <a:p>
            <a:r>
              <a:rPr lang="fr-FR" dirty="0" smtClean="0"/>
              <a:t>3. Eléments de théorie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4.1. Hologramme en transmission : écriture</a:t>
            </a:r>
            <a:endParaRPr lang="fr-FR" sz="2000" i="1" kern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21</a:t>
            </a:fld>
            <a:endParaRPr lang="fr-FR"/>
          </a:p>
        </p:txBody>
      </p:sp>
      <p:grpSp>
        <p:nvGrpSpPr>
          <p:cNvPr id="180" name="Groupe 179"/>
          <p:cNvGrpSpPr/>
          <p:nvPr/>
        </p:nvGrpSpPr>
        <p:grpSpPr>
          <a:xfrm>
            <a:off x="6167935" y="2517889"/>
            <a:ext cx="322805" cy="611488"/>
            <a:chOff x="5377360" y="3879964"/>
            <a:chExt cx="322805" cy="611488"/>
          </a:xfrm>
        </p:grpSpPr>
        <p:cxnSp>
          <p:nvCxnSpPr>
            <p:cNvPr id="30" name="Connecteur droit avec flèche 29"/>
            <p:cNvCxnSpPr/>
            <p:nvPr/>
          </p:nvCxnSpPr>
          <p:spPr>
            <a:xfrm rot="5400000" flipH="1" flipV="1">
              <a:off x="5393760" y="4185046"/>
              <a:ext cx="611488" cy="132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5377360" y="4021739"/>
              <a:ext cx="285654" cy="292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Arial Narrow" pitchFamily="34" charset="0"/>
                </a:rPr>
                <a:t>k</a:t>
              </a:r>
              <a:r>
                <a:rPr lang="fr-FR" baseline="-25000" dirty="0" smtClean="0">
                  <a:latin typeface="Arial Narrow" pitchFamily="34" charset="0"/>
                </a:rPr>
                <a:t>g</a:t>
              </a:r>
              <a:endParaRPr lang="fr-FR" dirty="0" smtClean="0">
                <a:latin typeface="Arial Narrow" pitchFamily="34" charset="0"/>
              </a:endParaRPr>
            </a:p>
          </p:txBody>
        </p:sp>
      </p:grp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4" name="Flèche droite 183"/>
          <p:cNvSpPr/>
          <p:nvPr/>
        </p:nvSpPr>
        <p:spPr>
          <a:xfrm>
            <a:off x="3495675" y="4724400"/>
            <a:ext cx="276225" cy="7048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3" name="Groupe 192"/>
          <p:cNvGrpSpPr/>
          <p:nvPr/>
        </p:nvGrpSpPr>
        <p:grpSpPr>
          <a:xfrm>
            <a:off x="5305425" y="2306073"/>
            <a:ext cx="2105025" cy="1051224"/>
            <a:chOff x="5305425" y="2306073"/>
            <a:chExt cx="2105025" cy="1051224"/>
          </a:xfrm>
        </p:grpSpPr>
        <p:grpSp>
          <p:nvGrpSpPr>
            <p:cNvPr id="179" name="Groupe 178"/>
            <p:cNvGrpSpPr/>
            <p:nvPr/>
          </p:nvGrpSpPr>
          <p:grpSpPr>
            <a:xfrm>
              <a:off x="6519313" y="2306073"/>
              <a:ext cx="891137" cy="1051224"/>
              <a:chOff x="5728738" y="3677673"/>
              <a:chExt cx="891137" cy="1051224"/>
            </a:xfrm>
          </p:grpSpPr>
          <p:cxnSp>
            <p:nvCxnSpPr>
              <p:cNvPr id="26" name="Connecteur droit avec flèche 25"/>
              <p:cNvCxnSpPr/>
              <p:nvPr/>
            </p:nvCxnSpPr>
            <p:spPr>
              <a:xfrm rot="1008777" flipV="1">
                <a:off x="5804172" y="4050751"/>
                <a:ext cx="753709" cy="5765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/>
              <p:cNvCxnSpPr/>
              <p:nvPr/>
            </p:nvCxnSpPr>
            <p:spPr>
              <a:xfrm>
                <a:off x="5728738" y="3883197"/>
                <a:ext cx="891137" cy="2877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ZoneTexte 27"/>
              <p:cNvSpPr txBox="1"/>
              <p:nvPr/>
            </p:nvSpPr>
            <p:spPr>
              <a:xfrm>
                <a:off x="6045652" y="4436646"/>
                <a:ext cx="285654" cy="292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latin typeface="Arial Narrow" pitchFamily="34" charset="0"/>
                  </a:rPr>
                  <a:t>k</a:t>
                </a:r>
                <a:r>
                  <a:rPr lang="fr-FR" baseline="-25000" dirty="0" smtClean="0">
                    <a:latin typeface="Arial Narrow" pitchFamily="34" charset="0"/>
                  </a:rPr>
                  <a:t>0</a:t>
                </a:r>
                <a:endParaRPr lang="fr-FR" dirty="0" smtClean="0">
                  <a:latin typeface="Arial Narrow" pitchFamily="34" charset="0"/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5990668" y="3677673"/>
                <a:ext cx="269165" cy="292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>
                    <a:latin typeface="Arial Narrow" pitchFamily="34" charset="0"/>
                  </a:rPr>
                  <a:t>k</a:t>
                </a:r>
                <a:r>
                  <a:rPr lang="fr-FR" baseline="-25000" dirty="0" err="1">
                    <a:latin typeface="Arial Narrow" pitchFamily="34" charset="0"/>
                  </a:rPr>
                  <a:t>r</a:t>
                </a:r>
                <a:endParaRPr lang="fr-FR" dirty="0" smtClean="0">
                  <a:latin typeface="Arial Narrow" pitchFamily="34" charset="0"/>
                </a:endParaRPr>
              </a:p>
            </p:txBody>
          </p:sp>
          <p:cxnSp>
            <p:nvCxnSpPr>
              <p:cNvPr id="32" name="Connecteur droit 31"/>
              <p:cNvCxnSpPr/>
              <p:nvPr/>
            </p:nvCxnSpPr>
            <p:spPr>
              <a:xfrm rot="11808777" flipV="1">
                <a:off x="5903776" y="4075774"/>
                <a:ext cx="663264" cy="23365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ZoneTexte 32"/>
              <p:cNvSpPr txBox="1"/>
              <p:nvPr/>
            </p:nvSpPr>
            <p:spPr>
              <a:xfrm rot="1008777">
                <a:off x="5851917" y="4187487"/>
                <a:ext cx="437151" cy="21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>
                    <a:latin typeface="Arial Narrow" pitchFamily="34" charset="0"/>
                    <a:sym typeface="Symbol"/>
                  </a:rPr>
                  <a:t>/2</a:t>
                </a:r>
                <a:endParaRPr lang="fr-FR" sz="1200" dirty="0" smtClean="0">
                  <a:latin typeface="Arial Narrow" pitchFamily="34" charset="0"/>
                </a:endParaRP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 rot="1008777">
                <a:off x="5848155" y="3951834"/>
                <a:ext cx="437151" cy="21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>
                    <a:latin typeface="Arial Narrow" pitchFamily="34" charset="0"/>
                    <a:sym typeface="Symbol"/>
                  </a:rPr>
                  <a:t>/2</a:t>
                </a:r>
                <a:endParaRPr lang="fr-FR" sz="1200" dirty="0" smtClean="0">
                  <a:latin typeface="Arial Narrow" pitchFamily="34" charset="0"/>
                </a:endParaRPr>
              </a:p>
            </p:txBody>
          </p:sp>
        </p:grpSp>
        <p:sp>
          <p:nvSpPr>
            <p:cNvPr id="191" name="Double flèche horizontale 190"/>
            <p:cNvSpPr/>
            <p:nvPr/>
          </p:nvSpPr>
          <p:spPr>
            <a:xfrm>
              <a:off x="5305425" y="2390775"/>
              <a:ext cx="638175" cy="895350"/>
            </a:xfrm>
            <a:prstGeom prst="leftRightArrow">
              <a:avLst>
                <a:gd name="adj1" fmla="val 50000"/>
                <a:gd name="adj2" fmla="val 255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9" name="ZoneTexte 188"/>
          <p:cNvSpPr txBox="1"/>
          <p:nvPr/>
        </p:nvSpPr>
        <p:spPr>
          <a:xfrm>
            <a:off x="0" y="935666"/>
            <a:ext cx="5551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sz="2000" b="1" dirty="0">
                <a:latin typeface="+mn-lt"/>
              </a:rPr>
              <a:t>Onde objet et onde de réf. du même côté !</a:t>
            </a:r>
          </a:p>
        </p:txBody>
      </p:sp>
      <p:sp>
        <p:nvSpPr>
          <p:cNvPr id="190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486400" y="959387"/>
            <a:ext cx="3557588" cy="945787"/>
            <a:chOff x="5486400" y="959387"/>
            <a:chExt cx="3557588" cy="945787"/>
          </a:xfrm>
        </p:grpSpPr>
        <p:grpSp>
          <p:nvGrpSpPr>
            <p:cNvPr id="192" name="Groupe 191"/>
            <p:cNvGrpSpPr/>
            <p:nvPr/>
          </p:nvGrpSpPr>
          <p:grpSpPr>
            <a:xfrm>
              <a:off x="5486400" y="959387"/>
              <a:ext cx="1261685" cy="945787"/>
              <a:chOff x="5486400" y="959387"/>
              <a:chExt cx="1261685" cy="945787"/>
            </a:xfrm>
          </p:grpSpPr>
          <p:grpSp>
            <p:nvGrpSpPr>
              <p:cNvPr id="178" name="Groupe 177"/>
              <p:cNvGrpSpPr/>
              <p:nvPr/>
            </p:nvGrpSpPr>
            <p:grpSpPr>
              <a:xfrm>
                <a:off x="5702054" y="959387"/>
                <a:ext cx="1046031" cy="945787"/>
                <a:chOff x="4282829" y="3712112"/>
                <a:chExt cx="1046031" cy="945787"/>
              </a:xfrm>
            </p:grpSpPr>
            <p:cxnSp>
              <p:nvCxnSpPr>
                <p:cNvPr id="39" name="Connecteur droit 38"/>
                <p:cNvCxnSpPr/>
                <p:nvPr/>
              </p:nvCxnSpPr>
              <p:spPr>
                <a:xfrm rot="11808777" flipH="1">
                  <a:off x="4578221" y="3941735"/>
                  <a:ext cx="750639" cy="22672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/>
                <p:cNvCxnSpPr/>
                <p:nvPr/>
              </p:nvCxnSpPr>
              <p:spPr>
                <a:xfrm rot="11808777" flipH="1">
                  <a:off x="4578221" y="4193916"/>
                  <a:ext cx="750639" cy="22672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/>
                <p:nvPr/>
              </p:nvCxnSpPr>
              <p:spPr>
                <a:xfrm rot="11808777" flipH="1">
                  <a:off x="4578221" y="4431179"/>
                  <a:ext cx="750639" cy="22672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/>
                <p:cNvCxnSpPr/>
                <p:nvPr/>
              </p:nvCxnSpPr>
              <p:spPr>
                <a:xfrm rot="11808777" flipH="1">
                  <a:off x="4578221" y="3712112"/>
                  <a:ext cx="750639" cy="22672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avec flèche 42"/>
                <p:cNvCxnSpPr/>
                <p:nvPr/>
              </p:nvCxnSpPr>
              <p:spPr>
                <a:xfrm rot="17208777" flipH="1">
                  <a:off x="4520232" y="3919183"/>
                  <a:ext cx="199756" cy="6214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avec flèche 43"/>
                <p:cNvCxnSpPr/>
                <p:nvPr/>
              </p:nvCxnSpPr>
              <p:spPr>
                <a:xfrm rot="17208777" flipV="1">
                  <a:off x="4522264" y="4387417"/>
                  <a:ext cx="199016" cy="6584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ZoneTexte 44"/>
                <p:cNvSpPr txBox="1"/>
                <p:nvPr/>
              </p:nvSpPr>
              <p:spPr>
                <a:xfrm>
                  <a:off x="4282829" y="3994768"/>
                  <a:ext cx="271702" cy="2922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>
                      <a:latin typeface="Arial Narrow" pitchFamily="34" charset="0"/>
                      <a:sym typeface="Symbol"/>
                    </a:rPr>
                    <a:t></a:t>
                  </a:r>
                  <a:endParaRPr lang="fr-FR" dirty="0" smtClean="0">
                    <a:latin typeface="Arial Narrow" pitchFamily="34" charset="0"/>
                  </a:endParaRPr>
                </a:p>
              </p:txBody>
            </p:sp>
          </p:grpSp>
          <p:sp>
            <p:nvSpPr>
              <p:cNvPr id="188" name="Flèche droite 187"/>
              <p:cNvSpPr/>
              <p:nvPr/>
            </p:nvSpPr>
            <p:spPr>
              <a:xfrm>
                <a:off x="5486400" y="1085850"/>
                <a:ext cx="209550" cy="57943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37936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213" y="1117600"/>
              <a:ext cx="18827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7940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749800"/>
            <a:ext cx="315753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4433888" y="4330700"/>
            <a:ext cx="3969003" cy="1962150"/>
            <a:chOff x="4433888" y="4330700"/>
            <a:chExt cx="3969003" cy="1962150"/>
          </a:xfrm>
        </p:grpSpPr>
        <p:pic>
          <p:nvPicPr>
            <p:cNvPr id="37945" name="Picture 5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888" y="5607050"/>
              <a:ext cx="3756025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5" name="Groupe 194"/>
            <p:cNvGrpSpPr/>
            <p:nvPr/>
          </p:nvGrpSpPr>
          <p:grpSpPr>
            <a:xfrm>
              <a:off x="5740400" y="5187950"/>
              <a:ext cx="1685925" cy="876300"/>
              <a:chOff x="5562600" y="5391150"/>
              <a:chExt cx="1685925" cy="876300"/>
            </a:xfrm>
          </p:grpSpPr>
          <p:sp>
            <p:nvSpPr>
              <p:cNvPr id="194" name="Rectangle 193"/>
              <p:cNvSpPr/>
              <p:nvPr/>
            </p:nvSpPr>
            <p:spPr>
              <a:xfrm>
                <a:off x="7077075" y="5991225"/>
                <a:ext cx="171450" cy="276225"/>
              </a:xfrm>
              <a:prstGeom prst="rect">
                <a:avLst/>
              </a:prstGeom>
              <a:noFill/>
              <a:ln w="57150">
                <a:solidFill>
                  <a:srgbClr val="66FF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5" name="Flèche vers le bas 184"/>
              <p:cNvSpPr/>
              <p:nvPr/>
            </p:nvSpPr>
            <p:spPr>
              <a:xfrm>
                <a:off x="5562600" y="5391150"/>
                <a:ext cx="1038225" cy="29527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37942" name="Picture 5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788" y="4330700"/>
              <a:ext cx="3880103" cy="709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3" name="Groupe 182"/>
          <p:cNvGrpSpPr/>
          <p:nvPr/>
        </p:nvGrpSpPr>
        <p:grpSpPr>
          <a:xfrm>
            <a:off x="2418820" y="1199236"/>
            <a:ext cx="3115205" cy="1976785"/>
            <a:chOff x="2666470" y="1018261"/>
            <a:chExt cx="3115205" cy="1976785"/>
          </a:xfrm>
        </p:grpSpPr>
        <p:grpSp>
          <p:nvGrpSpPr>
            <p:cNvPr id="177" name="Groupe 176"/>
            <p:cNvGrpSpPr/>
            <p:nvPr/>
          </p:nvGrpSpPr>
          <p:grpSpPr>
            <a:xfrm>
              <a:off x="2666470" y="2259337"/>
              <a:ext cx="728000" cy="735709"/>
              <a:chOff x="2666470" y="2259337"/>
              <a:chExt cx="728000" cy="735709"/>
            </a:xfrm>
          </p:grpSpPr>
          <p:cxnSp>
            <p:nvCxnSpPr>
              <p:cNvPr id="35" name="Connecteur droit 34"/>
              <p:cNvCxnSpPr/>
              <p:nvPr/>
            </p:nvCxnSpPr>
            <p:spPr>
              <a:xfrm flipV="1">
                <a:off x="2666470" y="2502314"/>
                <a:ext cx="728000" cy="443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2668689" y="2753118"/>
                <a:ext cx="725780" cy="222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2666470" y="2992826"/>
                <a:ext cx="728000" cy="222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 flipV="1">
                <a:off x="2670385" y="2259337"/>
                <a:ext cx="724084" cy="362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Connecteur droit avec flèche 6"/>
            <p:cNvCxnSpPr/>
            <p:nvPr/>
          </p:nvCxnSpPr>
          <p:spPr>
            <a:xfrm rot="5400000">
              <a:off x="3071679" y="1381253"/>
              <a:ext cx="960589" cy="7485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3225423" y="1018261"/>
              <a:ext cx="2556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Arial Narrow" pitchFamily="34" charset="0"/>
                </a:rPr>
                <a:t>Maxima des franges d’interférences</a:t>
              </a:r>
              <a:endParaRPr lang="fr-FR" sz="14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013" y="82550"/>
            <a:ext cx="7391400" cy="860425"/>
          </a:xfrm>
        </p:spPr>
        <p:txBody>
          <a:bodyPr/>
          <a:lstStyle/>
          <a:p>
            <a:r>
              <a:rPr lang="fr-FR" dirty="0" smtClean="0"/>
              <a:t>3. Eléments de théorie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4.1. Hologramme en transmission : relecture</a:t>
            </a:r>
            <a:endParaRPr lang="fr-FR" sz="2000" i="1" kern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588464" y="1245998"/>
            <a:ext cx="792630" cy="277420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854922" y="2961526"/>
            <a:ext cx="4205948" cy="1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875938" y="3059876"/>
            <a:ext cx="208095" cy="256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Z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 rot="16200000" flipV="1">
            <a:off x="2860145" y="1122675"/>
            <a:ext cx="231368" cy="22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977279" y="922337"/>
            <a:ext cx="196978" cy="256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x</a:t>
            </a:r>
          </a:p>
        </p:txBody>
      </p:sp>
      <p:grpSp>
        <p:nvGrpSpPr>
          <p:cNvPr id="213" name="Groupe 212"/>
          <p:cNvGrpSpPr/>
          <p:nvPr/>
        </p:nvGrpSpPr>
        <p:grpSpPr>
          <a:xfrm>
            <a:off x="88714" y="1319084"/>
            <a:ext cx="3305498" cy="1958275"/>
            <a:chOff x="88714" y="1319084"/>
            <a:chExt cx="3305498" cy="1958275"/>
          </a:xfrm>
        </p:grpSpPr>
        <p:sp>
          <p:nvSpPr>
            <p:cNvPr id="36" name="Arc 35"/>
            <p:cNvSpPr/>
            <p:nvPr/>
          </p:nvSpPr>
          <p:spPr>
            <a:xfrm rot="13610527">
              <a:off x="1133280" y="2544671"/>
              <a:ext cx="634100" cy="634100"/>
            </a:xfrm>
            <a:prstGeom prst="arc">
              <a:avLst>
                <a:gd name="adj1" fmla="val 17764528"/>
                <a:gd name="adj2" fmla="val 1982373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2" name="Groupe 211"/>
            <p:cNvGrpSpPr/>
            <p:nvPr/>
          </p:nvGrpSpPr>
          <p:grpSpPr>
            <a:xfrm>
              <a:off x="88714" y="1319084"/>
              <a:ext cx="3305498" cy="1958275"/>
              <a:chOff x="88714" y="1319084"/>
              <a:chExt cx="3305498" cy="1958275"/>
            </a:xfrm>
          </p:grpSpPr>
          <p:cxnSp>
            <p:nvCxnSpPr>
              <p:cNvPr id="37" name="Connecteur droit 36"/>
              <p:cNvCxnSpPr/>
              <p:nvPr/>
            </p:nvCxnSpPr>
            <p:spPr>
              <a:xfrm rot="5400000">
                <a:off x="3080156" y="2841884"/>
                <a:ext cx="483409" cy="1289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 rot="5400000">
                <a:off x="3293256" y="2979835"/>
                <a:ext cx="159279" cy="426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1" name="Groupe 210"/>
              <p:cNvGrpSpPr/>
              <p:nvPr/>
            </p:nvGrpSpPr>
            <p:grpSpPr>
              <a:xfrm>
                <a:off x="88714" y="1319084"/>
                <a:ext cx="3289784" cy="1958275"/>
                <a:chOff x="88714" y="1319084"/>
                <a:chExt cx="3289784" cy="1958275"/>
              </a:xfrm>
            </p:grpSpPr>
            <p:grpSp>
              <p:nvGrpSpPr>
                <p:cNvPr id="209" name="Groupe 208"/>
                <p:cNvGrpSpPr/>
                <p:nvPr/>
              </p:nvGrpSpPr>
              <p:grpSpPr>
                <a:xfrm>
                  <a:off x="1474965" y="1319084"/>
                  <a:ext cx="741620" cy="450541"/>
                  <a:chOff x="1474965" y="1319084"/>
                  <a:chExt cx="741620" cy="450541"/>
                </a:xfrm>
              </p:grpSpPr>
              <p:cxnSp>
                <p:nvCxnSpPr>
                  <p:cNvPr id="15" name="Connecteur droit 14"/>
                  <p:cNvCxnSpPr/>
                  <p:nvPr/>
                </p:nvCxnSpPr>
                <p:spPr>
                  <a:xfrm rot="6316404" flipH="1" flipV="1">
                    <a:off x="1714362" y="1695354"/>
                    <a:ext cx="105683" cy="110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Connecteur droit 15"/>
                  <p:cNvCxnSpPr/>
                  <p:nvPr/>
                </p:nvCxnSpPr>
                <p:spPr>
                  <a:xfrm rot="6316404" flipH="1" flipV="1">
                    <a:off x="1790825" y="1716233"/>
                    <a:ext cx="105683" cy="110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Connecteur droit avec flèche 16"/>
                  <p:cNvCxnSpPr/>
                  <p:nvPr/>
                </p:nvCxnSpPr>
                <p:spPr>
                  <a:xfrm rot="11716404">
                    <a:off x="1837402" y="1720301"/>
                    <a:ext cx="92473" cy="110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Connecteur droit avec flèche 17"/>
                  <p:cNvCxnSpPr/>
                  <p:nvPr/>
                </p:nvCxnSpPr>
                <p:spPr>
                  <a:xfrm rot="11716404" flipH="1">
                    <a:off x="1684475" y="1678541"/>
                    <a:ext cx="92473" cy="110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ZoneTexte 18"/>
                  <p:cNvSpPr txBox="1"/>
                  <p:nvPr/>
                </p:nvSpPr>
                <p:spPr>
                  <a:xfrm rot="916404">
                    <a:off x="1474965" y="1319084"/>
                    <a:ext cx="741620" cy="3125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 smtClean="0">
                        <a:sym typeface="Symbol"/>
                      </a:rPr>
                      <a:t></a:t>
                    </a:r>
                    <a:r>
                      <a:rPr lang="fr-FR" baseline="-25000" dirty="0" smtClean="0">
                        <a:sym typeface="Symbol"/>
                      </a:rPr>
                      <a:t>relecture</a:t>
                    </a:r>
                    <a:endParaRPr lang="fr-FR" dirty="0" smtClean="0"/>
                  </a:p>
                </p:txBody>
              </p:sp>
            </p:grpSp>
            <p:grpSp>
              <p:nvGrpSpPr>
                <p:cNvPr id="210" name="Groupe 209"/>
                <p:cNvGrpSpPr/>
                <p:nvPr/>
              </p:nvGrpSpPr>
              <p:grpSpPr>
                <a:xfrm>
                  <a:off x="88714" y="1543861"/>
                  <a:ext cx="3289784" cy="1733498"/>
                  <a:chOff x="88714" y="1543861"/>
                  <a:chExt cx="3289784" cy="1733498"/>
                </a:xfrm>
              </p:grpSpPr>
              <p:grpSp>
                <p:nvGrpSpPr>
                  <p:cNvPr id="14" name="Groupe 201"/>
                  <p:cNvGrpSpPr/>
                  <p:nvPr/>
                </p:nvGrpSpPr>
                <p:grpSpPr>
                  <a:xfrm>
                    <a:off x="762950" y="1543861"/>
                    <a:ext cx="2615548" cy="1733498"/>
                    <a:chOff x="670551" y="1650803"/>
                    <a:chExt cx="3090417" cy="2048225"/>
                  </a:xfrm>
                </p:grpSpPr>
                <p:cxnSp>
                  <p:nvCxnSpPr>
                    <p:cNvPr id="151" name="Connecteur droit 100"/>
                    <p:cNvCxnSpPr/>
                    <p:nvPr/>
                  </p:nvCxnSpPr>
                  <p:spPr>
                    <a:xfrm rot="6316404">
                      <a:off x="27166" y="2294188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Connecteur droit 151"/>
                    <p:cNvCxnSpPr/>
                    <p:nvPr/>
                  </p:nvCxnSpPr>
                  <p:spPr>
                    <a:xfrm rot="6316404">
                      <a:off x="116876" y="2318685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Connecteur droit 152"/>
                    <p:cNvCxnSpPr/>
                    <p:nvPr/>
                  </p:nvCxnSpPr>
                  <p:spPr>
                    <a:xfrm rot="6316404">
                      <a:off x="206584" y="2343182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Connecteur droit 153"/>
                    <p:cNvCxnSpPr/>
                    <p:nvPr/>
                  </p:nvCxnSpPr>
                  <p:spPr>
                    <a:xfrm rot="6316404">
                      <a:off x="296294" y="2367679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Connecteur droit 154"/>
                    <p:cNvCxnSpPr/>
                    <p:nvPr/>
                  </p:nvCxnSpPr>
                  <p:spPr>
                    <a:xfrm rot="6316404">
                      <a:off x="386003" y="2392176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Connecteur droit 155"/>
                    <p:cNvCxnSpPr/>
                    <p:nvPr/>
                  </p:nvCxnSpPr>
                  <p:spPr>
                    <a:xfrm rot="6316404">
                      <a:off x="475712" y="2416673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Connecteur droit 156"/>
                    <p:cNvCxnSpPr/>
                    <p:nvPr/>
                  </p:nvCxnSpPr>
                  <p:spPr>
                    <a:xfrm rot="6316404">
                      <a:off x="565422" y="2441169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Connecteur droit 157"/>
                    <p:cNvCxnSpPr/>
                    <p:nvPr/>
                  </p:nvCxnSpPr>
                  <p:spPr>
                    <a:xfrm rot="6316404">
                      <a:off x="655131" y="2465666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Connecteur droit 158"/>
                    <p:cNvCxnSpPr/>
                    <p:nvPr/>
                  </p:nvCxnSpPr>
                  <p:spPr>
                    <a:xfrm rot="6316404">
                      <a:off x="744841" y="2490163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Connecteur droit 159"/>
                    <p:cNvCxnSpPr/>
                    <p:nvPr/>
                  </p:nvCxnSpPr>
                  <p:spPr>
                    <a:xfrm rot="6316404">
                      <a:off x="834549" y="2514660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Connecteur droit 160"/>
                    <p:cNvCxnSpPr/>
                    <p:nvPr/>
                  </p:nvCxnSpPr>
                  <p:spPr>
                    <a:xfrm rot="6316404">
                      <a:off x="924259" y="2539157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Connecteur droit 161"/>
                    <p:cNvCxnSpPr/>
                    <p:nvPr/>
                  </p:nvCxnSpPr>
                  <p:spPr>
                    <a:xfrm rot="6316404">
                      <a:off x="1013968" y="2563654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Connecteur droit 162"/>
                    <p:cNvCxnSpPr/>
                    <p:nvPr/>
                  </p:nvCxnSpPr>
                  <p:spPr>
                    <a:xfrm rot="6316404">
                      <a:off x="1103677" y="2588151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Connecteur droit 163"/>
                    <p:cNvCxnSpPr/>
                    <p:nvPr/>
                  </p:nvCxnSpPr>
                  <p:spPr>
                    <a:xfrm rot="6316404">
                      <a:off x="1193386" y="2612648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Connecteur droit 164"/>
                    <p:cNvCxnSpPr/>
                    <p:nvPr/>
                  </p:nvCxnSpPr>
                  <p:spPr>
                    <a:xfrm rot="6316404">
                      <a:off x="1283096" y="2637145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Connecteur droit 165"/>
                    <p:cNvCxnSpPr/>
                    <p:nvPr/>
                  </p:nvCxnSpPr>
                  <p:spPr>
                    <a:xfrm rot="6316404">
                      <a:off x="1372805" y="2661642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Connecteur droit 166"/>
                    <p:cNvCxnSpPr/>
                    <p:nvPr/>
                  </p:nvCxnSpPr>
                  <p:spPr>
                    <a:xfrm rot="6316404">
                      <a:off x="1462515" y="2686139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Connecteur droit 167"/>
                    <p:cNvCxnSpPr/>
                    <p:nvPr/>
                  </p:nvCxnSpPr>
                  <p:spPr>
                    <a:xfrm rot="6316404">
                      <a:off x="1552224" y="2710636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Connecteur droit 168"/>
                    <p:cNvCxnSpPr/>
                    <p:nvPr/>
                  </p:nvCxnSpPr>
                  <p:spPr>
                    <a:xfrm rot="6316404">
                      <a:off x="1641933" y="2735133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Connecteur droit 169"/>
                    <p:cNvCxnSpPr/>
                    <p:nvPr/>
                  </p:nvCxnSpPr>
                  <p:spPr>
                    <a:xfrm rot="6316404">
                      <a:off x="1731642" y="2759629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Connecteur droit 170"/>
                    <p:cNvCxnSpPr/>
                    <p:nvPr/>
                  </p:nvCxnSpPr>
                  <p:spPr>
                    <a:xfrm rot="6316404">
                      <a:off x="1821352" y="2784126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Connecteur droit 26"/>
                    <p:cNvCxnSpPr/>
                    <p:nvPr/>
                  </p:nvCxnSpPr>
                  <p:spPr>
                    <a:xfrm rot="6316404">
                      <a:off x="1911060" y="2808623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Connecteur droit 27"/>
                    <p:cNvCxnSpPr/>
                    <p:nvPr/>
                  </p:nvCxnSpPr>
                  <p:spPr>
                    <a:xfrm rot="6316404">
                      <a:off x="2000770" y="2833120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Connecteur droit 173"/>
                    <p:cNvCxnSpPr/>
                    <p:nvPr/>
                  </p:nvCxnSpPr>
                  <p:spPr>
                    <a:xfrm rot="6316404">
                      <a:off x="2090479" y="2857617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Connecteur droit 174"/>
                    <p:cNvCxnSpPr/>
                    <p:nvPr/>
                  </p:nvCxnSpPr>
                  <p:spPr>
                    <a:xfrm rot="6316404">
                      <a:off x="2180189" y="2882114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Connecteur droit 175"/>
                    <p:cNvCxnSpPr/>
                    <p:nvPr/>
                  </p:nvCxnSpPr>
                  <p:spPr>
                    <a:xfrm rot="6316404">
                      <a:off x="2269898" y="2906611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Connecteur droit 176"/>
                    <p:cNvCxnSpPr/>
                    <p:nvPr/>
                  </p:nvCxnSpPr>
                  <p:spPr>
                    <a:xfrm rot="6316404">
                      <a:off x="2359607" y="2931108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Connecteur droit 177"/>
                    <p:cNvCxnSpPr/>
                    <p:nvPr/>
                  </p:nvCxnSpPr>
                  <p:spPr>
                    <a:xfrm rot="6316404">
                      <a:off x="2449317" y="2955605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Connecteur droit 178"/>
                    <p:cNvCxnSpPr/>
                    <p:nvPr/>
                  </p:nvCxnSpPr>
                  <p:spPr>
                    <a:xfrm rot="6316404">
                      <a:off x="2542985" y="2981183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Connecteur droit 179"/>
                    <p:cNvCxnSpPr/>
                    <p:nvPr/>
                  </p:nvCxnSpPr>
                  <p:spPr>
                    <a:xfrm rot="6316404">
                      <a:off x="2632695" y="3005680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Connecteur droit 180"/>
                    <p:cNvCxnSpPr/>
                    <p:nvPr/>
                  </p:nvCxnSpPr>
                  <p:spPr>
                    <a:xfrm rot="6316404">
                      <a:off x="2722404" y="3030177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Connecteur droit 181"/>
                    <p:cNvCxnSpPr/>
                    <p:nvPr/>
                  </p:nvCxnSpPr>
                  <p:spPr>
                    <a:xfrm rot="6316404">
                      <a:off x="2812114" y="3054674"/>
                      <a:ext cx="1287739" cy="96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Connecteur droit 182"/>
                    <p:cNvCxnSpPr/>
                    <p:nvPr/>
                  </p:nvCxnSpPr>
                  <p:spPr>
                    <a:xfrm rot="6316404">
                      <a:off x="2940655" y="3050297"/>
                      <a:ext cx="1226863" cy="19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Connecteur droit 183"/>
                    <p:cNvCxnSpPr/>
                    <p:nvPr/>
                  </p:nvCxnSpPr>
                  <p:spPr>
                    <a:xfrm rot="5400000">
                      <a:off x="3159287" y="3005221"/>
                      <a:ext cx="943215" cy="26014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7" name="Connecteur droit avec flèche 26"/>
                  <p:cNvCxnSpPr/>
                  <p:nvPr/>
                </p:nvCxnSpPr>
                <p:spPr>
                  <a:xfrm>
                    <a:off x="495014" y="1972815"/>
                    <a:ext cx="247692" cy="7453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ZoneTexte 58"/>
                  <p:cNvSpPr txBox="1"/>
                  <p:nvPr/>
                </p:nvSpPr>
                <p:spPr>
                  <a:xfrm rot="996254">
                    <a:off x="88714" y="1581422"/>
                    <a:ext cx="473756" cy="6251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400" dirty="0" smtClean="0">
                        <a:latin typeface="Arial Narrow" pitchFamily="34" charset="0"/>
                      </a:rPr>
                      <a:t>Onde</a:t>
                    </a:r>
                  </a:p>
                  <a:p>
                    <a:pPr algn="ctr"/>
                    <a:r>
                      <a:rPr lang="fr-FR" sz="1400" dirty="0" smtClean="0">
                        <a:latin typeface="Arial Narrow" pitchFamily="34" charset="0"/>
                      </a:rPr>
                      <a:t>Plane</a:t>
                    </a:r>
                  </a:p>
                  <a:p>
                    <a:pPr algn="ctr"/>
                    <a:r>
                      <a:rPr lang="fr-FR" sz="1400" dirty="0" err="1" smtClean="0">
                        <a:latin typeface="Arial Narrow" pitchFamily="34" charset="0"/>
                      </a:rPr>
                      <a:t>Ref</a:t>
                    </a:r>
                    <a:endParaRPr lang="fr-FR" sz="1400" dirty="0" smtClean="0">
                      <a:latin typeface="Arial Narrow" pitchFamily="34" charset="0"/>
                    </a:endParaRPr>
                  </a:p>
                </p:txBody>
              </p:sp>
            </p:grpSp>
          </p:grpSp>
        </p:grpSp>
        <p:sp>
          <p:nvSpPr>
            <p:cNvPr id="62" name="ZoneTexte 61"/>
            <p:cNvSpPr txBox="1"/>
            <p:nvPr/>
          </p:nvSpPr>
          <p:spPr>
            <a:xfrm flipH="1">
              <a:off x="409571" y="2619375"/>
              <a:ext cx="504828" cy="3693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  <a:sym typeface="Symbol"/>
                </a:rPr>
                <a:t>/2</a:t>
              </a:r>
              <a:endParaRPr lang="fr-FR" dirty="0" smtClean="0">
                <a:latin typeface="Arial Narrow" pitchFamily="34" charset="0"/>
              </a:endParaRPr>
            </a:p>
          </p:txBody>
        </p:sp>
      </p:grpSp>
      <p:grpSp>
        <p:nvGrpSpPr>
          <p:cNvPr id="188" name="Groupe 187"/>
          <p:cNvGrpSpPr/>
          <p:nvPr/>
        </p:nvGrpSpPr>
        <p:grpSpPr>
          <a:xfrm>
            <a:off x="195435" y="1228823"/>
            <a:ext cx="6790001" cy="2685791"/>
            <a:chOff x="195435" y="1228823"/>
            <a:chExt cx="6790001" cy="2685791"/>
          </a:xfrm>
        </p:grpSpPr>
        <p:grpSp>
          <p:nvGrpSpPr>
            <p:cNvPr id="186" name="Groupe 185"/>
            <p:cNvGrpSpPr/>
            <p:nvPr/>
          </p:nvGrpSpPr>
          <p:grpSpPr>
            <a:xfrm>
              <a:off x="195435" y="2181116"/>
              <a:ext cx="2535263" cy="1733498"/>
              <a:chOff x="195435" y="2181116"/>
              <a:chExt cx="2535263" cy="1733498"/>
            </a:xfrm>
          </p:grpSpPr>
          <p:grpSp>
            <p:nvGrpSpPr>
              <p:cNvPr id="61" name="Groupe 261"/>
              <p:cNvGrpSpPr/>
              <p:nvPr/>
            </p:nvGrpSpPr>
            <p:grpSpPr>
              <a:xfrm flipH="1">
                <a:off x="195435" y="2181116"/>
                <a:ext cx="2535263" cy="1733498"/>
                <a:chOff x="670551" y="1650803"/>
                <a:chExt cx="2995556" cy="2048225"/>
              </a:xfrm>
            </p:grpSpPr>
            <p:cxnSp>
              <p:nvCxnSpPr>
                <p:cNvPr id="65" name="Connecteur droit 64"/>
                <p:cNvCxnSpPr/>
                <p:nvPr/>
              </p:nvCxnSpPr>
              <p:spPr>
                <a:xfrm rot="6316404">
                  <a:off x="27166" y="2294188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65"/>
                <p:cNvCxnSpPr/>
                <p:nvPr/>
              </p:nvCxnSpPr>
              <p:spPr>
                <a:xfrm rot="6316404">
                  <a:off x="116876" y="2318685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eur droit 66"/>
                <p:cNvCxnSpPr/>
                <p:nvPr/>
              </p:nvCxnSpPr>
              <p:spPr>
                <a:xfrm rot="6316404">
                  <a:off x="206584" y="2343182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67"/>
                <p:cNvCxnSpPr/>
                <p:nvPr/>
              </p:nvCxnSpPr>
              <p:spPr>
                <a:xfrm rot="6316404">
                  <a:off x="296294" y="2367679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68"/>
                <p:cNvCxnSpPr/>
                <p:nvPr/>
              </p:nvCxnSpPr>
              <p:spPr>
                <a:xfrm rot="6316404">
                  <a:off x="386003" y="2392176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eur droit 69"/>
                <p:cNvCxnSpPr/>
                <p:nvPr/>
              </p:nvCxnSpPr>
              <p:spPr>
                <a:xfrm rot="6316404">
                  <a:off x="475712" y="2416673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cteur droit 70"/>
                <p:cNvCxnSpPr/>
                <p:nvPr/>
              </p:nvCxnSpPr>
              <p:spPr>
                <a:xfrm rot="6316404">
                  <a:off x="565422" y="2441169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eur droit 71"/>
                <p:cNvCxnSpPr/>
                <p:nvPr/>
              </p:nvCxnSpPr>
              <p:spPr>
                <a:xfrm rot="6316404">
                  <a:off x="655131" y="2465666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droit 72"/>
                <p:cNvCxnSpPr/>
                <p:nvPr/>
              </p:nvCxnSpPr>
              <p:spPr>
                <a:xfrm rot="6316404">
                  <a:off x="744841" y="2490163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eur droit 73"/>
                <p:cNvCxnSpPr/>
                <p:nvPr/>
              </p:nvCxnSpPr>
              <p:spPr>
                <a:xfrm rot="6316404">
                  <a:off x="834549" y="2514660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74"/>
                <p:cNvCxnSpPr/>
                <p:nvPr/>
              </p:nvCxnSpPr>
              <p:spPr>
                <a:xfrm rot="6316404">
                  <a:off x="924259" y="2539157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eur droit 75"/>
                <p:cNvCxnSpPr/>
                <p:nvPr/>
              </p:nvCxnSpPr>
              <p:spPr>
                <a:xfrm rot="6316404">
                  <a:off x="1013968" y="2563654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eur droit 76"/>
                <p:cNvCxnSpPr/>
                <p:nvPr/>
              </p:nvCxnSpPr>
              <p:spPr>
                <a:xfrm rot="6316404">
                  <a:off x="1103677" y="2588151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eur droit 77"/>
                <p:cNvCxnSpPr/>
                <p:nvPr/>
              </p:nvCxnSpPr>
              <p:spPr>
                <a:xfrm rot="6316404">
                  <a:off x="1193386" y="2612648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eur droit 78"/>
                <p:cNvCxnSpPr/>
                <p:nvPr/>
              </p:nvCxnSpPr>
              <p:spPr>
                <a:xfrm rot="6316404">
                  <a:off x="1283096" y="2637145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eur droit 79"/>
                <p:cNvCxnSpPr/>
                <p:nvPr/>
              </p:nvCxnSpPr>
              <p:spPr>
                <a:xfrm rot="6316404">
                  <a:off x="1372805" y="2661642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necteur droit 80"/>
                <p:cNvCxnSpPr/>
                <p:nvPr/>
              </p:nvCxnSpPr>
              <p:spPr>
                <a:xfrm rot="6316404">
                  <a:off x="1462515" y="2686139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cteur droit 81"/>
                <p:cNvCxnSpPr/>
                <p:nvPr/>
              </p:nvCxnSpPr>
              <p:spPr>
                <a:xfrm rot="6316404">
                  <a:off x="1552224" y="2710636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cteur droit 82"/>
                <p:cNvCxnSpPr/>
                <p:nvPr/>
              </p:nvCxnSpPr>
              <p:spPr>
                <a:xfrm rot="6316404">
                  <a:off x="1641933" y="2735133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necteur droit 83"/>
                <p:cNvCxnSpPr/>
                <p:nvPr/>
              </p:nvCxnSpPr>
              <p:spPr>
                <a:xfrm rot="6316404">
                  <a:off x="1731642" y="2759629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Connecteur droit 84"/>
                <p:cNvCxnSpPr/>
                <p:nvPr/>
              </p:nvCxnSpPr>
              <p:spPr>
                <a:xfrm rot="6316404">
                  <a:off x="1821352" y="2784126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Connecteur droit 26"/>
                <p:cNvCxnSpPr/>
                <p:nvPr/>
              </p:nvCxnSpPr>
              <p:spPr>
                <a:xfrm rot="6316404">
                  <a:off x="1911060" y="2808623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Connecteur droit 27"/>
                <p:cNvCxnSpPr/>
                <p:nvPr/>
              </p:nvCxnSpPr>
              <p:spPr>
                <a:xfrm rot="6316404">
                  <a:off x="2000770" y="2833120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Connecteur droit 87"/>
                <p:cNvCxnSpPr/>
                <p:nvPr/>
              </p:nvCxnSpPr>
              <p:spPr>
                <a:xfrm rot="6316404">
                  <a:off x="2090479" y="2857617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Connecteur droit 88"/>
                <p:cNvCxnSpPr/>
                <p:nvPr/>
              </p:nvCxnSpPr>
              <p:spPr>
                <a:xfrm rot="6316404">
                  <a:off x="2180189" y="2882114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Connecteur droit 89"/>
                <p:cNvCxnSpPr/>
                <p:nvPr/>
              </p:nvCxnSpPr>
              <p:spPr>
                <a:xfrm rot="6316404">
                  <a:off x="2269898" y="2906611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Connecteur droit 90"/>
                <p:cNvCxnSpPr/>
                <p:nvPr/>
              </p:nvCxnSpPr>
              <p:spPr>
                <a:xfrm rot="6316404">
                  <a:off x="2359607" y="2931108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Connecteur droit 91"/>
                <p:cNvCxnSpPr/>
                <p:nvPr/>
              </p:nvCxnSpPr>
              <p:spPr>
                <a:xfrm rot="6316404">
                  <a:off x="2449317" y="2955605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cteur droit 92"/>
                <p:cNvCxnSpPr/>
                <p:nvPr/>
              </p:nvCxnSpPr>
              <p:spPr>
                <a:xfrm rot="6316404">
                  <a:off x="2542985" y="2981183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Connecteur droit 93"/>
                <p:cNvCxnSpPr/>
                <p:nvPr/>
              </p:nvCxnSpPr>
              <p:spPr>
                <a:xfrm rot="6316404">
                  <a:off x="2632695" y="3005680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Connecteur droit 94"/>
                <p:cNvCxnSpPr/>
                <p:nvPr/>
              </p:nvCxnSpPr>
              <p:spPr>
                <a:xfrm rot="6316404">
                  <a:off x="2722404" y="3030177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Connecteur droit 95"/>
                <p:cNvCxnSpPr/>
                <p:nvPr/>
              </p:nvCxnSpPr>
              <p:spPr>
                <a:xfrm rot="6316404">
                  <a:off x="2812114" y="3054674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Connecteur droit 96"/>
                <p:cNvCxnSpPr/>
                <p:nvPr/>
              </p:nvCxnSpPr>
              <p:spPr>
                <a:xfrm rot="5400000">
                  <a:off x="3055269" y="3031296"/>
                  <a:ext cx="947967" cy="2737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Connecteur droit 97"/>
                <p:cNvCxnSpPr/>
                <p:nvPr/>
              </p:nvCxnSpPr>
              <p:spPr>
                <a:xfrm rot="5400000">
                  <a:off x="3333830" y="3290528"/>
                  <a:ext cx="483364" cy="14938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ZoneTexte 62"/>
              <p:cNvSpPr txBox="1"/>
              <p:nvPr/>
            </p:nvSpPr>
            <p:spPr>
              <a:xfrm rot="20677337">
                <a:off x="384592" y="3124515"/>
                <a:ext cx="1012361" cy="312581"/>
              </a:xfrm>
              <a:prstGeom prst="rect">
                <a:avLst/>
              </a:prstGeom>
              <a:solidFill>
                <a:schemeClr val="tx2">
                  <a:alpha val="98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</a:rPr>
                  <a:t>Objet virtuel</a:t>
                </a:r>
              </a:p>
            </p:txBody>
          </p:sp>
        </p:grpSp>
        <p:grpSp>
          <p:nvGrpSpPr>
            <p:cNvPr id="55" name="Groupe 250"/>
            <p:cNvGrpSpPr/>
            <p:nvPr/>
          </p:nvGrpSpPr>
          <p:grpSpPr>
            <a:xfrm rot="20318927">
              <a:off x="6376070" y="1228823"/>
              <a:ext cx="609366" cy="609366"/>
              <a:chOff x="7436447" y="2462402"/>
              <a:chExt cx="720000" cy="720000"/>
            </a:xfrm>
          </p:grpSpPr>
          <p:grpSp>
            <p:nvGrpSpPr>
              <p:cNvPr id="104" name="Groupe 248"/>
              <p:cNvGrpSpPr/>
              <p:nvPr/>
            </p:nvGrpSpPr>
            <p:grpSpPr>
              <a:xfrm>
                <a:off x="7436447" y="2462402"/>
                <a:ext cx="720000" cy="720000"/>
                <a:chOff x="7452213" y="2462402"/>
                <a:chExt cx="720000" cy="720000"/>
              </a:xfrm>
            </p:grpSpPr>
            <p:cxnSp>
              <p:nvCxnSpPr>
                <p:cNvPr id="106" name="Connecteur droit 105"/>
                <p:cNvCxnSpPr/>
                <p:nvPr/>
              </p:nvCxnSpPr>
              <p:spPr>
                <a:xfrm>
                  <a:off x="7499412" y="2520563"/>
                  <a:ext cx="508883" cy="29566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Connecteur droit 106"/>
                <p:cNvCxnSpPr/>
                <p:nvPr/>
              </p:nvCxnSpPr>
              <p:spPr>
                <a:xfrm flipV="1">
                  <a:off x="7499412" y="2815273"/>
                  <a:ext cx="508883" cy="29566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Arc 107"/>
                <p:cNvSpPr/>
                <p:nvPr/>
              </p:nvSpPr>
              <p:spPr>
                <a:xfrm rot="13513986">
                  <a:off x="7452213" y="2462402"/>
                  <a:ext cx="720000" cy="72000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05" name="Ellipse 104"/>
              <p:cNvSpPr/>
              <p:nvPr/>
            </p:nvSpPr>
            <p:spPr>
              <a:xfrm>
                <a:off x="7520152" y="2705866"/>
                <a:ext cx="126124" cy="22071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87" name="Groupe 186"/>
          <p:cNvGrpSpPr/>
          <p:nvPr/>
        </p:nvGrpSpPr>
        <p:grpSpPr>
          <a:xfrm>
            <a:off x="2577722" y="1397956"/>
            <a:ext cx="3706449" cy="1893984"/>
            <a:chOff x="2577722" y="1397956"/>
            <a:chExt cx="3706449" cy="1893984"/>
          </a:xfrm>
        </p:grpSpPr>
        <p:cxnSp>
          <p:nvCxnSpPr>
            <p:cNvPr id="28" name="Connecteur droit avec flèche 27"/>
            <p:cNvCxnSpPr/>
            <p:nvPr/>
          </p:nvCxnSpPr>
          <p:spPr>
            <a:xfrm flipV="1">
              <a:off x="5130201" y="1963602"/>
              <a:ext cx="478044" cy="1386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4751861" y="2689322"/>
              <a:ext cx="416688" cy="312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  <a:sym typeface="Symbol"/>
                </a:rPr>
                <a:t>i</a:t>
              </a:r>
              <a:endParaRPr lang="fr-FR" dirty="0" smtClean="0">
                <a:latin typeface="Arial Narrow" pitchFamily="34" charset="0"/>
              </a:endParaRPr>
            </a:p>
          </p:txBody>
        </p:sp>
        <p:sp>
          <p:nvSpPr>
            <p:cNvPr id="32" name="Arc 31"/>
            <p:cNvSpPr/>
            <p:nvPr/>
          </p:nvSpPr>
          <p:spPr>
            <a:xfrm rot="7989473" flipH="1">
              <a:off x="4072957" y="2550280"/>
              <a:ext cx="634100" cy="634100"/>
            </a:xfrm>
            <a:prstGeom prst="arc">
              <a:avLst>
                <a:gd name="adj1" fmla="val 17764528"/>
                <a:gd name="adj2" fmla="val 1982373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5" name="Groupe 151"/>
            <p:cNvGrpSpPr/>
            <p:nvPr/>
          </p:nvGrpSpPr>
          <p:grpSpPr>
            <a:xfrm flipH="1">
              <a:off x="2577722" y="1558442"/>
              <a:ext cx="2535263" cy="1733498"/>
              <a:chOff x="670551" y="1650803"/>
              <a:chExt cx="2995556" cy="2048225"/>
            </a:xfrm>
          </p:grpSpPr>
          <p:cxnSp>
            <p:nvCxnSpPr>
              <p:cNvPr id="117" name="Connecteur droit 116"/>
              <p:cNvCxnSpPr/>
              <p:nvPr/>
            </p:nvCxnSpPr>
            <p:spPr>
              <a:xfrm rot="6316404">
                <a:off x="27166" y="2294188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/>
              <p:cNvCxnSpPr/>
              <p:nvPr/>
            </p:nvCxnSpPr>
            <p:spPr>
              <a:xfrm rot="6316404">
                <a:off x="116876" y="2318685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droit 118"/>
              <p:cNvCxnSpPr/>
              <p:nvPr/>
            </p:nvCxnSpPr>
            <p:spPr>
              <a:xfrm rot="6316404">
                <a:off x="206584" y="2343182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rot="6316404">
                <a:off x="296294" y="2367679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 rot="6316404">
                <a:off x="386003" y="2392176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 rot="6316404">
                <a:off x="475712" y="2416673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122"/>
              <p:cNvCxnSpPr/>
              <p:nvPr/>
            </p:nvCxnSpPr>
            <p:spPr>
              <a:xfrm rot="6316404">
                <a:off x="565422" y="2441169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123"/>
              <p:cNvCxnSpPr/>
              <p:nvPr/>
            </p:nvCxnSpPr>
            <p:spPr>
              <a:xfrm rot="6316404">
                <a:off x="655131" y="2465666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rot="6316404">
                <a:off x="744841" y="2490163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rot="6316404">
                <a:off x="834549" y="2514660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/>
              <p:nvPr/>
            </p:nvCxnSpPr>
            <p:spPr>
              <a:xfrm rot="6316404">
                <a:off x="924259" y="2539157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/>
              <p:nvPr/>
            </p:nvCxnSpPr>
            <p:spPr>
              <a:xfrm rot="6316404">
                <a:off x="1013968" y="2563654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rot="6316404">
                <a:off x="1103677" y="2588151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/>
              <p:nvPr/>
            </p:nvCxnSpPr>
            <p:spPr>
              <a:xfrm rot="6316404">
                <a:off x="1193386" y="2612648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 rot="6316404">
                <a:off x="1283096" y="2637145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131"/>
              <p:cNvCxnSpPr/>
              <p:nvPr/>
            </p:nvCxnSpPr>
            <p:spPr>
              <a:xfrm rot="6316404">
                <a:off x="1372805" y="2661642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/>
              <p:cNvCxnSpPr/>
              <p:nvPr/>
            </p:nvCxnSpPr>
            <p:spPr>
              <a:xfrm rot="6316404">
                <a:off x="1462515" y="2686139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/>
              <p:cNvCxnSpPr/>
              <p:nvPr/>
            </p:nvCxnSpPr>
            <p:spPr>
              <a:xfrm rot="6316404">
                <a:off x="1552224" y="2710636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/>
              <p:cNvCxnSpPr/>
              <p:nvPr/>
            </p:nvCxnSpPr>
            <p:spPr>
              <a:xfrm rot="6316404">
                <a:off x="1641933" y="2735133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135"/>
              <p:cNvCxnSpPr/>
              <p:nvPr/>
            </p:nvCxnSpPr>
            <p:spPr>
              <a:xfrm rot="6316404">
                <a:off x="1731642" y="2759629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136"/>
              <p:cNvCxnSpPr/>
              <p:nvPr/>
            </p:nvCxnSpPr>
            <p:spPr>
              <a:xfrm rot="6316404">
                <a:off x="1821352" y="2784126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26"/>
              <p:cNvCxnSpPr/>
              <p:nvPr/>
            </p:nvCxnSpPr>
            <p:spPr>
              <a:xfrm rot="6316404">
                <a:off x="1911060" y="2808623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27"/>
              <p:cNvCxnSpPr/>
              <p:nvPr/>
            </p:nvCxnSpPr>
            <p:spPr>
              <a:xfrm rot="6316404">
                <a:off x="2000770" y="2833120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139"/>
              <p:cNvCxnSpPr/>
              <p:nvPr/>
            </p:nvCxnSpPr>
            <p:spPr>
              <a:xfrm rot="6316404">
                <a:off x="2090479" y="2857617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/>
              <p:cNvCxnSpPr/>
              <p:nvPr/>
            </p:nvCxnSpPr>
            <p:spPr>
              <a:xfrm rot="6316404">
                <a:off x="2180189" y="2882114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141"/>
              <p:cNvCxnSpPr/>
              <p:nvPr/>
            </p:nvCxnSpPr>
            <p:spPr>
              <a:xfrm rot="6316404">
                <a:off x="2269898" y="2906611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cteur droit 142"/>
              <p:cNvCxnSpPr/>
              <p:nvPr/>
            </p:nvCxnSpPr>
            <p:spPr>
              <a:xfrm rot="6316404">
                <a:off x="2359607" y="2931108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cteur droit 143"/>
              <p:cNvCxnSpPr/>
              <p:nvPr/>
            </p:nvCxnSpPr>
            <p:spPr>
              <a:xfrm rot="6316404">
                <a:off x="2449317" y="2955605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Connecteur droit 144"/>
              <p:cNvCxnSpPr/>
              <p:nvPr/>
            </p:nvCxnSpPr>
            <p:spPr>
              <a:xfrm rot="6316404">
                <a:off x="2542985" y="2981183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cteur droit 145"/>
              <p:cNvCxnSpPr/>
              <p:nvPr/>
            </p:nvCxnSpPr>
            <p:spPr>
              <a:xfrm rot="6316404">
                <a:off x="2632695" y="3005680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146"/>
              <p:cNvCxnSpPr/>
              <p:nvPr/>
            </p:nvCxnSpPr>
            <p:spPr>
              <a:xfrm rot="6316404">
                <a:off x="2722404" y="3030177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cteur droit 147"/>
              <p:cNvCxnSpPr/>
              <p:nvPr/>
            </p:nvCxnSpPr>
            <p:spPr>
              <a:xfrm rot="6316404">
                <a:off x="2812114" y="3054674"/>
                <a:ext cx="1287739" cy="9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cteur droit 148"/>
              <p:cNvCxnSpPr/>
              <p:nvPr/>
            </p:nvCxnSpPr>
            <p:spPr>
              <a:xfrm rot="5400000">
                <a:off x="3055269" y="3031296"/>
                <a:ext cx="947967" cy="2737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cteur droit 149"/>
              <p:cNvCxnSpPr/>
              <p:nvPr/>
            </p:nvCxnSpPr>
            <p:spPr>
              <a:xfrm rot="5400000">
                <a:off x="3333830" y="3290528"/>
                <a:ext cx="483364" cy="1493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ZoneTexte 63"/>
            <p:cNvSpPr txBox="1"/>
            <p:nvPr/>
          </p:nvSpPr>
          <p:spPr>
            <a:xfrm rot="20664383">
              <a:off x="5427830" y="1397956"/>
              <a:ext cx="856341" cy="807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>
                  <a:latin typeface="Arial Narrow" pitchFamily="34" charset="0"/>
                </a:rPr>
                <a:t>Onde</a:t>
              </a:r>
            </a:p>
            <a:p>
              <a:pPr algn="ctr"/>
              <a:r>
                <a:rPr lang="fr-FR" sz="1400" dirty="0" smtClean="0">
                  <a:latin typeface="Arial Narrow" pitchFamily="34" charset="0"/>
                </a:rPr>
                <a:t>Plane</a:t>
              </a:r>
            </a:p>
            <a:p>
              <a:pPr algn="ctr"/>
              <a:r>
                <a:rPr lang="fr-FR" sz="1400" dirty="0" smtClean="0">
                  <a:latin typeface="Arial Narrow" pitchFamily="34" charset="0"/>
                </a:rPr>
                <a:t>Objet</a:t>
              </a:r>
            </a:p>
            <a:p>
              <a:pPr algn="ctr"/>
              <a:r>
                <a:rPr lang="fr-FR" sz="1400" dirty="0" smtClean="0">
                  <a:latin typeface="Arial Narrow" pitchFamily="34" charset="0"/>
                </a:rPr>
                <a:t>Reconstruite</a:t>
              </a: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2761034" y="423553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 pitchFamily="34" charset="0"/>
                <a:sym typeface="Symbol"/>
              </a:rPr>
              <a:t></a:t>
            </a:r>
            <a:endParaRPr lang="fr-FR" sz="1200" dirty="0" smtClean="0">
              <a:latin typeface="Arial Narrow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rot="5400000">
            <a:off x="3025469" y="4272682"/>
            <a:ext cx="409972" cy="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>
            <a:off x="2376744" y="4290009"/>
            <a:ext cx="409972" cy="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22" idx="3"/>
          </p:cNvCxnSpPr>
          <p:nvPr/>
        </p:nvCxnSpPr>
        <p:spPr>
          <a:xfrm>
            <a:off x="3040278" y="4374033"/>
            <a:ext cx="205994" cy="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2" idx="1"/>
          </p:cNvCxnSpPr>
          <p:nvPr/>
        </p:nvCxnSpPr>
        <p:spPr>
          <a:xfrm rot="10800000">
            <a:off x="2571750" y="4371975"/>
            <a:ext cx="189284" cy="2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e 194"/>
          <p:cNvGrpSpPr/>
          <p:nvPr/>
        </p:nvGrpSpPr>
        <p:grpSpPr>
          <a:xfrm>
            <a:off x="19050" y="4572000"/>
            <a:ext cx="4591526" cy="1666875"/>
            <a:chOff x="123825" y="4572000"/>
            <a:chExt cx="4591526" cy="16668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2190449" y="5107874"/>
              <a:ext cx="1150937" cy="1083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2190449" y="5310484"/>
              <a:ext cx="1150937" cy="1083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2190449" y="5512095"/>
              <a:ext cx="1150937" cy="1083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2190449" y="5719131"/>
              <a:ext cx="1150937" cy="1083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1880716" y="4865047"/>
              <a:ext cx="433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Arial Narrow" pitchFamily="34" charset="0"/>
                  <a:sym typeface="Symbol"/>
                </a:rPr>
                <a:t>/2</a:t>
              </a:r>
              <a:endParaRPr lang="fr-FR" sz="1200" dirty="0" smtClean="0">
                <a:latin typeface="Arial Narrow" pitchFamily="34" charset="0"/>
              </a:endParaRPr>
            </a:p>
          </p:txBody>
        </p:sp>
        <p:sp>
          <p:nvSpPr>
            <p:cNvPr id="34" name="Arc 33"/>
            <p:cNvSpPr/>
            <p:nvPr/>
          </p:nvSpPr>
          <p:spPr>
            <a:xfrm rot="18925501" flipH="1">
              <a:off x="2209430" y="4781915"/>
              <a:ext cx="523908" cy="511135"/>
            </a:xfrm>
            <a:prstGeom prst="arc">
              <a:avLst>
                <a:gd name="adj1" fmla="val 17764528"/>
                <a:gd name="adj2" fmla="val 19823733"/>
              </a:avLst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 rot="17208777" flipH="1">
              <a:off x="2169037" y="5192476"/>
              <a:ext cx="172221" cy="549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rot="17208777" flipV="1">
              <a:off x="2170826" y="5596126"/>
              <a:ext cx="171583" cy="581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2007597" y="5291159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 Narrow" pitchFamily="34" charset="0"/>
                  <a:sym typeface="Symbol"/>
                </a:rPr>
                <a:t></a:t>
              </a:r>
              <a:endParaRPr lang="fr-FR" sz="1200" dirty="0" smtClean="0">
                <a:latin typeface="Arial Narrow" pitchFamily="34" charset="0"/>
              </a:endParaRPr>
            </a:p>
          </p:txBody>
        </p:sp>
        <p:grpSp>
          <p:nvGrpSpPr>
            <p:cNvPr id="46" name="Groupe 232"/>
            <p:cNvGrpSpPr/>
            <p:nvPr/>
          </p:nvGrpSpPr>
          <p:grpSpPr>
            <a:xfrm>
              <a:off x="1818974" y="4976701"/>
              <a:ext cx="1903444" cy="5604"/>
              <a:chOff x="5361979" y="4244555"/>
              <a:chExt cx="2722059" cy="8214"/>
            </a:xfrm>
          </p:grpSpPr>
          <p:cxnSp>
            <p:nvCxnSpPr>
              <p:cNvPr id="115" name="Connecteur droit avec flèche 114"/>
              <p:cNvCxnSpPr/>
              <p:nvPr/>
            </p:nvCxnSpPr>
            <p:spPr>
              <a:xfrm rot="916404">
                <a:off x="5361979" y="4251181"/>
                <a:ext cx="139286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avec flèche 115"/>
              <p:cNvCxnSpPr/>
              <p:nvPr/>
            </p:nvCxnSpPr>
            <p:spPr>
              <a:xfrm rot="20683596" flipH="1">
                <a:off x="6691172" y="4244555"/>
                <a:ext cx="139286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e 233"/>
            <p:cNvGrpSpPr/>
            <p:nvPr/>
          </p:nvGrpSpPr>
          <p:grpSpPr>
            <a:xfrm>
              <a:off x="1825465" y="5178309"/>
              <a:ext cx="1903444" cy="5604"/>
              <a:chOff x="5371261" y="4540073"/>
              <a:chExt cx="2722059" cy="8214"/>
            </a:xfrm>
          </p:grpSpPr>
          <p:cxnSp>
            <p:nvCxnSpPr>
              <p:cNvPr id="113" name="Connecteur droit avec flèche 112"/>
              <p:cNvCxnSpPr/>
              <p:nvPr/>
            </p:nvCxnSpPr>
            <p:spPr>
              <a:xfrm rot="916404">
                <a:off x="5371261" y="4546699"/>
                <a:ext cx="139286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avec flèche 113"/>
              <p:cNvCxnSpPr/>
              <p:nvPr/>
            </p:nvCxnSpPr>
            <p:spPr>
              <a:xfrm rot="20683596" flipH="1">
                <a:off x="6700454" y="4540073"/>
                <a:ext cx="139286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e 234"/>
            <p:cNvGrpSpPr/>
            <p:nvPr/>
          </p:nvGrpSpPr>
          <p:grpSpPr>
            <a:xfrm>
              <a:off x="1837516" y="5379917"/>
              <a:ext cx="1903444" cy="5604"/>
              <a:chOff x="5388494" y="4811738"/>
              <a:chExt cx="2722059" cy="8214"/>
            </a:xfrm>
          </p:grpSpPr>
          <p:cxnSp>
            <p:nvCxnSpPr>
              <p:cNvPr id="111" name="Connecteur droit avec flèche 110"/>
              <p:cNvCxnSpPr/>
              <p:nvPr/>
            </p:nvCxnSpPr>
            <p:spPr>
              <a:xfrm rot="916404">
                <a:off x="5388494" y="4818364"/>
                <a:ext cx="139286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avec flèche 111"/>
              <p:cNvCxnSpPr/>
              <p:nvPr/>
            </p:nvCxnSpPr>
            <p:spPr>
              <a:xfrm rot="20683596" flipH="1">
                <a:off x="6717687" y="4811738"/>
                <a:ext cx="139286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e 235"/>
            <p:cNvGrpSpPr/>
            <p:nvPr/>
          </p:nvGrpSpPr>
          <p:grpSpPr>
            <a:xfrm>
              <a:off x="1838447" y="5586950"/>
              <a:ext cx="1903444" cy="5604"/>
              <a:chOff x="5389825" y="5139060"/>
              <a:chExt cx="2722059" cy="8214"/>
            </a:xfrm>
          </p:grpSpPr>
          <p:cxnSp>
            <p:nvCxnSpPr>
              <p:cNvPr id="109" name="Connecteur droit avec flèche 108"/>
              <p:cNvCxnSpPr/>
              <p:nvPr/>
            </p:nvCxnSpPr>
            <p:spPr>
              <a:xfrm rot="916404">
                <a:off x="5389825" y="5145686"/>
                <a:ext cx="139286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avec flèche 109"/>
              <p:cNvCxnSpPr/>
              <p:nvPr/>
            </p:nvCxnSpPr>
            <p:spPr>
              <a:xfrm rot="20683596" flipH="1">
                <a:off x="6719018" y="5139060"/>
                <a:ext cx="139286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Connecteur droit 49"/>
            <p:cNvCxnSpPr/>
            <p:nvPr/>
          </p:nvCxnSpPr>
          <p:spPr>
            <a:xfrm rot="10800000" flipV="1">
              <a:off x="805083" y="5102447"/>
              <a:ext cx="1946029" cy="51533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rot="10800000" flipV="1">
              <a:off x="800454" y="5309479"/>
              <a:ext cx="1946029" cy="51533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rot="10800000" flipV="1">
              <a:off x="812505" y="5516512"/>
              <a:ext cx="1946029" cy="51533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rot="10800000" flipV="1">
              <a:off x="813435" y="5723544"/>
              <a:ext cx="1946029" cy="51533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 rot="20677337">
              <a:off x="817379" y="5670356"/>
              <a:ext cx="8563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 Narrow" pitchFamily="34" charset="0"/>
                </a:rPr>
                <a:t>Objet virtuel</a:t>
              </a:r>
            </a:p>
          </p:txBody>
        </p:sp>
        <p:grpSp>
          <p:nvGrpSpPr>
            <p:cNvPr id="56" name="Groupe 251"/>
            <p:cNvGrpSpPr/>
            <p:nvPr/>
          </p:nvGrpSpPr>
          <p:grpSpPr>
            <a:xfrm rot="20318927">
              <a:off x="4211879" y="4675477"/>
              <a:ext cx="503472" cy="491198"/>
              <a:chOff x="7436447" y="2462402"/>
              <a:chExt cx="720000" cy="720000"/>
            </a:xfrm>
          </p:grpSpPr>
          <p:grpSp>
            <p:nvGrpSpPr>
              <p:cNvPr id="99" name="Groupe 248"/>
              <p:cNvGrpSpPr/>
              <p:nvPr/>
            </p:nvGrpSpPr>
            <p:grpSpPr>
              <a:xfrm>
                <a:off x="7436447" y="2462402"/>
                <a:ext cx="720000" cy="720000"/>
                <a:chOff x="7452213" y="2462402"/>
                <a:chExt cx="720000" cy="720000"/>
              </a:xfrm>
            </p:grpSpPr>
            <p:cxnSp>
              <p:nvCxnSpPr>
                <p:cNvPr id="101" name="Connecteur droit 100"/>
                <p:cNvCxnSpPr/>
                <p:nvPr/>
              </p:nvCxnSpPr>
              <p:spPr>
                <a:xfrm>
                  <a:off x="7499412" y="2520563"/>
                  <a:ext cx="508883" cy="29566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Connecteur droit 101"/>
                <p:cNvCxnSpPr/>
                <p:nvPr/>
              </p:nvCxnSpPr>
              <p:spPr>
                <a:xfrm flipV="1">
                  <a:off x="7499412" y="2815273"/>
                  <a:ext cx="508883" cy="29566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Arc 102"/>
                <p:cNvSpPr/>
                <p:nvPr/>
              </p:nvSpPr>
              <p:spPr>
                <a:xfrm rot="13513986">
                  <a:off x="7452213" y="2462402"/>
                  <a:ext cx="720000" cy="72000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/>
                </a:p>
              </p:txBody>
            </p:sp>
          </p:grpSp>
          <p:sp>
            <p:nvSpPr>
              <p:cNvPr id="100" name="Ellipse 99"/>
              <p:cNvSpPr/>
              <p:nvPr/>
            </p:nvSpPr>
            <p:spPr>
              <a:xfrm>
                <a:off x="7520152" y="2705866"/>
                <a:ext cx="126124" cy="22071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</p:grpSp>
        <p:sp>
          <p:nvSpPr>
            <p:cNvPr id="57" name="Accolade fermante 56"/>
            <p:cNvSpPr/>
            <p:nvPr/>
          </p:nvSpPr>
          <p:spPr>
            <a:xfrm>
              <a:off x="3658838" y="4587026"/>
              <a:ext cx="176389" cy="1129331"/>
            </a:xfrm>
            <a:prstGeom prst="rightBrac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58" name="ZoneTexte 57"/>
            <p:cNvSpPr txBox="1"/>
            <p:nvPr/>
          </p:nvSpPr>
          <p:spPr>
            <a:xfrm rot="16200000">
              <a:off x="3495325" y="5051711"/>
              <a:ext cx="9220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 Narrow" pitchFamily="34" charset="0"/>
                </a:rPr>
                <a:t>Interférences</a:t>
              </a:r>
            </a:p>
          </p:txBody>
        </p:sp>
        <p:sp>
          <p:nvSpPr>
            <p:cNvPr id="60" name="ZoneTexte 59"/>
            <p:cNvSpPr txBox="1"/>
            <p:nvPr/>
          </p:nvSpPr>
          <p:spPr>
            <a:xfrm rot="989539">
              <a:off x="1297309" y="4728124"/>
              <a:ext cx="5084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>
                  <a:latin typeface="Arial Narrow" pitchFamily="34" charset="0"/>
                </a:rPr>
                <a:t>Onde</a:t>
              </a:r>
            </a:p>
            <a:p>
              <a:pPr algn="ctr"/>
              <a:r>
                <a:rPr lang="fr-FR" sz="1200" dirty="0" smtClean="0">
                  <a:latin typeface="Arial Narrow" pitchFamily="34" charset="0"/>
                </a:rPr>
                <a:t>Plane</a:t>
              </a:r>
            </a:p>
            <a:p>
              <a:pPr algn="ctr"/>
              <a:r>
                <a:rPr lang="fr-FR" sz="1200" dirty="0" err="1" smtClean="0">
                  <a:latin typeface="Arial Narrow" pitchFamily="34" charset="0"/>
                </a:rPr>
                <a:t>Ref</a:t>
              </a:r>
              <a:endParaRPr lang="fr-FR" sz="1200" dirty="0" smtClean="0">
                <a:latin typeface="Arial Narrow" pitchFamily="34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349838" y="4888293"/>
              <a:ext cx="433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Arial Narrow" pitchFamily="34" charset="0"/>
                  <a:sym typeface="Symbol"/>
                </a:rPr>
                <a:t>i</a:t>
              </a:r>
              <a:endParaRPr lang="fr-FR" sz="1200" dirty="0" smtClean="0">
                <a:latin typeface="Arial Narrow" pitchFamily="34" charset="0"/>
              </a:endParaRPr>
            </a:p>
          </p:txBody>
        </p:sp>
        <p:sp>
          <p:nvSpPr>
            <p:cNvPr id="8" name="Arc 7"/>
            <p:cNvSpPr/>
            <p:nvPr/>
          </p:nvSpPr>
          <p:spPr>
            <a:xfrm rot="2674499">
              <a:off x="2734670" y="4796766"/>
              <a:ext cx="523908" cy="511135"/>
            </a:xfrm>
            <a:prstGeom prst="arc">
              <a:avLst>
                <a:gd name="adj1" fmla="val 17764528"/>
                <a:gd name="adj2" fmla="val 19823733"/>
              </a:avLst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94" name="Flèche angle droit à deux pointes 193"/>
            <p:cNvSpPr/>
            <p:nvPr/>
          </p:nvSpPr>
          <p:spPr>
            <a:xfrm flipH="1">
              <a:off x="123825" y="4572000"/>
              <a:ext cx="723900" cy="704850"/>
            </a:xfrm>
            <a:prstGeom prst="lef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15" name="Groupe 214"/>
          <p:cNvGrpSpPr/>
          <p:nvPr/>
        </p:nvGrpSpPr>
        <p:grpSpPr>
          <a:xfrm>
            <a:off x="4914900" y="5057775"/>
            <a:ext cx="3773793" cy="1241227"/>
            <a:chOff x="4914900" y="5057775"/>
            <a:chExt cx="3773793" cy="1241227"/>
          </a:xfrm>
        </p:grpSpPr>
        <p:sp>
          <p:nvSpPr>
            <p:cNvPr id="200" name="ZoneTexte 199"/>
            <p:cNvSpPr txBox="1"/>
            <p:nvPr/>
          </p:nvSpPr>
          <p:spPr>
            <a:xfrm>
              <a:off x="4914900" y="5057775"/>
              <a:ext cx="1665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Si </a:t>
              </a:r>
              <a:r>
                <a:rPr lang="fr-FR" sz="1400" dirty="0" smtClean="0">
                  <a:sym typeface="Symbol"/>
                </a:rPr>
                <a:t></a:t>
              </a:r>
              <a:r>
                <a:rPr lang="fr-FR" sz="1400" baseline="-25000" dirty="0" smtClean="0">
                  <a:sym typeface="Symbol"/>
                </a:rPr>
                <a:t>écriture</a:t>
              </a:r>
              <a:r>
                <a:rPr lang="fr-FR" sz="1400" dirty="0" smtClean="0">
                  <a:sym typeface="Symbol"/>
                </a:rPr>
                <a:t> = </a:t>
              </a:r>
              <a:r>
                <a:rPr lang="fr-FR" sz="1400" baseline="-25000" dirty="0" smtClean="0">
                  <a:sym typeface="Symbol"/>
                </a:rPr>
                <a:t>relecture</a:t>
              </a:r>
              <a:endParaRPr lang="fr-FR" sz="1400" baseline="-25000" dirty="0"/>
            </a:p>
          </p:txBody>
        </p:sp>
        <p:sp>
          <p:nvSpPr>
            <p:cNvPr id="201" name="Flèche droite 200"/>
            <p:cNvSpPr/>
            <p:nvPr/>
          </p:nvSpPr>
          <p:spPr>
            <a:xfrm>
              <a:off x="6553200" y="5161479"/>
              <a:ext cx="323850" cy="1619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202" name="ZoneTexte 201"/>
            <p:cNvSpPr txBox="1"/>
            <p:nvPr/>
          </p:nvSpPr>
          <p:spPr>
            <a:xfrm>
              <a:off x="7048500" y="5057775"/>
              <a:ext cx="16401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sin</a:t>
              </a:r>
              <a:r>
                <a:rPr lang="fr-FR" sz="1400" i="1" dirty="0" err="1" smtClean="0"/>
                <a:t>i</a:t>
              </a:r>
              <a:r>
                <a:rPr lang="fr-FR" sz="1400" dirty="0" smtClean="0"/>
                <a:t> = (2k+1)sin</a:t>
              </a:r>
              <a:r>
                <a:rPr lang="fr-FR" sz="1400" i="1" dirty="0" smtClean="0">
                  <a:sym typeface="Symbol"/>
                </a:rPr>
                <a:t>/2</a:t>
              </a:r>
              <a:endParaRPr lang="fr-FR" sz="1400" i="1" dirty="0"/>
            </a:p>
          </p:txBody>
        </p:sp>
        <p:sp>
          <p:nvSpPr>
            <p:cNvPr id="203" name="ZoneTexte 202"/>
            <p:cNvSpPr txBox="1"/>
            <p:nvPr/>
          </p:nvSpPr>
          <p:spPr>
            <a:xfrm>
              <a:off x="4924425" y="5715000"/>
              <a:ext cx="16594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Si </a:t>
              </a:r>
              <a:r>
                <a:rPr lang="fr-FR" sz="1400" dirty="0" smtClean="0">
                  <a:sym typeface="Symbol"/>
                </a:rPr>
                <a:t></a:t>
              </a:r>
              <a:r>
                <a:rPr lang="fr-FR" sz="1400" baseline="-25000" dirty="0" smtClean="0">
                  <a:sym typeface="Symbol"/>
                </a:rPr>
                <a:t>écriture</a:t>
              </a:r>
              <a:r>
                <a:rPr lang="fr-FR" sz="1400" dirty="0" smtClean="0">
                  <a:sym typeface="Symbol"/>
                </a:rPr>
                <a:t>  </a:t>
              </a:r>
              <a:r>
                <a:rPr lang="fr-FR" sz="1400" baseline="-25000" dirty="0" smtClean="0">
                  <a:sym typeface="Symbol"/>
                </a:rPr>
                <a:t>relecture</a:t>
              </a:r>
              <a:endParaRPr lang="fr-FR" sz="1400" baseline="-25000" dirty="0"/>
            </a:p>
          </p:txBody>
        </p:sp>
        <p:sp>
          <p:nvSpPr>
            <p:cNvPr id="204" name="Flèche droite 203"/>
            <p:cNvSpPr/>
            <p:nvPr/>
          </p:nvSpPr>
          <p:spPr>
            <a:xfrm>
              <a:off x="6562725" y="5818704"/>
              <a:ext cx="323850" cy="1619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205" name="ZoneTexte 204"/>
            <p:cNvSpPr txBox="1"/>
            <p:nvPr/>
          </p:nvSpPr>
          <p:spPr>
            <a:xfrm>
              <a:off x="7058025" y="5715000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i</a:t>
              </a:r>
              <a:r>
                <a:rPr lang="fr-FR" sz="1400" dirty="0" smtClean="0">
                  <a:sym typeface="Symbol"/>
                </a:rPr>
                <a:t>  </a:t>
              </a:r>
              <a:r>
                <a:rPr lang="fr-FR" sz="1400" i="1" dirty="0" smtClean="0">
                  <a:sym typeface="Symbol"/>
                </a:rPr>
                <a:t>/2</a:t>
              </a:r>
              <a:endParaRPr lang="fr-FR" sz="1400" i="1" dirty="0"/>
            </a:p>
          </p:txBody>
        </p:sp>
        <p:sp>
          <p:nvSpPr>
            <p:cNvPr id="206" name="ZoneTexte 205"/>
            <p:cNvSpPr txBox="1"/>
            <p:nvPr/>
          </p:nvSpPr>
          <p:spPr>
            <a:xfrm>
              <a:off x="6334125" y="5381625"/>
              <a:ext cx="23246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Objet à sa position initiale !</a:t>
              </a:r>
              <a:endParaRPr lang="fr-FR" sz="1400" dirty="0"/>
            </a:p>
          </p:txBody>
        </p:sp>
        <p:sp>
          <p:nvSpPr>
            <p:cNvPr id="207" name="ZoneTexte 206"/>
            <p:cNvSpPr txBox="1"/>
            <p:nvPr/>
          </p:nvSpPr>
          <p:spPr>
            <a:xfrm>
              <a:off x="6334125" y="5991225"/>
              <a:ext cx="2015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Objet décalé mais net !</a:t>
              </a:r>
              <a:endParaRPr lang="fr-FR" sz="1400" dirty="0"/>
            </a:p>
          </p:txBody>
        </p:sp>
      </p:grpSp>
      <p:cxnSp>
        <p:nvCxnSpPr>
          <p:cNvPr id="39" name="Connecteur droit 38"/>
          <p:cNvCxnSpPr/>
          <p:nvPr/>
        </p:nvCxnSpPr>
        <p:spPr>
          <a:xfrm>
            <a:off x="2601764" y="2503289"/>
            <a:ext cx="773895" cy="13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2601764" y="2194853"/>
            <a:ext cx="773895" cy="13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2601764" y="2815091"/>
            <a:ext cx="773895" cy="13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2601764" y="3112310"/>
            <a:ext cx="773895" cy="13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705350" y="3905250"/>
            <a:ext cx="4330370" cy="1022350"/>
            <a:chOff x="4705350" y="3905250"/>
            <a:chExt cx="4330370" cy="1022350"/>
          </a:xfrm>
        </p:grpSpPr>
        <p:grpSp>
          <p:nvGrpSpPr>
            <p:cNvPr id="214" name="Groupe 213"/>
            <p:cNvGrpSpPr/>
            <p:nvPr/>
          </p:nvGrpSpPr>
          <p:grpSpPr>
            <a:xfrm>
              <a:off x="4705350" y="3905250"/>
              <a:ext cx="4330370" cy="904875"/>
              <a:chOff x="4705350" y="3905250"/>
              <a:chExt cx="4330370" cy="904875"/>
            </a:xfrm>
          </p:grpSpPr>
          <p:sp>
            <p:nvSpPr>
              <p:cNvPr id="199" name="ZoneTexte 198"/>
              <p:cNvSpPr txBox="1"/>
              <p:nvPr/>
            </p:nvSpPr>
            <p:spPr>
              <a:xfrm>
                <a:off x="5629275" y="3905250"/>
                <a:ext cx="34064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Condition de Bragg </a:t>
                </a:r>
                <a:r>
                  <a:rPr lang="fr-FR" sz="1400" dirty="0" smtClean="0"/>
                  <a:t>(</a:t>
                </a:r>
                <a:r>
                  <a:rPr lang="fr-FR" sz="1400" dirty="0" err="1" smtClean="0"/>
                  <a:t>interf</a:t>
                </a:r>
                <a:r>
                  <a:rPr lang="fr-FR" sz="1400" dirty="0" smtClean="0"/>
                  <a:t>. </a:t>
                </a:r>
                <a:r>
                  <a:rPr lang="fr-FR" sz="1400" dirty="0" err="1" smtClean="0"/>
                  <a:t>constr</a:t>
                </a:r>
                <a:r>
                  <a:rPr lang="fr-FR" sz="1400" dirty="0" smtClean="0"/>
                  <a:t>.)</a:t>
                </a:r>
                <a:endParaRPr lang="fr-FR" sz="1400" dirty="0"/>
              </a:p>
            </p:txBody>
          </p:sp>
          <p:sp>
            <p:nvSpPr>
              <p:cNvPr id="208" name="Flèche droite 207"/>
              <p:cNvSpPr/>
              <p:nvPr/>
            </p:nvSpPr>
            <p:spPr>
              <a:xfrm>
                <a:off x="4705350" y="4286250"/>
                <a:ext cx="771525" cy="523875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43021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525" y="4256088"/>
              <a:ext cx="2705799" cy="671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013" y="82550"/>
            <a:ext cx="7391400" cy="860425"/>
          </a:xfrm>
        </p:spPr>
        <p:txBody>
          <a:bodyPr/>
          <a:lstStyle/>
          <a:p>
            <a:r>
              <a:rPr lang="fr-FR" dirty="0" smtClean="0"/>
              <a:t>3. Eléments de théorie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4.1. Hologramme en transmission : relecture</a:t>
            </a:r>
            <a:endParaRPr lang="fr-FR" sz="2000" i="1" kern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11848" y="155497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Lumière laser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401340" y="154716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Lumière blanche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946275"/>
            <a:ext cx="3108325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9" y="1946275"/>
            <a:ext cx="3107046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013" y="69850"/>
            <a:ext cx="7391400" cy="860425"/>
          </a:xfrm>
        </p:spPr>
        <p:txBody>
          <a:bodyPr/>
          <a:lstStyle/>
          <a:p>
            <a:r>
              <a:rPr lang="fr-FR" dirty="0" smtClean="0"/>
              <a:t>3. Eléments de théorie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4.2. Hologramme en réflexion : écriture</a:t>
            </a:r>
            <a:endParaRPr lang="fr-FR" sz="2000" i="1" kern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2564612" y="1664094"/>
            <a:ext cx="840810" cy="294283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149"/>
          <p:cNvGrpSpPr/>
          <p:nvPr/>
        </p:nvGrpSpPr>
        <p:grpSpPr>
          <a:xfrm rot="1111708">
            <a:off x="639428" y="2609146"/>
            <a:ext cx="4594975" cy="1156114"/>
            <a:chOff x="714347" y="1571613"/>
            <a:chExt cx="6248444" cy="1571636"/>
          </a:xfrm>
        </p:grpSpPr>
        <p:cxnSp>
          <p:nvCxnSpPr>
            <p:cNvPr id="112" name="Connecteur droit 111"/>
            <p:cNvCxnSpPr/>
            <p:nvPr/>
          </p:nvCxnSpPr>
          <p:spPr>
            <a:xfrm rot="5400000">
              <a:off x="-70879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/>
            <p:nvPr/>
          </p:nvCxnSpPr>
          <p:spPr>
            <a:xfrm rot="5400000">
              <a:off x="42617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/>
            <p:cNvCxnSpPr/>
            <p:nvPr/>
          </p:nvCxnSpPr>
          <p:spPr>
            <a:xfrm rot="5400000">
              <a:off x="156112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/>
            <p:cNvCxnSpPr/>
            <p:nvPr/>
          </p:nvCxnSpPr>
          <p:spPr>
            <a:xfrm rot="5400000">
              <a:off x="269608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/>
            <p:nvPr/>
          </p:nvCxnSpPr>
          <p:spPr>
            <a:xfrm rot="5400000">
              <a:off x="383103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/>
            <p:cNvCxnSpPr/>
            <p:nvPr/>
          </p:nvCxnSpPr>
          <p:spPr>
            <a:xfrm rot="5400000">
              <a:off x="496599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/>
            <p:cNvCxnSpPr/>
            <p:nvPr/>
          </p:nvCxnSpPr>
          <p:spPr>
            <a:xfrm rot="5400000">
              <a:off x="610094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/>
            <p:nvPr/>
          </p:nvCxnSpPr>
          <p:spPr>
            <a:xfrm rot="5400000">
              <a:off x="723590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 rot="5400000">
              <a:off x="837085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/>
            <p:cNvCxnSpPr/>
            <p:nvPr/>
          </p:nvCxnSpPr>
          <p:spPr>
            <a:xfrm rot="5400000">
              <a:off x="950580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 rot="5400000">
              <a:off x="1064076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rot="5400000">
              <a:off x="1177571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rot="5400000">
              <a:off x="1291067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/>
            <p:nvPr/>
          </p:nvCxnSpPr>
          <p:spPr>
            <a:xfrm rot="5400000">
              <a:off x="1404562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 rot="5400000">
              <a:off x="1518058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 rot="5400000">
              <a:off x="1631553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rot="5400000">
              <a:off x="1745049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/>
            <p:cNvCxnSpPr/>
            <p:nvPr/>
          </p:nvCxnSpPr>
          <p:spPr>
            <a:xfrm rot="5400000">
              <a:off x="1858544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/>
            <p:cNvCxnSpPr/>
            <p:nvPr/>
          </p:nvCxnSpPr>
          <p:spPr>
            <a:xfrm rot="5400000">
              <a:off x="1972040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rot="5400000">
              <a:off x="2085535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 rot="5400000">
              <a:off x="2199031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26"/>
            <p:cNvCxnSpPr/>
            <p:nvPr/>
          </p:nvCxnSpPr>
          <p:spPr>
            <a:xfrm rot="5400000">
              <a:off x="2312526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27"/>
            <p:cNvCxnSpPr/>
            <p:nvPr/>
          </p:nvCxnSpPr>
          <p:spPr>
            <a:xfrm rot="5400000">
              <a:off x="2426021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/>
            <p:cNvCxnSpPr/>
            <p:nvPr/>
          </p:nvCxnSpPr>
          <p:spPr>
            <a:xfrm rot="5400000">
              <a:off x="2539517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/>
            <p:cNvCxnSpPr/>
            <p:nvPr/>
          </p:nvCxnSpPr>
          <p:spPr>
            <a:xfrm rot="5400000">
              <a:off x="2653012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/>
            <p:cNvCxnSpPr/>
            <p:nvPr/>
          </p:nvCxnSpPr>
          <p:spPr>
            <a:xfrm rot="5400000">
              <a:off x="2766508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 rot="5400000">
              <a:off x="2880003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/>
            <p:cNvCxnSpPr/>
            <p:nvPr/>
          </p:nvCxnSpPr>
          <p:spPr>
            <a:xfrm rot="5400000">
              <a:off x="2993499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/>
            <p:cNvCxnSpPr/>
            <p:nvPr/>
          </p:nvCxnSpPr>
          <p:spPr>
            <a:xfrm rot="5400000">
              <a:off x="3112004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/>
            <p:cNvCxnSpPr/>
            <p:nvPr/>
          </p:nvCxnSpPr>
          <p:spPr>
            <a:xfrm rot="5400000">
              <a:off x="3225500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/>
            <p:cNvCxnSpPr/>
            <p:nvPr/>
          </p:nvCxnSpPr>
          <p:spPr>
            <a:xfrm rot="5400000">
              <a:off x="3338995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/>
            <p:cNvCxnSpPr/>
            <p:nvPr/>
          </p:nvCxnSpPr>
          <p:spPr>
            <a:xfrm rot="5400000">
              <a:off x="3452491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/>
            <p:cNvCxnSpPr/>
            <p:nvPr/>
          </p:nvCxnSpPr>
          <p:spPr>
            <a:xfrm rot="5400000">
              <a:off x="3565986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/>
            <p:cNvCxnSpPr/>
            <p:nvPr/>
          </p:nvCxnSpPr>
          <p:spPr>
            <a:xfrm rot="5400000">
              <a:off x="3679482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/>
            <p:cNvCxnSpPr/>
            <p:nvPr/>
          </p:nvCxnSpPr>
          <p:spPr>
            <a:xfrm rot="5400000">
              <a:off x="3792977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/>
            <p:cNvCxnSpPr/>
            <p:nvPr/>
          </p:nvCxnSpPr>
          <p:spPr>
            <a:xfrm rot="5400000">
              <a:off x="3906472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/>
            <p:cNvCxnSpPr/>
            <p:nvPr/>
          </p:nvCxnSpPr>
          <p:spPr>
            <a:xfrm rot="5400000">
              <a:off x="4019968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/>
            <p:nvPr/>
          </p:nvCxnSpPr>
          <p:spPr>
            <a:xfrm rot="5400000">
              <a:off x="4133463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/>
            <p:cNvCxnSpPr/>
            <p:nvPr/>
          </p:nvCxnSpPr>
          <p:spPr>
            <a:xfrm rot="5400000">
              <a:off x="4246959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50"/>
            <p:cNvCxnSpPr/>
            <p:nvPr/>
          </p:nvCxnSpPr>
          <p:spPr>
            <a:xfrm rot="5400000">
              <a:off x="4360454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/>
            <p:cNvCxnSpPr/>
            <p:nvPr/>
          </p:nvCxnSpPr>
          <p:spPr>
            <a:xfrm rot="5400000">
              <a:off x="4473950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/>
            <p:cNvCxnSpPr/>
            <p:nvPr/>
          </p:nvCxnSpPr>
          <p:spPr>
            <a:xfrm rot="5400000">
              <a:off x="4587445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/>
            <p:cNvCxnSpPr/>
            <p:nvPr/>
          </p:nvCxnSpPr>
          <p:spPr>
            <a:xfrm rot="5400000">
              <a:off x="4700941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/>
            <p:cNvCxnSpPr/>
            <p:nvPr/>
          </p:nvCxnSpPr>
          <p:spPr>
            <a:xfrm rot="5400000">
              <a:off x="4814436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 droit 155"/>
            <p:cNvCxnSpPr/>
            <p:nvPr/>
          </p:nvCxnSpPr>
          <p:spPr>
            <a:xfrm rot="5400000">
              <a:off x="4927932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156"/>
            <p:cNvCxnSpPr/>
            <p:nvPr/>
          </p:nvCxnSpPr>
          <p:spPr>
            <a:xfrm rot="5400000">
              <a:off x="5041427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 droit 157"/>
            <p:cNvCxnSpPr/>
            <p:nvPr/>
          </p:nvCxnSpPr>
          <p:spPr>
            <a:xfrm rot="5400000">
              <a:off x="5154923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158"/>
            <p:cNvCxnSpPr/>
            <p:nvPr/>
          </p:nvCxnSpPr>
          <p:spPr>
            <a:xfrm rot="5400000">
              <a:off x="5268418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/>
            <p:cNvCxnSpPr/>
            <p:nvPr/>
          </p:nvCxnSpPr>
          <p:spPr>
            <a:xfrm rot="5400000">
              <a:off x="5381913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/>
            <p:cNvCxnSpPr/>
            <p:nvPr/>
          </p:nvCxnSpPr>
          <p:spPr>
            <a:xfrm rot="5400000">
              <a:off x="5495409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/>
            <p:cNvCxnSpPr/>
            <p:nvPr/>
          </p:nvCxnSpPr>
          <p:spPr>
            <a:xfrm rot="5400000">
              <a:off x="5608904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/>
            <p:cNvCxnSpPr/>
            <p:nvPr/>
          </p:nvCxnSpPr>
          <p:spPr>
            <a:xfrm rot="5400000">
              <a:off x="5722400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/>
            <p:cNvCxnSpPr/>
            <p:nvPr/>
          </p:nvCxnSpPr>
          <p:spPr>
            <a:xfrm rot="5400000">
              <a:off x="5835895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/>
            <p:cNvCxnSpPr/>
            <p:nvPr/>
          </p:nvCxnSpPr>
          <p:spPr>
            <a:xfrm rot="5400000">
              <a:off x="5949391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/>
            <p:nvPr/>
          </p:nvCxnSpPr>
          <p:spPr>
            <a:xfrm rot="5400000">
              <a:off x="6062886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166"/>
            <p:cNvCxnSpPr/>
            <p:nvPr/>
          </p:nvCxnSpPr>
          <p:spPr>
            <a:xfrm rot="5400000">
              <a:off x="6176382" y="2356839"/>
              <a:ext cx="1571636" cy="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28"/>
          <p:cNvCxnSpPr/>
          <p:nvPr/>
        </p:nvCxnSpPr>
        <p:spPr>
          <a:xfrm rot="5400000" flipH="1" flipV="1">
            <a:off x="1457308" y="2024096"/>
            <a:ext cx="120684" cy="42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6511708" flipH="1" flipV="1">
            <a:off x="1542190" y="2067354"/>
            <a:ext cx="112107" cy="1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11911708">
            <a:off x="1610904" y="2045809"/>
            <a:ext cx="98094" cy="1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11911708" flipH="1">
            <a:off x="1431626" y="1981248"/>
            <a:ext cx="98094" cy="1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 rot="1111708">
            <a:off x="1311867" y="1660323"/>
            <a:ext cx="719461" cy="331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/>
              </a:rPr>
              <a:t></a:t>
            </a:r>
            <a:r>
              <a:rPr lang="fr-FR" baseline="-25000" dirty="0" smtClean="0">
                <a:sym typeface="Symbol"/>
              </a:rPr>
              <a:t>écriture</a:t>
            </a:r>
            <a:endParaRPr lang="fr-FR" dirty="0" smtClean="0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2985017" y="3176794"/>
            <a:ext cx="3169544" cy="594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5932053" y="3283685"/>
            <a:ext cx="220744" cy="271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Z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837846" y="4731440"/>
            <a:ext cx="239611" cy="331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itchFamily="34" charset="0"/>
                <a:sym typeface="Symbol"/>
              </a:rPr>
              <a:t></a:t>
            </a:r>
            <a:endParaRPr lang="fr-FR" dirty="0" smtClean="0">
              <a:latin typeface="Arial Narrow" pitchFamily="34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 rot="5400000">
            <a:off x="2229242" y="4935133"/>
            <a:ext cx="656409" cy="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rot="10800000">
            <a:off x="2558873" y="4928408"/>
            <a:ext cx="28006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1111708">
            <a:off x="348331" y="2361501"/>
            <a:ext cx="357341" cy="1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5400000" flipH="1" flipV="1">
            <a:off x="2859959" y="1512897"/>
            <a:ext cx="250116" cy="14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985017" y="1316006"/>
            <a:ext cx="208952" cy="271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x</a:t>
            </a:r>
          </a:p>
        </p:txBody>
      </p:sp>
      <p:cxnSp>
        <p:nvCxnSpPr>
          <p:cNvPr id="52" name="Connecteur droit 51"/>
          <p:cNvCxnSpPr/>
          <p:nvPr/>
        </p:nvCxnSpPr>
        <p:spPr>
          <a:xfrm rot="5400000">
            <a:off x="3067280" y="4935133"/>
            <a:ext cx="656409" cy="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rot="10800000">
            <a:off x="3113004" y="4928408"/>
            <a:ext cx="280060" cy="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 rot="996254">
            <a:off x="219075" y="1867375"/>
            <a:ext cx="502553" cy="663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Arial Narrow" pitchFamily="34" charset="0"/>
              </a:rPr>
              <a:t>Onde</a:t>
            </a:r>
          </a:p>
          <a:p>
            <a:pPr algn="ctr"/>
            <a:r>
              <a:rPr lang="fr-FR" sz="1400" dirty="0" smtClean="0">
                <a:latin typeface="Arial Narrow" pitchFamily="34" charset="0"/>
              </a:rPr>
              <a:t>Plane</a:t>
            </a:r>
          </a:p>
          <a:p>
            <a:pPr algn="ctr"/>
            <a:r>
              <a:rPr lang="fr-FR" sz="1400" dirty="0" err="1" smtClean="0">
                <a:latin typeface="Arial Narrow" pitchFamily="34" charset="0"/>
              </a:rPr>
              <a:t>Ref</a:t>
            </a:r>
            <a:endParaRPr lang="fr-FR" sz="1400" dirty="0" smtClean="0">
              <a:latin typeface="Arial Narrow" pitchFamily="34" charset="0"/>
            </a:endParaRPr>
          </a:p>
        </p:txBody>
      </p:sp>
      <p:grpSp>
        <p:nvGrpSpPr>
          <p:cNvPr id="168" name="Groupe 167"/>
          <p:cNvGrpSpPr/>
          <p:nvPr/>
        </p:nvGrpSpPr>
        <p:grpSpPr>
          <a:xfrm>
            <a:off x="382538" y="1969992"/>
            <a:ext cx="5273254" cy="1816850"/>
            <a:chOff x="1144538" y="1903317"/>
            <a:chExt cx="5273254" cy="1816850"/>
          </a:xfrm>
        </p:grpSpPr>
        <p:grpSp>
          <p:nvGrpSpPr>
            <p:cNvPr id="28" name="Groupe 150"/>
            <p:cNvGrpSpPr/>
            <p:nvPr/>
          </p:nvGrpSpPr>
          <p:grpSpPr>
            <a:xfrm rot="20592592">
              <a:off x="1401353" y="2564053"/>
              <a:ext cx="4594975" cy="1156114"/>
              <a:chOff x="714347" y="1571613"/>
              <a:chExt cx="6248444" cy="1571636"/>
            </a:xfrm>
          </p:grpSpPr>
          <p:cxnSp>
            <p:nvCxnSpPr>
              <p:cNvPr id="56" name="Connecteur droit 55"/>
              <p:cNvCxnSpPr/>
              <p:nvPr/>
            </p:nvCxnSpPr>
            <p:spPr>
              <a:xfrm rot="5400000">
                <a:off x="-70879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rot="5400000">
                <a:off x="42617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 rot="5400000">
                <a:off x="15611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 rot="5400000">
                <a:off x="269608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 rot="5400000">
                <a:off x="383103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 rot="5400000">
                <a:off x="496599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 rot="5400000">
                <a:off x="610094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 rot="5400000">
                <a:off x="723590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 rot="5400000">
                <a:off x="837085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 rot="5400000">
                <a:off x="950580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 rot="5400000">
                <a:off x="1064076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 rot="5400000">
                <a:off x="1177571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 rot="5400000">
                <a:off x="1291067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 rot="5400000">
                <a:off x="140456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 rot="5400000">
                <a:off x="1518058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/>
              <p:nvPr/>
            </p:nvCxnSpPr>
            <p:spPr>
              <a:xfrm rot="5400000">
                <a:off x="1631553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1745049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/>
              <p:cNvCxnSpPr/>
              <p:nvPr/>
            </p:nvCxnSpPr>
            <p:spPr>
              <a:xfrm rot="5400000">
                <a:off x="1858544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1972040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74"/>
              <p:cNvCxnSpPr/>
              <p:nvPr/>
            </p:nvCxnSpPr>
            <p:spPr>
              <a:xfrm rot="5400000">
                <a:off x="2085535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2199031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 rot="5400000">
                <a:off x="2312526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2426021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 rot="5400000">
                <a:off x="2539517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265301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 rot="5400000">
                <a:off x="2766508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>
              <a:xfrm rot="5400000">
                <a:off x="2880003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 rot="5400000">
                <a:off x="2993499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 rot="5400000">
                <a:off x="3112004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 rot="5400000">
                <a:off x="3225500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/>
              <p:cNvCxnSpPr/>
              <p:nvPr/>
            </p:nvCxnSpPr>
            <p:spPr>
              <a:xfrm rot="5400000">
                <a:off x="3338995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/>
              <p:cNvCxnSpPr/>
              <p:nvPr/>
            </p:nvCxnSpPr>
            <p:spPr>
              <a:xfrm rot="5400000">
                <a:off x="3452491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/>
              <p:nvPr/>
            </p:nvCxnSpPr>
            <p:spPr>
              <a:xfrm rot="5400000">
                <a:off x="3565986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 rot="5400000">
                <a:off x="367948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/>
              <p:nvPr/>
            </p:nvCxnSpPr>
            <p:spPr>
              <a:xfrm rot="5400000">
                <a:off x="3792977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 rot="5400000">
                <a:off x="390647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/>
              <p:nvPr/>
            </p:nvCxnSpPr>
            <p:spPr>
              <a:xfrm rot="5400000">
                <a:off x="4019968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/>
              <p:cNvCxnSpPr/>
              <p:nvPr/>
            </p:nvCxnSpPr>
            <p:spPr>
              <a:xfrm rot="5400000">
                <a:off x="4133463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/>
              <p:nvPr/>
            </p:nvCxnSpPr>
            <p:spPr>
              <a:xfrm rot="5400000">
                <a:off x="4246959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/>
              <p:nvPr/>
            </p:nvCxnSpPr>
            <p:spPr>
              <a:xfrm rot="5400000">
                <a:off x="4360454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/>
              <p:nvPr/>
            </p:nvCxnSpPr>
            <p:spPr>
              <a:xfrm rot="5400000">
                <a:off x="4473950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 rot="5400000">
                <a:off x="4587445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>
              <a:xfrm rot="5400000">
                <a:off x="4700941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 rot="5400000">
                <a:off x="4814436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 rot="5400000">
                <a:off x="492793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 rot="5400000">
                <a:off x="5041427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 rot="5400000">
                <a:off x="5154923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 rot="5400000">
                <a:off x="5268418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/>
              <p:cNvCxnSpPr/>
              <p:nvPr/>
            </p:nvCxnSpPr>
            <p:spPr>
              <a:xfrm rot="5400000">
                <a:off x="5381913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 rot="5400000">
                <a:off x="5495409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 rot="5400000">
                <a:off x="5608904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 rot="5400000">
                <a:off x="5722400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 rot="5400000">
                <a:off x="5835895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 rot="5400000">
                <a:off x="5949391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 rot="5400000">
                <a:off x="6062886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 rot="5400000">
                <a:off x="6176382" y="2356839"/>
                <a:ext cx="1571636" cy="1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Connecteur droit avec flèche 39"/>
            <p:cNvCxnSpPr/>
            <p:nvPr/>
          </p:nvCxnSpPr>
          <p:spPr>
            <a:xfrm rot="10800000" flipV="1">
              <a:off x="5925811" y="2323389"/>
              <a:ext cx="366676" cy="1344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3"/>
            <p:cNvSpPr txBox="1"/>
            <p:nvPr/>
          </p:nvSpPr>
          <p:spPr>
            <a:xfrm>
              <a:off x="1144538" y="2939092"/>
              <a:ext cx="224282" cy="33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  <a:sym typeface="Symbol"/>
                </a:rPr>
                <a:t></a:t>
              </a:r>
              <a:endParaRPr lang="fr-FR" dirty="0" smtClean="0">
                <a:latin typeface="Arial Narrow" pitchFamily="34" charset="0"/>
              </a:endParaRPr>
            </a:p>
          </p:txBody>
        </p:sp>
        <p:sp>
          <p:nvSpPr>
            <p:cNvPr id="44" name="Arc 43"/>
            <p:cNvSpPr/>
            <p:nvPr/>
          </p:nvSpPr>
          <p:spPr>
            <a:xfrm rot="18403577" flipH="1">
              <a:off x="1410840" y="2714409"/>
              <a:ext cx="672644" cy="672644"/>
            </a:xfrm>
            <a:prstGeom prst="arc">
              <a:avLst>
                <a:gd name="adj1" fmla="val 17764528"/>
                <a:gd name="adj2" fmla="val 1982373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ZoneTexte 54"/>
            <p:cNvSpPr txBox="1"/>
            <p:nvPr/>
          </p:nvSpPr>
          <p:spPr>
            <a:xfrm rot="20564247">
              <a:off x="5915239" y="1903317"/>
              <a:ext cx="502553" cy="663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>
                  <a:latin typeface="Arial Narrow" pitchFamily="34" charset="0"/>
                </a:rPr>
                <a:t>Onde</a:t>
              </a:r>
            </a:p>
            <a:p>
              <a:pPr algn="ctr"/>
              <a:r>
                <a:rPr lang="fr-FR" sz="1400" dirty="0" smtClean="0">
                  <a:latin typeface="Arial Narrow" pitchFamily="34" charset="0"/>
                </a:rPr>
                <a:t>Plane</a:t>
              </a:r>
            </a:p>
            <a:p>
              <a:pPr algn="ctr"/>
              <a:r>
                <a:rPr lang="fr-FR" sz="1400" dirty="0" smtClean="0">
                  <a:latin typeface="Arial Narrow" pitchFamily="34" charset="0"/>
                </a:rPr>
                <a:t>Objet</a:t>
              </a:r>
            </a:p>
          </p:txBody>
        </p:sp>
      </p:grp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69" name="Groupe 168"/>
          <p:cNvGrpSpPr/>
          <p:nvPr/>
        </p:nvGrpSpPr>
        <p:grpSpPr>
          <a:xfrm>
            <a:off x="2632566" y="1331820"/>
            <a:ext cx="3395685" cy="2480523"/>
            <a:chOff x="3394566" y="1265145"/>
            <a:chExt cx="3395685" cy="2480523"/>
          </a:xfrm>
        </p:grpSpPr>
        <p:cxnSp>
          <p:nvCxnSpPr>
            <p:cNvPr id="45" name="Connecteur droit 44"/>
            <p:cNvCxnSpPr/>
            <p:nvPr/>
          </p:nvCxnSpPr>
          <p:spPr>
            <a:xfrm rot="5400000">
              <a:off x="3137880" y="3136531"/>
              <a:ext cx="1218272" cy="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rot="5400000">
              <a:off x="3745430" y="1543051"/>
              <a:ext cx="961509" cy="9583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4526175" y="1265145"/>
              <a:ext cx="2264076" cy="276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Arial Narrow" pitchFamily="34" charset="0"/>
                </a:rPr>
                <a:t>Maxima des franges d’interférences</a:t>
              </a:r>
            </a:p>
          </p:txBody>
        </p:sp>
        <p:cxnSp>
          <p:nvCxnSpPr>
            <p:cNvPr id="48" name="Connecteur droit 47"/>
            <p:cNvCxnSpPr/>
            <p:nvPr/>
          </p:nvCxnSpPr>
          <p:spPr>
            <a:xfrm rot="5400000">
              <a:off x="3317392" y="3136531"/>
              <a:ext cx="1218272" cy="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rot="5400000">
              <a:off x="3487057" y="3136531"/>
              <a:ext cx="1218272" cy="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rot="5400000">
              <a:off x="2960564" y="3136531"/>
              <a:ext cx="1218272" cy="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rot="5400000">
              <a:off x="2785431" y="3136531"/>
              <a:ext cx="1218272" cy="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e 176"/>
          <p:cNvGrpSpPr/>
          <p:nvPr/>
        </p:nvGrpSpPr>
        <p:grpSpPr>
          <a:xfrm>
            <a:off x="6334125" y="2682303"/>
            <a:ext cx="2781300" cy="870287"/>
            <a:chOff x="6362700" y="2682303"/>
            <a:chExt cx="2781300" cy="870287"/>
          </a:xfrm>
        </p:grpSpPr>
        <p:grpSp>
          <p:nvGrpSpPr>
            <p:cNvPr id="174" name="Groupe 173"/>
            <p:cNvGrpSpPr/>
            <p:nvPr/>
          </p:nvGrpSpPr>
          <p:grpSpPr>
            <a:xfrm>
              <a:off x="7138706" y="2682303"/>
              <a:ext cx="2005294" cy="870287"/>
              <a:chOff x="6700556" y="5139753"/>
              <a:chExt cx="2005294" cy="870287"/>
            </a:xfrm>
          </p:grpSpPr>
          <p:sp>
            <p:nvSpPr>
              <p:cNvPr id="8" name="ZoneTexte 7"/>
              <p:cNvSpPr txBox="1"/>
              <p:nvPr/>
            </p:nvSpPr>
            <p:spPr>
              <a:xfrm rot="20457440">
                <a:off x="8116974" y="5612998"/>
                <a:ext cx="482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latin typeface="Arial Narrow" pitchFamily="34" charset="0"/>
                  </a:rPr>
                  <a:t>k</a:t>
                </a:r>
                <a:r>
                  <a:rPr lang="fr-FR" baseline="-25000" dirty="0" smtClean="0">
                    <a:latin typeface="Arial Narrow" pitchFamily="34" charset="0"/>
                  </a:rPr>
                  <a:t>0</a:t>
                </a:r>
                <a:endParaRPr lang="fr-FR" dirty="0" smtClean="0">
                  <a:latin typeface="Arial Narrow" pitchFamily="34" charset="0"/>
                </a:endParaRP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 rot="1111708">
                <a:off x="6974889" y="5678459"/>
                <a:ext cx="305389" cy="331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>
                    <a:latin typeface="Arial Narrow" pitchFamily="34" charset="0"/>
                  </a:rPr>
                  <a:t>k</a:t>
                </a:r>
                <a:r>
                  <a:rPr lang="fr-FR" baseline="-25000" dirty="0" err="1">
                    <a:latin typeface="Arial Narrow" pitchFamily="34" charset="0"/>
                  </a:rPr>
                  <a:t>r</a:t>
                </a:r>
                <a:endParaRPr lang="fr-FR" dirty="0" smtClean="0">
                  <a:latin typeface="Arial Narrow" pitchFamily="34" charset="0"/>
                </a:endParaRPr>
              </a:p>
            </p:txBody>
          </p:sp>
          <p:cxnSp>
            <p:nvCxnSpPr>
              <p:cNvPr id="10" name="Connecteur droit avec flèche 9"/>
              <p:cNvCxnSpPr/>
              <p:nvPr/>
            </p:nvCxnSpPr>
            <p:spPr>
              <a:xfrm rot="10800000" flipV="1">
                <a:off x="6711636" y="5514975"/>
                <a:ext cx="1994214" cy="398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ZoneTexte 10"/>
              <p:cNvSpPr txBox="1"/>
              <p:nvPr/>
            </p:nvSpPr>
            <p:spPr>
              <a:xfrm>
                <a:off x="7488585" y="5139753"/>
                <a:ext cx="324097" cy="331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latin typeface="Arial Narrow" pitchFamily="34" charset="0"/>
                  </a:rPr>
                  <a:t>k</a:t>
                </a:r>
                <a:r>
                  <a:rPr lang="fr-FR" baseline="-25000" dirty="0" smtClean="0">
                    <a:latin typeface="Arial Narrow" pitchFamily="34" charset="0"/>
                  </a:rPr>
                  <a:t>g</a:t>
                </a:r>
                <a:endParaRPr lang="fr-FR" dirty="0" smtClean="0">
                  <a:latin typeface="Arial Narrow" pitchFamily="34" charset="0"/>
                </a:endParaRPr>
              </a:p>
            </p:txBody>
          </p:sp>
          <p:cxnSp>
            <p:nvCxnSpPr>
              <p:cNvPr id="20" name="Connecteur droit avec flèche 19"/>
              <p:cNvCxnSpPr/>
              <p:nvPr/>
            </p:nvCxnSpPr>
            <p:spPr>
              <a:xfrm>
                <a:off x="6700556" y="5518959"/>
                <a:ext cx="1011064" cy="3265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ZoneTexte 20"/>
              <p:cNvSpPr txBox="1"/>
              <p:nvPr/>
            </p:nvSpPr>
            <p:spPr>
              <a:xfrm>
                <a:off x="7928840" y="5474254"/>
                <a:ext cx="495982" cy="24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>
                    <a:latin typeface="Arial Narrow" pitchFamily="34" charset="0"/>
                    <a:sym typeface="Symbol"/>
                  </a:rPr>
                  <a:t>/2</a:t>
                </a:r>
                <a:endParaRPr lang="fr-FR" sz="1200" dirty="0" smtClean="0">
                  <a:latin typeface="Arial Narrow" pitchFamily="34" charset="0"/>
                </a:endParaRPr>
              </a:p>
            </p:txBody>
          </p:sp>
          <p:cxnSp>
            <p:nvCxnSpPr>
              <p:cNvPr id="22" name="Connecteur droit avec flèche 21"/>
              <p:cNvCxnSpPr/>
              <p:nvPr/>
            </p:nvCxnSpPr>
            <p:spPr>
              <a:xfrm flipH="1">
                <a:off x="7675416" y="5518959"/>
                <a:ext cx="1011064" cy="3265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/>
              <p:cNvSpPr txBox="1"/>
              <p:nvPr/>
            </p:nvSpPr>
            <p:spPr>
              <a:xfrm>
                <a:off x="7153512" y="5481903"/>
                <a:ext cx="495982" cy="24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>
                    <a:latin typeface="Arial Narrow" pitchFamily="34" charset="0"/>
                    <a:sym typeface="Symbol"/>
                  </a:rPr>
                  <a:t>/2</a:t>
                </a:r>
                <a:endParaRPr lang="fr-FR" sz="1200" dirty="0" smtClean="0">
                  <a:latin typeface="Arial Narrow" pitchFamily="34" charset="0"/>
                </a:endParaRPr>
              </a:p>
            </p:txBody>
          </p:sp>
          <p:sp>
            <p:nvSpPr>
              <p:cNvPr id="24" name="Arc 23"/>
              <p:cNvSpPr/>
              <p:nvPr/>
            </p:nvSpPr>
            <p:spPr>
              <a:xfrm rot="18975229" flipH="1">
                <a:off x="8324788" y="5388912"/>
                <a:ext cx="336878" cy="420125"/>
              </a:xfrm>
              <a:prstGeom prst="arc">
                <a:avLst>
                  <a:gd name="adj1" fmla="val 17764528"/>
                  <a:gd name="adj2" fmla="val 19823733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Arc 24"/>
              <p:cNvSpPr/>
              <p:nvPr/>
            </p:nvSpPr>
            <p:spPr>
              <a:xfrm rot="2624771">
                <a:off x="6712190" y="5369362"/>
                <a:ext cx="336878" cy="420125"/>
              </a:xfrm>
              <a:prstGeom prst="arc">
                <a:avLst>
                  <a:gd name="adj1" fmla="val 17764528"/>
                  <a:gd name="adj2" fmla="val 19823733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73" name="Double flèche horizontale 172"/>
            <p:cNvSpPr/>
            <p:nvPr/>
          </p:nvSpPr>
          <p:spPr>
            <a:xfrm>
              <a:off x="6362700" y="2914650"/>
              <a:ext cx="638175" cy="581025"/>
            </a:xfrm>
            <a:prstGeom prst="leftRightArrow">
              <a:avLst>
                <a:gd name="adj1" fmla="val 50000"/>
                <a:gd name="adj2" fmla="val 255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038350" y="5241925"/>
            <a:ext cx="4768850" cy="754063"/>
            <a:chOff x="2038350" y="5419725"/>
            <a:chExt cx="4768850" cy="754063"/>
          </a:xfrm>
        </p:grpSpPr>
        <p:pic>
          <p:nvPicPr>
            <p:cNvPr id="46108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200" y="5419725"/>
              <a:ext cx="4191000" cy="754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4" name="Groupe 183"/>
            <p:cNvGrpSpPr/>
            <p:nvPr/>
          </p:nvGrpSpPr>
          <p:grpSpPr>
            <a:xfrm>
              <a:off x="2038350" y="5629275"/>
              <a:ext cx="3873500" cy="323850"/>
              <a:chOff x="476250" y="5629275"/>
              <a:chExt cx="3873500" cy="323850"/>
            </a:xfrm>
          </p:grpSpPr>
          <p:sp>
            <p:nvSpPr>
              <p:cNvPr id="183" name="Rectangle 182"/>
              <p:cNvSpPr/>
              <p:nvPr/>
            </p:nvSpPr>
            <p:spPr>
              <a:xfrm>
                <a:off x="4187825" y="5638800"/>
                <a:ext cx="161925" cy="285750"/>
              </a:xfrm>
              <a:prstGeom prst="rect">
                <a:avLst/>
              </a:prstGeom>
              <a:noFill/>
              <a:ln w="57150">
                <a:solidFill>
                  <a:srgbClr val="66FF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5" name="Flèche droite 174"/>
              <p:cNvSpPr/>
              <p:nvPr/>
            </p:nvSpPr>
            <p:spPr>
              <a:xfrm>
                <a:off x="476250" y="5629275"/>
                <a:ext cx="514350" cy="32385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2" name="ZoneTexte 171"/>
          <p:cNvSpPr txBox="1"/>
          <p:nvPr/>
        </p:nvSpPr>
        <p:spPr>
          <a:xfrm>
            <a:off x="0" y="999461"/>
            <a:ext cx="5922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sz="2000" b="1" dirty="0">
                <a:latin typeface="+mn-lt"/>
              </a:rPr>
              <a:t>Onde objet et onde de réf. de part et </a:t>
            </a:r>
            <a:r>
              <a:rPr lang="fr-FR" sz="2000" b="1" dirty="0" smtClean="0">
                <a:latin typeface="+mn-lt"/>
              </a:rPr>
              <a:t>d’autre !</a:t>
            </a:r>
            <a:endParaRPr lang="fr-FR" sz="2000" b="1" dirty="0">
              <a:latin typeface="+mn-lt"/>
            </a:endParaRPr>
          </a:p>
        </p:txBody>
      </p:sp>
      <p:sp>
        <p:nvSpPr>
          <p:cNvPr id="178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296025" y="1195388"/>
            <a:ext cx="2149475" cy="669925"/>
            <a:chOff x="6296025" y="1195388"/>
            <a:chExt cx="2149475" cy="669925"/>
          </a:xfrm>
        </p:grpSpPr>
        <p:sp>
          <p:nvSpPr>
            <p:cNvPr id="180" name="Flèche droite 179"/>
            <p:cNvSpPr/>
            <p:nvPr/>
          </p:nvSpPr>
          <p:spPr>
            <a:xfrm>
              <a:off x="6296025" y="1419225"/>
              <a:ext cx="323850" cy="1889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6105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00" y="1195388"/>
              <a:ext cx="1676400" cy="66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ZoneTexte 5"/>
          <p:cNvSpPr txBox="1"/>
          <p:nvPr/>
        </p:nvSpPr>
        <p:spPr>
          <a:xfrm>
            <a:off x="2971800" y="59944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Franges dans l’épaisseur !!!!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013" y="69850"/>
            <a:ext cx="7391400" cy="860425"/>
          </a:xfrm>
        </p:spPr>
        <p:txBody>
          <a:bodyPr/>
          <a:lstStyle/>
          <a:p>
            <a:r>
              <a:rPr lang="fr-FR" dirty="0" smtClean="0"/>
              <a:t>3. Eléments de théorie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4.2. Hologramme en réflexion : Relecture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-40005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5" name="ZoneTexte 364"/>
          <p:cNvSpPr txBox="1"/>
          <p:nvPr/>
        </p:nvSpPr>
        <p:spPr>
          <a:xfrm>
            <a:off x="3277032" y="1293829"/>
            <a:ext cx="173054" cy="225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x</a:t>
            </a:r>
          </a:p>
        </p:txBody>
      </p:sp>
      <p:sp>
        <p:nvSpPr>
          <p:cNvPr id="403" name="Rectangle 402"/>
          <p:cNvSpPr/>
          <p:nvPr/>
        </p:nvSpPr>
        <p:spPr>
          <a:xfrm>
            <a:off x="3235405" y="1253290"/>
            <a:ext cx="696360" cy="243726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4" name="Groupe 160"/>
          <p:cNvGrpSpPr/>
          <p:nvPr/>
        </p:nvGrpSpPr>
        <p:grpSpPr>
          <a:xfrm>
            <a:off x="1739680" y="1445642"/>
            <a:ext cx="1904893" cy="1595675"/>
            <a:chOff x="657026" y="-978553"/>
            <a:chExt cx="2561896" cy="2146028"/>
          </a:xfrm>
        </p:grpSpPr>
        <p:cxnSp>
          <p:nvCxnSpPr>
            <p:cNvPr id="496" name="Connecteur droit 495"/>
            <p:cNvCxnSpPr/>
            <p:nvPr/>
          </p:nvCxnSpPr>
          <p:spPr>
            <a:xfrm rot="6511708">
              <a:off x="13641" y="-335168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Connecteur droit 496"/>
            <p:cNvCxnSpPr/>
            <p:nvPr/>
          </p:nvCxnSpPr>
          <p:spPr>
            <a:xfrm rot="6511708">
              <a:off x="101815" y="-305617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Connecteur droit 497"/>
            <p:cNvCxnSpPr/>
            <p:nvPr/>
          </p:nvCxnSpPr>
          <p:spPr>
            <a:xfrm rot="6511708">
              <a:off x="189988" y="-276066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Connecteur droit 498"/>
            <p:cNvCxnSpPr/>
            <p:nvPr/>
          </p:nvCxnSpPr>
          <p:spPr>
            <a:xfrm rot="6511708">
              <a:off x="278162" y="-246515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Connecteur droit 499"/>
            <p:cNvCxnSpPr/>
            <p:nvPr/>
          </p:nvCxnSpPr>
          <p:spPr>
            <a:xfrm rot="6511708">
              <a:off x="366335" y="-216964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Connecteur droit 500"/>
            <p:cNvCxnSpPr/>
            <p:nvPr/>
          </p:nvCxnSpPr>
          <p:spPr>
            <a:xfrm rot="6511708">
              <a:off x="454510" y="-187412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Connecteur droit 9"/>
            <p:cNvCxnSpPr/>
            <p:nvPr/>
          </p:nvCxnSpPr>
          <p:spPr>
            <a:xfrm rot="6511708">
              <a:off x="542683" y="-157861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Connecteur droit 10"/>
            <p:cNvCxnSpPr/>
            <p:nvPr/>
          </p:nvCxnSpPr>
          <p:spPr>
            <a:xfrm rot="6511708">
              <a:off x="630857" y="-128310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Connecteur droit 11"/>
            <p:cNvCxnSpPr/>
            <p:nvPr/>
          </p:nvCxnSpPr>
          <p:spPr>
            <a:xfrm rot="6511708">
              <a:off x="719030" y="-98759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Connecteur droit 12"/>
            <p:cNvCxnSpPr/>
            <p:nvPr/>
          </p:nvCxnSpPr>
          <p:spPr>
            <a:xfrm rot="6511708">
              <a:off x="807203" y="-69208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Connecteur droit 13"/>
            <p:cNvCxnSpPr/>
            <p:nvPr/>
          </p:nvCxnSpPr>
          <p:spPr>
            <a:xfrm rot="6511708">
              <a:off x="895377" y="-39656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Connecteur droit 14"/>
            <p:cNvCxnSpPr/>
            <p:nvPr/>
          </p:nvCxnSpPr>
          <p:spPr>
            <a:xfrm rot="6511708">
              <a:off x="983550" y="-10105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Connecteur droit 15"/>
            <p:cNvCxnSpPr/>
            <p:nvPr/>
          </p:nvCxnSpPr>
          <p:spPr>
            <a:xfrm rot="6511708">
              <a:off x="1071724" y="19446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Connecteur droit 16"/>
            <p:cNvCxnSpPr/>
            <p:nvPr/>
          </p:nvCxnSpPr>
          <p:spPr>
            <a:xfrm rot="6511708">
              <a:off x="1159898" y="48997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Connecteur droit 17"/>
            <p:cNvCxnSpPr/>
            <p:nvPr/>
          </p:nvCxnSpPr>
          <p:spPr>
            <a:xfrm rot="6511708">
              <a:off x="1248072" y="78548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Connecteur droit 18"/>
            <p:cNvCxnSpPr/>
            <p:nvPr/>
          </p:nvCxnSpPr>
          <p:spPr>
            <a:xfrm rot="6511708">
              <a:off x="1336245" y="108099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Connecteur droit 19"/>
            <p:cNvCxnSpPr/>
            <p:nvPr/>
          </p:nvCxnSpPr>
          <p:spPr>
            <a:xfrm rot="6511708">
              <a:off x="1424419" y="137651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Connecteur droit 20"/>
            <p:cNvCxnSpPr/>
            <p:nvPr/>
          </p:nvCxnSpPr>
          <p:spPr>
            <a:xfrm rot="6511708">
              <a:off x="1512592" y="167202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Connecteur droit 21"/>
            <p:cNvCxnSpPr/>
            <p:nvPr/>
          </p:nvCxnSpPr>
          <p:spPr>
            <a:xfrm rot="6511708">
              <a:off x="1600766" y="196753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Connecteur droit 22"/>
            <p:cNvCxnSpPr/>
            <p:nvPr/>
          </p:nvCxnSpPr>
          <p:spPr>
            <a:xfrm rot="6511708">
              <a:off x="1688939" y="226304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Connecteur droit 23"/>
            <p:cNvCxnSpPr/>
            <p:nvPr/>
          </p:nvCxnSpPr>
          <p:spPr>
            <a:xfrm rot="6511708">
              <a:off x="1777113" y="255856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Connecteur droit 26"/>
            <p:cNvCxnSpPr/>
            <p:nvPr/>
          </p:nvCxnSpPr>
          <p:spPr>
            <a:xfrm rot="6511708">
              <a:off x="1865287" y="285407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Connecteur droit 27"/>
            <p:cNvCxnSpPr/>
            <p:nvPr/>
          </p:nvCxnSpPr>
          <p:spPr>
            <a:xfrm rot="6511708">
              <a:off x="1953460" y="314958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Connecteur droit 26"/>
            <p:cNvCxnSpPr/>
            <p:nvPr/>
          </p:nvCxnSpPr>
          <p:spPr>
            <a:xfrm rot="6511708">
              <a:off x="2041634" y="344509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Connecteur droit 27"/>
            <p:cNvCxnSpPr/>
            <p:nvPr/>
          </p:nvCxnSpPr>
          <p:spPr>
            <a:xfrm rot="6511708">
              <a:off x="2129807" y="374060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Connecteur droit 28"/>
            <p:cNvCxnSpPr/>
            <p:nvPr/>
          </p:nvCxnSpPr>
          <p:spPr>
            <a:xfrm rot="6511708">
              <a:off x="2217981" y="403611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Connecteur droit 29"/>
            <p:cNvCxnSpPr/>
            <p:nvPr/>
          </p:nvCxnSpPr>
          <p:spPr>
            <a:xfrm rot="6511708">
              <a:off x="2306154" y="433162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Connecteur droit 30"/>
            <p:cNvCxnSpPr/>
            <p:nvPr/>
          </p:nvCxnSpPr>
          <p:spPr>
            <a:xfrm rot="6511708">
              <a:off x="2394328" y="462714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Connecteur droit 523"/>
            <p:cNvCxnSpPr/>
            <p:nvPr/>
          </p:nvCxnSpPr>
          <p:spPr>
            <a:xfrm rot="6511708">
              <a:off x="2486394" y="493569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Connecteur droit 524"/>
            <p:cNvCxnSpPr/>
            <p:nvPr/>
          </p:nvCxnSpPr>
          <p:spPr>
            <a:xfrm rot="6511708">
              <a:off x="2574568" y="523121"/>
              <a:ext cx="1287739" cy="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7" name="Connecteur droit 406"/>
          <p:cNvCxnSpPr/>
          <p:nvPr/>
        </p:nvCxnSpPr>
        <p:spPr>
          <a:xfrm rot="5400000" flipH="1" flipV="1">
            <a:off x="2318335" y="1551444"/>
            <a:ext cx="99951" cy="35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Connecteur droit 407"/>
          <p:cNvCxnSpPr/>
          <p:nvPr/>
        </p:nvCxnSpPr>
        <p:spPr>
          <a:xfrm rot="6511708" flipH="1" flipV="1">
            <a:off x="2388633" y="1587270"/>
            <a:ext cx="92848" cy="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Connecteur droit avec flèche 408"/>
          <p:cNvCxnSpPr/>
          <p:nvPr/>
        </p:nvCxnSpPr>
        <p:spPr>
          <a:xfrm rot="11911708">
            <a:off x="2445543" y="1569427"/>
            <a:ext cx="81242" cy="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Connecteur droit avec flèche 409"/>
          <p:cNvCxnSpPr/>
          <p:nvPr/>
        </p:nvCxnSpPr>
        <p:spPr>
          <a:xfrm rot="11911708" flipH="1">
            <a:off x="2297065" y="1515957"/>
            <a:ext cx="81242" cy="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" name="ZoneTexte 410"/>
          <p:cNvSpPr txBox="1"/>
          <p:nvPr/>
        </p:nvSpPr>
        <p:spPr>
          <a:xfrm rot="1111708">
            <a:off x="2129566" y="1206343"/>
            <a:ext cx="651546" cy="274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/>
              </a:rPr>
              <a:t></a:t>
            </a:r>
            <a:r>
              <a:rPr lang="fr-FR" baseline="-25000" dirty="0" smtClean="0">
                <a:sym typeface="Symbol"/>
              </a:rPr>
              <a:t>relecture</a:t>
            </a:r>
            <a:endParaRPr lang="fr-FR" dirty="0" smtClean="0"/>
          </a:p>
        </p:txBody>
      </p:sp>
      <p:cxnSp>
        <p:nvCxnSpPr>
          <p:cNvPr id="412" name="Connecteur droit avec flèche 411"/>
          <p:cNvCxnSpPr/>
          <p:nvPr/>
        </p:nvCxnSpPr>
        <p:spPr>
          <a:xfrm>
            <a:off x="545627" y="2485545"/>
            <a:ext cx="5662981" cy="697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ZoneTexte 412"/>
          <p:cNvSpPr txBox="1"/>
          <p:nvPr/>
        </p:nvSpPr>
        <p:spPr>
          <a:xfrm>
            <a:off x="6024326" y="2594638"/>
            <a:ext cx="182821" cy="225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Z</a:t>
            </a:r>
          </a:p>
        </p:txBody>
      </p:sp>
      <p:sp>
        <p:nvSpPr>
          <p:cNvPr id="414" name="ZoneTexte 413"/>
          <p:cNvSpPr txBox="1"/>
          <p:nvPr/>
        </p:nvSpPr>
        <p:spPr>
          <a:xfrm>
            <a:off x="3461699" y="3209472"/>
            <a:ext cx="198446" cy="27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itchFamily="34" charset="0"/>
                <a:sym typeface="Symbol"/>
              </a:rPr>
              <a:t></a:t>
            </a:r>
            <a:endParaRPr lang="fr-FR" dirty="0" smtClean="0">
              <a:latin typeface="Arial Narrow" pitchFamily="34" charset="0"/>
            </a:endParaRPr>
          </a:p>
        </p:txBody>
      </p:sp>
      <p:cxnSp>
        <p:nvCxnSpPr>
          <p:cNvPr id="415" name="Connecteur droit 414"/>
          <p:cNvCxnSpPr/>
          <p:nvPr/>
        </p:nvCxnSpPr>
        <p:spPr>
          <a:xfrm rot="5400000">
            <a:off x="2957651" y="3378170"/>
            <a:ext cx="543639" cy="1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Connecteur droit avec flèche 415"/>
          <p:cNvCxnSpPr/>
          <p:nvPr/>
        </p:nvCxnSpPr>
        <p:spPr>
          <a:xfrm rot="10800000">
            <a:off x="3230652" y="3372601"/>
            <a:ext cx="23194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Connecteur droit avec flèche 416"/>
          <p:cNvCxnSpPr/>
          <p:nvPr/>
        </p:nvCxnSpPr>
        <p:spPr>
          <a:xfrm rot="1111708">
            <a:off x="1399877" y="1830884"/>
            <a:ext cx="295951" cy="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Connecteur droit avec flèche 418"/>
          <p:cNvCxnSpPr/>
          <p:nvPr/>
        </p:nvCxnSpPr>
        <p:spPr>
          <a:xfrm rot="5400000" flipH="1" flipV="1">
            <a:off x="3480012" y="1128068"/>
            <a:ext cx="207147" cy="11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ZoneTexte 419"/>
          <p:cNvSpPr txBox="1"/>
          <p:nvPr/>
        </p:nvSpPr>
        <p:spPr>
          <a:xfrm>
            <a:off x="1407977" y="2251149"/>
            <a:ext cx="373347" cy="27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Arial Narrow" pitchFamily="34" charset="0"/>
                <a:sym typeface="Symbol"/>
              </a:rPr>
              <a:t>i</a:t>
            </a:r>
            <a:endParaRPr lang="fr-FR" i="1" dirty="0" smtClean="0">
              <a:latin typeface="Arial Narrow" pitchFamily="34" charset="0"/>
            </a:endParaRPr>
          </a:p>
        </p:txBody>
      </p:sp>
      <p:sp>
        <p:nvSpPr>
          <p:cNvPr id="421" name="Arc 420"/>
          <p:cNvSpPr/>
          <p:nvPr/>
        </p:nvSpPr>
        <p:spPr>
          <a:xfrm rot="18403577" flipH="1">
            <a:off x="1561072" y="2116328"/>
            <a:ext cx="557085" cy="557085"/>
          </a:xfrm>
          <a:prstGeom prst="arc">
            <a:avLst>
              <a:gd name="adj1" fmla="val 17764528"/>
              <a:gd name="adj2" fmla="val 1982373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2" name="Connecteur droit 421"/>
          <p:cNvCxnSpPr/>
          <p:nvPr/>
        </p:nvCxnSpPr>
        <p:spPr>
          <a:xfrm rot="5400000">
            <a:off x="3651716" y="3378170"/>
            <a:ext cx="543639" cy="1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Connecteur droit avec flèche 422"/>
          <p:cNvCxnSpPr/>
          <p:nvPr/>
        </p:nvCxnSpPr>
        <p:spPr>
          <a:xfrm rot="10800000">
            <a:off x="3689585" y="3372601"/>
            <a:ext cx="231946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ZoneTexte 423"/>
          <p:cNvSpPr txBox="1"/>
          <p:nvPr/>
        </p:nvSpPr>
        <p:spPr>
          <a:xfrm rot="996254">
            <a:off x="1292827" y="1535702"/>
            <a:ext cx="416215" cy="549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Arial Narrow" pitchFamily="34" charset="0"/>
              </a:rPr>
              <a:t>Onde</a:t>
            </a:r>
          </a:p>
          <a:p>
            <a:pPr algn="ctr"/>
            <a:r>
              <a:rPr lang="fr-FR" sz="1400" dirty="0" smtClean="0">
                <a:latin typeface="Arial Narrow" pitchFamily="34" charset="0"/>
              </a:rPr>
              <a:t>Plane</a:t>
            </a:r>
          </a:p>
          <a:p>
            <a:pPr algn="ctr"/>
            <a:r>
              <a:rPr lang="fr-FR" sz="1400" dirty="0" err="1" smtClean="0">
                <a:latin typeface="Arial Narrow" pitchFamily="34" charset="0"/>
              </a:rPr>
              <a:t>Ref</a:t>
            </a:r>
            <a:endParaRPr lang="fr-FR" sz="1400" dirty="0" smtClean="0">
              <a:latin typeface="Arial Narrow" pitchFamily="34" charset="0"/>
            </a:endParaRPr>
          </a:p>
        </p:txBody>
      </p:sp>
      <p:cxnSp>
        <p:nvCxnSpPr>
          <p:cNvPr id="426" name="Connecteur droit 425"/>
          <p:cNvCxnSpPr/>
          <p:nvPr/>
        </p:nvCxnSpPr>
        <p:spPr>
          <a:xfrm rot="6511708">
            <a:off x="3236067" y="2587213"/>
            <a:ext cx="957496" cy="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Connecteur droit 426"/>
          <p:cNvCxnSpPr/>
          <p:nvPr/>
        </p:nvCxnSpPr>
        <p:spPr>
          <a:xfrm rot="5400000">
            <a:off x="3372828" y="2448388"/>
            <a:ext cx="837426" cy="278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Connecteur droit 427"/>
          <p:cNvCxnSpPr/>
          <p:nvPr/>
        </p:nvCxnSpPr>
        <p:spPr>
          <a:xfrm rot="5400000">
            <a:off x="3514473" y="2564066"/>
            <a:ext cx="634400" cy="2128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Connecteur droit 428"/>
          <p:cNvCxnSpPr/>
          <p:nvPr/>
        </p:nvCxnSpPr>
        <p:spPr>
          <a:xfrm rot="5400000">
            <a:off x="3687990" y="2713974"/>
            <a:ext cx="362912" cy="1231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Connecteur droit avec flèche 379"/>
          <p:cNvCxnSpPr/>
          <p:nvPr/>
        </p:nvCxnSpPr>
        <p:spPr>
          <a:xfrm rot="10800000" flipV="1">
            <a:off x="2253183" y="4707720"/>
            <a:ext cx="1131893" cy="3103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Connecteur droit avec flèche 380"/>
          <p:cNvCxnSpPr/>
          <p:nvPr/>
        </p:nvCxnSpPr>
        <p:spPr>
          <a:xfrm rot="10800000" flipV="1">
            <a:off x="2272661" y="4745082"/>
            <a:ext cx="1256250" cy="3420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Connecteur droit avec flèche 381"/>
          <p:cNvCxnSpPr/>
          <p:nvPr/>
        </p:nvCxnSpPr>
        <p:spPr>
          <a:xfrm rot="10800000" flipV="1">
            <a:off x="2283285" y="4783045"/>
            <a:ext cx="1391803" cy="38373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ZoneTexte 383"/>
          <p:cNvSpPr txBox="1"/>
          <p:nvPr/>
        </p:nvSpPr>
        <p:spPr>
          <a:xfrm rot="4379797">
            <a:off x="1081970" y="4945096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</a:rPr>
              <a:t>Interférences</a:t>
            </a:r>
          </a:p>
        </p:txBody>
      </p:sp>
      <p:cxnSp>
        <p:nvCxnSpPr>
          <p:cNvPr id="391" name="Connecteur droit avec flèche 390"/>
          <p:cNvCxnSpPr/>
          <p:nvPr/>
        </p:nvCxnSpPr>
        <p:spPr>
          <a:xfrm rot="10800000" flipV="1">
            <a:off x="2306301" y="4825531"/>
            <a:ext cx="1499811" cy="41384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Groupe 190"/>
          <p:cNvGrpSpPr/>
          <p:nvPr/>
        </p:nvGrpSpPr>
        <p:grpSpPr>
          <a:xfrm>
            <a:off x="642823" y="4256856"/>
            <a:ext cx="4077825" cy="1412106"/>
            <a:chOff x="642823" y="4790256"/>
            <a:chExt cx="4077825" cy="1412106"/>
          </a:xfrm>
        </p:grpSpPr>
        <p:grpSp>
          <p:nvGrpSpPr>
            <p:cNvPr id="386" name="Groupe 219"/>
            <p:cNvGrpSpPr/>
            <p:nvPr/>
          </p:nvGrpSpPr>
          <p:grpSpPr>
            <a:xfrm rot="10069447">
              <a:off x="642823" y="5667008"/>
              <a:ext cx="535355" cy="535354"/>
              <a:chOff x="7436447" y="2462402"/>
              <a:chExt cx="720000" cy="720000"/>
            </a:xfrm>
          </p:grpSpPr>
          <p:grpSp>
            <p:nvGrpSpPr>
              <p:cNvPr id="393" name="Groupe 248"/>
              <p:cNvGrpSpPr/>
              <p:nvPr/>
            </p:nvGrpSpPr>
            <p:grpSpPr>
              <a:xfrm>
                <a:off x="7436447" y="2462402"/>
                <a:ext cx="720000" cy="720000"/>
                <a:chOff x="7452213" y="2462402"/>
                <a:chExt cx="720000" cy="720000"/>
              </a:xfrm>
            </p:grpSpPr>
            <p:cxnSp>
              <p:nvCxnSpPr>
                <p:cNvPr id="395" name="Connecteur droit 394"/>
                <p:cNvCxnSpPr/>
                <p:nvPr/>
              </p:nvCxnSpPr>
              <p:spPr>
                <a:xfrm>
                  <a:off x="7499412" y="2520563"/>
                  <a:ext cx="508883" cy="29566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Connecteur droit 395"/>
                <p:cNvCxnSpPr/>
                <p:nvPr/>
              </p:nvCxnSpPr>
              <p:spPr>
                <a:xfrm flipV="1">
                  <a:off x="7499412" y="2815273"/>
                  <a:ext cx="508883" cy="29566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7" name="Arc 396"/>
                <p:cNvSpPr/>
                <p:nvPr/>
              </p:nvSpPr>
              <p:spPr>
                <a:xfrm rot="13513986">
                  <a:off x="7452213" y="2462402"/>
                  <a:ext cx="720000" cy="72000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94" name="Ellipse 393"/>
              <p:cNvSpPr/>
              <p:nvPr/>
            </p:nvSpPr>
            <p:spPr>
              <a:xfrm>
                <a:off x="7520152" y="2705866"/>
                <a:ext cx="126124" cy="22071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90" name="Groupe 189"/>
            <p:cNvGrpSpPr/>
            <p:nvPr/>
          </p:nvGrpSpPr>
          <p:grpSpPr>
            <a:xfrm>
              <a:off x="3232938" y="4922896"/>
              <a:ext cx="1107752" cy="429661"/>
              <a:chOff x="3232938" y="4922896"/>
              <a:chExt cx="1107752" cy="429661"/>
            </a:xfrm>
          </p:grpSpPr>
          <p:cxnSp>
            <p:nvCxnSpPr>
              <p:cNvPr id="383" name="Connecteur droit 382"/>
              <p:cNvCxnSpPr/>
              <p:nvPr/>
            </p:nvCxnSpPr>
            <p:spPr>
              <a:xfrm rot="10800000" flipV="1">
                <a:off x="3232938" y="4922896"/>
                <a:ext cx="1031618" cy="27857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Connecteur droit 386"/>
              <p:cNvCxnSpPr/>
              <p:nvPr/>
            </p:nvCxnSpPr>
            <p:spPr>
              <a:xfrm rot="10800000" flipV="1">
                <a:off x="3388748" y="4990178"/>
                <a:ext cx="897055" cy="24670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Connecteur droit 387"/>
              <p:cNvCxnSpPr/>
              <p:nvPr/>
            </p:nvCxnSpPr>
            <p:spPr>
              <a:xfrm rot="10800000" flipV="1">
                <a:off x="3530394" y="5062772"/>
                <a:ext cx="771344" cy="21070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Connecteur droit 388"/>
              <p:cNvCxnSpPr/>
              <p:nvPr/>
            </p:nvCxnSpPr>
            <p:spPr>
              <a:xfrm rot="10800000" flipV="1">
                <a:off x="3682663" y="5138907"/>
                <a:ext cx="635009" cy="17470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Connecteur droit 389"/>
              <p:cNvCxnSpPr/>
              <p:nvPr/>
            </p:nvCxnSpPr>
            <p:spPr>
              <a:xfrm rot="10800000" flipV="1">
                <a:off x="3827851" y="5213271"/>
                <a:ext cx="512839" cy="13928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2" name="ZoneTexte 391"/>
            <p:cNvSpPr txBox="1"/>
            <p:nvPr/>
          </p:nvSpPr>
          <p:spPr>
            <a:xfrm rot="20677337">
              <a:off x="4291322" y="4790256"/>
              <a:ext cx="429326" cy="389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Arial Narrow" pitchFamily="34" charset="0"/>
                </a:rPr>
                <a:t>Objet </a:t>
              </a:r>
            </a:p>
            <a:p>
              <a:r>
                <a:rPr lang="fr-FR" sz="1400" dirty="0" smtClean="0">
                  <a:latin typeface="Arial Narrow" pitchFamily="34" charset="0"/>
                </a:rPr>
                <a:t>virtuel</a:t>
              </a:r>
            </a:p>
          </p:txBody>
        </p:sp>
      </p:grpSp>
      <p:grpSp>
        <p:nvGrpSpPr>
          <p:cNvPr id="529" name="Groupe 528"/>
          <p:cNvGrpSpPr/>
          <p:nvPr/>
        </p:nvGrpSpPr>
        <p:grpSpPr>
          <a:xfrm>
            <a:off x="314122" y="1510991"/>
            <a:ext cx="5361403" cy="2212368"/>
            <a:chOff x="714172" y="1510991"/>
            <a:chExt cx="5361403" cy="2212368"/>
          </a:xfrm>
        </p:grpSpPr>
        <p:cxnSp>
          <p:nvCxnSpPr>
            <p:cNvPr id="430" name="Connecteur droit 429"/>
            <p:cNvCxnSpPr/>
            <p:nvPr/>
          </p:nvCxnSpPr>
          <p:spPr>
            <a:xfrm rot="5400000">
              <a:off x="4260376" y="2839094"/>
              <a:ext cx="117392" cy="381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Connecteur droit 435"/>
            <p:cNvCxnSpPr/>
            <p:nvPr/>
          </p:nvCxnSpPr>
          <p:spPr>
            <a:xfrm rot="16200000" flipH="1">
              <a:off x="4045102" y="2304352"/>
              <a:ext cx="816987" cy="245183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onnecteur droit 436"/>
            <p:cNvCxnSpPr/>
            <p:nvPr/>
          </p:nvCxnSpPr>
          <p:spPr>
            <a:xfrm rot="16200000" flipH="1">
              <a:off x="4100875" y="2446883"/>
              <a:ext cx="637805" cy="18887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Connecteur droit 437"/>
            <p:cNvCxnSpPr/>
            <p:nvPr/>
          </p:nvCxnSpPr>
          <p:spPr>
            <a:xfrm rot="16200000" flipH="1">
              <a:off x="4184801" y="2612254"/>
              <a:ext cx="415421" cy="123013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Connecteur droit 438"/>
            <p:cNvCxnSpPr/>
            <p:nvPr/>
          </p:nvCxnSpPr>
          <p:spPr>
            <a:xfrm rot="16200000" flipH="1">
              <a:off x="4288910" y="2808434"/>
              <a:ext cx="147710" cy="40859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8" name="Groupe 527"/>
            <p:cNvGrpSpPr/>
            <p:nvPr/>
          </p:nvGrpSpPr>
          <p:grpSpPr>
            <a:xfrm>
              <a:off x="714172" y="1510991"/>
              <a:ext cx="5361403" cy="2212368"/>
              <a:chOff x="714172" y="1510991"/>
              <a:chExt cx="5361403" cy="2212368"/>
            </a:xfrm>
          </p:grpSpPr>
          <p:grpSp>
            <p:nvGrpSpPr>
              <p:cNvPr id="398" name="Groupe 248"/>
              <p:cNvGrpSpPr/>
              <p:nvPr/>
            </p:nvGrpSpPr>
            <p:grpSpPr>
              <a:xfrm rot="10069447">
                <a:off x="714172" y="3188005"/>
                <a:ext cx="535355" cy="535354"/>
                <a:chOff x="7452213" y="2462402"/>
                <a:chExt cx="720000" cy="720000"/>
              </a:xfrm>
            </p:grpSpPr>
            <p:cxnSp>
              <p:nvCxnSpPr>
                <p:cNvPr id="400" name="Connecteur droit 399"/>
                <p:cNvCxnSpPr/>
                <p:nvPr/>
              </p:nvCxnSpPr>
              <p:spPr>
                <a:xfrm>
                  <a:off x="7499412" y="2520563"/>
                  <a:ext cx="508883" cy="29566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Connecteur droit 400"/>
                <p:cNvCxnSpPr/>
                <p:nvPr/>
              </p:nvCxnSpPr>
              <p:spPr>
                <a:xfrm flipV="1">
                  <a:off x="7499412" y="2815273"/>
                  <a:ext cx="508883" cy="29566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2" name="Arc 401"/>
                <p:cNvSpPr/>
                <p:nvPr/>
              </p:nvSpPr>
              <p:spPr>
                <a:xfrm rot="13513986">
                  <a:off x="7452213" y="2462402"/>
                  <a:ext cx="720000" cy="72000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99" name="Ellipse 398"/>
              <p:cNvSpPr/>
              <p:nvPr/>
            </p:nvSpPr>
            <p:spPr>
              <a:xfrm rot="10069447">
                <a:off x="1090911" y="3344675"/>
                <a:ext cx="93779" cy="164114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26" name="Groupe 525"/>
              <p:cNvGrpSpPr/>
              <p:nvPr/>
            </p:nvGrpSpPr>
            <p:grpSpPr>
              <a:xfrm>
                <a:off x="4105875" y="1510991"/>
                <a:ext cx="1969700" cy="1456841"/>
                <a:chOff x="4105875" y="1510991"/>
                <a:chExt cx="1969700" cy="1456841"/>
              </a:xfrm>
            </p:grpSpPr>
            <p:grpSp>
              <p:nvGrpSpPr>
                <p:cNvPr id="406" name="Groupe 158"/>
                <p:cNvGrpSpPr/>
                <p:nvPr/>
              </p:nvGrpSpPr>
              <p:grpSpPr>
                <a:xfrm>
                  <a:off x="4105875" y="1510991"/>
                  <a:ext cx="1660856" cy="1456841"/>
                  <a:chOff x="3301300" y="-662064"/>
                  <a:chExt cx="2233690" cy="1959310"/>
                </a:xfrm>
              </p:grpSpPr>
              <p:cxnSp>
                <p:nvCxnSpPr>
                  <p:cNvPr id="440" name="Connecteur droit 439"/>
                  <p:cNvCxnSpPr/>
                  <p:nvPr/>
                </p:nvCxnSpPr>
                <p:spPr>
                  <a:xfrm rot="4392592">
                    <a:off x="2664899" y="652892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Connecteur droit 440"/>
                  <p:cNvCxnSpPr/>
                  <p:nvPr/>
                </p:nvCxnSpPr>
                <p:spPr>
                  <a:xfrm rot="4392592">
                    <a:off x="2753929" y="626029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Connecteur droit 441"/>
                  <p:cNvCxnSpPr/>
                  <p:nvPr/>
                </p:nvCxnSpPr>
                <p:spPr>
                  <a:xfrm rot="16200000" flipH="1">
                    <a:off x="2932833" y="351558"/>
                    <a:ext cx="1047514" cy="3105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3" name="Connecteur droit 442"/>
                  <p:cNvCxnSpPr/>
                  <p:nvPr/>
                </p:nvCxnSpPr>
                <p:spPr>
                  <a:xfrm rot="16200000" flipH="1">
                    <a:off x="3160717" y="195366"/>
                    <a:ext cx="674064" cy="21483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Connecteur droit 443"/>
                  <p:cNvCxnSpPr/>
                  <p:nvPr/>
                </p:nvCxnSpPr>
                <p:spPr>
                  <a:xfrm rot="16200000" flipH="1">
                    <a:off x="3337899" y="70824"/>
                    <a:ext cx="415440" cy="13252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5" name="Connecteur droit 444"/>
                  <p:cNvCxnSpPr/>
                  <p:nvPr/>
                </p:nvCxnSpPr>
                <p:spPr>
                  <a:xfrm rot="16200000" flipH="1">
                    <a:off x="3521383" y="-50493"/>
                    <a:ext cx="129883" cy="3587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6" name="Connecteur droit 445"/>
                  <p:cNvCxnSpPr/>
                  <p:nvPr/>
                </p:nvCxnSpPr>
                <p:spPr>
                  <a:xfrm rot="4392592">
                    <a:off x="3199076" y="491715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Connecteur droit 446"/>
                  <p:cNvCxnSpPr/>
                  <p:nvPr/>
                </p:nvCxnSpPr>
                <p:spPr>
                  <a:xfrm rot="4392592">
                    <a:off x="3288105" y="464852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Connecteur droit 447"/>
                  <p:cNvCxnSpPr/>
                  <p:nvPr/>
                </p:nvCxnSpPr>
                <p:spPr>
                  <a:xfrm rot="4392592">
                    <a:off x="3377135" y="437990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Connecteur droit 448"/>
                  <p:cNvCxnSpPr/>
                  <p:nvPr/>
                </p:nvCxnSpPr>
                <p:spPr>
                  <a:xfrm rot="4392592">
                    <a:off x="3466164" y="411127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Connecteur droit 449"/>
                  <p:cNvCxnSpPr/>
                  <p:nvPr/>
                </p:nvCxnSpPr>
                <p:spPr>
                  <a:xfrm rot="4392592">
                    <a:off x="3555194" y="384264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1" name="Connecteur droit 450"/>
                  <p:cNvCxnSpPr/>
                  <p:nvPr/>
                </p:nvCxnSpPr>
                <p:spPr>
                  <a:xfrm rot="4392592">
                    <a:off x="3644223" y="357401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" name="Connecteur droit 451"/>
                  <p:cNvCxnSpPr/>
                  <p:nvPr/>
                </p:nvCxnSpPr>
                <p:spPr>
                  <a:xfrm rot="4392592">
                    <a:off x="3733253" y="330538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3" name="Connecteur droit 452"/>
                  <p:cNvCxnSpPr/>
                  <p:nvPr/>
                </p:nvCxnSpPr>
                <p:spPr>
                  <a:xfrm rot="4392592">
                    <a:off x="3822282" y="303675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Connecteur droit 453"/>
                  <p:cNvCxnSpPr/>
                  <p:nvPr/>
                </p:nvCxnSpPr>
                <p:spPr>
                  <a:xfrm rot="4392592">
                    <a:off x="3911312" y="276812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5" name="Connecteur droit 454"/>
                  <p:cNvCxnSpPr/>
                  <p:nvPr/>
                </p:nvCxnSpPr>
                <p:spPr>
                  <a:xfrm rot="4392592">
                    <a:off x="4000341" y="249950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" name="Connecteur droit 455"/>
                  <p:cNvCxnSpPr/>
                  <p:nvPr/>
                </p:nvCxnSpPr>
                <p:spPr>
                  <a:xfrm rot="4392592">
                    <a:off x="4089371" y="223087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" name="Connecteur droit 456"/>
                  <p:cNvCxnSpPr/>
                  <p:nvPr/>
                </p:nvCxnSpPr>
                <p:spPr>
                  <a:xfrm rot="4392592">
                    <a:off x="4178400" y="196224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" name="Connecteur droit 457"/>
                  <p:cNvCxnSpPr/>
                  <p:nvPr/>
                </p:nvCxnSpPr>
                <p:spPr>
                  <a:xfrm rot="4392592">
                    <a:off x="4267429" y="169361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9" name="Connecteur droit 458"/>
                  <p:cNvCxnSpPr/>
                  <p:nvPr/>
                </p:nvCxnSpPr>
                <p:spPr>
                  <a:xfrm rot="4392592">
                    <a:off x="4356459" y="142498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" name="Connecteur droit 459"/>
                  <p:cNvCxnSpPr/>
                  <p:nvPr/>
                </p:nvCxnSpPr>
                <p:spPr>
                  <a:xfrm rot="4392592">
                    <a:off x="4445488" y="115636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Connecteur droit 460"/>
                  <p:cNvCxnSpPr/>
                  <p:nvPr/>
                </p:nvCxnSpPr>
                <p:spPr>
                  <a:xfrm rot="4392592">
                    <a:off x="4534518" y="88773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2" name="Connecteur droit 461"/>
                  <p:cNvCxnSpPr/>
                  <p:nvPr/>
                </p:nvCxnSpPr>
                <p:spPr>
                  <a:xfrm rot="4392592">
                    <a:off x="4623547" y="61910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3" name="Connecteur droit 462"/>
                  <p:cNvCxnSpPr/>
                  <p:nvPr/>
                </p:nvCxnSpPr>
                <p:spPr>
                  <a:xfrm rot="4392592">
                    <a:off x="4712577" y="35047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4" name="Connecteur droit 463"/>
                  <p:cNvCxnSpPr/>
                  <p:nvPr/>
                </p:nvCxnSpPr>
                <p:spPr>
                  <a:xfrm rot="4392592">
                    <a:off x="4801606" y="8184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5" name="Connecteur droit 464"/>
                  <p:cNvCxnSpPr/>
                  <p:nvPr/>
                </p:nvCxnSpPr>
                <p:spPr>
                  <a:xfrm rot="4392592">
                    <a:off x="4890636" y="-18679"/>
                    <a:ext cx="1287739" cy="9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9" name="ZoneTexte 368"/>
                <p:cNvSpPr txBox="1"/>
                <p:nvPr/>
              </p:nvSpPr>
              <p:spPr>
                <a:xfrm rot="20502707">
                  <a:off x="5113341" y="1862985"/>
                  <a:ext cx="962234" cy="307777"/>
                </a:xfrm>
                <a:prstGeom prst="rect">
                  <a:avLst/>
                </a:prstGeom>
                <a:solidFill>
                  <a:schemeClr val="tx2">
                    <a:alpha val="98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>
                      <a:latin typeface="Arial Narrow" pitchFamily="34" charset="0"/>
                    </a:rPr>
                    <a:t>Objet virtuel</a:t>
                  </a:r>
                </a:p>
              </p:txBody>
            </p:sp>
          </p:grpSp>
        </p:grpSp>
      </p:grpSp>
      <p:grpSp>
        <p:nvGrpSpPr>
          <p:cNvPr id="188" name="Groupe 187"/>
          <p:cNvGrpSpPr/>
          <p:nvPr/>
        </p:nvGrpSpPr>
        <p:grpSpPr>
          <a:xfrm>
            <a:off x="891357" y="2030311"/>
            <a:ext cx="2754184" cy="1564606"/>
            <a:chOff x="891357" y="2030311"/>
            <a:chExt cx="2754184" cy="1564606"/>
          </a:xfrm>
        </p:grpSpPr>
        <p:grpSp>
          <p:nvGrpSpPr>
            <p:cNvPr id="527" name="Groupe 526"/>
            <p:cNvGrpSpPr/>
            <p:nvPr/>
          </p:nvGrpSpPr>
          <p:grpSpPr>
            <a:xfrm>
              <a:off x="891357" y="2030311"/>
              <a:ext cx="2754184" cy="1564606"/>
              <a:chOff x="1291407" y="2030311"/>
              <a:chExt cx="2754184" cy="1564606"/>
            </a:xfrm>
          </p:grpSpPr>
          <p:grpSp>
            <p:nvGrpSpPr>
              <p:cNvPr id="405" name="Groupe 159"/>
              <p:cNvGrpSpPr/>
              <p:nvPr/>
            </p:nvGrpSpPr>
            <p:grpSpPr>
              <a:xfrm>
                <a:off x="2122216" y="2030311"/>
                <a:ext cx="1923375" cy="1537618"/>
                <a:chOff x="633471" y="36370"/>
                <a:chExt cx="2586753" cy="2067948"/>
              </a:xfrm>
            </p:grpSpPr>
            <p:cxnSp>
              <p:nvCxnSpPr>
                <p:cNvPr id="466" name="Connecteur droit 465"/>
                <p:cNvCxnSpPr/>
                <p:nvPr/>
              </p:nvCxnSpPr>
              <p:spPr>
                <a:xfrm rot="4392592">
                  <a:off x="-9914" y="1459964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Connecteur droit 466"/>
                <p:cNvCxnSpPr/>
                <p:nvPr/>
              </p:nvCxnSpPr>
              <p:spPr>
                <a:xfrm rot="4392592">
                  <a:off x="79116" y="1433101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Connecteur droit 467"/>
                <p:cNvCxnSpPr/>
                <p:nvPr/>
              </p:nvCxnSpPr>
              <p:spPr>
                <a:xfrm rot="4392592">
                  <a:off x="168145" y="1406238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Connecteur droit 468"/>
                <p:cNvCxnSpPr/>
                <p:nvPr/>
              </p:nvCxnSpPr>
              <p:spPr>
                <a:xfrm rot="4392592">
                  <a:off x="257175" y="1379375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Connecteur droit 469"/>
                <p:cNvCxnSpPr/>
                <p:nvPr/>
              </p:nvCxnSpPr>
              <p:spPr>
                <a:xfrm rot="4392592">
                  <a:off x="346204" y="1352512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Connecteur droit 470"/>
                <p:cNvCxnSpPr/>
                <p:nvPr/>
              </p:nvCxnSpPr>
              <p:spPr>
                <a:xfrm rot="4392592">
                  <a:off x="435234" y="1325649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Connecteur droit 471"/>
                <p:cNvCxnSpPr/>
                <p:nvPr/>
              </p:nvCxnSpPr>
              <p:spPr>
                <a:xfrm rot="4392592">
                  <a:off x="524263" y="1298786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Connecteur droit 472"/>
                <p:cNvCxnSpPr/>
                <p:nvPr/>
              </p:nvCxnSpPr>
              <p:spPr>
                <a:xfrm rot="4392592">
                  <a:off x="613293" y="1271923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Connecteur droit 473"/>
                <p:cNvCxnSpPr/>
                <p:nvPr/>
              </p:nvCxnSpPr>
              <p:spPr>
                <a:xfrm rot="4392592">
                  <a:off x="702322" y="1245061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Connecteur droit 474"/>
                <p:cNvCxnSpPr/>
                <p:nvPr/>
              </p:nvCxnSpPr>
              <p:spPr>
                <a:xfrm rot="4392592">
                  <a:off x="791351" y="1218198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Connecteur droit 475"/>
                <p:cNvCxnSpPr/>
                <p:nvPr/>
              </p:nvCxnSpPr>
              <p:spPr>
                <a:xfrm rot="4392592">
                  <a:off x="880381" y="1191335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Connecteur droit 476"/>
                <p:cNvCxnSpPr/>
                <p:nvPr/>
              </p:nvCxnSpPr>
              <p:spPr>
                <a:xfrm rot="4392592">
                  <a:off x="969410" y="1164472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Connecteur droit 477"/>
                <p:cNvCxnSpPr/>
                <p:nvPr/>
              </p:nvCxnSpPr>
              <p:spPr>
                <a:xfrm rot="4392592">
                  <a:off x="1058440" y="1137609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Connecteur droit 478"/>
                <p:cNvCxnSpPr/>
                <p:nvPr/>
              </p:nvCxnSpPr>
              <p:spPr>
                <a:xfrm rot="4392592">
                  <a:off x="1147469" y="1110747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Connecteur droit 479"/>
                <p:cNvCxnSpPr/>
                <p:nvPr/>
              </p:nvCxnSpPr>
              <p:spPr>
                <a:xfrm rot="4392592">
                  <a:off x="1236498" y="1083884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Connecteur droit 480"/>
                <p:cNvCxnSpPr/>
                <p:nvPr/>
              </p:nvCxnSpPr>
              <p:spPr>
                <a:xfrm rot="4392592">
                  <a:off x="1325528" y="1057021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Connecteur droit 481"/>
                <p:cNvCxnSpPr/>
                <p:nvPr/>
              </p:nvCxnSpPr>
              <p:spPr>
                <a:xfrm rot="4392592">
                  <a:off x="1414557" y="1030158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Connecteur droit 482"/>
                <p:cNvCxnSpPr/>
                <p:nvPr/>
              </p:nvCxnSpPr>
              <p:spPr>
                <a:xfrm rot="4392592">
                  <a:off x="1503586" y="1003295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Connecteur droit 483"/>
                <p:cNvCxnSpPr/>
                <p:nvPr/>
              </p:nvCxnSpPr>
              <p:spPr>
                <a:xfrm rot="4392592">
                  <a:off x="1592616" y="976432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Connecteur droit 484"/>
                <p:cNvCxnSpPr/>
                <p:nvPr/>
              </p:nvCxnSpPr>
              <p:spPr>
                <a:xfrm rot="4392592">
                  <a:off x="1681645" y="949569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Connecteur droit 485"/>
                <p:cNvCxnSpPr/>
                <p:nvPr/>
              </p:nvCxnSpPr>
              <p:spPr>
                <a:xfrm rot="4392592">
                  <a:off x="1770675" y="922706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Connecteur droit 486"/>
                <p:cNvCxnSpPr/>
                <p:nvPr/>
              </p:nvCxnSpPr>
              <p:spPr>
                <a:xfrm rot="4392592">
                  <a:off x="1859704" y="895844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Connecteur droit 487"/>
                <p:cNvCxnSpPr/>
                <p:nvPr/>
              </p:nvCxnSpPr>
              <p:spPr>
                <a:xfrm rot="4392592">
                  <a:off x="1948733" y="868981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Connecteur droit 488"/>
                <p:cNvCxnSpPr/>
                <p:nvPr/>
              </p:nvCxnSpPr>
              <p:spPr>
                <a:xfrm rot="4392592">
                  <a:off x="2037763" y="842118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Connecteur droit 489"/>
                <p:cNvCxnSpPr/>
                <p:nvPr/>
              </p:nvCxnSpPr>
              <p:spPr>
                <a:xfrm rot="4392592">
                  <a:off x="2126792" y="815255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Connecteur droit 490"/>
                <p:cNvCxnSpPr/>
                <p:nvPr/>
              </p:nvCxnSpPr>
              <p:spPr>
                <a:xfrm rot="4392592">
                  <a:off x="2215822" y="788392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Connecteur droit 491"/>
                <p:cNvCxnSpPr/>
                <p:nvPr/>
              </p:nvCxnSpPr>
              <p:spPr>
                <a:xfrm rot="4392592">
                  <a:off x="2304851" y="761530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Connecteur droit 492"/>
                <p:cNvCxnSpPr/>
                <p:nvPr/>
              </p:nvCxnSpPr>
              <p:spPr>
                <a:xfrm rot="4392592">
                  <a:off x="2393881" y="734667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Connecteur droit 493"/>
                <p:cNvCxnSpPr/>
                <p:nvPr/>
              </p:nvCxnSpPr>
              <p:spPr>
                <a:xfrm rot="4392592">
                  <a:off x="2486840" y="706618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Connecteur droit 494"/>
                <p:cNvCxnSpPr/>
                <p:nvPr/>
              </p:nvCxnSpPr>
              <p:spPr>
                <a:xfrm rot="4392592">
                  <a:off x="2575870" y="679755"/>
                  <a:ext cx="1287739" cy="9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8" name="Connecteur droit avec flèche 417"/>
              <p:cNvCxnSpPr/>
              <p:nvPr/>
            </p:nvCxnSpPr>
            <p:spPr>
              <a:xfrm rot="10800000" flipV="1">
                <a:off x="1800785" y="3065612"/>
                <a:ext cx="303681" cy="1113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5" name="ZoneTexte 424"/>
              <p:cNvSpPr txBox="1"/>
              <p:nvPr/>
            </p:nvSpPr>
            <p:spPr>
              <a:xfrm rot="20564247">
                <a:off x="1291407" y="2885493"/>
                <a:ext cx="752333" cy="709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 smtClean="0">
                    <a:latin typeface="Arial Narrow" pitchFamily="34" charset="0"/>
                  </a:rPr>
                  <a:t>Onde</a:t>
                </a:r>
              </a:p>
              <a:p>
                <a:pPr algn="ctr"/>
                <a:r>
                  <a:rPr lang="fr-FR" sz="1400" dirty="0" smtClean="0">
                    <a:latin typeface="Arial Narrow" pitchFamily="34" charset="0"/>
                  </a:rPr>
                  <a:t>Plane</a:t>
                </a:r>
              </a:p>
              <a:p>
                <a:pPr algn="ctr"/>
                <a:r>
                  <a:rPr lang="fr-FR" sz="1400" dirty="0" smtClean="0">
                    <a:latin typeface="Arial Narrow" pitchFamily="34" charset="0"/>
                  </a:rPr>
                  <a:t>Objet</a:t>
                </a:r>
              </a:p>
              <a:p>
                <a:pPr algn="ctr"/>
                <a:r>
                  <a:rPr lang="fr-FR" sz="1400" dirty="0" smtClean="0">
                    <a:latin typeface="Arial Narrow" pitchFamily="34" charset="0"/>
                  </a:rPr>
                  <a:t>Reconstruite</a:t>
                </a:r>
              </a:p>
            </p:txBody>
          </p:sp>
        </p:grpSp>
        <p:grpSp>
          <p:nvGrpSpPr>
            <p:cNvPr id="187" name="Groupe 186"/>
            <p:cNvGrpSpPr/>
            <p:nvPr/>
          </p:nvGrpSpPr>
          <p:grpSpPr>
            <a:xfrm>
              <a:off x="1417420" y="2260673"/>
              <a:ext cx="710180" cy="557085"/>
              <a:chOff x="1417420" y="2260673"/>
              <a:chExt cx="710180" cy="557085"/>
            </a:xfrm>
          </p:grpSpPr>
          <p:sp>
            <p:nvSpPr>
              <p:cNvPr id="360" name="Arc 359"/>
              <p:cNvSpPr/>
              <p:nvPr/>
            </p:nvSpPr>
            <p:spPr>
              <a:xfrm rot="18403577" flipH="1">
                <a:off x="1570515" y="2260673"/>
                <a:ext cx="557085" cy="557085"/>
              </a:xfrm>
              <a:prstGeom prst="arc">
                <a:avLst>
                  <a:gd name="adj1" fmla="val 17764528"/>
                  <a:gd name="adj2" fmla="val 19823733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1" name="ZoneTexte 360"/>
              <p:cNvSpPr txBox="1"/>
              <p:nvPr/>
            </p:nvSpPr>
            <p:spPr>
              <a:xfrm>
                <a:off x="1417420" y="2487225"/>
                <a:ext cx="373347" cy="274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1" dirty="0" smtClean="0">
                    <a:latin typeface="Arial Narrow" pitchFamily="34" charset="0"/>
                    <a:sym typeface="Symbol"/>
                  </a:rPr>
                  <a:t>i</a:t>
                </a:r>
                <a:endParaRPr lang="fr-FR" i="1" dirty="0" smtClean="0">
                  <a:latin typeface="Arial Narrow" pitchFamily="34" charset="0"/>
                </a:endParaRPr>
              </a:p>
            </p:txBody>
          </p:sp>
        </p:grpSp>
      </p:grpSp>
      <p:grpSp>
        <p:nvGrpSpPr>
          <p:cNvPr id="533" name="Groupe 532"/>
          <p:cNvGrpSpPr/>
          <p:nvPr/>
        </p:nvGrpSpPr>
        <p:grpSpPr>
          <a:xfrm>
            <a:off x="2140427" y="3900819"/>
            <a:ext cx="1884962" cy="1321091"/>
            <a:chOff x="2140427" y="4434219"/>
            <a:chExt cx="1884962" cy="1321091"/>
          </a:xfrm>
        </p:grpSpPr>
        <p:cxnSp>
          <p:nvCxnSpPr>
            <p:cNvPr id="370" name="Connecteur droit avec flèche 369"/>
            <p:cNvCxnSpPr/>
            <p:nvPr/>
          </p:nvCxnSpPr>
          <p:spPr>
            <a:xfrm rot="1111708" flipH="1">
              <a:off x="3837686" y="4763638"/>
              <a:ext cx="187703" cy="583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Connecteur droit avec flèche 370"/>
            <p:cNvCxnSpPr/>
            <p:nvPr/>
          </p:nvCxnSpPr>
          <p:spPr>
            <a:xfrm rot="1111708" flipV="1">
              <a:off x="3481377" y="4759908"/>
              <a:ext cx="187008" cy="618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ZoneTexte 371"/>
            <p:cNvSpPr txBox="1"/>
            <p:nvPr/>
          </p:nvSpPr>
          <p:spPr>
            <a:xfrm>
              <a:off x="3565344" y="4434219"/>
              <a:ext cx="255308" cy="27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  <a:sym typeface="Symbol"/>
                </a:rPr>
                <a:t></a:t>
              </a:r>
              <a:endParaRPr lang="fr-FR" dirty="0" smtClean="0">
                <a:latin typeface="Arial Narrow" pitchFamily="34" charset="0"/>
              </a:endParaRPr>
            </a:p>
          </p:txBody>
        </p:sp>
        <p:cxnSp>
          <p:nvCxnSpPr>
            <p:cNvPr id="373" name="Connecteur droit 372"/>
            <p:cNvCxnSpPr/>
            <p:nvPr/>
          </p:nvCxnSpPr>
          <p:spPr>
            <a:xfrm rot="5400000">
              <a:off x="3020973" y="5250822"/>
              <a:ext cx="1008975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onnecteur droit 373"/>
            <p:cNvCxnSpPr/>
            <p:nvPr/>
          </p:nvCxnSpPr>
          <p:spPr>
            <a:xfrm rot="5400000">
              <a:off x="3166246" y="5250822"/>
              <a:ext cx="1008975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/>
            <p:cNvCxnSpPr/>
            <p:nvPr/>
          </p:nvCxnSpPr>
          <p:spPr>
            <a:xfrm rot="5400000">
              <a:off x="3311517" y="5250822"/>
              <a:ext cx="1008975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/>
            <p:cNvCxnSpPr/>
            <p:nvPr/>
          </p:nvCxnSpPr>
          <p:spPr>
            <a:xfrm rot="5400000">
              <a:off x="2875701" y="5250822"/>
              <a:ext cx="1008975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/>
            <p:cNvCxnSpPr/>
            <p:nvPr/>
          </p:nvCxnSpPr>
          <p:spPr>
            <a:xfrm rot="5400000">
              <a:off x="2730429" y="5250822"/>
              <a:ext cx="1008975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avec flèche 377"/>
            <p:cNvCxnSpPr/>
            <p:nvPr/>
          </p:nvCxnSpPr>
          <p:spPr>
            <a:xfrm>
              <a:off x="2217939" y="4939423"/>
              <a:ext cx="1020561" cy="2644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ZoneTexte 384"/>
            <p:cNvSpPr txBox="1"/>
            <p:nvPr/>
          </p:nvSpPr>
          <p:spPr>
            <a:xfrm rot="989539">
              <a:off x="2140427" y="4498009"/>
              <a:ext cx="416215" cy="549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>
                  <a:latin typeface="Arial Narrow" pitchFamily="34" charset="0"/>
                </a:rPr>
                <a:t>Onde</a:t>
              </a:r>
            </a:p>
            <a:p>
              <a:pPr algn="ctr"/>
              <a:r>
                <a:rPr lang="fr-FR" sz="1400" dirty="0" smtClean="0">
                  <a:latin typeface="Arial Narrow" pitchFamily="34" charset="0"/>
                </a:rPr>
                <a:t>Plane</a:t>
              </a:r>
            </a:p>
            <a:p>
              <a:pPr algn="ctr"/>
              <a:r>
                <a:rPr lang="fr-FR" sz="1400" dirty="0" err="1" smtClean="0">
                  <a:latin typeface="Arial Narrow" pitchFamily="34" charset="0"/>
                </a:rPr>
                <a:t>Ref</a:t>
              </a:r>
              <a:endParaRPr lang="fr-FR" sz="1400" dirty="0" smtClean="0">
                <a:latin typeface="Arial Narrow" pitchFamily="34" charset="0"/>
              </a:endParaRPr>
            </a:p>
          </p:txBody>
        </p:sp>
        <p:cxnSp>
          <p:nvCxnSpPr>
            <p:cNvPr id="362" name="Connecteur droit 361"/>
            <p:cNvCxnSpPr/>
            <p:nvPr/>
          </p:nvCxnSpPr>
          <p:spPr>
            <a:xfrm rot="10800000">
              <a:off x="2622648" y="5201799"/>
              <a:ext cx="594913" cy="118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ZoneTexte 362"/>
            <p:cNvSpPr txBox="1"/>
            <p:nvPr/>
          </p:nvSpPr>
          <p:spPr>
            <a:xfrm>
              <a:off x="2542860" y="4981785"/>
              <a:ext cx="373347" cy="22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i="1" dirty="0" smtClean="0">
                  <a:latin typeface="Arial Narrow" pitchFamily="34" charset="0"/>
                  <a:sym typeface="Symbol"/>
                </a:rPr>
                <a:t>i</a:t>
              </a:r>
              <a:endParaRPr lang="fr-FR" sz="1400" i="1" dirty="0" smtClean="0">
                <a:latin typeface="Arial Narrow" pitchFamily="34" charset="0"/>
              </a:endParaRPr>
            </a:p>
          </p:txBody>
        </p:sp>
      </p:grpSp>
      <p:grpSp>
        <p:nvGrpSpPr>
          <p:cNvPr id="542" name="Groupe 541"/>
          <p:cNvGrpSpPr/>
          <p:nvPr/>
        </p:nvGrpSpPr>
        <p:grpSpPr>
          <a:xfrm>
            <a:off x="2219309" y="4590862"/>
            <a:ext cx="1035663" cy="228847"/>
            <a:chOff x="2219309" y="5124262"/>
            <a:chExt cx="1035663" cy="228847"/>
          </a:xfrm>
        </p:grpSpPr>
        <p:cxnSp>
          <p:nvCxnSpPr>
            <p:cNvPr id="379" name="Connecteur droit avec flèche 378"/>
            <p:cNvCxnSpPr/>
            <p:nvPr/>
          </p:nvCxnSpPr>
          <p:spPr>
            <a:xfrm rot="20683596" flipH="1">
              <a:off x="2219309" y="5339626"/>
              <a:ext cx="1035663" cy="11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ZoneTexte 363"/>
            <p:cNvSpPr txBox="1"/>
            <p:nvPr/>
          </p:nvSpPr>
          <p:spPr>
            <a:xfrm>
              <a:off x="2542029" y="5124262"/>
              <a:ext cx="373347" cy="22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i="1" dirty="0" smtClean="0">
                  <a:latin typeface="Arial Narrow" pitchFamily="34" charset="0"/>
                  <a:sym typeface="Symbol"/>
                </a:rPr>
                <a:t>i</a:t>
              </a:r>
              <a:endParaRPr lang="fr-FR" sz="1400" i="1" dirty="0" smtClean="0">
                <a:latin typeface="Arial Narrow" pitchFamily="34" charset="0"/>
              </a:endParaRPr>
            </a:p>
          </p:txBody>
        </p:sp>
      </p:grpSp>
      <p:grpSp>
        <p:nvGrpSpPr>
          <p:cNvPr id="530" name="Groupe 529"/>
          <p:cNvGrpSpPr/>
          <p:nvPr/>
        </p:nvGrpSpPr>
        <p:grpSpPr>
          <a:xfrm>
            <a:off x="3291685" y="2023498"/>
            <a:ext cx="581089" cy="1008975"/>
            <a:chOff x="3691735" y="2023498"/>
            <a:chExt cx="581089" cy="1008975"/>
          </a:xfrm>
        </p:grpSpPr>
        <p:cxnSp>
          <p:nvCxnSpPr>
            <p:cNvPr id="431" name="Connecteur droit 430"/>
            <p:cNvCxnSpPr/>
            <p:nvPr/>
          </p:nvCxnSpPr>
          <p:spPr>
            <a:xfrm rot="5400000">
              <a:off x="3479147" y="2527985"/>
              <a:ext cx="1008975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onnecteur droit 431"/>
            <p:cNvCxnSpPr/>
            <p:nvPr/>
          </p:nvCxnSpPr>
          <p:spPr>
            <a:xfrm rot="5400000">
              <a:off x="3627820" y="2527985"/>
              <a:ext cx="1008975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Connecteur droit 432"/>
            <p:cNvCxnSpPr/>
            <p:nvPr/>
          </p:nvCxnSpPr>
          <p:spPr>
            <a:xfrm rot="5400000">
              <a:off x="3768336" y="2527985"/>
              <a:ext cx="1008975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onnecteur droit 433"/>
            <p:cNvCxnSpPr/>
            <p:nvPr/>
          </p:nvCxnSpPr>
          <p:spPr>
            <a:xfrm rot="5400000">
              <a:off x="3332293" y="2527985"/>
              <a:ext cx="1008975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onnecteur droit 434"/>
            <p:cNvCxnSpPr/>
            <p:nvPr/>
          </p:nvCxnSpPr>
          <p:spPr>
            <a:xfrm rot="5400000">
              <a:off x="3187248" y="2527985"/>
              <a:ext cx="1008975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1" name="ZoneTexte 530"/>
          <p:cNvSpPr txBox="1"/>
          <p:nvPr/>
        </p:nvSpPr>
        <p:spPr>
          <a:xfrm>
            <a:off x="6505575" y="2228850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Loi de la réflexion:</a:t>
            </a:r>
          </a:p>
          <a:p>
            <a:pPr algn="ctr"/>
            <a:r>
              <a:rPr lang="fr-FR" i="1" dirty="0" err="1" smtClean="0"/>
              <a:t>i</a:t>
            </a:r>
            <a:r>
              <a:rPr lang="fr-FR" i="1" baseline="-25000" dirty="0" err="1" smtClean="0"/>
              <a:t>incident</a:t>
            </a:r>
            <a:r>
              <a:rPr lang="fr-FR" i="1" dirty="0" smtClean="0"/>
              <a:t> = </a:t>
            </a:r>
            <a:r>
              <a:rPr lang="fr-FR" i="1" dirty="0" err="1" smtClean="0"/>
              <a:t>i</a:t>
            </a:r>
            <a:r>
              <a:rPr lang="fr-FR" i="1" baseline="-25000" dirty="0" err="1" smtClean="0"/>
              <a:t>réflechi</a:t>
            </a:r>
            <a:endParaRPr lang="fr-FR" i="1" baseline="-25000" dirty="0"/>
          </a:p>
        </p:txBody>
      </p:sp>
      <p:cxnSp>
        <p:nvCxnSpPr>
          <p:cNvPr id="536" name="Connecteur droit 535"/>
          <p:cNvCxnSpPr/>
          <p:nvPr/>
        </p:nvCxnSpPr>
        <p:spPr>
          <a:xfrm>
            <a:off x="3228975" y="4667250"/>
            <a:ext cx="136525" cy="41275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7" name="Connecteur droit 536"/>
          <p:cNvCxnSpPr/>
          <p:nvPr/>
        </p:nvCxnSpPr>
        <p:spPr>
          <a:xfrm>
            <a:off x="3381375" y="4714875"/>
            <a:ext cx="133350" cy="34925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8" name="Connecteur droit 537"/>
          <p:cNvCxnSpPr/>
          <p:nvPr/>
        </p:nvCxnSpPr>
        <p:spPr>
          <a:xfrm>
            <a:off x="3533775" y="4756150"/>
            <a:ext cx="130175" cy="3175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1" name="Connecteur droit 540"/>
          <p:cNvCxnSpPr/>
          <p:nvPr/>
        </p:nvCxnSpPr>
        <p:spPr>
          <a:xfrm>
            <a:off x="3686175" y="4791075"/>
            <a:ext cx="130175" cy="3175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208" name="Rectangle 1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4210" name="Rectangle 1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92" name="Groupe 191"/>
          <p:cNvGrpSpPr/>
          <p:nvPr/>
        </p:nvGrpSpPr>
        <p:grpSpPr>
          <a:xfrm>
            <a:off x="5072911" y="3503202"/>
            <a:ext cx="4147289" cy="1746607"/>
            <a:chOff x="4996711" y="3935002"/>
            <a:chExt cx="4147289" cy="1746607"/>
          </a:xfrm>
        </p:grpSpPr>
        <p:graphicFrame>
          <p:nvGraphicFramePr>
            <p:cNvPr id="44207" name="Object 175"/>
            <p:cNvGraphicFramePr>
              <a:graphicFrameLocks noChangeAspect="1"/>
            </p:cNvGraphicFramePr>
            <p:nvPr/>
          </p:nvGraphicFramePr>
          <p:xfrm>
            <a:off x="6516384" y="4367268"/>
            <a:ext cx="1243173" cy="33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26" name="Équation" r:id="rId3" imgW="812447" imgH="215806" progId="Equation.3">
                    <p:embed/>
                  </p:oleObj>
                </mc:Choice>
                <mc:Fallback>
                  <p:oleObj name="Équation" r:id="rId3" imgW="812447" imgH="215806" progId="Equation.3">
                    <p:embed/>
                    <p:pic>
                      <p:nvPicPr>
                        <p:cNvPr id="0" name="Picture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384" y="4367268"/>
                          <a:ext cx="1243173" cy="336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5" name="Flèche droite 544"/>
            <p:cNvSpPr/>
            <p:nvPr/>
          </p:nvSpPr>
          <p:spPr>
            <a:xfrm>
              <a:off x="5065160" y="4530903"/>
              <a:ext cx="359595" cy="115070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6" name="ZoneTexte 545"/>
            <p:cNvSpPr txBox="1"/>
            <p:nvPr/>
          </p:nvSpPr>
          <p:spPr>
            <a:xfrm>
              <a:off x="4996711" y="3935002"/>
              <a:ext cx="4147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Déphasage entre 2 ondes successives</a:t>
              </a:r>
              <a:endParaRPr lang="fr-FR" dirty="0"/>
            </a:p>
          </p:txBody>
        </p:sp>
        <p:graphicFrame>
          <p:nvGraphicFramePr>
            <p:cNvPr id="44209" name="Object 177"/>
            <p:cNvGraphicFramePr>
              <a:graphicFrameLocks noChangeAspect="1"/>
            </p:cNvGraphicFramePr>
            <p:nvPr/>
          </p:nvGraphicFramePr>
          <p:xfrm>
            <a:off x="6092789" y="4943902"/>
            <a:ext cx="2307018" cy="667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27" name="Équation" r:id="rId5" imgW="1460500" imgH="419100" progId="Equation.3">
                    <p:embed/>
                  </p:oleObj>
                </mc:Choice>
                <mc:Fallback>
                  <p:oleObj name="Équation" r:id="rId5" imgW="1460500" imgH="419100" progId="Equation.3">
                    <p:embed/>
                    <p:pic>
                      <p:nvPicPr>
                        <p:cNvPr id="0" name="Picture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2789" y="4943902"/>
                          <a:ext cx="2307018" cy="667821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9" name="Flèche angle droit à deux pointes 188"/>
          <p:cNvSpPr/>
          <p:nvPr/>
        </p:nvSpPr>
        <p:spPr>
          <a:xfrm flipH="1">
            <a:off x="209550" y="4038600"/>
            <a:ext cx="723900" cy="704850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3" name="ZoneTexte 192"/>
          <p:cNvSpPr txBox="1"/>
          <p:nvPr/>
        </p:nvSpPr>
        <p:spPr>
          <a:xfrm>
            <a:off x="6127750" y="5226050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Miroir de Bragg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95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" name="ZoneTexte 193"/>
          <p:cNvSpPr txBox="1"/>
          <p:nvPr/>
        </p:nvSpPr>
        <p:spPr>
          <a:xfrm>
            <a:off x="93603" y="5651500"/>
            <a:ext cx="900759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En même temps qu’on enregistre l’hologramme, on enregistre un filtre</a:t>
            </a:r>
          </a:p>
          <a:p>
            <a:pPr algn="ctr"/>
            <a:r>
              <a:rPr lang="fr-FR" b="1" dirty="0" smtClean="0"/>
              <a:t>qui ne réfléchie qu’une longueur d’onde.</a:t>
            </a:r>
          </a:p>
          <a:p>
            <a:pPr algn="ctr"/>
            <a:r>
              <a:rPr lang="fr-FR" b="1" dirty="0" smtClean="0"/>
              <a:t>On peut donc regarder cette hologramme en l’éclairant avec une source blanche</a:t>
            </a:r>
          </a:p>
          <a:p>
            <a:pPr algn="ctr"/>
            <a:r>
              <a:rPr lang="fr-FR" b="1" dirty="0" smtClean="0"/>
              <a:t>(soleil, ampoule, LED…).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/>
      <p:bldP spid="531" grpId="0"/>
      <p:bldP spid="189" grpId="0" animBg="1"/>
      <p:bldP spid="193" grpId="0"/>
      <p:bldP spid="19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1166813"/>
            <a:ext cx="3825875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013" y="69850"/>
            <a:ext cx="7391400" cy="860425"/>
          </a:xfrm>
        </p:spPr>
        <p:txBody>
          <a:bodyPr/>
          <a:lstStyle/>
          <a:p>
            <a:r>
              <a:rPr lang="fr-FR" dirty="0" smtClean="0"/>
              <a:t>3. Eléments de théorie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4.2. Applications des miroirs de Bragg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130911" y="1489373"/>
            <a:ext cx="27590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-Mono-multicouche</a:t>
            </a:r>
          </a:p>
          <a:p>
            <a:r>
              <a:rPr lang="fr-FR" sz="1400" dirty="0" smtClean="0"/>
              <a:t>-Toutes </a:t>
            </a:r>
            <a:r>
              <a:rPr lang="fr-FR" sz="1400" dirty="0" smtClean="0">
                <a:sym typeface="Symbol"/>
              </a:rPr>
              <a:t> (UV, Vis., IR)</a:t>
            </a:r>
          </a:p>
          <a:p>
            <a:r>
              <a:rPr lang="fr-FR" sz="1400" dirty="0" smtClean="0">
                <a:sym typeface="Symbol"/>
              </a:rPr>
              <a:t>-Application variées : </a:t>
            </a:r>
          </a:p>
          <a:p>
            <a:r>
              <a:rPr lang="fr-FR" sz="1400" dirty="0" smtClean="0">
                <a:sym typeface="Symbol"/>
              </a:rPr>
              <a:t>	</a:t>
            </a:r>
            <a:r>
              <a:rPr lang="fr-FR" sz="1400" dirty="0" err="1" smtClean="0">
                <a:sym typeface="Symbol"/>
              </a:rPr>
              <a:t>téléscope</a:t>
            </a:r>
            <a:r>
              <a:rPr lang="fr-FR" sz="1400" dirty="0" smtClean="0">
                <a:sym typeface="Symbol"/>
              </a:rPr>
              <a:t>, photo etc.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0" y="971550"/>
            <a:ext cx="3190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sz="2000" b="1" dirty="0">
                <a:latin typeface="+mn-lt"/>
              </a:rPr>
              <a:t>Traitements antireflets</a:t>
            </a: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392238"/>
            <a:ext cx="277336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25095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98425" y="2727325"/>
            <a:ext cx="8416925" cy="1862138"/>
            <a:chOff x="98425" y="2727325"/>
            <a:chExt cx="8416925" cy="1862138"/>
          </a:xfrm>
        </p:grpSpPr>
        <p:pic>
          <p:nvPicPr>
            <p:cNvPr id="4916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850" y="3251200"/>
              <a:ext cx="2857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6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063" y="3043238"/>
              <a:ext cx="1311275" cy="154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" name="Groupe 26"/>
            <p:cNvGrpSpPr/>
            <p:nvPr/>
          </p:nvGrpSpPr>
          <p:grpSpPr>
            <a:xfrm>
              <a:off x="2190750" y="2809875"/>
              <a:ext cx="4410982" cy="1460302"/>
              <a:chOff x="2190750" y="2867025"/>
              <a:chExt cx="4410982" cy="1460302"/>
            </a:xfrm>
          </p:grpSpPr>
          <p:grpSp>
            <p:nvGrpSpPr>
              <p:cNvPr id="19" name="Groupe 18"/>
              <p:cNvGrpSpPr/>
              <p:nvPr/>
            </p:nvGrpSpPr>
            <p:grpSpPr>
              <a:xfrm>
                <a:off x="2190750" y="2867025"/>
                <a:ext cx="2972034" cy="1460302"/>
                <a:chOff x="1971675" y="2867025"/>
                <a:chExt cx="2972034" cy="1460302"/>
              </a:xfrm>
            </p:grpSpPr>
            <p:sp>
              <p:nvSpPr>
                <p:cNvPr id="15" name="ZoneTexte 14"/>
                <p:cNvSpPr txBox="1"/>
                <p:nvPr/>
              </p:nvSpPr>
              <p:spPr>
                <a:xfrm>
                  <a:off x="1971675" y="2867025"/>
                  <a:ext cx="65755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100" b="1" dirty="0" smtClean="0"/>
                    <a:t>VCSEL</a:t>
                  </a:r>
                  <a:endParaRPr lang="fr-FR" sz="1100" b="1" dirty="0"/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4295775" y="4019550"/>
                  <a:ext cx="6479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 smtClean="0">
                      <a:solidFill>
                        <a:schemeClr val="tx2"/>
                      </a:solidFill>
                    </a:rPr>
                    <a:t>70µm</a:t>
                  </a:r>
                  <a:endParaRPr lang="fr-FR" sz="1400" b="1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6" name="ZoneTexte 25"/>
              <p:cNvSpPr txBox="1"/>
              <p:nvPr/>
            </p:nvSpPr>
            <p:spPr>
              <a:xfrm>
                <a:off x="6048375" y="3209925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/>
                  <a:t>DFB</a:t>
                </a:r>
                <a:endParaRPr lang="fr-FR" sz="1400" b="1" dirty="0"/>
              </a:p>
            </p:txBody>
          </p:sp>
        </p:grpSp>
        <p:sp>
          <p:nvSpPr>
            <p:cNvPr id="22" name="ZoneTexte 21"/>
            <p:cNvSpPr txBox="1"/>
            <p:nvPr/>
          </p:nvSpPr>
          <p:spPr>
            <a:xfrm>
              <a:off x="98425" y="2727325"/>
              <a:ext cx="12862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1463" indent="-271463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 2" pitchFamily="4" charset="2"/>
                <a:buChar char=""/>
              </a:pPr>
              <a:r>
                <a:rPr lang="fr-FR" sz="2000" b="1" dirty="0">
                  <a:latin typeface="+mn-lt"/>
                </a:rPr>
                <a:t>Lasers</a:t>
              </a: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4352925" y="4305300"/>
              <a:ext cx="552450" cy="1588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4915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8" y="3200400"/>
              <a:ext cx="1531937" cy="1104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61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688" y="2963863"/>
              <a:ext cx="1798637" cy="134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e 4"/>
          <p:cNvGrpSpPr/>
          <p:nvPr/>
        </p:nvGrpSpPr>
        <p:grpSpPr>
          <a:xfrm>
            <a:off x="123825" y="4410075"/>
            <a:ext cx="8124825" cy="1916113"/>
            <a:chOff x="123825" y="4410075"/>
            <a:chExt cx="8124825" cy="1916113"/>
          </a:xfrm>
        </p:grpSpPr>
        <p:pic>
          <p:nvPicPr>
            <p:cNvPr id="49165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350" y="4748213"/>
              <a:ext cx="2019300" cy="153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64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5" y="4837113"/>
              <a:ext cx="3078163" cy="138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Groupe 27"/>
            <p:cNvGrpSpPr/>
            <p:nvPr/>
          </p:nvGrpSpPr>
          <p:grpSpPr>
            <a:xfrm>
              <a:off x="3686175" y="5715000"/>
              <a:ext cx="4458892" cy="523220"/>
              <a:chOff x="3686175" y="5715000"/>
              <a:chExt cx="4458892" cy="523220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3686175" y="5800725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/>
                  <a:t>Add</a:t>
                </a:r>
                <a:r>
                  <a:rPr lang="fr-FR" dirty="0" smtClean="0"/>
                  <a:t> / Drop</a:t>
                </a:r>
                <a:endParaRPr lang="fr-FR" dirty="0"/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6905625" y="5715000"/>
                <a:ext cx="12394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Compression</a:t>
                </a:r>
              </a:p>
              <a:p>
                <a:r>
                  <a:rPr lang="fr-FR" sz="1400" dirty="0" smtClean="0"/>
                  <a:t>D’impulsion</a:t>
                </a:r>
                <a:endParaRPr lang="fr-FR" sz="1400" dirty="0"/>
              </a:p>
            </p:txBody>
          </p:sp>
        </p:grpSp>
        <p:sp>
          <p:nvSpPr>
            <p:cNvPr id="24" name="ZoneTexte 23"/>
            <p:cNvSpPr txBox="1"/>
            <p:nvPr/>
          </p:nvSpPr>
          <p:spPr>
            <a:xfrm>
              <a:off x="123825" y="4410075"/>
              <a:ext cx="6441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1463" lvl="3" indent="-271463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 2" pitchFamily="4" charset="2"/>
                <a:buChar char=""/>
              </a:pPr>
              <a:r>
                <a:rPr lang="fr-FR" sz="2000" b="1" dirty="0">
                  <a:latin typeface="+mn-lt"/>
                </a:rPr>
                <a:t>Fonctions optiques pour les télécommunications</a:t>
              </a:r>
            </a:p>
          </p:txBody>
        </p:sp>
        <p:pic>
          <p:nvPicPr>
            <p:cNvPr id="49163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0" y="4786313"/>
              <a:ext cx="2057400" cy="153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Contraintes Expérimentales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23900" y="2038350"/>
            <a:ext cx="50834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/>
              <a:t> Un laser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/>
              <a:t> Les plaques holographiques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 Taille des grains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 La linéarité de la réponse de la plaque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 Epaisseur des plaques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/>
              <a:t> La stabilité du montage pendant l’inscription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013" y="69850"/>
            <a:ext cx="7391400" cy="860425"/>
          </a:xfrm>
        </p:spPr>
        <p:txBody>
          <a:bodyPr/>
          <a:lstStyle/>
          <a:p>
            <a:r>
              <a:rPr lang="fr-FR" dirty="0" smtClean="0"/>
              <a:t>4. Contraintes Expérimentales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4. Montage expérimental typique en transmission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28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38150" y="2175782"/>
            <a:ext cx="8268288" cy="3478080"/>
            <a:chOff x="47625" y="2175782"/>
            <a:chExt cx="8268288" cy="3478080"/>
          </a:xfrm>
        </p:grpSpPr>
        <p:grpSp>
          <p:nvGrpSpPr>
            <p:cNvPr id="6" name="Groupe 304"/>
            <p:cNvGrpSpPr/>
            <p:nvPr/>
          </p:nvGrpSpPr>
          <p:grpSpPr>
            <a:xfrm>
              <a:off x="47625" y="2220686"/>
              <a:ext cx="4037693" cy="3433176"/>
              <a:chOff x="47625" y="2220686"/>
              <a:chExt cx="4037693" cy="3433176"/>
            </a:xfrm>
          </p:grpSpPr>
          <p:grpSp>
            <p:nvGrpSpPr>
              <p:cNvPr id="37" name="Groupe 231"/>
              <p:cNvGrpSpPr/>
              <p:nvPr/>
            </p:nvGrpSpPr>
            <p:grpSpPr>
              <a:xfrm rot="19172020">
                <a:off x="47625" y="2220686"/>
                <a:ext cx="550068" cy="101261"/>
                <a:chOff x="3248025" y="936171"/>
                <a:chExt cx="550068" cy="101261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3254829" y="936171"/>
                  <a:ext cx="533400" cy="87086"/>
                </a:xfrm>
                <a:prstGeom prst="rect">
                  <a:avLst/>
                </a:prstGeom>
                <a:solidFill>
                  <a:srgbClr val="D6F3F6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/>
                </a:p>
              </p:txBody>
            </p:sp>
            <p:cxnSp>
              <p:nvCxnSpPr>
                <p:cNvPr id="64" name="Connecteur droit 63"/>
                <p:cNvCxnSpPr/>
                <p:nvPr/>
              </p:nvCxnSpPr>
              <p:spPr>
                <a:xfrm>
                  <a:off x="3248025" y="1035844"/>
                  <a:ext cx="550068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Line 4"/>
              <p:cNvSpPr>
                <a:spLocks noChangeShapeType="1"/>
              </p:cNvSpPr>
              <p:nvPr/>
            </p:nvSpPr>
            <p:spPr bwMode="auto">
              <a:xfrm rot="16200000" flipH="1" flipV="1">
                <a:off x="1203331" y="4161122"/>
                <a:ext cx="702384" cy="3305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39" name="Line 29"/>
              <p:cNvSpPr>
                <a:spLocks noChangeShapeType="1"/>
              </p:cNvSpPr>
              <p:nvPr/>
            </p:nvSpPr>
            <p:spPr bwMode="auto">
              <a:xfrm rot="16200000" flipH="1">
                <a:off x="392655" y="2299616"/>
                <a:ext cx="455850" cy="51088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 rot="16200000">
                <a:off x="2759791" y="3131713"/>
                <a:ext cx="11396" cy="24165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41" name="Line 36"/>
              <p:cNvSpPr>
                <a:spLocks noChangeShapeType="1"/>
              </p:cNvSpPr>
              <p:nvPr/>
            </p:nvSpPr>
            <p:spPr bwMode="auto">
              <a:xfrm rot="16200000" flipV="1">
                <a:off x="3443478" y="3822461"/>
                <a:ext cx="381005" cy="63093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42" name="Line 37"/>
              <p:cNvSpPr>
                <a:spLocks noChangeShapeType="1"/>
              </p:cNvSpPr>
              <p:nvPr/>
            </p:nvSpPr>
            <p:spPr bwMode="auto">
              <a:xfrm rot="16200000" flipV="1">
                <a:off x="-49810" y="2750190"/>
                <a:ext cx="2005743" cy="115962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43" name="Line 42"/>
              <p:cNvSpPr>
                <a:spLocks noChangeShapeType="1"/>
              </p:cNvSpPr>
              <p:nvPr/>
            </p:nvSpPr>
            <p:spPr bwMode="auto">
              <a:xfrm rot="16200000" flipV="1">
                <a:off x="1265270" y="4071062"/>
                <a:ext cx="0" cy="551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44" name="Text Box 48"/>
              <p:cNvSpPr txBox="1">
                <a:spLocks noChangeArrowheads="1"/>
              </p:cNvSpPr>
              <p:nvPr/>
            </p:nvSpPr>
            <p:spPr bwMode="auto">
              <a:xfrm>
                <a:off x="1812140" y="2770703"/>
                <a:ext cx="53168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1200" dirty="0"/>
                  <a:t>Objet</a:t>
                </a:r>
              </a:p>
            </p:txBody>
          </p:sp>
          <p:sp>
            <p:nvSpPr>
              <p:cNvPr id="45" name="Triangle isocèle 44"/>
              <p:cNvSpPr/>
              <p:nvPr/>
            </p:nvSpPr>
            <p:spPr>
              <a:xfrm rot="18512527">
                <a:off x="1314941" y="2458209"/>
                <a:ext cx="563017" cy="1803738"/>
              </a:xfrm>
              <a:prstGeom prst="triangle">
                <a:avLst/>
              </a:prstGeom>
              <a:solidFill>
                <a:srgbClr val="FD0F0F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sp>
            <p:nvSpPr>
              <p:cNvPr id="46" name="Triangle isocèle 45"/>
              <p:cNvSpPr/>
              <p:nvPr/>
            </p:nvSpPr>
            <p:spPr>
              <a:xfrm rot="7404993">
                <a:off x="2500242" y="2856038"/>
                <a:ext cx="462916" cy="1426238"/>
              </a:xfrm>
              <a:prstGeom prst="triangle">
                <a:avLst/>
              </a:prstGeom>
              <a:solidFill>
                <a:srgbClr val="FD0F0F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sp>
            <p:nvSpPr>
              <p:cNvPr id="47" name="Forme libre 46"/>
              <p:cNvSpPr/>
              <p:nvPr/>
            </p:nvSpPr>
            <p:spPr>
              <a:xfrm>
                <a:off x="1949201" y="3113326"/>
                <a:ext cx="535214" cy="1000919"/>
              </a:xfrm>
              <a:custGeom>
                <a:avLst/>
                <a:gdLst>
                  <a:gd name="connsiteX0" fmla="*/ 0 w 838200"/>
                  <a:gd name="connsiteY0" fmla="*/ 119743 h 1567543"/>
                  <a:gd name="connsiteX1" fmla="*/ 261257 w 838200"/>
                  <a:gd name="connsiteY1" fmla="*/ 1567543 h 1567543"/>
                  <a:gd name="connsiteX2" fmla="*/ 838200 w 838200"/>
                  <a:gd name="connsiteY2" fmla="*/ 914400 h 1567543"/>
                  <a:gd name="connsiteX3" fmla="*/ 631371 w 838200"/>
                  <a:gd name="connsiteY3" fmla="*/ 0 h 1567543"/>
                  <a:gd name="connsiteX4" fmla="*/ 0 w 838200"/>
                  <a:gd name="connsiteY4" fmla="*/ 119743 h 156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200" h="1567543">
                    <a:moveTo>
                      <a:pt x="0" y="119743"/>
                    </a:moveTo>
                    <a:lnTo>
                      <a:pt x="261257" y="1567543"/>
                    </a:lnTo>
                    <a:lnTo>
                      <a:pt x="838200" y="914400"/>
                    </a:lnTo>
                    <a:lnTo>
                      <a:pt x="631371" y="0"/>
                    </a:lnTo>
                    <a:lnTo>
                      <a:pt x="0" y="119743"/>
                    </a:lnTo>
                    <a:close/>
                  </a:path>
                </a:pathLst>
              </a:custGeom>
              <a:solidFill>
                <a:srgbClr val="FD0F0F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sp>
            <p:nvSpPr>
              <p:cNvPr id="48" name="Freeform 23" descr="Diagonales larges vers le bas"/>
              <p:cNvSpPr>
                <a:spLocks/>
              </p:cNvSpPr>
              <p:nvPr/>
            </p:nvSpPr>
            <p:spPr bwMode="auto">
              <a:xfrm rot="16200000">
                <a:off x="1918714" y="2956517"/>
                <a:ext cx="445879" cy="429793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69" y="56"/>
                  </a:cxn>
                  <a:cxn ang="0">
                    <a:pos x="45" y="72"/>
                  </a:cxn>
                  <a:cxn ang="0">
                    <a:pos x="13" y="120"/>
                  </a:cxn>
                  <a:cxn ang="0">
                    <a:pos x="21" y="192"/>
                  </a:cxn>
                  <a:cxn ang="0">
                    <a:pos x="125" y="336"/>
                  </a:cxn>
                  <a:cxn ang="0">
                    <a:pos x="141" y="360"/>
                  </a:cxn>
                  <a:cxn ang="0">
                    <a:pos x="165" y="376"/>
                  </a:cxn>
                  <a:cxn ang="0">
                    <a:pos x="181" y="424"/>
                  </a:cxn>
                  <a:cxn ang="0">
                    <a:pos x="261" y="376"/>
                  </a:cxn>
                  <a:cxn ang="0">
                    <a:pos x="293" y="288"/>
                  </a:cxn>
                  <a:cxn ang="0">
                    <a:pos x="261" y="240"/>
                  </a:cxn>
                  <a:cxn ang="0">
                    <a:pos x="269" y="72"/>
                  </a:cxn>
                  <a:cxn ang="0">
                    <a:pos x="141" y="32"/>
                  </a:cxn>
                  <a:cxn ang="0">
                    <a:pos x="149" y="0"/>
                  </a:cxn>
                </a:cxnLst>
                <a:rect l="0" t="0" r="r" b="b"/>
                <a:pathLst>
                  <a:path w="313" h="424">
                    <a:moveTo>
                      <a:pt x="149" y="0"/>
                    </a:moveTo>
                    <a:cubicBezTo>
                      <a:pt x="102" y="36"/>
                      <a:pt x="128" y="17"/>
                      <a:pt x="69" y="56"/>
                    </a:cubicBezTo>
                    <a:cubicBezTo>
                      <a:pt x="61" y="61"/>
                      <a:pt x="45" y="72"/>
                      <a:pt x="45" y="72"/>
                    </a:cubicBezTo>
                    <a:cubicBezTo>
                      <a:pt x="34" y="88"/>
                      <a:pt x="24" y="104"/>
                      <a:pt x="13" y="120"/>
                    </a:cubicBezTo>
                    <a:cubicBezTo>
                      <a:pt x="0" y="140"/>
                      <a:pt x="17" y="168"/>
                      <a:pt x="21" y="192"/>
                    </a:cubicBezTo>
                    <a:cubicBezTo>
                      <a:pt x="33" y="262"/>
                      <a:pt x="69" y="299"/>
                      <a:pt x="125" y="336"/>
                    </a:cubicBezTo>
                    <a:cubicBezTo>
                      <a:pt x="130" y="344"/>
                      <a:pt x="134" y="353"/>
                      <a:pt x="141" y="360"/>
                    </a:cubicBezTo>
                    <a:cubicBezTo>
                      <a:pt x="148" y="367"/>
                      <a:pt x="160" y="368"/>
                      <a:pt x="165" y="376"/>
                    </a:cubicBezTo>
                    <a:cubicBezTo>
                      <a:pt x="174" y="390"/>
                      <a:pt x="181" y="424"/>
                      <a:pt x="181" y="424"/>
                    </a:cubicBezTo>
                    <a:cubicBezTo>
                      <a:pt x="211" y="409"/>
                      <a:pt x="229" y="387"/>
                      <a:pt x="261" y="376"/>
                    </a:cubicBezTo>
                    <a:cubicBezTo>
                      <a:pt x="289" y="348"/>
                      <a:pt x="313" y="332"/>
                      <a:pt x="293" y="288"/>
                    </a:cubicBezTo>
                    <a:cubicBezTo>
                      <a:pt x="285" y="270"/>
                      <a:pt x="261" y="240"/>
                      <a:pt x="261" y="240"/>
                    </a:cubicBezTo>
                    <a:cubicBezTo>
                      <a:pt x="262" y="225"/>
                      <a:pt x="285" y="91"/>
                      <a:pt x="269" y="72"/>
                    </a:cubicBezTo>
                    <a:cubicBezTo>
                      <a:pt x="226" y="21"/>
                      <a:pt x="194" y="65"/>
                      <a:pt x="141" y="32"/>
                    </a:cubicBezTo>
                    <a:cubicBezTo>
                      <a:pt x="132" y="26"/>
                      <a:pt x="146" y="11"/>
                      <a:pt x="149" y="0"/>
                    </a:cubicBezTo>
                    <a:close/>
                  </a:path>
                </a:pathLst>
              </a:custGeom>
              <a:pattFill prst="wdDnDiag">
                <a:fgClr>
                  <a:schemeClr val="bg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rot="16466165">
                <a:off x="2068573" y="3748677"/>
                <a:ext cx="478643" cy="340590"/>
              </a:xfrm>
              <a:prstGeom prst="line">
                <a:avLst/>
              </a:prstGeom>
              <a:noFill/>
              <a:ln w="57150" cmpd="thickThin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 rot="18589170">
                <a:off x="1954809" y="3831906"/>
                <a:ext cx="9092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 Narrow" pitchFamily="34" charset="0"/>
                  </a:rPr>
                  <a:t>Hologramme</a:t>
                </a: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 rot="2325312">
                <a:off x="944415" y="2996627"/>
                <a:ext cx="7681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 Narrow" pitchFamily="34" charset="0"/>
                  </a:rPr>
                  <a:t>Référence</a:t>
                </a:r>
              </a:p>
            </p:txBody>
          </p:sp>
          <p:sp>
            <p:nvSpPr>
              <p:cNvPr id="52" name="ZoneTexte 51"/>
              <p:cNvSpPr txBox="1"/>
              <p:nvPr/>
            </p:nvSpPr>
            <p:spPr>
              <a:xfrm>
                <a:off x="1003883" y="4691162"/>
                <a:ext cx="11608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 Narrow" pitchFamily="34" charset="0"/>
                  </a:rPr>
                  <a:t>Lame séparatrice</a:t>
                </a:r>
              </a:p>
            </p:txBody>
          </p:sp>
          <p:sp>
            <p:nvSpPr>
              <p:cNvPr id="53" name="Text Box 3"/>
              <p:cNvSpPr txBox="1">
                <a:spLocks noChangeArrowheads="1"/>
              </p:cNvSpPr>
              <p:nvPr/>
            </p:nvSpPr>
            <p:spPr bwMode="auto">
              <a:xfrm>
                <a:off x="491562" y="4215086"/>
                <a:ext cx="567784" cy="27699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200" dirty="0"/>
                  <a:t>LASER</a:t>
                </a:r>
              </a:p>
            </p:txBody>
          </p:sp>
          <p:cxnSp>
            <p:nvCxnSpPr>
              <p:cNvPr id="54" name="Connecteur droit avec flèche 53"/>
              <p:cNvCxnSpPr>
                <a:stCxn id="51" idx="3"/>
              </p:cNvCxnSpPr>
              <p:nvPr/>
            </p:nvCxnSpPr>
            <p:spPr>
              <a:xfrm>
                <a:off x="1628010" y="3375558"/>
                <a:ext cx="229729" cy="1840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avec flèche 54"/>
              <p:cNvCxnSpPr/>
              <p:nvPr/>
            </p:nvCxnSpPr>
            <p:spPr>
              <a:xfrm rot="10800000">
                <a:off x="2460173" y="3396344"/>
                <a:ext cx="292785" cy="1969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avec flèche 55"/>
              <p:cNvCxnSpPr/>
              <p:nvPr/>
            </p:nvCxnSpPr>
            <p:spPr>
              <a:xfrm rot="16200000" flipH="1">
                <a:off x="2095501" y="3499755"/>
                <a:ext cx="283030" cy="108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e 230"/>
              <p:cNvGrpSpPr/>
              <p:nvPr/>
            </p:nvGrpSpPr>
            <p:grpSpPr>
              <a:xfrm rot="6376724">
                <a:off x="3759654" y="4332514"/>
                <a:ext cx="550068" cy="101261"/>
                <a:chOff x="3248025" y="936171"/>
                <a:chExt cx="550068" cy="101261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3254829" y="936171"/>
                  <a:ext cx="533400" cy="87086"/>
                </a:xfrm>
                <a:prstGeom prst="rect">
                  <a:avLst/>
                </a:prstGeom>
                <a:solidFill>
                  <a:srgbClr val="D6F3F6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/>
                </a:p>
              </p:txBody>
            </p:sp>
            <p:cxnSp>
              <p:nvCxnSpPr>
                <p:cNvPr id="62" name="Connecteur droit 61"/>
                <p:cNvCxnSpPr/>
                <p:nvPr/>
              </p:nvCxnSpPr>
              <p:spPr>
                <a:xfrm>
                  <a:off x="3248025" y="1035844"/>
                  <a:ext cx="550068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Ellipse 57"/>
              <p:cNvSpPr/>
              <p:nvPr/>
            </p:nvSpPr>
            <p:spPr>
              <a:xfrm rot="18694480">
                <a:off x="704850" y="2743200"/>
                <a:ext cx="419100" cy="123825"/>
              </a:xfrm>
              <a:prstGeom prst="ellipse">
                <a:avLst/>
              </a:prstGeom>
              <a:solidFill>
                <a:srgbClr val="D6F3F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sp>
            <p:nvSpPr>
              <p:cNvPr id="59" name="Ellipse 58"/>
              <p:cNvSpPr/>
              <p:nvPr/>
            </p:nvSpPr>
            <p:spPr>
              <a:xfrm rot="17983311">
                <a:off x="3105150" y="3876675"/>
                <a:ext cx="419100" cy="123825"/>
              </a:xfrm>
              <a:prstGeom prst="ellipse">
                <a:avLst/>
              </a:prstGeom>
              <a:solidFill>
                <a:srgbClr val="D6F3F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sp>
            <p:nvSpPr>
              <p:cNvPr id="60" name="ZoneTexte 59"/>
              <p:cNvSpPr txBox="1"/>
              <p:nvPr/>
            </p:nvSpPr>
            <p:spPr>
              <a:xfrm>
                <a:off x="1609725" y="5376863"/>
                <a:ext cx="10422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 Narrow" pitchFamily="34" charset="0"/>
                  </a:rPr>
                  <a:t>Enregistrement</a:t>
                </a:r>
              </a:p>
            </p:txBody>
          </p:sp>
        </p:grpSp>
        <p:grpSp>
          <p:nvGrpSpPr>
            <p:cNvPr id="7" name="Groupe 302"/>
            <p:cNvGrpSpPr/>
            <p:nvPr/>
          </p:nvGrpSpPr>
          <p:grpSpPr>
            <a:xfrm>
              <a:off x="4889906" y="2175782"/>
              <a:ext cx="3426007" cy="3478080"/>
              <a:chOff x="4889906" y="2175782"/>
              <a:chExt cx="3426007" cy="3478080"/>
            </a:xfrm>
          </p:grpSpPr>
          <p:sp>
            <p:nvSpPr>
              <p:cNvPr id="8" name="Forme libre 7"/>
              <p:cNvSpPr/>
              <p:nvPr/>
            </p:nvSpPr>
            <p:spPr>
              <a:xfrm>
                <a:off x="6972300" y="3690938"/>
                <a:ext cx="595313" cy="1328737"/>
              </a:xfrm>
              <a:custGeom>
                <a:avLst/>
                <a:gdLst>
                  <a:gd name="connsiteX0" fmla="*/ 0 w 595313"/>
                  <a:gd name="connsiteY0" fmla="*/ 423862 h 1328737"/>
                  <a:gd name="connsiteX1" fmla="*/ 157163 w 595313"/>
                  <a:gd name="connsiteY1" fmla="*/ 1328737 h 1328737"/>
                  <a:gd name="connsiteX2" fmla="*/ 595313 w 595313"/>
                  <a:gd name="connsiteY2" fmla="*/ 1133475 h 1328737"/>
                  <a:gd name="connsiteX3" fmla="*/ 352425 w 595313"/>
                  <a:gd name="connsiteY3" fmla="*/ 0 h 1328737"/>
                  <a:gd name="connsiteX4" fmla="*/ 0 w 595313"/>
                  <a:gd name="connsiteY4" fmla="*/ 423862 h 1328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313" h="1328737">
                    <a:moveTo>
                      <a:pt x="0" y="423862"/>
                    </a:moveTo>
                    <a:lnTo>
                      <a:pt x="157163" y="1328737"/>
                    </a:lnTo>
                    <a:lnTo>
                      <a:pt x="595313" y="1133475"/>
                    </a:lnTo>
                    <a:lnTo>
                      <a:pt x="352425" y="0"/>
                    </a:lnTo>
                    <a:lnTo>
                      <a:pt x="0" y="423862"/>
                    </a:lnTo>
                    <a:close/>
                  </a:path>
                </a:pathLst>
              </a:custGeom>
              <a:solidFill>
                <a:srgbClr val="FD0F0F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sp>
            <p:nvSpPr>
              <p:cNvPr id="9" name="Line 29"/>
              <p:cNvSpPr>
                <a:spLocks noChangeShapeType="1"/>
              </p:cNvSpPr>
              <p:nvPr/>
            </p:nvSpPr>
            <p:spPr bwMode="auto">
              <a:xfrm rot="16200000" flipH="1">
                <a:off x="5234936" y="2254712"/>
                <a:ext cx="455850" cy="51088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" name="Line 37"/>
              <p:cNvSpPr>
                <a:spLocks noChangeShapeType="1"/>
              </p:cNvSpPr>
              <p:nvPr/>
            </p:nvSpPr>
            <p:spPr bwMode="auto">
              <a:xfrm rot="16200000" flipV="1">
                <a:off x="4792471" y="2705286"/>
                <a:ext cx="2005743" cy="115962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" name="Line 42"/>
              <p:cNvSpPr>
                <a:spLocks noChangeShapeType="1"/>
              </p:cNvSpPr>
              <p:nvPr/>
            </p:nvSpPr>
            <p:spPr bwMode="auto">
              <a:xfrm rot="16200000" flipV="1">
                <a:off x="6107551" y="4026158"/>
                <a:ext cx="0" cy="551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" name="Text Box 48"/>
              <p:cNvSpPr txBox="1">
                <a:spLocks noChangeArrowheads="1"/>
              </p:cNvSpPr>
              <p:nvPr/>
            </p:nvSpPr>
            <p:spPr bwMode="auto">
              <a:xfrm>
                <a:off x="6654421" y="2725799"/>
                <a:ext cx="53168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1200" dirty="0"/>
                  <a:t>Objet</a:t>
                </a:r>
              </a:p>
            </p:txBody>
          </p:sp>
          <p:sp>
            <p:nvSpPr>
              <p:cNvPr id="13" name="Triangle isocèle 12"/>
              <p:cNvSpPr/>
              <p:nvPr/>
            </p:nvSpPr>
            <p:spPr>
              <a:xfrm rot="18512527">
                <a:off x="6157222" y="2413305"/>
                <a:ext cx="563017" cy="1803738"/>
              </a:xfrm>
              <a:prstGeom prst="triangle">
                <a:avLst/>
              </a:prstGeom>
              <a:solidFill>
                <a:srgbClr val="FD0F0F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sp>
            <p:nvSpPr>
              <p:cNvPr id="14" name="Freeform 23" descr="Diagonales larges vers le bas"/>
              <p:cNvSpPr>
                <a:spLocks/>
              </p:cNvSpPr>
              <p:nvPr/>
            </p:nvSpPr>
            <p:spPr bwMode="auto">
              <a:xfrm rot="16200000">
                <a:off x="6760995" y="2911613"/>
                <a:ext cx="445879" cy="429793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69" y="56"/>
                  </a:cxn>
                  <a:cxn ang="0">
                    <a:pos x="45" y="72"/>
                  </a:cxn>
                  <a:cxn ang="0">
                    <a:pos x="13" y="120"/>
                  </a:cxn>
                  <a:cxn ang="0">
                    <a:pos x="21" y="192"/>
                  </a:cxn>
                  <a:cxn ang="0">
                    <a:pos x="125" y="336"/>
                  </a:cxn>
                  <a:cxn ang="0">
                    <a:pos x="141" y="360"/>
                  </a:cxn>
                  <a:cxn ang="0">
                    <a:pos x="165" y="376"/>
                  </a:cxn>
                  <a:cxn ang="0">
                    <a:pos x="181" y="424"/>
                  </a:cxn>
                  <a:cxn ang="0">
                    <a:pos x="261" y="376"/>
                  </a:cxn>
                  <a:cxn ang="0">
                    <a:pos x="293" y="288"/>
                  </a:cxn>
                  <a:cxn ang="0">
                    <a:pos x="261" y="240"/>
                  </a:cxn>
                  <a:cxn ang="0">
                    <a:pos x="269" y="72"/>
                  </a:cxn>
                  <a:cxn ang="0">
                    <a:pos x="141" y="32"/>
                  </a:cxn>
                  <a:cxn ang="0">
                    <a:pos x="149" y="0"/>
                  </a:cxn>
                </a:cxnLst>
                <a:rect l="0" t="0" r="r" b="b"/>
                <a:pathLst>
                  <a:path w="313" h="424">
                    <a:moveTo>
                      <a:pt x="149" y="0"/>
                    </a:moveTo>
                    <a:cubicBezTo>
                      <a:pt x="102" y="36"/>
                      <a:pt x="128" y="17"/>
                      <a:pt x="69" y="56"/>
                    </a:cubicBezTo>
                    <a:cubicBezTo>
                      <a:pt x="61" y="61"/>
                      <a:pt x="45" y="72"/>
                      <a:pt x="45" y="72"/>
                    </a:cubicBezTo>
                    <a:cubicBezTo>
                      <a:pt x="34" y="88"/>
                      <a:pt x="24" y="104"/>
                      <a:pt x="13" y="120"/>
                    </a:cubicBezTo>
                    <a:cubicBezTo>
                      <a:pt x="0" y="140"/>
                      <a:pt x="17" y="168"/>
                      <a:pt x="21" y="192"/>
                    </a:cubicBezTo>
                    <a:cubicBezTo>
                      <a:pt x="33" y="262"/>
                      <a:pt x="69" y="299"/>
                      <a:pt x="125" y="336"/>
                    </a:cubicBezTo>
                    <a:cubicBezTo>
                      <a:pt x="130" y="344"/>
                      <a:pt x="134" y="353"/>
                      <a:pt x="141" y="360"/>
                    </a:cubicBezTo>
                    <a:cubicBezTo>
                      <a:pt x="148" y="367"/>
                      <a:pt x="160" y="368"/>
                      <a:pt x="165" y="376"/>
                    </a:cubicBezTo>
                    <a:cubicBezTo>
                      <a:pt x="174" y="390"/>
                      <a:pt x="181" y="424"/>
                      <a:pt x="181" y="424"/>
                    </a:cubicBezTo>
                    <a:cubicBezTo>
                      <a:pt x="211" y="409"/>
                      <a:pt x="229" y="387"/>
                      <a:pt x="261" y="376"/>
                    </a:cubicBezTo>
                    <a:cubicBezTo>
                      <a:pt x="289" y="348"/>
                      <a:pt x="313" y="332"/>
                      <a:pt x="293" y="288"/>
                    </a:cubicBezTo>
                    <a:cubicBezTo>
                      <a:pt x="285" y="270"/>
                      <a:pt x="261" y="240"/>
                      <a:pt x="261" y="240"/>
                    </a:cubicBezTo>
                    <a:cubicBezTo>
                      <a:pt x="262" y="225"/>
                      <a:pt x="285" y="91"/>
                      <a:pt x="269" y="72"/>
                    </a:cubicBezTo>
                    <a:cubicBezTo>
                      <a:pt x="226" y="21"/>
                      <a:pt x="194" y="65"/>
                      <a:pt x="141" y="32"/>
                    </a:cubicBezTo>
                    <a:cubicBezTo>
                      <a:pt x="132" y="26"/>
                      <a:pt x="146" y="11"/>
                      <a:pt x="149" y="0"/>
                    </a:cubicBezTo>
                    <a:close/>
                  </a:path>
                </a:pathLst>
              </a:custGeom>
              <a:pattFill prst="wdDnDiag">
                <a:fgClr>
                  <a:schemeClr val="bg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rot="16466165">
                <a:off x="6910854" y="3703773"/>
                <a:ext cx="478643" cy="340590"/>
              </a:xfrm>
              <a:prstGeom prst="line">
                <a:avLst/>
              </a:prstGeom>
              <a:noFill/>
              <a:ln w="57150" cmpd="thickThin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7406690" y="3510777"/>
                <a:ext cx="9092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 Narrow" pitchFamily="34" charset="0"/>
                  </a:rPr>
                  <a:t>Hologramme</a:t>
                </a: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 rot="2325312">
                <a:off x="5786696" y="2951723"/>
                <a:ext cx="7681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 Narrow" pitchFamily="34" charset="0"/>
                  </a:rPr>
                  <a:t>Référence</a:t>
                </a:r>
              </a:p>
            </p:txBody>
          </p:sp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5333843" y="4170182"/>
                <a:ext cx="567784" cy="27699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200" dirty="0"/>
                  <a:t>LASER</a:t>
                </a:r>
              </a:p>
            </p:txBody>
          </p:sp>
          <p:cxnSp>
            <p:nvCxnSpPr>
              <p:cNvPr id="19" name="Connecteur droit avec flèche 18"/>
              <p:cNvCxnSpPr>
                <a:stCxn id="17" idx="3"/>
              </p:cNvCxnSpPr>
              <p:nvPr/>
            </p:nvCxnSpPr>
            <p:spPr>
              <a:xfrm>
                <a:off x="6470291" y="3330654"/>
                <a:ext cx="229729" cy="1840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/>
              <p:cNvCxnSpPr/>
              <p:nvPr/>
            </p:nvCxnSpPr>
            <p:spPr>
              <a:xfrm rot="16200000" flipH="1">
                <a:off x="7099708" y="4321627"/>
                <a:ext cx="283030" cy="108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e 231"/>
              <p:cNvGrpSpPr/>
              <p:nvPr/>
            </p:nvGrpSpPr>
            <p:grpSpPr>
              <a:xfrm rot="19172020">
                <a:off x="4889906" y="2175782"/>
                <a:ext cx="550068" cy="101261"/>
                <a:chOff x="3248025" y="936171"/>
                <a:chExt cx="550068" cy="101261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3254829" y="936171"/>
                  <a:ext cx="533400" cy="87086"/>
                </a:xfrm>
                <a:prstGeom prst="rect">
                  <a:avLst/>
                </a:prstGeom>
                <a:solidFill>
                  <a:srgbClr val="D6F3F6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/>
                </a:p>
              </p:txBody>
            </p:sp>
            <p:cxnSp>
              <p:nvCxnSpPr>
                <p:cNvPr id="36" name="Connecteur droit 35"/>
                <p:cNvCxnSpPr/>
                <p:nvPr/>
              </p:nvCxnSpPr>
              <p:spPr>
                <a:xfrm>
                  <a:off x="3248025" y="1035844"/>
                  <a:ext cx="550068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e 231"/>
              <p:cNvGrpSpPr/>
              <p:nvPr/>
            </p:nvGrpSpPr>
            <p:grpSpPr>
              <a:xfrm rot="7863134">
                <a:off x="6163534" y="4287610"/>
                <a:ext cx="550068" cy="101261"/>
                <a:chOff x="3248025" y="936171"/>
                <a:chExt cx="550068" cy="101261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3254829" y="936171"/>
                  <a:ext cx="533400" cy="87086"/>
                </a:xfrm>
                <a:prstGeom prst="rect">
                  <a:avLst/>
                </a:prstGeom>
                <a:solidFill>
                  <a:srgbClr val="D6F3F6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/>
                </a:p>
              </p:txBody>
            </p:sp>
            <p:cxnSp>
              <p:nvCxnSpPr>
                <p:cNvPr id="34" name="Connecteur droit 33"/>
                <p:cNvCxnSpPr/>
                <p:nvPr/>
              </p:nvCxnSpPr>
              <p:spPr>
                <a:xfrm>
                  <a:off x="3248025" y="1035844"/>
                  <a:ext cx="550068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Connecteur droit 22"/>
              <p:cNvCxnSpPr/>
              <p:nvPr/>
            </p:nvCxnSpPr>
            <p:spPr>
              <a:xfrm rot="16200000" flipV="1">
                <a:off x="6422232" y="3593305"/>
                <a:ext cx="933450" cy="157164"/>
              </a:xfrm>
              <a:prstGeom prst="line">
                <a:avLst/>
              </a:prstGeom>
              <a:ln>
                <a:solidFill>
                  <a:srgbClr val="FD0F0F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>
                <a:stCxn id="8" idx="3"/>
              </p:cNvCxnSpPr>
              <p:nvPr/>
            </p:nvCxnSpPr>
            <p:spPr>
              <a:xfrm flipH="1" flipV="1">
                <a:off x="7191375" y="3076576"/>
                <a:ext cx="133350" cy="614362"/>
              </a:xfrm>
              <a:prstGeom prst="line">
                <a:avLst/>
              </a:prstGeom>
              <a:ln>
                <a:solidFill>
                  <a:srgbClr val="FD0F0F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 Box 48"/>
              <p:cNvSpPr txBox="1">
                <a:spLocks noChangeArrowheads="1"/>
              </p:cNvSpPr>
              <p:nvPr/>
            </p:nvSpPr>
            <p:spPr bwMode="auto">
              <a:xfrm>
                <a:off x="7003265" y="4466153"/>
                <a:ext cx="53168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1200" dirty="0"/>
                  <a:t>Objet</a:t>
                </a:r>
              </a:p>
            </p:txBody>
          </p:sp>
          <p:grpSp>
            <p:nvGrpSpPr>
              <p:cNvPr id="26" name="Groupe 288"/>
              <p:cNvGrpSpPr/>
              <p:nvPr/>
            </p:nvGrpSpPr>
            <p:grpSpPr>
              <a:xfrm rot="16539125">
                <a:off x="7210417" y="5012187"/>
                <a:ext cx="319746" cy="297454"/>
                <a:chOff x="2971596" y="5151617"/>
                <a:chExt cx="720000" cy="720000"/>
              </a:xfrm>
            </p:grpSpPr>
            <p:cxnSp>
              <p:nvCxnSpPr>
                <p:cNvPr id="29" name="Connecteur droit 28"/>
                <p:cNvCxnSpPr/>
                <p:nvPr/>
              </p:nvCxnSpPr>
              <p:spPr>
                <a:xfrm rot="10069447">
                  <a:off x="3166684" y="5502021"/>
                  <a:ext cx="508883" cy="29566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29"/>
                <p:cNvCxnSpPr/>
                <p:nvPr/>
              </p:nvCxnSpPr>
              <p:spPr>
                <a:xfrm rot="10069447" flipV="1">
                  <a:off x="3104525" y="5213940"/>
                  <a:ext cx="508883" cy="29566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Arc 30"/>
                <p:cNvSpPr/>
                <p:nvPr/>
              </p:nvSpPr>
              <p:spPr>
                <a:xfrm rot="1983433">
                  <a:off x="2971596" y="5151617"/>
                  <a:ext cx="720000" cy="72000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/>
                </a:p>
              </p:txBody>
            </p:sp>
            <p:sp>
              <p:nvSpPr>
                <p:cNvPr id="32" name="Ellipse 31"/>
                <p:cNvSpPr/>
                <p:nvPr/>
              </p:nvSpPr>
              <p:spPr>
                <a:xfrm rot="10069447">
                  <a:off x="3478273" y="5362323"/>
                  <a:ext cx="126124" cy="220717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/>
                </a:p>
              </p:txBody>
            </p:sp>
          </p:grpSp>
          <p:sp>
            <p:nvSpPr>
              <p:cNvPr id="27" name="Ellipse 26"/>
              <p:cNvSpPr/>
              <p:nvPr/>
            </p:nvSpPr>
            <p:spPr>
              <a:xfrm rot="18694480">
                <a:off x="5543550" y="2695576"/>
                <a:ext cx="419100" cy="123825"/>
              </a:xfrm>
              <a:prstGeom prst="ellipse">
                <a:avLst/>
              </a:prstGeom>
              <a:solidFill>
                <a:srgbClr val="D6F3F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6610350" y="5376863"/>
                <a:ext cx="7248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 Narrow" pitchFamily="34" charset="0"/>
                  </a:rPr>
                  <a:t>Relecture</a:t>
                </a:r>
              </a:p>
            </p:txBody>
          </p:sp>
        </p:grpSp>
      </p:grpSp>
      <p:sp>
        <p:nvSpPr>
          <p:cNvPr id="65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Pour voir il faut éclairer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49454"/>
            <a:ext cx="759655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1463" indent="-271463"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altLang="fr-FR" sz="2000" b="1" dirty="0">
                <a:latin typeface="+mn-lt"/>
              </a:rPr>
              <a:t>Un objet éclairé réémet de la lumière dans toutes les directions (principe de Huygens-Fresnel)</a:t>
            </a:r>
          </a:p>
        </p:txBody>
      </p:sp>
      <p:sp>
        <p:nvSpPr>
          <p:cNvPr id="3087" name="Text Box 60"/>
          <p:cNvSpPr txBox="1">
            <a:spLocks noChangeArrowheads="1"/>
          </p:cNvSpPr>
          <p:nvPr/>
        </p:nvSpPr>
        <p:spPr bwMode="auto">
          <a:xfrm>
            <a:off x="4815255" y="5024440"/>
            <a:ext cx="367811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dirty="0">
                <a:solidFill>
                  <a:srgbClr val="000099"/>
                </a:solidFill>
              </a:rPr>
              <a:t>Chaque point de l’objet réémet de la lumière dans toutes les directions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3487813" y="2001411"/>
            <a:ext cx="1863739" cy="1717973"/>
            <a:chOff x="3512527" y="1643065"/>
            <a:chExt cx="2741734" cy="2527298"/>
          </a:xfrm>
        </p:grpSpPr>
        <p:grpSp>
          <p:nvGrpSpPr>
            <p:cNvPr id="2" name="Group 5"/>
            <p:cNvGrpSpPr>
              <a:grpSpLocks/>
            </p:cNvGrpSpPr>
            <p:nvPr/>
          </p:nvGrpSpPr>
          <p:grpSpPr bwMode="auto">
            <a:xfrm flipH="1" flipV="1">
              <a:off x="4551484" y="1643065"/>
              <a:ext cx="627185" cy="1247775"/>
              <a:chOff x="1143" y="1173"/>
              <a:chExt cx="428" cy="786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1305" y="1918"/>
                <a:ext cx="106" cy="41"/>
                <a:chOff x="3076" y="3013"/>
                <a:chExt cx="252" cy="81"/>
              </a:xfrm>
            </p:grpSpPr>
            <p:sp>
              <p:nvSpPr>
                <p:cNvPr id="3144" name="Freeform 7"/>
                <p:cNvSpPr>
                  <a:spLocks/>
                </p:cNvSpPr>
                <p:nvPr/>
              </p:nvSpPr>
              <p:spPr bwMode="auto">
                <a:xfrm>
                  <a:off x="3076" y="3013"/>
                  <a:ext cx="252" cy="81"/>
                </a:xfrm>
                <a:custGeom>
                  <a:avLst/>
                  <a:gdLst>
                    <a:gd name="T0" fmla="*/ 0 w 505"/>
                    <a:gd name="T1" fmla="*/ 0 h 161"/>
                    <a:gd name="T2" fmla="*/ 51 w 505"/>
                    <a:gd name="T3" fmla="*/ 64 h 161"/>
                    <a:gd name="T4" fmla="*/ 55 w 505"/>
                    <a:gd name="T5" fmla="*/ 68 h 161"/>
                    <a:gd name="T6" fmla="*/ 61 w 505"/>
                    <a:gd name="T7" fmla="*/ 71 h 161"/>
                    <a:gd name="T8" fmla="*/ 69 w 505"/>
                    <a:gd name="T9" fmla="*/ 73 h 161"/>
                    <a:gd name="T10" fmla="*/ 77 w 505"/>
                    <a:gd name="T11" fmla="*/ 76 h 161"/>
                    <a:gd name="T12" fmla="*/ 88 w 505"/>
                    <a:gd name="T13" fmla="*/ 78 h 161"/>
                    <a:gd name="T14" fmla="*/ 95 w 505"/>
                    <a:gd name="T15" fmla="*/ 78 h 161"/>
                    <a:gd name="T16" fmla="*/ 104 w 505"/>
                    <a:gd name="T17" fmla="*/ 79 h 161"/>
                    <a:gd name="T18" fmla="*/ 112 w 505"/>
                    <a:gd name="T19" fmla="*/ 80 h 161"/>
                    <a:gd name="T20" fmla="*/ 123 w 505"/>
                    <a:gd name="T21" fmla="*/ 81 h 161"/>
                    <a:gd name="T22" fmla="*/ 130 w 505"/>
                    <a:gd name="T23" fmla="*/ 81 h 161"/>
                    <a:gd name="T24" fmla="*/ 141 w 505"/>
                    <a:gd name="T25" fmla="*/ 80 h 161"/>
                    <a:gd name="T26" fmla="*/ 150 w 505"/>
                    <a:gd name="T27" fmla="*/ 79 h 161"/>
                    <a:gd name="T28" fmla="*/ 159 w 505"/>
                    <a:gd name="T29" fmla="*/ 78 h 161"/>
                    <a:gd name="T30" fmla="*/ 168 w 505"/>
                    <a:gd name="T31" fmla="*/ 78 h 161"/>
                    <a:gd name="T32" fmla="*/ 177 w 505"/>
                    <a:gd name="T33" fmla="*/ 75 h 161"/>
                    <a:gd name="T34" fmla="*/ 185 w 505"/>
                    <a:gd name="T35" fmla="*/ 74 h 161"/>
                    <a:gd name="T36" fmla="*/ 193 w 505"/>
                    <a:gd name="T37" fmla="*/ 71 h 161"/>
                    <a:gd name="T38" fmla="*/ 199 w 505"/>
                    <a:gd name="T39" fmla="*/ 67 h 161"/>
                    <a:gd name="T40" fmla="*/ 201 w 505"/>
                    <a:gd name="T41" fmla="*/ 65 h 161"/>
                    <a:gd name="T42" fmla="*/ 205 w 505"/>
                    <a:gd name="T43" fmla="*/ 62 h 161"/>
                    <a:gd name="T44" fmla="*/ 252 w 505"/>
                    <a:gd name="T45" fmla="*/ 0 h 161"/>
                    <a:gd name="T46" fmla="*/ 0 w 505"/>
                    <a:gd name="T47" fmla="*/ 0 h 1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505" h="161">
                      <a:moveTo>
                        <a:pt x="0" y="0"/>
                      </a:moveTo>
                      <a:lnTo>
                        <a:pt x="102" y="128"/>
                      </a:lnTo>
                      <a:lnTo>
                        <a:pt x="111" y="135"/>
                      </a:lnTo>
                      <a:lnTo>
                        <a:pt x="123" y="141"/>
                      </a:lnTo>
                      <a:lnTo>
                        <a:pt x="138" y="145"/>
                      </a:lnTo>
                      <a:lnTo>
                        <a:pt x="155" y="151"/>
                      </a:lnTo>
                      <a:lnTo>
                        <a:pt x="176" y="155"/>
                      </a:lnTo>
                      <a:lnTo>
                        <a:pt x="191" y="156"/>
                      </a:lnTo>
                      <a:lnTo>
                        <a:pt x="208" y="158"/>
                      </a:lnTo>
                      <a:lnTo>
                        <a:pt x="225" y="159"/>
                      </a:lnTo>
                      <a:lnTo>
                        <a:pt x="247" y="161"/>
                      </a:lnTo>
                      <a:lnTo>
                        <a:pt x="261" y="161"/>
                      </a:lnTo>
                      <a:lnTo>
                        <a:pt x="282" y="159"/>
                      </a:lnTo>
                      <a:lnTo>
                        <a:pt x="300" y="158"/>
                      </a:lnTo>
                      <a:lnTo>
                        <a:pt x="319" y="156"/>
                      </a:lnTo>
                      <a:lnTo>
                        <a:pt x="337" y="155"/>
                      </a:lnTo>
                      <a:lnTo>
                        <a:pt x="354" y="150"/>
                      </a:lnTo>
                      <a:lnTo>
                        <a:pt x="371" y="147"/>
                      </a:lnTo>
                      <a:lnTo>
                        <a:pt x="386" y="141"/>
                      </a:lnTo>
                      <a:lnTo>
                        <a:pt x="398" y="134"/>
                      </a:lnTo>
                      <a:lnTo>
                        <a:pt x="403" y="130"/>
                      </a:lnTo>
                      <a:lnTo>
                        <a:pt x="411" y="124"/>
                      </a:lnTo>
                      <a:lnTo>
                        <a:pt x="50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45" name="Freeform 8"/>
                <p:cNvSpPr>
                  <a:spLocks/>
                </p:cNvSpPr>
                <p:nvPr/>
              </p:nvSpPr>
              <p:spPr bwMode="auto">
                <a:xfrm>
                  <a:off x="3116" y="3013"/>
                  <a:ext cx="112" cy="81"/>
                </a:xfrm>
                <a:custGeom>
                  <a:avLst/>
                  <a:gdLst>
                    <a:gd name="T0" fmla="*/ 0 w 225"/>
                    <a:gd name="T1" fmla="*/ 0 h 161"/>
                    <a:gd name="T2" fmla="*/ 31 w 225"/>
                    <a:gd name="T3" fmla="*/ 73 h 161"/>
                    <a:gd name="T4" fmla="*/ 37 w 225"/>
                    <a:gd name="T5" fmla="*/ 76 h 161"/>
                    <a:gd name="T6" fmla="*/ 48 w 225"/>
                    <a:gd name="T7" fmla="*/ 78 h 161"/>
                    <a:gd name="T8" fmla="*/ 55 w 225"/>
                    <a:gd name="T9" fmla="*/ 78 h 161"/>
                    <a:gd name="T10" fmla="*/ 64 w 225"/>
                    <a:gd name="T11" fmla="*/ 79 h 161"/>
                    <a:gd name="T12" fmla="*/ 72 w 225"/>
                    <a:gd name="T13" fmla="*/ 80 h 161"/>
                    <a:gd name="T14" fmla="*/ 83 w 225"/>
                    <a:gd name="T15" fmla="*/ 81 h 161"/>
                    <a:gd name="T16" fmla="*/ 90 w 225"/>
                    <a:gd name="T17" fmla="*/ 81 h 161"/>
                    <a:gd name="T18" fmla="*/ 101 w 225"/>
                    <a:gd name="T19" fmla="*/ 80 h 161"/>
                    <a:gd name="T20" fmla="*/ 112 w 225"/>
                    <a:gd name="T21" fmla="*/ 0 h 161"/>
                    <a:gd name="T22" fmla="*/ 0 w 225"/>
                    <a:gd name="T23" fmla="*/ 0 h 1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25" h="161">
                      <a:moveTo>
                        <a:pt x="0" y="0"/>
                      </a:moveTo>
                      <a:lnTo>
                        <a:pt x="62" y="145"/>
                      </a:lnTo>
                      <a:lnTo>
                        <a:pt x="75" y="151"/>
                      </a:lnTo>
                      <a:lnTo>
                        <a:pt x="96" y="155"/>
                      </a:lnTo>
                      <a:lnTo>
                        <a:pt x="111" y="156"/>
                      </a:lnTo>
                      <a:lnTo>
                        <a:pt x="128" y="158"/>
                      </a:lnTo>
                      <a:lnTo>
                        <a:pt x="145" y="159"/>
                      </a:lnTo>
                      <a:lnTo>
                        <a:pt x="167" y="161"/>
                      </a:lnTo>
                      <a:lnTo>
                        <a:pt x="181" y="161"/>
                      </a:lnTo>
                      <a:lnTo>
                        <a:pt x="202" y="159"/>
                      </a:lnTo>
                      <a:lnTo>
                        <a:pt x="2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257" y="1781"/>
                <a:ext cx="193" cy="148"/>
                <a:chOff x="2960" y="2743"/>
                <a:chExt cx="463" cy="293"/>
              </a:xfrm>
            </p:grpSpPr>
            <p:sp>
              <p:nvSpPr>
                <p:cNvPr id="3137" name="Freeform 10"/>
                <p:cNvSpPr>
                  <a:spLocks/>
                </p:cNvSpPr>
                <p:nvPr/>
              </p:nvSpPr>
              <p:spPr bwMode="auto">
                <a:xfrm>
                  <a:off x="2960" y="2743"/>
                  <a:ext cx="463" cy="293"/>
                </a:xfrm>
                <a:custGeom>
                  <a:avLst/>
                  <a:gdLst>
                    <a:gd name="T0" fmla="*/ 11 w 926"/>
                    <a:gd name="T1" fmla="*/ 8 h 585"/>
                    <a:gd name="T2" fmla="*/ 13 w 926"/>
                    <a:gd name="T3" fmla="*/ 16 h 585"/>
                    <a:gd name="T4" fmla="*/ 12 w 926"/>
                    <a:gd name="T5" fmla="*/ 30 h 585"/>
                    <a:gd name="T6" fmla="*/ 6 w 926"/>
                    <a:gd name="T7" fmla="*/ 39 h 585"/>
                    <a:gd name="T8" fmla="*/ 3 w 926"/>
                    <a:gd name="T9" fmla="*/ 51 h 585"/>
                    <a:gd name="T10" fmla="*/ 9 w 926"/>
                    <a:gd name="T11" fmla="*/ 61 h 585"/>
                    <a:gd name="T12" fmla="*/ 18 w 926"/>
                    <a:gd name="T13" fmla="*/ 72 h 585"/>
                    <a:gd name="T14" fmla="*/ 16 w 926"/>
                    <a:gd name="T15" fmla="*/ 80 h 585"/>
                    <a:gd name="T16" fmla="*/ 7 w 926"/>
                    <a:gd name="T17" fmla="*/ 88 h 585"/>
                    <a:gd name="T18" fmla="*/ 3 w 926"/>
                    <a:gd name="T19" fmla="*/ 96 h 585"/>
                    <a:gd name="T20" fmla="*/ 10 w 926"/>
                    <a:gd name="T21" fmla="*/ 106 h 585"/>
                    <a:gd name="T22" fmla="*/ 16 w 926"/>
                    <a:gd name="T23" fmla="*/ 113 h 585"/>
                    <a:gd name="T24" fmla="*/ 16 w 926"/>
                    <a:gd name="T25" fmla="*/ 123 h 585"/>
                    <a:gd name="T26" fmla="*/ 6 w 926"/>
                    <a:gd name="T27" fmla="*/ 132 h 585"/>
                    <a:gd name="T28" fmla="*/ 0 w 926"/>
                    <a:gd name="T29" fmla="*/ 142 h 585"/>
                    <a:gd name="T30" fmla="*/ 7 w 926"/>
                    <a:gd name="T31" fmla="*/ 152 h 585"/>
                    <a:gd name="T32" fmla="*/ 17 w 926"/>
                    <a:gd name="T33" fmla="*/ 161 h 585"/>
                    <a:gd name="T34" fmla="*/ 17 w 926"/>
                    <a:gd name="T35" fmla="*/ 176 h 585"/>
                    <a:gd name="T36" fmla="*/ 10 w 926"/>
                    <a:gd name="T37" fmla="*/ 186 h 585"/>
                    <a:gd name="T38" fmla="*/ 11 w 926"/>
                    <a:gd name="T39" fmla="*/ 193 h 585"/>
                    <a:gd name="T40" fmla="*/ 22 w 926"/>
                    <a:gd name="T41" fmla="*/ 204 h 585"/>
                    <a:gd name="T42" fmla="*/ 55 w 926"/>
                    <a:gd name="T43" fmla="*/ 234 h 585"/>
                    <a:gd name="T44" fmla="*/ 85 w 926"/>
                    <a:gd name="T45" fmla="*/ 257 h 585"/>
                    <a:gd name="T46" fmla="*/ 110 w 926"/>
                    <a:gd name="T47" fmla="*/ 269 h 585"/>
                    <a:gd name="T48" fmla="*/ 159 w 926"/>
                    <a:gd name="T49" fmla="*/ 286 h 585"/>
                    <a:gd name="T50" fmla="*/ 204 w 926"/>
                    <a:gd name="T51" fmla="*/ 292 h 585"/>
                    <a:gd name="T52" fmla="*/ 265 w 926"/>
                    <a:gd name="T53" fmla="*/ 292 h 585"/>
                    <a:gd name="T54" fmla="*/ 317 w 926"/>
                    <a:gd name="T55" fmla="*/ 288 h 585"/>
                    <a:gd name="T56" fmla="*/ 353 w 926"/>
                    <a:gd name="T57" fmla="*/ 280 h 585"/>
                    <a:gd name="T58" fmla="*/ 377 w 926"/>
                    <a:gd name="T59" fmla="*/ 269 h 585"/>
                    <a:gd name="T60" fmla="*/ 395 w 926"/>
                    <a:gd name="T61" fmla="*/ 257 h 585"/>
                    <a:gd name="T62" fmla="*/ 444 w 926"/>
                    <a:gd name="T63" fmla="*/ 201 h 585"/>
                    <a:gd name="T64" fmla="*/ 453 w 926"/>
                    <a:gd name="T65" fmla="*/ 183 h 585"/>
                    <a:gd name="T66" fmla="*/ 454 w 926"/>
                    <a:gd name="T67" fmla="*/ 174 h 585"/>
                    <a:gd name="T68" fmla="*/ 448 w 926"/>
                    <a:gd name="T69" fmla="*/ 166 h 585"/>
                    <a:gd name="T70" fmla="*/ 448 w 926"/>
                    <a:gd name="T71" fmla="*/ 156 h 585"/>
                    <a:gd name="T72" fmla="*/ 453 w 926"/>
                    <a:gd name="T73" fmla="*/ 148 h 585"/>
                    <a:gd name="T74" fmla="*/ 461 w 926"/>
                    <a:gd name="T75" fmla="*/ 139 h 585"/>
                    <a:gd name="T76" fmla="*/ 463 w 926"/>
                    <a:gd name="T77" fmla="*/ 129 h 585"/>
                    <a:gd name="T78" fmla="*/ 457 w 926"/>
                    <a:gd name="T79" fmla="*/ 120 h 585"/>
                    <a:gd name="T80" fmla="*/ 450 w 926"/>
                    <a:gd name="T81" fmla="*/ 112 h 585"/>
                    <a:gd name="T82" fmla="*/ 450 w 926"/>
                    <a:gd name="T83" fmla="*/ 104 h 585"/>
                    <a:gd name="T84" fmla="*/ 459 w 926"/>
                    <a:gd name="T85" fmla="*/ 94 h 585"/>
                    <a:gd name="T86" fmla="*/ 461 w 926"/>
                    <a:gd name="T87" fmla="*/ 82 h 585"/>
                    <a:gd name="T88" fmla="*/ 453 w 926"/>
                    <a:gd name="T89" fmla="*/ 72 h 585"/>
                    <a:gd name="T90" fmla="*/ 450 w 926"/>
                    <a:gd name="T91" fmla="*/ 63 h 585"/>
                    <a:gd name="T92" fmla="*/ 454 w 926"/>
                    <a:gd name="T93" fmla="*/ 53 h 585"/>
                    <a:gd name="T94" fmla="*/ 461 w 926"/>
                    <a:gd name="T95" fmla="*/ 46 h 585"/>
                    <a:gd name="T96" fmla="*/ 463 w 926"/>
                    <a:gd name="T97" fmla="*/ 36 h 585"/>
                    <a:gd name="T98" fmla="*/ 458 w 926"/>
                    <a:gd name="T99" fmla="*/ 27 h 585"/>
                    <a:gd name="T100" fmla="*/ 452 w 926"/>
                    <a:gd name="T101" fmla="*/ 17 h 585"/>
                    <a:gd name="T102" fmla="*/ 453 w 926"/>
                    <a:gd name="T103" fmla="*/ 8 h 585"/>
                    <a:gd name="T104" fmla="*/ 14 w 926"/>
                    <a:gd name="T105" fmla="*/ 0 h 58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926" h="585">
                      <a:moveTo>
                        <a:pt x="27" y="0"/>
                      </a:moveTo>
                      <a:lnTo>
                        <a:pt x="22" y="16"/>
                      </a:lnTo>
                      <a:lnTo>
                        <a:pt x="23" y="23"/>
                      </a:lnTo>
                      <a:lnTo>
                        <a:pt x="26" y="31"/>
                      </a:lnTo>
                      <a:lnTo>
                        <a:pt x="27" y="48"/>
                      </a:lnTo>
                      <a:lnTo>
                        <a:pt x="23" y="60"/>
                      </a:lnTo>
                      <a:lnTo>
                        <a:pt x="18" y="70"/>
                      </a:lnTo>
                      <a:lnTo>
                        <a:pt x="12" y="78"/>
                      </a:lnTo>
                      <a:lnTo>
                        <a:pt x="6" y="92"/>
                      </a:lnTo>
                      <a:lnTo>
                        <a:pt x="6" y="102"/>
                      </a:lnTo>
                      <a:lnTo>
                        <a:pt x="12" y="112"/>
                      </a:lnTo>
                      <a:lnTo>
                        <a:pt x="18" y="122"/>
                      </a:lnTo>
                      <a:lnTo>
                        <a:pt x="29" y="132"/>
                      </a:lnTo>
                      <a:lnTo>
                        <a:pt x="35" y="143"/>
                      </a:lnTo>
                      <a:lnTo>
                        <a:pt x="35" y="150"/>
                      </a:lnTo>
                      <a:lnTo>
                        <a:pt x="31" y="159"/>
                      </a:lnTo>
                      <a:lnTo>
                        <a:pt x="22" y="166"/>
                      </a:lnTo>
                      <a:lnTo>
                        <a:pt x="14" y="176"/>
                      </a:lnTo>
                      <a:lnTo>
                        <a:pt x="8" y="184"/>
                      </a:lnTo>
                      <a:lnTo>
                        <a:pt x="6" y="192"/>
                      </a:lnTo>
                      <a:lnTo>
                        <a:pt x="12" y="202"/>
                      </a:lnTo>
                      <a:lnTo>
                        <a:pt x="19" y="211"/>
                      </a:lnTo>
                      <a:lnTo>
                        <a:pt x="27" y="219"/>
                      </a:lnTo>
                      <a:lnTo>
                        <a:pt x="31" y="226"/>
                      </a:lnTo>
                      <a:lnTo>
                        <a:pt x="35" y="235"/>
                      </a:lnTo>
                      <a:lnTo>
                        <a:pt x="31" y="246"/>
                      </a:lnTo>
                      <a:lnTo>
                        <a:pt x="22" y="255"/>
                      </a:lnTo>
                      <a:lnTo>
                        <a:pt x="12" y="263"/>
                      </a:lnTo>
                      <a:lnTo>
                        <a:pt x="2" y="274"/>
                      </a:lnTo>
                      <a:lnTo>
                        <a:pt x="0" y="284"/>
                      </a:lnTo>
                      <a:lnTo>
                        <a:pt x="4" y="295"/>
                      </a:lnTo>
                      <a:lnTo>
                        <a:pt x="14" y="303"/>
                      </a:lnTo>
                      <a:lnTo>
                        <a:pt x="23" y="312"/>
                      </a:lnTo>
                      <a:lnTo>
                        <a:pt x="33" y="322"/>
                      </a:lnTo>
                      <a:lnTo>
                        <a:pt x="39" y="337"/>
                      </a:lnTo>
                      <a:lnTo>
                        <a:pt x="33" y="351"/>
                      </a:lnTo>
                      <a:lnTo>
                        <a:pt x="23" y="362"/>
                      </a:lnTo>
                      <a:lnTo>
                        <a:pt x="19" y="371"/>
                      </a:lnTo>
                      <a:lnTo>
                        <a:pt x="19" y="380"/>
                      </a:lnTo>
                      <a:lnTo>
                        <a:pt x="22" y="386"/>
                      </a:lnTo>
                      <a:lnTo>
                        <a:pt x="29" y="394"/>
                      </a:lnTo>
                      <a:lnTo>
                        <a:pt x="43" y="407"/>
                      </a:lnTo>
                      <a:lnTo>
                        <a:pt x="65" y="430"/>
                      </a:lnTo>
                      <a:lnTo>
                        <a:pt x="109" y="467"/>
                      </a:lnTo>
                      <a:lnTo>
                        <a:pt x="146" y="497"/>
                      </a:lnTo>
                      <a:lnTo>
                        <a:pt x="169" y="513"/>
                      </a:lnTo>
                      <a:lnTo>
                        <a:pt x="192" y="525"/>
                      </a:lnTo>
                      <a:lnTo>
                        <a:pt x="220" y="538"/>
                      </a:lnTo>
                      <a:lnTo>
                        <a:pt x="259" y="556"/>
                      </a:lnTo>
                      <a:lnTo>
                        <a:pt x="317" y="572"/>
                      </a:lnTo>
                      <a:lnTo>
                        <a:pt x="361" y="579"/>
                      </a:lnTo>
                      <a:lnTo>
                        <a:pt x="407" y="583"/>
                      </a:lnTo>
                      <a:lnTo>
                        <a:pt x="467" y="585"/>
                      </a:lnTo>
                      <a:lnTo>
                        <a:pt x="530" y="583"/>
                      </a:lnTo>
                      <a:lnTo>
                        <a:pt x="586" y="582"/>
                      </a:lnTo>
                      <a:lnTo>
                        <a:pt x="634" y="576"/>
                      </a:lnTo>
                      <a:lnTo>
                        <a:pt x="676" y="568"/>
                      </a:lnTo>
                      <a:lnTo>
                        <a:pt x="706" y="559"/>
                      </a:lnTo>
                      <a:lnTo>
                        <a:pt x="733" y="548"/>
                      </a:lnTo>
                      <a:lnTo>
                        <a:pt x="754" y="537"/>
                      </a:lnTo>
                      <a:lnTo>
                        <a:pt x="771" y="528"/>
                      </a:lnTo>
                      <a:lnTo>
                        <a:pt x="789" y="513"/>
                      </a:lnTo>
                      <a:lnTo>
                        <a:pt x="844" y="453"/>
                      </a:lnTo>
                      <a:lnTo>
                        <a:pt x="887" y="402"/>
                      </a:lnTo>
                      <a:lnTo>
                        <a:pt x="903" y="376"/>
                      </a:lnTo>
                      <a:lnTo>
                        <a:pt x="906" y="365"/>
                      </a:lnTo>
                      <a:lnTo>
                        <a:pt x="908" y="357"/>
                      </a:lnTo>
                      <a:lnTo>
                        <a:pt x="908" y="348"/>
                      </a:lnTo>
                      <a:lnTo>
                        <a:pt x="900" y="337"/>
                      </a:lnTo>
                      <a:lnTo>
                        <a:pt x="895" y="331"/>
                      </a:lnTo>
                      <a:lnTo>
                        <a:pt x="892" y="321"/>
                      </a:lnTo>
                      <a:lnTo>
                        <a:pt x="895" y="311"/>
                      </a:lnTo>
                      <a:lnTo>
                        <a:pt x="900" y="303"/>
                      </a:lnTo>
                      <a:lnTo>
                        <a:pt x="906" y="295"/>
                      </a:lnTo>
                      <a:lnTo>
                        <a:pt x="913" y="287"/>
                      </a:lnTo>
                      <a:lnTo>
                        <a:pt x="921" y="278"/>
                      </a:lnTo>
                      <a:lnTo>
                        <a:pt x="926" y="269"/>
                      </a:lnTo>
                      <a:lnTo>
                        <a:pt x="925" y="257"/>
                      </a:lnTo>
                      <a:lnTo>
                        <a:pt x="920" y="249"/>
                      </a:lnTo>
                      <a:lnTo>
                        <a:pt x="913" y="240"/>
                      </a:lnTo>
                      <a:lnTo>
                        <a:pt x="906" y="233"/>
                      </a:lnTo>
                      <a:lnTo>
                        <a:pt x="899" y="224"/>
                      </a:lnTo>
                      <a:lnTo>
                        <a:pt x="896" y="215"/>
                      </a:lnTo>
                      <a:lnTo>
                        <a:pt x="899" y="207"/>
                      </a:lnTo>
                      <a:lnTo>
                        <a:pt x="908" y="195"/>
                      </a:lnTo>
                      <a:lnTo>
                        <a:pt x="917" y="187"/>
                      </a:lnTo>
                      <a:lnTo>
                        <a:pt x="921" y="177"/>
                      </a:lnTo>
                      <a:lnTo>
                        <a:pt x="921" y="164"/>
                      </a:lnTo>
                      <a:lnTo>
                        <a:pt x="916" y="153"/>
                      </a:lnTo>
                      <a:lnTo>
                        <a:pt x="906" y="143"/>
                      </a:lnTo>
                      <a:lnTo>
                        <a:pt x="903" y="136"/>
                      </a:lnTo>
                      <a:lnTo>
                        <a:pt x="899" y="126"/>
                      </a:lnTo>
                      <a:lnTo>
                        <a:pt x="900" y="115"/>
                      </a:lnTo>
                      <a:lnTo>
                        <a:pt x="908" y="105"/>
                      </a:lnTo>
                      <a:lnTo>
                        <a:pt x="913" y="99"/>
                      </a:lnTo>
                      <a:lnTo>
                        <a:pt x="921" y="92"/>
                      </a:lnTo>
                      <a:lnTo>
                        <a:pt x="925" y="82"/>
                      </a:lnTo>
                      <a:lnTo>
                        <a:pt x="926" y="71"/>
                      </a:lnTo>
                      <a:lnTo>
                        <a:pt x="924" y="65"/>
                      </a:lnTo>
                      <a:lnTo>
                        <a:pt x="916" y="54"/>
                      </a:lnTo>
                      <a:lnTo>
                        <a:pt x="908" y="46"/>
                      </a:lnTo>
                      <a:lnTo>
                        <a:pt x="903" y="34"/>
                      </a:lnTo>
                      <a:lnTo>
                        <a:pt x="903" y="23"/>
                      </a:lnTo>
                      <a:lnTo>
                        <a:pt x="906" y="15"/>
                      </a:lnTo>
                      <a:lnTo>
                        <a:pt x="904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38" name="Freeform 11"/>
                <p:cNvSpPr>
                  <a:spLocks/>
                </p:cNvSpPr>
                <p:nvPr/>
              </p:nvSpPr>
              <p:spPr bwMode="auto">
                <a:xfrm>
                  <a:off x="2963" y="2782"/>
                  <a:ext cx="57" cy="40"/>
                </a:xfrm>
                <a:custGeom>
                  <a:avLst/>
                  <a:gdLst>
                    <a:gd name="T0" fmla="*/ 3 w 115"/>
                    <a:gd name="T1" fmla="*/ 0 h 81"/>
                    <a:gd name="T2" fmla="*/ 6 w 115"/>
                    <a:gd name="T3" fmla="*/ 5 h 81"/>
                    <a:gd name="T4" fmla="*/ 12 w 115"/>
                    <a:gd name="T5" fmla="*/ 10 h 81"/>
                    <a:gd name="T6" fmla="*/ 22 w 115"/>
                    <a:gd name="T7" fmla="*/ 17 h 81"/>
                    <a:gd name="T8" fmla="*/ 34 w 115"/>
                    <a:gd name="T9" fmla="*/ 23 h 81"/>
                    <a:gd name="T10" fmla="*/ 46 w 115"/>
                    <a:gd name="T11" fmla="*/ 27 h 81"/>
                    <a:gd name="T12" fmla="*/ 57 w 115"/>
                    <a:gd name="T13" fmla="*/ 29 h 81"/>
                    <a:gd name="T14" fmla="*/ 53 w 115"/>
                    <a:gd name="T15" fmla="*/ 36 h 81"/>
                    <a:gd name="T16" fmla="*/ 38 w 115"/>
                    <a:gd name="T17" fmla="*/ 34 h 81"/>
                    <a:gd name="T18" fmla="*/ 22 w 115"/>
                    <a:gd name="T19" fmla="*/ 35 h 81"/>
                    <a:gd name="T20" fmla="*/ 12 w 115"/>
                    <a:gd name="T21" fmla="*/ 40 h 81"/>
                    <a:gd name="T22" fmla="*/ 14 w 115"/>
                    <a:gd name="T23" fmla="*/ 36 h 81"/>
                    <a:gd name="T24" fmla="*/ 13 w 115"/>
                    <a:gd name="T25" fmla="*/ 32 h 81"/>
                    <a:gd name="T26" fmla="*/ 10 w 115"/>
                    <a:gd name="T27" fmla="*/ 25 h 81"/>
                    <a:gd name="T28" fmla="*/ 6 w 115"/>
                    <a:gd name="T29" fmla="*/ 20 h 81"/>
                    <a:gd name="T30" fmla="*/ 1 w 115"/>
                    <a:gd name="T31" fmla="*/ 13 h 81"/>
                    <a:gd name="T32" fmla="*/ 0 w 115"/>
                    <a:gd name="T33" fmla="*/ 7 h 81"/>
                    <a:gd name="T34" fmla="*/ 3 w 115"/>
                    <a:gd name="T35" fmla="*/ 0 h 8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5" h="81">
                      <a:moveTo>
                        <a:pt x="6" y="0"/>
                      </a:moveTo>
                      <a:lnTo>
                        <a:pt x="13" y="10"/>
                      </a:lnTo>
                      <a:lnTo>
                        <a:pt x="25" y="21"/>
                      </a:lnTo>
                      <a:lnTo>
                        <a:pt x="45" y="35"/>
                      </a:lnTo>
                      <a:lnTo>
                        <a:pt x="69" y="47"/>
                      </a:lnTo>
                      <a:lnTo>
                        <a:pt x="92" y="54"/>
                      </a:lnTo>
                      <a:lnTo>
                        <a:pt x="115" y="58"/>
                      </a:lnTo>
                      <a:lnTo>
                        <a:pt x="106" y="72"/>
                      </a:lnTo>
                      <a:lnTo>
                        <a:pt x="76" y="69"/>
                      </a:lnTo>
                      <a:lnTo>
                        <a:pt x="45" y="71"/>
                      </a:lnTo>
                      <a:lnTo>
                        <a:pt x="25" y="81"/>
                      </a:lnTo>
                      <a:lnTo>
                        <a:pt x="29" y="72"/>
                      </a:lnTo>
                      <a:lnTo>
                        <a:pt x="27" y="64"/>
                      </a:lnTo>
                      <a:lnTo>
                        <a:pt x="21" y="51"/>
                      </a:lnTo>
                      <a:lnTo>
                        <a:pt x="12" y="40"/>
                      </a:lnTo>
                      <a:lnTo>
                        <a:pt x="2" y="27"/>
                      </a:lnTo>
                      <a:lnTo>
                        <a:pt x="0" y="1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39" name="Freeform 12"/>
                <p:cNvSpPr>
                  <a:spLocks/>
                </p:cNvSpPr>
                <p:nvPr/>
              </p:nvSpPr>
              <p:spPr bwMode="auto">
                <a:xfrm>
                  <a:off x="2964" y="2832"/>
                  <a:ext cx="76" cy="34"/>
                </a:xfrm>
                <a:custGeom>
                  <a:avLst/>
                  <a:gdLst>
                    <a:gd name="T0" fmla="*/ 0 w 151"/>
                    <a:gd name="T1" fmla="*/ 4 h 69"/>
                    <a:gd name="T2" fmla="*/ 2 w 151"/>
                    <a:gd name="T3" fmla="*/ 0 h 69"/>
                    <a:gd name="T4" fmla="*/ 5 w 151"/>
                    <a:gd name="T5" fmla="*/ 4 h 69"/>
                    <a:gd name="T6" fmla="*/ 11 w 151"/>
                    <a:gd name="T7" fmla="*/ 6 h 69"/>
                    <a:gd name="T8" fmla="*/ 22 w 151"/>
                    <a:gd name="T9" fmla="*/ 10 h 69"/>
                    <a:gd name="T10" fmla="*/ 33 w 151"/>
                    <a:gd name="T11" fmla="*/ 13 h 69"/>
                    <a:gd name="T12" fmla="*/ 50 w 151"/>
                    <a:gd name="T13" fmla="*/ 15 h 69"/>
                    <a:gd name="T14" fmla="*/ 70 w 151"/>
                    <a:gd name="T15" fmla="*/ 18 h 69"/>
                    <a:gd name="T16" fmla="*/ 76 w 151"/>
                    <a:gd name="T17" fmla="*/ 32 h 69"/>
                    <a:gd name="T18" fmla="*/ 54 w 151"/>
                    <a:gd name="T19" fmla="*/ 28 h 69"/>
                    <a:gd name="T20" fmla="*/ 37 w 151"/>
                    <a:gd name="T21" fmla="*/ 27 h 69"/>
                    <a:gd name="T22" fmla="*/ 23 w 151"/>
                    <a:gd name="T23" fmla="*/ 29 h 69"/>
                    <a:gd name="T24" fmla="*/ 13 w 151"/>
                    <a:gd name="T25" fmla="*/ 34 h 69"/>
                    <a:gd name="T26" fmla="*/ 13 w 151"/>
                    <a:gd name="T27" fmla="*/ 30 h 69"/>
                    <a:gd name="T28" fmla="*/ 13 w 151"/>
                    <a:gd name="T29" fmla="*/ 25 h 69"/>
                    <a:gd name="T30" fmla="*/ 11 w 151"/>
                    <a:gd name="T31" fmla="*/ 21 h 69"/>
                    <a:gd name="T32" fmla="*/ 5 w 151"/>
                    <a:gd name="T33" fmla="*/ 15 h 69"/>
                    <a:gd name="T34" fmla="*/ 0 w 151"/>
                    <a:gd name="T35" fmla="*/ 9 h 69"/>
                    <a:gd name="T36" fmla="*/ 0 w 151"/>
                    <a:gd name="T37" fmla="*/ 4 h 6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51" h="69">
                      <a:moveTo>
                        <a:pt x="0" y="9"/>
                      </a:moveTo>
                      <a:lnTo>
                        <a:pt x="4" y="0"/>
                      </a:lnTo>
                      <a:lnTo>
                        <a:pt x="10" y="9"/>
                      </a:lnTo>
                      <a:lnTo>
                        <a:pt x="21" y="13"/>
                      </a:lnTo>
                      <a:lnTo>
                        <a:pt x="43" y="20"/>
                      </a:lnTo>
                      <a:lnTo>
                        <a:pt x="65" y="26"/>
                      </a:lnTo>
                      <a:lnTo>
                        <a:pt x="100" y="31"/>
                      </a:lnTo>
                      <a:lnTo>
                        <a:pt x="139" y="37"/>
                      </a:lnTo>
                      <a:lnTo>
                        <a:pt x="151" y="65"/>
                      </a:lnTo>
                      <a:lnTo>
                        <a:pt x="108" y="57"/>
                      </a:lnTo>
                      <a:lnTo>
                        <a:pt x="73" y="54"/>
                      </a:lnTo>
                      <a:lnTo>
                        <a:pt x="45" y="58"/>
                      </a:lnTo>
                      <a:lnTo>
                        <a:pt x="25" y="69"/>
                      </a:lnTo>
                      <a:lnTo>
                        <a:pt x="25" y="60"/>
                      </a:lnTo>
                      <a:lnTo>
                        <a:pt x="25" y="51"/>
                      </a:lnTo>
                      <a:lnTo>
                        <a:pt x="21" y="43"/>
                      </a:lnTo>
                      <a:lnTo>
                        <a:pt x="10" y="30"/>
                      </a:lnTo>
                      <a:lnTo>
                        <a:pt x="0" y="1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40" name="Freeform 13"/>
                <p:cNvSpPr>
                  <a:spLocks/>
                </p:cNvSpPr>
                <p:nvPr/>
              </p:nvSpPr>
              <p:spPr bwMode="auto">
                <a:xfrm>
                  <a:off x="2961" y="2875"/>
                  <a:ext cx="89" cy="43"/>
                </a:xfrm>
                <a:custGeom>
                  <a:avLst/>
                  <a:gdLst>
                    <a:gd name="T0" fmla="*/ 1 w 177"/>
                    <a:gd name="T1" fmla="*/ 5 h 85"/>
                    <a:gd name="T2" fmla="*/ 5 w 177"/>
                    <a:gd name="T3" fmla="*/ 0 h 85"/>
                    <a:gd name="T4" fmla="*/ 11 w 177"/>
                    <a:gd name="T5" fmla="*/ 7 h 85"/>
                    <a:gd name="T6" fmla="*/ 17 w 177"/>
                    <a:gd name="T7" fmla="*/ 10 h 85"/>
                    <a:gd name="T8" fmla="*/ 23 w 177"/>
                    <a:gd name="T9" fmla="*/ 14 h 85"/>
                    <a:gd name="T10" fmla="*/ 35 w 177"/>
                    <a:gd name="T11" fmla="*/ 17 h 85"/>
                    <a:gd name="T12" fmla="*/ 49 w 177"/>
                    <a:gd name="T13" fmla="*/ 20 h 85"/>
                    <a:gd name="T14" fmla="*/ 64 w 177"/>
                    <a:gd name="T15" fmla="*/ 24 h 85"/>
                    <a:gd name="T16" fmla="*/ 85 w 177"/>
                    <a:gd name="T17" fmla="*/ 29 h 85"/>
                    <a:gd name="T18" fmla="*/ 89 w 177"/>
                    <a:gd name="T19" fmla="*/ 43 h 85"/>
                    <a:gd name="T20" fmla="*/ 68 w 177"/>
                    <a:gd name="T21" fmla="*/ 36 h 85"/>
                    <a:gd name="T22" fmla="*/ 52 w 177"/>
                    <a:gd name="T23" fmla="*/ 31 h 85"/>
                    <a:gd name="T24" fmla="*/ 40 w 177"/>
                    <a:gd name="T25" fmla="*/ 29 h 85"/>
                    <a:gd name="T26" fmla="*/ 30 w 177"/>
                    <a:gd name="T27" fmla="*/ 29 h 85"/>
                    <a:gd name="T28" fmla="*/ 25 w 177"/>
                    <a:gd name="T29" fmla="*/ 33 h 85"/>
                    <a:gd name="T30" fmla="*/ 19 w 177"/>
                    <a:gd name="T31" fmla="*/ 38 h 85"/>
                    <a:gd name="T32" fmla="*/ 17 w 177"/>
                    <a:gd name="T33" fmla="*/ 32 h 85"/>
                    <a:gd name="T34" fmla="*/ 11 w 177"/>
                    <a:gd name="T35" fmla="*/ 24 h 85"/>
                    <a:gd name="T36" fmla="*/ 5 w 177"/>
                    <a:gd name="T37" fmla="*/ 19 h 85"/>
                    <a:gd name="T38" fmla="*/ 0 w 177"/>
                    <a:gd name="T39" fmla="*/ 13 h 85"/>
                    <a:gd name="T40" fmla="*/ 1 w 177"/>
                    <a:gd name="T41" fmla="*/ 5 h 8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7" h="85">
                      <a:moveTo>
                        <a:pt x="2" y="10"/>
                      </a:moveTo>
                      <a:lnTo>
                        <a:pt x="10" y="0"/>
                      </a:lnTo>
                      <a:lnTo>
                        <a:pt x="21" y="14"/>
                      </a:lnTo>
                      <a:lnTo>
                        <a:pt x="33" y="20"/>
                      </a:lnTo>
                      <a:lnTo>
                        <a:pt x="46" y="27"/>
                      </a:lnTo>
                      <a:lnTo>
                        <a:pt x="70" y="34"/>
                      </a:lnTo>
                      <a:lnTo>
                        <a:pt x="98" y="40"/>
                      </a:lnTo>
                      <a:lnTo>
                        <a:pt x="128" y="48"/>
                      </a:lnTo>
                      <a:lnTo>
                        <a:pt x="169" y="58"/>
                      </a:lnTo>
                      <a:lnTo>
                        <a:pt x="177" y="85"/>
                      </a:lnTo>
                      <a:lnTo>
                        <a:pt x="135" y="71"/>
                      </a:lnTo>
                      <a:lnTo>
                        <a:pt x="104" y="62"/>
                      </a:lnTo>
                      <a:lnTo>
                        <a:pt x="79" y="58"/>
                      </a:lnTo>
                      <a:lnTo>
                        <a:pt x="59" y="58"/>
                      </a:lnTo>
                      <a:lnTo>
                        <a:pt x="49" y="65"/>
                      </a:lnTo>
                      <a:lnTo>
                        <a:pt x="37" y="75"/>
                      </a:lnTo>
                      <a:lnTo>
                        <a:pt x="34" y="64"/>
                      </a:lnTo>
                      <a:lnTo>
                        <a:pt x="21" y="48"/>
                      </a:lnTo>
                      <a:lnTo>
                        <a:pt x="10" y="37"/>
                      </a:lnTo>
                      <a:lnTo>
                        <a:pt x="0" y="25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41" name="Freeform 14"/>
                <p:cNvSpPr>
                  <a:spLocks/>
                </p:cNvSpPr>
                <p:nvPr/>
              </p:nvSpPr>
              <p:spPr bwMode="auto">
                <a:xfrm>
                  <a:off x="2971" y="2921"/>
                  <a:ext cx="105" cy="94"/>
                </a:xfrm>
                <a:custGeom>
                  <a:avLst/>
                  <a:gdLst>
                    <a:gd name="T0" fmla="*/ 1 w 210"/>
                    <a:gd name="T1" fmla="*/ 15 h 188"/>
                    <a:gd name="T2" fmla="*/ 0 w 210"/>
                    <a:gd name="T3" fmla="*/ 9 h 188"/>
                    <a:gd name="T4" fmla="*/ 0 w 210"/>
                    <a:gd name="T5" fmla="*/ 5 h 188"/>
                    <a:gd name="T6" fmla="*/ 4 w 210"/>
                    <a:gd name="T7" fmla="*/ 0 h 188"/>
                    <a:gd name="T8" fmla="*/ 11 w 210"/>
                    <a:gd name="T9" fmla="*/ 7 h 188"/>
                    <a:gd name="T10" fmla="*/ 24 w 210"/>
                    <a:gd name="T11" fmla="*/ 13 h 188"/>
                    <a:gd name="T12" fmla="*/ 36 w 210"/>
                    <a:gd name="T13" fmla="*/ 18 h 188"/>
                    <a:gd name="T14" fmla="*/ 54 w 210"/>
                    <a:gd name="T15" fmla="*/ 23 h 188"/>
                    <a:gd name="T16" fmla="*/ 79 w 210"/>
                    <a:gd name="T17" fmla="*/ 27 h 188"/>
                    <a:gd name="T18" fmla="*/ 84 w 210"/>
                    <a:gd name="T19" fmla="*/ 38 h 188"/>
                    <a:gd name="T20" fmla="*/ 71 w 210"/>
                    <a:gd name="T21" fmla="*/ 34 h 188"/>
                    <a:gd name="T22" fmla="*/ 58 w 210"/>
                    <a:gd name="T23" fmla="*/ 33 h 188"/>
                    <a:gd name="T24" fmla="*/ 51 w 210"/>
                    <a:gd name="T25" fmla="*/ 34 h 188"/>
                    <a:gd name="T26" fmla="*/ 49 w 210"/>
                    <a:gd name="T27" fmla="*/ 39 h 188"/>
                    <a:gd name="T28" fmla="*/ 53 w 210"/>
                    <a:gd name="T29" fmla="*/ 46 h 188"/>
                    <a:gd name="T30" fmla="*/ 58 w 210"/>
                    <a:gd name="T31" fmla="*/ 52 h 188"/>
                    <a:gd name="T32" fmla="*/ 69 w 210"/>
                    <a:gd name="T33" fmla="*/ 63 h 188"/>
                    <a:gd name="T34" fmla="*/ 84 w 210"/>
                    <a:gd name="T35" fmla="*/ 73 h 188"/>
                    <a:gd name="T36" fmla="*/ 105 w 210"/>
                    <a:gd name="T37" fmla="*/ 86 h 188"/>
                    <a:gd name="T38" fmla="*/ 105 w 210"/>
                    <a:gd name="T39" fmla="*/ 94 h 188"/>
                    <a:gd name="T40" fmla="*/ 96 w 210"/>
                    <a:gd name="T41" fmla="*/ 89 h 188"/>
                    <a:gd name="T42" fmla="*/ 84 w 210"/>
                    <a:gd name="T43" fmla="*/ 84 h 188"/>
                    <a:gd name="T44" fmla="*/ 67 w 210"/>
                    <a:gd name="T45" fmla="*/ 73 h 188"/>
                    <a:gd name="T46" fmla="*/ 53 w 210"/>
                    <a:gd name="T47" fmla="*/ 62 h 188"/>
                    <a:gd name="T48" fmla="*/ 40 w 210"/>
                    <a:gd name="T49" fmla="*/ 52 h 188"/>
                    <a:gd name="T50" fmla="*/ 28 w 210"/>
                    <a:gd name="T51" fmla="*/ 41 h 188"/>
                    <a:gd name="T52" fmla="*/ 18 w 210"/>
                    <a:gd name="T53" fmla="*/ 32 h 188"/>
                    <a:gd name="T54" fmla="*/ 7 w 210"/>
                    <a:gd name="T55" fmla="*/ 24 h 188"/>
                    <a:gd name="T56" fmla="*/ 1 w 210"/>
                    <a:gd name="T57" fmla="*/ 15 h 18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10" h="188">
                      <a:moveTo>
                        <a:pt x="1" y="29"/>
                      </a:moveTo>
                      <a:lnTo>
                        <a:pt x="0" y="17"/>
                      </a:lnTo>
                      <a:lnTo>
                        <a:pt x="0" y="9"/>
                      </a:lnTo>
                      <a:lnTo>
                        <a:pt x="7" y="0"/>
                      </a:lnTo>
                      <a:lnTo>
                        <a:pt x="22" y="14"/>
                      </a:lnTo>
                      <a:lnTo>
                        <a:pt x="47" y="26"/>
                      </a:lnTo>
                      <a:lnTo>
                        <a:pt x="72" y="36"/>
                      </a:lnTo>
                      <a:lnTo>
                        <a:pt x="107" y="45"/>
                      </a:lnTo>
                      <a:lnTo>
                        <a:pt x="157" y="53"/>
                      </a:lnTo>
                      <a:lnTo>
                        <a:pt x="168" y="75"/>
                      </a:lnTo>
                      <a:lnTo>
                        <a:pt x="141" y="68"/>
                      </a:lnTo>
                      <a:lnTo>
                        <a:pt x="115" y="65"/>
                      </a:lnTo>
                      <a:lnTo>
                        <a:pt x="102" y="67"/>
                      </a:lnTo>
                      <a:lnTo>
                        <a:pt x="98" y="78"/>
                      </a:lnTo>
                      <a:lnTo>
                        <a:pt x="106" y="92"/>
                      </a:lnTo>
                      <a:lnTo>
                        <a:pt x="116" y="104"/>
                      </a:lnTo>
                      <a:lnTo>
                        <a:pt x="137" y="125"/>
                      </a:lnTo>
                      <a:lnTo>
                        <a:pt x="168" y="146"/>
                      </a:lnTo>
                      <a:lnTo>
                        <a:pt x="210" y="171"/>
                      </a:lnTo>
                      <a:lnTo>
                        <a:pt x="210" y="188"/>
                      </a:lnTo>
                      <a:lnTo>
                        <a:pt x="192" y="178"/>
                      </a:lnTo>
                      <a:lnTo>
                        <a:pt x="168" y="168"/>
                      </a:lnTo>
                      <a:lnTo>
                        <a:pt x="133" y="146"/>
                      </a:lnTo>
                      <a:lnTo>
                        <a:pt x="106" y="123"/>
                      </a:lnTo>
                      <a:lnTo>
                        <a:pt x="80" y="104"/>
                      </a:lnTo>
                      <a:lnTo>
                        <a:pt x="56" y="82"/>
                      </a:lnTo>
                      <a:lnTo>
                        <a:pt x="35" y="64"/>
                      </a:lnTo>
                      <a:lnTo>
                        <a:pt x="14" y="47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42" name="Freeform 15"/>
                <p:cNvSpPr>
                  <a:spLocks/>
                </p:cNvSpPr>
                <p:nvPr/>
              </p:nvSpPr>
              <p:spPr bwMode="auto">
                <a:xfrm>
                  <a:off x="2973" y="2753"/>
                  <a:ext cx="43" cy="28"/>
                </a:xfrm>
                <a:custGeom>
                  <a:avLst/>
                  <a:gdLst>
                    <a:gd name="T0" fmla="*/ 0 w 87"/>
                    <a:gd name="T1" fmla="*/ 0 h 57"/>
                    <a:gd name="T2" fmla="*/ 5 w 87"/>
                    <a:gd name="T3" fmla="*/ 4 h 57"/>
                    <a:gd name="T4" fmla="*/ 12 w 87"/>
                    <a:gd name="T5" fmla="*/ 8 h 57"/>
                    <a:gd name="T6" fmla="*/ 21 w 87"/>
                    <a:gd name="T7" fmla="*/ 13 h 57"/>
                    <a:gd name="T8" fmla="*/ 30 w 87"/>
                    <a:gd name="T9" fmla="*/ 18 h 57"/>
                    <a:gd name="T10" fmla="*/ 39 w 87"/>
                    <a:gd name="T11" fmla="*/ 22 h 57"/>
                    <a:gd name="T12" fmla="*/ 43 w 87"/>
                    <a:gd name="T13" fmla="*/ 25 h 57"/>
                    <a:gd name="T14" fmla="*/ 33 w 87"/>
                    <a:gd name="T15" fmla="*/ 28 h 57"/>
                    <a:gd name="T16" fmla="*/ 21 w 87"/>
                    <a:gd name="T17" fmla="*/ 25 h 57"/>
                    <a:gd name="T18" fmla="*/ 9 w 87"/>
                    <a:gd name="T19" fmla="*/ 21 h 57"/>
                    <a:gd name="T20" fmla="*/ 0 w 87"/>
                    <a:gd name="T21" fmla="*/ 17 h 57"/>
                    <a:gd name="T22" fmla="*/ 0 w 87"/>
                    <a:gd name="T23" fmla="*/ 13 h 57"/>
                    <a:gd name="T24" fmla="*/ 1 w 87"/>
                    <a:gd name="T25" fmla="*/ 7 h 57"/>
                    <a:gd name="T26" fmla="*/ 0 w 87"/>
                    <a:gd name="T27" fmla="*/ 0 h 5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7" h="57">
                      <a:moveTo>
                        <a:pt x="0" y="0"/>
                      </a:moveTo>
                      <a:lnTo>
                        <a:pt x="10" y="9"/>
                      </a:lnTo>
                      <a:lnTo>
                        <a:pt x="25" y="17"/>
                      </a:lnTo>
                      <a:lnTo>
                        <a:pt x="42" y="27"/>
                      </a:lnTo>
                      <a:lnTo>
                        <a:pt x="60" y="36"/>
                      </a:lnTo>
                      <a:lnTo>
                        <a:pt x="78" y="44"/>
                      </a:lnTo>
                      <a:lnTo>
                        <a:pt x="87" y="50"/>
                      </a:lnTo>
                      <a:lnTo>
                        <a:pt x="66" y="57"/>
                      </a:lnTo>
                      <a:lnTo>
                        <a:pt x="42" y="50"/>
                      </a:lnTo>
                      <a:lnTo>
                        <a:pt x="18" y="43"/>
                      </a:lnTo>
                      <a:lnTo>
                        <a:pt x="0" y="34"/>
                      </a:lnTo>
                      <a:lnTo>
                        <a:pt x="1" y="27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43" name="Freeform 16"/>
                <p:cNvSpPr>
                  <a:spLocks/>
                </p:cNvSpPr>
                <p:nvPr/>
              </p:nvSpPr>
              <p:spPr bwMode="auto">
                <a:xfrm>
                  <a:off x="3052" y="2746"/>
                  <a:ext cx="371" cy="281"/>
                </a:xfrm>
                <a:custGeom>
                  <a:avLst/>
                  <a:gdLst>
                    <a:gd name="T0" fmla="*/ 177 w 743"/>
                    <a:gd name="T1" fmla="*/ 65 h 562"/>
                    <a:gd name="T2" fmla="*/ 148 w 743"/>
                    <a:gd name="T3" fmla="*/ 74 h 562"/>
                    <a:gd name="T4" fmla="*/ 89 w 743"/>
                    <a:gd name="T5" fmla="*/ 82 h 562"/>
                    <a:gd name="T6" fmla="*/ 0 w 743"/>
                    <a:gd name="T7" fmla="*/ 86 h 562"/>
                    <a:gd name="T8" fmla="*/ 104 w 743"/>
                    <a:gd name="T9" fmla="*/ 100 h 562"/>
                    <a:gd name="T10" fmla="*/ 220 w 743"/>
                    <a:gd name="T11" fmla="*/ 92 h 562"/>
                    <a:gd name="T12" fmla="*/ 303 w 743"/>
                    <a:gd name="T13" fmla="*/ 72 h 562"/>
                    <a:gd name="T14" fmla="*/ 328 w 743"/>
                    <a:gd name="T15" fmla="*/ 69 h 562"/>
                    <a:gd name="T16" fmla="*/ 317 w 743"/>
                    <a:gd name="T17" fmla="*/ 85 h 562"/>
                    <a:gd name="T18" fmla="*/ 259 w 743"/>
                    <a:gd name="T19" fmla="*/ 108 h 562"/>
                    <a:gd name="T20" fmla="*/ 154 w 743"/>
                    <a:gd name="T21" fmla="*/ 126 h 562"/>
                    <a:gd name="T22" fmla="*/ 90 w 743"/>
                    <a:gd name="T23" fmla="*/ 144 h 562"/>
                    <a:gd name="T24" fmla="*/ 208 w 743"/>
                    <a:gd name="T25" fmla="*/ 142 h 562"/>
                    <a:gd name="T26" fmla="*/ 287 w 743"/>
                    <a:gd name="T27" fmla="*/ 126 h 562"/>
                    <a:gd name="T28" fmla="*/ 334 w 743"/>
                    <a:gd name="T29" fmla="*/ 113 h 562"/>
                    <a:gd name="T30" fmla="*/ 335 w 743"/>
                    <a:gd name="T31" fmla="*/ 122 h 562"/>
                    <a:gd name="T32" fmla="*/ 296 w 743"/>
                    <a:gd name="T33" fmla="*/ 145 h 562"/>
                    <a:gd name="T34" fmla="*/ 222 w 743"/>
                    <a:gd name="T35" fmla="*/ 167 h 562"/>
                    <a:gd name="T36" fmla="*/ 120 w 743"/>
                    <a:gd name="T37" fmla="*/ 181 h 562"/>
                    <a:gd name="T38" fmla="*/ 155 w 743"/>
                    <a:gd name="T39" fmla="*/ 191 h 562"/>
                    <a:gd name="T40" fmla="*/ 244 w 743"/>
                    <a:gd name="T41" fmla="*/ 187 h 562"/>
                    <a:gd name="T42" fmla="*/ 319 w 743"/>
                    <a:gd name="T43" fmla="*/ 169 h 562"/>
                    <a:gd name="T44" fmla="*/ 326 w 743"/>
                    <a:gd name="T45" fmla="*/ 176 h 562"/>
                    <a:gd name="T46" fmla="*/ 304 w 743"/>
                    <a:gd name="T47" fmla="*/ 194 h 562"/>
                    <a:gd name="T48" fmla="*/ 248 w 743"/>
                    <a:gd name="T49" fmla="*/ 213 h 562"/>
                    <a:gd name="T50" fmla="*/ 183 w 743"/>
                    <a:gd name="T51" fmla="*/ 222 h 562"/>
                    <a:gd name="T52" fmla="*/ 84 w 743"/>
                    <a:gd name="T53" fmla="*/ 223 h 562"/>
                    <a:gd name="T54" fmla="*/ 153 w 743"/>
                    <a:gd name="T55" fmla="*/ 237 h 562"/>
                    <a:gd name="T56" fmla="*/ 216 w 743"/>
                    <a:gd name="T57" fmla="*/ 237 h 562"/>
                    <a:gd name="T58" fmla="*/ 274 w 743"/>
                    <a:gd name="T59" fmla="*/ 230 h 562"/>
                    <a:gd name="T60" fmla="*/ 299 w 743"/>
                    <a:gd name="T61" fmla="*/ 231 h 562"/>
                    <a:gd name="T62" fmla="*/ 285 w 743"/>
                    <a:gd name="T63" fmla="*/ 244 h 562"/>
                    <a:gd name="T64" fmla="*/ 251 w 743"/>
                    <a:gd name="T65" fmla="*/ 254 h 562"/>
                    <a:gd name="T66" fmla="*/ 128 w 743"/>
                    <a:gd name="T67" fmla="*/ 265 h 562"/>
                    <a:gd name="T68" fmla="*/ 230 w 743"/>
                    <a:gd name="T69" fmla="*/ 271 h 562"/>
                    <a:gd name="T70" fmla="*/ 236 w 743"/>
                    <a:gd name="T71" fmla="*/ 280 h 562"/>
                    <a:gd name="T72" fmla="*/ 275 w 743"/>
                    <a:gd name="T73" fmla="*/ 271 h 562"/>
                    <a:gd name="T74" fmla="*/ 303 w 743"/>
                    <a:gd name="T75" fmla="*/ 254 h 562"/>
                    <a:gd name="T76" fmla="*/ 360 w 743"/>
                    <a:gd name="T77" fmla="*/ 185 h 562"/>
                    <a:gd name="T78" fmla="*/ 362 w 743"/>
                    <a:gd name="T79" fmla="*/ 171 h 562"/>
                    <a:gd name="T80" fmla="*/ 354 w 743"/>
                    <a:gd name="T81" fmla="*/ 158 h 562"/>
                    <a:gd name="T82" fmla="*/ 361 w 743"/>
                    <a:gd name="T83" fmla="*/ 145 h 562"/>
                    <a:gd name="T84" fmla="*/ 371 w 743"/>
                    <a:gd name="T85" fmla="*/ 132 h 562"/>
                    <a:gd name="T86" fmla="*/ 365 w 743"/>
                    <a:gd name="T87" fmla="*/ 117 h 562"/>
                    <a:gd name="T88" fmla="*/ 356 w 743"/>
                    <a:gd name="T89" fmla="*/ 105 h 562"/>
                    <a:gd name="T90" fmla="*/ 367 w 743"/>
                    <a:gd name="T91" fmla="*/ 91 h 562"/>
                    <a:gd name="T92" fmla="*/ 366 w 743"/>
                    <a:gd name="T93" fmla="*/ 74 h 562"/>
                    <a:gd name="T94" fmla="*/ 358 w 743"/>
                    <a:gd name="T95" fmla="*/ 60 h 562"/>
                    <a:gd name="T96" fmla="*/ 365 w 743"/>
                    <a:gd name="T97" fmla="*/ 47 h 562"/>
                    <a:gd name="T98" fmla="*/ 371 w 743"/>
                    <a:gd name="T99" fmla="*/ 33 h 562"/>
                    <a:gd name="T100" fmla="*/ 362 w 743"/>
                    <a:gd name="T101" fmla="*/ 20 h 562"/>
                    <a:gd name="T102" fmla="*/ 322 w 743"/>
                    <a:gd name="T103" fmla="*/ 21 h 562"/>
                    <a:gd name="T104" fmla="*/ 241 w 743"/>
                    <a:gd name="T105" fmla="*/ 43 h 562"/>
                    <a:gd name="T106" fmla="*/ 149 w 743"/>
                    <a:gd name="T107" fmla="*/ 55 h 5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743" h="562">
                      <a:moveTo>
                        <a:pt x="298" y="110"/>
                      </a:moveTo>
                      <a:lnTo>
                        <a:pt x="190" y="117"/>
                      </a:lnTo>
                      <a:lnTo>
                        <a:pt x="354" y="129"/>
                      </a:lnTo>
                      <a:lnTo>
                        <a:pt x="343" y="136"/>
                      </a:lnTo>
                      <a:lnTo>
                        <a:pt x="323" y="141"/>
                      </a:lnTo>
                      <a:lnTo>
                        <a:pt x="297" y="148"/>
                      </a:lnTo>
                      <a:lnTo>
                        <a:pt x="262" y="155"/>
                      </a:lnTo>
                      <a:lnTo>
                        <a:pt x="225" y="160"/>
                      </a:lnTo>
                      <a:lnTo>
                        <a:pt x="178" y="164"/>
                      </a:lnTo>
                      <a:lnTo>
                        <a:pt x="122" y="168"/>
                      </a:lnTo>
                      <a:lnTo>
                        <a:pt x="62" y="171"/>
                      </a:lnTo>
                      <a:lnTo>
                        <a:pt x="0" y="171"/>
                      </a:lnTo>
                      <a:lnTo>
                        <a:pt x="97" y="189"/>
                      </a:lnTo>
                      <a:lnTo>
                        <a:pt x="156" y="199"/>
                      </a:lnTo>
                      <a:lnTo>
                        <a:pt x="208" y="199"/>
                      </a:lnTo>
                      <a:lnTo>
                        <a:pt x="272" y="199"/>
                      </a:lnTo>
                      <a:lnTo>
                        <a:pt x="364" y="192"/>
                      </a:lnTo>
                      <a:lnTo>
                        <a:pt x="441" y="184"/>
                      </a:lnTo>
                      <a:lnTo>
                        <a:pt x="506" y="171"/>
                      </a:lnTo>
                      <a:lnTo>
                        <a:pt x="575" y="154"/>
                      </a:lnTo>
                      <a:lnTo>
                        <a:pt x="606" y="144"/>
                      </a:lnTo>
                      <a:lnTo>
                        <a:pt x="635" y="137"/>
                      </a:lnTo>
                      <a:lnTo>
                        <a:pt x="649" y="134"/>
                      </a:lnTo>
                      <a:lnTo>
                        <a:pt x="657" y="138"/>
                      </a:lnTo>
                      <a:lnTo>
                        <a:pt x="657" y="148"/>
                      </a:lnTo>
                      <a:lnTo>
                        <a:pt x="652" y="158"/>
                      </a:lnTo>
                      <a:lnTo>
                        <a:pt x="635" y="170"/>
                      </a:lnTo>
                      <a:lnTo>
                        <a:pt x="606" y="185"/>
                      </a:lnTo>
                      <a:lnTo>
                        <a:pt x="566" y="199"/>
                      </a:lnTo>
                      <a:lnTo>
                        <a:pt x="518" y="215"/>
                      </a:lnTo>
                      <a:lnTo>
                        <a:pt x="455" y="230"/>
                      </a:lnTo>
                      <a:lnTo>
                        <a:pt x="382" y="243"/>
                      </a:lnTo>
                      <a:lnTo>
                        <a:pt x="309" y="251"/>
                      </a:lnTo>
                      <a:lnTo>
                        <a:pt x="232" y="261"/>
                      </a:lnTo>
                      <a:lnTo>
                        <a:pt x="97" y="272"/>
                      </a:lnTo>
                      <a:lnTo>
                        <a:pt x="180" y="288"/>
                      </a:lnTo>
                      <a:lnTo>
                        <a:pt x="247" y="294"/>
                      </a:lnTo>
                      <a:lnTo>
                        <a:pt x="331" y="292"/>
                      </a:lnTo>
                      <a:lnTo>
                        <a:pt x="417" y="283"/>
                      </a:lnTo>
                      <a:lnTo>
                        <a:pt x="481" y="272"/>
                      </a:lnTo>
                      <a:lnTo>
                        <a:pt x="533" y="261"/>
                      </a:lnTo>
                      <a:lnTo>
                        <a:pt x="575" y="251"/>
                      </a:lnTo>
                      <a:lnTo>
                        <a:pt x="619" y="240"/>
                      </a:lnTo>
                      <a:lnTo>
                        <a:pt x="653" y="229"/>
                      </a:lnTo>
                      <a:lnTo>
                        <a:pt x="669" y="226"/>
                      </a:lnTo>
                      <a:lnTo>
                        <a:pt x="678" y="226"/>
                      </a:lnTo>
                      <a:lnTo>
                        <a:pt x="677" y="234"/>
                      </a:lnTo>
                      <a:lnTo>
                        <a:pt x="671" y="244"/>
                      </a:lnTo>
                      <a:lnTo>
                        <a:pt x="657" y="257"/>
                      </a:lnTo>
                      <a:lnTo>
                        <a:pt x="627" y="274"/>
                      </a:lnTo>
                      <a:lnTo>
                        <a:pt x="592" y="289"/>
                      </a:lnTo>
                      <a:lnTo>
                        <a:pt x="554" y="303"/>
                      </a:lnTo>
                      <a:lnTo>
                        <a:pt x="504" y="319"/>
                      </a:lnTo>
                      <a:lnTo>
                        <a:pt x="445" y="333"/>
                      </a:lnTo>
                      <a:lnTo>
                        <a:pt x="358" y="347"/>
                      </a:lnTo>
                      <a:lnTo>
                        <a:pt x="298" y="357"/>
                      </a:lnTo>
                      <a:lnTo>
                        <a:pt x="241" y="362"/>
                      </a:lnTo>
                      <a:lnTo>
                        <a:pt x="156" y="367"/>
                      </a:lnTo>
                      <a:lnTo>
                        <a:pt x="243" y="376"/>
                      </a:lnTo>
                      <a:lnTo>
                        <a:pt x="310" y="381"/>
                      </a:lnTo>
                      <a:lnTo>
                        <a:pt x="366" y="382"/>
                      </a:lnTo>
                      <a:lnTo>
                        <a:pt x="429" y="381"/>
                      </a:lnTo>
                      <a:lnTo>
                        <a:pt x="489" y="374"/>
                      </a:lnTo>
                      <a:lnTo>
                        <a:pt x="538" y="365"/>
                      </a:lnTo>
                      <a:lnTo>
                        <a:pt x="576" y="354"/>
                      </a:lnTo>
                      <a:lnTo>
                        <a:pt x="639" y="337"/>
                      </a:lnTo>
                      <a:lnTo>
                        <a:pt x="647" y="337"/>
                      </a:lnTo>
                      <a:lnTo>
                        <a:pt x="653" y="340"/>
                      </a:lnTo>
                      <a:lnTo>
                        <a:pt x="652" y="351"/>
                      </a:lnTo>
                      <a:lnTo>
                        <a:pt x="644" y="362"/>
                      </a:lnTo>
                      <a:lnTo>
                        <a:pt x="629" y="374"/>
                      </a:lnTo>
                      <a:lnTo>
                        <a:pt x="608" y="387"/>
                      </a:lnTo>
                      <a:lnTo>
                        <a:pt x="571" y="402"/>
                      </a:lnTo>
                      <a:lnTo>
                        <a:pt x="533" y="416"/>
                      </a:lnTo>
                      <a:lnTo>
                        <a:pt x="497" y="426"/>
                      </a:lnTo>
                      <a:lnTo>
                        <a:pt x="455" y="433"/>
                      </a:lnTo>
                      <a:lnTo>
                        <a:pt x="416" y="438"/>
                      </a:lnTo>
                      <a:lnTo>
                        <a:pt x="366" y="443"/>
                      </a:lnTo>
                      <a:lnTo>
                        <a:pt x="310" y="445"/>
                      </a:lnTo>
                      <a:lnTo>
                        <a:pt x="255" y="446"/>
                      </a:lnTo>
                      <a:lnTo>
                        <a:pt x="168" y="446"/>
                      </a:lnTo>
                      <a:lnTo>
                        <a:pt x="215" y="459"/>
                      </a:lnTo>
                      <a:lnTo>
                        <a:pt x="257" y="467"/>
                      </a:lnTo>
                      <a:lnTo>
                        <a:pt x="306" y="473"/>
                      </a:lnTo>
                      <a:lnTo>
                        <a:pt x="347" y="474"/>
                      </a:lnTo>
                      <a:lnTo>
                        <a:pt x="390" y="476"/>
                      </a:lnTo>
                      <a:lnTo>
                        <a:pt x="433" y="474"/>
                      </a:lnTo>
                      <a:lnTo>
                        <a:pt x="469" y="473"/>
                      </a:lnTo>
                      <a:lnTo>
                        <a:pt x="502" y="467"/>
                      </a:lnTo>
                      <a:lnTo>
                        <a:pt x="549" y="459"/>
                      </a:lnTo>
                      <a:lnTo>
                        <a:pt x="583" y="452"/>
                      </a:lnTo>
                      <a:lnTo>
                        <a:pt x="596" y="453"/>
                      </a:lnTo>
                      <a:lnTo>
                        <a:pt x="598" y="461"/>
                      </a:lnTo>
                      <a:lnTo>
                        <a:pt x="594" y="469"/>
                      </a:lnTo>
                      <a:lnTo>
                        <a:pt x="584" y="478"/>
                      </a:lnTo>
                      <a:lnTo>
                        <a:pt x="570" y="488"/>
                      </a:lnTo>
                      <a:lnTo>
                        <a:pt x="553" y="494"/>
                      </a:lnTo>
                      <a:lnTo>
                        <a:pt x="533" y="501"/>
                      </a:lnTo>
                      <a:lnTo>
                        <a:pt x="502" y="508"/>
                      </a:lnTo>
                      <a:lnTo>
                        <a:pt x="439" y="515"/>
                      </a:lnTo>
                      <a:lnTo>
                        <a:pt x="378" y="522"/>
                      </a:lnTo>
                      <a:lnTo>
                        <a:pt x="257" y="529"/>
                      </a:lnTo>
                      <a:lnTo>
                        <a:pt x="413" y="536"/>
                      </a:lnTo>
                      <a:lnTo>
                        <a:pt x="445" y="536"/>
                      </a:lnTo>
                      <a:lnTo>
                        <a:pt x="460" y="541"/>
                      </a:lnTo>
                      <a:lnTo>
                        <a:pt x="468" y="546"/>
                      </a:lnTo>
                      <a:lnTo>
                        <a:pt x="465" y="556"/>
                      </a:lnTo>
                      <a:lnTo>
                        <a:pt x="473" y="560"/>
                      </a:lnTo>
                      <a:lnTo>
                        <a:pt x="493" y="562"/>
                      </a:lnTo>
                      <a:lnTo>
                        <a:pt x="523" y="553"/>
                      </a:lnTo>
                      <a:lnTo>
                        <a:pt x="550" y="542"/>
                      </a:lnTo>
                      <a:lnTo>
                        <a:pt x="571" y="531"/>
                      </a:lnTo>
                      <a:lnTo>
                        <a:pt x="588" y="522"/>
                      </a:lnTo>
                      <a:lnTo>
                        <a:pt x="606" y="507"/>
                      </a:lnTo>
                      <a:lnTo>
                        <a:pt x="661" y="447"/>
                      </a:lnTo>
                      <a:lnTo>
                        <a:pt x="704" y="396"/>
                      </a:lnTo>
                      <a:lnTo>
                        <a:pt x="720" y="370"/>
                      </a:lnTo>
                      <a:lnTo>
                        <a:pt x="723" y="359"/>
                      </a:lnTo>
                      <a:lnTo>
                        <a:pt x="725" y="351"/>
                      </a:lnTo>
                      <a:lnTo>
                        <a:pt x="725" y="342"/>
                      </a:lnTo>
                      <a:lnTo>
                        <a:pt x="717" y="331"/>
                      </a:lnTo>
                      <a:lnTo>
                        <a:pt x="712" y="325"/>
                      </a:lnTo>
                      <a:lnTo>
                        <a:pt x="709" y="315"/>
                      </a:lnTo>
                      <a:lnTo>
                        <a:pt x="712" y="305"/>
                      </a:lnTo>
                      <a:lnTo>
                        <a:pt x="717" y="297"/>
                      </a:lnTo>
                      <a:lnTo>
                        <a:pt x="723" y="289"/>
                      </a:lnTo>
                      <a:lnTo>
                        <a:pt x="730" y="281"/>
                      </a:lnTo>
                      <a:lnTo>
                        <a:pt x="738" y="272"/>
                      </a:lnTo>
                      <a:lnTo>
                        <a:pt x="743" y="263"/>
                      </a:lnTo>
                      <a:lnTo>
                        <a:pt x="742" y="251"/>
                      </a:lnTo>
                      <a:lnTo>
                        <a:pt x="737" y="243"/>
                      </a:lnTo>
                      <a:lnTo>
                        <a:pt x="730" y="234"/>
                      </a:lnTo>
                      <a:lnTo>
                        <a:pt x="723" y="227"/>
                      </a:lnTo>
                      <a:lnTo>
                        <a:pt x="716" y="218"/>
                      </a:lnTo>
                      <a:lnTo>
                        <a:pt x="713" y="209"/>
                      </a:lnTo>
                      <a:lnTo>
                        <a:pt x="716" y="201"/>
                      </a:lnTo>
                      <a:lnTo>
                        <a:pt x="725" y="189"/>
                      </a:lnTo>
                      <a:lnTo>
                        <a:pt x="734" y="181"/>
                      </a:lnTo>
                      <a:lnTo>
                        <a:pt x="738" y="171"/>
                      </a:lnTo>
                      <a:lnTo>
                        <a:pt x="738" y="158"/>
                      </a:lnTo>
                      <a:lnTo>
                        <a:pt x="733" y="147"/>
                      </a:lnTo>
                      <a:lnTo>
                        <a:pt x="723" y="137"/>
                      </a:lnTo>
                      <a:lnTo>
                        <a:pt x="720" y="130"/>
                      </a:lnTo>
                      <a:lnTo>
                        <a:pt x="716" y="120"/>
                      </a:lnTo>
                      <a:lnTo>
                        <a:pt x="717" y="109"/>
                      </a:lnTo>
                      <a:lnTo>
                        <a:pt x="725" y="99"/>
                      </a:lnTo>
                      <a:lnTo>
                        <a:pt x="730" y="93"/>
                      </a:lnTo>
                      <a:lnTo>
                        <a:pt x="738" y="86"/>
                      </a:lnTo>
                      <a:lnTo>
                        <a:pt x="742" y="76"/>
                      </a:lnTo>
                      <a:lnTo>
                        <a:pt x="743" y="65"/>
                      </a:lnTo>
                      <a:lnTo>
                        <a:pt x="741" y="59"/>
                      </a:lnTo>
                      <a:lnTo>
                        <a:pt x="733" y="48"/>
                      </a:lnTo>
                      <a:lnTo>
                        <a:pt x="725" y="40"/>
                      </a:lnTo>
                      <a:lnTo>
                        <a:pt x="720" y="28"/>
                      </a:lnTo>
                      <a:lnTo>
                        <a:pt x="720" y="0"/>
                      </a:lnTo>
                      <a:lnTo>
                        <a:pt x="644" y="41"/>
                      </a:lnTo>
                      <a:lnTo>
                        <a:pt x="598" y="57"/>
                      </a:lnTo>
                      <a:lnTo>
                        <a:pt x="545" y="71"/>
                      </a:lnTo>
                      <a:lnTo>
                        <a:pt x="482" y="86"/>
                      </a:lnTo>
                      <a:lnTo>
                        <a:pt x="427" y="95"/>
                      </a:lnTo>
                      <a:lnTo>
                        <a:pt x="371" y="103"/>
                      </a:lnTo>
                      <a:lnTo>
                        <a:pt x="298" y="110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119" name="Freeform 17"/>
              <p:cNvSpPr>
                <a:spLocks/>
              </p:cNvSpPr>
              <p:nvPr/>
            </p:nvSpPr>
            <p:spPr bwMode="auto">
              <a:xfrm>
                <a:off x="1395" y="1829"/>
                <a:ext cx="35" cy="14"/>
              </a:xfrm>
              <a:custGeom>
                <a:avLst/>
                <a:gdLst>
                  <a:gd name="T0" fmla="*/ 35 w 170"/>
                  <a:gd name="T1" fmla="*/ 3 h 57"/>
                  <a:gd name="T2" fmla="*/ 32 w 170"/>
                  <a:gd name="T3" fmla="*/ 0 h 57"/>
                  <a:gd name="T4" fmla="*/ 21 w 170"/>
                  <a:gd name="T5" fmla="*/ 5 h 57"/>
                  <a:gd name="T6" fmla="*/ 10 w 170"/>
                  <a:gd name="T7" fmla="*/ 9 h 57"/>
                  <a:gd name="T8" fmla="*/ 0 w 170"/>
                  <a:gd name="T9" fmla="*/ 12 h 57"/>
                  <a:gd name="T10" fmla="*/ 2 w 170"/>
                  <a:gd name="T11" fmla="*/ 14 h 57"/>
                  <a:gd name="T12" fmla="*/ 9 w 170"/>
                  <a:gd name="T13" fmla="*/ 14 h 57"/>
                  <a:gd name="T14" fmla="*/ 19 w 170"/>
                  <a:gd name="T15" fmla="*/ 12 h 57"/>
                  <a:gd name="T16" fmla="*/ 27 w 170"/>
                  <a:gd name="T17" fmla="*/ 8 h 57"/>
                  <a:gd name="T18" fmla="*/ 35 w 170"/>
                  <a:gd name="T19" fmla="*/ 3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0" h="57">
                    <a:moveTo>
                      <a:pt x="170" y="11"/>
                    </a:moveTo>
                    <a:lnTo>
                      <a:pt x="154" y="0"/>
                    </a:lnTo>
                    <a:lnTo>
                      <a:pt x="102" y="21"/>
                    </a:lnTo>
                    <a:lnTo>
                      <a:pt x="50" y="36"/>
                    </a:lnTo>
                    <a:lnTo>
                      <a:pt x="0" y="48"/>
                    </a:lnTo>
                    <a:lnTo>
                      <a:pt x="9" y="57"/>
                    </a:lnTo>
                    <a:lnTo>
                      <a:pt x="44" y="57"/>
                    </a:lnTo>
                    <a:lnTo>
                      <a:pt x="90" y="49"/>
                    </a:lnTo>
                    <a:lnTo>
                      <a:pt x="133" y="32"/>
                    </a:lnTo>
                    <a:lnTo>
                      <a:pt x="170" y="11"/>
                    </a:lnTo>
                    <a:close/>
                  </a:path>
                </a:pathLst>
              </a:custGeom>
              <a:solidFill>
                <a:srgbClr val="FFE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0" name="Freeform 18"/>
              <p:cNvSpPr>
                <a:spLocks/>
              </p:cNvSpPr>
              <p:nvPr/>
            </p:nvSpPr>
            <p:spPr bwMode="auto">
              <a:xfrm>
                <a:off x="1401" y="1852"/>
                <a:ext cx="31" cy="16"/>
              </a:xfrm>
              <a:custGeom>
                <a:avLst/>
                <a:gdLst>
                  <a:gd name="T0" fmla="*/ 31 w 148"/>
                  <a:gd name="T1" fmla="*/ 3 h 64"/>
                  <a:gd name="T2" fmla="*/ 29 w 148"/>
                  <a:gd name="T3" fmla="*/ 0 h 64"/>
                  <a:gd name="T4" fmla="*/ 19 w 148"/>
                  <a:gd name="T5" fmla="*/ 7 h 64"/>
                  <a:gd name="T6" fmla="*/ 10 w 148"/>
                  <a:gd name="T7" fmla="*/ 10 h 64"/>
                  <a:gd name="T8" fmla="*/ 0 w 148"/>
                  <a:gd name="T9" fmla="*/ 14 h 64"/>
                  <a:gd name="T10" fmla="*/ 2 w 148"/>
                  <a:gd name="T11" fmla="*/ 16 h 64"/>
                  <a:gd name="T12" fmla="*/ 9 w 148"/>
                  <a:gd name="T13" fmla="*/ 16 h 64"/>
                  <a:gd name="T14" fmla="*/ 16 w 148"/>
                  <a:gd name="T15" fmla="*/ 14 h 64"/>
                  <a:gd name="T16" fmla="*/ 24 w 148"/>
                  <a:gd name="T17" fmla="*/ 9 h 64"/>
                  <a:gd name="T18" fmla="*/ 31 w 148"/>
                  <a:gd name="T19" fmla="*/ 3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8" h="64">
                    <a:moveTo>
                      <a:pt x="148" y="13"/>
                    </a:moveTo>
                    <a:lnTo>
                      <a:pt x="140" y="0"/>
                    </a:lnTo>
                    <a:lnTo>
                      <a:pt x="90" y="28"/>
                    </a:lnTo>
                    <a:lnTo>
                      <a:pt x="50" y="41"/>
                    </a:lnTo>
                    <a:lnTo>
                      <a:pt x="0" y="54"/>
                    </a:lnTo>
                    <a:lnTo>
                      <a:pt x="10" y="64"/>
                    </a:lnTo>
                    <a:lnTo>
                      <a:pt x="42" y="64"/>
                    </a:lnTo>
                    <a:lnTo>
                      <a:pt x="75" y="56"/>
                    </a:lnTo>
                    <a:lnTo>
                      <a:pt x="113" y="37"/>
                    </a:lnTo>
                    <a:lnTo>
                      <a:pt x="148" y="13"/>
                    </a:lnTo>
                    <a:close/>
                  </a:path>
                </a:pathLst>
              </a:custGeom>
              <a:solidFill>
                <a:srgbClr val="FFE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1" name="Freeform 19"/>
              <p:cNvSpPr>
                <a:spLocks/>
              </p:cNvSpPr>
              <p:nvPr/>
            </p:nvSpPr>
            <p:spPr bwMode="auto">
              <a:xfrm>
                <a:off x="1399" y="1879"/>
                <a:ext cx="31" cy="16"/>
              </a:xfrm>
              <a:custGeom>
                <a:avLst/>
                <a:gdLst>
                  <a:gd name="T0" fmla="*/ 31 w 151"/>
                  <a:gd name="T1" fmla="*/ 2 h 63"/>
                  <a:gd name="T2" fmla="*/ 29 w 151"/>
                  <a:gd name="T3" fmla="*/ 0 h 63"/>
                  <a:gd name="T4" fmla="*/ 19 w 151"/>
                  <a:gd name="T5" fmla="*/ 6 h 63"/>
                  <a:gd name="T6" fmla="*/ 10 w 151"/>
                  <a:gd name="T7" fmla="*/ 10 h 63"/>
                  <a:gd name="T8" fmla="*/ 0 w 151"/>
                  <a:gd name="T9" fmla="*/ 13 h 63"/>
                  <a:gd name="T10" fmla="*/ 2 w 151"/>
                  <a:gd name="T11" fmla="*/ 16 h 63"/>
                  <a:gd name="T12" fmla="*/ 9 w 151"/>
                  <a:gd name="T13" fmla="*/ 15 h 63"/>
                  <a:gd name="T14" fmla="*/ 17 w 151"/>
                  <a:gd name="T15" fmla="*/ 13 h 63"/>
                  <a:gd name="T16" fmla="*/ 25 w 151"/>
                  <a:gd name="T17" fmla="*/ 8 h 63"/>
                  <a:gd name="T18" fmla="*/ 31 w 151"/>
                  <a:gd name="T19" fmla="*/ 2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1" h="63">
                    <a:moveTo>
                      <a:pt x="151" y="9"/>
                    </a:moveTo>
                    <a:lnTo>
                      <a:pt x="141" y="0"/>
                    </a:lnTo>
                    <a:lnTo>
                      <a:pt x="94" y="25"/>
                    </a:lnTo>
                    <a:lnTo>
                      <a:pt x="51" y="40"/>
                    </a:lnTo>
                    <a:lnTo>
                      <a:pt x="0" y="51"/>
                    </a:lnTo>
                    <a:lnTo>
                      <a:pt x="10" y="63"/>
                    </a:lnTo>
                    <a:lnTo>
                      <a:pt x="43" y="61"/>
                    </a:lnTo>
                    <a:lnTo>
                      <a:pt x="82" y="53"/>
                    </a:lnTo>
                    <a:lnTo>
                      <a:pt x="123" y="33"/>
                    </a:lnTo>
                    <a:lnTo>
                      <a:pt x="151" y="9"/>
                    </a:lnTo>
                    <a:close/>
                  </a:path>
                </a:pathLst>
              </a:custGeom>
              <a:solidFill>
                <a:srgbClr val="FFE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2" name="Freeform 20"/>
              <p:cNvSpPr>
                <a:spLocks/>
              </p:cNvSpPr>
              <p:nvPr/>
            </p:nvSpPr>
            <p:spPr bwMode="auto">
              <a:xfrm>
                <a:off x="1386" y="1805"/>
                <a:ext cx="36" cy="14"/>
              </a:xfrm>
              <a:custGeom>
                <a:avLst/>
                <a:gdLst>
                  <a:gd name="T0" fmla="*/ 36 w 173"/>
                  <a:gd name="T1" fmla="*/ 3 h 55"/>
                  <a:gd name="T2" fmla="*/ 32 w 173"/>
                  <a:gd name="T3" fmla="*/ 0 h 55"/>
                  <a:gd name="T4" fmla="*/ 20 w 173"/>
                  <a:gd name="T5" fmla="*/ 5 h 55"/>
                  <a:gd name="T6" fmla="*/ 10 w 173"/>
                  <a:gd name="T7" fmla="*/ 9 h 55"/>
                  <a:gd name="T8" fmla="*/ 0 w 173"/>
                  <a:gd name="T9" fmla="*/ 11 h 55"/>
                  <a:gd name="T10" fmla="*/ 2 w 173"/>
                  <a:gd name="T11" fmla="*/ 14 h 55"/>
                  <a:gd name="T12" fmla="*/ 9 w 173"/>
                  <a:gd name="T13" fmla="*/ 14 h 55"/>
                  <a:gd name="T14" fmla="*/ 17 w 173"/>
                  <a:gd name="T15" fmla="*/ 12 h 55"/>
                  <a:gd name="T16" fmla="*/ 27 w 173"/>
                  <a:gd name="T17" fmla="*/ 8 h 55"/>
                  <a:gd name="T18" fmla="*/ 36 w 173"/>
                  <a:gd name="T19" fmla="*/ 3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3" h="55">
                    <a:moveTo>
                      <a:pt x="173" y="10"/>
                    </a:moveTo>
                    <a:lnTo>
                      <a:pt x="156" y="0"/>
                    </a:lnTo>
                    <a:lnTo>
                      <a:pt x="98" y="21"/>
                    </a:lnTo>
                    <a:lnTo>
                      <a:pt x="50" y="34"/>
                    </a:lnTo>
                    <a:lnTo>
                      <a:pt x="0" y="45"/>
                    </a:lnTo>
                    <a:lnTo>
                      <a:pt x="10" y="55"/>
                    </a:lnTo>
                    <a:lnTo>
                      <a:pt x="42" y="54"/>
                    </a:lnTo>
                    <a:lnTo>
                      <a:pt x="83" y="47"/>
                    </a:lnTo>
                    <a:lnTo>
                      <a:pt x="128" y="33"/>
                    </a:lnTo>
                    <a:lnTo>
                      <a:pt x="173" y="10"/>
                    </a:lnTo>
                    <a:close/>
                  </a:path>
                </a:pathLst>
              </a:custGeom>
              <a:solidFill>
                <a:srgbClr val="FFE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3" name="Freeform 21"/>
              <p:cNvSpPr>
                <a:spLocks/>
              </p:cNvSpPr>
              <p:nvPr/>
            </p:nvSpPr>
            <p:spPr bwMode="auto">
              <a:xfrm>
                <a:off x="1143" y="1173"/>
                <a:ext cx="428" cy="598"/>
              </a:xfrm>
              <a:custGeom>
                <a:avLst/>
                <a:gdLst>
                  <a:gd name="T0" fmla="*/ 306 w 2046"/>
                  <a:gd name="T1" fmla="*/ 577 h 2371"/>
                  <a:gd name="T2" fmla="*/ 310 w 2046"/>
                  <a:gd name="T3" fmla="*/ 573 h 2371"/>
                  <a:gd name="T4" fmla="*/ 312 w 2046"/>
                  <a:gd name="T5" fmla="*/ 568 h 2371"/>
                  <a:gd name="T6" fmla="*/ 315 w 2046"/>
                  <a:gd name="T7" fmla="*/ 555 h 2371"/>
                  <a:gd name="T8" fmla="*/ 331 w 2046"/>
                  <a:gd name="T9" fmla="*/ 458 h 2371"/>
                  <a:gd name="T10" fmla="*/ 343 w 2046"/>
                  <a:gd name="T11" fmla="*/ 424 h 2371"/>
                  <a:gd name="T12" fmla="*/ 355 w 2046"/>
                  <a:gd name="T13" fmla="*/ 400 h 2371"/>
                  <a:gd name="T14" fmla="*/ 376 w 2046"/>
                  <a:gd name="T15" fmla="*/ 363 h 2371"/>
                  <a:gd name="T16" fmla="*/ 399 w 2046"/>
                  <a:gd name="T17" fmla="*/ 327 h 2371"/>
                  <a:gd name="T18" fmla="*/ 414 w 2046"/>
                  <a:gd name="T19" fmla="*/ 294 h 2371"/>
                  <a:gd name="T20" fmla="*/ 423 w 2046"/>
                  <a:gd name="T21" fmla="*/ 260 h 2371"/>
                  <a:gd name="T22" fmla="*/ 428 w 2046"/>
                  <a:gd name="T23" fmla="*/ 218 h 2371"/>
                  <a:gd name="T24" fmla="*/ 425 w 2046"/>
                  <a:gd name="T25" fmla="*/ 180 h 2371"/>
                  <a:gd name="T26" fmla="*/ 416 w 2046"/>
                  <a:gd name="T27" fmla="*/ 143 h 2371"/>
                  <a:gd name="T28" fmla="*/ 400 w 2046"/>
                  <a:gd name="T29" fmla="*/ 108 h 2371"/>
                  <a:gd name="T30" fmla="*/ 374 w 2046"/>
                  <a:gd name="T31" fmla="*/ 73 h 2371"/>
                  <a:gd name="T32" fmla="*/ 347 w 2046"/>
                  <a:gd name="T33" fmla="*/ 48 h 2371"/>
                  <a:gd name="T34" fmla="*/ 312 w 2046"/>
                  <a:gd name="T35" fmla="*/ 24 h 2371"/>
                  <a:gd name="T36" fmla="*/ 271 w 2046"/>
                  <a:gd name="T37" fmla="*/ 8 h 2371"/>
                  <a:gd name="T38" fmla="*/ 236 w 2046"/>
                  <a:gd name="T39" fmla="*/ 1 h 2371"/>
                  <a:gd name="T40" fmla="*/ 198 w 2046"/>
                  <a:gd name="T41" fmla="*/ 0 h 2371"/>
                  <a:gd name="T42" fmla="*/ 166 w 2046"/>
                  <a:gd name="T43" fmla="*/ 6 h 2371"/>
                  <a:gd name="T44" fmla="*/ 133 w 2046"/>
                  <a:gd name="T45" fmla="*/ 16 h 2371"/>
                  <a:gd name="T46" fmla="*/ 106 w 2046"/>
                  <a:gd name="T47" fmla="*/ 30 h 2371"/>
                  <a:gd name="T48" fmla="*/ 77 w 2046"/>
                  <a:gd name="T49" fmla="*/ 49 h 2371"/>
                  <a:gd name="T50" fmla="*/ 51 w 2046"/>
                  <a:gd name="T51" fmla="*/ 74 h 2371"/>
                  <a:gd name="T52" fmla="*/ 29 w 2046"/>
                  <a:gd name="T53" fmla="*/ 102 h 2371"/>
                  <a:gd name="T54" fmla="*/ 11 w 2046"/>
                  <a:gd name="T55" fmla="*/ 141 h 2371"/>
                  <a:gd name="T56" fmla="*/ 1 w 2046"/>
                  <a:gd name="T57" fmla="*/ 181 h 2371"/>
                  <a:gd name="T58" fmla="*/ 0 w 2046"/>
                  <a:gd name="T59" fmla="*/ 216 h 2371"/>
                  <a:gd name="T60" fmla="*/ 3 w 2046"/>
                  <a:gd name="T61" fmla="*/ 255 h 2371"/>
                  <a:gd name="T62" fmla="*/ 13 w 2046"/>
                  <a:gd name="T63" fmla="*/ 293 h 2371"/>
                  <a:gd name="T64" fmla="*/ 30 w 2046"/>
                  <a:gd name="T65" fmla="*/ 329 h 2371"/>
                  <a:gd name="T66" fmla="*/ 51 w 2046"/>
                  <a:gd name="T67" fmla="*/ 364 h 2371"/>
                  <a:gd name="T68" fmla="*/ 78 w 2046"/>
                  <a:gd name="T69" fmla="*/ 413 h 2371"/>
                  <a:gd name="T70" fmla="*/ 91 w 2046"/>
                  <a:gd name="T71" fmla="*/ 440 h 2371"/>
                  <a:gd name="T72" fmla="*/ 99 w 2046"/>
                  <a:gd name="T73" fmla="*/ 471 h 2371"/>
                  <a:gd name="T74" fmla="*/ 106 w 2046"/>
                  <a:gd name="T75" fmla="*/ 516 h 2371"/>
                  <a:gd name="T76" fmla="*/ 111 w 2046"/>
                  <a:gd name="T77" fmla="*/ 554 h 2371"/>
                  <a:gd name="T78" fmla="*/ 115 w 2046"/>
                  <a:gd name="T79" fmla="*/ 569 h 2371"/>
                  <a:gd name="T80" fmla="*/ 117 w 2046"/>
                  <a:gd name="T81" fmla="*/ 573 h 2371"/>
                  <a:gd name="T82" fmla="*/ 122 w 2046"/>
                  <a:gd name="T83" fmla="*/ 578 h 2371"/>
                  <a:gd name="T84" fmla="*/ 135 w 2046"/>
                  <a:gd name="T85" fmla="*/ 586 h 2371"/>
                  <a:gd name="T86" fmla="*/ 149 w 2046"/>
                  <a:gd name="T87" fmla="*/ 590 h 2371"/>
                  <a:gd name="T88" fmla="*/ 165 w 2046"/>
                  <a:gd name="T89" fmla="*/ 594 h 2371"/>
                  <a:gd name="T90" fmla="*/ 182 w 2046"/>
                  <a:gd name="T91" fmla="*/ 596 h 2371"/>
                  <a:gd name="T92" fmla="*/ 198 w 2046"/>
                  <a:gd name="T93" fmla="*/ 598 h 2371"/>
                  <a:gd name="T94" fmla="*/ 213 w 2046"/>
                  <a:gd name="T95" fmla="*/ 598 h 2371"/>
                  <a:gd name="T96" fmla="*/ 230 w 2046"/>
                  <a:gd name="T97" fmla="*/ 598 h 2371"/>
                  <a:gd name="T98" fmla="*/ 247 w 2046"/>
                  <a:gd name="T99" fmla="*/ 596 h 2371"/>
                  <a:gd name="T100" fmla="*/ 263 w 2046"/>
                  <a:gd name="T101" fmla="*/ 594 h 2371"/>
                  <a:gd name="T102" fmla="*/ 278 w 2046"/>
                  <a:gd name="T103" fmla="*/ 590 h 2371"/>
                  <a:gd name="T104" fmla="*/ 291 w 2046"/>
                  <a:gd name="T105" fmla="*/ 586 h 237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046" h="2371">
                    <a:moveTo>
                      <a:pt x="1434" y="2308"/>
                    </a:moveTo>
                    <a:lnTo>
                      <a:pt x="1452" y="2298"/>
                    </a:lnTo>
                    <a:lnTo>
                      <a:pt x="1465" y="2288"/>
                    </a:lnTo>
                    <a:lnTo>
                      <a:pt x="1473" y="2282"/>
                    </a:lnTo>
                    <a:lnTo>
                      <a:pt x="1478" y="2274"/>
                    </a:lnTo>
                    <a:lnTo>
                      <a:pt x="1483" y="2270"/>
                    </a:lnTo>
                    <a:lnTo>
                      <a:pt x="1486" y="2265"/>
                    </a:lnTo>
                    <a:lnTo>
                      <a:pt x="1490" y="2261"/>
                    </a:lnTo>
                    <a:lnTo>
                      <a:pt x="1491" y="2254"/>
                    </a:lnTo>
                    <a:lnTo>
                      <a:pt x="1494" y="2247"/>
                    </a:lnTo>
                    <a:lnTo>
                      <a:pt x="1495" y="2237"/>
                    </a:lnTo>
                    <a:lnTo>
                      <a:pt x="1505" y="2200"/>
                    </a:lnTo>
                    <a:lnTo>
                      <a:pt x="1564" y="1893"/>
                    </a:lnTo>
                    <a:lnTo>
                      <a:pt x="1575" y="1849"/>
                    </a:lnTo>
                    <a:lnTo>
                      <a:pt x="1584" y="1817"/>
                    </a:lnTo>
                    <a:lnTo>
                      <a:pt x="1599" y="1773"/>
                    </a:lnTo>
                    <a:lnTo>
                      <a:pt x="1620" y="1724"/>
                    </a:lnTo>
                    <a:lnTo>
                      <a:pt x="1641" y="1681"/>
                    </a:lnTo>
                    <a:lnTo>
                      <a:pt x="1661" y="1645"/>
                    </a:lnTo>
                    <a:lnTo>
                      <a:pt x="1678" y="1614"/>
                    </a:lnTo>
                    <a:lnTo>
                      <a:pt x="1695" y="1584"/>
                    </a:lnTo>
                    <a:lnTo>
                      <a:pt x="1730" y="1533"/>
                    </a:lnTo>
                    <a:lnTo>
                      <a:pt x="1764" y="1484"/>
                    </a:lnTo>
                    <a:lnTo>
                      <a:pt x="1797" y="1440"/>
                    </a:lnTo>
                    <a:lnTo>
                      <a:pt x="1824" y="1405"/>
                    </a:lnTo>
                    <a:lnTo>
                      <a:pt x="1872" y="1341"/>
                    </a:lnTo>
                    <a:lnTo>
                      <a:pt x="1905" y="1296"/>
                    </a:lnTo>
                    <a:lnTo>
                      <a:pt x="1931" y="1259"/>
                    </a:lnTo>
                    <a:lnTo>
                      <a:pt x="1954" y="1216"/>
                    </a:lnTo>
                    <a:lnTo>
                      <a:pt x="1979" y="1165"/>
                    </a:lnTo>
                    <a:lnTo>
                      <a:pt x="1996" y="1120"/>
                    </a:lnTo>
                    <a:lnTo>
                      <a:pt x="2012" y="1073"/>
                    </a:lnTo>
                    <a:lnTo>
                      <a:pt x="2023" y="1032"/>
                    </a:lnTo>
                    <a:lnTo>
                      <a:pt x="2034" y="987"/>
                    </a:lnTo>
                    <a:lnTo>
                      <a:pt x="2042" y="931"/>
                    </a:lnTo>
                    <a:lnTo>
                      <a:pt x="2046" y="865"/>
                    </a:lnTo>
                    <a:lnTo>
                      <a:pt x="2046" y="805"/>
                    </a:lnTo>
                    <a:lnTo>
                      <a:pt x="2040" y="756"/>
                    </a:lnTo>
                    <a:lnTo>
                      <a:pt x="2031" y="712"/>
                    </a:lnTo>
                    <a:lnTo>
                      <a:pt x="2021" y="671"/>
                    </a:lnTo>
                    <a:lnTo>
                      <a:pt x="2005" y="619"/>
                    </a:lnTo>
                    <a:lnTo>
                      <a:pt x="1987" y="565"/>
                    </a:lnTo>
                    <a:lnTo>
                      <a:pt x="1967" y="516"/>
                    </a:lnTo>
                    <a:lnTo>
                      <a:pt x="1943" y="471"/>
                    </a:lnTo>
                    <a:lnTo>
                      <a:pt x="1914" y="430"/>
                    </a:lnTo>
                    <a:lnTo>
                      <a:pt x="1876" y="379"/>
                    </a:lnTo>
                    <a:lnTo>
                      <a:pt x="1832" y="328"/>
                    </a:lnTo>
                    <a:lnTo>
                      <a:pt x="1789" y="288"/>
                    </a:lnTo>
                    <a:lnTo>
                      <a:pt x="1751" y="254"/>
                    </a:lnTo>
                    <a:lnTo>
                      <a:pt x="1706" y="221"/>
                    </a:lnTo>
                    <a:lnTo>
                      <a:pt x="1658" y="189"/>
                    </a:lnTo>
                    <a:lnTo>
                      <a:pt x="1612" y="159"/>
                    </a:lnTo>
                    <a:lnTo>
                      <a:pt x="1556" y="129"/>
                    </a:lnTo>
                    <a:lnTo>
                      <a:pt x="1491" y="97"/>
                    </a:lnTo>
                    <a:lnTo>
                      <a:pt x="1430" y="72"/>
                    </a:lnTo>
                    <a:lnTo>
                      <a:pt x="1359" y="49"/>
                    </a:lnTo>
                    <a:lnTo>
                      <a:pt x="1294" y="32"/>
                    </a:lnTo>
                    <a:lnTo>
                      <a:pt x="1241" y="21"/>
                    </a:lnTo>
                    <a:lnTo>
                      <a:pt x="1183" y="10"/>
                    </a:lnTo>
                    <a:lnTo>
                      <a:pt x="1130" y="4"/>
                    </a:lnTo>
                    <a:lnTo>
                      <a:pt x="1067" y="0"/>
                    </a:lnTo>
                    <a:lnTo>
                      <a:pt x="1010" y="0"/>
                    </a:lnTo>
                    <a:lnTo>
                      <a:pt x="948" y="0"/>
                    </a:lnTo>
                    <a:lnTo>
                      <a:pt x="896" y="4"/>
                    </a:lnTo>
                    <a:lnTo>
                      <a:pt x="837" y="15"/>
                    </a:lnTo>
                    <a:lnTo>
                      <a:pt x="792" y="22"/>
                    </a:lnTo>
                    <a:lnTo>
                      <a:pt x="736" y="35"/>
                    </a:lnTo>
                    <a:lnTo>
                      <a:pt x="685" y="48"/>
                    </a:lnTo>
                    <a:lnTo>
                      <a:pt x="638" y="63"/>
                    </a:lnTo>
                    <a:lnTo>
                      <a:pt x="593" y="79"/>
                    </a:lnTo>
                    <a:lnTo>
                      <a:pt x="548" y="98"/>
                    </a:lnTo>
                    <a:lnTo>
                      <a:pt x="507" y="117"/>
                    </a:lnTo>
                    <a:lnTo>
                      <a:pt x="462" y="142"/>
                    </a:lnTo>
                    <a:lnTo>
                      <a:pt x="413" y="170"/>
                    </a:lnTo>
                    <a:lnTo>
                      <a:pt x="369" y="196"/>
                    </a:lnTo>
                    <a:lnTo>
                      <a:pt x="329" y="225"/>
                    </a:lnTo>
                    <a:lnTo>
                      <a:pt x="287" y="257"/>
                    </a:lnTo>
                    <a:lnTo>
                      <a:pt x="245" y="292"/>
                    </a:lnTo>
                    <a:lnTo>
                      <a:pt x="208" y="327"/>
                    </a:lnTo>
                    <a:lnTo>
                      <a:pt x="177" y="359"/>
                    </a:lnTo>
                    <a:lnTo>
                      <a:pt x="141" y="403"/>
                    </a:lnTo>
                    <a:lnTo>
                      <a:pt x="107" y="451"/>
                    </a:lnTo>
                    <a:lnTo>
                      <a:pt x="75" y="505"/>
                    </a:lnTo>
                    <a:lnTo>
                      <a:pt x="53" y="558"/>
                    </a:lnTo>
                    <a:lnTo>
                      <a:pt x="34" y="612"/>
                    </a:lnTo>
                    <a:lnTo>
                      <a:pt x="17" y="667"/>
                    </a:lnTo>
                    <a:lnTo>
                      <a:pt x="6" y="716"/>
                    </a:lnTo>
                    <a:lnTo>
                      <a:pt x="0" y="766"/>
                    </a:lnTo>
                    <a:lnTo>
                      <a:pt x="0" y="814"/>
                    </a:lnTo>
                    <a:lnTo>
                      <a:pt x="0" y="857"/>
                    </a:lnTo>
                    <a:lnTo>
                      <a:pt x="0" y="908"/>
                    </a:lnTo>
                    <a:lnTo>
                      <a:pt x="2" y="953"/>
                    </a:lnTo>
                    <a:lnTo>
                      <a:pt x="13" y="1010"/>
                    </a:lnTo>
                    <a:lnTo>
                      <a:pt x="23" y="1059"/>
                    </a:lnTo>
                    <a:lnTo>
                      <a:pt x="39" y="1107"/>
                    </a:lnTo>
                    <a:lnTo>
                      <a:pt x="62" y="1163"/>
                    </a:lnTo>
                    <a:lnTo>
                      <a:pt x="87" y="1213"/>
                    </a:lnTo>
                    <a:lnTo>
                      <a:pt x="114" y="1257"/>
                    </a:lnTo>
                    <a:lnTo>
                      <a:pt x="145" y="1306"/>
                    </a:lnTo>
                    <a:lnTo>
                      <a:pt x="180" y="1353"/>
                    </a:lnTo>
                    <a:lnTo>
                      <a:pt x="210" y="1398"/>
                    </a:lnTo>
                    <a:lnTo>
                      <a:pt x="242" y="1443"/>
                    </a:lnTo>
                    <a:lnTo>
                      <a:pt x="275" y="1492"/>
                    </a:lnTo>
                    <a:lnTo>
                      <a:pt x="327" y="1562"/>
                    </a:lnTo>
                    <a:lnTo>
                      <a:pt x="375" y="1636"/>
                    </a:lnTo>
                    <a:lnTo>
                      <a:pt x="402" y="1674"/>
                    </a:lnTo>
                    <a:lnTo>
                      <a:pt x="417" y="1705"/>
                    </a:lnTo>
                    <a:lnTo>
                      <a:pt x="434" y="1743"/>
                    </a:lnTo>
                    <a:lnTo>
                      <a:pt x="450" y="1787"/>
                    </a:lnTo>
                    <a:lnTo>
                      <a:pt x="463" y="1825"/>
                    </a:lnTo>
                    <a:lnTo>
                      <a:pt x="475" y="1868"/>
                    </a:lnTo>
                    <a:lnTo>
                      <a:pt x="484" y="1928"/>
                    </a:lnTo>
                    <a:lnTo>
                      <a:pt x="498" y="1992"/>
                    </a:lnTo>
                    <a:lnTo>
                      <a:pt x="507" y="2044"/>
                    </a:lnTo>
                    <a:lnTo>
                      <a:pt x="518" y="2109"/>
                    </a:lnTo>
                    <a:lnTo>
                      <a:pt x="524" y="2155"/>
                    </a:lnTo>
                    <a:lnTo>
                      <a:pt x="532" y="2195"/>
                    </a:lnTo>
                    <a:lnTo>
                      <a:pt x="544" y="2236"/>
                    </a:lnTo>
                    <a:lnTo>
                      <a:pt x="548" y="2247"/>
                    </a:lnTo>
                    <a:lnTo>
                      <a:pt x="549" y="2256"/>
                    </a:lnTo>
                    <a:lnTo>
                      <a:pt x="552" y="2261"/>
                    </a:lnTo>
                    <a:lnTo>
                      <a:pt x="553" y="2265"/>
                    </a:lnTo>
                    <a:lnTo>
                      <a:pt x="559" y="2270"/>
                    </a:lnTo>
                    <a:lnTo>
                      <a:pt x="565" y="2278"/>
                    </a:lnTo>
                    <a:lnTo>
                      <a:pt x="575" y="2285"/>
                    </a:lnTo>
                    <a:lnTo>
                      <a:pt x="584" y="2293"/>
                    </a:lnTo>
                    <a:lnTo>
                      <a:pt x="600" y="2302"/>
                    </a:lnTo>
                    <a:lnTo>
                      <a:pt x="618" y="2310"/>
                    </a:lnTo>
                    <a:lnTo>
                      <a:pt x="643" y="2322"/>
                    </a:lnTo>
                    <a:lnTo>
                      <a:pt x="666" y="2329"/>
                    </a:lnTo>
                    <a:lnTo>
                      <a:pt x="690" y="2335"/>
                    </a:lnTo>
                    <a:lnTo>
                      <a:pt x="712" y="2340"/>
                    </a:lnTo>
                    <a:lnTo>
                      <a:pt x="732" y="2344"/>
                    </a:lnTo>
                    <a:lnTo>
                      <a:pt x="763" y="2350"/>
                    </a:lnTo>
                    <a:lnTo>
                      <a:pt x="788" y="2356"/>
                    </a:lnTo>
                    <a:lnTo>
                      <a:pt x="813" y="2358"/>
                    </a:lnTo>
                    <a:lnTo>
                      <a:pt x="840" y="2361"/>
                    </a:lnTo>
                    <a:lnTo>
                      <a:pt x="869" y="2364"/>
                    </a:lnTo>
                    <a:lnTo>
                      <a:pt x="895" y="2366"/>
                    </a:lnTo>
                    <a:lnTo>
                      <a:pt x="918" y="2367"/>
                    </a:lnTo>
                    <a:lnTo>
                      <a:pt x="947" y="2370"/>
                    </a:lnTo>
                    <a:lnTo>
                      <a:pt x="972" y="2371"/>
                    </a:lnTo>
                    <a:lnTo>
                      <a:pt x="997" y="2371"/>
                    </a:lnTo>
                    <a:lnTo>
                      <a:pt x="1020" y="2371"/>
                    </a:lnTo>
                    <a:lnTo>
                      <a:pt x="1045" y="2371"/>
                    </a:lnTo>
                    <a:lnTo>
                      <a:pt x="1075" y="2371"/>
                    </a:lnTo>
                    <a:lnTo>
                      <a:pt x="1101" y="2370"/>
                    </a:lnTo>
                    <a:lnTo>
                      <a:pt x="1123" y="2370"/>
                    </a:lnTo>
                    <a:lnTo>
                      <a:pt x="1150" y="2366"/>
                    </a:lnTo>
                    <a:lnTo>
                      <a:pt x="1181" y="2364"/>
                    </a:lnTo>
                    <a:lnTo>
                      <a:pt x="1204" y="2361"/>
                    </a:lnTo>
                    <a:lnTo>
                      <a:pt x="1233" y="2358"/>
                    </a:lnTo>
                    <a:lnTo>
                      <a:pt x="1258" y="2354"/>
                    </a:lnTo>
                    <a:lnTo>
                      <a:pt x="1282" y="2350"/>
                    </a:lnTo>
                    <a:lnTo>
                      <a:pt x="1306" y="2346"/>
                    </a:lnTo>
                    <a:lnTo>
                      <a:pt x="1327" y="2341"/>
                    </a:lnTo>
                    <a:lnTo>
                      <a:pt x="1352" y="2335"/>
                    </a:lnTo>
                    <a:lnTo>
                      <a:pt x="1372" y="2329"/>
                    </a:lnTo>
                    <a:lnTo>
                      <a:pt x="1393" y="2323"/>
                    </a:lnTo>
                    <a:lnTo>
                      <a:pt x="1414" y="2315"/>
                    </a:lnTo>
                    <a:lnTo>
                      <a:pt x="1434" y="2308"/>
                    </a:lnTo>
                    <a:close/>
                  </a:path>
                </a:pathLst>
              </a:custGeom>
              <a:solidFill>
                <a:srgbClr val="FFFF00"/>
              </a:solidFill>
              <a:ln w="8001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4" name="Oval 22"/>
              <p:cNvSpPr>
                <a:spLocks noChangeArrowheads="1"/>
              </p:cNvSpPr>
              <p:nvPr/>
            </p:nvSpPr>
            <p:spPr bwMode="auto">
              <a:xfrm>
                <a:off x="1261" y="1733"/>
                <a:ext cx="187" cy="61"/>
              </a:xfrm>
              <a:prstGeom prst="ellipse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125" name="Freeform 23"/>
              <p:cNvSpPr>
                <a:spLocks/>
              </p:cNvSpPr>
              <p:nvPr/>
            </p:nvSpPr>
            <p:spPr bwMode="auto">
              <a:xfrm>
                <a:off x="1456" y="1263"/>
                <a:ext cx="72" cy="89"/>
              </a:xfrm>
              <a:custGeom>
                <a:avLst/>
                <a:gdLst>
                  <a:gd name="T0" fmla="*/ 0 w 343"/>
                  <a:gd name="T1" fmla="*/ 0 h 353"/>
                  <a:gd name="T2" fmla="*/ 19 w 343"/>
                  <a:gd name="T3" fmla="*/ 9 h 353"/>
                  <a:gd name="T4" fmla="*/ 37 w 343"/>
                  <a:gd name="T5" fmla="*/ 20 h 353"/>
                  <a:gd name="T6" fmla="*/ 50 w 343"/>
                  <a:gd name="T7" fmla="*/ 31 h 353"/>
                  <a:gd name="T8" fmla="*/ 59 w 343"/>
                  <a:gd name="T9" fmla="*/ 42 h 353"/>
                  <a:gd name="T10" fmla="*/ 65 w 343"/>
                  <a:gd name="T11" fmla="*/ 53 h 353"/>
                  <a:gd name="T12" fmla="*/ 69 w 343"/>
                  <a:gd name="T13" fmla="*/ 63 h 353"/>
                  <a:gd name="T14" fmla="*/ 72 w 343"/>
                  <a:gd name="T15" fmla="*/ 74 h 353"/>
                  <a:gd name="T16" fmla="*/ 47 w 343"/>
                  <a:gd name="T17" fmla="*/ 89 h 353"/>
                  <a:gd name="T18" fmla="*/ 44 w 343"/>
                  <a:gd name="T19" fmla="*/ 74 h 353"/>
                  <a:gd name="T20" fmla="*/ 40 w 343"/>
                  <a:gd name="T21" fmla="*/ 59 h 353"/>
                  <a:gd name="T22" fmla="*/ 34 w 343"/>
                  <a:gd name="T23" fmla="*/ 43 h 353"/>
                  <a:gd name="T24" fmla="*/ 26 w 343"/>
                  <a:gd name="T25" fmla="*/ 30 h 353"/>
                  <a:gd name="T26" fmla="*/ 16 w 343"/>
                  <a:gd name="T27" fmla="*/ 16 h 353"/>
                  <a:gd name="T28" fmla="*/ 0 w 343"/>
                  <a:gd name="T29" fmla="*/ 0 h 3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3" h="353">
                    <a:moveTo>
                      <a:pt x="0" y="0"/>
                    </a:moveTo>
                    <a:lnTo>
                      <a:pt x="92" y="37"/>
                    </a:lnTo>
                    <a:lnTo>
                      <a:pt x="175" y="79"/>
                    </a:lnTo>
                    <a:lnTo>
                      <a:pt x="237" y="121"/>
                    </a:lnTo>
                    <a:lnTo>
                      <a:pt x="280" y="166"/>
                    </a:lnTo>
                    <a:lnTo>
                      <a:pt x="309" y="212"/>
                    </a:lnTo>
                    <a:lnTo>
                      <a:pt x="330" y="251"/>
                    </a:lnTo>
                    <a:lnTo>
                      <a:pt x="343" y="292"/>
                    </a:lnTo>
                    <a:lnTo>
                      <a:pt x="223" y="353"/>
                    </a:lnTo>
                    <a:lnTo>
                      <a:pt x="211" y="295"/>
                    </a:lnTo>
                    <a:lnTo>
                      <a:pt x="192" y="234"/>
                    </a:lnTo>
                    <a:lnTo>
                      <a:pt x="163" y="171"/>
                    </a:lnTo>
                    <a:lnTo>
                      <a:pt x="126" y="118"/>
                    </a:lnTo>
                    <a:lnTo>
                      <a:pt x="74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6" name="Freeform 24"/>
              <p:cNvSpPr>
                <a:spLocks/>
              </p:cNvSpPr>
              <p:nvPr/>
            </p:nvSpPr>
            <p:spPr bwMode="auto">
              <a:xfrm>
                <a:off x="1317" y="1538"/>
                <a:ext cx="73" cy="216"/>
              </a:xfrm>
              <a:custGeom>
                <a:avLst/>
                <a:gdLst>
                  <a:gd name="T0" fmla="*/ 0 w 350"/>
                  <a:gd name="T1" fmla="*/ 17 h 859"/>
                  <a:gd name="T2" fmla="*/ 1 w 350"/>
                  <a:gd name="T3" fmla="*/ 52 h 859"/>
                  <a:gd name="T4" fmla="*/ 5 w 350"/>
                  <a:gd name="T5" fmla="*/ 56 h 859"/>
                  <a:gd name="T6" fmla="*/ 4 w 350"/>
                  <a:gd name="T7" fmla="*/ 200 h 859"/>
                  <a:gd name="T8" fmla="*/ 9 w 350"/>
                  <a:gd name="T9" fmla="*/ 216 h 859"/>
                  <a:gd name="T10" fmla="*/ 21 w 350"/>
                  <a:gd name="T11" fmla="*/ 216 h 859"/>
                  <a:gd name="T12" fmla="*/ 31 w 350"/>
                  <a:gd name="T13" fmla="*/ 208 h 859"/>
                  <a:gd name="T14" fmla="*/ 43 w 350"/>
                  <a:gd name="T15" fmla="*/ 208 h 859"/>
                  <a:gd name="T16" fmla="*/ 52 w 350"/>
                  <a:gd name="T17" fmla="*/ 216 h 859"/>
                  <a:gd name="T18" fmla="*/ 65 w 350"/>
                  <a:gd name="T19" fmla="*/ 216 h 859"/>
                  <a:gd name="T20" fmla="*/ 69 w 350"/>
                  <a:gd name="T21" fmla="*/ 200 h 859"/>
                  <a:gd name="T22" fmla="*/ 67 w 350"/>
                  <a:gd name="T23" fmla="*/ 56 h 859"/>
                  <a:gd name="T24" fmla="*/ 70 w 350"/>
                  <a:gd name="T25" fmla="*/ 52 h 859"/>
                  <a:gd name="T26" fmla="*/ 73 w 350"/>
                  <a:gd name="T27" fmla="*/ 17 h 859"/>
                  <a:gd name="T28" fmla="*/ 57 w 350"/>
                  <a:gd name="T29" fmla="*/ 4 h 859"/>
                  <a:gd name="T30" fmla="*/ 49 w 350"/>
                  <a:gd name="T31" fmla="*/ 4 h 859"/>
                  <a:gd name="T32" fmla="*/ 44 w 350"/>
                  <a:gd name="T33" fmla="*/ 0 h 859"/>
                  <a:gd name="T34" fmla="*/ 26 w 350"/>
                  <a:gd name="T35" fmla="*/ 0 h 859"/>
                  <a:gd name="T36" fmla="*/ 22 w 350"/>
                  <a:gd name="T37" fmla="*/ 4 h 859"/>
                  <a:gd name="T38" fmla="*/ 15 w 350"/>
                  <a:gd name="T39" fmla="*/ 4 h 859"/>
                  <a:gd name="T40" fmla="*/ 0 w 350"/>
                  <a:gd name="T41" fmla="*/ 17 h 8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50" h="859">
                    <a:moveTo>
                      <a:pt x="0" y="66"/>
                    </a:moveTo>
                    <a:lnTo>
                      <a:pt x="6" y="206"/>
                    </a:lnTo>
                    <a:lnTo>
                      <a:pt x="24" y="224"/>
                    </a:lnTo>
                    <a:lnTo>
                      <a:pt x="17" y="796"/>
                    </a:lnTo>
                    <a:lnTo>
                      <a:pt x="41" y="859"/>
                    </a:lnTo>
                    <a:lnTo>
                      <a:pt x="99" y="859"/>
                    </a:lnTo>
                    <a:lnTo>
                      <a:pt x="148" y="828"/>
                    </a:lnTo>
                    <a:lnTo>
                      <a:pt x="204" y="828"/>
                    </a:lnTo>
                    <a:lnTo>
                      <a:pt x="249" y="859"/>
                    </a:lnTo>
                    <a:lnTo>
                      <a:pt x="311" y="859"/>
                    </a:lnTo>
                    <a:lnTo>
                      <a:pt x="332" y="796"/>
                    </a:lnTo>
                    <a:lnTo>
                      <a:pt x="322" y="224"/>
                    </a:lnTo>
                    <a:lnTo>
                      <a:pt x="338" y="206"/>
                    </a:lnTo>
                    <a:lnTo>
                      <a:pt x="350" y="66"/>
                    </a:lnTo>
                    <a:lnTo>
                      <a:pt x="273" y="14"/>
                    </a:lnTo>
                    <a:lnTo>
                      <a:pt x="234" y="14"/>
                    </a:lnTo>
                    <a:lnTo>
                      <a:pt x="213" y="0"/>
                    </a:lnTo>
                    <a:lnTo>
                      <a:pt x="124" y="0"/>
                    </a:lnTo>
                    <a:lnTo>
                      <a:pt x="106" y="14"/>
                    </a:lnTo>
                    <a:lnTo>
                      <a:pt x="73" y="1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7" name="Oval 25"/>
              <p:cNvSpPr>
                <a:spLocks noChangeArrowheads="1"/>
              </p:cNvSpPr>
              <p:nvPr/>
            </p:nvSpPr>
            <p:spPr bwMode="auto">
              <a:xfrm>
                <a:off x="1354" y="1545"/>
                <a:ext cx="10" cy="1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1295" y="1383"/>
                <a:ext cx="119" cy="170"/>
                <a:chOff x="3050" y="1953"/>
                <a:chExt cx="285" cy="338"/>
              </a:xfrm>
            </p:grpSpPr>
            <p:sp>
              <p:nvSpPr>
                <p:cNvPr id="3135" name="Oval 27"/>
                <p:cNvSpPr>
                  <a:spLocks noChangeArrowheads="1"/>
                </p:cNvSpPr>
                <p:nvPr/>
              </p:nvSpPr>
              <p:spPr bwMode="auto">
                <a:xfrm>
                  <a:off x="3067" y="1953"/>
                  <a:ext cx="261" cy="11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3136" name="Freeform 28"/>
                <p:cNvSpPr>
                  <a:spLocks/>
                </p:cNvSpPr>
                <p:nvPr/>
              </p:nvSpPr>
              <p:spPr bwMode="auto">
                <a:xfrm>
                  <a:off x="3050" y="2006"/>
                  <a:ext cx="285" cy="285"/>
                </a:xfrm>
                <a:custGeom>
                  <a:avLst/>
                  <a:gdLst>
                    <a:gd name="T0" fmla="*/ 182 w 569"/>
                    <a:gd name="T1" fmla="*/ 285 h 570"/>
                    <a:gd name="T2" fmla="*/ 285 w 569"/>
                    <a:gd name="T3" fmla="*/ 28 h 570"/>
                    <a:gd name="T4" fmla="*/ 267 w 569"/>
                    <a:gd name="T5" fmla="*/ 23 h 570"/>
                    <a:gd name="T6" fmla="*/ 246 w 569"/>
                    <a:gd name="T7" fmla="*/ 16 h 570"/>
                    <a:gd name="T8" fmla="*/ 219 w 569"/>
                    <a:gd name="T9" fmla="*/ 10 h 570"/>
                    <a:gd name="T10" fmla="*/ 195 w 569"/>
                    <a:gd name="T11" fmla="*/ 5 h 570"/>
                    <a:gd name="T12" fmla="*/ 174 w 569"/>
                    <a:gd name="T13" fmla="*/ 2 h 570"/>
                    <a:gd name="T14" fmla="*/ 150 w 569"/>
                    <a:gd name="T15" fmla="*/ 0 h 570"/>
                    <a:gd name="T16" fmla="*/ 126 w 569"/>
                    <a:gd name="T17" fmla="*/ 2 h 570"/>
                    <a:gd name="T18" fmla="*/ 94 w 569"/>
                    <a:gd name="T19" fmla="*/ 4 h 570"/>
                    <a:gd name="T20" fmla="*/ 67 w 569"/>
                    <a:gd name="T21" fmla="*/ 10 h 570"/>
                    <a:gd name="T22" fmla="*/ 40 w 569"/>
                    <a:gd name="T23" fmla="*/ 16 h 570"/>
                    <a:gd name="T24" fmla="*/ 17 w 569"/>
                    <a:gd name="T25" fmla="*/ 24 h 570"/>
                    <a:gd name="T26" fmla="*/ 0 w 569"/>
                    <a:gd name="T27" fmla="*/ 31 h 570"/>
                    <a:gd name="T28" fmla="*/ 100 w 569"/>
                    <a:gd name="T29" fmla="*/ 285 h 5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69" h="570">
                      <a:moveTo>
                        <a:pt x="363" y="570"/>
                      </a:moveTo>
                      <a:lnTo>
                        <a:pt x="569" y="56"/>
                      </a:lnTo>
                      <a:lnTo>
                        <a:pt x="533" y="45"/>
                      </a:lnTo>
                      <a:lnTo>
                        <a:pt x="491" y="31"/>
                      </a:lnTo>
                      <a:lnTo>
                        <a:pt x="437" y="20"/>
                      </a:lnTo>
                      <a:lnTo>
                        <a:pt x="389" y="10"/>
                      </a:lnTo>
                      <a:lnTo>
                        <a:pt x="347" y="4"/>
                      </a:lnTo>
                      <a:lnTo>
                        <a:pt x="300" y="0"/>
                      </a:lnTo>
                      <a:lnTo>
                        <a:pt x="251" y="3"/>
                      </a:lnTo>
                      <a:lnTo>
                        <a:pt x="188" y="8"/>
                      </a:lnTo>
                      <a:lnTo>
                        <a:pt x="133" y="20"/>
                      </a:lnTo>
                      <a:lnTo>
                        <a:pt x="80" y="31"/>
                      </a:lnTo>
                      <a:lnTo>
                        <a:pt x="34" y="47"/>
                      </a:lnTo>
                      <a:lnTo>
                        <a:pt x="0" y="62"/>
                      </a:lnTo>
                      <a:lnTo>
                        <a:pt x="200" y="570"/>
                      </a:lnTo>
                    </a:path>
                  </a:pathLst>
                </a:custGeom>
                <a:noFill/>
                <a:ln w="7938">
                  <a:solidFill>
                    <a:srgbClr val="A0A0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6" name="Group 29"/>
              <p:cNvGrpSpPr>
                <a:grpSpLocks/>
              </p:cNvGrpSpPr>
              <p:nvPr/>
            </p:nvGrpSpPr>
            <p:grpSpPr bwMode="auto">
              <a:xfrm>
                <a:off x="1332" y="1569"/>
                <a:ext cx="41" cy="165"/>
                <a:chOff x="3140" y="2322"/>
                <a:chExt cx="98" cy="327"/>
              </a:xfrm>
            </p:grpSpPr>
            <p:sp>
              <p:nvSpPr>
                <p:cNvPr id="3131" name="Line 30"/>
                <p:cNvSpPr>
                  <a:spLocks noChangeShapeType="1"/>
                </p:cNvSpPr>
                <p:nvPr/>
              </p:nvSpPr>
              <p:spPr bwMode="auto">
                <a:xfrm>
                  <a:off x="3157" y="2330"/>
                  <a:ext cx="1" cy="319"/>
                </a:xfrm>
                <a:prstGeom prst="line">
                  <a:avLst/>
                </a:prstGeom>
                <a:noFill/>
                <a:ln w="793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32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222" y="2330"/>
                  <a:ext cx="2" cy="318"/>
                </a:xfrm>
                <a:prstGeom prst="line">
                  <a:avLst/>
                </a:prstGeom>
                <a:noFill/>
                <a:ln w="793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33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3237" y="2322"/>
                  <a:ext cx="1" cy="318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34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3140" y="2322"/>
                  <a:ext cx="2" cy="318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130" name="Freeform 34"/>
              <p:cNvSpPr>
                <a:spLocks/>
              </p:cNvSpPr>
              <p:nvPr/>
            </p:nvSpPr>
            <p:spPr bwMode="auto">
              <a:xfrm>
                <a:off x="1346" y="1647"/>
                <a:ext cx="116" cy="141"/>
              </a:xfrm>
              <a:custGeom>
                <a:avLst/>
                <a:gdLst>
                  <a:gd name="T0" fmla="*/ 116 w 553"/>
                  <a:gd name="T1" fmla="*/ 0 h 555"/>
                  <a:gd name="T2" fmla="*/ 111 w 553"/>
                  <a:gd name="T3" fmla="*/ 4 h 555"/>
                  <a:gd name="T4" fmla="*/ 92 w 553"/>
                  <a:gd name="T5" fmla="*/ 91 h 555"/>
                  <a:gd name="T6" fmla="*/ 88 w 553"/>
                  <a:gd name="T7" fmla="*/ 100 h 555"/>
                  <a:gd name="T8" fmla="*/ 82 w 553"/>
                  <a:gd name="T9" fmla="*/ 107 h 555"/>
                  <a:gd name="T10" fmla="*/ 74 w 553"/>
                  <a:gd name="T11" fmla="*/ 114 h 555"/>
                  <a:gd name="T12" fmla="*/ 65 w 553"/>
                  <a:gd name="T13" fmla="*/ 119 h 555"/>
                  <a:gd name="T14" fmla="*/ 56 w 553"/>
                  <a:gd name="T15" fmla="*/ 124 h 555"/>
                  <a:gd name="T16" fmla="*/ 46 w 553"/>
                  <a:gd name="T17" fmla="*/ 128 h 555"/>
                  <a:gd name="T18" fmla="*/ 35 w 553"/>
                  <a:gd name="T19" fmla="*/ 132 h 555"/>
                  <a:gd name="T20" fmla="*/ 25 w 553"/>
                  <a:gd name="T21" fmla="*/ 134 h 555"/>
                  <a:gd name="T22" fmla="*/ 14 w 553"/>
                  <a:gd name="T23" fmla="*/ 136 h 555"/>
                  <a:gd name="T24" fmla="*/ 0 w 553"/>
                  <a:gd name="T25" fmla="*/ 135 h 555"/>
                  <a:gd name="T26" fmla="*/ 2 w 553"/>
                  <a:gd name="T27" fmla="*/ 140 h 555"/>
                  <a:gd name="T28" fmla="*/ 12 w 553"/>
                  <a:gd name="T29" fmla="*/ 141 h 555"/>
                  <a:gd name="T30" fmla="*/ 18 w 553"/>
                  <a:gd name="T31" fmla="*/ 141 h 555"/>
                  <a:gd name="T32" fmla="*/ 29 w 553"/>
                  <a:gd name="T33" fmla="*/ 140 h 555"/>
                  <a:gd name="T34" fmla="*/ 37 w 553"/>
                  <a:gd name="T35" fmla="*/ 140 h 555"/>
                  <a:gd name="T36" fmla="*/ 48 w 553"/>
                  <a:gd name="T37" fmla="*/ 138 h 555"/>
                  <a:gd name="T38" fmla="*/ 57 w 553"/>
                  <a:gd name="T39" fmla="*/ 136 h 555"/>
                  <a:gd name="T40" fmla="*/ 67 w 553"/>
                  <a:gd name="T41" fmla="*/ 133 h 555"/>
                  <a:gd name="T42" fmla="*/ 73 w 553"/>
                  <a:gd name="T43" fmla="*/ 132 h 555"/>
                  <a:gd name="T44" fmla="*/ 82 w 553"/>
                  <a:gd name="T45" fmla="*/ 128 h 555"/>
                  <a:gd name="T46" fmla="*/ 91 w 553"/>
                  <a:gd name="T47" fmla="*/ 122 h 555"/>
                  <a:gd name="T48" fmla="*/ 94 w 553"/>
                  <a:gd name="T49" fmla="*/ 119 h 555"/>
                  <a:gd name="T50" fmla="*/ 96 w 553"/>
                  <a:gd name="T51" fmla="*/ 115 h 555"/>
                  <a:gd name="T52" fmla="*/ 98 w 553"/>
                  <a:gd name="T53" fmla="*/ 106 h 555"/>
                  <a:gd name="T54" fmla="*/ 100 w 553"/>
                  <a:gd name="T55" fmla="*/ 97 h 555"/>
                  <a:gd name="T56" fmla="*/ 116 w 553"/>
                  <a:gd name="T57" fmla="*/ 0 h 5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53" h="555">
                    <a:moveTo>
                      <a:pt x="553" y="0"/>
                    </a:moveTo>
                    <a:lnTo>
                      <a:pt x="531" y="16"/>
                    </a:lnTo>
                    <a:lnTo>
                      <a:pt x="438" y="360"/>
                    </a:lnTo>
                    <a:lnTo>
                      <a:pt x="421" y="394"/>
                    </a:lnTo>
                    <a:lnTo>
                      <a:pt x="393" y="423"/>
                    </a:lnTo>
                    <a:lnTo>
                      <a:pt x="352" y="448"/>
                    </a:lnTo>
                    <a:lnTo>
                      <a:pt x="311" y="469"/>
                    </a:lnTo>
                    <a:lnTo>
                      <a:pt x="266" y="488"/>
                    </a:lnTo>
                    <a:lnTo>
                      <a:pt x="218" y="504"/>
                    </a:lnTo>
                    <a:lnTo>
                      <a:pt x="165" y="520"/>
                    </a:lnTo>
                    <a:lnTo>
                      <a:pt x="120" y="527"/>
                    </a:lnTo>
                    <a:lnTo>
                      <a:pt x="66" y="535"/>
                    </a:lnTo>
                    <a:lnTo>
                      <a:pt x="0" y="532"/>
                    </a:lnTo>
                    <a:lnTo>
                      <a:pt x="10" y="552"/>
                    </a:lnTo>
                    <a:lnTo>
                      <a:pt x="55" y="555"/>
                    </a:lnTo>
                    <a:lnTo>
                      <a:pt x="87" y="555"/>
                    </a:lnTo>
                    <a:lnTo>
                      <a:pt x="136" y="552"/>
                    </a:lnTo>
                    <a:lnTo>
                      <a:pt x="176" y="550"/>
                    </a:lnTo>
                    <a:lnTo>
                      <a:pt x="230" y="542"/>
                    </a:lnTo>
                    <a:lnTo>
                      <a:pt x="273" y="536"/>
                    </a:lnTo>
                    <a:lnTo>
                      <a:pt x="320" y="524"/>
                    </a:lnTo>
                    <a:lnTo>
                      <a:pt x="348" y="518"/>
                    </a:lnTo>
                    <a:lnTo>
                      <a:pt x="389" y="504"/>
                    </a:lnTo>
                    <a:lnTo>
                      <a:pt x="433" y="481"/>
                    </a:lnTo>
                    <a:lnTo>
                      <a:pt x="446" y="469"/>
                    </a:lnTo>
                    <a:lnTo>
                      <a:pt x="458" y="451"/>
                    </a:lnTo>
                    <a:lnTo>
                      <a:pt x="469" y="417"/>
                    </a:lnTo>
                    <a:lnTo>
                      <a:pt x="478" y="383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78" name="Arc 35"/>
            <p:cNvSpPr>
              <a:spLocks/>
            </p:cNvSpPr>
            <p:nvPr/>
          </p:nvSpPr>
          <p:spPr bwMode="auto">
            <a:xfrm flipH="1">
              <a:off x="4554415" y="2528890"/>
              <a:ext cx="627185" cy="350837"/>
            </a:xfrm>
            <a:custGeom>
              <a:avLst/>
              <a:gdLst>
                <a:gd name="T0" fmla="*/ 679450 w 43200"/>
                <a:gd name="T1" fmla="*/ 0 h 21700"/>
                <a:gd name="T2" fmla="*/ 0 w 43200"/>
                <a:gd name="T3" fmla="*/ 0 h 21700"/>
                <a:gd name="T4" fmla="*/ 339725 w 43200"/>
                <a:gd name="T5" fmla="*/ 1617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9" name="Arc 36"/>
            <p:cNvSpPr>
              <a:spLocks noChangeAspect="1"/>
            </p:cNvSpPr>
            <p:nvPr/>
          </p:nvSpPr>
          <p:spPr bwMode="auto">
            <a:xfrm flipH="1">
              <a:off x="3612175" y="2528890"/>
              <a:ext cx="2511669" cy="1406525"/>
            </a:xfrm>
            <a:custGeom>
              <a:avLst/>
              <a:gdLst>
                <a:gd name="T0" fmla="*/ 2720975 w 43200"/>
                <a:gd name="T1" fmla="*/ 0 h 21700"/>
                <a:gd name="T2" fmla="*/ 0 w 43200"/>
                <a:gd name="T3" fmla="*/ 0 h 21700"/>
                <a:gd name="T4" fmla="*/ 1360488 w 43200"/>
                <a:gd name="T5" fmla="*/ 6482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0" name="Arc 37"/>
            <p:cNvSpPr>
              <a:spLocks noChangeAspect="1"/>
            </p:cNvSpPr>
            <p:nvPr/>
          </p:nvSpPr>
          <p:spPr bwMode="auto">
            <a:xfrm flipH="1">
              <a:off x="3925767" y="2528888"/>
              <a:ext cx="1883019" cy="1054100"/>
            </a:xfrm>
            <a:custGeom>
              <a:avLst/>
              <a:gdLst>
                <a:gd name="T0" fmla="*/ 2039937 w 43200"/>
                <a:gd name="T1" fmla="*/ 0 h 21700"/>
                <a:gd name="T2" fmla="*/ 0 w 43200"/>
                <a:gd name="T3" fmla="*/ 0 h 21700"/>
                <a:gd name="T4" fmla="*/ 1019969 w 43200"/>
                <a:gd name="T5" fmla="*/ 4858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1" name="Arc 38"/>
            <p:cNvSpPr>
              <a:spLocks noChangeAspect="1"/>
            </p:cNvSpPr>
            <p:nvPr/>
          </p:nvSpPr>
          <p:spPr bwMode="auto">
            <a:xfrm flipH="1">
              <a:off x="4240823" y="2528890"/>
              <a:ext cx="1254369" cy="701675"/>
            </a:xfrm>
            <a:custGeom>
              <a:avLst/>
              <a:gdLst>
                <a:gd name="T0" fmla="*/ 1358900 w 43200"/>
                <a:gd name="T1" fmla="*/ 0 h 21700"/>
                <a:gd name="T2" fmla="*/ 0 w 43200"/>
                <a:gd name="T3" fmla="*/ 0 h 21700"/>
                <a:gd name="T4" fmla="*/ 679450 w 43200"/>
                <a:gd name="T5" fmla="*/ 3234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8" name="Line 61"/>
            <p:cNvSpPr>
              <a:spLocks noChangeShapeType="1"/>
            </p:cNvSpPr>
            <p:nvPr/>
          </p:nvSpPr>
          <p:spPr bwMode="auto">
            <a:xfrm flipH="1">
              <a:off x="3512527" y="2606677"/>
              <a:ext cx="1242646" cy="701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" name="Line 62"/>
            <p:cNvSpPr>
              <a:spLocks noChangeShapeType="1"/>
            </p:cNvSpPr>
            <p:nvPr/>
          </p:nvSpPr>
          <p:spPr bwMode="auto">
            <a:xfrm>
              <a:off x="5011615" y="2606677"/>
              <a:ext cx="1242646" cy="701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" name="Line 63"/>
            <p:cNvSpPr>
              <a:spLocks noChangeShapeType="1"/>
            </p:cNvSpPr>
            <p:nvPr/>
          </p:nvSpPr>
          <p:spPr bwMode="auto">
            <a:xfrm>
              <a:off x="4881197" y="2606675"/>
              <a:ext cx="0" cy="1563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806436" y="3260811"/>
            <a:ext cx="2293329" cy="2857500"/>
            <a:chOff x="1140069" y="3606800"/>
            <a:chExt cx="2293329" cy="2857500"/>
          </a:xfrm>
        </p:grpSpPr>
        <p:pic>
          <p:nvPicPr>
            <p:cNvPr id="3076" name="Picture 4" descr="figurine0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069" y="4025900"/>
              <a:ext cx="2250831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39"/>
            <p:cNvGrpSpPr>
              <a:grpSpLocks/>
            </p:cNvGrpSpPr>
            <p:nvPr/>
          </p:nvGrpSpPr>
          <p:grpSpPr bwMode="auto">
            <a:xfrm rot="-5400000">
              <a:off x="2779287" y="4426378"/>
              <a:ext cx="681037" cy="334108"/>
              <a:chOff x="2361" y="1729"/>
              <a:chExt cx="1714" cy="886"/>
            </a:xfrm>
          </p:grpSpPr>
          <p:sp>
            <p:nvSpPr>
              <p:cNvPr id="3113" name="Arc 40"/>
              <p:cNvSpPr>
                <a:spLocks/>
              </p:cNvSpPr>
              <p:nvPr/>
            </p:nvSpPr>
            <p:spPr bwMode="auto">
              <a:xfrm flipH="1">
                <a:off x="3004" y="1729"/>
                <a:ext cx="428" cy="221"/>
              </a:xfrm>
              <a:custGeom>
                <a:avLst/>
                <a:gdLst>
                  <a:gd name="T0" fmla="*/ 428 w 43200"/>
                  <a:gd name="T1" fmla="*/ 0 h 21700"/>
                  <a:gd name="T2" fmla="*/ 0 w 43200"/>
                  <a:gd name="T3" fmla="*/ 0 h 21700"/>
                  <a:gd name="T4" fmla="*/ 214 w 43200"/>
                  <a:gd name="T5" fmla="*/ 1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14" name="Arc 41"/>
              <p:cNvSpPr>
                <a:spLocks noChangeAspect="1"/>
              </p:cNvSpPr>
              <p:nvPr/>
            </p:nvSpPr>
            <p:spPr bwMode="auto">
              <a:xfrm>
                <a:off x="2361" y="1729"/>
                <a:ext cx="1714" cy="886"/>
              </a:xfrm>
              <a:custGeom>
                <a:avLst/>
                <a:gdLst>
                  <a:gd name="T0" fmla="*/ 1714 w 43200"/>
                  <a:gd name="T1" fmla="*/ 0 h 21700"/>
                  <a:gd name="T2" fmla="*/ 0 w 43200"/>
                  <a:gd name="T3" fmla="*/ 0 h 21700"/>
                  <a:gd name="T4" fmla="*/ 857 w 43200"/>
                  <a:gd name="T5" fmla="*/ 4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15" name="Arc 42"/>
              <p:cNvSpPr>
                <a:spLocks noChangeAspect="1"/>
              </p:cNvSpPr>
              <p:nvPr/>
            </p:nvSpPr>
            <p:spPr bwMode="auto">
              <a:xfrm flipH="1">
                <a:off x="2575" y="1729"/>
                <a:ext cx="1285" cy="664"/>
              </a:xfrm>
              <a:custGeom>
                <a:avLst/>
                <a:gdLst>
                  <a:gd name="T0" fmla="*/ 1285 w 43200"/>
                  <a:gd name="T1" fmla="*/ 0 h 21700"/>
                  <a:gd name="T2" fmla="*/ 0 w 43200"/>
                  <a:gd name="T3" fmla="*/ 0 h 21700"/>
                  <a:gd name="T4" fmla="*/ 643 w 43200"/>
                  <a:gd name="T5" fmla="*/ 3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16" name="Arc 43"/>
              <p:cNvSpPr>
                <a:spLocks noChangeAspect="1"/>
              </p:cNvSpPr>
              <p:nvPr/>
            </p:nvSpPr>
            <p:spPr bwMode="auto">
              <a:xfrm flipH="1">
                <a:off x="2790" y="1729"/>
                <a:ext cx="856" cy="442"/>
              </a:xfrm>
              <a:custGeom>
                <a:avLst/>
                <a:gdLst>
                  <a:gd name="T0" fmla="*/ 856 w 43200"/>
                  <a:gd name="T1" fmla="*/ 0 h 21700"/>
                  <a:gd name="T2" fmla="*/ 0 w 43200"/>
                  <a:gd name="T3" fmla="*/ 0 h 21700"/>
                  <a:gd name="T4" fmla="*/ 428 w 43200"/>
                  <a:gd name="T5" fmla="*/ 2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" name="Group 44"/>
            <p:cNvGrpSpPr>
              <a:grpSpLocks/>
            </p:cNvGrpSpPr>
            <p:nvPr/>
          </p:nvGrpSpPr>
          <p:grpSpPr bwMode="auto">
            <a:xfrm rot="-6452860">
              <a:off x="2399750" y="5602715"/>
              <a:ext cx="681038" cy="334108"/>
              <a:chOff x="2361" y="1729"/>
              <a:chExt cx="1714" cy="886"/>
            </a:xfrm>
          </p:grpSpPr>
          <p:sp>
            <p:nvSpPr>
              <p:cNvPr id="3109" name="Arc 45"/>
              <p:cNvSpPr>
                <a:spLocks/>
              </p:cNvSpPr>
              <p:nvPr/>
            </p:nvSpPr>
            <p:spPr bwMode="auto">
              <a:xfrm flipH="1">
                <a:off x="3004" y="1729"/>
                <a:ext cx="428" cy="221"/>
              </a:xfrm>
              <a:custGeom>
                <a:avLst/>
                <a:gdLst>
                  <a:gd name="T0" fmla="*/ 428 w 43200"/>
                  <a:gd name="T1" fmla="*/ 0 h 21700"/>
                  <a:gd name="T2" fmla="*/ 0 w 43200"/>
                  <a:gd name="T3" fmla="*/ 0 h 21700"/>
                  <a:gd name="T4" fmla="*/ 214 w 43200"/>
                  <a:gd name="T5" fmla="*/ 1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10" name="Arc 46"/>
              <p:cNvSpPr>
                <a:spLocks noChangeAspect="1"/>
              </p:cNvSpPr>
              <p:nvPr/>
            </p:nvSpPr>
            <p:spPr bwMode="auto">
              <a:xfrm>
                <a:off x="2361" y="1729"/>
                <a:ext cx="1714" cy="886"/>
              </a:xfrm>
              <a:custGeom>
                <a:avLst/>
                <a:gdLst>
                  <a:gd name="T0" fmla="*/ 1714 w 43200"/>
                  <a:gd name="T1" fmla="*/ 0 h 21700"/>
                  <a:gd name="T2" fmla="*/ 0 w 43200"/>
                  <a:gd name="T3" fmla="*/ 0 h 21700"/>
                  <a:gd name="T4" fmla="*/ 857 w 43200"/>
                  <a:gd name="T5" fmla="*/ 4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11" name="Arc 47"/>
              <p:cNvSpPr>
                <a:spLocks noChangeAspect="1"/>
              </p:cNvSpPr>
              <p:nvPr/>
            </p:nvSpPr>
            <p:spPr bwMode="auto">
              <a:xfrm flipH="1">
                <a:off x="2575" y="1729"/>
                <a:ext cx="1285" cy="664"/>
              </a:xfrm>
              <a:custGeom>
                <a:avLst/>
                <a:gdLst>
                  <a:gd name="T0" fmla="*/ 1285 w 43200"/>
                  <a:gd name="T1" fmla="*/ 0 h 21700"/>
                  <a:gd name="T2" fmla="*/ 0 w 43200"/>
                  <a:gd name="T3" fmla="*/ 0 h 21700"/>
                  <a:gd name="T4" fmla="*/ 643 w 43200"/>
                  <a:gd name="T5" fmla="*/ 3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12" name="Arc 48"/>
              <p:cNvSpPr>
                <a:spLocks noChangeAspect="1"/>
              </p:cNvSpPr>
              <p:nvPr/>
            </p:nvSpPr>
            <p:spPr bwMode="auto">
              <a:xfrm flipH="1">
                <a:off x="2790" y="1729"/>
                <a:ext cx="856" cy="442"/>
              </a:xfrm>
              <a:custGeom>
                <a:avLst/>
                <a:gdLst>
                  <a:gd name="T0" fmla="*/ 856 w 43200"/>
                  <a:gd name="T1" fmla="*/ 0 h 21700"/>
                  <a:gd name="T2" fmla="*/ 0 w 43200"/>
                  <a:gd name="T3" fmla="*/ 0 h 21700"/>
                  <a:gd name="T4" fmla="*/ 428 w 43200"/>
                  <a:gd name="T5" fmla="*/ 2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 rot="-7826426">
              <a:off x="2370443" y="3831065"/>
              <a:ext cx="681038" cy="334108"/>
              <a:chOff x="2361" y="1729"/>
              <a:chExt cx="1714" cy="886"/>
            </a:xfrm>
          </p:grpSpPr>
          <p:sp>
            <p:nvSpPr>
              <p:cNvPr id="3105" name="Arc 50"/>
              <p:cNvSpPr>
                <a:spLocks/>
              </p:cNvSpPr>
              <p:nvPr/>
            </p:nvSpPr>
            <p:spPr bwMode="auto">
              <a:xfrm flipH="1">
                <a:off x="3004" y="1729"/>
                <a:ext cx="428" cy="221"/>
              </a:xfrm>
              <a:custGeom>
                <a:avLst/>
                <a:gdLst>
                  <a:gd name="T0" fmla="*/ 428 w 43200"/>
                  <a:gd name="T1" fmla="*/ 0 h 21700"/>
                  <a:gd name="T2" fmla="*/ 0 w 43200"/>
                  <a:gd name="T3" fmla="*/ 0 h 21700"/>
                  <a:gd name="T4" fmla="*/ 214 w 43200"/>
                  <a:gd name="T5" fmla="*/ 1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06" name="Arc 51"/>
              <p:cNvSpPr>
                <a:spLocks noChangeAspect="1"/>
              </p:cNvSpPr>
              <p:nvPr/>
            </p:nvSpPr>
            <p:spPr bwMode="auto">
              <a:xfrm>
                <a:off x="2361" y="1729"/>
                <a:ext cx="1714" cy="886"/>
              </a:xfrm>
              <a:custGeom>
                <a:avLst/>
                <a:gdLst>
                  <a:gd name="T0" fmla="*/ 1714 w 43200"/>
                  <a:gd name="T1" fmla="*/ 0 h 21700"/>
                  <a:gd name="T2" fmla="*/ 0 w 43200"/>
                  <a:gd name="T3" fmla="*/ 0 h 21700"/>
                  <a:gd name="T4" fmla="*/ 857 w 43200"/>
                  <a:gd name="T5" fmla="*/ 4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07" name="Arc 52"/>
              <p:cNvSpPr>
                <a:spLocks noChangeAspect="1"/>
              </p:cNvSpPr>
              <p:nvPr/>
            </p:nvSpPr>
            <p:spPr bwMode="auto">
              <a:xfrm flipH="1">
                <a:off x="2575" y="1729"/>
                <a:ext cx="1285" cy="664"/>
              </a:xfrm>
              <a:custGeom>
                <a:avLst/>
                <a:gdLst>
                  <a:gd name="T0" fmla="*/ 1285 w 43200"/>
                  <a:gd name="T1" fmla="*/ 0 h 21700"/>
                  <a:gd name="T2" fmla="*/ 0 w 43200"/>
                  <a:gd name="T3" fmla="*/ 0 h 21700"/>
                  <a:gd name="T4" fmla="*/ 643 w 43200"/>
                  <a:gd name="T5" fmla="*/ 3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08" name="Arc 53"/>
              <p:cNvSpPr>
                <a:spLocks noChangeAspect="1"/>
              </p:cNvSpPr>
              <p:nvPr/>
            </p:nvSpPr>
            <p:spPr bwMode="auto">
              <a:xfrm flipH="1">
                <a:off x="2790" y="1729"/>
                <a:ext cx="856" cy="442"/>
              </a:xfrm>
              <a:custGeom>
                <a:avLst/>
                <a:gdLst>
                  <a:gd name="T0" fmla="*/ 856 w 43200"/>
                  <a:gd name="T1" fmla="*/ 0 h 21700"/>
                  <a:gd name="T2" fmla="*/ 0 w 43200"/>
                  <a:gd name="T3" fmla="*/ 0 h 21700"/>
                  <a:gd name="T4" fmla="*/ 428 w 43200"/>
                  <a:gd name="T5" fmla="*/ 2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" name="Group 54"/>
            <p:cNvGrpSpPr>
              <a:grpSpLocks/>
            </p:cNvGrpSpPr>
            <p:nvPr/>
          </p:nvGrpSpPr>
          <p:grpSpPr bwMode="auto">
            <a:xfrm rot="-4010675">
              <a:off x="2370444" y="4982003"/>
              <a:ext cx="681037" cy="334108"/>
              <a:chOff x="2361" y="1729"/>
              <a:chExt cx="1714" cy="886"/>
            </a:xfrm>
          </p:grpSpPr>
          <p:sp>
            <p:nvSpPr>
              <p:cNvPr id="3101" name="Arc 55"/>
              <p:cNvSpPr>
                <a:spLocks/>
              </p:cNvSpPr>
              <p:nvPr/>
            </p:nvSpPr>
            <p:spPr bwMode="auto">
              <a:xfrm flipH="1">
                <a:off x="3004" y="1729"/>
                <a:ext cx="428" cy="221"/>
              </a:xfrm>
              <a:custGeom>
                <a:avLst/>
                <a:gdLst>
                  <a:gd name="T0" fmla="*/ 428 w 43200"/>
                  <a:gd name="T1" fmla="*/ 0 h 21700"/>
                  <a:gd name="T2" fmla="*/ 0 w 43200"/>
                  <a:gd name="T3" fmla="*/ 0 h 21700"/>
                  <a:gd name="T4" fmla="*/ 214 w 43200"/>
                  <a:gd name="T5" fmla="*/ 1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02" name="Arc 56"/>
              <p:cNvSpPr>
                <a:spLocks noChangeAspect="1"/>
              </p:cNvSpPr>
              <p:nvPr/>
            </p:nvSpPr>
            <p:spPr bwMode="auto">
              <a:xfrm>
                <a:off x="2361" y="1729"/>
                <a:ext cx="1714" cy="886"/>
              </a:xfrm>
              <a:custGeom>
                <a:avLst/>
                <a:gdLst>
                  <a:gd name="T0" fmla="*/ 1714 w 43200"/>
                  <a:gd name="T1" fmla="*/ 0 h 21700"/>
                  <a:gd name="T2" fmla="*/ 0 w 43200"/>
                  <a:gd name="T3" fmla="*/ 0 h 21700"/>
                  <a:gd name="T4" fmla="*/ 857 w 43200"/>
                  <a:gd name="T5" fmla="*/ 4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03" name="Arc 57"/>
              <p:cNvSpPr>
                <a:spLocks noChangeAspect="1"/>
              </p:cNvSpPr>
              <p:nvPr/>
            </p:nvSpPr>
            <p:spPr bwMode="auto">
              <a:xfrm flipH="1">
                <a:off x="2575" y="1729"/>
                <a:ext cx="1285" cy="664"/>
              </a:xfrm>
              <a:custGeom>
                <a:avLst/>
                <a:gdLst>
                  <a:gd name="T0" fmla="*/ 1285 w 43200"/>
                  <a:gd name="T1" fmla="*/ 0 h 21700"/>
                  <a:gd name="T2" fmla="*/ 0 w 43200"/>
                  <a:gd name="T3" fmla="*/ 0 h 21700"/>
                  <a:gd name="T4" fmla="*/ 643 w 43200"/>
                  <a:gd name="T5" fmla="*/ 3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04" name="Arc 58"/>
              <p:cNvSpPr>
                <a:spLocks noChangeAspect="1"/>
              </p:cNvSpPr>
              <p:nvPr/>
            </p:nvSpPr>
            <p:spPr bwMode="auto">
              <a:xfrm flipH="1">
                <a:off x="2790" y="1729"/>
                <a:ext cx="856" cy="442"/>
              </a:xfrm>
              <a:custGeom>
                <a:avLst/>
                <a:gdLst>
                  <a:gd name="T0" fmla="*/ 856 w 43200"/>
                  <a:gd name="T1" fmla="*/ 0 h 21700"/>
                  <a:gd name="T2" fmla="*/ 0 w 43200"/>
                  <a:gd name="T3" fmla="*/ 0 h 21700"/>
                  <a:gd name="T4" fmla="*/ 428 w 43200"/>
                  <a:gd name="T5" fmla="*/ 2 h 21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700" fill="none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</a:path>
                  <a:path w="43200" h="21700" stroke="0" extrusionOk="0">
                    <a:moveTo>
                      <a:pt x="43199" y="0"/>
                    </a:moveTo>
                    <a:cubicBezTo>
                      <a:pt x="43199" y="33"/>
                      <a:pt x="43200" y="66"/>
                      <a:pt x="43200" y="100"/>
                    </a:cubicBezTo>
                    <a:cubicBezTo>
                      <a:pt x="43200" y="12029"/>
                      <a:pt x="33529" y="21700"/>
                      <a:pt x="21600" y="21700"/>
                    </a:cubicBezTo>
                    <a:cubicBezTo>
                      <a:pt x="9670" y="21700"/>
                      <a:pt x="0" y="12029"/>
                      <a:pt x="0" y="100"/>
                    </a:cubicBezTo>
                    <a:cubicBezTo>
                      <a:pt x="0" y="66"/>
                      <a:pt x="0" y="33"/>
                      <a:pt x="0" y="0"/>
                    </a:cubicBezTo>
                    <a:lnTo>
                      <a:pt x="21600" y="100"/>
                    </a:lnTo>
                    <a:lnTo>
                      <a:pt x="431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86" name="Freeform 59"/>
            <p:cNvSpPr>
              <a:spLocks/>
            </p:cNvSpPr>
            <p:nvPr/>
          </p:nvSpPr>
          <p:spPr bwMode="auto">
            <a:xfrm>
              <a:off x="2649417" y="3606800"/>
              <a:ext cx="783981" cy="2768600"/>
            </a:xfrm>
            <a:custGeom>
              <a:avLst/>
              <a:gdLst>
                <a:gd name="T0" fmla="*/ 0 w 535"/>
                <a:gd name="T1" fmla="*/ 0 h 1744"/>
                <a:gd name="T2" fmla="*/ 234950 w 535"/>
                <a:gd name="T3" fmla="*/ 88900 h 1744"/>
                <a:gd name="T4" fmla="*/ 361950 w 535"/>
                <a:gd name="T5" fmla="*/ 266700 h 1744"/>
                <a:gd name="T6" fmla="*/ 438150 w 535"/>
                <a:gd name="T7" fmla="*/ 508000 h 1744"/>
                <a:gd name="T8" fmla="*/ 685800 w 535"/>
                <a:gd name="T9" fmla="*/ 685800 h 1744"/>
                <a:gd name="T10" fmla="*/ 831850 w 535"/>
                <a:gd name="T11" fmla="*/ 977900 h 1744"/>
                <a:gd name="T12" fmla="*/ 793750 w 535"/>
                <a:gd name="T13" fmla="*/ 1219200 h 1744"/>
                <a:gd name="T14" fmla="*/ 647700 w 535"/>
                <a:gd name="T15" fmla="*/ 1371600 h 1744"/>
                <a:gd name="T16" fmla="*/ 444500 w 535"/>
                <a:gd name="T17" fmla="*/ 1473200 h 1744"/>
                <a:gd name="T18" fmla="*/ 342900 w 535"/>
                <a:gd name="T19" fmla="*/ 1676400 h 1744"/>
                <a:gd name="T20" fmla="*/ 330200 w 535"/>
                <a:gd name="T21" fmla="*/ 1866900 h 1744"/>
                <a:gd name="T22" fmla="*/ 419100 w 535"/>
                <a:gd name="T23" fmla="*/ 2044700 h 1744"/>
                <a:gd name="T24" fmla="*/ 450850 w 535"/>
                <a:gd name="T25" fmla="*/ 2260600 h 1744"/>
                <a:gd name="T26" fmla="*/ 438150 w 535"/>
                <a:gd name="T27" fmla="*/ 2514600 h 1744"/>
                <a:gd name="T28" fmla="*/ 368300 w 535"/>
                <a:gd name="T29" fmla="*/ 2654300 h 1744"/>
                <a:gd name="T30" fmla="*/ 203200 w 535"/>
                <a:gd name="T31" fmla="*/ 2768600 h 17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5" h="1744">
                  <a:moveTo>
                    <a:pt x="0" y="0"/>
                  </a:moveTo>
                  <a:cubicBezTo>
                    <a:pt x="25" y="9"/>
                    <a:pt x="110" y="28"/>
                    <a:pt x="148" y="56"/>
                  </a:cubicBezTo>
                  <a:cubicBezTo>
                    <a:pt x="186" y="84"/>
                    <a:pt x="207" y="124"/>
                    <a:pt x="228" y="168"/>
                  </a:cubicBezTo>
                  <a:cubicBezTo>
                    <a:pt x="249" y="212"/>
                    <a:pt x="242" y="276"/>
                    <a:pt x="276" y="320"/>
                  </a:cubicBezTo>
                  <a:cubicBezTo>
                    <a:pt x="310" y="364"/>
                    <a:pt x="391" y="383"/>
                    <a:pt x="432" y="432"/>
                  </a:cubicBezTo>
                  <a:cubicBezTo>
                    <a:pt x="473" y="481"/>
                    <a:pt x="513" y="560"/>
                    <a:pt x="524" y="616"/>
                  </a:cubicBezTo>
                  <a:cubicBezTo>
                    <a:pt x="535" y="672"/>
                    <a:pt x="519" y="727"/>
                    <a:pt x="500" y="768"/>
                  </a:cubicBezTo>
                  <a:cubicBezTo>
                    <a:pt x="481" y="809"/>
                    <a:pt x="445" y="837"/>
                    <a:pt x="408" y="864"/>
                  </a:cubicBezTo>
                  <a:cubicBezTo>
                    <a:pt x="371" y="891"/>
                    <a:pt x="312" y="896"/>
                    <a:pt x="280" y="928"/>
                  </a:cubicBezTo>
                  <a:cubicBezTo>
                    <a:pt x="248" y="960"/>
                    <a:pt x="228" y="1015"/>
                    <a:pt x="216" y="1056"/>
                  </a:cubicBezTo>
                  <a:cubicBezTo>
                    <a:pt x="204" y="1097"/>
                    <a:pt x="200" y="1137"/>
                    <a:pt x="208" y="1176"/>
                  </a:cubicBezTo>
                  <a:cubicBezTo>
                    <a:pt x="216" y="1215"/>
                    <a:pt x="251" y="1247"/>
                    <a:pt x="264" y="1288"/>
                  </a:cubicBezTo>
                  <a:cubicBezTo>
                    <a:pt x="277" y="1329"/>
                    <a:pt x="282" y="1375"/>
                    <a:pt x="284" y="1424"/>
                  </a:cubicBezTo>
                  <a:cubicBezTo>
                    <a:pt x="286" y="1473"/>
                    <a:pt x="285" y="1543"/>
                    <a:pt x="276" y="1584"/>
                  </a:cubicBezTo>
                  <a:cubicBezTo>
                    <a:pt x="267" y="1625"/>
                    <a:pt x="257" y="1645"/>
                    <a:pt x="232" y="1672"/>
                  </a:cubicBezTo>
                  <a:cubicBezTo>
                    <a:pt x="207" y="1699"/>
                    <a:pt x="169" y="1722"/>
                    <a:pt x="128" y="17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1" name="Line 64"/>
            <p:cNvSpPr>
              <a:spLocks noChangeShapeType="1"/>
            </p:cNvSpPr>
            <p:nvPr/>
          </p:nvSpPr>
          <p:spPr bwMode="auto">
            <a:xfrm flipV="1">
              <a:off x="2636229" y="3771900"/>
              <a:ext cx="241788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2" name="Line 65"/>
            <p:cNvSpPr>
              <a:spLocks noChangeShapeType="1"/>
            </p:cNvSpPr>
            <p:nvPr/>
          </p:nvSpPr>
          <p:spPr bwMode="auto">
            <a:xfrm flipV="1">
              <a:off x="3036277" y="4281488"/>
              <a:ext cx="241789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3" name="Line 66"/>
            <p:cNvSpPr>
              <a:spLocks noChangeShapeType="1"/>
            </p:cNvSpPr>
            <p:nvPr/>
          </p:nvSpPr>
          <p:spPr bwMode="auto">
            <a:xfrm flipV="1">
              <a:off x="2639160" y="5486400"/>
              <a:ext cx="241788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4" name="Line 67"/>
            <p:cNvSpPr>
              <a:spLocks noChangeShapeType="1"/>
            </p:cNvSpPr>
            <p:nvPr/>
          </p:nvSpPr>
          <p:spPr bwMode="auto">
            <a:xfrm rot="2700000" flipV="1">
              <a:off x="2718472" y="5723182"/>
              <a:ext cx="261938" cy="23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" name="Line 68"/>
            <p:cNvSpPr>
              <a:spLocks noChangeShapeType="1"/>
            </p:cNvSpPr>
            <p:nvPr/>
          </p:nvSpPr>
          <p:spPr bwMode="auto">
            <a:xfrm rot="2700000" flipV="1">
              <a:off x="3109731" y="4499219"/>
              <a:ext cx="261937" cy="23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6" name="Line 69"/>
            <p:cNvSpPr>
              <a:spLocks noChangeShapeType="1"/>
            </p:cNvSpPr>
            <p:nvPr/>
          </p:nvSpPr>
          <p:spPr bwMode="auto">
            <a:xfrm rot="2700000" flipV="1">
              <a:off x="2719939" y="3981694"/>
              <a:ext cx="261937" cy="23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7" name="Line 70"/>
            <p:cNvSpPr>
              <a:spLocks noChangeShapeType="1"/>
            </p:cNvSpPr>
            <p:nvPr/>
          </p:nvSpPr>
          <p:spPr bwMode="auto">
            <a:xfrm rot="2700000" flipV="1">
              <a:off x="2700887" y="4969119"/>
              <a:ext cx="261938" cy="23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8" name="Line 71"/>
            <p:cNvSpPr>
              <a:spLocks noChangeShapeType="1"/>
            </p:cNvSpPr>
            <p:nvPr/>
          </p:nvSpPr>
          <p:spPr bwMode="auto">
            <a:xfrm>
              <a:off x="2631831" y="5156200"/>
              <a:ext cx="241789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99" name="Line 72"/>
          <p:cNvSpPr>
            <a:spLocks noChangeShapeType="1"/>
          </p:cNvSpPr>
          <p:nvPr/>
        </p:nvSpPr>
        <p:spPr bwMode="auto">
          <a:xfrm>
            <a:off x="3815862" y="4953000"/>
            <a:ext cx="756138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00" name="Text Box 73"/>
          <p:cNvSpPr txBox="1">
            <a:spLocks noChangeArrowheads="1"/>
          </p:cNvSpPr>
          <p:nvPr/>
        </p:nvSpPr>
        <p:spPr bwMode="auto">
          <a:xfrm>
            <a:off x="5842252" y="2217697"/>
            <a:ext cx="31112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FF0000"/>
                </a:solidFill>
              </a:rPr>
              <a:t>Dans le noir un objet est invisible !</a:t>
            </a:r>
          </a:p>
        </p:txBody>
      </p:sp>
      <p:sp>
        <p:nvSpPr>
          <p:cNvPr id="74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76263" y="6453188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28A6B153-38E1-4CE8-A0D2-7A3023B5F0C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5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537510" y="6453188"/>
            <a:ext cx="6561138" cy="268287"/>
          </a:xfrm>
        </p:spPr>
        <p:txBody>
          <a:bodyPr/>
          <a:lstStyle/>
          <a:p>
            <a:r>
              <a:rPr lang="fr-FR" dirty="0" smtClean="0"/>
              <a:t>Holographie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0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013" y="82550"/>
            <a:ext cx="7391400" cy="860425"/>
          </a:xfrm>
        </p:spPr>
        <p:txBody>
          <a:bodyPr/>
          <a:lstStyle/>
          <a:p>
            <a:r>
              <a:rPr lang="fr-FR" dirty="0" smtClean="0"/>
              <a:t>4. Contraintes Expérimentales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4. Montage expérimental typique en réflexion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29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802459" y="1917552"/>
            <a:ext cx="7540123" cy="3250534"/>
            <a:chOff x="754834" y="1412727"/>
            <a:chExt cx="7540123" cy="3250534"/>
          </a:xfrm>
        </p:grpSpPr>
        <p:grpSp>
          <p:nvGrpSpPr>
            <p:cNvPr id="6" name="Groupe 91"/>
            <p:cNvGrpSpPr/>
            <p:nvPr/>
          </p:nvGrpSpPr>
          <p:grpSpPr>
            <a:xfrm>
              <a:off x="4945834" y="1412727"/>
              <a:ext cx="3349123" cy="3250534"/>
              <a:chOff x="4945834" y="1412727"/>
              <a:chExt cx="3349123" cy="3250534"/>
            </a:xfrm>
          </p:grpSpPr>
          <p:sp>
            <p:nvSpPr>
              <p:cNvPr id="21" name="ZoneTexte 20"/>
              <p:cNvSpPr txBox="1"/>
              <p:nvPr/>
            </p:nvSpPr>
            <p:spPr>
              <a:xfrm>
                <a:off x="6181724" y="4386262"/>
                <a:ext cx="7248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 Narrow" pitchFamily="34" charset="0"/>
                  </a:rPr>
                  <a:t>Relecture</a:t>
                </a:r>
              </a:p>
            </p:txBody>
          </p:sp>
          <p:sp>
            <p:nvSpPr>
              <p:cNvPr id="22" name="Triangle isocèle 21"/>
              <p:cNvSpPr/>
              <p:nvPr/>
            </p:nvSpPr>
            <p:spPr>
              <a:xfrm rot="18512527">
                <a:off x="6239478" y="1985312"/>
                <a:ext cx="722912" cy="1992195"/>
              </a:xfrm>
              <a:prstGeom prst="triangle">
                <a:avLst/>
              </a:prstGeom>
              <a:solidFill>
                <a:srgbClr val="FD0F0F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 rot="16200000" flipH="1">
                <a:off x="5320660" y="1865723"/>
                <a:ext cx="455850" cy="51088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4" name="Text Box 48"/>
              <p:cNvSpPr txBox="1">
                <a:spLocks noChangeArrowheads="1"/>
              </p:cNvSpPr>
              <p:nvPr/>
            </p:nvSpPr>
            <p:spPr bwMode="auto">
              <a:xfrm>
                <a:off x="7491985" y="3498225"/>
                <a:ext cx="53168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1200" dirty="0"/>
                  <a:t>Objet</a:t>
                </a: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 rot="16466165" flipV="1">
                <a:off x="6701880" y="3414713"/>
                <a:ext cx="858338" cy="60220"/>
              </a:xfrm>
              <a:prstGeom prst="line">
                <a:avLst/>
              </a:prstGeom>
              <a:noFill/>
              <a:ln w="57150" cmpd="thickThin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7385734" y="3060828"/>
                <a:ext cx="9092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 Narrow" pitchFamily="34" charset="0"/>
                  </a:rPr>
                  <a:t>Hologramme</a:t>
                </a: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 rot="2325312">
                <a:off x="5872420" y="2562734"/>
                <a:ext cx="7681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 Narrow" pitchFamily="34" charset="0"/>
                  </a:rPr>
                  <a:t>Référence</a:t>
                </a:r>
              </a:p>
            </p:txBody>
          </p:sp>
          <p:sp>
            <p:nvSpPr>
              <p:cNvPr id="28" name="Text Box 3"/>
              <p:cNvSpPr txBox="1">
                <a:spLocks noChangeArrowheads="1"/>
              </p:cNvSpPr>
              <p:nvPr/>
            </p:nvSpPr>
            <p:spPr bwMode="auto">
              <a:xfrm rot="2705308">
                <a:off x="4800442" y="1558119"/>
                <a:ext cx="567784" cy="27699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200" dirty="0"/>
                  <a:t>LASER</a:t>
                </a:r>
              </a:p>
            </p:txBody>
          </p:sp>
          <p:cxnSp>
            <p:nvCxnSpPr>
              <p:cNvPr id="29" name="Connecteur droit avec flèche 28"/>
              <p:cNvCxnSpPr>
                <a:stCxn id="27" idx="3"/>
              </p:cNvCxnSpPr>
              <p:nvPr/>
            </p:nvCxnSpPr>
            <p:spPr>
              <a:xfrm>
                <a:off x="6556015" y="2941665"/>
                <a:ext cx="229729" cy="1840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lipse 29"/>
              <p:cNvSpPr/>
              <p:nvPr/>
            </p:nvSpPr>
            <p:spPr>
              <a:xfrm rot="18694480">
                <a:off x="5629274" y="2306587"/>
                <a:ext cx="419100" cy="123825"/>
              </a:xfrm>
              <a:prstGeom prst="ellipse">
                <a:avLst/>
              </a:prstGeom>
              <a:solidFill>
                <a:srgbClr val="D6F3F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cxnSp>
            <p:nvCxnSpPr>
              <p:cNvPr id="31" name="Connecteur droit avec flèche 30"/>
              <p:cNvCxnSpPr/>
              <p:nvPr/>
            </p:nvCxnSpPr>
            <p:spPr>
              <a:xfrm rot="10800000">
                <a:off x="6629401" y="3657601"/>
                <a:ext cx="222251" cy="47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Forme libre 31"/>
              <p:cNvSpPr/>
              <p:nvPr/>
            </p:nvSpPr>
            <p:spPr>
              <a:xfrm>
                <a:off x="6642100" y="2705100"/>
                <a:ext cx="908050" cy="1549400"/>
              </a:xfrm>
              <a:custGeom>
                <a:avLst/>
                <a:gdLst>
                  <a:gd name="connsiteX0" fmla="*/ 600075 w 908050"/>
                  <a:gd name="connsiteY0" fmla="*/ 977900 h 1549400"/>
                  <a:gd name="connsiteX1" fmla="*/ 0 w 908050"/>
                  <a:gd name="connsiteY1" fmla="*/ 1549400 h 1549400"/>
                  <a:gd name="connsiteX2" fmla="*/ 15875 w 908050"/>
                  <a:gd name="connsiteY2" fmla="*/ 0 h 1549400"/>
                  <a:gd name="connsiteX3" fmla="*/ 908050 w 908050"/>
                  <a:gd name="connsiteY3" fmla="*/ 669925 h 1549400"/>
                  <a:gd name="connsiteX4" fmla="*/ 600075 w 908050"/>
                  <a:gd name="connsiteY4" fmla="*/ 977900 h 154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8050" h="1549400">
                    <a:moveTo>
                      <a:pt x="600075" y="977900"/>
                    </a:moveTo>
                    <a:lnTo>
                      <a:pt x="0" y="1549400"/>
                    </a:lnTo>
                    <a:lnTo>
                      <a:pt x="15875" y="0"/>
                    </a:lnTo>
                    <a:lnTo>
                      <a:pt x="908050" y="669925"/>
                    </a:lnTo>
                    <a:lnTo>
                      <a:pt x="600075" y="977900"/>
                    </a:lnTo>
                    <a:close/>
                  </a:path>
                </a:pathLst>
              </a:custGeom>
              <a:solidFill>
                <a:srgbClr val="FD0F0F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sp>
            <p:nvSpPr>
              <p:cNvPr id="33" name="Freeform 23" descr="Diagonales larges vers le bas"/>
              <p:cNvSpPr>
                <a:spLocks/>
              </p:cNvSpPr>
              <p:nvPr/>
            </p:nvSpPr>
            <p:spPr bwMode="auto">
              <a:xfrm rot="13801589">
                <a:off x="7186444" y="3328438"/>
                <a:ext cx="445879" cy="429793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69" y="56"/>
                  </a:cxn>
                  <a:cxn ang="0">
                    <a:pos x="45" y="72"/>
                  </a:cxn>
                  <a:cxn ang="0">
                    <a:pos x="13" y="120"/>
                  </a:cxn>
                  <a:cxn ang="0">
                    <a:pos x="21" y="192"/>
                  </a:cxn>
                  <a:cxn ang="0">
                    <a:pos x="125" y="336"/>
                  </a:cxn>
                  <a:cxn ang="0">
                    <a:pos x="141" y="360"/>
                  </a:cxn>
                  <a:cxn ang="0">
                    <a:pos x="165" y="376"/>
                  </a:cxn>
                  <a:cxn ang="0">
                    <a:pos x="181" y="424"/>
                  </a:cxn>
                  <a:cxn ang="0">
                    <a:pos x="261" y="376"/>
                  </a:cxn>
                  <a:cxn ang="0">
                    <a:pos x="293" y="288"/>
                  </a:cxn>
                  <a:cxn ang="0">
                    <a:pos x="261" y="240"/>
                  </a:cxn>
                  <a:cxn ang="0">
                    <a:pos x="269" y="72"/>
                  </a:cxn>
                  <a:cxn ang="0">
                    <a:pos x="141" y="32"/>
                  </a:cxn>
                  <a:cxn ang="0">
                    <a:pos x="149" y="0"/>
                  </a:cxn>
                </a:cxnLst>
                <a:rect l="0" t="0" r="r" b="b"/>
                <a:pathLst>
                  <a:path w="313" h="424">
                    <a:moveTo>
                      <a:pt x="149" y="0"/>
                    </a:moveTo>
                    <a:cubicBezTo>
                      <a:pt x="102" y="36"/>
                      <a:pt x="128" y="17"/>
                      <a:pt x="69" y="56"/>
                    </a:cubicBezTo>
                    <a:cubicBezTo>
                      <a:pt x="61" y="61"/>
                      <a:pt x="45" y="72"/>
                      <a:pt x="45" y="72"/>
                    </a:cubicBezTo>
                    <a:cubicBezTo>
                      <a:pt x="34" y="88"/>
                      <a:pt x="24" y="104"/>
                      <a:pt x="13" y="120"/>
                    </a:cubicBezTo>
                    <a:cubicBezTo>
                      <a:pt x="0" y="140"/>
                      <a:pt x="17" y="168"/>
                      <a:pt x="21" y="192"/>
                    </a:cubicBezTo>
                    <a:cubicBezTo>
                      <a:pt x="33" y="262"/>
                      <a:pt x="69" y="299"/>
                      <a:pt x="125" y="336"/>
                    </a:cubicBezTo>
                    <a:cubicBezTo>
                      <a:pt x="130" y="344"/>
                      <a:pt x="134" y="353"/>
                      <a:pt x="141" y="360"/>
                    </a:cubicBezTo>
                    <a:cubicBezTo>
                      <a:pt x="148" y="367"/>
                      <a:pt x="160" y="368"/>
                      <a:pt x="165" y="376"/>
                    </a:cubicBezTo>
                    <a:cubicBezTo>
                      <a:pt x="174" y="390"/>
                      <a:pt x="181" y="424"/>
                      <a:pt x="181" y="424"/>
                    </a:cubicBezTo>
                    <a:cubicBezTo>
                      <a:pt x="211" y="409"/>
                      <a:pt x="229" y="387"/>
                      <a:pt x="261" y="376"/>
                    </a:cubicBezTo>
                    <a:cubicBezTo>
                      <a:pt x="289" y="348"/>
                      <a:pt x="313" y="332"/>
                      <a:pt x="293" y="288"/>
                    </a:cubicBezTo>
                    <a:cubicBezTo>
                      <a:pt x="285" y="270"/>
                      <a:pt x="261" y="240"/>
                      <a:pt x="261" y="240"/>
                    </a:cubicBezTo>
                    <a:cubicBezTo>
                      <a:pt x="262" y="225"/>
                      <a:pt x="285" y="91"/>
                      <a:pt x="269" y="72"/>
                    </a:cubicBezTo>
                    <a:cubicBezTo>
                      <a:pt x="226" y="21"/>
                      <a:pt x="194" y="65"/>
                      <a:pt x="141" y="32"/>
                    </a:cubicBezTo>
                    <a:cubicBezTo>
                      <a:pt x="132" y="26"/>
                      <a:pt x="146" y="11"/>
                      <a:pt x="149" y="0"/>
                    </a:cubicBezTo>
                    <a:close/>
                  </a:path>
                </a:pathLst>
              </a:custGeom>
              <a:pattFill prst="wdDnDiag">
                <a:fgClr>
                  <a:schemeClr val="bg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grpSp>
            <p:nvGrpSpPr>
              <p:cNvPr id="34" name="Groupe 89"/>
              <p:cNvGrpSpPr/>
              <p:nvPr/>
            </p:nvGrpSpPr>
            <p:grpSpPr>
              <a:xfrm rot="5803430">
                <a:off x="6069045" y="3477044"/>
                <a:ext cx="297455" cy="319746"/>
                <a:chOff x="7221570" y="5001042"/>
                <a:chExt cx="297455" cy="319746"/>
              </a:xfrm>
            </p:grpSpPr>
            <p:cxnSp>
              <p:nvCxnSpPr>
                <p:cNvPr id="35" name="Connecteur droit 34"/>
                <p:cNvCxnSpPr/>
                <p:nvPr/>
              </p:nvCxnSpPr>
              <p:spPr>
                <a:xfrm rot="5008572">
                  <a:off x="7318050" y="5065899"/>
                  <a:ext cx="225991" cy="12214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/>
                <p:cNvCxnSpPr/>
                <p:nvPr/>
              </p:nvCxnSpPr>
              <p:spPr>
                <a:xfrm rot="5008572" flipV="1">
                  <a:off x="7196895" y="5081648"/>
                  <a:ext cx="225991" cy="12214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Arc 36"/>
                <p:cNvSpPr/>
                <p:nvPr/>
              </p:nvSpPr>
              <p:spPr>
                <a:xfrm rot="18522558">
                  <a:off x="7210425" y="5012187"/>
                  <a:ext cx="319746" cy="297455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/>
                </a:p>
              </p:txBody>
            </p:sp>
            <p:sp>
              <p:nvSpPr>
                <p:cNvPr id="38" name="Ellipse 37"/>
                <p:cNvSpPr/>
                <p:nvPr/>
              </p:nvSpPr>
              <p:spPr>
                <a:xfrm rot="5008572">
                  <a:off x="7335459" y="5021047"/>
                  <a:ext cx="56011" cy="91185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/>
                </a:p>
              </p:txBody>
            </p:sp>
          </p:grpSp>
        </p:grpSp>
        <p:grpSp>
          <p:nvGrpSpPr>
            <p:cNvPr id="7" name="Groupe 92"/>
            <p:cNvGrpSpPr/>
            <p:nvPr/>
          </p:nvGrpSpPr>
          <p:grpSpPr>
            <a:xfrm>
              <a:off x="754834" y="1544540"/>
              <a:ext cx="3349123" cy="3091218"/>
              <a:chOff x="754834" y="1544540"/>
              <a:chExt cx="3349123" cy="3091218"/>
            </a:xfrm>
          </p:grpSpPr>
          <p:sp>
            <p:nvSpPr>
              <p:cNvPr id="8" name="Triangle isocèle 7"/>
              <p:cNvSpPr/>
              <p:nvPr/>
            </p:nvSpPr>
            <p:spPr>
              <a:xfrm rot="18512527">
                <a:off x="2048478" y="2117125"/>
                <a:ext cx="722912" cy="1992195"/>
              </a:xfrm>
              <a:prstGeom prst="triangle">
                <a:avLst/>
              </a:prstGeom>
              <a:solidFill>
                <a:srgbClr val="FD0F0F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sp>
            <p:nvSpPr>
              <p:cNvPr id="9" name="Line 29"/>
              <p:cNvSpPr>
                <a:spLocks noChangeShapeType="1"/>
              </p:cNvSpPr>
              <p:nvPr/>
            </p:nvSpPr>
            <p:spPr bwMode="auto">
              <a:xfrm rot="16200000" flipH="1">
                <a:off x="1129660" y="1997536"/>
                <a:ext cx="455850" cy="51088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" name="Text Box 48"/>
              <p:cNvSpPr txBox="1">
                <a:spLocks noChangeArrowheads="1"/>
              </p:cNvSpPr>
              <p:nvPr/>
            </p:nvSpPr>
            <p:spPr bwMode="auto">
              <a:xfrm>
                <a:off x="3300985" y="3630038"/>
                <a:ext cx="53168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1200" dirty="0"/>
                  <a:t>Objet</a:t>
                </a:r>
              </a:p>
            </p:txBody>
          </p:sp>
          <p:sp>
            <p:nvSpPr>
              <p:cNvPr id="11" name="Line 22"/>
              <p:cNvSpPr>
                <a:spLocks noChangeShapeType="1"/>
              </p:cNvSpPr>
              <p:nvPr/>
            </p:nvSpPr>
            <p:spPr bwMode="auto">
              <a:xfrm rot="16466165" flipV="1">
                <a:off x="2510880" y="3546526"/>
                <a:ext cx="858338" cy="60220"/>
              </a:xfrm>
              <a:prstGeom prst="line">
                <a:avLst/>
              </a:prstGeom>
              <a:noFill/>
              <a:ln w="57150" cmpd="thickThin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3194734" y="3192641"/>
                <a:ext cx="9092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 Narrow" pitchFamily="34" charset="0"/>
                  </a:rPr>
                  <a:t>Hologramme</a:t>
                </a: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 rot="2325312">
                <a:off x="1681420" y="2694547"/>
                <a:ext cx="7681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 Narrow" pitchFamily="34" charset="0"/>
                  </a:rPr>
                  <a:t>Référence</a:t>
                </a:r>
              </a:p>
            </p:txBody>
          </p:sp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 rot="2705308">
                <a:off x="609442" y="1689932"/>
                <a:ext cx="567784" cy="27699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200" dirty="0"/>
                  <a:t>LASER</a:t>
                </a:r>
              </a:p>
            </p:txBody>
          </p:sp>
          <p:cxnSp>
            <p:nvCxnSpPr>
              <p:cNvPr id="15" name="Connecteur droit avec flèche 14"/>
              <p:cNvCxnSpPr>
                <a:stCxn id="13" idx="3"/>
              </p:cNvCxnSpPr>
              <p:nvPr/>
            </p:nvCxnSpPr>
            <p:spPr>
              <a:xfrm>
                <a:off x="2365015" y="3073478"/>
                <a:ext cx="229729" cy="1840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Ellipse 15"/>
              <p:cNvSpPr/>
              <p:nvPr/>
            </p:nvSpPr>
            <p:spPr>
              <a:xfrm rot="18694480">
                <a:off x="1438274" y="2438400"/>
                <a:ext cx="419100" cy="123825"/>
              </a:xfrm>
              <a:prstGeom prst="ellipse">
                <a:avLst/>
              </a:prstGeom>
              <a:solidFill>
                <a:srgbClr val="D6F3F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sp>
            <p:nvSpPr>
              <p:cNvPr id="17" name="Forme libre 16"/>
              <p:cNvSpPr/>
              <p:nvPr/>
            </p:nvSpPr>
            <p:spPr>
              <a:xfrm>
                <a:off x="2962274" y="3209924"/>
                <a:ext cx="371475" cy="793750"/>
              </a:xfrm>
              <a:custGeom>
                <a:avLst/>
                <a:gdLst>
                  <a:gd name="connsiteX0" fmla="*/ 92075 w 371475"/>
                  <a:gd name="connsiteY0" fmla="*/ 609600 h 793750"/>
                  <a:gd name="connsiteX1" fmla="*/ 0 w 371475"/>
                  <a:gd name="connsiteY1" fmla="*/ 793750 h 793750"/>
                  <a:gd name="connsiteX2" fmla="*/ 9525 w 371475"/>
                  <a:gd name="connsiteY2" fmla="*/ 0 h 793750"/>
                  <a:gd name="connsiteX3" fmla="*/ 371475 w 371475"/>
                  <a:gd name="connsiteY3" fmla="*/ 285750 h 793750"/>
                  <a:gd name="connsiteX4" fmla="*/ 92075 w 371475"/>
                  <a:gd name="connsiteY4" fmla="*/ 609600 h 793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475" h="793750">
                    <a:moveTo>
                      <a:pt x="92075" y="609600"/>
                    </a:moveTo>
                    <a:lnTo>
                      <a:pt x="0" y="793750"/>
                    </a:lnTo>
                    <a:lnTo>
                      <a:pt x="9525" y="0"/>
                    </a:lnTo>
                    <a:lnTo>
                      <a:pt x="371475" y="285750"/>
                    </a:lnTo>
                    <a:lnTo>
                      <a:pt x="92075" y="609600"/>
                    </a:lnTo>
                    <a:close/>
                  </a:path>
                </a:pathLst>
              </a:custGeom>
              <a:solidFill>
                <a:srgbClr val="FD0F0F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sp>
            <p:nvSpPr>
              <p:cNvPr id="18" name="Freeform 23" descr="Diagonales larges vers le bas"/>
              <p:cNvSpPr>
                <a:spLocks/>
              </p:cNvSpPr>
              <p:nvPr/>
            </p:nvSpPr>
            <p:spPr bwMode="auto">
              <a:xfrm rot="13801589">
                <a:off x="2995444" y="3460251"/>
                <a:ext cx="445879" cy="429793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69" y="56"/>
                  </a:cxn>
                  <a:cxn ang="0">
                    <a:pos x="45" y="72"/>
                  </a:cxn>
                  <a:cxn ang="0">
                    <a:pos x="13" y="120"/>
                  </a:cxn>
                  <a:cxn ang="0">
                    <a:pos x="21" y="192"/>
                  </a:cxn>
                  <a:cxn ang="0">
                    <a:pos x="125" y="336"/>
                  </a:cxn>
                  <a:cxn ang="0">
                    <a:pos x="141" y="360"/>
                  </a:cxn>
                  <a:cxn ang="0">
                    <a:pos x="165" y="376"/>
                  </a:cxn>
                  <a:cxn ang="0">
                    <a:pos x="181" y="424"/>
                  </a:cxn>
                  <a:cxn ang="0">
                    <a:pos x="261" y="376"/>
                  </a:cxn>
                  <a:cxn ang="0">
                    <a:pos x="293" y="288"/>
                  </a:cxn>
                  <a:cxn ang="0">
                    <a:pos x="261" y="240"/>
                  </a:cxn>
                  <a:cxn ang="0">
                    <a:pos x="269" y="72"/>
                  </a:cxn>
                  <a:cxn ang="0">
                    <a:pos x="141" y="32"/>
                  </a:cxn>
                  <a:cxn ang="0">
                    <a:pos x="149" y="0"/>
                  </a:cxn>
                </a:cxnLst>
                <a:rect l="0" t="0" r="r" b="b"/>
                <a:pathLst>
                  <a:path w="313" h="424">
                    <a:moveTo>
                      <a:pt x="149" y="0"/>
                    </a:moveTo>
                    <a:cubicBezTo>
                      <a:pt x="102" y="36"/>
                      <a:pt x="128" y="17"/>
                      <a:pt x="69" y="56"/>
                    </a:cubicBezTo>
                    <a:cubicBezTo>
                      <a:pt x="61" y="61"/>
                      <a:pt x="45" y="72"/>
                      <a:pt x="45" y="72"/>
                    </a:cubicBezTo>
                    <a:cubicBezTo>
                      <a:pt x="34" y="88"/>
                      <a:pt x="24" y="104"/>
                      <a:pt x="13" y="120"/>
                    </a:cubicBezTo>
                    <a:cubicBezTo>
                      <a:pt x="0" y="140"/>
                      <a:pt x="17" y="168"/>
                      <a:pt x="21" y="192"/>
                    </a:cubicBezTo>
                    <a:cubicBezTo>
                      <a:pt x="33" y="262"/>
                      <a:pt x="69" y="299"/>
                      <a:pt x="125" y="336"/>
                    </a:cubicBezTo>
                    <a:cubicBezTo>
                      <a:pt x="130" y="344"/>
                      <a:pt x="134" y="353"/>
                      <a:pt x="141" y="360"/>
                    </a:cubicBezTo>
                    <a:cubicBezTo>
                      <a:pt x="148" y="367"/>
                      <a:pt x="160" y="368"/>
                      <a:pt x="165" y="376"/>
                    </a:cubicBezTo>
                    <a:cubicBezTo>
                      <a:pt x="174" y="390"/>
                      <a:pt x="181" y="424"/>
                      <a:pt x="181" y="424"/>
                    </a:cubicBezTo>
                    <a:cubicBezTo>
                      <a:pt x="211" y="409"/>
                      <a:pt x="229" y="387"/>
                      <a:pt x="261" y="376"/>
                    </a:cubicBezTo>
                    <a:cubicBezTo>
                      <a:pt x="289" y="348"/>
                      <a:pt x="313" y="332"/>
                      <a:pt x="293" y="288"/>
                    </a:cubicBezTo>
                    <a:cubicBezTo>
                      <a:pt x="285" y="270"/>
                      <a:pt x="261" y="240"/>
                      <a:pt x="261" y="240"/>
                    </a:cubicBezTo>
                    <a:cubicBezTo>
                      <a:pt x="262" y="225"/>
                      <a:pt x="285" y="91"/>
                      <a:pt x="269" y="72"/>
                    </a:cubicBezTo>
                    <a:cubicBezTo>
                      <a:pt x="226" y="21"/>
                      <a:pt x="194" y="65"/>
                      <a:pt x="141" y="32"/>
                    </a:cubicBezTo>
                    <a:cubicBezTo>
                      <a:pt x="132" y="26"/>
                      <a:pt x="146" y="11"/>
                      <a:pt x="149" y="0"/>
                    </a:cubicBezTo>
                    <a:close/>
                  </a:path>
                </a:pathLst>
              </a:custGeom>
              <a:pattFill prst="wdDnDiag">
                <a:fgClr>
                  <a:schemeClr val="bg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cxnSp>
            <p:nvCxnSpPr>
              <p:cNvPr id="19" name="Connecteur droit avec flèche 18"/>
              <p:cNvCxnSpPr/>
              <p:nvPr/>
            </p:nvCxnSpPr>
            <p:spPr>
              <a:xfrm rot="10800000">
                <a:off x="2988310" y="3510282"/>
                <a:ext cx="120015" cy="361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2343025" y="4358759"/>
                <a:ext cx="104227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fr-FR" sz="1200" dirty="0" smtClean="0">
                    <a:solidFill>
                      <a:prstClr val="black"/>
                    </a:solidFill>
                    <a:latin typeface="Arial Narrow" pitchFamily="34" charset="0"/>
                  </a:rPr>
                  <a:t>Enregistrement</a:t>
                </a:r>
              </a:p>
            </p:txBody>
          </p:sp>
        </p:grpSp>
      </p:grpSp>
      <p:sp>
        <p:nvSpPr>
          <p:cNvPr id="39" name="ZoneTexte 38"/>
          <p:cNvSpPr txBox="1"/>
          <p:nvPr/>
        </p:nvSpPr>
        <p:spPr>
          <a:xfrm>
            <a:off x="123825" y="1238806"/>
            <a:ext cx="309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lvl="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sz="2000" b="1" dirty="0">
                <a:latin typeface="+mn-lt"/>
              </a:rPr>
              <a:t>Montage de </a:t>
            </a:r>
            <a:r>
              <a:rPr lang="fr-FR" sz="2000" b="1" dirty="0" err="1">
                <a:latin typeface="+mn-lt"/>
              </a:rPr>
              <a:t>Denisyuk</a:t>
            </a:r>
            <a:endParaRPr lang="fr-FR" sz="2000" b="1" dirty="0">
              <a:latin typeface="+mn-lt"/>
            </a:endParaRPr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1. Holographie couleur et Muséographie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78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612900"/>
            <a:ext cx="58674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97013" y="146050"/>
            <a:ext cx="7391400" cy="860425"/>
          </a:xfrm>
        </p:spPr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1. Holographie couleur et Muséographie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117600"/>
            <a:ext cx="78486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 rot="16200000">
            <a:off x="6946711" y="3366761"/>
            <a:ext cx="3886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http://www.ultimate-holography.com/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1498600" y="50800"/>
            <a:ext cx="7391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Applications de l’holographie</a:t>
            </a:r>
            <a:b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Holographie couleur et Muséographie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2" y="1168941"/>
            <a:ext cx="3860800" cy="51425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90" y="1169513"/>
            <a:ext cx="3856264" cy="513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982663"/>
            <a:ext cx="7504239" cy="466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80569" y="5649667"/>
            <a:ext cx="8547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>
                <a:solidFill>
                  <a:srgbClr val="00B0F0"/>
                </a:solidFill>
                <a:hlinkClick r:id="rId3" action="ppaction://hlinkfile"/>
              </a:rPr>
              <a:t>D:\ENST ENSEIGNEMENT\ENST\COM101\Cours\</a:t>
            </a:r>
            <a:r>
              <a:rPr lang="fr-FR" sz="1200" b="1" i="1" dirty="0" err="1">
                <a:solidFill>
                  <a:srgbClr val="00B0F0"/>
                </a:solidFill>
                <a:hlinkClick r:id="rId3" action="ppaction://hlinkfile"/>
              </a:rPr>
              <a:t>video_et_photo</a:t>
            </a:r>
            <a:r>
              <a:rPr lang="fr-FR" sz="1200" b="1" i="1" dirty="0">
                <a:solidFill>
                  <a:srgbClr val="00B0F0"/>
                </a:solidFill>
                <a:hlinkClick r:id="rId3" action="ppaction://hlinkfile"/>
              </a:rPr>
              <a:t>\videoHDcanettes_analogique.avi</a:t>
            </a:r>
            <a:endParaRPr lang="fr-FR" sz="1200" b="1" i="1" dirty="0">
              <a:solidFill>
                <a:srgbClr val="00B0F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5631554"/>
            <a:ext cx="1685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err="1" smtClean="0">
                <a:solidFill>
                  <a:srgbClr val="00B0F0"/>
                </a:solidFill>
                <a:hlinkClick r:id="rId4" action="ppaction://hlinkfile"/>
              </a:rPr>
              <a:t>Papillon_analogique</a:t>
            </a:r>
            <a:endParaRPr lang="fr-FR" sz="1200" b="1" i="1" dirty="0">
              <a:solidFill>
                <a:srgbClr val="00B0F0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1498600" y="50800"/>
            <a:ext cx="7391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Applications de l’holographie</a:t>
            </a:r>
            <a:b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Holographie couleur et Muséographie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336" y="5926666"/>
            <a:ext cx="8547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>
                <a:solidFill>
                  <a:srgbClr val="00B0F0"/>
                </a:solidFill>
                <a:hlinkClick r:id="rId5" action="ppaction://hlinkfile"/>
              </a:rPr>
              <a:t>D:\ENST </a:t>
            </a:r>
            <a:r>
              <a:rPr lang="fr-FR" sz="1200" b="1" i="1" dirty="0" smtClean="0">
                <a:solidFill>
                  <a:srgbClr val="00B0F0"/>
                </a:solidFill>
                <a:hlinkClick r:id="rId5" action="ppaction://hlinkfile"/>
              </a:rPr>
              <a:t>ENSEIGNEMENT\ENST\COM101\Cours\</a:t>
            </a:r>
            <a:r>
              <a:rPr lang="fr-FR" sz="1200" b="1" i="1" dirty="0" err="1" smtClean="0">
                <a:solidFill>
                  <a:srgbClr val="00B0F0"/>
                </a:solidFill>
                <a:hlinkClick r:id="rId5" action="ppaction://hlinkfile"/>
              </a:rPr>
              <a:t>video_et_photo</a:t>
            </a:r>
            <a:r>
              <a:rPr lang="fr-FR" sz="1200" b="1" i="1" dirty="0" smtClean="0">
                <a:solidFill>
                  <a:srgbClr val="00B0F0"/>
                </a:solidFill>
                <a:hlinkClick r:id="rId5" action="ppaction://hlinkfile"/>
              </a:rPr>
              <a:t>\videoHDTheToy.avi</a:t>
            </a:r>
            <a:endParaRPr lang="fr-FR" sz="1200" b="1" i="1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736" y="6079066"/>
            <a:ext cx="8547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>
                <a:solidFill>
                  <a:srgbClr val="00B0F0"/>
                </a:solidFill>
                <a:hlinkClick r:id="rId6" action="ppaction://hlinkfile"/>
              </a:rPr>
              <a:t>D:\ENST </a:t>
            </a:r>
            <a:r>
              <a:rPr lang="fr-FR" sz="1200" b="1" i="1" dirty="0" smtClean="0">
                <a:solidFill>
                  <a:srgbClr val="00B0F0"/>
                </a:solidFill>
                <a:hlinkClick r:id="rId6" action="ppaction://hlinkfile"/>
              </a:rPr>
              <a:t>ENSEIGNEMENT\ENST\COM101\Cours\</a:t>
            </a:r>
            <a:r>
              <a:rPr lang="fr-FR" sz="1200" b="1" i="1" dirty="0" err="1" smtClean="0">
                <a:solidFill>
                  <a:srgbClr val="00B0F0"/>
                </a:solidFill>
                <a:hlinkClick r:id="rId6" action="ppaction://hlinkfile"/>
              </a:rPr>
              <a:t>video_et_photo</a:t>
            </a:r>
            <a:r>
              <a:rPr lang="fr-FR" sz="1200" b="1" i="1" dirty="0" smtClean="0">
                <a:solidFill>
                  <a:srgbClr val="00B0F0"/>
                </a:solidFill>
                <a:hlinkClick r:id="rId6" action="ppaction://hlinkfile"/>
              </a:rPr>
              <a:t>\</a:t>
            </a:r>
            <a:r>
              <a:rPr lang="fr-FR" sz="1200" b="1" i="1" dirty="0" err="1" smtClean="0">
                <a:solidFill>
                  <a:srgbClr val="00B0F0"/>
                </a:solidFill>
                <a:hlinkClick r:id="rId6" action="ppaction://hlinkfile"/>
              </a:rPr>
              <a:t>videoHDClown</a:t>
            </a:r>
            <a:r>
              <a:rPr lang="fr-FR" sz="1200" b="1" i="1" dirty="0" smtClean="0">
                <a:solidFill>
                  <a:srgbClr val="00B0F0"/>
                </a:solidFill>
                <a:hlinkClick r:id="rId6" action="ppaction://hlinkfile"/>
              </a:rPr>
              <a:t> bleu.avi</a:t>
            </a:r>
            <a:endParaRPr lang="fr-FR" sz="12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4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57200" y="1154214"/>
            <a:ext cx="81678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sz="2000" b="1" dirty="0">
                <a:latin typeface="+mn-lt"/>
                <a:sym typeface="Wingdings" pitchFamily="2" charset="2"/>
              </a:rPr>
              <a:t>Photo-inscription de réseaux de Bragg sur des verres </a:t>
            </a:r>
            <a:r>
              <a:rPr lang="fr-FR" sz="2000" b="1" dirty="0" err="1">
                <a:latin typeface="+mn-lt"/>
                <a:sym typeface="Wingdings" pitchFamily="2" charset="2"/>
              </a:rPr>
              <a:t>photo-sensible</a:t>
            </a:r>
            <a:r>
              <a:rPr lang="fr-FR" sz="2000" b="1" dirty="0">
                <a:latin typeface="+mn-lt"/>
                <a:sym typeface="Wingdings" pitchFamily="2" charset="2"/>
              </a:rPr>
              <a:t> (dopage Ge) par méthode holographique (franges d’interférences UV)</a:t>
            </a:r>
          </a:p>
          <a:p>
            <a:pPr>
              <a:buFont typeface="Wingdings"/>
              <a:buChar char="à"/>
            </a:pPr>
            <a:endParaRPr lang="fr-FR" dirty="0" smtClean="0">
              <a:sym typeface="Wingdings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013" y="69850"/>
            <a:ext cx="7391400" cy="860425"/>
          </a:xfrm>
        </p:spPr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2. Photo-inscription et composants optiques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622550"/>
            <a:ext cx="578326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1108145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dirty="0" smtClean="0">
                <a:sym typeface="Wingdings" pitchFamily="2" charset="2"/>
              </a:rPr>
              <a:t> </a:t>
            </a:r>
            <a:r>
              <a:rPr lang="fr-FR" sz="2000" b="1" dirty="0">
                <a:latin typeface="+mn-lt"/>
                <a:sym typeface="Wingdings" pitchFamily="2" charset="2"/>
              </a:rPr>
              <a:t>Optique fibrée</a:t>
            </a:r>
          </a:p>
          <a:p>
            <a:pPr lvl="2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 Fonctions optiques pour les télécommunications</a:t>
            </a:r>
          </a:p>
          <a:p>
            <a:pPr lvl="2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 Capteurs : température, contraintes </a:t>
            </a:r>
            <a:r>
              <a:rPr lang="fr-FR" dirty="0" err="1" smtClean="0">
                <a:sym typeface="Wingdings" pitchFamily="2" charset="2"/>
              </a:rPr>
              <a:t>etc</a:t>
            </a:r>
            <a:endParaRPr lang="fr-FR" dirty="0"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504541"/>
            <a:ext cx="87503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sz="2000" b="1" dirty="0">
                <a:sym typeface="Wingdings" pitchFamily="2" charset="2"/>
              </a:rPr>
              <a:t>Optique en espace libre (EOH : éléments d’optique holographique)</a:t>
            </a:r>
          </a:p>
          <a:p>
            <a:pPr lvl="2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 Fonctions de base : lentille, lame séparatrice …</a:t>
            </a:r>
          </a:p>
          <a:p>
            <a:pPr lvl="2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 Réseaux plans, courbes</a:t>
            </a:r>
          </a:p>
          <a:p>
            <a:pPr lvl="2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 Miroirs </a:t>
            </a:r>
            <a:r>
              <a:rPr lang="fr-FR" dirty="0" smtClean="0">
                <a:sym typeface="Wingdings" pitchFamily="2" charset="2"/>
              </a:rPr>
              <a:t>sélectifs</a:t>
            </a:r>
            <a:endParaRPr lang="fr-FR" dirty="0">
              <a:sym typeface="Wingdings" pitchFamily="2" charset="2"/>
            </a:endParaRPr>
          </a:p>
          <a:p>
            <a:pPr lvl="2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 Correction d’aberration, adressage, filtre d’amplitude et de phase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97013" y="69850"/>
            <a:ext cx="7391400" cy="860425"/>
          </a:xfrm>
        </p:spPr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2. Photo-inscription et composants optiques</a:t>
            </a:r>
            <a:endParaRPr lang="fr-FR" dirty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2206625"/>
            <a:ext cx="2955925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2211388"/>
            <a:ext cx="2979737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4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2. Photo-inscription et composants optiques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0" y="1226106"/>
            <a:ext cx="6345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lvl="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b="1" dirty="0"/>
              <a:t>Application EOH : vision tête haute (Head Up Display)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752251" y="1690244"/>
            <a:ext cx="6511663" cy="3959629"/>
            <a:chOff x="872165" y="960438"/>
            <a:chExt cx="6511663" cy="3959629"/>
          </a:xfrm>
        </p:grpSpPr>
        <p:sp>
          <p:nvSpPr>
            <p:cNvPr id="11" name="Flèche droite 10"/>
            <p:cNvSpPr/>
            <p:nvPr/>
          </p:nvSpPr>
          <p:spPr>
            <a:xfrm>
              <a:off x="3572540" y="2998383"/>
              <a:ext cx="2158409" cy="9144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914399" y="3136605"/>
              <a:ext cx="4486940" cy="637954"/>
            </a:xfrm>
            <a:prstGeom prst="rightArrow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 smtClean="0">
                  <a:solidFill>
                    <a:schemeClr val="tx1"/>
                  </a:solidFill>
                </a:rPr>
                <a:t>Spectre visible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847123">
              <a:off x="2530549" y="3317358"/>
              <a:ext cx="2041451" cy="14885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94074" y="4359349"/>
              <a:ext cx="1265275" cy="1063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764466" y="4550735"/>
              <a:ext cx="1963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Ecran d’affichage</a:t>
              </a:r>
              <a:endParaRPr lang="fr-FR" dirty="0"/>
            </a:p>
          </p:txBody>
        </p:sp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109402">
              <a:off x="5729839" y="2585161"/>
              <a:ext cx="1653989" cy="219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Flèche vers le bas 16"/>
            <p:cNvSpPr/>
            <p:nvPr/>
          </p:nvSpPr>
          <p:spPr>
            <a:xfrm flipV="1">
              <a:off x="3200400" y="3636333"/>
              <a:ext cx="1031358" cy="669851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872165" y="960438"/>
              <a:ext cx="58109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L’hologramme se cache dans le miroir </a:t>
              </a:r>
              <a:r>
                <a:rPr lang="fr-FR" sz="1400" b="1" dirty="0" err="1" smtClean="0"/>
                <a:t>dichroique</a:t>
              </a:r>
              <a:r>
                <a:rPr lang="fr-FR" sz="1400" b="1" dirty="0" smtClean="0"/>
                <a:t> (</a:t>
              </a:r>
              <a:r>
                <a:rPr lang="fr-FR" sz="1400" b="1" dirty="0" smtClean="0">
                  <a:solidFill>
                    <a:srgbClr val="FF0000"/>
                  </a:solidFill>
                </a:rPr>
                <a:t>holographique</a:t>
              </a:r>
              <a:r>
                <a:rPr lang="fr-FR" sz="1400" b="1" dirty="0" smtClean="0"/>
                <a:t>)</a:t>
              </a:r>
            </a:p>
            <a:p>
              <a:r>
                <a:rPr lang="fr-FR" sz="1400" b="1" dirty="0" smtClean="0"/>
                <a:t>	- Transparent pour le visible</a:t>
              </a:r>
            </a:p>
            <a:p>
              <a:r>
                <a:rPr lang="fr-FR" sz="1400" b="1" dirty="0" smtClean="0"/>
                <a:t>	- Réfléchissant pour le rouge</a:t>
              </a:r>
              <a:endParaRPr lang="fr-FR" sz="1400" b="1" dirty="0"/>
            </a:p>
          </p:txBody>
        </p:sp>
      </p:grpSp>
      <p:sp>
        <p:nvSpPr>
          <p:cNvPr id="20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68425"/>
            <a:ext cx="8915400" cy="471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97013" y="146050"/>
            <a:ext cx="7391400" cy="860425"/>
          </a:xfrm>
        </p:spPr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2. Photo-inscription et composants optiques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1111806"/>
            <a:ext cx="6345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lvl="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b="1" dirty="0"/>
              <a:t>Application EOH : vision tête haute (Head Up Display)</a:t>
            </a: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487488"/>
            <a:ext cx="5959475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93888"/>
            <a:ext cx="8763000" cy="366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539875"/>
            <a:ext cx="57753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23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433513" y="19050"/>
            <a:ext cx="7391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A6667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A6667"/>
                </a:solidFill>
                <a:latin typeface="Arial" pitchFamily="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A6667"/>
                </a:solidFill>
                <a:latin typeface="Arial" pitchFamily="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A6667"/>
                </a:solidFill>
                <a:latin typeface="Arial" pitchFamily="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A6667"/>
                </a:solidFill>
                <a:latin typeface="Arial" pitchFamily="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A6667"/>
                </a:solidFill>
                <a:latin typeface="Arial" pitchFamily="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A6667"/>
                </a:solidFill>
                <a:latin typeface="Arial" pitchFamily="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A6667"/>
                </a:solidFill>
                <a:latin typeface="Arial" pitchFamily="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A6667"/>
                </a:solidFill>
                <a:latin typeface="Arial" pitchFamily="4" charset="0"/>
              </a:defRPr>
            </a:lvl9pPr>
          </a:lstStyle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2. Photo-inscription et composants optiques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883206"/>
            <a:ext cx="526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lvl="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b="1" dirty="0"/>
              <a:t>Application EOH : </a:t>
            </a:r>
            <a:r>
              <a:rPr lang="fr-FR" b="1" dirty="0" smtClean="0"/>
              <a:t>Google glass, </a:t>
            </a:r>
            <a:r>
              <a:rPr lang="fr-FR" b="1" dirty="0" err="1" smtClean="0"/>
              <a:t>Hololens</a:t>
            </a:r>
            <a:r>
              <a:rPr lang="fr-FR" b="1" dirty="0" smtClean="0"/>
              <a:t>…</a:t>
            </a:r>
            <a:endParaRPr lang="fr-FR" b="1" dirty="0"/>
          </a:p>
        </p:txBody>
      </p:sp>
      <p:pic>
        <p:nvPicPr>
          <p:cNvPr id="50199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36675"/>
            <a:ext cx="27971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20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1325563"/>
            <a:ext cx="2819400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201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1" y="3572097"/>
            <a:ext cx="3111500" cy="190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202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3551868"/>
            <a:ext cx="2908299" cy="194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203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044576"/>
            <a:ext cx="2578100" cy="213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5473700"/>
            <a:ext cx="57310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OpenSymbol"/>
                <a:ea typeface="OpenSymbol"/>
              </a:rPr>
              <a:t>☺ </a:t>
            </a:r>
            <a:r>
              <a:rPr lang="fr-FR" b="1" dirty="0" smtClean="0">
                <a:solidFill>
                  <a:srgbClr val="00B050"/>
                </a:solidFill>
              </a:rPr>
              <a:t>Pseudo-hologrammes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B050"/>
                </a:solidFill>
              </a:rPr>
              <a:t>Vue 3D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B050"/>
                </a:solidFill>
              </a:rPr>
              <a:t>Angle de vue variable (capteurs gyroscopiques)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19800" y="5511800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OpenSymbol"/>
                <a:ea typeface="OpenSymbol"/>
                <a:sym typeface="Wingdings"/>
              </a:rPr>
              <a:t></a:t>
            </a:r>
            <a:r>
              <a:rPr lang="fr-FR" b="1" dirty="0" smtClean="0">
                <a:solidFill>
                  <a:srgbClr val="FF0000"/>
                </a:solidFill>
                <a:latin typeface="OpenSymbol"/>
                <a:ea typeface="OpenSymbol"/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Mais mal à la tête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97658" y="3233738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 Réalité augmentée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779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à coins arrondis 34"/>
          <p:cNvSpPr/>
          <p:nvPr/>
        </p:nvSpPr>
        <p:spPr>
          <a:xfrm>
            <a:off x="2463115" y="3748216"/>
            <a:ext cx="2236573" cy="2508422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98856" y="3744097"/>
            <a:ext cx="2236573" cy="2508422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74142" y="1037968"/>
            <a:ext cx="9008076" cy="2631989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514" name="Rectangle 4"/>
          <p:cNvSpPr>
            <a:spLocks noGrp="1"/>
          </p:cNvSpPr>
          <p:nvPr>
            <p:ph type="title"/>
          </p:nvPr>
        </p:nvSpPr>
        <p:spPr>
          <a:xfrm>
            <a:off x="1497013" y="59552"/>
            <a:ext cx="7391400" cy="860425"/>
          </a:xfrm>
        </p:spPr>
        <p:txBody>
          <a:bodyPr/>
          <a:lstStyle/>
          <a:p>
            <a:r>
              <a:rPr lang="fr-FR" altLang="fr-FR" dirty="0" smtClean="0"/>
              <a:t>Les supports d’enregistrement</a:t>
            </a:r>
            <a:endParaRPr altLang="fr-FR" dirty="0" smtClean="0"/>
          </a:p>
        </p:txBody>
      </p:sp>
      <p:sp>
        <p:nvSpPr>
          <p:cNvPr id="64515" name="Rectangle 5"/>
          <p:cNvSpPr>
            <a:spLocks noGrp="1"/>
          </p:cNvSpPr>
          <p:nvPr>
            <p:ph type="body" sz="half" idx="1"/>
          </p:nvPr>
        </p:nvSpPr>
        <p:spPr>
          <a:xfrm>
            <a:off x="397832" y="1138667"/>
            <a:ext cx="3531617" cy="430641"/>
          </a:xfrm>
        </p:spPr>
        <p:txBody>
          <a:bodyPr/>
          <a:lstStyle/>
          <a:p>
            <a:r>
              <a:rPr altLang="fr-FR" sz="2000" dirty="0" err="1"/>
              <a:t>Pellicule</a:t>
            </a:r>
            <a:r>
              <a:rPr altLang="fr-FR" sz="2000" dirty="0"/>
              <a:t> </a:t>
            </a:r>
            <a:r>
              <a:rPr altLang="fr-FR" sz="2000" dirty="0" err="1"/>
              <a:t>argentique</a:t>
            </a:r>
            <a:endParaRPr altLang="fr-FR" sz="2000" dirty="0"/>
          </a:p>
        </p:txBody>
      </p:sp>
      <p:sp>
        <p:nvSpPr>
          <p:cNvPr id="64516" name="Rectangle 6"/>
          <p:cNvSpPr>
            <a:spLocks noGrp="1"/>
          </p:cNvSpPr>
          <p:nvPr>
            <p:ph type="body" sz="half" idx="2"/>
          </p:nvPr>
        </p:nvSpPr>
        <p:spPr>
          <a:xfrm>
            <a:off x="416329" y="3857150"/>
            <a:ext cx="1239477" cy="480069"/>
          </a:xfrm>
        </p:spPr>
        <p:txBody>
          <a:bodyPr/>
          <a:lstStyle/>
          <a:p>
            <a:r>
              <a:rPr altLang="fr-FR" sz="1800" dirty="0" err="1" smtClean="0"/>
              <a:t>Œil</a:t>
            </a:r>
            <a:endParaRPr lang="fr-FR" altLang="fr-FR" sz="1800" dirty="0" smtClean="0"/>
          </a:p>
        </p:txBody>
      </p:sp>
      <p:pic>
        <p:nvPicPr>
          <p:cNvPr id="64517" name="Picture 8" descr="negati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2" y="1746848"/>
            <a:ext cx="1057959" cy="114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14"/>
          <p:cNvSpPr txBox="1">
            <a:spLocks noChangeArrowheads="1"/>
          </p:cNvSpPr>
          <p:nvPr/>
        </p:nvSpPr>
        <p:spPr bwMode="auto">
          <a:xfrm>
            <a:off x="114300" y="3012860"/>
            <a:ext cx="43647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fr-FR" altLang="fr-FR" sz="1600" b="1" dirty="0">
                <a:solidFill>
                  <a:srgbClr val="333366"/>
                </a:solidFill>
                <a:latin typeface="Arial" panose="020B0604020202020204" pitchFamily="34" charset="0"/>
              </a:rPr>
              <a:t>Cristaux d’halogénure d’argent (</a:t>
            </a:r>
            <a:r>
              <a:rPr lang="fr-FR" altLang="fr-FR" sz="1600" b="1" dirty="0" err="1">
                <a:solidFill>
                  <a:srgbClr val="333366"/>
                </a:solidFill>
                <a:latin typeface="Arial" panose="020B0604020202020204" pitchFamily="34" charset="0"/>
              </a:rPr>
              <a:t>AgBr</a:t>
            </a:r>
            <a:r>
              <a:rPr lang="fr-FR" altLang="fr-FR" sz="1600" b="1" dirty="0">
                <a:solidFill>
                  <a:srgbClr val="333366"/>
                </a:solidFill>
                <a:latin typeface="Arial" panose="020B0604020202020204" pitchFamily="34" charset="0"/>
              </a:rPr>
              <a:t>, …) qui noircissent sous l’effet de la lumière</a:t>
            </a:r>
          </a:p>
        </p:txBody>
      </p:sp>
      <p:sp>
        <p:nvSpPr>
          <p:cNvPr id="64528" name="AutoShape 24" descr="lenaNegatif"/>
          <p:cNvSpPr>
            <a:spLocks noChangeAspect="1" noChangeArrowheads="1"/>
          </p:cNvSpPr>
          <p:nvPr/>
        </p:nvSpPr>
        <p:spPr bwMode="auto">
          <a:xfrm>
            <a:off x="2321169" y="990600"/>
            <a:ext cx="45016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4" name="Groupe 3"/>
          <p:cNvGrpSpPr/>
          <p:nvPr/>
        </p:nvGrpSpPr>
        <p:grpSpPr>
          <a:xfrm>
            <a:off x="2268306" y="1575399"/>
            <a:ext cx="1688603" cy="1254296"/>
            <a:chOff x="2243592" y="1711326"/>
            <a:chExt cx="2427838" cy="1803400"/>
          </a:xfrm>
        </p:grpSpPr>
        <p:sp>
          <p:nvSpPr>
            <p:cNvPr id="64518" name="AutoShape 9"/>
            <p:cNvSpPr>
              <a:spLocks noChangeArrowheads="1"/>
            </p:cNvSpPr>
            <p:nvPr/>
          </p:nvSpPr>
          <p:spPr bwMode="auto">
            <a:xfrm rot="-5400000">
              <a:off x="2133200" y="1821718"/>
              <a:ext cx="1803400" cy="1582615"/>
            </a:xfrm>
            <a:prstGeom prst="parallelogram">
              <a:avLst>
                <a:gd name="adj" fmla="val 26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4519" name="Oval 13"/>
            <p:cNvSpPr>
              <a:spLocks noChangeAspect="1" noChangeArrowheads="1"/>
            </p:cNvSpPr>
            <p:nvPr/>
          </p:nvSpPr>
          <p:spPr bwMode="auto">
            <a:xfrm>
              <a:off x="3061279" y="2200277"/>
              <a:ext cx="149469" cy="1619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grpSp>
          <p:nvGrpSpPr>
            <p:cNvPr id="2" name="Group 10"/>
            <p:cNvGrpSpPr>
              <a:grpSpLocks/>
            </p:cNvGrpSpPr>
            <p:nvPr/>
          </p:nvGrpSpPr>
          <p:grpSpPr bwMode="auto">
            <a:xfrm rot="-4738434">
              <a:off x="2557125" y="2303769"/>
              <a:ext cx="382587" cy="426426"/>
              <a:chOff x="1435" y="2826"/>
              <a:chExt cx="241" cy="291"/>
            </a:xfrm>
          </p:grpSpPr>
          <p:sp>
            <p:nvSpPr>
              <p:cNvPr id="64541" name="Line 11"/>
              <p:cNvSpPr>
                <a:spLocks noChangeShapeType="1"/>
              </p:cNvSpPr>
              <p:nvPr/>
            </p:nvSpPr>
            <p:spPr bwMode="auto">
              <a:xfrm rot="2700000" flipV="1">
                <a:off x="1632" y="3117"/>
                <a:ext cx="4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4542" name="Freeform 12"/>
              <p:cNvSpPr>
                <a:spLocks/>
              </p:cNvSpPr>
              <p:nvPr/>
            </p:nvSpPr>
            <p:spPr bwMode="auto">
              <a:xfrm rot="2700000">
                <a:off x="1360" y="2901"/>
                <a:ext cx="277" cy="127"/>
              </a:xfrm>
              <a:custGeom>
                <a:avLst/>
                <a:gdLst>
                  <a:gd name="T0" fmla="*/ 0 w 1312"/>
                  <a:gd name="T1" fmla="*/ 65 h 1283"/>
                  <a:gd name="T2" fmla="*/ 16 w 1312"/>
                  <a:gd name="T3" fmla="*/ 59 h 1283"/>
                  <a:gd name="T4" fmla="*/ 49 w 1312"/>
                  <a:gd name="T5" fmla="*/ 10 h 1283"/>
                  <a:gd name="T6" fmla="*/ 90 w 1312"/>
                  <a:gd name="T7" fmla="*/ 119 h 1283"/>
                  <a:gd name="T8" fmla="*/ 148 w 1312"/>
                  <a:gd name="T9" fmla="*/ 8 h 1283"/>
                  <a:gd name="T10" fmla="*/ 191 w 1312"/>
                  <a:gd name="T11" fmla="*/ 116 h 1283"/>
                  <a:gd name="T12" fmla="*/ 216 w 1312"/>
                  <a:gd name="T13" fmla="*/ 76 h 1283"/>
                  <a:gd name="T14" fmla="*/ 238 w 1312"/>
                  <a:gd name="T15" fmla="*/ 52 h 1283"/>
                  <a:gd name="T16" fmla="*/ 277 w 1312"/>
                  <a:gd name="T17" fmla="*/ 52 h 12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12" h="1283">
                    <a:moveTo>
                      <a:pt x="0" y="660"/>
                    </a:moveTo>
                    <a:cubicBezTo>
                      <a:pt x="12" y="649"/>
                      <a:pt x="36" y="687"/>
                      <a:pt x="74" y="594"/>
                    </a:cubicBezTo>
                    <a:cubicBezTo>
                      <a:pt x="112" y="501"/>
                      <a:pt x="171" y="0"/>
                      <a:pt x="230" y="101"/>
                    </a:cubicBezTo>
                    <a:cubicBezTo>
                      <a:pt x="289" y="202"/>
                      <a:pt x="350" y="1207"/>
                      <a:pt x="428" y="1203"/>
                    </a:cubicBezTo>
                    <a:cubicBezTo>
                      <a:pt x="506" y="1199"/>
                      <a:pt x="620" y="83"/>
                      <a:pt x="699" y="77"/>
                    </a:cubicBezTo>
                    <a:cubicBezTo>
                      <a:pt x="778" y="71"/>
                      <a:pt x="849" y="1055"/>
                      <a:pt x="903" y="1169"/>
                    </a:cubicBezTo>
                    <a:cubicBezTo>
                      <a:pt x="957" y="1283"/>
                      <a:pt x="988" y="871"/>
                      <a:pt x="1025" y="763"/>
                    </a:cubicBezTo>
                    <a:cubicBezTo>
                      <a:pt x="1063" y="655"/>
                      <a:pt x="1080" y="564"/>
                      <a:pt x="1128" y="524"/>
                    </a:cubicBezTo>
                    <a:cubicBezTo>
                      <a:pt x="1175" y="484"/>
                      <a:pt x="1271" y="528"/>
                      <a:pt x="1312" y="524"/>
                    </a:cubicBezTo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4522" name="Oval 17"/>
            <p:cNvSpPr>
              <a:spLocks noChangeAspect="1" noChangeArrowheads="1"/>
            </p:cNvSpPr>
            <p:nvPr/>
          </p:nvSpPr>
          <p:spPr bwMode="auto">
            <a:xfrm>
              <a:off x="3541925" y="2962277"/>
              <a:ext cx="149469" cy="161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4523" name="Oval 18"/>
            <p:cNvSpPr>
              <a:spLocks noChangeAspect="1" noChangeArrowheads="1"/>
            </p:cNvSpPr>
            <p:nvPr/>
          </p:nvSpPr>
          <p:spPr bwMode="auto">
            <a:xfrm>
              <a:off x="3448140" y="3152777"/>
              <a:ext cx="149469" cy="161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4524" name="Oval 19"/>
            <p:cNvSpPr>
              <a:spLocks noChangeAspect="1" noChangeArrowheads="1"/>
            </p:cNvSpPr>
            <p:nvPr/>
          </p:nvSpPr>
          <p:spPr bwMode="auto">
            <a:xfrm>
              <a:off x="3612263" y="2452690"/>
              <a:ext cx="149469" cy="161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4525" name="Oval 20"/>
            <p:cNvSpPr>
              <a:spLocks noChangeAspect="1" noChangeArrowheads="1"/>
            </p:cNvSpPr>
            <p:nvPr/>
          </p:nvSpPr>
          <p:spPr bwMode="auto">
            <a:xfrm>
              <a:off x="3366079" y="2797177"/>
              <a:ext cx="149469" cy="161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4526" name="Oval 21"/>
            <p:cNvSpPr>
              <a:spLocks noChangeAspect="1" noChangeArrowheads="1"/>
            </p:cNvSpPr>
            <p:nvPr/>
          </p:nvSpPr>
          <p:spPr bwMode="auto">
            <a:xfrm>
              <a:off x="3319186" y="3000377"/>
              <a:ext cx="149469" cy="161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4527" name="Line 22"/>
            <p:cNvSpPr>
              <a:spLocks noChangeShapeType="1"/>
            </p:cNvSpPr>
            <p:nvPr/>
          </p:nvSpPr>
          <p:spPr bwMode="auto">
            <a:xfrm flipH="1">
              <a:off x="2823885" y="3149600"/>
              <a:ext cx="375138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30" name="Rectangle 26"/>
            <p:cNvSpPr>
              <a:spLocks noChangeArrowheads="1"/>
            </p:cNvSpPr>
            <p:nvPr/>
          </p:nvSpPr>
          <p:spPr bwMode="auto">
            <a:xfrm>
              <a:off x="3888843" y="2291438"/>
              <a:ext cx="7825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dirty="0"/>
                <a:t>20 µm</a:t>
              </a: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686997" y="2184400"/>
              <a:ext cx="0" cy="698500"/>
              <a:chOff x="3686997" y="2184400"/>
              <a:chExt cx="0" cy="698500"/>
            </a:xfrm>
          </p:grpSpPr>
          <p:sp>
            <p:nvSpPr>
              <p:cNvPr id="64539" name="Line 27"/>
              <p:cNvSpPr>
                <a:spLocks noChangeShapeType="1"/>
              </p:cNvSpPr>
              <p:nvPr/>
            </p:nvSpPr>
            <p:spPr bwMode="auto">
              <a:xfrm>
                <a:off x="2584" y="1704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40" name="Line 28"/>
              <p:cNvSpPr>
                <a:spLocks noChangeShapeType="1"/>
              </p:cNvSpPr>
              <p:nvPr/>
            </p:nvSpPr>
            <p:spPr bwMode="auto">
              <a:xfrm>
                <a:off x="2584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64534" name="AutoShape 38"/>
          <p:cNvSpPr>
            <a:spLocks noChangeArrowheads="1"/>
          </p:cNvSpPr>
          <p:nvPr/>
        </p:nvSpPr>
        <p:spPr bwMode="auto">
          <a:xfrm>
            <a:off x="6645065" y="2321942"/>
            <a:ext cx="351692" cy="2540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4535" name="Text Box 39"/>
          <p:cNvSpPr txBox="1">
            <a:spLocks noChangeArrowheads="1"/>
          </p:cNvSpPr>
          <p:nvPr/>
        </p:nvSpPr>
        <p:spPr bwMode="auto">
          <a:xfrm>
            <a:off x="4300152" y="1373820"/>
            <a:ext cx="46955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20000"/>
              </a:spcBef>
              <a:buClr>
                <a:srgbClr val="6699CC"/>
              </a:buClr>
              <a:buFont typeface="Arial" panose="020B0604020202020204" pitchFamily="34" charset="0"/>
              <a:buChar char="٥"/>
              <a:defRPr sz="2800">
                <a:solidFill>
                  <a:srgbClr val="333366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99CC"/>
              </a:buClr>
              <a:buFont typeface="Arial" panose="020B0604020202020204" pitchFamily="34" charset="0"/>
              <a:buChar char="٥"/>
              <a:defRPr sz="2400">
                <a:solidFill>
                  <a:srgbClr val="333366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CC"/>
              </a:buClr>
              <a:buFont typeface="Arial" panose="020B0604020202020204" pitchFamily="34" charset="0"/>
              <a:buChar char="٥"/>
              <a:defRPr sz="2000">
                <a:solidFill>
                  <a:srgbClr val="333366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99CC"/>
              </a:buClr>
              <a:buFont typeface="Arial" panose="020B0604020202020204" pitchFamily="34" charset="0"/>
              <a:buChar char="٥"/>
              <a:defRPr>
                <a:solidFill>
                  <a:srgbClr val="33336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CC"/>
              </a:buClr>
              <a:buFont typeface="Arial" panose="020B0604020202020204" pitchFamily="34" charset="0"/>
              <a:buChar char="٥"/>
              <a:defRPr sz="1600">
                <a:solidFill>
                  <a:srgbClr val="333366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Font typeface="Arial" panose="020B0604020202020204" pitchFamily="34" charset="0"/>
              <a:buChar char="٥"/>
              <a:defRPr sz="1600">
                <a:solidFill>
                  <a:srgbClr val="333366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Font typeface="Arial" panose="020B0604020202020204" pitchFamily="34" charset="0"/>
              <a:buChar char="٥"/>
              <a:defRPr sz="1600">
                <a:solidFill>
                  <a:srgbClr val="333366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Font typeface="Arial" panose="020B0604020202020204" pitchFamily="34" charset="0"/>
              <a:buChar char="٥"/>
              <a:defRPr sz="1600">
                <a:solidFill>
                  <a:srgbClr val="333366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Font typeface="Arial" panose="020B0604020202020204" pitchFamily="34" charset="0"/>
              <a:buChar char="٥"/>
              <a:defRPr sz="1600">
                <a:solidFill>
                  <a:srgbClr val="333366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alt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fr-FR" altLang="fr-F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obtient un négatif qu’il faut </a:t>
            </a:r>
            <a:r>
              <a:rPr lang="fr-FR" alt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développer</a:t>
            </a:r>
            <a:endParaRPr lang="fr-FR" alt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18" descr="capt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393" y="4686889"/>
            <a:ext cx="1758461" cy="140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5597611" y="5551611"/>
            <a:ext cx="3089189" cy="1200329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Aucun détecteur ne peut enregistrer ‘l’histoire’ de l’onde !!!</a:t>
            </a:r>
          </a:p>
          <a:p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 Perte de la phase !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0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76263" y="6453188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28A6B153-38E1-4CE8-A0D2-7A3023B5F0C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729578" y="3849816"/>
            <a:ext cx="1953635" cy="69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146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altLang="fr-FR" b="1" dirty="0">
                <a:latin typeface="+mn-lt"/>
              </a:rPr>
              <a:t>Capteur CCD </a:t>
            </a:r>
            <a:r>
              <a:rPr lang="fr-FR" altLang="fr-FR" b="1" dirty="0" smtClean="0">
                <a:latin typeface="+mn-lt"/>
              </a:rPr>
              <a:t>ou </a:t>
            </a:r>
            <a:r>
              <a:rPr lang="fr-FR" altLang="fr-FR" b="1" dirty="0">
                <a:latin typeface="+mn-lt"/>
              </a:rPr>
              <a:t>CMOS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4641087" y="4241084"/>
            <a:ext cx="4502913" cy="1166110"/>
            <a:chOff x="4641087" y="3759170"/>
            <a:chExt cx="4502913" cy="1166110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747" y="4674455"/>
              <a:ext cx="220663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6" name="Groupe 35"/>
            <p:cNvGrpSpPr/>
            <p:nvPr/>
          </p:nvGrpSpPr>
          <p:grpSpPr>
            <a:xfrm>
              <a:off x="4641087" y="3759170"/>
              <a:ext cx="2018395" cy="1121749"/>
              <a:chOff x="6096277" y="3326221"/>
              <a:chExt cx="2593777" cy="2032399"/>
            </a:xfrm>
          </p:grpSpPr>
          <p:cxnSp>
            <p:nvCxnSpPr>
              <p:cNvPr id="37" name="Connecteur droit avec flèche 36"/>
              <p:cNvCxnSpPr>
                <a:endCxn id="39" idx="3"/>
              </p:cNvCxnSpPr>
              <p:nvPr/>
            </p:nvCxnSpPr>
            <p:spPr>
              <a:xfrm>
                <a:off x="6786578" y="4714885"/>
                <a:ext cx="1903476" cy="55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/>
              <p:cNvCxnSpPr/>
              <p:nvPr/>
            </p:nvCxnSpPr>
            <p:spPr>
              <a:xfrm rot="5400000" flipH="1" flipV="1">
                <a:off x="6929454" y="4572008"/>
                <a:ext cx="157163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9" name="ZoneTexte 38"/>
              <p:cNvSpPr txBox="1"/>
              <p:nvPr/>
            </p:nvSpPr>
            <p:spPr>
              <a:xfrm>
                <a:off x="8389972" y="4535774"/>
                <a:ext cx="300082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z</a:t>
                </a:r>
                <a:endParaRPr lang="fr-FR" dirty="0"/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>
                <a:off x="6268750" y="3326221"/>
                <a:ext cx="1428760" cy="10001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/>
              <p:cNvCxnSpPr/>
              <p:nvPr/>
            </p:nvCxnSpPr>
            <p:spPr>
              <a:xfrm>
                <a:off x="6299506" y="4159223"/>
                <a:ext cx="1428760" cy="10001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1"/>
              <p:cNvCxnSpPr/>
              <p:nvPr/>
            </p:nvCxnSpPr>
            <p:spPr>
              <a:xfrm>
                <a:off x="7715272" y="4714884"/>
                <a:ext cx="500066" cy="3571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3" name="ZoneTexte 42"/>
              <p:cNvSpPr txBox="1"/>
              <p:nvPr/>
            </p:nvSpPr>
            <p:spPr>
              <a:xfrm>
                <a:off x="7715272" y="364331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x</a:t>
                </a:r>
                <a:endParaRPr lang="fr-FR" dirty="0"/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 rot="1568344">
                <a:off x="6096277" y="3824922"/>
                <a:ext cx="1673111" cy="613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/>
                  <a:t>Onde plane</a:t>
                </a:r>
                <a:endParaRPr lang="fr-FR" sz="1600" b="1" dirty="0"/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7423260" y="4580916"/>
                <a:ext cx="284052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0</a:t>
                </a:r>
                <a:endParaRPr lang="fr-FR" sz="1400" dirty="0"/>
              </a:p>
            </p:txBody>
          </p:sp>
          <p:sp>
            <p:nvSpPr>
              <p:cNvPr id="47" name="ZoneTexte 46"/>
              <p:cNvSpPr txBox="1"/>
              <p:nvPr/>
            </p:nvSpPr>
            <p:spPr>
              <a:xfrm>
                <a:off x="8071385" y="4564086"/>
                <a:ext cx="375328" cy="613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sym typeface="Symbol"/>
                  </a:rPr>
                  <a:t></a:t>
                </a:r>
                <a:endParaRPr lang="fr-FR" sz="1600" dirty="0"/>
              </a:p>
            </p:txBody>
          </p:sp>
        </p:grpSp>
        <p:pic>
          <p:nvPicPr>
            <p:cNvPr id="4710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3804" y="3918293"/>
              <a:ext cx="2380196" cy="937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lèche droite 8"/>
            <p:cNvSpPr/>
            <p:nvPr/>
          </p:nvSpPr>
          <p:spPr>
            <a:xfrm>
              <a:off x="6722076" y="4300151"/>
              <a:ext cx="185351" cy="42013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646138" y="3731740"/>
            <a:ext cx="460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Tous ces détecteurs sont quadratiques !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79400" y="4337398"/>
            <a:ext cx="1955800" cy="1998701"/>
            <a:chOff x="279400" y="4337398"/>
            <a:chExt cx="1955800" cy="1998701"/>
          </a:xfrm>
        </p:grpSpPr>
        <p:pic>
          <p:nvPicPr>
            <p:cNvPr id="64536" name="Picture 40" descr="coupeanatomiqueoei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64" y="4337398"/>
              <a:ext cx="1502691" cy="146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79400" y="5735935"/>
              <a:ext cx="19558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100" i="1" dirty="0"/>
                <a:t>http://cte.univ-setif.dz/coursenligne/Visionfinal2/Cours1.html</a:t>
              </a:r>
            </a:p>
          </p:txBody>
        </p:sp>
      </p:grp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878013"/>
            <a:ext cx="1203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1890713"/>
            <a:ext cx="1203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4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 animBg="1"/>
      <p:bldP spid="64516" grpId="0" build="p"/>
      <p:bldP spid="29" grpId="0" animBg="1"/>
      <p:bldP spid="5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803650"/>
            <a:ext cx="78946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3. Sécurité et Packaging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0" y="1775661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b="1" dirty="0"/>
              <a:t>Réalisation 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Réalisation d’un hologramme par réflexion (Master). 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Copie de cet hologramme préalablement recouvert d’une toute petite fente. 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Wingdings"/>
              <a:buChar char="à"/>
            </a:pPr>
            <a:r>
              <a:rPr lang="fr-FR" dirty="0" smtClean="0"/>
              <a:t>La profondeur dans l’axe vertical est sacrifiée. </a:t>
            </a:r>
          </a:p>
          <a:p>
            <a:pPr>
              <a:buFont typeface="Wingdings"/>
              <a:buChar char="à"/>
            </a:pPr>
            <a:r>
              <a:rPr lang="fr-FR" dirty="0" smtClean="0"/>
              <a:t>On restitue l’image grâce à la lumière blanche et, suivant l’angle de vue, l’hologramme change de couleur.</a:t>
            </a:r>
          </a:p>
          <a:p>
            <a:pPr>
              <a:buFont typeface="Wingdings"/>
              <a:buChar char="à"/>
            </a:pPr>
            <a:r>
              <a:rPr lang="fr-FR" dirty="0" smtClean="0"/>
              <a:t> </a:t>
            </a:r>
            <a:r>
              <a:rPr lang="fr-FR" dirty="0" err="1" smtClean="0"/>
              <a:t>Incopiable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32464" y="1238806"/>
            <a:ext cx="2881943" cy="369332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fr-FR" b="1" dirty="0" smtClean="0"/>
              <a:t>Hologramme </a:t>
            </a:r>
            <a:r>
              <a:rPr lang="fr-FR" b="1" dirty="0" err="1" smtClean="0"/>
              <a:t>Arc-en-Ciel</a:t>
            </a:r>
            <a:endParaRPr lang="fr-FR" b="1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1544638"/>
            <a:ext cx="4365625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4. Etude de µ-déformations dans l’industrie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924491" y="1328741"/>
            <a:ext cx="2345844" cy="363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 Narrow" pitchFamily="34" charset="0"/>
              </a:rPr>
              <a:t>En blanc, absence de vibration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616075"/>
            <a:ext cx="7635875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151092"/>
            <a:ext cx="7676326" cy="301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012" y="31750"/>
            <a:ext cx="7646987" cy="860425"/>
          </a:xfrm>
        </p:spPr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5. Mémoire holographique : Disque dur holographique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41</a:t>
            </a:fld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0" y="1814332"/>
            <a:ext cx="4254500" cy="2308324"/>
            <a:chOff x="566627" y="4240032"/>
            <a:chExt cx="4254500" cy="2308324"/>
          </a:xfrm>
          <a:solidFill>
            <a:schemeClr val="tx2"/>
          </a:solidFill>
        </p:grpSpPr>
        <p:sp>
          <p:nvSpPr>
            <p:cNvPr id="6" name="Rectangle 5"/>
            <p:cNvSpPr/>
            <p:nvPr/>
          </p:nvSpPr>
          <p:spPr>
            <a:xfrm>
              <a:off x="566627" y="4240032"/>
              <a:ext cx="2222500" cy="2308324"/>
            </a:xfrm>
            <a:prstGeom prst="rect">
              <a:avLst/>
            </a:prstGeom>
            <a:grpFill/>
            <a:ln>
              <a:solidFill>
                <a:srgbClr val="FF6600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600" b="1" dirty="0" smtClean="0"/>
                <a:t>SLM </a:t>
              </a:r>
              <a:r>
                <a:rPr lang="fr-FR" sz="1600" dirty="0" smtClean="0"/>
                <a:t>: panneau LCD</a:t>
              </a:r>
            </a:p>
            <a:p>
              <a:r>
                <a:rPr lang="fr-FR" sz="1600" dirty="0" smtClean="0"/>
                <a:t>de cases opaques (0) et transparentes (1) de l'information à stocker.</a:t>
              </a:r>
            </a:p>
            <a:p>
              <a:pPr>
                <a:buFont typeface="Wingdings"/>
                <a:buChar char="à"/>
              </a:pPr>
              <a:r>
                <a:rPr lang="fr-FR" sz="1600" dirty="0" smtClean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fr-FR" sz="1600" b="1" dirty="0" err="1" smtClean="0">
                  <a:solidFill>
                    <a:srgbClr val="FF0000"/>
                  </a:solidFill>
                  <a:sym typeface="Wingdings" pitchFamily="2" charset="2"/>
                </a:rPr>
                <a:t>Sockage</a:t>
              </a:r>
              <a:r>
                <a:rPr lang="fr-FR" sz="1600" b="1" dirty="0" smtClean="0">
                  <a:solidFill>
                    <a:srgbClr val="FF0000"/>
                  </a:solidFill>
                  <a:sym typeface="Wingdings" pitchFamily="2" charset="2"/>
                </a:rPr>
                <a:t> par pages de pixels</a:t>
              </a:r>
            </a:p>
            <a:p>
              <a:pPr>
                <a:buFont typeface="Wingdings"/>
                <a:buChar char="à"/>
              </a:pPr>
              <a:r>
                <a:rPr lang="fr-FR" sz="1600" b="1" dirty="0" smtClean="0">
                  <a:solidFill>
                    <a:srgbClr val="FF0000"/>
                  </a:solidFill>
                  <a:sym typeface="Wingdings" pitchFamily="2" charset="2"/>
                </a:rPr>
                <a:t> Débit </a:t>
              </a:r>
              <a:r>
                <a:rPr lang="fr-FR" sz="1600" b="1" dirty="0" err="1" smtClean="0">
                  <a:solidFill>
                    <a:srgbClr val="FF0000"/>
                  </a:solidFill>
                  <a:sym typeface="Wingdings" pitchFamily="2" charset="2"/>
                </a:rPr>
                <a:t>Gigaoctets</a:t>
              </a:r>
              <a:r>
                <a:rPr lang="fr-FR" sz="1600" b="1" dirty="0" smtClean="0">
                  <a:solidFill>
                    <a:srgbClr val="FF0000"/>
                  </a:solidFill>
                  <a:sym typeface="Wingdings" pitchFamily="2" charset="2"/>
                </a:rPr>
                <a:t>/sec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>
              <a:off x="2801827" y="4660901"/>
              <a:ext cx="2019300" cy="1168399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6565" y="4229100"/>
            <a:ext cx="3995932" cy="1841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6794" y="4217665"/>
            <a:ext cx="2735805" cy="1852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17" name="Groupe 16"/>
          <p:cNvGrpSpPr/>
          <p:nvPr/>
        </p:nvGrpSpPr>
        <p:grpSpPr>
          <a:xfrm>
            <a:off x="4801275" y="2486247"/>
            <a:ext cx="1751925" cy="942753"/>
            <a:chOff x="7023775" y="2359247"/>
            <a:chExt cx="1751925" cy="942753"/>
          </a:xfrm>
          <a:solidFill>
            <a:schemeClr val="tx2"/>
          </a:solidFill>
        </p:grpSpPr>
        <p:sp>
          <p:nvSpPr>
            <p:cNvPr id="14" name="ZoneTexte 13"/>
            <p:cNvSpPr txBox="1"/>
            <p:nvPr/>
          </p:nvSpPr>
          <p:spPr>
            <a:xfrm>
              <a:off x="7023775" y="2359247"/>
              <a:ext cx="1734770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 smtClean="0"/>
                <a:t>Niobate</a:t>
              </a:r>
              <a:r>
                <a:rPr lang="fr-FR" sz="1400" b="1" dirty="0" smtClean="0"/>
                <a:t> de lithium</a:t>
              </a:r>
            </a:p>
            <a:p>
              <a:r>
                <a:rPr lang="fr-FR" sz="1400" b="1" dirty="0" err="1" smtClean="0"/>
                <a:t>photoréfractif</a:t>
              </a:r>
              <a:endParaRPr lang="fr-FR" sz="1400" b="1" dirty="0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8369300" y="2794000"/>
              <a:ext cx="406400" cy="50800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7006856" y="952920"/>
            <a:ext cx="2137144" cy="738664"/>
            <a:chOff x="6661485" y="552894"/>
            <a:chExt cx="2137144" cy="738664"/>
          </a:xfrm>
        </p:grpSpPr>
        <p:sp>
          <p:nvSpPr>
            <p:cNvPr id="18" name="ZoneTexte 17"/>
            <p:cNvSpPr txBox="1"/>
            <p:nvPr/>
          </p:nvSpPr>
          <p:spPr>
            <a:xfrm>
              <a:off x="7092713" y="552894"/>
              <a:ext cx="170591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Permet de changer</a:t>
              </a:r>
            </a:p>
            <a:p>
              <a:pPr>
                <a:buFontTx/>
                <a:buChar char="-"/>
              </a:pPr>
              <a:r>
                <a:rPr lang="fr-FR" sz="1400" dirty="0" smtClean="0"/>
                <a:t>L’angle</a:t>
              </a:r>
            </a:p>
            <a:p>
              <a:pPr>
                <a:buFontTx/>
                <a:buChar char="-"/>
              </a:pPr>
              <a:r>
                <a:rPr lang="fr-FR" sz="1400" dirty="0" smtClean="0"/>
                <a:t>La direction</a:t>
              </a: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rot="10800000" flipV="1">
              <a:off x="6661485" y="1024736"/>
              <a:ext cx="382774" cy="1833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/>
          <p:nvPr/>
        </p:nvGrpSpPr>
        <p:grpSpPr>
          <a:xfrm>
            <a:off x="6724748" y="1903228"/>
            <a:ext cx="2393852" cy="1386072"/>
            <a:chOff x="6800948" y="2220728"/>
            <a:chExt cx="2393852" cy="1386072"/>
          </a:xfrm>
        </p:grpSpPr>
        <p:sp>
          <p:nvSpPr>
            <p:cNvPr id="19" name="ZoneTexte 18"/>
            <p:cNvSpPr txBox="1"/>
            <p:nvPr/>
          </p:nvSpPr>
          <p:spPr>
            <a:xfrm>
              <a:off x="6800948" y="2220728"/>
              <a:ext cx="2393852" cy="1077218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Enregistrement de la </a:t>
              </a:r>
              <a:r>
                <a:rPr lang="fr-FR" sz="1600" b="1" dirty="0" smtClean="0"/>
                <a:t>TF</a:t>
              </a:r>
            </a:p>
            <a:p>
              <a:r>
                <a:rPr lang="fr-FR" sz="1600" dirty="0" smtClean="0"/>
                <a:t>de la page de données </a:t>
              </a:r>
            </a:p>
            <a:p>
              <a:r>
                <a:rPr lang="fr-FR" sz="1600" b="1" dirty="0" smtClean="0">
                  <a:solidFill>
                    <a:srgbClr val="00B050"/>
                  </a:solidFill>
                  <a:sym typeface="Symbol"/>
                </a:rPr>
                <a:t></a:t>
              </a:r>
              <a:r>
                <a:rPr lang="fr-FR" sz="1600" b="1" dirty="0" smtClean="0">
                  <a:solidFill>
                    <a:srgbClr val="FF0000"/>
                  </a:solidFill>
                  <a:sym typeface="Wingdings" pitchFamily="2" charset="2"/>
                </a:rPr>
                <a:t>Densité d’information</a:t>
              </a:r>
              <a:endParaRPr lang="fr-FR" sz="16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flipH="1">
              <a:off x="6946900" y="3314700"/>
              <a:ext cx="241300" cy="2921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3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950" y="6186269"/>
            <a:ext cx="8566150" cy="646331"/>
          </a:xfrm>
          <a:prstGeom prst="rect">
            <a:avLst/>
          </a:prstGeom>
          <a:solidFill>
            <a:schemeClr val="tx2"/>
          </a:solidFill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En faisant varier l'orientation du faisceau de référence, on peut inscrire plusieurs couches de données sur un même endroit du disque : </a:t>
            </a:r>
            <a:r>
              <a:rPr lang="fr-FR" b="1" dirty="0" smtClean="0">
                <a:solidFill>
                  <a:srgbClr val="FF0000"/>
                </a:solidFill>
              </a:rPr>
              <a:t>1To / cm</a:t>
            </a:r>
            <a:r>
              <a:rPr lang="fr-FR" b="1" baseline="30000" dirty="0" smtClean="0">
                <a:solidFill>
                  <a:srgbClr val="FF0000"/>
                </a:solidFill>
              </a:rPr>
              <a:t>3</a:t>
            </a:r>
            <a:endParaRPr lang="fr-FR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1455738"/>
            <a:ext cx="31781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428750"/>
            <a:ext cx="39465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012" y="57150"/>
            <a:ext cx="7646987" cy="860425"/>
          </a:xfrm>
        </p:spPr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5. Mémoire holographique : HVD (</a:t>
            </a:r>
            <a:r>
              <a:rPr lang="fr-FR" sz="2000" i="1" kern="1200" dirty="0" err="1" smtClean="0"/>
              <a:t>Holo</a:t>
            </a:r>
            <a:r>
              <a:rPr lang="fr-FR" sz="2000" i="1" kern="1200" dirty="0" smtClean="0"/>
              <a:t>. Versatile Disc)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34950" y="1048306"/>
            <a:ext cx="356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lvl="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b="1" dirty="0"/>
              <a:t>Principe de l’enregistrement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12021" y="1048306"/>
            <a:ext cx="263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lvl="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b="1" dirty="0"/>
              <a:t>Structure du disque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2358656" y="4235598"/>
            <a:ext cx="5867399" cy="1858646"/>
            <a:chOff x="-1705344" y="4108598"/>
            <a:chExt cx="5867399" cy="1858646"/>
          </a:xfrm>
        </p:grpSpPr>
        <p:sp>
          <p:nvSpPr>
            <p:cNvPr id="11" name="ZoneTexte 10"/>
            <p:cNvSpPr txBox="1"/>
            <p:nvPr/>
          </p:nvSpPr>
          <p:spPr>
            <a:xfrm>
              <a:off x="-1705344" y="4108598"/>
              <a:ext cx="1536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1463" lvl="3" indent="-271463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 2" pitchFamily="4" charset="2"/>
                <a:buChar char=""/>
              </a:pPr>
              <a:r>
                <a:rPr lang="fr-FR" b="1" dirty="0"/>
                <a:t>Le disque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29488" y="4766915"/>
              <a:ext cx="273256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HVD = 3,9 téraoctets</a:t>
              </a:r>
            </a:p>
            <a:p>
              <a:pPr>
                <a:buFont typeface="Symbol"/>
                <a:buChar char="@"/>
              </a:pPr>
              <a:r>
                <a:rPr lang="fr-FR" dirty="0" smtClean="0"/>
                <a:t> 6 000 CD-ROM</a:t>
              </a:r>
            </a:p>
            <a:p>
              <a:pPr>
                <a:buFont typeface="Symbol"/>
                <a:buChar char="@"/>
              </a:pPr>
              <a:r>
                <a:rPr lang="fr-FR" dirty="0" smtClean="0"/>
                <a:t> 830 DVD</a:t>
              </a:r>
            </a:p>
            <a:p>
              <a:pPr>
                <a:buFont typeface="Symbol"/>
                <a:buChar char="@"/>
              </a:pPr>
              <a:r>
                <a:rPr lang="fr-FR" dirty="0" smtClean="0"/>
                <a:t> 80 DVD </a:t>
              </a:r>
              <a:r>
                <a:rPr lang="fr-FR" dirty="0" err="1" smtClean="0"/>
                <a:t>Blu</a:t>
              </a:r>
              <a:r>
                <a:rPr lang="fr-FR" dirty="0" smtClean="0"/>
                <a:t>-ray</a:t>
              </a:r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025712" y="2152798"/>
            <a:ext cx="2034846" cy="1961866"/>
            <a:chOff x="4025712" y="2317898"/>
            <a:chExt cx="2034846" cy="1961866"/>
          </a:xfrm>
        </p:grpSpPr>
        <p:sp>
          <p:nvSpPr>
            <p:cNvPr id="15" name="ZoneTexte 14"/>
            <p:cNvSpPr txBox="1"/>
            <p:nvPr/>
          </p:nvSpPr>
          <p:spPr>
            <a:xfrm>
              <a:off x="4025712" y="3756544"/>
              <a:ext cx="1498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00B050"/>
                  </a:solidFill>
                </a:rPr>
                <a:t>Laser de</a:t>
              </a:r>
            </a:p>
            <a:p>
              <a:pPr algn="ctr"/>
              <a:r>
                <a:rPr lang="fr-FR" sz="1400" b="1" dirty="0" smtClean="0">
                  <a:solidFill>
                    <a:srgbClr val="00B050"/>
                  </a:solidFill>
                </a:rPr>
                <a:t> lecture (Vert)</a:t>
              </a:r>
              <a:endParaRPr lang="fr-FR" sz="1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8" name="Connecteur droit avec flèche 17"/>
            <p:cNvCxnSpPr>
              <a:stCxn id="15" idx="0"/>
            </p:cNvCxnSpPr>
            <p:nvPr/>
          </p:nvCxnSpPr>
          <p:spPr>
            <a:xfrm flipV="1">
              <a:off x="4775106" y="2317898"/>
              <a:ext cx="1285452" cy="143864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6889899" y="2237858"/>
            <a:ext cx="2225237" cy="2054603"/>
            <a:chOff x="6889899" y="2402958"/>
            <a:chExt cx="2225237" cy="2054603"/>
          </a:xfrm>
        </p:grpSpPr>
        <p:sp>
          <p:nvSpPr>
            <p:cNvPr id="16" name="ZoneTexte 15"/>
            <p:cNvSpPr txBox="1"/>
            <p:nvPr/>
          </p:nvSpPr>
          <p:spPr>
            <a:xfrm>
              <a:off x="7599978" y="3934341"/>
              <a:ext cx="1515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FF0000"/>
                  </a:solidFill>
                </a:rPr>
                <a:t>Laser de </a:t>
              </a:r>
            </a:p>
            <a:p>
              <a:pPr algn="ctr"/>
              <a:r>
                <a:rPr lang="fr-FR" sz="1400" b="1" dirty="0" smtClean="0">
                  <a:solidFill>
                    <a:srgbClr val="FF0000"/>
                  </a:solidFill>
                </a:rPr>
                <a:t>positionnement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 flipV="1">
              <a:off x="6889899" y="2402958"/>
              <a:ext cx="1060301" cy="15975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1" name="Groupe 30"/>
          <p:cNvGrpSpPr/>
          <p:nvPr/>
        </p:nvGrpSpPr>
        <p:grpSpPr>
          <a:xfrm>
            <a:off x="5923516" y="2663160"/>
            <a:ext cx="1281120" cy="1404703"/>
            <a:chOff x="5923516" y="2828260"/>
            <a:chExt cx="1281120" cy="1404703"/>
          </a:xfrm>
        </p:grpSpPr>
        <p:sp>
          <p:nvSpPr>
            <p:cNvPr id="24" name="ZoneTexte 23"/>
            <p:cNvSpPr txBox="1"/>
            <p:nvPr/>
          </p:nvSpPr>
          <p:spPr>
            <a:xfrm>
              <a:off x="5923516" y="3925186"/>
              <a:ext cx="12811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Hologramme</a:t>
              </a:r>
              <a:endParaRPr lang="fr-FR" sz="1400" b="1" dirty="0"/>
            </a:p>
          </p:txBody>
        </p:sp>
        <p:cxnSp>
          <p:nvCxnSpPr>
            <p:cNvPr id="26" name="Connecteur droit avec flèche 25"/>
            <p:cNvCxnSpPr>
              <a:stCxn id="24" idx="0"/>
            </p:cNvCxnSpPr>
            <p:nvPr/>
          </p:nvCxnSpPr>
          <p:spPr>
            <a:xfrm flipH="1" flipV="1">
              <a:off x="6209414" y="2828260"/>
              <a:ext cx="354662" cy="10969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7623546" y="1557335"/>
            <a:ext cx="1475959" cy="1414169"/>
            <a:chOff x="7623546" y="1722435"/>
            <a:chExt cx="1475959" cy="1414169"/>
          </a:xfrm>
        </p:grpSpPr>
        <p:sp>
          <p:nvSpPr>
            <p:cNvPr id="27" name="ZoneTexte 26"/>
            <p:cNvSpPr txBox="1"/>
            <p:nvPr/>
          </p:nvSpPr>
          <p:spPr>
            <a:xfrm>
              <a:off x="8001127" y="1722435"/>
              <a:ext cx="1098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Miroir</a:t>
              </a:r>
            </a:p>
            <a:p>
              <a:pPr algn="ctr"/>
              <a:r>
                <a:rPr lang="fr-FR" sz="1400" b="1" dirty="0" err="1" smtClean="0"/>
                <a:t>dichroique</a:t>
              </a:r>
              <a:endParaRPr lang="fr-FR" sz="1400" b="1" dirty="0"/>
            </a:p>
          </p:txBody>
        </p:sp>
        <p:cxnSp>
          <p:nvCxnSpPr>
            <p:cNvPr id="29" name="Connecteur droit avec flèche 28"/>
            <p:cNvCxnSpPr>
              <a:stCxn id="27" idx="2"/>
            </p:cNvCxnSpPr>
            <p:nvPr/>
          </p:nvCxnSpPr>
          <p:spPr>
            <a:xfrm flipH="1">
              <a:off x="7623546" y="2245655"/>
              <a:ext cx="926770" cy="8909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8" name="ZoneTexte 27"/>
          <p:cNvSpPr txBox="1"/>
          <p:nvPr/>
        </p:nvSpPr>
        <p:spPr>
          <a:xfrm>
            <a:off x="3852230" y="153403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TF</a:t>
            </a:r>
            <a:endParaRPr lang="fr-FR" dirty="0"/>
          </a:p>
        </p:txBody>
      </p:sp>
      <p:cxnSp>
        <p:nvCxnSpPr>
          <p:cNvPr id="33" name="Connecteur droit avec flèche 32"/>
          <p:cNvCxnSpPr/>
          <p:nvPr/>
        </p:nvCxnSpPr>
        <p:spPr>
          <a:xfrm rot="10800000" flipV="1">
            <a:off x="3586422" y="1799856"/>
            <a:ext cx="318977" cy="265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646613"/>
            <a:ext cx="2674937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013" y="57150"/>
            <a:ext cx="7391400" cy="860425"/>
          </a:xfrm>
        </p:spPr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/>
              <a:t>6</a:t>
            </a:r>
            <a:r>
              <a:rPr lang="fr-FR" sz="2000" i="1" kern="1200" dirty="0" smtClean="0"/>
              <a:t>. Holographie numérique sur support analogique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0" y="4579672"/>
            <a:ext cx="5021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192 prises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dirty="0" smtClean="0"/>
              <a:t>Le centre de rotation de la caméra sera positionné sur la plaque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dirty="0" smtClean="0"/>
              <a:t>Tout ce qui apparait devant ce centre apparaitra comme flottant devant l’hologramme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39544" y="3171455"/>
            <a:ext cx="2963312" cy="92333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Avec un fichier de données</a:t>
            </a:r>
          </a:p>
          <a:p>
            <a:pPr algn="ctr"/>
            <a:r>
              <a:rPr lang="fr-FR" dirty="0" smtClean="0"/>
              <a:t> crée par ordinateur</a:t>
            </a:r>
          </a:p>
          <a:p>
            <a:pPr algn="ctr"/>
            <a:r>
              <a:rPr lang="fr-FR" dirty="0" smtClean="0"/>
              <a:t>Images de synthèse…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84200" y="1913565"/>
            <a:ext cx="261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3">
              <a:spcBef>
                <a:spcPct val="20000"/>
              </a:spcBef>
              <a:buClr>
                <a:schemeClr val="bg2"/>
              </a:buClr>
              <a:buSzPct val="75000"/>
              <a:tabLst>
                <a:tab pos="355600" algn="l"/>
              </a:tabLst>
            </a:pPr>
            <a:r>
              <a:rPr lang="fr-FR" b="1" i="1" dirty="0" smtClean="0">
                <a:latin typeface="Arial" charset="0"/>
              </a:rPr>
              <a:t>Différentes méthodes:</a:t>
            </a:r>
            <a:endParaRPr lang="fr-FR" b="1" i="1" dirty="0">
              <a:latin typeface="Arial" charset="0"/>
            </a:endParaRPr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6736" y="3006356"/>
            <a:ext cx="2467064" cy="164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ZoneTexte 17"/>
          <p:cNvSpPr txBox="1"/>
          <p:nvPr/>
        </p:nvSpPr>
        <p:spPr>
          <a:xfrm>
            <a:off x="7143307" y="2581054"/>
            <a:ext cx="723275" cy="415498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 smtClean="0"/>
              <a:t>Appareil</a:t>
            </a:r>
          </a:p>
          <a:p>
            <a:pPr algn="ctr"/>
            <a:r>
              <a:rPr lang="fr-FR" sz="1050" b="1" dirty="0" smtClean="0"/>
              <a:t>photo</a:t>
            </a:r>
            <a:endParaRPr lang="fr-FR" sz="105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884274" y="2661845"/>
            <a:ext cx="681597" cy="253916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 smtClean="0"/>
              <a:t>Caméra</a:t>
            </a:r>
            <a:endParaRPr lang="fr-FR" sz="1050" b="1" dirty="0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27000" y="1418265"/>
            <a:ext cx="345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lvl="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  <a:tabLst>
                <a:tab pos="355600" algn="l"/>
              </a:tabLst>
            </a:pPr>
            <a:r>
              <a:rPr lang="fr-FR" b="1" dirty="0" smtClean="0">
                <a:latin typeface="Arial" charset="0"/>
              </a:rPr>
              <a:t>Enregistrement de la scène</a:t>
            </a:r>
            <a:endParaRPr lang="fr-FR" b="1" dirty="0">
              <a:latin typeface="Arial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933700"/>
            <a:ext cx="2286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082151"/>
            <a:ext cx="7416798" cy="203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1463" marR="0" lvl="3" indent="-271463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  <a:tabLst>
                <a:tab pos="355600" algn="l"/>
              </a:tabLst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</a:t>
            </a:r>
            <a:r>
              <a:rPr lang="fr-FR" b="1" dirty="0" smtClean="0"/>
              <a:t>Calcul de l’hologramme a imprimer</a:t>
            </a:r>
            <a:endParaRPr lang="fr-FR" b="1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On 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calcule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l’onde objet </a:t>
            </a:r>
            <a:r>
              <a:rPr kumimoji="0" lang="fr-F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sur la plaque </a:t>
            </a:r>
            <a:r>
              <a:rPr kumimoji="0" lang="fr-FR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holo</a:t>
            </a:r>
            <a:r>
              <a:rPr kumimoji="0" lang="fr-F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(diffraction de Fresnel)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baseline="0" dirty="0" smtClean="0">
                <a:latin typeface="Arial" charset="0"/>
              </a:rPr>
              <a:t> On </a:t>
            </a:r>
            <a:r>
              <a:rPr lang="fr-FR" b="1" baseline="0" dirty="0" smtClean="0">
                <a:latin typeface="Arial" charset="0"/>
              </a:rPr>
              <a:t>calcule bit par bit la figure d’interférences </a:t>
            </a:r>
            <a:r>
              <a:rPr lang="fr-FR" baseline="0" dirty="0" smtClean="0">
                <a:latin typeface="Arial" charset="0"/>
              </a:rPr>
              <a:t>en</a:t>
            </a:r>
            <a:r>
              <a:rPr lang="fr-FR" dirty="0" smtClean="0">
                <a:latin typeface="Arial" charset="0"/>
              </a:rPr>
              <a:t> fonction de l’angle de l’onde de référence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dirty="0" smtClean="0">
                <a:latin typeface="Arial" charset="0"/>
              </a:rPr>
              <a:t> Plusieurs </a:t>
            </a:r>
            <a:r>
              <a:rPr lang="fr-FR" dirty="0">
                <a:latin typeface="Arial" charset="0"/>
              </a:rPr>
              <a:t>ordinateurs calculent les millions de points nécessaires à la restitution de l’hologramme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314370"/>
            <a:ext cx="89281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  <a:tabLst>
                <a:tab pos="355600" algn="l"/>
              </a:tabLst>
            </a:pPr>
            <a:r>
              <a:rPr lang="en-US" b="1" dirty="0" smtClean="0">
                <a:latin typeface="Arial" charset="0"/>
              </a:rPr>
              <a:t>Impression de </a:t>
            </a:r>
            <a:r>
              <a:rPr lang="en-US" b="1" dirty="0" err="1" smtClean="0">
                <a:latin typeface="Arial" charset="0"/>
              </a:rPr>
              <a:t>l’hologramme</a:t>
            </a:r>
            <a:endParaRPr lang="en-US" b="1" dirty="0" smtClean="0">
              <a:latin typeface="Arial" charset="0"/>
            </a:endParaRPr>
          </a:p>
          <a:p>
            <a:pPr marL="271463" lvl="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  <a:tabLst>
                <a:tab pos="355600" algn="l"/>
              </a:tabLst>
            </a:pPr>
            <a:endParaRPr lang="en-US" b="1" dirty="0" smtClean="0">
              <a:latin typeface="Arial" charset="0"/>
            </a:endParaRPr>
          </a:p>
          <a:p>
            <a:pPr marL="285750" lvl="3" indent="-285750">
              <a:buSzPct val="75000"/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dirty="0" err="1">
                <a:solidFill>
                  <a:schemeClr val="accent4"/>
                </a:solidFill>
              </a:rPr>
              <a:t>L’information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est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ensuite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transférée</a:t>
            </a:r>
            <a:r>
              <a:rPr lang="en-US" dirty="0">
                <a:solidFill>
                  <a:schemeClr val="accent4"/>
                </a:solidFill>
              </a:rPr>
              <a:t> point par point </a:t>
            </a:r>
            <a:r>
              <a:rPr lang="en-US" dirty="0" err="1">
                <a:solidFill>
                  <a:schemeClr val="accent4"/>
                </a:solidFill>
              </a:rPr>
              <a:t>sur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une</a:t>
            </a:r>
            <a:r>
              <a:rPr lang="en-US" dirty="0">
                <a:solidFill>
                  <a:schemeClr val="accent4"/>
                </a:solidFill>
              </a:rPr>
              <a:t> plaque </a:t>
            </a:r>
            <a:r>
              <a:rPr lang="en-US" dirty="0" err="1">
                <a:solidFill>
                  <a:schemeClr val="accent4"/>
                </a:solidFill>
              </a:rPr>
              <a:t>holographique</a:t>
            </a:r>
            <a:r>
              <a:rPr lang="en-US" dirty="0">
                <a:solidFill>
                  <a:schemeClr val="accent4"/>
                </a:solidFill>
              </a:rPr>
              <a:t> 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 3 lasers de 3 </a:t>
            </a:r>
            <a:r>
              <a:rPr lang="en-US" dirty="0" err="1" smtClean="0"/>
              <a:t>couleurs</a:t>
            </a:r>
            <a:r>
              <a:rPr lang="en-US" dirty="0" smtClean="0"/>
              <a:t> </a:t>
            </a:r>
            <a:r>
              <a:rPr lang="en-US" dirty="0" err="1" smtClean="0"/>
              <a:t>différentes</a:t>
            </a:r>
            <a:endParaRPr lang="en-US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Tête</a:t>
            </a:r>
            <a:r>
              <a:rPr lang="en-US" dirty="0" smtClean="0"/>
              <a:t> </a:t>
            </a:r>
            <a:r>
              <a:rPr lang="en-US" dirty="0" err="1" smtClean="0"/>
              <a:t>optique</a:t>
            </a:r>
            <a:r>
              <a:rPr lang="en-US" dirty="0" smtClean="0"/>
              <a:t> </a:t>
            </a:r>
            <a:r>
              <a:rPr lang="en-US" dirty="0" err="1" smtClean="0"/>
              <a:t>spéciale</a:t>
            </a:r>
            <a:r>
              <a:rPr lang="en-US" dirty="0" smtClean="0"/>
              <a:t> type </a:t>
            </a:r>
            <a:r>
              <a:rPr lang="en-US" dirty="0" err="1" smtClean="0"/>
              <a:t>Videoprojecteur</a:t>
            </a:r>
            <a:r>
              <a:rPr lang="en-US" dirty="0" smtClean="0"/>
              <a:t> </a:t>
            </a:r>
            <a:r>
              <a:rPr lang="en-US" dirty="0" err="1" smtClean="0"/>
              <a:t>inversé</a:t>
            </a:r>
            <a:r>
              <a:rPr lang="en-US" dirty="0" smtClean="0"/>
              <a:t> (Secret </a:t>
            </a:r>
            <a:r>
              <a:rPr lang="en-US" dirty="0" err="1" smtClean="0"/>
              <a:t>Indiustriel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924753" y="6050739"/>
            <a:ext cx="331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/>
              <a:t>http://www.ultimate-holography.com/</a:t>
            </a:r>
            <a:endParaRPr lang="fr-FR" sz="1400" b="1" i="1" dirty="0"/>
          </a:p>
        </p:txBody>
      </p:sp>
      <p:sp>
        <p:nvSpPr>
          <p:cNvPr id="10" name="ZoneTexte 9">
            <a:hlinkClick r:id="rId2" action="ppaction://hlinkfile"/>
          </p:cNvPr>
          <p:cNvSpPr txBox="1"/>
          <p:nvPr/>
        </p:nvSpPr>
        <p:spPr>
          <a:xfrm>
            <a:off x="538019" y="5570451"/>
            <a:ext cx="2285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>
                <a:solidFill>
                  <a:srgbClr val="00B0F0"/>
                </a:solidFill>
              </a:rPr>
              <a:t>Video_clown_numerique</a:t>
            </a:r>
            <a:endParaRPr lang="fr-FR" sz="1400" b="1" i="1" dirty="0">
              <a:solidFill>
                <a:srgbClr val="00B0F0"/>
              </a:solidFill>
            </a:endParaRPr>
          </a:p>
        </p:txBody>
      </p:sp>
      <p:sp>
        <p:nvSpPr>
          <p:cNvPr id="11" name="ZoneTexte 10">
            <a:hlinkClick r:id="rId3" action="ppaction://hlinkfile"/>
          </p:cNvPr>
          <p:cNvSpPr txBox="1"/>
          <p:nvPr/>
        </p:nvSpPr>
        <p:spPr>
          <a:xfrm>
            <a:off x="523702" y="5923739"/>
            <a:ext cx="2314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>
                <a:solidFill>
                  <a:srgbClr val="00B0F0"/>
                </a:solidFill>
              </a:rPr>
              <a:t>Video_enfant_numerique</a:t>
            </a:r>
            <a:endParaRPr lang="fr-FR" sz="1400" b="1" i="1" dirty="0">
              <a:solidFill>
                <a:srgbClr val="00B0F0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497013" y="57150"/>
            <a:ext cx="7391400" cy="860425"/>
          </a:xfrm>
        </p:spPr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/>
              <a:t>6</a:t>
            </a:r>
            <a:r>
              <a:rPr lang="fr-FR" sz="2000" i="1" kern="1200" dirty="0" smtClean="0"/>
              <a:t>. Holographie numérique sur support analogique</a:t>
            </a:r>
            <a:endParaRPr lang="fr-FR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1214438"/>
            <a:ext cx="179070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33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123176" y="1269503"/>
            <a:ext cx="8932043" cy="3870668"/>
            <a:chOff x="123176" y="1269503"/>
            <a:chExt cx="8932043" cy="387066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3176" y="1348437"/>
              <a:ext cx="8932043" cy="379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ZoneTexte 17"/>
            <p:cNvSpPr txBox="1"/>
            <p:nvPr/>
          </p:nvSpPr>
          <p:spPr>
            <a:xfrm>
              <a:off x="3764131" y="1269503"/>
              <a:ext cx="97975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latin typeface="Arial Narrow" pitchFamily="34" charset="0"/>
                </a:rPr>
                <a:t>Modulateur</a:t>
              </a:r>
            </a:p>
            <a:p>
              <a:r>
                <a:rPr lang="fr-FR" sz="1400" b="1" dirty="0" smtClean="0">
                  <a:latin typeface="Arial Narrow" pitchFamily="34" charset="0"/>
                </a:rPr>
                <a:t>Spatial de</a:t>
              </a:r>
            </a:p>
            <a:p>
              <a:r>
                <a:rPr lang="fr-FR" sz="1400" b="1" dirty="0" smtClean="0">
                  <a:latin typeface="Arial Narrow" pitchFamily="34" charset="0"/>
                </a:rPr>
                <a:t>Lumière</a:t>
              </a:r>
              <a:endParaRPr lang="fr-FR" sz="1400" b="1" dirty="0">
                <a:latin typeface="Arial Narrow" pitchFamily="34" charset="0"/>
              </a:endParaRP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98600" y="59392"/>
            <a:ext cx="7391400" cy="860425"/>
          </a:xfrm>
        </p:spPr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/>
              <a:t>7</a:t>
            </a:r>
            <a:r>
              <a:rPr lang="fr-FR" sz="2000" i="1" kern="1200" dirty="0" smtClean="0"/>
              <a:t>. Holographie numérique sur support numérique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875" y="1757335"/>
            <a:ext cx="2484011" cy="13414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3" name="Groupe 12"/>
          <p:cNvGrpSpPr/>
          <p:nvPr/>
        </p:nvGrpSpPr>
        <p:grpSpPr>
          <a:xfrm>
            <a:off x="318422" y="3696128"/>
            <a:ext cx="2598949" cy="982846"/>
            <a:chOff x="4503979" y="-179677"/>
            <a:chExt cx="2598949" cy="1386770"/>
          </a:xfrm>
        </p:grpSpPr>
        <p:sp>
          <p:nvSpPr>
            <p:cNvPr id="11" name="Forme libre 10"/>
            <p:cNvSpPr/>
            <p:nvPr/>
          </p:nvSpPr>
          <p:spPr>
            <a:xfrm rot="11357788">
              <a:off x="6144985" y="-179677"/>
              <a:ext cx="957943" cy="1074057"/>
            </a:xfrm>
            <a:custGeom>
              <a:avLst/>
              <a:gdLst>
                <a:gd name="connsiteX0" fmla="*/ 0 w 957943"/>
                <a:gd name="connsiteY0" fmla="*/ 1074057 h 1074057"/>
                <a:gd name="connsiteX1" fmla="*/ 609600 w 957943"/>
                <a:gd name="connsiteY1" fmla="*/ 812800 h 1074057"/>
                <a:gd name="connsiteX2" fmla="*/ 957943 w 957943"/>
                <a:gd name="connsiteY2" fmla="*/ 0 h 107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7943" h="1074057">
                  <a:moveTo>
                    <a:pt x="0" y="1074057"/>
                  </a:moveTo>
                  <a:cubicBezTo>
                    <a:pt x="224971" y="1032933"/>
                    <a:pt x="449943" y="991809"/>
                    <a:pt x="609600" y="812800"/>
                  </a:cubicBezTo>
                  <a:cubicBezTo>
                    <a:pt x="769257" y="633791"/>
                    <a:pt x="863600" y="316895"/>
                    <a:pt x="957943" y="0"/>
                  </a:cubicBezTo>
                </a:path>
              </a:pathLst>
            </a:custGeom>
            <a:ln w="57150">
              <a:solidFill>
                <a:srgbClr val="AEA6A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2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503979" y="685975"/>
              <a:ext cx="2005677" cy="521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Erreur de calcul!</a:t>
              </a:r>
              <a:endParaRPr lang="fr-FR" b="1" dirty="0"/>
            </a:p>
          </p:txBody>
        </p:sp>
      </p:grp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892709"/>
            <a:ext cx="1866900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225 0.237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118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939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23850" y="3342980"/>
            <a:ext cx="8437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2" action="ppaction://hlinkfile"/>
              </a:rPr>
              <a:t>D:\ENST\ENSEIGNEMENT\ENST\COM101\Groupe1a5\Cours\video_et_photo\Holocube_numerique.mp4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85900" y="2184400"/>
            <a:ext cx="186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Projet PAF 2015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98600" y="59392"/>
            <a:ext cx="7391400" cy="860425"/>
          </a:xfrm>
        </p:spPr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/>
              <a:t>7</a:t>
            </a:r>
            <a:r>
              <a:rPr lang="fr-FR" sz="2000" i="1" kern="1200" dirty="0" smtClean="0"/>
              <a:t>. Holographie numérique sur support numérique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98600" y="66028"/>
            <a:ext cx="7391400" cy="860425"/>
          </a:xfrm>
        </p:spPr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/>
              <a:t>7</a:t>
            </a:r>
            <a:r>
              <a:rPr lang="fr-FR" sz="2000" i="1" kern="1200" dirty="0" smtClean="0"/>
              <a:t>. Holographie numérique sur support numérique</a:t>
            </a:r>
            <a:endParaRPr lang="fr-FR" dirty="0"/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6" y="2005629"/>
            <a:ext cx="4152900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23" y="2115758"/>
            <a:ext cx="469423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 descr="RÃ©sultat de recherche d'images pour &quot;b-com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62" y="5404513"/>
            <a:ext cx="859809" cy="8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2074460" y="5663817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Institut de recherche technologique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48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-95535" y="2750027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D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min</a:t>
            </a:r>
            <a:r>
              <a:rPr lang="fr-FR" b="1" dirty="0" smtClean="0">
                <a:solidFill>
                  <a:srgbClr val="FF0000"/>
                </a:solidFill>
              </a:rPr>
              <a:t> =6µm</a:t>
            </a:r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582697" y="3289904"/>
                <a:ext cx="1452257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𝑖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697" y="3289904"/>
                <a:ext cx="1452257" cy="6649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810825" y="3058263"/>
                <a:ext cx="2813271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𝒎𝒂𝒙</m:t>
                        </m:r>
                      </m:sub>
                    </m:sSub>
                    <m:r>
                      <a:rPr lang="fr-FR" b="0" i="1" smtClean="0">
                        <a:latin typeface="Cambria Math"/>
                        <a:ea typeface="Cambria Math"/>
                      </a:rPr>
                      <m:t>=2 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𝑎𝑟𝑐𝑠𝑖𝑛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 smtClean="0"/>
                  <a:t> =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3°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825" y="3058263"/>
                <a:ext cx="2813271" cy="535531"/>
              </a:xfrm>
              <a:prstGeom prst="rect">
                <a:avLst/>
              </a:prstGeom>
              <a:blipFill rotWithShape="1">
                <a:blip r:embed="rId3"/>
                <a:stretch>
                  <a:fillRect r="-8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/>
        </p:nvSpPr>
        <p:spPr>
          <a:xfrm>
            <a:off x="245659" y="1241945"/>
            <a:ext cx="357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lvl="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  <a:tabLst>
                <a:tab pos="355600" algn="l"/>
              </a:tabLst>
            </a:pPr>
            <a:r>
              <a:rPr lang="fr-FR" b="1" dirty="0">
                <a:latin typeface="Arial" charset="0"/>
              </a:rPr>
              <a:t>Limite de résolution </a:t>
            </a:r>
            <a:r>
              <a:rPr lang="fr-FR" b="1" dirty="0" smtClean="0">
                <a:latin typeface="Arial" charset="0"/>
              </a:rPr>
              <a:t>actuelle</a:t>
            </a:r>
            <a:endParaRPr lang="fr-FR" b="1" dirty="0">
              <a:latin typeface="Arial" charset="0"/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3004783" y="2991133"/>
            <a:ext cx="395785" cy="7096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25"/>
          <p:cNvGrpSpPr/>
          <p:nvPr/>
        </p:nvGrpSpPr>
        <p:grpSpPr>
          <a:xfrm>
            <a:off x="1166886" y="2552130"/>
            <a:ext cx="1603610" cy="1405720"/>
            <a:chOff x="1166886" y="2552130"/>
            <a:chExt cx="1603610" cy="1405720"/>
          </a:xfrm>
        </p:grpSpPr>
        <p:cxnSp>
          <p:nvCxnSpPr>
            <p:cNvPr id="7" name="Connecteur droit avec flèche 6"/>
            <p:cNvCxnSpPr/>
            <p:nvPr/>
          </p:nvCxnSpPr>
          <p:spPr>
            <a:xfrm>
              <a:off x="1166886" y="2792697"/>
              <a:ext cx="0" cy="34362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8" name="Groupe 7"/>
            <p:cNvGrpSpPr/>
            <p:nvPr/>
          </p:nvGrpSpPr>
          <p:grpSpPr>
            <a:xfrm>
              <a:off x="1235691" y="2792071"/>
              <a:ext cx="824249" cy="1118628"/>
              <a:chOff x="1058268" y="4673600"/>
              <a:chExt cx="824249" cy="17590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59216" y="4673600"/>
                <a:ext cx="177800" cy="4191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059216" y="5094595"/>
                <a:ext cx="177800" cy="4191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058268" y="5522417"/>
                <a:ext cx="177800" cy="4191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059216" y="5949666"/>
                <a:ext cx="177800" cy="4191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842" y="4715651"/>
                <a:ext cx="447675" cy="1717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9" name="Connecteur droit 8"/>
            <p:cNvCxnSpPr/>
            <p:nvPr/>
          </p:nvCxnSpPr>
          <p:spPr>
            <a:xfrm flipV="1">
              <a:off x="1853245" y="2552130"/>
              <a:ext cx="876307" cy="250309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1973735" y="3575713"/>
              <a:ext cx="783113" cy="221536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1868002" y="2836368"/>
              <a:ext cx="888846" cy="138843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1977872" y="3822359"/>
              <a:ext cx="792624" cy="135491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2306950" y="2592165"/>
              <a:ext cx="304892" cy="304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ym typeface="Symbol"/>
                </a:rPr>
                <a:t></a:t>
              </a:r>
              <a:endParaRPr lang="fr-FR" i="1" dirty="0"/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flipH="1">
              <a:off x="1514904" y="2990850"/>
              <a:ext cx="2746" cy="48932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1" name="Groupe 60"/>
          <p:cNvGrpSpPr/>
          <p:nvPr/>
        </p:nvGrpSpPr>
        <p:grpSpPr>
          <a:xfrm>
            <a:off x="289355" y="4518775"/>
            <a:ext cx="2633541" cy="1775125"/>
            <a:chOff x="289355" y="4518775"/>
            <a:chExt cx="2633541" cy="1775125"/>
          </a:xfrm>
        </p:grpSpPr>
        <p:sp>
          <p:nvSpPr>
            <p:cNvPr id="34" name="ZoneTexte 33"/>
            <p:cNvSpPr txBox="1"/>
            <p:nvPr/>
          </p:nvSpPr>
          <p:spPr>
            <a:xfrm>
              <a:off x="289355" y="4518775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ym typeface="Symbol"/>
                </a:rPr>
                <a:t>Si &gt;</a:t>
              </a:r>
              <a:r>
                <a:rPr lang="fr-FR" i="1" dirty="0">
                  <a:sym typeface="Symbol"/>
                </a:rPr>
                <a:t> </a:t>
              </a:r>
              <a:r>
                <a:rPr lang="fr-FR" i="1" dirty="0" smtClean="0">
                  <a:sym typeface="Symbol"/>
                </a:rPr>
                <a:t></a:t>
              </a:r>
              <a:r>
                <a:rPr lang="fr-FR" i="1" baseline="-25000" dirty="0" smtClean="0">
                  <a:sym typeface="Symbol"/>
                </a:rPr>
                <a:t>max </a:t>
              </a:r>
              <a:endParaRPr lang="fr-FR" i="1" baseline="-25000" dirty="0"/>
            </a:p>
          </p:txBody>
        </p:sp>
        <p:grpSp>
          <p:nvGrpSpPr>
            <p:cNvPr id="51" name="Groupe 50"/>
            <p:cNvGrpSpPr/>
            <p:nvPr/>
          </p:nvGrpSpPr>
          <p:grpSpPr>
            <a:xfrm>
              <a:off x="1196456" y="4544712"/>
              <a:ext cx="1726440" cy="1749188"/>
              <a:chOff x="1196456" y="4135272"/>
              <a:chExt cx="1726440" cy="1749188"/>
            </a:xfrm>
          </p:grpSpPr>
          <p:cxnSp>
            <p:nvCxnSpPr>
              <p:cNvPr id="28" name="Connecteur droit avec flèche 27"/>
              <p:cNvCxnSpPr/>
              <p:nvPr/>
            </p:nvCxnSpPr>
            <p:spPr>
              <a:xfrm>
                <a:off x="1196456" y="4541885"/>
                <a:ext cx="0" cy="3436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29" name="Groupe 28"/>
              <p:cNvGrpSpPr/>
              <p:nvPr/>
            </p:nvGrpSpPr>
            <p:grpSpPr>
              <a:xfrm>
                <a:off x="1265261" y="4541259"/>
                <a:ext cx="178748" cy="1077973"/>
                <a:chOff x="1058268" y="4673600"/>
                <a:chExt cx="178748" cy="1695166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059216" y="4673600"/>
                  <a:ext cx="177800" cy="4191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059216" y="5094595"/>
                  <a:ext cx="177800" cy="4191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1058268" y="5522417"/>
                  <a:ext cx="177800" cy="4191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059216" y="5949666"/>
                  <a:ext cx="177800" cy="4191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30" name="Connecteur droit 29"/>
              <p:cNvCxnSpPr/>
              <p:nvPr/>
            </p:nvCxnSpPr>
            <p:spPr>
              <a:xfrm flipV="1">
                <a:off x="1882815" y="4301318"/>
                <a:ext cx="876307" cy="25030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flipV="1">
                <a:off x="2003305" y="5324901"/>
                <a:ext cx="783113" cy="22153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1897572" y="4585556"/>
                <a:ext cx="888846" cy="138843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2007442" y="5571547"/>
                <a:ext cx="792624" cy="135491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43" name="Groupe 42"/>
              <p:cNvGrpSpPr/>
              <p:nvPr/>
            </p:nvGrpSpPr>
            <p:grpSpPr>
              <a:xfrm>
                <a:off x="1619233" y="4571999"/>
                <a:ext cx="400634" cy="1105469"/>
                <a:chOff x="6177583" y="4001069"/>
                <a:chExt cx="730676" cy="1398591"/>
              </a:xfrm>
            </p:grpSpPr>
            <p:sp>
              <p:nvSpPr>
                <p:cNvPr id="41" name="Freeform 11"/>
                <p:cNvSpPr>
                  <a:spLocks noChangeAspect="1"/>
                </p:cNvSpPr>
                <p:nvPr/>
              </p:nvSpPr>
              <p:spPr bwMode="auto">
                <a:xfrm rot="5400000">
                  <a:off x="6182545" y="4676220"/>
                  <a:ext cx="718478" cy="728402"/>
                </a:xfrm>
                <a:custGeom>
                  <a:avLst/>
                  <a:gdLst>
                    <a:gd name="T0" fmla="*/ 2104 w 1971"/>
                    <a:gd name="T1" fmla="*/ 0 h 1276"/>
                    <a:gd name="T2" fmla="*/ 4822 w 1971"/>
                    <a:gd name="T3" fmla="*/ 0 h 1276"/>
                    <a:gd name="T4" fmla="*/ 7625 w 1971"/>
                    <a:gd name="T5" fmla="*/ 0 h 1276"/>
                    <a:gd name="T6" fmla="*/ 10399 w 1971"/>
                    <a:gd name="T7" fmla="*/ 0 h 1276"/>
                    <a:gd name="T8" fmla="*/ 13202 w 1971"/>
                    <a:gd name="T9" fmla="*/ 0 h 1276"/>
                    <a:gd name="T10" fmla="*/ 15949 w 1971"/>
                    <a:gd name="T11" fmla="*/ 0 h 1276"/>
                    <a:gd name="T12" fmla="*/ 18740 w 1971"/>
                    <a:gd name="T13" fmla="*/ 0 h 1276"/>
                    <a:gd name="T14" fmla="*/ 21461 w 1971"/>
                    <a:gd name="T15" fmla="*/ 0 h 1276"/>
                    <a:gd name="T16" fmla="*/ 24181 w 1971"/>
                    <a:gd name="T17" fmla="*/ 0 h 1276"/>
                    <a:gd name="T18" fmla="*/ 27006 w 1971"/>
                    <a:gd name="T19" fmla="*/ 0 h 1276"/>
                    <a:gd name="T20" fmla="*/ 29782 w 1971"/>
                    <a:gd name="T21" fmla="*/ 0 h 1276"/>
                    <a:gd name="T22" fmla="*/ 32573 w 1971"/>
                    <a:gd name="T23" fmla="*/ 0 h 1276"/>
                    <a:gd name="T24" fmla="*/ 35283 w 1971"/>
                    <a:gd name="T25" fmla="*/ 0 h 1276"/>
                    <a:gd name="T26" fmla="*/ 38092 w 1971"/>
                    <a:gd name="T27" fmla="*/ 0 h 1276"/>
                    <a:gd name="T28" fmla="*/ 40812 w 1971"/>
                    <a:gd name="T29" fmla="*/ 0 h 1276"/>
                    <a:gd name="T30" fmla="*/ 43646 w 1971"/>
                    <a:gd name="T31" fmla="*/ 0 h 1276"/>
                    <a:gd name="T32" fmla="*/ 46365 w 1971"/>
                    <a:gd name="T33" fmla="*/ 0 h 1276"/>
                    <a:gd name="T34" fmla="*/ 49182 w 1971"/>
                    <a:gd name="T35" fmla="*/ 0 h 1276"/>
                    <a:gd name="T36" fmla="*/ 51979 w 1971"/>
                    <a:gd name="T37" fmla="*/ 0 h 1276"/>
                    <a:gd name="T38" fmla="*/ 54663 w 1971"/>
                    <a:gd name="T39" fmla="*/ 0 h 1276"/>
                    <a:gd name="T40" fmla="*/ 57437 w 1971"/>
                    <a:gd name="T41" fmla="*/ 0 h 1276"/>
                    <a:gd name="T42" fmla="*/ 60192 w 1971"/>
                    <a:gd name="T43" fmla="*/ 0 h 1276"/>
                    <a:gd name="T44" fmla="*/ 63007 w 1971"/>
                    <a:gd name="T45" fmla="*/ 0 h 1276"/>
                    <a:gd name="T46" fmla="*/ 65702 w 1971"/>
                    <a:gd name="T47" fmla="*/ 0 h 1276"/>
                    <a:gd name="T48" fmla="*/ 68505 w 1971"/>
                    <a:gd name="T49" fmla="*/ 0 h 1276"/>
                    <a:gd name="T50" fmla="*/ 71297 w 1971"/>
                    <a:gd name="T51" fmla="*/ 0 h 1276"/>
                    <a:gd name="T52" fmla="*/ 74052 w 1971"/>
                    <a:gd name="T53" fmla="*/ 0 h 1276"/>
                    <a:gd name="T54" fmla="*/ 76840 w 1971"/>
                    <a:gd name="T55" fmla="*/ 0 h 1276"/>
                    <a:gd name="T56" fmla="*/ 79641 w 1971"/>
                    <a:gd name="T57" fmla="*/ 0 h 1276"/>
                    <a:gd name="T58" fmla="*/ 82337 w 1971"/>
                    <a:gd name="T59" fmla="*/ 0 h 1276"/>
                    <a:gd name="T60" fmla="*/ 85160 w 1971"/>
                    <a:gd name="T61" fmla="*/ 0 h 1276"/>
                    <a:gd name="T62" fmla="*/ 87908 w 1971"/>
                    <a:gd name="T63" fmla="*/ 0 h 1276"/>
                    <a:gd name="T64" fmla="*/ 90685 w 1971"/>
                    <a:gd name="T65" fmla="*/ 0 h 1276"/>
                    <a:gd name="T66" fmla="*/ 93359 w 1971"/>
                    <a:gd name="T67" fmla="*/ 0 h 1276"/>
                    <a:gd name="T68" fmla="*/ 96177 w 1971"/>
                    <a:gd name="T69" fmla="*/ 0 h 1276"/>
                    <a:gd name="T70" fmla="*/ 98992 w 1971"/>
                    <a:gd name="T71" fmla="*/ 0 h 1276"/>
                    <a:gd name="T72" fmla="*/ 101713 w 1971"/>
                    <a:gd name="T73" fmla="*/ 0 h 1276"/>
                    <a:gd name="T74" fmla="*/ 104536 w 1971"/>
                    <a:gd name="T75" fmla="*/ 0 h 1276"/>
                    <a:gd name="T76" fmla="*/ 107213 w 1971"/>
                    <a:gd name="T77" fmla="*/ 0 h 1276"/>
                    <a:gd name="T78" fmla="*/ 110006 w 1971"/>
                    <a:gd name="T79" fmla="*/ 0 h 1276"/>
                    <a:gd name="T80" fmla="*/ 112802 w 1971"/>
                    <a:gd name="T81" fmla="*/ 0 h 1276"/>
                    <a:gd name="T82" fmla="*/ 115567 w 1971"/>
                    <a:gd name="T83" fmla="*/ 0 h 1276"/>
                    <a:gd name="T84" fmla="*/ 118351 w 1971"/>
                    <a:gd name="T85" fmla="*/ 0 h 1276"/>
                    <a:gd name="T86" fmla="*/ 121093 w 1971"/>
                    <a:gd name="T87" fmla="*/ 0 h 1276"/>
                    <a:gd name="T88" fmla="*/ 123867 w 1971"/>
                    <a:gd name="T89" fmla="*/ 0 h 1276"/>
                    <a:gd name="T90" fmla="*/ 126615 w 1971"/>
                    <a:gd name="T91" fmla="*/ 0 h 1276"/>
                    <a:gd name="T92" fmla="*/ 129396 w 1971"/>
                    <a:gd name="T93" fmla="*/ 0 h 1276"/>
                    <a:gd name="T94" fmla="*/ 132193 w 1971"/>
                    <a:gd name="T95" fmla="*/ 0 h 1276"/>
                    <a:gd name="T96" fmla="*/ 134949 w 1971"/>
                    <a:gd name="T97" fmla="*/ 0 h 1276"/>
                    <a:gd name="T98" fmla="*/ 137730 w 1971"/>
                    <a:gd name="T99" fmla="*/ 0 h 127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971"/>
                    <a:gd name="T151" fmla="*/ 0 h 1276"/>
                    <a:gd name="T152" fmla="*/ 1971 w 1971"/>
                    <a:gd name="T153" fmla="*/ 1276 h 127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971" h="1276">
                      <a:moveTo>
                        <a:pt x="0" y="0"/>
                      </a:moveTo>
                      <a:lnTo>
                        <a:pt x="10" y="3"/>
                      </a:lnTo>
                      <a:lnTo>
                        <a:pt x="20" y="13"/>
                      </a:lnTo>
                      <a:lnTo>
                        <a:pt x="30" y="28"/>
                      </a:lnTo>
                      <a:lnTo>
                        <a:pt x="40" y="50"/>
                      </a:lnTo>
                      <a:lnTo>
                        <a:pt x="50" y="78"/>
                      </a:lnTo>
                      <a:lnTo>
                        <a:pt x="60" y="112"/>
                      </a:lnTo>
                      <a:lnTo>
                        <a:pt x="69" y="150"/>
                      </a:lnTo>
                      <a:lnTo>
                        <a:pt x="79" y="193"/>
                      </a:lnTo>
                      <a:lnTo>
                        <a:pt x="89" y="242"/>
                      </a:lnTo>
                      <a:lnTo>
                        <a:pt x="99" y="293"/>
                      </a:lnTo>
                      <a:lnTo>
                        <a:pt x="109" y="349"/>
                      </a:lnTo>
                      <a:lnTo>
                        <a:pt x="119" y="406"/>
                      </a:lnTo>
                      <a:lnTo>
                        <a:pt x="129" y="467"/>
                      </a:lnTo>
                      <a:lnTo>
                        <a:pt x="139" y="529"/>
                      </a:lnTo>
                      <a:lnTo>
                        <a:pt x="149" y="593"/>
                      </a:lnTo>
                      <a:lnTo>
                        <a:pt x="159" y="656"/>
                      </a:lnTo>
                      <a:lnTo>
                        <a:pt x="168" y="720"/>
                      </a:lnTo>
                      <a:lnTo>
                        <a:pt x="179" y="783"/>
                      </a:lnTo>
                      <a:lnTo>
                        <a:pt x="189" y="844"/>
                      </a:lnTo>
                      <a:lnTo>
                        <a:pt x="198" y="903"/>
                      </a:lnTo>
                      <a:lnTo>
                        <a:pt x="208" y="960"/>
                      </a:lnTo>
                      <a:lnTo>
                        <a:pt x="218" y="1013"/>
                      </a:lnTo>
                      <a:lnTo>
                        <a:pt x="228" y="1063"/>
                      </a:lnTo>
                      <a:lnTo>
                        <a:pt x="238" y="1108"/>
                      </a:lnTo>
                      <a:lnTo>
                        <a:pt x="248" y="1149"/>
                      </a:lnTo>
                      <a:lnTo>
                        <a:pt x="257" y="1184"/>
                      </a:lnTo>
                      <a:lnTo>
                        <a:pt x="268" y="1214"/>
                      </a:lnTo>
                      <a:lnTo>
                        <a:pt x="278" y="1238"/>
                      </a:lnTo>
                      <a:lnTo>
                        <a:pt x="287" y="1257"/>
                      </a:lnTo>
                      <a:lnTo>
                        <a:pt x="297" y="1269"/>
                      </a:lnTo>
                      <a:lnTo>
                        <a:pt x="307" y="1275"/>
                      </a:lnTo>
                      <a:lnTo>
                        <a:pt x="317" y="1274"/>
                      </a:lnTo>
                      <a:lnTo>
                        <a:pt x="327" y="1268"/>
                      </a:lnTo>
                      <a:lnTo>
                        <a:pt x="337" y="1254"/>
                      </a:lnTo>
                      <a:lnTo>
                        <a:pt x="346" y="1235"/>
                      </a:lnTo>
                      <a:lnTo>
                        <a:pt x="357" y="1210"/>
                      </a:lnTo>
                      <a:lnTo>
                        <a:pt x="367" y="1179"/>
                      </a:lnTo>
                      <a:lnTo>
                        <a:pt x="377" y="1142"/>
                      </a:lnTo>
                      <a:lnTo>
                        <a:pt x="386" y="1101"/>
                      </a:lnTo>
                      <a:lnTo>
                        <a:pt x="396" y="1054"/>
                      </a:lnTo>
                      <a:lnTo>
                        <a:pt x="406" y="1004"/>
                      </a:lnTo>
                      <a:lnTo>
                        <a:pt x="416" y="950"/>
                      </a:lnTo>
                      <a:lnTo>
                        <a:pt x="426" y="893"/>
                      </a:lnTo>
                      <a:lnTo>
                        <a:pt x="436" y="834"/>
                      </a:lnTo>
                      <a:lnTo>
                        <a:pt x="446" y="772"/>
                      </a:lnTo>
                      <a:lnTo>
                        <a:pt x="456" y="709"/>
                      </a:lnTo>
                      <a:lnTo>
                        <a:pt x="466" y="646"/>
                      </a:lnTo>
                      <a:lnTo>
                        <a:pt x="475" y="582"/>
                      </a:lnTo>
                      <a:lnTo>
                        <a:pt x="485" y="519"/>
                      </a:lnTo>
                      <a:lnTo>
                        <a:pt x="495" y="457"/>
                      </a:lnTo>
                      <a:lnTo>
                        <a:pt x="505" y="397"/>
                      </a:lnTo>
                      <a:lnTo>
                        <a:pt x="515" y="339"/>
                      </a:lnTo>
                      <a:lnTo>
                        <a:pt x="525" y="284"/>
                      </a:lnTo>
                      <a:lnTo>
                        <a:pt x="535" y="233"/>
                      </a:lnTo>
                      <a:lnTo>
                        <a:pt x="545" y="186"/>
                      </a:lnTo>
                      <a:lnTo>
                        <a:pt x="555" y="143"/>
                      </a:lnTo>
                      <a:lnTo>
                        <a:pt x="564" y="105"/>
                      </a:lnTo>
                      <a:lnTo>
                        <a:pt x="574" y="73"/>
                      </a:lnTo>
                      <a:lnTo>
                        <a:pt x="584" y="46"/>
                      </a:lnTo>
                      <a:lnTo>
                        <a:pt x="594" y="25"/>
                      </a:lnTo>
                      <a:lnTo>
                        <a:pt x="604" y="11"/>
                      </a:lnTo>
                      <a:lnTo>
                        <a:pt x="614" y="2"/>
                      </a:lnTo>
                      <a:lnTo>
                        <a:pt x="624" y="0"/>
                      </a:lnTo>
                      <a:lnTo>
                        <a:pt x="634" y="4"/>
                      </a:lnTo>
                      <a:lnTo>
                        <a:pt x="644" y="15"/>
                      </a:lnTo>
                      <a:lnTo>
                        <a:pt x="654" y="32"/>
                      </a:lnTo>
                      <a:lnTo>
                        <a:pt x="663" y="55"/>
                      </a:lnTo>
                      <a:lnTo>
                        <a:pt x="673" y="83"/>
                      </a:lnTo>
                      <a:lnTo>
                        <a:pt x="683" y="117"/>
                      </a:lnTo>
                      <a:lnTo>
                        <a:pt x="693" y="157"/>
                      </a:lnTo>
                      <a:lnTo>
                        <a:pt x="703" y="201"/>
                      </a:lnTo>
                      <a:lnTo>
                        <a:pt x="713" y="250"/>
                      </a:lnTo>
                      <a:lnTo>
                        <a:pt x="723" y="302"/>
                      </a:lnTo>
                      <a:lnTo>
                        <a:pt x="733" y="358"/>
                      </a:lnTo>
                      <a:lnTo>
                        <a:pt x="743" y="416"/>
                      </a:lnTo>
                      <a:lnTo>
                        <a:pt x="752" y="478"/>
                      </a:lnTo>
                      <a:lnTo>
                        <a:pt x="762" y="540"/>
                      </a:lnTo>
                      <a:lnTo>
                        <a:pt x="772" y="603"/>
                      </a:lnTo>
                      <a:lnTo>
                        <a:pt x="782" y="667"/>
                      </a:lnTo>
                      <a:lnTo>
                        <a:pt x="792" y="730"/>
                      </a:lnTo>
                      <a:lnTo>
                        <a:pt x="802" y="793"/>
                      </a:lnTo>
                      <a:lnTo>
                        <a:pt x="812" y="854"/>
                      </a:lnTo>
                      <a:lnTo>
                        <a:pt x="822" y="913"/>
                      </a:lnTo>
                      <a:lnTo>
                        <a:pt x="832" y="969"/>
                      </a:lnTo>
                      <a:lnTo>
                        <a:pt x="841" y="1021"/>
                      </a:lnTo>
                      <a:lnTo>
                        <a:pt x="851" y="1071"/>
                      </a:lnTo>
                      <a:lnTo>
                        <a:pt x="861" y="1115"/>
                      </a:lnTo>
                      <a:lnTo>
                        <a:pt x="872" y="1155"/>
                      </a:lnTo>
                      <a:lnTo>
                        <a:pt x="881" y="1190"/>
                      </a:lnTo>
                      <a:lnTo>
                        <a:pt x="891" y="1219"/>
                      </a:lnTo>
                      <a:lnTo>
                        <a:pt x="901" y="1242"/>
                      </a:lnTo>
                      <a:lnTo>
                        <a:pt x="911" y="1259"/>
                      </a:lnTo>
                      <a:lnTo>
                        <a:pt x="921" y="1270"/>
                      </a:lnTo>
                      <a:lnTo>
                        <a:pt x="931" y="1275"/>
                      </a:lnTo>
                      <a:lnTo>
                        <a:pt x="940" y="1274"/>
                      </a:lnTo>
                      <a:lnTo>
                        <a:pt x="950" y="1266"/>
                      </a:lnTo>
                      <a:lnTo>
                        <a:pt x="961" y="1251"/>
                      </a:lnTo>
                      <a:lnTo>
                        <a:pt x="970" y="1231"/>
                      </a:lnTo>
                      <a:lnTo>
                        <a:pt x="980" y="1205"/>
                      </a:lnTo>
                      <a:lnTo>
                        <a:pt x="990" y="1173"/>
                      </a:lnTo>
                      <a:lnTo>
                        <a:pt x="1000" y="1136"/>
                      </a:lnTo>
                      <a:lnTo>
                        <a:pt x="1010" y="1093"/>
                      </a:lnTo>
                      <a:lnTo>
                        <a:pt x="1020" y="1046"/>
                      </a:lnTo>
                      <a:lnTo>
                        <a:pt x="1029" y="996"/>
                      </a:lnTo>
                      <a:lnTo>
                        <a:pt x="1039" y="941"/>
                      </a:lnTo>
                      <a:lnTo>
                        <a:pt x="1050" y="883"/>
                      </a:lnTo>
                      <a:lnTo>
                        <a:pt x="1059" y="824"/>
                      </a:lnTo>
                      <a:lnTo>
                        <a:pt x="1069" y="761"/>
                      </a:lnTo>
                      <a:lnTo>
                        <a:pt x="1079" y="698"/>
                      </a:lnTo>
                      <a:lnTo>
                        <a:pt x="1089" y="635"/>
                      </a:lnTo>
                      <a:lnTo>
                        <a:pt x="1099" y="571"/>
                      </a:lnTo>
                      <a:lnTo>
                        <a:pt x="1109" y="508"/>
                      </a:lnTo>
                      <a:lnTo>
                        <a:pt x="1119" y="447"/>
                      </a:lnTo>
                      <a:lnTo>
                        <a:pt x="1129" y="387"/>
                      </a:lnTo>
                      <a:lnTo>
                        <a:pt x="1139" y="329"/>
                      </a:lnTo>
                      <a:lnTo>
                        <a:pt x="1149" y="275"/>
                      </a:lnTo>
                      <a:lnTo>
                        <a:pt x="1158" y="225"/>
                      </a:lnTo>
                      <a:lnTo>
                        <a:pt x="1168" y="178"/>
                      </a:lnTo>
                      <a:lnTo>
                        <a:pt x="1178" y="136"/>
                      </a:lnTo>
                      <a:lnTo>
                        <a:pt x="1188" y="100"/>
                      </a:lnTo>
                      <a:lnTo>
                        <a:pt x="1198" y="68"/>
                      </a:lnTo>
                      <a:lnTo>
                        <a:pt x="1208" y="42"/>
                      </a:lnTo>
                      <a:lnTo>
                        <a:pt x="1218" y="23"/>
                      </a:lnTo>
                      <a:lnTo>
                        <a:pt x="1228" y="9"/>
                      </a:lnTo>
                      <a:lnTo>
                        <a:pt x="1238" y="2"/>
                      </a:lnTo>
                      <a:lnTo>
                        <a:pt x="1247" y="0"/>
                      </a:lnTo>
                      <a:lnTo>
                        <a:pt x="1257" y="5"/>
                      </a:lnTo>
                      <a:lnTo>
                        <a:pt x="1267" y="17"/>
                      </a:lnTo>
                      <a:lnTo>
                        <a:pt x="1277" y="35"/>
                      </a:lnTo>
                      <a:lnTo>
                        <a:pt x="1287" y="59"/>
                      </a:lnTo>
                      <a:lnTo>
                        <a:pt x="1297" y="89"/>
                      </a:lnTo>
                      <a:lnTo>
                        <a:pt x="1307" y="124"/>
                      </a:lnTo>
                      <a:lnTo>
                        <a:pt x="1317" y="164"/>
                      </a:lnTo>
                      <a:lnTo>
                        <a:pt x="1327" y="209"/>
                      </a:lnTo>
                      <a:lnTo>
                        <a:pt x="1336" y="258"/>
                      </a:lnTo>
                      <a:lnTo>
                        <a:pt x="1346" y="311"/>
                      </a:lnTo>
                      <a:lnTo>
                        <a:pt x="1356" y="368"/>
                      </a:lnTo>
                      <a:lnTo>
                        <a:pt x="1366" y="427"/>
                      </a:lnTo>
                      <a:lnTo>
                        <a:pt x="1376" y="488"/>
                      </a:lnTo>
                      <a:lnTo>
                        <a:pt x="1386" y="551"/>
                      </a:lnTo>
                      <a:lnTo>
                        <a:pt x="1396" y="614"/>
                      </a:lnTo>
                      <a:lnTo>
                        <a:pt x="1406" y="678"/>
                      </a:lnTo>
                      <a:lnTo>
                        <a:pt x="1416" y="741"/>
                      </a:lnTo>
                      <a:lnTo>
                        <a:pt x="1426" y="804"/>
                      </a:lnTo>
                      <a:lnTo>
                        <a:pt x="1435" y="864"/>
                      </a:lnTo>
                      <a:lnTo>
                        <a:pt x="1445" y="923"/>
                      </a:lnTo>
                      <a:lnTo>
                        <a:pt x="1455" y="978"/>
                      </a:lnTo>
                      <a:lnTo>
                        <a:pt x="1465" y="1030"/>
                      </a:lnTo>
                      <a:lnTo>
                        <a:pt x="1475" y="1078"/>
                      </a:lnTo>
                      <a:lnTo>
                        <a:pt x="1485" y="1122"/>
                      </a:lnTo>
                      <a:lnTo>
                        <a:pt x="1495" y="1161"/>
                      </a:lnTo>
                      <a:lnTo>
                        <a:pt x="1505" y="1195"/>
                      </a:lnTo>
                      <a:lnTo>
                        <a:pt x="1515" y="1223"/>
                      </a:lnTo>
                      <a:lnTo>
                        <a:pt x="1524" y="1246"/>
                      </a:lnTo>
                      <a:lnTo>
                        <a:pt x="1534" y="1262"/>
                      </a:lnTo>
                      <a:lnTo>
                        <a:pt x="1544" y="1272"/>
                      </a:lnTo>
                      <a:lnTo>
                        <a:pt x="1554" y="1275"/>
                      </a:lnTo>
                      <a:lnTo>
                        <a:pt x="1564" y="1273"/>
                      </a:lnTo>
                      <a:lnTo>
                        <a:pt x="1574" y="1264"/>
                      </a:lnTo>
                      <a:lnTo>
                        <a:pt x="1584" y="1248"/>
                      </a:lnTo>
                      <a:lnTo>
                        <a:pt x="1594" y="1227"/>
                      </a:lnTo>
                      <a:lnTo>
                        <a:pt x="1604" y="1200"/>
                      </a:lnTo>
                      <a:lnTo>
                        <a:pt x="1614" y="1167"/>
                      </a:lnTo>
                      <a:lnTo>
                        <a:pt x="1623" y="1129"/>
                      </a:lnTo>
                      <a:lnTo>
                        <a:pt x="1633" y="1086"/>
                      </a:lnTo>
                      <a:lnTo>
                        <a:pt x="1643" y="1038"/>
                      </a:lnTo>
                      <a:lnTo>
                        <a:pt x="1653" y="987"/>
                      </a:lnTo>
                      <a:lnTo>
                        <a:pt x="1663" y="932"/>
                      </a:lnTo>
                      <a:lnTo>
                        <a:pt x="1673" y="873"/>
                      </a:lnTo>
                      <a:lnTo>
                        <a:pt x="1683" y="813"/>
                      </a:lnTo>
                      <a:lnTo>
                        <a:pt x="1693" y="751"/>
                      </a:lnTo>
                      <a:lnTo>
                        <a:pt x="1703" y="688"/>
                      </a:lnTo>
                      <a:lnTo>
                        <a:pt x="1712" y="624"/>
                      </a:lnTo>
                      <a:lnTo>
                        <a:pt x="1722" y="561"/>
                      </a:lnTo>
                      <a:lnTo>
                        <a:pt x="1732" y="498"/>
                      </a:lnTo>
                      <a:lnTo>
                        <a:pt x="1742" y="436"/>
                      </a:lnTo>
                      <a:lnTo>
                        <a:pt x="1752" y="377"/>
                      </a:lnTo>
                      <a:lnTo>
                        <a:pt x="1762" y="320"/>
                      </a:lnTo>
                      <a:lnTo>
                        <a:pt x="1772" y="266"/>
                      </a:lnTo>
                      <a:lnTo>
                        <a:pt x="1782" y="217"/>
                      </a:lnTo>
                      <a:lnTo>
                        <a:pt x="1792" y="171"/>
                      </a:lnTo>
                      <a:lnTo>
                        <a:pt x="1801" y="130"/>
                      </a:lnTo>
                      <a:lnTo>
                        <a:pt x="1811" y="94"/>
                      </a:lnTo>
                      <a:lnTo>
                        <a:pt x="1822" y="63"/>
                      </a:lnTo>
                      <a:lnTo>
                        <a:pt x="1831" y="38"/>
                      </a:lnTo>
                      <a:lnTo>
                        <a:pt x="1841" y="20"/>
                      </a:lnTo>
                      <a:lnTo>
                        <a:pt x="1851" y="7"/>
                      </a:lnTo>
                      <a:lnTo>
                        <a:pt x="1861" y="1"/>
                      </a:lnTo>
                      <a:lnTo>
                        <a:pt x="1871" y="1"/>
                      </a:lnTo>
                      <a:lnTo>
                        <a:pt x="1881" y="7"/>
                      </a:lnTo>
                      <a:lnTo>
                        <a:pt x="1891" y="20"/>
                      </a:lnTo>
                      <a:lnTo>
                        <a:pt x="1900" y="39"/>
                      </a:lnTo>
                      <a:lnTo>
                        <a:pt x="1911" y="64"/>
                      </a:lnTo>
                      <a:lnTo>
                        <a:pt x="1921" y="94"/>
                      </a:lnTo>
                      <a:lnTo>
                        <a:pt x="1930" y="130"/>
                      </a:lnTo>
                      <a:lnTo>
                        <a:pt x="1940" y="171"/>
                      </a:lnTo>
                      <a:lnTo>
                        <a:pt x="1950" y="217"/>
                      </a:lnTo>
                      <a:lnTo>
                        <a:pt x="1960" y="267"/>
                      </a:lnTo>
                      <a:lnTo>
                        <a:pt x="1970" y="321"/>
                      </a:lnTo>
                    </a:path>
                  </a:pathLst>
                </a:custGeom>
                <a:noFill/>
                <a:ln w="2857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11"/>
                <p:cNvSpPr>
                  <a:spLocks noChangeAspect="1"/>
                </p:cNvSpPr>
                <p:nvPr/>
              </p:nvSpPr>
              <p:spPr bwMode="auto">
                <a:xfrm rot="5400000">
                  <a:off x="6184819" y="3996107"/>
                  <a:ext cx="718478" cy="728402"/>
                </a:xfrm>
                <a:custGeom>
                  <a:avLst/>
                  <a:gdLst>
                    <a:gd name="T0" fmla="*/ 2104 w 1971"/>
                    <a:gd name="T1" fmla="*/ 0 h 1276"/>
                    <a:gd name="T2" fmla="*/ 4822 w 1971"/>
                    <a:gd name="T3" fmla="*/ 0 h 1276"/>
                    <a:gd name="T4" fmla="*/ 7625 w 1971"/>
                    <a:gd name="T5" fmla="*/ 0 h 1276"/>
                    <a:gd name="T6" fmla="*/ 10399 w 1971"/>
                    <a:gd name="T7" fmla="*/ 0 h 1276"/>
                    <a:gd name="T8" fmla="*/ 13202 w 1971"/>
                    <a:gd name="T9" fmla="*/ 0 h 1276"/>
                    <a:gd name="T10" fmla="*/ 15949 w 1971"/>
                    <a:gd name="T11" fmla="*/ 0 h 1276"/>
                    <a:gd name="T12" fmla="*/ 18740 w 1971"/>
                    <a:gd name="T13" fmla="*/ 0 h 1276"/>
                    <a:gd name="T14" fmla="*/ 21461 w 1971"/>
                    <a:gd name="T15" fmla="*/ 0 h 1276"/>
                    <a:gd name="T16" fmla="*/ 24181 w 1971"/>
                    <a:gd name="T17" fmla="*/ 0 h 1276"/>
                    <a:gd name="T18" fmla="*/ 27006 w 1971"/>
                    <a:gd name="T19" fmla="*/ 0 h 1276"/>
                    <a:gd name="T20" fmla="*/ 29782 w 1971"/>
                    <a:gd name="T21" fmla="*/ 0 h 1276"/>
                    <a:gd name="T22" fmla="*/ 32573 w 1971"/>
                    <a:gd name="T23" fmla="*/ 0 h 1276"/>
                    <a:gd name="T24" fmla="*/ 35283 w 1971"/>
                    <a:gd name="T25" fmla="*/ 0 h 1276"/>
                    <a:gd name="T26" fmla="*/ 38092 w 1971"/>
                    <a:gd name="T27" fmla="*/ 0 h 1276"/>
                    <a:gd name="T28" fmla="*/ 40812 w 1971"/>
                    <a:gd name="T29" fmla="*/ 0 h 1276"/>
                    <a:gd name="T30" fmla="*/ 43646 w 1971"/>
                    <a:gd name="T31" fmla="*/ 0 h 1276"/>
                    <a:gd name="T32" fmla="*/ 46365 w 1971"/>
                    <a:gd name="T33" fmla="*/ 0 h 1276"/>
                    <a:gd name="T34" fmla="*/ 49182 w 1971"/>
                    <a:gd name="T35" fmla="*/ 0 h 1276"/>
                    <a:gd name="T36" fmla="*/ 51979 w 1971"/>
                    <a:gd name="T37" fmla="*/ 0 h 1276"/>
                    <a:gd name="T38" fmla="*/ 54663 w 1971"/>
                    <a:gd name="T39" fmla="*/ 0 h 1276"/>
                    <a:gd name="T40" fmla="*/ 57437 w 1971"/>
                    <a:gd name="T41" fmla="*/ 0 h 1276"/>
                    <a:gd name="T42" fmla="*/ 60192 w 1971"/>
                    <a:gd name="T43" fmla="*/ 0 h 1276"/>
                    <a:gd name="T44" fmla="*/ 63007 w 1971"/>
                    <a:gd name="T45" fmla="*/ 0 h 1276"/>
                    <a:gd name="T46" fmla="*/ 65702 w 1971"/>
                    <a:gd name="T47" fmla="*/ 0 h 1276"/>
                    <a:gd name="T48" fmla="*/ 68505 w 1971"/>
                    <a:gd name="T49" fmla="*/ 0 h 1276"/>
                    <a:gd name="T50" fmla="*/ 71297 w 1971"/>
                    <a:gd name="T51" fmla="*/ 0 h 1276"/>
                    <a:gd name="T52" fmla="*/ 74052 w 1971"/>
                    <a:gd name="T53" fmla="*/ 0 h 1276"/>
                    <a:gd name="T54" fmla="*/ 76840 w 1971"/>
                    <a:gd name="T55" fmla="*/ 0 h 1276"/>
                    <a:gd name="T56" fmla="*/ 79641 w 1971"/>
                    <a:gd name="T57" fmla="*/ 0 h 1276"/>
                    <a:gd name="T58" fmla="*/ 82337 w 1971"/>
                    <a:gd name="T59" fmla="*/ 0 h 1276"/>
                    <a:gd name="T60" fmla="*/ 85160 w 1971"/>
                    <a:gd name="T61" fmla="*/ 0 h 1276"/>
                    <a:gd name="T62" fmla="*/ 87908 w 1971"/>
                    <a:gd name="T63" fmla="*/ 0 h 1276"/>
                    <a:gd name="T64" fmla="*/ 90685 w 1971"/>
                    <a:gd name="T65" fmla="*/ 0 h 1276"/>
                    <a:gd name="T66" fmla="*/ 93359 w 1971"/>
                    <a:gd name="T67" fmla="*/ 0 h 1276"/>
                    <a:gd name="T68" fmla="*/ 96177 w 1971"/>
                    <a:gd name="T69" fmla="*/ 0 h 1276"/>
                    <a:gd name="T70" fmla="*/ 98992 w 1971"/>
                    <a:gd name="T71" fmla="*/ 0 h 1276"/>
                    <a:gd name="T72" fmla="*/ 101713 w 1971"/>
                    <a:gd name="T73" fmla="*/ 0 h 1276"/>
                    <a:gd name="T74" fmla="*/ 104536 w 1971"/>
                    <a:gd name="T75" fmla="*/ 0 h 1276"/>
                    <a:gd name="T76" fmla="*/ 107213 w 1971"/>
                    <a:gd name="T77" fmla="*/ 0 h 1276"/>
                    <a:gd name="T78" fmla="*/ 110006 w 1971"/>
                    <a:gd name="T79" fmla="*/ 0 h 1276"/>
                    <a:gd name="T80" fmla="*/ 112802 w 1971"/>
                    <a:gd name="T81" fmla="*/ 0 h 1276"/>
                    <a:gd name="T82" fmla="*/ 115567 w 1971"/>
                    <a:gd name="T83" fmla="*/ 0 h 1276"/>
                    <a:gd name="T84" fmla="*/ 118351 w 1971"/>
                    <a:gd name="T85" fmla="*/ 0 h 1276"/>
                    <a:gd name="T86" fmla="*/ 121093 w 1971"/>
                    <a:gd name="T87" fmla="*/ 0 h 1276"/>
                    <a:gd name="T88" fmla="*/ 123867 w 1971"/>
                    <a:gd name="T89" fmla="*/ 0 h 1276"/>
                    <a:gd name="T90" fmla="*/ 126615 w 1971"/>
                    <a:gd name="T91" fmla="*/ 0 h 1276"/>
                    <a:gd name="T92" fmla="*/ 129396 w 1971"/>
                    <a:gd name="T93" fmla="*/ 0 h 1276"/>
                    <a:gd name="T94" fmla="*/ 132193 w 1971"/>
                    <a:gd name="T95" fmla="*/ 0 h 1276"/>
                    <a:gd name="T96" fmla="*/ 134949 w 1971"/>
                    <a:gd name="T97" fmla="*/ 0 h 1276"/>
                    <a:gd name="T98" fmla="*/ 137730 w 1971"/>
                    <a:gd name="T99" fmla="*/ 0 h 127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971"/>
                    <a:gd name="T151" fmla="*/ 0 h 1276"/>
                    <a:gd name="T152" fmla="*/ 1971 w 1971"/>
                    <a:gd name="T153" fmla="*/ 1276 h 127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971" h="1276">
                      <a:moveTo>
                        <a:pt x="0" y="0"/>
                      </a:moveTo>
                      <a:lnTo>
                        <a:pt x="10" y="3"/>
                      </a:lnTo>
                      <a:lnTo>
                        <a:pt x="20" y="13"/>
                      </a:lnTo>
                      <a:lnTo>
                        <a:pt x="30" y="28"/>
                      </a:lnTo>
                      <a:lnTo>
                        <a:pt x="40" y="50"/>
                      </a:lnTo>
                      <a:lnTo>
                        <a:pt x="50" y="78"/>
                      </a:lnTo>
                      <a:lnTo>
                        <a:pt x="60" y="112"/>
                      </a:lnTo>
                      <a:lnTo>
                        <a:pt x="69" y="150"/>
                      </a:lnTo>
                      <a:lnTo>
                        <a:pt x="79" y="193"/>
                      </a:lnTo>
                      <a:lnTo>
                        <a:pt x="89" y="242"/>
                      </a:lnTo>
                      <a:lnTo>
                        <a:pt x="99" y="293"/>
                      </a:lnTo>
                      <a:lnTo>
                        <a:pt x="109" y="349"/>
                      </a:lnTo>
                      <a:lnTo>
                        <a:pt x="119" y="406"/>
                      </a:lnTo>
                      <a:lnTo>
                        <a:pt x="129" y="467"/>
                      </a:lnTo>
                      <a:lnTo>
                        <a:pt x="139" y="529"/>
                      </a:lnTo>
                      <a:lnTo>
                        <a:pt x="149" y="593"/>
                      </a:lnTo>
                      <a:lnTo>
                        <a:pt x="159" y="656"/>
                      </a:lnTo>
                      <a:lnTo>
                        <a:pt x="168" y="720"/>
                      </a:lnTo>
                      <a:lnTo>
                        <a:pt x="179" y="783"/>
                      </a:lnTo>
                      <a:lnTo>
                        <a:pt x="189" y="844"/>
                      </a:lnTo>
                      <a:lnTo>
                        <a:pt x="198" y="903"/>
                      </a:lnTo>
                      <a:lnTo>
                        <a:pt x="208" y="960"/>
                      </a:lnTo>
                      <a:lnTo>
                        <a:pt x="218" y="1013"/>
                      </a:lnTo>
                      <a:lnTo>
                        <a:pt x="228" y="1063"/>
                      </a:lnTo>
                      <a:lnTo>
                        <a:pt x="238" y="1108"/>
                      </a:lnTo>
                      <a:lnTo>
                        <a:pt x="248" y="1149"/>
                      </a:lnTo>
                      <a:lnTo>
                        <a:pt x="257" y="1184"/>
                      </a:lnTo>
                      <a:lnTo>
                        <a:pt x="268" y="1214"/>
                      </a:lnTo>
                      <a:lnTo>
                        <a:pt x="278" y="1238"/>
                      </a:lnTo>
                      <a:lnTo>
                        <a:pt x="287" y="1257"/>
                      </a:lnTo>
                      <a:lnTo>
                        <a:pt x="297" y="1269"/>
                      </a:lnTo>
                      <a:lnTo>
                        <a:pt x="307" y="1275"/>
                      </a:lnTo>
                      <a:lnTo>
                        <a:pt x="317" y="1274"/>
                      </a:lnTo>
                      <a:lnTo>
                        <a:pt x="327" y="1268"/>
                      </a:lnTo>
                      <a:lnTo>
                        <a:pt x="337" y="1254"/>
                      </a:lnTo>
                      <a:lnTo>
                        <a:pt x="346" y="1235"/>
                      </a:lnTo>
                      <a:lnTo>
                        <a:pt x="357" y="1210"/>
                      </a:lnTo>
                      <a:lnTo>
                        <a:pt x="367" y="1179"/>
                      </a:lnTo>
                      <a:lnTo>
                        <a:pt x="377" y="1142"/>
                      </a:lnTo>
                      <a:lnTo>
                        <a:pt x="386" y="1101"/>
                      </a:lnTo>
                      <a:lnTo>
                        <a:pt x="396" y="1054"/>
                      </a:lnTo>
                      <a:lnTo>
                        <a:pt x="406" y="1004"/>
                      </a:lnTo>
                      <a:lnTo>
                        <a:pt x="416" y="950"/>
                      </a:lnTo>
                      <a:lnTo>
                        <a:pt x="426" y="893"/>
                      </a:lnTo>
                      <a:lnTo>
                        <a:pt x="436" y="834"/>
                      </a:lnTo>
                      <a:lnTo>
                        <a:pt x="446" y="772"/>
                      </a:lnTo>
                      <a:lnTo>
                        <a:pt x="456" y="709"/>
                      </a:lnTo>
                      <a:lnTo>
                        <a:pt x="466" y="646"/>
                      </a:lnTo>
                      <a:lnTo>
                        <a:pt x="475" y="582"/>
                      </a:lnTo>
                      <a:lnTo>
                        <a:pt x="485" y="519"/>
                      </a:lnTo>
                      <a:lnTo>
                        <a:pt x="495" y="457"/>
                      </a:lnTo>
                      <a:lnTo>
                        <a:pt x="505" y="397"/>
                      </a:lnTo>
                      <a:lnTo>
                        <a:pt x="515" y="339"/>
                      </a:lnTo>
                      <a:lnTo>
                        <a:pt x="525" y="284"/>
                      </a:lnTo>
                      <a:lnTo>
                        <a:pt x="535" y="233"/>
                      </a:lnTo>
                      <a:lnTo>
                        <a:pt x="545" y="186"/>
                      </a:lnTo>
                      <a:lnTo>
                        <a:pt x="555" y="143"/>
                      </a:lnTo>
                      <a:lnTo>
                        <a:pt x="564" y="105"/>
                      </a:lnTo>
                      <a:lnTo>
                        <a:pt x="574" y="73"/>
                      </a:lnTo>
                      <a:lnTo>
                        <a:pt x="584" y="46"/>
                      </a:lnTo>
                      <a:lnTo>
                        <a:pt x="594" y="25"/>
                      </a:lnTo>
                      <a:lnTo>
                        <a:pt x="604" y="11"/>
                      </a:lnTo>
                      <a:lnTo>
                        <a:pt x="614" y="2"/>
                      </a:lnTo>
                      <a:lnTo>
                        <a:pt x="624" y="0"/>
                      </a:lnTo>
                      <a:lnTo>
                        <a:pt x="634" y="4"/>
                      </a:lnTo>
                      <a:lnTo>
                        <a:pt x="644" y="15"/>
                      </a:lnTo>
                      <a:lnTo>
                        <a:pt x="654" y="32"/>
                      </a:lnTo>
                      <a:lnTo>
                        <a:pt x="663" y="55"/>
                      </a:lnTo>
                      <a:lnTo>
                        <a:pt x="673" y="83"/>
                      </a:lnTo>
                      <a:lnTo>
                        <a:pt x="683" y="117"/>
                      </a:lnTo>
                      <a:lnTo>
                        <a:pt x="693" y="157"/>
                      </a:lnTo>
                      <a:lnTo>
                        <a:pt x="703" y="201"/>
                      </a:lnTo>
                      <a:lnTo>
                        <a:pt x="713" y="250"/>
                      </a:lnTo>
                      <a:lnTo>
                        <a:pt x="723" y="302"/>
                      </a:lnTo>
                      <a:lnTo>
                        <a:pt x="733" y="358"/>
                      </a:lnTo>
                      <a:lnTo>
                        <a:pt x="743" y="416"/>
                      </a:lnTo>
                      <a:lnTo>
                        <a:pt x="752" y="478"/>
                      </a:lnTo>
                      <a:lnTo>
                        <a:pt x="762" y="540"/>
                      </a:lnTo>
                      <a:lnTo>
                        <a:pt x="772" y="603"/>
                      </a:lnTo>
                      <a:lnTo>
                        <a:pt x="782" y="667"/>
                      </a:lnTo>
                      <a:lnTo>
                        <a:pt x="792" y="730"/>
                      </a:lnTo>
                      <a:lnTo>
                        <a:pt x="802" y="793"/>
                      </a:lnTo>
                      <a:lnTo>
                        <a:pt x="812" y="854"/>
                      </a:lnTo>
                      <a:lnTo>
                        <a:pt x="822" y="913"/>
                      </a:lnTo>
                      <a:lnTo>
                        <a:pt x="832" y="969"/>
                      </a:lnTo>
                      <a:lnTo>
                        <a:pt x="841" y="1021"/>
                      </a:lnTo>
                      <a:lnTo>
                        <a:pt x="851" y="1071"/>
                      </a:lnTo>
                      <a:lnTo>
                        <a:pt x="861" y="1115"/>
                      </a:lnTo>
                      <a:lnTo>
                        <a:pt x="872" y="1155"/>
                      </a:lnTo>
                      <a:lnTo>
                        <a:pt x="881" y="1190"/>
                      </a:lnTo>
                      <a:lnTo>
                        <a:pt x="891" y="1219"/>
                      </a:lnTo>
                      <a:lnTo>
                        <a:pt x="901" y="1242"/>
                      </a:lnTo>
                      <a:lnTo>
                        <a:pt x="911" y="1259"/>
                      </a:lnTo>
                      <a:lnTo>
                        <a:pt x="921" y="1270"/>
                      </a:lnTo>
                      <a:lnTo>
                        <a:pt x="931" y="1275"/>
                      </a:lnTo>
                      <a:lnTo>
                        <a:pt x="940" y="1274"/>
                      </a:lnTo>
                      <a:lnTo>
                        <a:pt x="950" y="1266"/>
                      </a:lnTo>
                      <a:lnTo>
                        <a:pt x="961" y="1251"/>
                      </a:lnTo>
                      <a:lnTo>
                        <a:pt x="970" y="1231"/>
                      </a:lnTo>
                      <a:lnTo>
                        <a:pt x="980" y="1205"/>
                      </a:lnTo>
                      <a:lnTo>
                        <a:pt x="990" y="1173"/>
                      </a:lnTo>
                      <a:lnTo>
                        <a:pt x="1000" y="1136"/>
                      </a:lnTo>
                      <a:lnTo>
                        <a:pt x="1010" y="1093"/>
                      </a:lnTo>
                      <a:lnTo>
                        <a:pt x="1020" y="1046"/>
                      </a:lnTo>
                      <a:lnTo>
                        <a:pt x="1029" y="996"/>
                      </a:lnTo>
                      <a:lnTo>
                        <a:pt x="1039" y="941"/>
                      </a:lnTo>
                      <a:lnTo>
                        <a:pt x="1050" y="883"/>
                      </a:lnTo>
                      <a:lnTo>
                        <a:pt x="1059" y="824"/>
                      </a:lnTo>
                      <a:lnTo>
                        <a:pt x="1069" y="761"/>
                      </a:lnTo>
                      <a:lnTo>
                        <a:pt x="1079" y="698"/>
                      </a:lnTo>
                      <a:lnTo>
                        <a:pt x="1089" y="635"/>
                      </a:lnTo>
                      <a:lnTo>
                        <a:pt x="1099" y="571"/>
                      </a:lnTo>
                      <a:lnTo>
                        <a:pt x="1109" y="508"/>
                      </a:lnTo>
                      <a:lnTo>
                        <a:pt x="1119" y="447"/>
                      </a:lnTo>
                      <a:lnTo>
                        <a:pt x="1129" y="387"/>
                      </a:lnTo>
                      <a:lnTo>
                        <a:pt x="1139" y="329"/>
                      </a:lnTo>
                      <a:lnTo>
                        <a:pt x="1149" y="275"/>
                      </a:lnTo>
                      <a:lnTo>
                        <a:pt x="1158" y="225"/>
                      </a:lnTo>
                      <a:lnTo>
                        <a:pt x="1168" y="178"/>
                      </a:lnTo>
                      <a:lnTo>
                        <a:pt x="1178" y="136"/>
                      </a:lnTo>
                      <a:lnTo>
                        <a:pt x="1188" y="100"/>
                      </a:lnTo>
                      <a:lnTo>
                        <a:pt x="1198" y="68"/>
                      </a:lnTo>
                      <a:lnTo>
                        <a:pt x="1208" y="42"/>
                      </a:lnTo>
                      <a:lnTo>
                        <a:pt x="1218" y="23"/>
                      </a:lnTo>
                      <a:lnTo>
                        <a:pt x="1228" y="9"/>
                      </a:lnTo>
                      <a:lnTo>
                        <a:pt x="1238" y="2"/>
                      </a:lnTo>
                      <a:lnTo>
                        <a:pt x="1247" y="0"/>
                      </a:lnTo>
                      <a:lnTo>
                        <a:pt x="1257" y="5"/>
                      </a:lnTo>
                      <a:lnTo>
                        <a:pt x="1267" y="17"/>
                      </a:lnTo>
                      <a:lnTo>
                        <a:pt x="1277" y="35"/>
                      </a:lnTo>
                      <a:lnTo>
                        <a:pt x="1287" y="59"/>
                      </a:lnTo>
                      <a:lnTo>
                        <a:pt x="1297" y="89"/>
                      </a:lnTo>
                      <a:lnTo>
                        <a:pt x="1307" y="124"/>
                      </a:lnTo>
                      <a:lnTo>
                        <a:pt x="1317" y="164"/>
                      </a:lnTo>
                      <a:lnTo>
                        <a:pt x="1327" y="209"/>
                      </a:lnTo>
                      <a:lnTo>
                        <a:pt x="1336" y="258"/>
                      </a:lnTo>
                      <a:lnTo>
                        <a:pt x="1346" y="311"/>
                      </a:lnTo>
                      <a:lnTo>
                        <a:pt x="1356" y="368"/>
                      </a:lnTo>
                      <a:lnTo>
                        <a:pt x="1366" y="427"/>
                      </a:lnTo>
                      <a:lnTo>
                        <a:pt x="1376" y="488"/>
                      </a:lnTo>
                      <a:lnTo>
                        <a:pt x="1386" y="551"/>
                      </a:lnTo>
                      <a:lnTo>
                        <a:pt x="1396" y="614"/>
                      </a:lnTo>
                      <a:lnTo>
                        <a:pt x="1406" y="678"/>
                      </a:lnTo>
                      <a:lnTo>
                        <a:pt x="1416" y="741"/>
                      </a:lnTo>
                      <a:lnTo>
                        <a:pt x="1426" y="804"/>
                      </a:lnTo>
                      <a:lnTo>
                        <a:pt x="1435" y="864"/>
                      </a:lnTo>
                      <a:lnTo>
                        <a:pt x="1445" y="923"/>
                      </a:lnTo>
                      <a:lnTo>
                        <a:pt x="1455" y="978"/>
                      </a:lnTo>
                      <a:lnTo>
                        <a:pt x="1465" y="1030"/>
                      </a:lnTo>
                      <a:lnTo>
                        <a:pt x="1475" y="1078"/>
                      </a:lnTo>
                      <a:lnTo>
                        <a:pt x="1485" y="1122"/>
                      </a:lnTo>
                      <a:lnTo>
                        <a:pt x="1495" y="1161"/>
                      </a:lnTo>
                      <a:lnTo>
                        <a:pt x="1505" y="1195"/>
                      </a:lnTo>
                      <a:lnTo>
                        <a:pt x="1515" y="1223"/>
                      </a:lnTo>
                      <a:lnTo>
                        <a:pt x="1524" y="1246"/>
                      </a:lnTo>
                      <a:lnTo>
                        <a:pt x="1534" y="1262"/>
                      </a:lnTo>
                      <a:lnTo>
                        <a:pt x="1544" y="1272"/>
                      </a:lnTo>
                      <a:lnTo>
                        <a:pt x="1554" y="1275"/>
                      </a:lnTo>
                      <a:lnTo>
                        <a:pt x="1564" y="1273"/>
                      </a:lnTo>
                      <a:lnTo>
                        <a:pt x="1574" y="1264"/>
                      </a:lnTo>
                      <a:lnTo>
                        <a:pt x="1584" y="1248"/>
                      </a:lnTo>
                      <a:lnTo>
                        <a:pt x="1594" y="1227"/>
                      </a:lnTo>
                      <a:lnTo>
                        <a:pt x="1604" y="1200"/>
                      </a:lnTo>
                      <a:lnTo>
                        <a:pt x="1614" y="1167"/>
                      </a:lnTo>
                      <a:lnTo>
                        <a:pt x="1623" y="1129"/>
                      </a:lnTo>
                      <a:lnTo>
                        <a:pt x="1633" y="1086"/>
                      </a:lnTo>
                      <a:lnTo>
                        <a:pt x="1643" y="1038"/>
                      </a:lnTo>
                      <a:lnTo>
                        <a:pt x="1653" y="987"/>
                      </a:lnTo>
                      <a:lnTo>
                        <a:pt x="1663" y="932"/>
                      </a:lnTo>
                      <a:lnTo>
                        <a:pt x="1673" y="873"/>
                      </a:lnTo>
                      <a:lnTo>
                        <a:pt x="1683" y="813"/>
                      </a:lnTo>
                      <a:lnTo>
                        <a:pt x="1693" y="751"/>
                      </a:lnTo>
                      <a:lnTo>
                        <a:pt x="1703" y="688"/>
                      </a:lnTo>
                      <a:lnTo>
                        <a:pt x="1712" y="624"/>
                      </a:lnTo>
                      <a:lnTo>
                        <a:pt x="1722" y="561"/>
                      </a:lnTo>
                      <a:lnTo>
                        <a:pt x="1732" y="498"/>
                      </a:lnTo>
                      <a:lnTo>
                        <a:pt x="1742" y="436"/>
                      </a:lnTo>
                      <a:lnTo>
                        <a:pt x="1752" y="377"/>
                      </a:lnTo>
                      <a:lnTo>
                        <a:pt x="1762" y="320"/>
                      </a:lnTo>
                      <a:lnTo>
                        <a:pt x="1772" y="266"/>
                      </a:lnTo>
                      <a:lnTo>
                        <a:pt x="1782" y="217"/>
                      </a:lnTo>
                      <a:lnTo>
                        <a:pt x="1792" y="171"/>
                      </a:lnTo>
                      <a:lnTo>
                        <a:pt x="1801" y="130"/>
                      </a:lnTo>
                      <a:lnTo>
                        <a:pt x="1811" y="94"/>
                      </a:lnTo>
                      <a:lnTo>
                        <a:pt x="1822" y="63"/>
                      </a:lnTo>
                      <a:lnTo>
                        <a:pt x="1831" y="38"/>
                      </a:lnTo>
                      <a:lnTo>
                        <a:pt x="1841" y="20"/>
                      </a:lnTo>
                      <a:lnTo>
                        <a:pt x="1851" y="7"/>
                      </a:lnTo>
                      <a:lnTo>
                        <a:pt x="1861" y="1"/>
                      </a:lnTo>
                      <a:lnTo>
                        <a:pt x="1871" y="1"/>
                      </a:lnTo>
                      <a:lnTo>
                        <a:pt x="1881" y="7"/>
                      </a:lnTo>
                      <a:lnTo>
                        <a:pt x="1891" y="20"/>
                      </a:lnTo>
                      <a:lnTo>
                        <a:pt x="1900" y="39"/>
                      </a:lnTo>
                      <a:lnTo>
                        <a:pt x="1911" y="64"/>
                      </a:lnTo>
                      <a:lnTo>
                        <a:pt x="1921" y="94"/>
                      </a:lnTo>
                      <a:lnTo>
                        <a:pt x="1930" y="130"/>
                      </a:lnTo>
                      <a:lnTo>
                        <a:pt x="1940" y="171"/>
                      </a:lnTo>
                      <a:lnTo>
                        <a:pt x="1950" y="217"/>
                      </a:lnTo>
                      <a:lnTo>
                        <a:pt x="1960" y="267"/>
                      </a:lnTo>
                      <a:lnTo>
                        <a:pt x="1970" y="321"/>
                      </a:lnTo>
                    </a:path>
                  </a:pathLst>
                </a:custGeom>
                <a:noFill/>
                <a:ln w="2857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44" name="Connecteur droit 43"/>
              <p:cNvCxnSpPr/>
              <p:nvPr/>
            </p:nvCxnSpPr>
            <p:spPr>
              <a:xfrm flipV="1">
                <a:off x="1898737" y="4135272"/>
                <a:ext cx="899054" cy="40498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 flipV="1">
                <a:off x="2023842" y="5106538"/>
                <a:ext cx="899054" cy="40498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1899846" y="4587831"/>
                <a:ext cx="857002" cy="284420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>
                <a:off x="2038598" y="5600040"/>
                <a:ext cx="857002" cy="284420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ctangle 49"/>
          <p:cNvSpPr/>
          <p:nvPr/>
        </p:nvSpPr>
        <p:spPr>
          <a:xfrm>
            <a:off x="606321" y="1674841"/>
            <a:ext cx="4794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>
              <a:spcBef>
                <a:spcPct val="20000"/>
              </a:spcBef>
              <a:buClr>
                <a:schemeClr val="bg2"/>
              </a:buClr>
              <a:buSzPct val="75000"/>
              <a:tabLst>
                <a:tab pos="355600" algn="l"/>
              </a:tabLst>
            </a:pPr>
            <a:r>
              <a:rPr lang="fr-FR" b="1" dirty="0" smtClean="0">
                <a:latin typeface="Arial" charset="0"/>
                <a:sym typeface="Wingdings" pitchFamily="2" charset="2"/>
              </a:rPr>
              <a:t></a:t>
            </a:r>
            <a:r>
              <a:rPr lang="fr-FR" b="1" dirty="0" smtClean="0">
                <a:latin typeface="Arial" charset="0"/>
              </a:rPr>
              <a:t>taille </a:t>
            </a:r>
            <a:r>
              <a:rPr lang="fr-FR" b="1" dirty="0">
                <a:latin typeface="Arial" charset="0"/>
              </a:rPr>
              <a:t>min d’un cristal liquide </a:t>
            </a:r>
            <a:r>
              <a:rPr lang="fr-FR" b="1" dirty="0" err="1" smtClean="0">
                <a:latin typeface="Arial" charset="0"/>
              </a:rPr>
              <a:t>d</a:t>
            </a:r>
            <a:r>
              <a:rPr lang="fr-FR" b="1" baseline="-25000" dirty="0" err="1" smtClean="0">
                <a:latin typeface="Arial" charset="0"/>
              </a:rPr>
              <a:t>min</a:t>
            </a:r>
            <a:r>
              <a:rPr lang="fr-FR" b="1" dirty="0" smtClean="0">
                <a:latin typeface="Arial" charset="0"/>
              </a:rPr>
              <a:t>= </a:t>
            </a:r>
            <a:r>
              <a:rPr lang="fr-FR" b="1" dirty="0">
                <a:latin typeface="Arial" charset="0"/>
              </a:rPr>
              <a:t>6µm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555843" y="3057094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53" name="Flèche droite 52"/>
          <p:cNvSpPr/>
          <p:nvPr/>
        </p:nvSpPr>
        <p:spPr>
          <a:xfrm>
            <a:off x="5190699" y="2952465"/>
            <a:ext cx="395785" cy="7096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Titre 1"/>
          <p:cNvSpPr>
            <a:spLocks noGrp="1"/>
          </p:cNvSpPr>
          <p:nvPr>
            <p:ph type="title"/>
          </p:nvPr>
        </p:nvSpPr>
        <p:spPr>
          <a:xfrm>
            <a:off x="1498600" y="59392"/>
            <a:ext cx="7391400" cy="860425"/>
          </a:xfrm>
        </p:spPr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/>
              <a:t>7</a:t>
            </a:r>
            <a:r>
              <a:rPr lang="fr-FR" sz="2000" i="1" kern="1200" dirty="0" smtClean="0"/>
              <a:t>. Holographie numérique sur support numérique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3616658" y="4421874"/>
            <a:ext cx="5131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OpenSymbol"/>
                <a:ea typeface="OpenSymbol"/>
              </a:rPr>
              <a:t>☹ </a:t>
            </a:r>
            <a:r>
              <a:rPr lang="fr-FR" b="1" dirty="0" smtClean="0">
                <a:solidFill>
                  <a:srgbClr val="FF0000"/>
                </a:solidFill>
              </a:rPr>
              <a:t>Impossible de générer des hologrammes numériques avec des angles de vue supérieur à 3° !!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60" name="Groupe 59"/>
          <p:cNvGrpSpPr/>
          <p:nvPr/>
        </p:nvGrpSpPr>
        <p:grpSpPr>
          <a:xfrm>
            <a:off x="504967" y="4285397"/>
            <a:ext cx="2866030" cy="1992573"/>
            <a:chOff x="504967" y="4285397"/>
            <a:chExt cx="2866030" cy="1992573"/>
          </a:xfrm>
        </p:grpSpPr>
        <p:cxnSp>
          <p:nvCxnSpPr>
            <p:cNvPr id="57" name="Connecteur droit 56"/>
            <p:cNvCxnSpPr/>
            <p:nvPr/>
          </p:nvCxnSpPr>
          <p:spPr>
            <a:xfrm>
              <a:off x="504967" y="4285397"/>
              <a:ext cx="2852382" cy="1965278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532263" y="4339988"/>
              <a:ext cx="2838734" cy="1937982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/>
              <p:cNvSpPr txBox="1"/>
              <p:nvPr/>
            </p:nvSpPr>
            <p:spPr>
              <a:xfrm>
                <a:off x="3719015" y="2449772"/>
                <a:ext cx="12303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𝑖</m:t>
                      </m:r>
                      <m:r>
                        <a:rPr lang="fr-FR" b="0" i="1" smtClean="0">
                          <a:latin typeface="Cambria Math"/>
                        </a:rPr>
                        <m:t>&gt;2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2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015" y="2449772"/>
                <a:ext cx="123033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5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/>
          </p:cNvSpPr>
          <p:nvPr>
            <p:ph type="title"/>
          </p:nvPr>
        </p:nvSpPr>
        <p:spPr>
          <a:xfrm>
            <a:off x="1414130" y="71619"/>
            <a:ext cx="7729869" cy="860425"/>
          </a:xfrm>
        </p:spPr>
        <p:txBody>
          <a:bodyPr/>
          <a:lstStyle/>
          <a:p>
            <a:r>
              <a:rPr altLang="fr-FR" dirty="0" smtClean="0"/>
              <a:t>Comment former </a:t>
            </a:r>
            <a:r>
              <a:rPr altLang="fr-FR" dirty="0" err="1" smtClean="0"/>
              <a:t>une</a:t>
            </a:r>
            <a:r>
              <a:rPr altLang="fr-FR" dirty="0" smtClean="0"/>
              <a:t> image </a:t>
            </a:r>
            <a:r>
              <a:rPr altLang="fr-FR" dirty="0" err="1" smtClean="0"/>
              <a:t>sur</a:t>
            </a:r>
            <a:r>
              <a:rPr altLang="fr-FR" dirty="0" smtClean="0"/>
              <a:t> un support ?</a:t>
            </a:r>
          </a:p>
        </p:txBody>
      </p:sp>
      <p:pic>
        <p:nvPicPr>
          <p:cNvPr id="69635" name="Picture 5" descr="figurine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54" y="2032000"/>
            <a:ext cx="225083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 rot="-5400000">
            <a:off x="2415871" y="2432478"/>
            <a:ext cx="681037" cy="334108"/>
            <a:chOff x="2361" y="1729"/>
            <a:chExt cx="1714" cy="886"/>
          </a:xfrm>
        </p:grpSpPr>
        <p:sp>
          <p:nvSpPr>
            <p:cNvPr id="69668" name="Arc 7"/>
            <p:cNvSpPr>
              <a:spLocks/>
            </p:cNvSpPr>
            <p:nvPr/>
          </p:nvSpPr>
          <p:spPr bwMode="auto">
            <a:xfrm flipH="1">
              <a:off x="3004" y="1729"/>
              <a:ext cx="428" cy="221"/>
            </a:xfrm>
            <a:custGeom>
              <a:avLst/>
              <a:gdLst>
                <a:gd name="T0" fmla="*/ 428 w 43200"/>
                <a:gd name="T1" fmla="*/ 0 h 21700"/>
                <a:gd name="T2" fmla="*/ 0 w 43200"/>
                <a:gd name="T3" fmla="*/ 0 h 21700"/>
                <a:gd name="T4" fmla="*/ 214 w 43200"/>
                <a:gd name="T5" fmla="*/ 1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9" name="Arc 8"/>
            <p:cNvSpPr>
              <a:spLocks noChangeAspect="1"/>
            </p:cNvSpPr>
            <p:nvPr/>
          </p:nvSpPr>
          <p:spPr bwMode="auto">
            <a:xfrm>
              <a:off x="2361" y="1729"/>
              <a:ext cx="1714" cy="886"/>
            </a:xfrm>
            <a:custGeom>
              <a:avLst/>
              <a:gdLst>
                <a:gd name="T0" fmla="*/ 1714 w 43200"/>
                <a:gd name="T1" fmla="*/ 0 h 21700"/>
                <a:gd name="T2" fmla="*/ 0 w 43200"/>
                <a:gd name="T3" fmla="*/ 0 h 21700"/>
                <a:gd name="T4" fmla="*/ 857 w 43200"/>
                <a:gd name="T5" fmla="*/ 4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70" name="Arc 9"/>
            <p:cNvSpPr>
              <a:spLocks noChangeAspect="1"/>
            </p:cNvSpPr>
            <p:nvPr/>
          </p:nvSpPr>
          <p:spPr bwMode="auto">
            <a:xfrm flipH="1">
              <a:off x="2575" y="1729"/>
              <a:ext cx="1285" cy="664"/>
            </a:xfrm>
            <a:custGeom>
              <a:avLst/>
              <a:gdLst>
                <a:gd name="T0" fmla="*/ 1285 w 43200"/>
                <a:gd name="T1" fmla="*/ 0 h 21700"/>
                <a:gd name="T2" fmla="*/ 0 w 43200"/>
                <a:gd name="T3" fmla="*/ 0 h 21700"/>
                <a:gd name="T4" fmla="*/ 643 w 43200"/>
                <a:gd name="T5" fmla="*/ 3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71" name="Arc 10"/>
            <p:cNvSpPr>
              <a:spLocks noChangeAspect="1"/>
            </p:cNvSpPr>
            <p:nvPr/>
          </p:nvSpPr>
          <p:spPr bwMode="auto">
            <a:xfrm flipH="1">
              <a:off x="2790" y="1729"/>
              <a:ext cx="856" cy="442"/>
            </a:xfrm>
            <a:custGeom>
              <a:avLst/>
              <a:gdLst>
                <a:gd name="T0" fmla="*/ 856 w 43200"/>
                <a:gd name="T1" fmla="*/ 0 h 21700"/>
                <a:gd name="T2" fmla="*/ 0 w 43200"/>
                <a:gd name="T3" fmla="*/ 0 h 21700"/>
                <a:gd name="T4" fmla="*/ 428 w 43200"/>
                <a:gd name="T5" fmla="*/ 2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-6452860">
            <a:off x="2036335" y="3608815"/>
            <a:ext cx="681038" cy="334108"/>
            <a:chOff x="2361" y="1729"/>
            <a:chExt cx="1714" cy="886"/>
          </a:xfrm>
        </p:grpSpPr>
        <p:sp>
          <p:nvSpPr>
            <p:cNvPr id="69664" name="Arc 12"/>
            <p:cNvSpPr>
              <a:spLocks/>
            </p:cNvSpPr>
            <p:nvPr/>
          </p:nvSpPr>
          <p:spPr bwMode="auto">
            <a:xfrm flipH="1">
              <a:off x="3004" y="1729"/>
              <a:ext cx="428" cy="221"/>
            </a:xfrm>
            <a:custGeom>
              <a:avLst/>
              <a:gdLst>
                <a:gd name="T0" fmla="*/ 428 w 43200"/>
                <a:gd name="T1" fmla="*/ 0 h 21700"/>
                <a:gd name="T2" fmla="*/ 0 w 43200"/>
                <a:gd name="T3" fmla="*/ 0 h 21700"/>
                <a:gd name="T4" fmla="*/ 214 w 43200"/>
                <a:gd name="T5" fmla="*/ 1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5" name="Arc 13"/>
            <p:cNvSpPr>
              <a:spLocks noChangeAspect="1"/>
            </p:cNvSpPr>
            <p:nvPr/>
          </p:nvSpPr>
          <p:spPr bwMode="auto">
            <a:xfrm>
              <a:off x="2361" y="1729"/>
              <a:ext cx="1714" cy="886"/>
            </a:xfrm>
            <a:custGeom>
              <a:avLst/>
              <a:gdLst>
                <a:gd name="T0" fmla="*/ 1714 w 43200"/>
                <a:gd name="T1" fmla="*/ 0 h 21700"/>
                <a:gd name="T2" fmla="*/ 0 w 43200"/>
                <a:gd name="T3" fmla="*/ 0 h 21700"/>
                <a:gd name="T4" fmla="*/ 857 w 43200"/>
                <a:gd name="T5" fmla="*/ 4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6" name="Arc 14"/>
            <p:cNvSpPr>
              <a:spLocks noChangeAspect="1"/>
            </p:cNvSpPr>
            <p:nvPr/>
          </p:nvSpPr>
          <p:spPr bwMode="auto">
            <a:xfrm flipH="1">
              <a:off x="2575" y="1729"/>
              <a:ext cx="1285" cy="664"/>
            </a:xfrm>
            <a:custGeom>
              <a:avLst/>
              <a:gdLst>
                <a:gd name="T0" fmla="*/ 1285 w 43200"/>
                <a:gd name="T1" fmla="*/ 0 h 21700"/>
                <a:gd name="T2" fmla="*/ 0 w 43200"/>
                <a:gd name="T3" fmla="*/ 0 h 21700"/>
                <a:gd name="T4" fmla="*/ 643 w 43200"/>
                <a:gd name="T5" fmla="*/ 3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7" name="Arc 15"/>
            <p:cNvSpPr>
              <a:spLocks noChangeAspect="1"/>
            </p:cNvSpPr>
            <p:nvPr/>
          </p:nvSpPr>
          <p:spPr bwMode="auto">
            <a:xfrm flipH="1">
              <a:off x="2790" y="1729"/>
              <a:ext cx="856" cy="442"/>
            </a:xfrm>
            <a:custGeom>
              <a:avLst/>
              <a:gdLst>
                <a:gd name="T0" fmla="*/ 856 w 43200"/>
                <a:gd name="T1" fmla="*/ 0 h 21700"/>
                <a:gd name="T2" fmla="*/ 0 w 43200"/>
                <a:gd name="T3" fmla="*/ 0 h 21700"/>
                <a:gd name="T4" fmla="*/ 428 w 43200"/>
                <a:gd name="T5" fmla="*/ 2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rot="-7826426">
            <a:off x="2007027" y="1837165"/>
            <a:ext cx="681038" cy="334108"/>
            <a:chOff x="2361" y="1729"/>
            <a:chExt cx="1714" cy="886"/>
          </a:xfrm>
        </p:grpSpPr>
        <p:sp>
          <p:nvSpPr>
            <p:cNvPr id="69660" name="Arc 17"/>
            <p:cNvSpPr>
              <a:spLocks/>
            </p:cNvSpPr>
            <p:nvPr/>
          </p:nvSpPr>
          <p:spPr bwMode="auto">
            <a:xfrm flipH="1">
              <a:off x="3004" y="1729"/>
              <a:ext cx="428" cy="221"/>
            </a:xfrm>
            <a:custGeom>
              <a:avLst/>
              <a:gdLst>
                <a:gd name="T0" fmla="*/ 428 w 43200"/>
                <a:gd name="T1" fmla="*/ 0 h 21700"/>
                <a:gd name="T2" fmla="*/ 0 w 43200"/>
                <a:gd name="T3" fmla="*/ 0 h 21700"/>
                <a:gd name="T4" fmla="*/ 214 w 43200"/>
                <a:gd name="T5" fmla="*/ 1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1" name="Arc 18"/>
            <p:cNvSpPr>
              <a:spLocks noChangeAspect="1"/>
            </p:cNvSpPr>
            <p:nvPr/>
          </p:nvSpPr>
          <p:spPr bwMode="auto">
            <a:xfrm>
              <a:off x="2361" y="1729"/>
              <a:ext cx="1714" cy="886"/>
            </a:xfrm>
            <a:custGeom>
              <a:avLst/>
              <a:gdLst>
                <a:gd name="T0" fmla="*/ 1714 w 43200"/>
                <a:gd name="T1" fmla="*/ 0 h 21700"/>
                <a:gd name="T2" fmla="*/ 0 w 43200"/>
                <a:gd name="T3" fmla="*/ 0 h 21700"/>
                <a:gd name="T4" fmla="*/ 857 w 43200"/>
                <a:gd name="T5" fmla="*/ 4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2" name="Arc 19"/>
            <p:cNvSpPr>
              <a:spLocks noChangeAspect="1"/>
            </p:cNvSpPr>
            <p:nvPr/>
          </p:nvSpPr>
          <p:spPr bwMode="auto">
            <a:xfrm flipH="1">
              <a:off x="2575" y="1729"/>
              <a:ext cx="1285" cy="664"/>
            </a:xfrm>
            <a:custGeom>
              <a:avLst/>
              <a:gdLst>
                <a:gd name="T0" fmla="*/ 1285 w 43200"/>
                <a:gd name="T1" fmla="*/ 0 h 21700"/>
                <a:gd name="T2" fmla="*/ 0 w 43200"/>
                <a:gd name="T3" fmla="*/ 0 h 21700"/>
                <a:gd name="T4" fmla="*/ 643 w 43200"/>
                <a:gd name="T5" fmla="*/ 3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3" name="Arc 20"/>
            <p:cNvSpPr>
              <a:spLocks noChangeAspect="1"/>
            </p:cNvSpPr>
            <p:nvPr/>
          </p:nvSpPr>
          <p:spPr bwMode="auto">
            <a:xfrm flipH="1">
              <a:off x="2790" y="1729"/>
              <a:ext cx="856" cy="442"/>
            </a:xfrm>
            <a:custGeom>
              <a:avLst/>
              <a:gdLst>
                <a:gd name="T0" fmla="*/ 856 w 43200"/>
                <a:gd name="T1" fmla="*/ 0 h 21700"/>
                <a:gd name="T2" fmla="*/ 0 w 43200"/>
                <a:gd name="T3" fmla="*/ 0 h 21700"/>
                <a:gd name="T4" fmla="*/ 428 w 43200"/>
                <a:gd name="T5" fmla="*/ 2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 rot="-4010675">
            <a:off x="2007029" y="2988103"/>
            <a:ext cx="681037" cy="334108"/>
            <a:chOff x="2361" y="1729"/>
            <a:chExt cx="1714" cy="886"/>
          </a:xfrm>
        </p:grpSpPr>
        <p:sp>
          <p:nvSpPr>
            <p:cNvPr id="69656" name="Arc 22"/>
            <p:cNvSpPr>
              <a:spLocks/>
            </p:cNvSpPr>
            <p:nvPr/>
          </p:nvSpPr>
          <p:spPr bwMode="auto">
            <a:xfrm flipH="1">
              <a:off x="3004" y="1729"/>
              <a:ext cx="428" cy="221"/>
            </a:xfrm>
            <a:custGeom>
              <a:avLst/>
              <a:gdLst>
                <a:gd name="T0" fmla="*/ 428 w 43200"/>
                <a:gd name="T1" fmla="*/ 0 h 21700"/>
                <a:gd name="T2" fmla="*/ 0 w 43200"/>
                <a:gd name="T3" fmla="*/ 0 h 21700"/>
                <a:gd name="T4" fmla="*/ 214 w 43200"/>
                <a:gd name="T5" fmla="*/ 1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57" name="Arc 23"/>
            <p:cNvSpPr>
              <a:spLocks noChangeAspect="1"/>
            </p:cNvSpPr>
            <p:nvPr/>
          </p:nvSpPr>
          <p:spPr bwMode="auto">
            <a:xfrm>
              <a:off x="2361" y="1729"/>
              <a:ext cx="1714" cy="886"/>
            </a:xfrm>
            <a:custGeom>
              <a:avLst/>
              <a:gdLst>
                <a:gd name="T0" fmla="*/ 1714 w 43200"/>
                <a:gd name="T1" fmla="*/ 0 h 21700"/>
                <a:gd name="T2" fmla="*/ 0 w 43200"/>
                <a:gd name="T3" fmla="*/ 0 h 21700"/>
                <a:gd name="T4" fmla="*/ 857 w 43200"/>
                <a:gd name="T5" fmla="*/ 4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58" name="Arc 24"/>
            <p:cNvSpPr>
              <a:spLocks noChangeAspect="1"/>
            </p:cNvSpPr>
            <p:nvPr/>
          </p:nvSpPr>
          <p:spPr bwMode="auto">
            <a:xfrm flipH="1">
              <a:off x="2575" y="1729"/>
              <a:ext cx="1285" cy="664"/>
            </a:xfrm>
            <a:custGeom>
              <a:avLst/>
              <a:gdLst>
                <a:gd name="T0" fmla="*/ 1285 w 43200"/>
                <a:gd name="T1" fmla="*/ 0 h 21700"/>
                <a:gd name="T2" fmla="*/ 0 w 43200"/>
                <a:gd name="T3" fmla="*/ 0 h 21700"/>
                <a:gd name="T4" fmla="*/ 643 w 43200"/>
                <a:gd name="T5" fmla="*/ 3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59" name="Arc 25"/>
            <p:cNvSpPr>
              <a:spLocks noChangeAspect="1"/>
            </p:cNvSpPr>
            <p:nvPr/>
          </p:nvSpPr>
          <p:spPr bwMode="auto">
            <a:xfrm flipH="1">
              <a:off x="2790" y="1729"/>
              <a:ext cx="856" cy="442"/>
            </a:xfrm>
            <a:custGeom>
              <a:avLst/>
              <a:gdLst>
                <a:gd name="T0" fmla="*/ 856 w 43200"/>
                <a:gd name="T1" fmla="*/ 0 h 21700"/>
                <a:gd name="T2" fmla="*/ 0 w 43200"/>
                <a:gd name="T3" fmla="*/ 0 h 21700"/>
                <a:gd name="T4" fmla="*/ 428 w 43200"/>
                <a:gd name="T5" fmla="*/ 2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9640" name="Freeform 26"/>
          <p:cNvSpPr>
            <a:spLocks/>
          </p:cNvSpPr>
          <p:nvPr/>
        </p:nvSpPr>
        <p:spPr bwMode="auto">
          <a:xfrm>
            <a:off x="2286002" y="1612900"/>
            <a:ext cx="783981" cy="2768600"/>
          </a:xfrm>
          <a:custGeom>
            <a:avLst/>
            <a:gdLst>
              <a:gd name="T0" fmla="*/ 0 w 535"/>
              <a:gd name="T1" fmla="*/ 0 h 1744"/>
              <a:gd name="T2" fmla="*/ 234950 w 535"/>
              <a:gd name="T3" fmla="*/ 88900 h 1744"/>
              <a:gd name="T4" fmla="*/ 361950 w 535"/>
              <a:gd name="T5" fmla="*/ 266700 h 1744"/>
              <a:gd name="T6" fmla="*/ 438150 w 535"/>
              <a:gd name="T7" fmla="*/ 508000 h 1744"/>
              <a:gd name="T8" fmla="*/ 685800 w 535"/>
              <a:gd name="T9" fmla="*/ 685800 h 1744"/>
              <a:gd name="T10" fmla="*/ 831850 w 535"/>
              <a:gd name="T11" fmla="*/ 977900 h 1744"/>
              <a:gd name="T12" fmla="*/ 793750 w 535"/>
              <a:gd name="T13" fmla="*/ 1219200 h 1744"/>
              <a:gd name="T14" fmla="*/ 647700 w 535"/>
              <a:gd name="T15" fmla="*/ 1371600 h 1744"/>
              <a:gd name="T16" fmla="*/ 444500 w 535"/>
              <a:gd name="T17" fmla="*/ 1473200 h 1744"/>
              <a:gd name="T18" fmla="*/ 342900 w 535"/>
              <a:gd name="T19" fmla="*/ 1676400 h 1744"/>
              <a:gd name="T20" fmla="*/ 330200 w 535"/>
              <a:gd name="T21" fmla="*/ 1866900 h 1744"/>
              <a:gd name="T22" fmla="*/ 419100 w 535"/>
              <a:gd name="T23" fmla="*/ 2044700 h 1744"/>
              <a:gd name="T24" fmla="*/ 450850 w 535"/>
              <a:gd name="T25" fmla="*/ 2260600 h 1744"/>
              <a:gd name="T26" fmla="*/ 438150 w 535"/>
              <a:gd name="T27" fmla="*/ 2514600 h 1744"/>
              <a:gd name="T28" fmla="*/ 368300 w 535"/>
              <a:gd name="T29" fmla="*/ 2654300 h 1744"/>
              <a:gd name="T30" fmla="*/ 203200 w 535"/>
              <a:gd name="T31" fmla="*/ 2768600 h 17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5" h="1744">
                <a:moveTo>
                  <a:pt x="0" y="0"/>
                </a:moveTo>
                <a:cubicBezTo>
                  <a:pt x="25" y="9"/>
                  <a:pt x="110" y="28"/>
                  <a:pt x="148" y="56"/>
                </a:cubicBezTo>
                <a:cubicBezTo>
                  <a:pt x="186" y="84"/>
                  <a:pt x="207" y="124"/>
                  <a:pt x="228" y="168"/>
                </a:cubicBezTo>
                <a:cubicBezTo>
                  <a:pt x="249" y="212"/>
                  <a:pt x="242" y="276"/>
                  <a:pt x="276" y="320"/>
                </a:cubicBezTo>
                <a:cubicBezTo>
                  <a:pt x="310" y="364"/>
                  <a:pt x="391" y="383"/>
                  <a:pt x="432" y="432"/>
                </a:cubicBezTo>
                <a:cubicBezTo>
                  <a:pt x="473" y="481"/>
                  <a:pt x="513" y="560"/>
                  <a:pt x="524" y="616"/>
                </a:cubicBezTo>
                <a:cubicBezTo>
                  <a:pt x="535" y="672"/>
                  <a:pt x="519" y="727"/>
                  <a:pt x="500" y="768"/>
                </a:cubicBezTo>
                <a:cubicBezTo>
                  <a:pt x="481" y="809"/>
                  <a:pt x="445" y="837"/>
                  <a:pt x="408" y="864"/>
                </a:cubicBezTo>
                <a:cubicBezTo>
                  <a:pt x="371" y="891"/>
                  <a:pt x="312" y="896"/>
                  <a:pt x="280" y="928"/>
                </a:cubicBezTo>
                <a:cubicBezTo>
                  <a:pt x="248" y="960"/>
                  <a:pt x="228" y="1015"/>
                  <a:pt x="216" y="1056"/>
                </a:cubicBezTo>
                <a:cubicBezTo>
                  <a:pt x="204" y="1097"/>
                  <a:pt x="200" y="1137"/>
                  <a:pt x="208" y="1176"/>
                </a:cubicBezTo>
                <a:cubicBezTo>
                  <a:pt x="216" y="1215"/>
                  <a:pt x="251" y="1247"/>
                  <a:pt x="264" y="1288"/>
                </a:cubicBezTo>
                <a:cubicBezTo>
                  <a:pt x="277" y="1329"/>
                  <a:pt x="282" y="1375"/>
                  <a:pt x="284" y="1424"/>
                </a:cubicBezTo>
                <a:cubicBezTo>
                  <a:pt x="286" y="1473"/>
                  <a:pt x="285" y="1543"/>
                  <a:pt x="276" y="1584"/>
                </a:cubicBezTo>
                <a:cubicBezTo>
                  <a:pt x="267" y="1625"/>
                  <a:pt x="257" y="1645"/>
                  <a:pt x="232" y="1672"/>
                </a:cubicBezTo>
                <a:cubicBezTo>
                  <a:pt x="207" y="1699"/>
                  <a:pt x="169" y="1722"/>
                  <a:pt x="128" y="17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41" name="AutoShape 35"/>
          <p:cNvSpPr>
            <a:spLocks noChangeArrowheads="1"/>
          </p:cNvSpPr>
          <p:nvPr/>
        </p:nvSpPr>
        <p:spPr bwMode="auto">
          <a:xfrm rot="-5400000">
            <a:off x="3635131" y="2101118"/>
            <a:ext cx="1803400" cy="1582615"/>
          </a:xfrm>
          <a:prstGeom prst="parallelogram">
            <a:avLst>
              <a:gd name="adj" fmla="val 2629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9642" name="Rectangle 36"/>
          <p:cNvSpPr>
            <a:spLocks noChangeArrowheads="1"/>
          </p:cNvSpPr>
          <p:nvPr/>
        </p:nvSpPr>
        <p:spPr bwMode="auto">
          <a:xfrm>
            <a:off x="5131459" y="1519794"/>
            <a:ext cx="31549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fr-FR" dirty="0">
                <a:solidFill>
                  <a:srgbClr val="333366"/>
                </a:solidFill>
              </a:rPr>
              <a:t>Support d’enregistrement (pellicule argentique par exemple)</a:t>
            </a:r>
          </a:p>
        </p:txBody>
      </p:sp>
      <p:sp>
        <p:nvSpPr>
          <p:cNvPr id="69643" name="Line 37"/>
          <p:cNvSpPr>
            <a:spLocks noChangeShapeType="1"/>
          </p:cNvSpPr>
          <p:nvPr/>
        </p:nvSpPr>
        <p:spPr bwMode="auto">
          <a:xfrm flipH="1" flipV="1">
            <a:off x="2233246" y="2114550"/>
            <a:ext cx="1682262" cy="69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44" name="Line 38"/>
          <p:cNvSpPr>
            <a:spLocks noChangeShapeType="1"/>
          </p:cNvSpPr>
          <p:nvPr/>
        </p:nvSpPr>
        <p:spPr bwMode="auto">
          <a:xfrm flipH="1">
            <a:off x="2623040" y="2193927"/>
            <a:ext cx="1292469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45" name="Line 39"/>
          <p:cNvSpPr>
            <a:spLocks noChangeShapeType="1"/>
          </p:cNvSpPr>
          <p:nvPr/>
        </p:nvSpPr>
        <p:spPr bwMode="auto">
          <a:xfrm flipH="1">
            <a:off x="2162908" y="2195513"/>
            <a:ext cx="1752600" cy="857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46" name="Line 40"/>
          <p:cNvSpPr>
            <a:spLocks noChangeShapeType="1"/>
          </p:cNvSpPr>
          <p:nvPr/>
        </p:nvSpPr>
        <p:spPr bwMode="auto">
          <a:xfrm flipH="1">
            <a:off x="2234712" y="2195515"/>
            <a:ext cx="1680796" cy="166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47" name="Line 41"/>
          <p:cNvSpPr>
            <a:spLocks noChangeShapeType="1"/>
          </p:cNvSpPr>
          <p:nvPr/>
        </p:nvSpPr>
        <p:spPr bwMode="auto">
          <a:xfrm flipH="1">
            <a:off x="2224455" y="3211513"/>
            <a:ext cx="2406162" cy="646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48" name="Line 42"/>
          <p:cNvSpPr>
            <a:spLocks noChangeShapeType="1"/>
          </p:cNvSpPr>
          <p:nvPr/>
        </p:nvSpPr>
        <p:spPr bwMode="auto">
          <a:xfrm flipH="1" flipV="1">
            <a:off x="2155583" y="3055938"/>
            <a:ext cx="2488223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49" name="Line 43"/>
          <p:cNvSpPr>
            <a:spLocks noChangeShapeType="1"/>
          </p:cNvSpPr>
          <p:nvPr/>
        </p:nvSpPr>
        <p:spPr bwMode="auto">
          <a:xfrm flipH="1" flipV="1">
            <a:off x="2612781" y="2578102"/>
            <a:ext cx="2028092" cy="638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50" name="Line 44"/>
          <p:cNvSpPr>
            <a:spLocks noChangeShapeType="1"/>
          </p:cNvSpPr>
          <p:nvPr/>
        </p:nvSpPr>
        <p:spPr bwMode="auto">
          <a:xfrm flipH="1" flipV="1">
            <a:off x="2233246" y="2114550"/>
            <a:ext cx="2409092" cy="1100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740877" y="5647039"/>
            <a:ext cx="2796746" cy="613122"/>
            <a:chOff x="4308389" y="5332717"/>
            <a:chExt cx="3188677" cy="939800"/>
          </a:xfrm>
        </p:grpSpPr>
        <p:sp>
          <p:nvSpPr>
            <p:cNvPr id="69651" name="Rectangle 46"/>
            <p:cNvSpPr>
              <a:spLocks noChangeArrowheads="1"/>
            </p:cNvSpPr>
            <p:nvPr/>
          </p:nvSpPr>
          <p:spPr bwMode="auto">
            <a:xfrm>
              <a:off x="4308389" y="5332717"/>
              <a:ext cx="1254369" cy="9398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9652" name="Rectangle 47"/>
            <p:cNvSpPr>
              <a:spLocks noChangeArrowheads="1"/>
            </p:cNvSpPr>
            <p:nvPr/>
          </p:nvSpPr>
          <p:spPr bwMode="auto">
            <a:xfrm>
              <a:off x="6242697" y="5332717"/>
              <a:ext cx="1254369" cy="939800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9653" name="AutoShape 48"/>
            <p:cNvSpPr>
              <a:spLocks noChangeArrowheads="1"/>
            </p:cNvSpPr>
            <p:nvPr/>
          </p:nvSpPr>
          <p:spPr bwMode="auto">
            <a:xfrm>
              <a:off x="5738605" y="5675617"/>
              <a:ext cx="351692" cy="25400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69654" name="Rectangle 49"/>
          <p:cNvSpPr>
            <a:spLocks noChangeArrowheads="1"/>
          </p:cNvSpPr>
          <p:nvPr/>
        </p:nvSpPr>
        <p:spPr bwMode="auto">
          <a:xfrm>
            <a:off x="5476103" y="2685281"/>
            <a:ext cx="306558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fr-FR" dirty="0">
                <a:solidFill>
                  <a:srgbClr val="333366"/>
                </a:solidFill>
              </a:rPr>
              <a:t>Chaque </a:t>
            </a:r>
            <a:r>
              <a:rPr lang="fr-FR" altLang="fr-FR" dirty="0" smtClean="0">
                <a:solidFill>
                  <a:srgbClr val="333366"/>
                </a:solidFill>
              </a:rPr>
              <a:t>point </a:t>
            </a:r>
            <a:r>
              <a:rPr lang="fr-FR" altLang="fr-FR" dirty="0">
                <a:solidFill>
                  <a:srgbClr val="333366"/>
                </a:solidFill>
              </a:rPr>
              <a:t>de la plaque reçoit la lumière provenant de tous les points de l’objet et de son environnement</a:t>
            </a:r>
          </a:p>
        </p:txBody>
      </p:sp>
      <p:sp>
        <p:nvSpPr>
          <p:cNvPr id="69655" name="Text Box 50"/>
          <p:cNvSpPr txBox="1">
            <a:spLocks noChangeArrowheads="1"/>
          </p:cNvSpPr>
          <p:nvPr/>
        </p:nvSpPr>
        <p:spPr bwMode="auto">
          <a:xfrm>
            <a:off x="3182878" y="4222242"/>
            <a:ext cx="5738700" cy="1323439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90600" indent="-990600">
              <a:spcBef>
                <a:spcPct val="20000"/>
              </a:spcBef>
              <a:buClr>
                <a:srgbClr val="6699CC"/>
              </a:buClr>
              <a:buFont typeface="Arial" panose="020B0604020202020204" pitchFamily="34" charset="0"/>
              <a:buChar char="٥"/>
              <a:defRPr sz="2800">
                <a:solidFill>
                  <a:srgbClr val="333366"/>
                </a:solidFill>
                <a:latin typeface="Calibri" panose="020F0502020204030204" pitchFamily="34" charset="0"/>
              </a:defRPr>
            </a:lvl1pPr>
            <a:lvl2pPr marL="1169988" indent="-285750">
              <a:spcBef>
                <a:spcPct val="20000"/>
              </a:spcBef>
              <a:buClr>
                <a:srgbClr val="6699CC"/>
              </a:buClr>
              <a:buFont typeface="Arial" panose="020B0604020202020204" pitchFamily="34" charset="0"/>
              <a:buChar char="٥"/>
              <a:defRPr sz="2400">
                <a:solidFill>
                  <a:srgbClr val="333366"/>
                </a:solidFill>
                <a:latin typeface="Calibri" panose="020F0502020204030204" pitchFamily="34" charset="0"/>
              </a:defRPr>
            </a:lvl2pPr>
            <a:lvl3pPr marL="1349375" indent="-228600">
              <a:spcBef>
                <a:spcPct val="20000"/>
              </a:spcBef>
              <a:buClr>
                <a:srgbClr val="6699CC"/>
              </a:buClr>
              <a:buFont typeface="Arial" panose="020B0604020202020204" pitchFamily="34" charset="0"/>
              <a:buChar char="٥"/>
              <a:defRPr sz="2000">
                <a:solidFill>
                  <a:srgbClr val="333366"/>
                </a:solidFill>
                <a:latin typeface="Calibri" panose="020F0502020204030204" pitchFamily="34" charset="0"/>
              </a:defRPr>
            </a:lvl3pPr>
            <a:lvl4pPr marL="1528763" indent="-228600">
              <a:spcBef>
                <a:spcPct val="20000"/>
              </a:spcBef>
              <a:buClr>
                <a:srgbClr val="6699CC"/>
              </a:buClr>
              <a:buFont typeface="Arial" panose="020B0604020202020204" pitchFamily="34" charset="0"/>
              <a:buChar char="٥"/>
              <a:defRPr>
                <a:solidFill>
                  <a:srgbClr val="33336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CC"/>
              </a:buClr>
              <a:buFont typeface="Arial" panose="020B0604020202020204" pitchFamily="34" charset="0"/>
              <a:buChar char="٥"/>
              <a:defRPr sz="1600">
                <a:solidFill>
                  <a:srgbClr val="333366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Font typeface="Arial" panose="020B0604020202020204" pitchFamily="34" charset="0"/>
              <a:buChar char="٥"/>
              <a:defRPr sz="1600">
                <a:solidFill>
                  <a:srgbClr val="333366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Font typeface="Arial" panose="020B0604020202020204" pitchFamily="34" charset="0"/>
              <a:buChar char="٥"/>
              <a:defRPr sz="1600">
                <a:solidFill>
                  <a:srgbClr val="333366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Font typeface="Arial" panose="020B0604020202020204" pitchFamily="34" charset="0"/>
              <a:buChar char="٥"/>
              <a:defRPr sz="1600">
                <a:solidFill>
                  <a:srgbClr val="333366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Font typeface="Arial" panose="020B0604020202020204" pitchFamily="34" charset="0"/>
              <a:buChar char="٥"/>
              <a:defRPr sz="1600">
                <a:solidFill>
                  <a:srgbClr val="333366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None/>
            </a:pPr>
            <a:r>
              <a:rPr lang="fr-FR" alt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La </a:t>
            </a:r>
            <a:r>
              <a:rPr lang="fr-FR" altLang="fr-FR" sz="2000" dirty="0">
                <a:solidFill>
                  <a:srgbClr val="FF0000"/>
                </a:solidFill>
                <a:sym typeface="Wingdings" panose="05000000000000000000" pitchFamily="2" charset="2"/>
              </a:rPr>
              <a:t>plaque est éclairée de manière </a:t>
            </a:r>
            <a:r>
              <a:rPr lang="fr-FR" alt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(quasi) uniforme</a:t>
            </a:r>
            <a:endParaRPr lang="fr-FR" altLang="fr-FR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algn="ctr">
              <a:spcBef>
                <a:spcPct val="0"/>
              </a:spcBef>
              <a:buClrTx/>
              <a:buNone/>
            </a:pPr>
            <a:r>
              <a:rPr lang="fr-FR" alt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+   </a:t>
            </a:r>
          </a:p>
          <a:p>
            <a:pPr marL="0" indent="0" algn="ctr" eaLnBrk="1" hangingPunct="1">
              <a:spcBef>
                <a:spcPct val="0"/>
              </a:spcBef>
              <a:buClrTx/>
              <a:buNone/>
            </a:pPr>
            <a:r>
              <a:rPr lang="fr-FR" alt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Détecteur quadratique</a:t>
            </a:r>
          </a:p>
          <a:p>
            <a:pPr marL="0" indent="0" algn="ctr">
              <a:spcBef>
                <a:spcPct val="0"/>
              </a:spcBef>
              <a:buClrTx/>
              <a:buNone/>
            </a:pPr>
            <a:r>
              <a:rPr lang="fr-FR" altLang="fr-F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Pas d’image!!!</a:t>
            </a:r>
            <a:endParaRPr lang="fr-FR" altLang="fr-FR" sz="2000" b="1" dirty="0">
              <a:solidFill>
                <a:srgbClr val="FF0000"/>
              </a:solidFill>
            </a:endParaRPr>
          </a:p>
        </p:txBody>
      </p:sp>
      <p:sp>
        <p:nvSpPr>
          <p:cNvPr id="40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76263" y="6453188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28A6B153-38E1-4CE8-A0D2-7A3023B5F0C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1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537510" y="6453188"/>
            <a:ext cx="6561138" cy="268287"/>
          </a:xfrm>
        </p:spPr>
        <p:txBody>
          <a:bodyPr/>
          <a:lstStyle/>
          <a:p>
            <a:r>
              <a:rPr lang="fr-FR" dirty="0" smtClean="0"/>
              <a:t>Holographie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090031"/>
            <a:ext cx="5053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sz="2000" b="1" dirty="0">
                <a:latin typeface="+mn-lt"/>
              </a:rPr>
              <a:t>Sans système d’imagerie (lentille …) :</a:t>
            </a:r>
          </a:p>
        </p:txBody>
      </p:sp>
    </p:spTree>
    <p:extLst>
      <p:ext uri="{BB962C8B-B14F-4D97-AF65-F5344CB8AC3E}">
        <p14:creationId xmlns:p14="http://schemas.microsoft.com/office/powerpoint/2010/main" val="41074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/>
              <a:t>8</a:t>
            </a:r>
            <a:r>
              <a:rPr lang="fr-FR" sz="2000" i="1" kern="1200" dirty="0" smtClean="0"/>
              <a:t>. Télévision 3D du futur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084095" y="6423198"/>
            <a:ext cx="4071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 smtClean="0"/>
              <a:t>http://www.digitalholography.eu/publications.html</a:t>
            </a:r>
            <a:endParaRPr lang="fr-FR" sz="1200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160276" y="1211001"/>
            <a:ext cx="8741560" cy="402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lvl="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  <a:tabLst>
                <a:tab pos="355600" algn="l"/>
              </a:tabLst>
            </a:pPr>
            <a:r>
              <a:rPr lang="fr-FR" b="1" dirty="0">
                <a:latin typeface="Arial" charset="0"/>
              </a:rPr>
              <a:t>Principe 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Identique à l’holographie numérique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Sur des afficheurs digitaux : SLM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Succession d’images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 marL="271463" lvl="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  <a:tabLst>
                <a:tab pos="355600" algn="l"/>
              </a:tabLst>
            </a:pPr>
            <a:r>
              <a:rPr lang="fr-FR" b="1" dirty="0">
                <a:latin typeface="Arial" charset="0"/>
              </a:rPr>
              <a:t>Verrous à lever 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Utiliser des </a:t>
            </a:r>
            <a:r>
              <a:rPr lang="fr-FR" dirty="0" err="1" smtClean="0"/>
              <a:t>LEDs</a:t>
            </a:r>
            <a:r>
              <a:rPr lang="fr-FR" dirty="0" smtClean="0"/>
              <a:t> plutôt que des lasers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Augmenter la résolution des SLM et leur coût (15 000</a:t>
            </a:r>
            <a:r>
              <a:rPr lang="fr-FR" baseline="30000" dirty="0" smtClean="0"/>
              <a:t>E</a:t>
            </a:r>
            <a:r>
              <a:rPr lang="fr-FR" dirty="0" smtClean="0"/>
              <a:t> la matrice HD 1,5cm*1cm)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Trouver des méthodes de calcul économes pour générer l’onde objet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358013" y="4194175"/>
            <a:ext cx="6679701" cy="2193185"/>
            <a:chOff x="1358013" y="4194175"/>
            <a:chExt cx="6679701" cy="2193185"/>
          </a:xfrm>
        </p:grpSpPr>
        <p:sp>
          <p:nvSpPr>
            <p:cNvPr id="14" name="ZoneTexte 13"/>
            <p:cNvSpPr txBox="1"/>
            <p:nvPr/>
          </p:nvSpPr>
          <p:spPr>
            <a:xfrm>
              <a:off x="6049926" y="5986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/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1358013" y="4933507"/>
              <a:ext cx="6679701" cy="1453853"/>
              <a:chOff x="1358013" y="4933507"/>
              <a:chExt cx="6679701" cy="1453853"/>
            </a:xfrm>
          </p:grpSpPr>
          <p:sp>
            <p:nvSpPr>
              <p:cNvPr id="11" name="ZoneTexte 10"/>
              <p:cNvSpPr txBox="1"/>
              <p:nvPr/>
            </p:nvSpPr>
            <p:spPr>
              <a:xfrm>
                <a:off x="1358013" y="6018028"/>
                <a:ext cx="2271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latin typeface="Arial Narrow" pitchFamily="34" charset="0"/>
                  </a:rPr>
                  <a:t>Image générée par ordi</a:t>
                </a:r>
                <a:endParaRPr lang="fr-FR" b="1" dirty="0">
                  <a:latin typeface="Arial Narrow" pitchFamily="34" charset="0"/>
                </a:endParaRPr>
              </a:p>
            </p:txBody>
          </p:sp>
          <p:sp>
            <p:nvSpPr>
              <p:cNvPr id="12" name="Flèche droite 11"/>
              <p:cNvSpPr/>
              <p:nvPr/>
            </p:nvSpPr>
            <p:spPr>
              <a:xfrm>
                <a:off x="4019108" y="4933507"/>
                <a:ext cx="1488558" cy="510363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6461642" y="5986132"/>
                <a:ext cx="1576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latin typeface="Arial Narrow" pitchFamily="34" charset="0"/>
                  </a:rPr>
                  <a:t>Image restituée</a:t>
                </a:r>
                <a:endParaRPr lang="fr-FR" b="1" dirty="0">
                  <a:latin typeface="Arial Narrow" pitchFamily="34" charset="0"/>
                </a:endParaRPr>
              </a:p>
            </p:txBody>
          </p:sp>
        </p:grpSp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388" y="4194175"/>
              <a:ext cx="2079625" cy="1744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488" y="4221163"/>
              <a:ext cx="2027237" cy="169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De la 3D où une impression?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50</a:t>
            </a:fld>
            <a:endParaRPr lang="fr-FR"/>
          </a:p>
        </p:txBody>
      </p:sp>
      <p:grpSp>
        <p:nvGrpSpPr>
          <p:cNvPr id="21" name="Groupe 20"/>
          <p:cNvGrpSpPr/>
          <p:nvPr/>
        </p:nvGrpSpPr>
        <p:grpSpPr>
          <a:xfrm>
            <a:off x="4801469" y="1608138"/>
            <a:ext cx="4138961" cy="3071847"/>
            <a:chOff x="4801469" y="1608138"/>
            <a:chExt cx="4138961" cy="3071847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90598" flipH="1">
              <a:off x="4801469" y="2919158"/>
              <a:ext cx="783073" cy="104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" name="Groupe 19"/>
            <p:cNvGrpSpPr/>
            <p:nvPr/>
          </p:nvGrpSpPr>
          <p:grpSpPr>
            <a:xfrm>
              <a:off x="5667153" y="1608138"/>
              <a:ext cx="3273277" cy="3071847"/>
              <a:chOff x="5667153" y="1608138"/>
              <a:chExt cx="3273277" cy="3071847"/>
            </a:xfrm>
          </p:grpSpPr>
          <p:sp>
            <p:nvSpPr>
              <p:cNvPr id="7" name="Rectangle 6"/>
              <p:cNvSpPr/>
              <p:nvPr/>
            </p:nvSpPr>
            <p:spPr>
              <a:xfrm rot="2431770">
                <a:off x="6677247" y="1943134"/>
                <a:ext cx="308344" cy="254118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667153" y="1608138"/>
                <a:ext cx="1626782" cy="26581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Écran</a:t>
                </a:r>
                <a:endParaRPr lang="fr-FR" dirty="0"/>
              </a:p>
            </p:txBody>
          </p:sp>
          <p:pic>
            <p:nvPicPr>
              <p:cNvPr id="53249" name="Picture 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195093">
                <a:off x="8107373" y="3338622"/>
                <a:ext cx="833057" cy="1341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Rectangle 11"/>
              <p:cNvSpPr/>
              <p:nvPr/>
            </p:nvSpPr>
            <p:spPr>
              <a:xfrm rot="5400000">
                <a:off x="7507767" y="2980660"/>
                <a:ext cx="1626782" cy="265814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Écran</a:t>
                </a:r>
                <a:endParaRPr lang="fr-FR" dirty="0"/>
              </a:p>
            </p:txBody>
          </p:sp>
          <p:cxnSp>
            <p:nvCxnSpPr>
              <p:cNvPr id="15" name="Connecteur droit avec flèche 14"/>
              <p:cNvCxnSpPr>
                <a:stCxn id="8" idx="2"/>
              </p:cNvCxnSpPr>
              <p:nvPr/>
            </p:nvCxnSpPr>
            <p:spPr>
              <a:xfrm rot="16200000" flipH="1">
                <a:off x="5756183" y="2598313"/>
                <a:ext cx="1454039" cy="53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 rot="10800000">
                <a:off x="5688419" y="3306726"/>
                <a:ext cx="2507516" cy="61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ZoneTexte 21"/>
          <p:cNvSpPr txBox="1"/>
          <p:nvPr/>
        </p:nvSpPr>
        <p:spPr>
          <a:xfrm>
            <a:off x="2893495" y="5624623"/>
            <a:ext cx="3357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Ce n’est pas un hologramme</a:t>
            </a:r>
          </a:p>
          <a:p>
            <a:pPr algn="ctr"/>
            <a:r>
              <a:rPr lang="fr-FR" dirty="0" smtClean="0"/>
              <a:t>Ce n’est qu’une illusion de 3D !</a:t>
            </a:r>
            <a:endParaRPr lang="fr-FR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498600" y="6358642"/>
            <a:ext cx="7391400" cy="3926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: Holographie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03363"/>
            <a:ext cx="4175125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97013" y="146050"/>
            <a:ext cx="7391400" cy="860425"/>
          </a:xfrm>
        </p:spPr>
        <p:txBody>
          <a:bodyPr/>
          <a:lstStyle/>
          <a:p>
            <a:r>
              <a:rPr lang="fr-FR" dirty="0" smtClean="0"/>
              <a:t>5. Applications de l’holographie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i="1" kern="1200" dirty="0" smtClean="0"/>
              <a:t>De la 3D où une impression?</a:t>
            </a:r>
            <a:endParaRPr lang="fr-FR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638"/>
            <a:ext cx="4098925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836738"/>
            <a:ext cx="476250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1497013" y="71908"/>
            <a:ext cx="7391400" cy="860425"/>
          </a:xfrm>
        </p:spPr>
        <p:txBody>
          <a:bodyPr/>
          <a:lstStyle/>
          <a:p>
            <a:pPr eaLnBrk="1" hangingPunct="1"/>
            <a:r>
              <a:rPr lang="fr-FR" altLang="fr-FR" sz="2800" dirty="0"/>
              <a:t>Pour former une image nette sur la plaque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267729" y="1185177"/>
            <a:ext cx="8530281" cy="915472"/>
          </a:xfrm>
        </p:spPr>
        <p:txBody>
          <a:bodyPr/>
          <a:lstStyle/>
          <a:p>
            <a:pPr eaLnBrk="1" hangingPunct="1"/>
            <a:r>
              <a:rPr lang="fr-FR" altLang="fr-FR" sz="2000" dirty="0" smtClean="0"/>
              <a:t>Il faudrait qu’un point de la plaque ne reçoive la lumière que d’un point de l’objet</a:t>
            </a:r>
          </a:p>
        </p:txBody>
      </p:sp>
      <p:pic>
        <p:nvPicPr>
          <p:cNvPr id="5124" name="Picture 4" descr="figurine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54" y="3111500"/>
            <a:ext cx="225083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-5400000">
            <a:off x="3635071" y="3511978"/>
            <a:ext cx="681037" cy="334108"/>
            <a:chOff x="2361" y="1729"/>
            <a:chExt cx="1714" cy="886"/>
          </a:xfrm>
        </p:grpSpPr>
        <p:sp>
          <p:nvSpPr>
            <p:cNvPr id="5149" name="Arc 6"/>
            <p:cNvSpPr>
              <a:spLocks/>
            </p:cNvSpPr>
            <p:nvPr/>
          </p:nvSpPr>
          <p:spPr bwMode="auto">
            <a:xfrm flipH="1">
              <a:off x="3004" y="1729"/>
              <a:ext cx="428" cy="221"/>
            </a:xfrm>
            <a:custGeom>
              <a:avLst/>
              <a:gdLst>
                <a:gd name="T0" fmla="*/ 428 w 43200"/>
                <a:gd name="T1" fmla="*/ 0 h 21700"/>
                <a:gd name="T2" fmla="*/ 0 w 43200"/>
                <a:gd name="T3" fmla="*/ 0 h 21700"/>
                <a:gd name="T4" fmla="*/ 214 w 43200"/>
                <a:gd name="T5" fmla="*/ 1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50" name="Arc 7"/>
            <p:cNvSpPr>
              <a:spLocks noChangeAspect="1"/>
            </p:cNvSpPr>
            <p:nvPr/>
          </p:nvSpPr>
          <p:spPr bwMode="auto">
            <a:xfrm>
              <a:off x="2361" y="1729"/>
              <a:ext cx="1714" cy="886"/>
            </a:xfrm>
            <a:custGeom>
              <a:avLst/>
              <a:gdLst>
                <a:gd name="T0" fmla="*/ 1714 w 43200"/>
                <a:gd name="T1" fmla="*/ 0 h 21700"/>
                <a:gd name="T2" fmla="*/ 0 w 43200"/>
                <a:gd name="T3" fmla="*/ 0 h 21700"/>
                <a:gd name="T4" fmla="*/ 857 w 43200"/>
                <a:gd name="T5" fmla="*/ 4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51" name="Arc 8"/>
            <p:cNvSpPr>
              <a:spLocks noChangeAspect="1"/>
            </p:cNvSpPr>
            <p:nvPr/>
          </p:nvSpPr>
          <p:spPr bwMode="auto">
            <a:xfrm flipH="1">
              <a:off x="2575" y="1729"/>
              <a:ext cx="1285" cy="664"/>
            </a:xfrm>
            <a:custGeom>
              <a:avLst/>
              <a:gdLst>
                <a:gd name="T0" fmla="*/ 1285 w 43200"/>
                <a:gd name="T1" fmla="*/ 0 h 21700"/>
                <a:gd name="T2" fmla="*/ 0 w 43200"/>
                <a:gd name="T3" fmla="*/ 0 h 21700"/>
                <a:gd name="T4" fmla="*/ 643 w 43200"/>
                <a:gd name="T5" fmla="*/ 3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52" name="Arc 9"/>
            <p:cNvSpPr>
              <a:spLocks noChangeAspect="1"/>
            </p:cNvSpPr>
            <p:nvPr/>
          </p:nvSpPr>
          <p:spPr bwMode="auto">
            <a:xfrm flipH="1">
              <a:off x="2790" y="1729"/>
              <a:ext cx="856" cy="442"/>
            </a:xfrm>
            <a:custGeom>
              <a:avLst/>
              <a:gdLst>
                <a:gd name="T0" fmla="*/ 856 w 43200"/>
                <a:gd name="T1" fmla="*/ 0 h 21700"/>
                <a:gd name="T2" fmla="*/ 0 w 43200"/>
                <a:gd name="T3" fmla="*/ 0 h 21700"/>
                <a:gd name="T4" fmla="*/ 428 w 43200"/>
                <a:gd name="T5" fmla="*/ 2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-6452860">
            <a:off x="3255535" y="4688315"/>
            <a:ext cx="681038" cy="334108"/>
            <a:chOff x="2361" y="1729"/>
            <a:chExt cx="1714" cy="886"/>
          </a:xfrm>
        </p:grpSpPr>
        <p:sp>
          <p:nvSpPr>
            <p:cNvPr id="5145" name="Arc 11"/>
            <p:cNvSpPr>
              <a:spLocks/>
            </p:cNvSpPr>
            <p:nvPr/>
          </p:nvSpPr>
          <p:spPr bwMode="auto">
            <a:xfrm flipH="1">
              <a:off x="3004" y="1729"/>
              <a:ext cx="428" cy="221"/>
            </a:xfrm>
            <a:custGeom>
              <a:avLst/>
              <a:gdLst>
                <a:gd name="T0" fmla="*/ 428 w 43200"/>
                <a:gd name="T1" fmla="*/ 0 h 21700"/>
                <a:gd name="T2" fmla="*/ 0 w 43200"/>
                <a:gd name="T3" fmla="*/ 0 h 21700"/>
                <a:gd name="T4" fmla="*/ 214 w 43200"/>
                <a:gd name="T5" fmla="*/ 1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6" name="Arc 12"/>
            <p:cNvSpPr>
              <a:spLocks noChangeAspect="1"/>
            </p:cNvSpPr>
            <p:nvPr/>
          </p:nvSpPr>
          <p:spPr bwMode="auto">
            <a:xfrm>
              <a:off x="2361" y="1729"/>
              <a:ext cx="1714" cy="886"/>
            </a:xfrm>
            <a:custGeom>
              <a:avLst/>
              <a:gdLst>
                <a:gd name="T0" fmla="*/ 1714 w 43200"/>
                <a:gd name="T1" fmla="*/ 0 h 21700"/>
                <a:gd name="T2" fmla="*/ 0 w 43200"/>
                <a:gd name="T3" fmla="*/ 0 h 21700"/>
                <a:gd name="T4" fmla="*/ 857 w 43200"/>
                <a:gd name="T5" fmla="*/ 4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7" name="Arc 13"/>
            <p:cNvSpPr>
              <a:spLocks noChangeAspect="1"/>
            </p:cNvSpPr>
            <p:nvPr/>
          </p:nvSpPr>
          <p:spPr bwMode="auto">
            <a:xfrm flipH="1">
              <a:off x="2575" y="1729"/>
              <a:ext cx="1285" cy="664"/>
            </a:xfrm>
            <a:custGeom>
              <a:avLst/>
              <a:gdLst>
                <a:gd name="T0" fmla="*/ 1285 w 43200"/>
                <a:gd name="T1" fmla="*/ 0 h 21700"/>
                <a:gd name="T2" fmla="*/ 0 w 43200"/>
                <a:gd name="T3" fmla="*/ 0 h 21700"/>
                <a:gd name="T4" fmla="*/ 643 w 43200"/>
                <a:gd name="T5" fmla="*/ 3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8" name="Arc 14"/>
            <p:cNvSpPr>
              <a:spLocks noChangeAspect="1"/>
            </p:cNvSpPr>
            <p:nvPr/>
          </p:nvSpPr>
          <p:spPr bwMode="auto">
            <a:xfrm flipH="1">
              <a:off x="2790" y="1729"/>
              <a:ext cx="856" cy="442"/>
            </a:xfrm>
            <a:custGeom>
              <a:avLst/>
              <a:gdLst>
                <a:gd name="T0" fmla="*/ 856 w 43200"/>
                <a:gd name="T1" fmla="*/ 0 h 21700"/>
                <a:gd name="T2" fmla="*/ 0 w 43200"/>
                <a:gd name="T3" fmla="*/ 0 h 21700"/>
                <a:gd name="T4" fmla="*/ 428 w 43200"/>
                <a:gd name="T5" fmla="*/ 2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 rot="-7826426">
            <a:off x="3226227" y="2916665"/>
            <a:ext cx="681038" cy="334108"/>
            <a:chOff x="2361" y="1729"/>
            <a:chExt cx="1714" cy="886"/>
          </a:xfrm>
        </p:grpSpPr>
        <p:sp>
          <p:nvSpPr>
            <p:cNvPr id="5141" name="Arc 16"/>
            <p:cNvSpPr>
              <a:spLocks/>
            </p:cNvSpPr>
            <p:nvPr/>
          </p:nvSpPr>
          <p:spPr bwMode="auto">
            <a:xfrm flipH="1">
              <a:off x="3004" y="1729"/>
              <a:ext cx="428" cy="221"/>
            </a:xfrm>
            <a:custGeom>
              <a:avLst/>
              <a:gdLst>
                <a:gd name="T0" fmla="*/ 428 w 43200"/>
                <a:gd name="T1" fmla="*/ 0 h 21700"/>
                <a:gd name="T2" fmla="*/ 0 w 43200"/>
                <a:gd name="T3" fmla="*/ 0 h 21700"/>
                <a:gd name="T4" fmla="*/ 214 w 43200"/>
                <a:gd name="T5" fmla="*/ 1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2" name="Arc 17"/>
            <p:cNvSpPr>
              <a:spLocks noChangeAspect="1"/>
            </p:cNvSpPr>
            <p:nvPr/>
          </p:nvSpPr>
          <p:spPr bwMode="auto">
            <a:xfrm>
              <a:off x="2361" y="1729"/>
              <a:ext cx="1714" cy="886"/>
            </a:xfrm>
            <a:custGeom>
              <a:avLst/>
              <a:gdLst>
                <a:gd name="T0" fmla="*/ 1714 w 43200"/>
                <a:gd name="T1" fmla="*/ 0 h 21700"/>
                <a:gd name="T2" fmla="*/ 0 w 43200"/>
                <a:gd name="T3" fmla="*/ 0 h 21700"/>
                <a:gd name="T4" fmla="*/ 857 w 43200"/>
                <a:gd name="T5" fmla="*/ 4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3" name="Arc 18"/>
            <p:cNvSpPr>
              <a:spLocks noChangeAspect="1"/>
            </p:cNvSpPr>
            <p:nvPr/>
          </p:nvSpPr>
          <p:spPr bwMode="auto">
            <a:xfrm flipH="1">
              <a:off x="2575" y="1729"/>
              <a:ext cx="1285" cy="664"/>
            </a:xfrm>
            <a:custGeom>
              <a:avLst/>
              <a:gdLst>
                <a:gd name="T0" fmla="*/ 1285 w 43200"/>
                <a:gd name="T1" fmla="*/ 0 h 21700"/>
                <a:gd name="T2" fmla="*/ 0 w 43200"/>
                <a:gd name="T3" fmla="*/ 0 h 21700"/>
                <a:gd name="T4" fmla="*/ 643 w 43200"/>
                <a:gd name="T5" fmla="*/ 3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4" name="Arc 19"/>
            <p:cNvSpPr>
              <a:spLocks noChangeAspect="1"/>
            </p:cNvSpPr>
            <p:nvPr/>
          </p:nvSpPr>
          <p:spPr bwMode="auto">
            <a:xfrm flipH="1">
              <a:off x="2790" y="1729"/>
              <a:ext cx="856" cy="442"/>
            </a:xfrm>
            <a:custGeom>
              <a:avLst/>
              <a:gdLst>
                <a:gd name="T0" fmla="*/ 856 w 43200"/>
                <a:gd name="T1" fmla="*/ 0 h 21700"/>
                <a:gd name="T2" fmla="*/ 0 w 43200"/>
                <a:gd name="T3" fmla="*/ 0 h 21700"/>
                <a:gd name="T4" fmla="*/ 428 w 43200"/>
                <a:gd name="T5" fmla="*/ 2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 rot="-4010675">
            <a:off x="3226229" y="4067603"/>
            <a:ext cx="681037" cy="334108"/>
            <a:chOff x="2361" y="1729"/>
            <a:chExt cx="1714" cy="886"/>
          </a:xfrm>
        </p:grpSpPr>
        <p:sp>
          <p:nvSpPr>
            <p:cNvPr id="5137" name="Arc 21"/>
            <p:cNvSpPr>
              <a:spLocks/>
            </p:cNvSpPr>
            <p:nvPr/>
          </p:nvSpPr>
          <p:spPr bwMode="auto">
            <a:xfrm flipH="1">
              <a:off x="3004" y="1729"/>
              <a:ext cx="428" cy="221"/>
            </a:xfrm>
            <a:custGeom>
              <a:avLst/>
              <a:gdLst>
                <a:gd name="T0" fmla="*/ 428 w 43200"/>
                <a:gd name="T1" fmla="*/ 0 h 21700"/>
                <a:gd name="T2" fmla="*/ 0 w 43200"/>
                <a:gd name="T3" fmla="*/ 0 h 21700"/>
                <a:gd name="T4" fmla="*/ 214 w 43200"/>
                <a:gd name="T5" fmla="*/ 1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38" name="Arc 22"/>
            <p:cNvSpPr>
              <a:spLocks noChangeAspect="1"/>
            </p:cNvSpPr>
            <p:nvPr/>
          </p:nvSpPr>
          <p:spPr bwMode="auto">
            <a:xfrm>
              <a:off x="2361" y="1729"/>
              <a:ext cx="1714" cy="886"/>
            </a:xfrm>
            <a:custGeom>
              <a:avLst/>
              <a:gdLst>
                <a:gd name="T0" fmla="*/ 1714 w 43200"/>
                <a:gd name="T1" fmla="*/ 0 h 21700"/>
                <a:gd name="T2" fmla="*/ 0 w 43200"/>
                <a:gd name="T3" fmla="*/ 0 h 21700"/>
                <a:gd name="T4" fmla="*/ 857 w 43200"/>
                <a:gd name="T5" fmla="*/ 4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39" name="Arc 23"/>
            <p:cNvSpPr>
              <a:spLocks noChangeAspect="1"/>
            </p:cNvSpPr>
            <p:nvPr/>
          </p:nvSpPr>
          <p:spPr bwMode="auto">
            <a:xfrm flipH="1">
              <a:off x="2575" y="1729"/>
              <a:ext cx="1285" cy="664"/>
            </a:xfrm>
            <a:custGeom>
              <a:avLst/>
              <a:gdLst>
                <a:gd name="T0" fmla="*/ 1285 w 43200"/>
                <a:gd name="T1" fmla="*/ 0 h 21700"/>
                <a:gd name="T2" fmla="*/ 0 w 43200"/>
                <a:gd name="T3" fmla="*/ 0 h 21700"/>
                <a:gd name="T4" fmla="*/ 643 w 43200"/>
                <a:gd name="T5" fmla="*/ 3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0" name="Arc 24"/>
            <p:cNvSpPr>
              <a:spLocks noChangeAspect="1"/>
            </p:cNvSpPr>
            <p:nvPr/>
          </p:nvSpPr>
          <p:spPr bwMode="auto">
            <a:xfrm flipH="1">
              <a:off x="2790" y="1729"/>
              <a:ext cx="856" cy="442"/>
            </a:xfrm>
            <a:custGeom>
              <a:avLst/>
              <a:gdLst>
                <a:gd name="T0" fmla="*/ 856 w 43200"/>
                <a:gd name="T1" fmla="*/ 0 h 21700"/>
                <a:gd name="T2" fmla="*/ 0 w 43200"/>
                <a:gd name="T3" fmla="*/ 0 h 21700"/>
                <a:gd name="T4" fmla="*/ 428 w 43200"/>
                <a:gd name="T5" fmla="*/ 2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129" name="Freeform 25"/>
          <p:cNvSpPr>
            <a:spLocks/>
          </p:cNvSpPr>
          <p:nvPr/>
        </p:nvSpPr>
        <p:spPr bwMode="auto">
          <a:xfrm>
            <a:off x="3505202" y="2692400"/>
            <a:ext cx="783981" cy="2768600"/>
          </a:xfrm>
          <a:custGeom>
            <a:avLst/>
            <a:gdLst>
              <a:gd name="T0" fmla="*/ 0 w 535"/>
              <a:gd name="T1" fmla="*/ 0 h 1744"/>
              <a:gd name="T2" fmla="*/ 234950 w 535"/>
              <a:gd name="T3" fmla="*/ 88900 h 1744"/>
              <a:gd name="T4" fmla="*/ 361950 w 535"/>
              <a:gd name="T5" fmla="*/ 266700 h 1744"/>
              <a:gd name="T6" fmla="*/ 438150 w 535"/>
              <a:gd name="T7" fmla="*/ 508000 h 1744"/>
              <a:gd name="T8" fmla="*/ 685800 w 535"/>
              <a:gd name="T9" fmla="*/ 685800 h 1744"/>
              <a:gd name="T10" fmla="*/ 831850 w 535"/>
              <a:gd name="T11" fmla="*/ 977900 h 1744"/>
              <a:gd name="T12" fmla="*/ 793750 w 535"/>
              <a:gd name="T13" fmla="*/ 1219200 h 1744"/>
              <a:gd name="T14" fmla="*/ 647700 w 535"/>
              <a:gd name="T15" fmla="*/ 1371600 h 1744"/>
              <a:gd name="T16" fmla="*/ 444500 w 535"/>
              <a:gd name="T17" fmla="*/ 1473200 h 1744"/>
              <a:gd name="T18" fmla="*/ 342900 w 535"/>
              <a:gd name="T19" fmla="*/ 1676400 h 1744"/>
              <a:gd name="T20" fmla="*/ 330200 w 535"/>
              <a:gd name="T21" fmla="*/ 1866900 h 1744"/>
              <a:gd name="T22" fmla="*/ 419100 w 535"/>
              <a:gd name="T23" fmla="*/ 2044700 h 1744"/>
              <a:gd name="T24" fmla="*/ 450850 w 535"/>
              <a:gd name="T25" fmla="*/ 2260600 h 1744"/>
              <a:gd name="T26" fmla="*/ 438150 w 535"/>
              <a:gd name="T27" fmla="*/ 2514600 h 1744"/>
              <a:gd name="T28" fmla="*/ 368300 w 535"/>
              <a:gd name="T29" fmla="*/ 2654300 h 1744"/>
              <a:gd name="T30" fmla="*/ 203200 w 535"/>
              <a:gd name="T31" fmla="*/ 2768600 h 17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5" h="1744">
                <a:moveTo>
                  <a:pt x="0" y="0"/>
                </a:moveTo>
                <a:cubicBezTo>
                  <a:pt x="25" y="9"/>
                  <a:pt x="110" y="28"/>
                  <a:pt x="148" y="56"/>
                </a:cubicBezTo>
                <a:cubicBezTo>
                  <a:pt x="186" y="84"/>
                  <a:pt x="207" y="124"/>
                  <a:pt x="228" y="168"/>
                </a:cubicBezTo>
                <a:cubicBezTo>
                  <a:pt x="249" y="212"/>
                  <a:pt x="242" y="276"/>
                  <a:pt x="276" y="320"/>
                </a:cubicBezTo>
                <a:cubicBezTo>
                  <a:pt x="310" y="364"/>
                  <a:pt x="391" y="383"/>
                  <a:pt x="432" y="432"/>
                </a:cubicBezTo>
                <a:cubicBezTo>
                  <a:pt x="473" y="481"/>
                  <a:pt x="513" y="560"/>
                  <a:pt x="524" y="616"/>
                </a:cubicBezTo>
                <a:cubicBezTo>
                  <a:pt x="535" y="672"/>
                  <a:pt x="519" y="727"/>
                  <a:pt x="500" y="768"/>
                </a:cubicBezTo>
                <a:cubicBezTo>
                  <a:pt x="481" y="809"/>
                  <a:pt x="445" y="837"/>
                  <a:pt x="408" y="864"/>
                </a:cubicBezTo>
                <a:cubicBezTo>
                  <a:pt x="371" y="891"/>
                  <a:pt x="312" y="896"/>
                  <a:pt x="280" y="928"/>
                </a:cubicBezTo>
                <a:cubicBezTo>
                  <a:pt x="248" y="960"/>
                  <a:pt x="228" y="1015"/>
                  <a:pt x="216" y="1056"/>
                </a:cubicBezTo>
                <a:cubicBezTo>
                  <a:pt x="204" y="1097"/>
                  <a:pt x="200" y="1137"/>
                  <a:pt x="208" y="1176"/>
                </a:cubicBezTo>
                <a:cubicBezTo>
                  <a:pt x="216" y="1215"/>
                  <a:pt x="251" y="1247"/>
                  <a:pt x="264" y="1288"/>
                </a:cubicBezTo>
                <a:cubicBezTo>
                  <a:pt x="277" y="1329"/>
                  <a:pt x="282" y="1375"/>
                  <a:pt x="284" y="1424"/>
                </a:cubicBezTo>
                <a:cubicBezTo>
                  <a:pt x="286" y="1473"/>
                  <a:pt x="285" y="1543"/>
                  <a:pt x="276" y="1584"/>
                </a:cubicBezTo>
                <a:cubicBezTo>
                  <a:pt x="267" y="1625"/>
                  <a:pt x="257" y="1645"/>
                  <a:pt x="232" y="1672"/>
                </a:cubicBezTo>
                <a:cubicBezTo>
                  <a:pt x="207" y="1699"/>
                  <a:pt x="169" y="1722"/>
                  <a:pt x="128" y="17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0" name="AutoShape 26"/>
          <p:cNvSpPr>
            <a:spLocks noChangeArrowheads="1"/>
          </p:cNvSpPr>
          <p:nvPr/>
        </p:nvSpPr>
        <p:spPr bwMode="auto">
          <a:xfrm rot="-5400000">
            <a:off x="4854331" y="3180618"/>
            <a:ext cx="1803400" cy="1582615"/>
          </a:xfrm>
          <a:prstGeom prst="parallelogram">
            <a:avLst>
              <a:gd name="adj" fmla="val 2629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5131" name="Picture 35" descr="figurine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208" y="3454400"/>
            <a:ext cx="879231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Line 31"/>
          <p:cNvSpPr>
            <a:spLocks noChangeShapeType="1"/>
          </p:cNvSpPr>
          <p:nvPr/>
        </p:nvSpPr>
        <p:spPr bwMode="auto">
          <a:xfrm flipH="1">
            <a:off x="3437794" y="4170363"/>
            <a:ext cx="2236177" cy="741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3" name="Line 36"/>
          <p:cNvSpPr>
            <a:spLocks noChangeShapeType="1"/>
          </p:cNvSpPr>
          <p:nvPr/>
        </p:nvSpPr>
        <p:spPr bwMode="auto">
          <a:xfrm flipH="1">
            <a:off x="3367455" y="3840163"/>
            <a:ext cx="2300654" cy="290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4" name="Line 37"/>
          <p:cNvSpPr>
            <a:spLocks noChangeShapeType="1"/>
          </p:cNvSpPr>
          <p:nvPr/>
        </p:nvSpPr>
        <p:spPr bwMode="auto">
          <a:xfrm flipH="1" flipV="1">
            <a:off x="3836378" y="3673475"/>
            <a:ext cx="1650023" cy="14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5" name="Line 38"/>
          <p:cNvSpPr>
            <a:spLocks noChangeShapeType="1"/>
          </p:cNvSpPr>
          <p:nvPr/>
        </p:nvSpPr>
        <p:spPr bwMode="auto">
          <a:xfrm flipH="1" flipV="1">
            <a:off x="3443655" y="3178175"/>
            <a:ext cx="2224454" cy="293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6" name="Text Box 39"/>
          <p:cNvSpPr txBox="1">
            <a:spLocks noChangeArrowheads="1"/>
          </p:cNvSpPr>
          <p:nvPr/>
        </p:nvSpPr>
        <p:spPr bwMode="auto">
          <a:xfrm>
            <a:off x="4340471" y="5267327"/>
            <a:ext cx="38723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99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93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7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altLang="fr-FR" sz="24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Sans dispositif particulier, </a:t>
            </a:r>
            <a:r>
              <a:rPr lang="fr-FR" altLang="fr-FR" sz="24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c’est impossible !</a:t>
            </a:r>
            <a:endParaRPr lang="fr-FR" altLang="fr-FR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76263" y="6453188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28A6B153-38E1-4CE8-A0D2-7A3023B5F0C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537510" y="6453188"/>
            <a:ext cx="6561138" cy="268287"/>
          </a:xfrm>
        </p:spPr>
        <p:txBody>
          <a:bodyPr/>
          <a:lstStyle/>
          <a:p>
            <a:r>
              <a:rPr lang="fr-FR" dirty="0" smtClean="0"/>
              <a:t>Holographie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7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/>
          </p:cNvSpPr>
          <p:nvPr>
            <p:ph type="title"/>
          </p:nvPr>
        </p:nvSpPr>
        <p:spPr>
          <a:xfrm>
            <a:off x="1497013" y="71908"/>
            <a:ext cx="7391400" cy="860425"/>
          </a:xfrm>
        </p:spPr>
        <p:txBody>
          <a:bodyPr/>
          <a:lstStyle/>
          <a:p>
            <a:pPr eaLnBrk="1" hangingPunct="1"/>
            <a:r>
              <a:rPr lang="fr-FR" altLang="fr-FR" dirty="0"/>
              <a:t>S</a:t>
            </a:r>
            <a:r>
              <a:rPr lang="fr-FR" altLang="fr-FR" sz="2800" dirty="0" smtClean="0"/>
              <a:t>olution </a:t>
            </a:r>
            <a:r>
              <a:rPr lang="fr-FR" altLang="fr-FR" sz="2800" dirty="0"/>
              <a:t>: la lentille</a:t>
            </a:r>
          </a:p>
        </p:txBody>
      </p:sp>
      <p:sp>
        <p:nvSpPr>
          <p:cNvPr id="9222" name="Rectangle 24"/>
          <p:cNvSpPr>
            <a:spLocks noGrp="1"/>
          </p:cNvSpPr>
          <p:nvPr>
            <p:ph type="body" idx="1"/>
          </p:nvPr>
        </p:nvSpPr>
        <p:spPr>
          <a:xfrm>
            <a:off x="90005" y="988797"/>
            <a:ext cx="7672388" cy="446304"/>
          </a:xfrm>
        </p:spPr>
        <p:txBody>
          <a:bodyPr/>
          <a:lstStyle/>
          <a:p>
            <a:pPr eaLnBrk="1" hangingPunct="1"/>
            <a:r>
              <a:rPr lang="fr-FR" altLang="fr-FR" sz="2000" dirty="0" smtClean="0"/>
              <a:t>Tous les rayons issus d’un point convergent au même point </a:t>
            </a:r>
            <a:endParaRPr lang="fr-FR" altLang="fr-FR" sz="2000" dirty="0" smtClean="0">
              <a:solidFill>
                <a:srgbClr val="FF0000"/>
              </a:solidFill>
            </a:endParaRPr>
          </a:p>
        </p:txBody>
      </p:sp>
      <p:sp>
        <p:nvSpPr>
          <p:cNvPr id="30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76263" y="6453188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28A6B153-38E1-4CE8-A0D2-7A3023B5F0C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1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537510" y="6453188"/>
            <a:ext cx="6561138" cy="268287"/>
          </a:xfrm>
        </p:spPr>
        <p:txBody>
          <a:bodyPr/>
          <a:lstStyle/>
          <a:p>
            <a:r>
              <a:rPr lang="fr-FR" dirty="0" smtClean="0"/>
              <a:t>Holographie</a:t>
            </a:r>
            <a:endParaRPr lang="fr-FR" dirty="0"/>
          </a:p>
        </p:txBody>
      </p:sp>
      <p:sp>
        <p:nvSpPr>
          <p:cNvPr id="9220" name="Line 8"/>
          <p:cNvSpPr>
            <a:spLocks noChangeShapeType="1"/>
          </p:cNvSpPr>
          <p:nvPr/>
        </p:nvSpPr>
        <p:spPr bwMode="auto">
          <a:xfrm>
            <a:off x="1149525" y="3252068"/>
            <a:ext cx="47757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51299" y="1555750"/>
            <a:ext cx="466923" cy="2901950"/>
            <a:chOff x="2640" y="1618"/>
            <a:chExt cx="592" cy="1059"/>
          </a:xfrm>
        </p:grpSpPr>
        <p:sp>
          <p:nvSpPr>
            <p:cNvPr id="9243" name="Freeform 5"/>
            <p:cNvSpPr>
              <a:spLocks/>
            </p:cNvSpPr>
            <p:nvPr/>
          </p:nvSpPr>
          <p:spPr bwMode="auto">
            <a:xfrm>
              <a:off x="2796" y="1624"/>
              <a:ext cx="276" cy="1044"/>
            </a:xfrm>
            <a:custGeom>
              <a:avLst/>
              <a:gdLst>
                <a:gd name="T0" fmla="*/ 134 w 276"/>
                <a:gd name="T1" fmla="*/ 4 h 1044"/>
                <a:gd name="T2" fmla="*/ 86 w 276"/>
                <a:gd name="T3" fmla="*/ 86 h 1044"/>
                <a:gd name="T4" fmla="*/ 40 w 276"/>
                <a:gd name="T5" fmla="*/ 222 h 1044"/>
                <a:gd name="T6" fmla="*/ 12 w 276"/>
                <a:gd name="T7" fmla="*/ 364 h 1044"/>
                <a:gd name="T8" fmla="*/ 0 w 276"/>
                <a:gd name="T9" fmla="*/ 522 h 1044"/>
                <a:gd name="T10" fmla="*/ 18 w 276"/>
                <a:gd name="T11" fmla="*/ 710 h 1044"/>
                <a:gd name="T12" fmla="*/ 64 w 276"/>
                <a:gd name="T13" fmla="*/ 896 h 1044"/>
                <a:gd name="T14" fmla="*/ 138 w 276"/>
                <a:gd name="T15" fmla="*/ 1044 h 1044"/>
                <a:gd name="T16" fmla="*/ 162 w 276"/>
                <a:gd name="T17" fmla="*/ 1016 h 1044"/>
                <a:gd name="T18" fmla="*/ 220 w 276"/>
                <a:gd name="T19" fmla="*/ 878 h 1044"/>
                <a:gd name="T20" fmla="*/ 268 w 276"/>
                <a:gd name="T21" fmla="*/ 666 h 1044"/>
                <a:gd name="T22" fmla="*/ 276 w 276"/>
                <a:gd name="T23" fmla="*/ 500 h 1044"/>
                <a:gd name="T24" fmla="*/ 266 w 276"/>
                <a:gd name="T25" fmla="*/ 354 h 1044"/>
                <a:gd name="T26" fmla="*/ 232 w 276"/>
                <a:gd name="T27" fmla="*/ 194 h 1044"/>
                <a:gd name="T28" fmla="*/ 176 w 276"/>
                <a:gd name="T29" fmla="*/ 58 h 1044"/>
                <a:gd name="T30" fmla="*/ 146 w 276"/>
                <a:gd name="T31" fmla="*/ 0 h 1044"/>
                <a:gd name="T32" fmla="*/ 134 w 276"/>
                <a:gd name="T33" fmla="*/ 4 h 10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6" h="1044">
                  <a:moveTo>
                    <a:pt x="134" y="4"/>
                  </a:moveTo>
                  <a:lnTo>
                    <a:pt x="86" y="86"/>
                  </a:lnTo>
                  <a:lnTo>
                    <a:pt x="40" y="222"/>
                  </a:lnTo>
                  <a:lnTo>
                    <a:pt x="12" y="364"/>
                  </a:lnTo>
                  <a:lnTo>
                    <a:pt x="0" y="522"/>
                  </a:lnTo>
                  <a:lnTo>
                    <a:pt x="18" y="710"/>
                  </a:lnTo>
                  <a:lnTo>
                    <a:pt x="64" y="896"/>
                  </a:lnTo>
                  <a:lnTo>
                    <a:pt x="138" y="1044"/>
                  </a:lnTo>
                  <a:lnTo>
                    <a:pt x="162" y="1016"/>
                  </a:lnTo>
                  <a:lnTo>
                    <a:pt x="220" y="878"/>
                  </a:lnTo>
                  <a:lnTo>
                    <a:pt x="268" y="666"/>
                  </a:lnTo>
                  <a:lnTo>
                    <a:pt x="276" y="500"/>
                  </a:lnTo>
                  <a:lnTo>
                    <a:pt x="266" y="354"/>
                  </a:lnTo>
                  <a:lnTo>
                    <a:pt x="232" y="194"/>
                  </a:lnTo>
                  <a:lnTo>
                    <a:pt x="176" y="58"/>
                  </a:lnTo>
                  <a:lnTo>
                    <a:pt x="146" y="0"/>
                  </a:lnTo>
                  <a:lnTo>
                    <a:pt x="134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44" name="Arc 6"/>
            <p:cNvSpPr>
              <a:spLocks/>
            </p:cNvSpPr>
            <p:nvPr/>
          </p:nvSpPr>
          <p:spPr bwMode="auto">
            <a:xfrm>
              <a:off x="2640" y="1618"/>
              <a:ext cx="432" cy="1059"/>
            </a:xfrm>
            <a:custGeom>
              <a:avLst/>
              <a:gdLst>
                <a:gd name="T0" fmla="*/ 298 w 21600"/>
                <a:gd name="T1" fmla="*/ 0 h 31417"/>
                <a:gd name="T2" fmla="*/ 295 w 21600"/>
                <a:gd name="T3" fmla="*/ 1059 h 31417"/>
                <a:gd name="T4" fmla="*/ 0 w 21600"/>
                <a:gd name="T5" fmla="*/ 526 h 314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1417" fill="none" extrusionOk="0">
                  <a:moveTo>
                    <a:pt x="14923" y="-1"/>
                  </a:moveTo>
                  <a:cubicBezTo>
                    <a:pt x="19187" y="4075"/>
                    <a:pt x="21600" y="9717"/>
                    <a:pt x="21600" y="15616"/>
                  </a:cubicBezTo>
                  <a:cubicBezTo>
                    <a:pt x="21600" y="21608"/>
                    <a:pt x="19110" y="27331"/>
                    <a:pt x="14727" y="31417"/>
                  </a:cubicBezTo>
                </a:path>
                <a:path w="21600" h="31417" stroke="0" extrusionOk="0">
                  <a:moveTo>
                    <a:pt x="14923" y="-1"/>
                  </a:moveTo>
                  <a:cubicBezTo>
                    <a:pt x="19187" y="4075"/>
                    <a:pt x="21600" y="9717"/>
                    <a:pt x="21600" y="15616"/>
                  </a:cubicBezTo>
                  <a:cubicBezTo>
                    <a:pt x="21600" y="21608"/>
                    <a:pt x="19110" y="27331"/>
                    <a:pt x="14727" y="31417"/>
                  </a:cubicBezTo>
                  <a:lnTo>
                    <a:pt x="0" y="15616"/>
                  </a:lnTo>
                  <a:lnTo>
                    <a:pt x="14923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45" name="Arc 7"/>
            <p:cNvSpPr>
              <a:spLocks/>
            </p:cNvSpPr>
            <p:nvPr/>
          </p:nvSpPr>
          <p:spPr bwMode="auto">
            <a:xfrm flipH="1">
              <a:off x="2800" y="1618"/>
              <a:ext cx="432" cy="1056"/>
            </a:xfrm>
            <a:custGeom>
              <a:avLst/>
              <a:gdLst>
                <a:gd name="T0" fmla="*/ 298 w 21600"/>
                <a:gd name="T1" fmla="*/ 0 h 31317"/>
                <a:gd name="T2" fmla="*/ 297 w 21600"/>
                <a:gd name="T3" fmla="*/ 1056 h 31317"/>
                <a:gd name="T4" fmla="*/ 0 w 21600"/>
                <a:gd name="T5" fmla="*/ 527 h 313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1317" fill="none" extrusionOk="0">
                  <a:moveTo>
                    <a:pt x="14923" y="-1"/>
                  </a:moveTo>
                  <a:cubicBezTo>
                    <a:pt x="19187" y="4075"/>
                    <a:pt x="21600" y="9717"/>
                    <a:pt x="21600" y="15616"/>
                  </a:cubicBezTo>
                  <a:cubicBezTo>
                    <a:pt x="21600" y="21557"/>
                    <a:pt x="19152" y="27237"/>
                    <a:pt x="14833" y="31317"/>
                  </a:cubicBezTo>
                </a:path>
                <a:path w="21600" h="31317" stroke="0" extrusionOk="0">
                  <a:moveTo>
                    <a:pt x="14923" y="-1"/>
                  </a:moveTo>
                  <a:cubicBezTo>
                    <a:pt x="19187" y="4075"/>
                    <a:pt x="21600" y="9717"/>
                    <a:pt x="21600" y="15616"/>
                  </a:cubicBezTo>
                  <a:cubicBezTo>
                    <a:pt x="21600" y="21557"/>
                    <a:pt x="19152" y="27237"/>
                    <a:pt x="14833" y="31317"/>
                  </a:cubicBezTo>
                  <a:lnTo>
                    <a:pt x="0" y="15616"/>
                  </a:lnTo>
                  <a:lnTo>
                    <a:pt x="14923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9224" name="Picture 9" descr="figurine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69" y="3159595"/>
            <a:ext cx="1450744" cy="157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5091767" y="3182515"/>
            <a:ext cx="1126" cy="141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2546844" y="1963265"/>
            <a:ext cx="3879357" cy="2519835"/>
            <a:chOff x="3715244" y="2293465"/>
            <a:chExt cx="3879357" cy="2519835"/>
          </a:xfrm>
        </p:grpSpPr>
        <p:pic>
          <p:nvPicPr>
            <p:cNvPr id="9236" name="Picture 22" descr="figurine0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3830" y="2293465"/>
              <a:ext cx="1310771" cy="14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Line 12"/>
            <p:cNvSpPr>
              <a:spLocks noChangeShapeType="1"/>
            </p:cNvSpPr>
            <p:nvPr/>
          </p:nvSpPr>
          <p:spPr bwMode="auto">
            <a:xfrm>
              <a:off x="3725532" y="4771008"/>
              <a:ext cx="1748167" cy="168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7" name="Line 13"/>
            <p:cNvSpPr>
              <a:spLocks noChangeShapeType="1"/>
            </p:cNvSpPr>
            <p:nvPr/>
          </p:nvSpPr>
          <p:spPr bwMode="auto">
            <a:xfrm flipV="1">
              <a:off x="5461000" y="2540000"/>
              <a:ext cx="1485900" cy="2273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8" name="Line 14"/>
            <p:cNvSpPr>
              <a:spLocks noChangeShapeType="1"/>
            </p:cNvSpPr>
            <p:nvPr/>
          </p:nvSpPr>
          <p:spPr bwMode="auto">
            <a:xfrm flipV="1">
              <a:off x="3716036" y="2559049"/>
              <a:ext cx="3243564" cy="22119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9" name="Line 15"/>
            <p:cNvSpPr>
              <a:spLocks noChangeShapeType="1"/>
            </p:cNvSpPr>
            <p:nvPr/>
          </p:nvSpPr>
          <p:spPr bwMode="auto">
            <a:xfrm flipV="1">
              <a:off x="3715244" y="2536890"/>
              <a:ext cx="1635091" cy="224031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0" name="Line 16"/>
            <p:cNvSpPr>
              <a:spLocks noChangeShapeType="1"/>
            </p:cNvSpPr>
            <p:nvPr/>
          </p:nvSpPr>
          <p:spPr bwMode="auto">
            <a:xfrm>
              <a:off x="5569974" y="2541771"/>
              <a:ext cx="1357876" cy="1727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5012328" y="1529849"/>
            <a:ext cx="1363072" cy="2734307"/>
            <a:chOff x="6180728" y="1834649"/>
            <a:chExt cx="1363072" cy="2734307"/>
          </a:xfrm>
        </p:grpSpPr>
        <p:sp>
          <p:nvSpPr>
            <p:cNvPr id="9218" name="Line 27"/>
            <p:cNvSpPr>
              <a:spLocks noChangeShapeType="1"/>
            </p:cNvSpPr>
            <p:nvPr/>
          </p:nvSpPr>
          <p:spPr bwMode="auto">
            <a:xfrm flipV="1">
              <a:off x="6856748" y="2244443"/>
              <a:ext cx="0" cy="2324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8" name="Rectangle 29"/>
            <p:cNvSpPr>
              <a:spLocks noChangeArrowheads="1"/>
            </p:cNvSpPr>
            <p:nvPr/>
          </p:nvSpPr>
          <p:spPr bwMode="auto">
            <a:xfrm>
              <a:off x="6180728" y="1834649"/>
              <a:ext cx="136307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600" dirty="0">
                  <a:solidFill>
                    <a:srgbClr val="333366"/>
                  </a:solidFill>
                </a:rPr>
                <a:t>Plan image</a:t>
              </a:r>
            </a:p>
          </p:txBody>
        </p:sp>
      </p:grpSp>
      <p:sp>
        <p:nvSpPr>
          <p:cNvPr id="9239" name="Line 34"/>
          <p:cNvSpPr>
            <a:spLocks noChangeShapeType="1"/>
          </p:cNvSpPr>
          <p:nvPr/>
        </p:nvSpPr>
        <p:spPr bwMode="auto">
          <a:xfrm flipH="1">
            <a:off x="4268597" y="3172374"/>
            <a:ext cx="81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40" name="Text Box 35"/>
          <p:cNvSpPr txBox="1">
            <a:spLocks noChangeArrowheads="1"/>
          </p:cNvSpPr>
          <p:nvPr/>
        </p:nvSpPr>
        <p:spPr bwMode="auto">
          <a:xfrm>
            <a:off x="4635788" y="2919838"/>
            <a:ext cx="191227" cy="28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i="1" dirty="0"/>
              <a:t>f</a:t>
            </a:r>
          </a:p>
        </p:txBody>
      </p:sp>
      <p:sp>
        <p:nvSpPr>
          <p:cNvPr id="9241" name="Rectangle 36"/>
          <p:cNvSpPr>
            <a:spLocks noChangeArrowheads="1"/>
          </p:cNvSpPr>
          <p:nvPr/>
        </p:nvSpPr>
        <p:spPr bwMode="auto">
          <a:xfrm>
            <a:off x="3243780" y="4478812"/>
            <a:ext cx="21029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dirty="0">
                <a:solidFill>
                  <a:srgbClr val="333366"/>
                </a:solidFill>
              </a:rPr>
              <a:t>Lentille de focale </a:t>
            </a:r>
            <a:r>
              <a:rPr lang="fr-FR" altLang="fr-FR" sz="1600" i="1" dirty="0">
                <a:solidFill>
                  <a:srgbClr val="333366"/>
                </a:solidFill>
              </a:rPr>
              <a:t>f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648053" y="1568450"/>
            <a:ext cx="4907594" cy="2197328"/>
            <a:chOff x="1816453" y="1873250"/>
            <a:chExt cx="4907594" cy="2197328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1816453" y="1873250"/>
              <a:ext cx="3638197" cy="1039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5472356" y="1888710"/>
              <a:ext cx="1030840" cy="216124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1846847" y="1882853"/>
              <a:ext cx="4662206" cy="217296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55" name="Picture 22" descr="figurine0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629" y="3590208"/>
              <a:ext cx="443418" cy="48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7" name="Picture 9" descr="figurine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75" y="1529122"/>
            <a:ext cx="1450744" cy="157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e 42"/>
          <p:cNvGrpSpPr/>
          <p:nvPr/>
        </p:nvGrpSpPr>
        <p:grpSpPr>
          <a:xfrm>
            <a:off x="6629400" y="1447800"/>
            <a:ext cx="2362200" cy="3352799"/>
            <a:chOff x="6629400" y="1447800"/>
            <a:chExt cx="2362200" cy="3352799"/>
          </a:xfrm>
        </p:grpSpPr>
        <p:grpSp>
          <p:nvGrpSpPr>
            <p:cNvPr id="41" name="Groupe 40"/>
            <p:cNvGrpSpPr/>
            <p:nvPr/>
          </p:nvGrpSpPr>
          <p:grpSpPr>
            <a:xfrm>
              <a:off x="6629400" y="1460500"/>
              <a:ext cx="2362200" cy="3340099"/>
              <a:chOff x="6629400" y="1739900"/>
              <a:chExt cx="2362200" cy="3340099"/>
            </a:xfrm>
          </p:grpSpPr>
          <p:grpSp>
            <p:nvGrpSpPr>
              <p:cNvPr id="68" name="Groupe 67"/>
              <p:cNvGrpSpPr/>
              <p:nvPr/>
            </p:nvGrpSpPr>
            <p:grpSpPr>
              <a:xfrm>
                <a:off x="7388729" y="1739900"/>
                <a:ext cx="1602871" cy="3340099"/>
                <a:chOff x="4340729" y="2338024"/>
                <a:chExt cx="1602871" cy="3352028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4356100" y="2338024"/>
                  <a:ext cx="1587500" cy="3352028"/>
                </a:xfrm>
                <a:prstGeom prst="rect">
                  <a:avLst/>
                </a:prstGeom>
                <a:solidFill>
                  <a:schemeClr val="tx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70" name="Picture 22" descr="figurine000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artisticBlur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4622800" y="2750049"/>
                  <a:ext cx="943918" cy="1022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" name="Picture 22" descr="figurine000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4340729" y="3798414"/>
                  <a:ext cx="1464358" cy="1586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5" name="Flèche droite 34"/>
              <p:cNvSpPr/>
              <p:nvPr/>
            </p:nvSpPr>
            <p:spPr>
              <a:xfrm>
                <a:off x="6629400" y="2603500"/>
                <a:ext cx="393700" cy="16510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2" name="ZoneTexte 41"/>
            <p:cNvSpPr txBox="1"/>
            <p:nvPr/>
          </p:nvSpPr>
          <p:spPr>
            <a:xfrm>
              <a:off x="7543800" y="1447800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Image floue</a:t>
              </a:r>
              <a:endParaRPr lang="fr-FR" dirty="0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7493000" y="4406900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Image Nette</a:t>
              </a:r>
              <a:endParaRPr lang="fr-FR" dirty="0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63500" y="4887697"/>
            <a:ext cx="8943814" cy="1487703"/>
            <a:chOff x="63500" y="4836897"/>
            <a:chExt cx="8943814" cy="1487703"/>
          </a:xfrm>
        </p:grpSpPr>
        <p:grpSp>
          <p:nvGrpSpPr>
            <p:cNvPr id="4" name="Groupe 3"/>
            <p:cNvGrpSpPr/>
            <p:nvPr/>
          </p:nvGrpSpPr>
          <p:grpSpPr>
            <a:xfrm>
              <a:off x="924382" y="5246539"/>
              <a:ext cx="4365316" cy="923330"/>
              <a:chOff x="1423277" y="5627539"/>
              <a:chExt cx="5159625" cy="923330"/>
            </a:xfrm>
          </p:grpSpPr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148650" y="5627539"/>
                <a:ext cx="4434252" cy="92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b="1" dirty="0">
                    <a:solidFill>
                      <a:srgbClr val="FF0000"/>
                    </a:solidFill>
                  </a:rPr>
                  <a:t>Image </a:t>
                </a:r>
                <a:r>
                  <a:rPr lang="fr-FR" altLang="fr-FR" b="1" dirty="0" smtClean="0">
                    <a:solidFill>
                      <a:srgbClr val="FF0000"/>
                    </a:solidFill>
                  </a:rPr>
                  <a:t>en 2D !! </a:t>
                </a:r>
                <a:endParaRPr lang="fr-FR" altLang="fr-FR" b="1" dirty="0">
                  <a:solidFill>
                    <a:srgbClr val="FF0000"/>
                  </a:solidFill>
                  <a:sym typeface="Wingdings" pitchFamily="2" charset="2"/>
                </a:endParaRPr>
              </a:p>
              <a:p>
                <a:r>
                  <a:rPr lang="fr-FR" altLang="fr-FR" b="1" dirty="0" smtClean="0">
                    <a:solidFill>
                      <a:srgbClr val="FF0000"/>
                    </a:solidFill>
                    <a:sym typeface="Wingdings" pitchFamily="2" charset="2"/>
                  </a:rPr>
                  <a:t> Perte des angles de vue</a:t>
                </a:r>
              </a:p>
              <a:p>
                <a:r>
                  <a:rPr lang="fr-FR" altLang="fr-FR" b="1" dirty="0" smtClean="0">
                    <a:solidFill>
                      <a:srgbClr val="FF0000"/>
                    </a:solidFill>
                    <a:sym typeface="Wingdings" pitchFamily="2" charset="2"/>
                  </a:rPr>
                  <a:t> Perte de profondeur</a:t>
                </a:r>
                <a:endParaRPr lang="fr-FR" altLang="fr-FR" dirty="0">
                  <a:solidFill>
                    <a:srgbClr val="333366"/>
                  </a:solidFill>
                </a:endParaRPr>
              </a:p>
            </p:txBody>
          </p:sp>
          <p:sp>
            <p:nvSpPr>
              <p:cNvPr id="34" name="Flèche droite 33"/>
              <p:cNvSpPr/>
              <p:nvPr/>
            </p:nvSpPr>
            <p:spPr>
              <a:xfrm>
                <a:off x="1423277" y="5960465"/>
                <a:ext cx="606055" cy="361507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4603898" y="5524085"/>
              <a:ext cx="4403416" cy="646331"/>
              <a:chOff x="1423277" y="5524738"/>
              <a:chExt cx="5204658" cy="646331"/>
            </a:xfrm>
          </p:grpSpPr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2193683" y="5524738"/>
                <a:ext cx="443425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b="1" dirty="0" smtClean="0">
                    <a:solidFill>
                      <a:srgbClr val="FF0000"/>
                    </a:solidFill>
                  </a:rPr>
                  <a:t>Pas adapté pour la vision 3D</a:t>
                </a:r>
              </a:p>
              <a:p>
                <a:r>
                  <a:rPr lang="fr-FR" altLang="fr-FR" b="1" dirty="0" smtClean="0">
                    <a:solidFill>
                      <a:srgbClr val="FF0000"/>
                    </a:solidFill>
                  </a:rPr>
                  <a:t>Plus de relief</a:t>
                </a:r>
                <a:endParaRPr lang="fr-FR" altLang="fr-FR" dirty="0">
                  <a:solidFill>
                    <a:srgbClr val="333366"/>
                  </a:solidFill>
                </a:endParaRPr>
              </a:p>
            </p:txBody>
          </p:sp>
          <p:sp>
            <p:nvSpPr>
              <p:cNvPr id="38" name="Flèche droite 37"/>
              <p:cNvSpPr/>
              <p:nvPr/>
            </p:nvSpPr>
            <p:spPr>
              <a:xfrm>
                <a:off x="1423277" y="5655665"/>
                <a:ext cx="606056" cy="361507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79" name="Picture 42" descr="appareil_phot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0237" y="5785250"/>
              <a:ext cx="497862" cy="53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43" descr="oei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6138" y="5209091"/>
              <a:ext cx="517993" cy="49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Rectangle 24"/>
            <p:cNvSpPr txBox="1">
              <a:spLocks/>
            </p:cNvSpPr>
            <p:nvPr/>
          </p:nvSpPr>
          <p:spPr bwMode="auto">
            <a:xfrm>
              <a:off x="63500" y="4836897"/>
              <a:ext cx="7672388" cy="44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71463" indent="-27146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 2" pitchFamily="4" charset="2"/>
                <a:buChar char=""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1338" indent="-26828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Times" pitchFamily="-80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pitchFamily="4" charset="-128"/>
                </a:defRPr>
              </a:lvl2pPr>
              <a:lvl3pPr marL="728663" indent="-185738" algn="l" rtl="0" fontAlgn="base">
                <a:spcBef>
                  <a:spcPct val="80000"/>
                </a:spcBef>
                <a:spcAft>
                  <a:spcPct val="0"/>
                </a:spcAft>
                <a:buClr>
                  <a:schemeClr val="bg2"/>
                </a:buClr>
                <a:buFont typeface="Arial" pitchFamily="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ＭＳ Ｐゴシック" pitchFamily="4" charset="-128"/>
                </a:defRPr>
              </a:lvl3pPr>
              <a:lvl4pPr marL="1660525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  <a:ea typeface="ＭＳ Ｐゴシック" pitchFamily="4" charset="-128"/>
                </a:defRPr>
              </a:lvl4pPr>
              <a:lvl5pPr marL="2068513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ＭＳ Ｐゴシック" pitchFamily="4" charset="-128"/>
                </a:defRPr>
              </a:lvl5pPr>
              <a:lvl6pPr marL="2525713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ＭＳ Ｐゴシック" pitchFamily="4" charset="-128"/>
                </a:defRPr>
              </a:lvl6pPr>
              <a:lvl7pPr marL="2982913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ＭＳ Ｐゴシック" pitchFamily="4" charset="-128"/>
                </a:defRPr>
              </a:lvl7pPr>
              <a:lvl8pPr marL="3440113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ＭＳ Ｐゴシック" pitchFamily="4" charset="-128"/>
                </a:defRPr>
              </a:lvl8pPr>
              <a:lvl9pPr marL="3897313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ＭＳ Ｐゴシック" pitchFamily="4" charset="-128"/>
                </a:defRPr>
              </a:lvl9pPr>
            </a:lstStyle>
            <a:p>
              <a:r>
                <a:rPr lang="fr-FR" sz="2000" dirty="0"/>
                <a:t>Que voit-on avec un seul œil?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057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497013" y="82550"/>
            <a:ext cx="7391400" cy="860425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La vision stéréoscopique : du relief !</a:t>
            </a:r>
            <a:endParaRPr lang="fr-FR" altLang="fr-FR" dirty="0"/>
          </a:p>
        </p:txBody>
      </p:sp>
      <p:pic>
        <p:nvPicPr>
          <p:cNvPr id="13315" name="Picture 5" descr="figurine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69" y="3790484"/>
            <a:ext cx="225083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 rot="-5400000">
            <a:off x="2779287" y="4190962"/>
            <a:ext cx="681037" cy="334108"/>
            <a:chOff x="2361" y="1729"/>
            <a:chExt cx="1714" cy="886"/>
          </a:xfrm>
        </p:grpSpPr>
        <p:sp>
          <p:nvSpPr>
            <p:cNvPr id="13343" name="Arc 7"/>
            <p:cNvSpPr>
              <a:spLocks/>
            </p:cNvSpPr>
            <p:nvPr/>
          </p:nvSpPr>
          <p:spPr bwMode="auto">
            <a:xfrm flipH="1">
              <a:off x="3004" y="1729"/>
              <a:ext cx="428" cy="221"/>
            </a:xfrm>
            <a:custGeom>
              <a:avLst/>
              <a:gdLst>
                <a:gd name="T0" fmla="*/ 428 w 43200"/>
                <a:gd name="T1" fmla="*/ 0 h 21700"/>
                <a:gd name="T2" fmla="*/ 0 w 43200"/>
                <a:gd name="T3" fmla="*/ 0 h 21700"/>
                <a:gd name="T4" fmla="*/ 214 w 43200"/>
                <a:gd name="T5" fmla="*/ 1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44" name="Arc 8"/>
            <p:cNvSpPr>
              <a:spLocks noChangeAspect="1"/>
            </p:cNvSpPr>
            <p:nvPr/>
          </p:nvSpPr>
          <p:spPr bwMode="auto">
            <a:xfrm>
              <a:off x="2361" y="1729"/>
              <a:ext cx="1714" cy="886"/>
            </a:xfrm>
            <a:custGeom>
              <a:avLst/>
              <a:gdLst>
                <a:gd name="T0" fmla="*/ 1714 w 43200"/>
                <a:gd name="T1" fmla="*/ 0 h 21700"/>
                <a:gd name="T2" fmla="*/ 0 w 43200"/>
                <a:gd name="T3" fmla="*/ 0 h 21700"/>
                <a:gd name="T4" fmla="*/ 857 w 43200"/>
                <a:gd name="T5" fmla="*/ 4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45" name="Arc 9"/>
            <p:cNvSpPr>
              <a:spLocks noChangeAspect="1"/>
            </p:cNvSpPr>
            <p:nvPr/>
          </p:nvSpPr>
          <p:spPr bwMode="auto">
            <a:xfrm flipH="1">
              <a:off x="2575" y="1729"/>
              <a:ext cx="1285" cy="664"/>
            </a:xfrm>
            <a:custGeom>
              <a:avLst/>
              <a:gdLst>
                <a:gd name="T0" fmla="*/ 1285 w 43200"/>
                <a:gd name="T1" fmla="*/ 0 h 21700"/>
                <a:gd name="T2" fmla="*/ 0 w 43200"/>
                <a:gd name="T3" fmla="*/ 0 h 21700"/>
                <a:gd name="T4" fmla="*/ 643 w 43200"/>
                <a:gd name="T5" fmla="*/ 3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46" name="Arc 10"/>
            <p:cNvSpPr>
              <a:spLocks noChangeAspect="1"/>
            </p:cNvSpPr>
            <p:nvPr/>
          </p:nvSpPr>
          <p:spPr bwMode="auto">
            <a:xfrm flipH="1">
              <a:off x="2790" y="1729"/>
              <a:ext cx="856" cy="442"/>
            </a:xfrm>
            <a:custGeom>
              <a:avLst/>
              <a:gdLst>
                <a:gd name="T0" fmla="*/ 856 w 43200"/>
                <a:gd name="T1" fmla="*/ 0 h 21700"/>
                <a:gd name="T2" fmla="*/ 0 w 43200"/>
                <a:gd name="T3" fmla="*/ 0 h 21700"/>
                <a:gd name="T4" fmla="*/ 428 w 43200"/>
                <a:gd name="T5" fmla="*/ 2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-6452860">
            <a:off x="2399750" y="5367299"/>
            <a:ext cx="681038" cy="334108"/>
            <a:chOff x="2361" y="1729"/>
            <a:chExt cx="1714" cy="886"/>
          </a:xfrm>
        </p:grpSpPr>
        <p:sp>
          <p:nvSpPr>
            <p:cNvPr id="13339" name="Arc 12"/>
            <p:cNvSpPr>
              <a:spLocks/>
            </p:cNvSpPr>
            <p:nvPr/>
          </p:nvSpPr>
          <p:spPr bwMode="auto">
            <a:xfrm flipH="1">
              <a:off x="3004" y="1729"/>
              <a:ext cx="428" cy="221"/>
            </a:xfrm>
            <a:custGeom>
              <a:avLst/>
              <a:gdLst>
                <a:gd name="T0" fmla="*/ 428 w 43200"/>
                <a:gd name="T1" fmla="*/ 0 h 21700"/>
                <a:gd name="T2" fmla="*/ 0 w 43200"/>
                <a:gd name="T3" fmla="*/ 0 h 21700"/>
                <a:gd name="T4" fmla="*/ 214 w 43200"/>
                <a:gd name="T5" fmla="*/ 1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40" name="Arc 13"/>
            <p:cNvSpPr>
              <a:spLocks noChangeAspect="1"/>
            </p:cNvSpPr>
            <p:nvPr/>
          </p:nvSpPr>
          <p:spPr bwMode="auto">
            <a:xfrm>
              <a:off x="2361" y="1729"/>
              <a:ext cx="1714" cy="886"/>
            </a:xfrm>
            <a:custGeom>
              <a:avLst/>
              <a:gdLst>
                <a:gd name="T0" fmla="*/ 1714 w 43200"/>
                <a:gd name="T1" fmla="*/ 0 h 21700"/>
                <a:gd name="T2" fmla="*/ 0 w 43200"/>
                <a:gd name="T3" fmla="*/ 0 h 21700"/>
                <a:gd name="T4" fmla="*/ 857 w 43200"/>
                <a:gd name="T5" fmla="*/ 4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41" name="Arc 14"/>
            <p:cNvSpPr>
              <a:spLocks noChangeAspect="1"/>
            </p:cNvSpPr>
            <p:nvPr/>
          </p:nvSpPr>
          <p:spPr bwMode="auto">
            <a:xfrm flipH="1">
              <a:off x="2575" y="1729"/>
              <a:ext cx="1285" cy="664"/>
            </a:xfrm>
            <a:custGeom>
              <a:avLst/>
              <a:gdLst>
                <a:gd name="T0" fmla="*/ 1285 w 43200"/>
                <a:gd name="T1" fmla="*/ 0 h 21700"/>
                <a:gd name="T2" fmla="*/ 0 w 43200"/>
                <a:gd name="T3" fmla="*/ 0 h 21700"/>
                <a:gd name="T4" fmla="*/ 643 w 43200"/>
                <a:gd name="T5" fmla="*/ 3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42" name="Arc 15"/>
            <p:cNvSpPr>
              <a:spLocks noChangeAspect="1"/>
            </p:cNvSpPr>
            <p:nvPr/>
          </p:nvSpPr>
          <p:spPr bwMode="auto">
            <a:xfrm flipH="1">
              <a:off x="2790" y="1729"/>
              <a:ext cx="856" cy="442"/>
            </a:xfrm>
            <a:custGeom>
              <a:avLst/>
              <a:gdLst>
                <a:gd name="T0" fmla="*/ 856 w 43200"/>
                <a:gd name="T1" fmla="*/ 0 h 21700"/>
                <a:gd name="T2" fmla="*/ 0 w 43200"/>
                <a:gd name="T3" fmla="*/ 0 h 21700"/>
                <a:gd name="T4" fmla="*/ 428 w 43200"/>
                <a:gd name="T5" fmla="*/ 2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 rot="-7826426">
            <a:off x="2370443" y="3595649"/>
            <a:ext cx="681038" cy="334108"/>
            <a:chOff x="2361" y="1729"/>
            <a:chExt cx="1714" cy="886"/>
          </a:xfrm>
        </p:grpSpPr>
        <p:sp>
          <p:nvSpPr>
            <p:cNvPr id="13335" name="Arc 17"/>
            <p:cNvSpPr>
              <a:spLocks/>
            </p:cNvSpPr>
            <p:nvPr/>
          </p:nvSpPr>
          <p:spPr bwMode="auto">
            <a:xfrm flipH="1">
              <a:off x="3004" y="1729"/>
              <a:ext cx="428" cy="221"/>
            </a:xfrm>
            <a:custGeom>
              <a:avLst/>
              <a:gdLst>
                <a:gd name="T0" fmla="*/ 428 w 43200"/>
                <a:gd name="T1" fmla="*/ 0 h 21700"/>
                <a:gd name="T2" fmla="*/ 0 w 43200"/>
                <a:gd name="T3" fmla="*/ 0 h 21700"/>
                <a:gd name="T4" fmla="*/ 214 w 43200"/>
                <a:gd name="T5" fmla="*/ 1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6" name="Arc 18"/>
            <p:cNvSpPr>
              <a:spLocks noChangeAspect="1"/>
            </p:cNvSpPr>
            <p:nvPr/>
          </p:nvSpPr>
          <p:spPr bwMode="auto">
            <a:xfrm>
              <a:off x="2361" y="1729"/>
              <a:ext cx="1714" cy="886"/>
            </a:xfrm>
            <a:custGeom>
              <a:avLst/>
              <a:gdLst>
                <a:gd name="T0" fmla="*/ 1714 w 43200"/>
                <a:gd name="T1" fmla="*/ 0 h 21700"/>
                <a:gd name="T2" fmla="*/ 0 w 43200"/>
                <a:gd name="T3" fmla="*/ 0 h 21700"/>
                <a:gd name="T4" fmla="*/ 857 w 43200"/>
                <a:gd name="T5" fmla="*/ 4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7" name="Arc 19"/>
            <p:cNvSpPr>
              <a:spLocks noChangeAspect="1"/>
            </p:cNvSpPr>
            <p:nvPr/>
          </p:nvSpPr>
          <p:spPr bwMode="auto">
            <a:xfrm flipH="1">
              <a:off x="2575" y="1729"/>
              <a:ext cx="1285" cy="664"/>
            </a:xfrm>
            <a:custGeom>
              <a:avLst/>
              <a:gdLst>
                <a:gd name="T0" fmla="*/ 1285 w 43200"/>
                <a:gd name="T1" fmla="*/ 0 h 21700"/>
                <a:gd name="T2" fmla="*/ 0 w 43200"/>
                <a:gd name="T3" fmla="*/ 0 h 21700"/>
                <a:gd name="T4" fmla="*/ 643 w 43200"/>
                <a:gd name="T5" fmla="*/ 3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8" name="Arc 20"/>
            <p:cNvSpPr>
              <a:spLocks noChangeAspect="1"/>
            </p:cNvSpPr>
            <p:nvPr/>
          </p:nvSpPr>
          <p:spPr bwMode="auto">
            <a:xfrm flipH="1">
              <a:off x="2790" y="1729"/>
              <a:ext cx="856" cy="442"/>
            </a:xfrm>
            <a:custGeom>
              <a:avLst/>
              <a:gdLst>
                <a:gd name="T0" fmla="*/ 856 w 43200"/>
                <a:gd name="T1" fmla="*/ 0 h 21700"/>
                <a:gd name="T2" fmla="*/ 0 w 43200"/>
                <a:gd name="T3" fmla="*/ 0 h 21700"/>
                <a:gd name="T4" fmla="*/ 428 w 43200"/>
                <a:gd name="T5" fmla="*/ 2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 rot="-4010675">
            <a:off x="2370444" y="4746587"/>
            <a:ext cx="681037" cy="334108"/>
            <a:chOff x="2361" y="1729"/>
            <a:chExt cx="1714" cy="886"/>
          </a:xfrm>
        </p:grpSpPr>
        <p:sp>
          <p:nvSpPr>
            <p:cNvPr id="13331" name="Arc 22"/>
            <p:cNvSpPr>
              <a:spLocks/>
            </p:cNvSpPr>
            <p:nvPr/>
          </p:nvSpPr>
          <p:spPr bwMode="auto">
            <a:xfrm flipH="1">
              <a:off x="3004" y="1729"/>
              <a:ext cx="428" cy="221"/>
            </a:xfrm>
            <a:custGeom>
              <a:avLst/>
              <a:gdLst>
                <a:gd name="T0" fmla="*/ 428 w 43200"/>
                <a:gd name="T1" fmla="*/ 0 h 21700"/>
                <a:gd name="T2" fmla="*/ 0 w 43200"/>
                <a:gd name="T3" fmla="*/ 0 h 21700"/>
                <a:gd name="T4" fmla="*/ 214 w 43200"/>
                <a:gd name="T5" fmla="*/ 1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2" name="Arc 23"/>
            <p:cNvSpPr>
              <a:spLocks noChangeAspect="1"/>
            </p:cNvSpPr>
            <p:nvPr/>
          </p:nvSpPr>
          <p:spPr bwMode="auto">
            <a:xfrm>
              <a:off x="2361" y="1729"/>
              <a:ext cx="1714" cy="886"/>
            </a:xfrm>
            <a:custGeom>
              <a:avLst/>
              <a:gdLst>
                <a:gd name="T0" fmla="*/ 1714 w 43200"/>
                <a:gd name="T1" fmla="*/ 0 h 21700"/>
                <a:gd name="T2" fmla="*/ 0 w 43200"/>
                <a:gd name="T3" fmla="*/ 0 h 21700"/>
                <a:gd name="T4" fmla="*/ 857 w 43200"/>
                <a:gd name="T5" fmla="*/ 4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3" name="Arc 24"/>
            <p:cNvSpPr>
              <a:spLocks noChangeAspect="1"/>
            </p:cNvSpPr>
            <p:nvPr/>
          </p:nvSpPr>
          <p:spPr bwMode="auto">
            <a:xfrm flipH="1">
              <a:off x="2575" y="1729"/>
              <a:ext cx="1285" cy="664"/>
            </a:xfrm>
            <a:custGeom>
              <a:avLst/>
              <a:gdLst>
                <a:gd name="T0" fmla="*/ 1285 w 43200"/>
                <a:gd name="T1" fmla="*/ 0 h 21700"/>
                <a:gd name="T2" fmla="*/ 0 w 43200"/>
                <a:gd name="T3" fmla="*/ 0 h 21700"/>
                <a:gd name="T4" fmla="*/ 643 w 43200"/>
                <a:gd name="T5" fmla="*/ 3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4" name="Arc 25"/>
            <p:cNvSpPr>
              <a:spLocks noChangeAspect="1"/>
            </p:cNvSpPr>
            <p:nvPr/>
          </p:nvSpPr>
          <p:spPr bwMode="auto">
            <a:xfrm flipH="1">
              <a:off x="2790" y="1729"/>
              <a:ext cx="856" cy="442"/>
            </a:xfrm>
            <a:custGeom>
              <a:avLst/>
              <a:gdLst>
                <a:gd name="T0" fmla="*/ 856 w 43200"/>
                <a:gd name="T1" fmla="*/ 0 h 21700"/>
                <a:gd name="T2" fmla="*/ 0 w 43200"/>
                <a:gd name="T3" fmla="*/ 0 h 21700"/>
                <a:gd name="T4" fmla="*/ 428 w 43200"/>
                <a:gd name="T5" fmla="*/ 2 h 21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700" fill="none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</a:path>
                <a:path w="43200" h="21700" stroke="0" extrusionOk="0">
                  <a:moveTo>
                    <a:pt x="43199" y="0"/>
                  </a:moveTo>
                  <a:cubicBezTo>
                    <a:pt x="43199" y="33"/>
                    <a:pt x="43200" y="66"/>
                    <a:pt x="43200" y="100"/>
                  </a:cubicBezTo>
                  <a:cubicBezTo>
                    <a:pt x="43200" y="12029"/>
                    <a:pt x="33529" y="21700"/>
                    <a:pt x="21600" y="21700"/>
                  </a:cubicBezTo>
                  <a:cubicBezTo>
                    <a:pt x="9670" y="21700"/>
                    <a:pt x="0" y="12029"/>
                    <a:pt x="0" y="100"/>
                  </a:cubicBezTo>
                  <a:cubicBezTo>
                    <a:pt x="0" y="66"/>
                    <a:pt x="0" y="33"/>
                    <a:pt x="0" y="0"/>
                  </a:cubicBezTo>
                  <a:lnTo>
                    <a:pt x="21600" y="100"/>
                  </a:lnTo>
                  <a:lnTo>
                    <a:pt x="43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320" name="Freeform 26"/>
          <p:cNvSpPr>
            <a:spLocks/>
          </p:cNvSpPr>
          <p:nvPr/>
        </p:nvSpPr>
        <p:spPr bwMode="auto">
          <a:xfrm>
            <a:off x="2649417" y="3371384"/>
            <a:ext cx="783981" cy="2768600"/>
          </a:xfrm>
          <a:custGeom>
            <a:avLst/>
            <a:gdLst>
              <a:gd name="T0" fmla="*/ 0 w 535"/>
              <a:gd name="T1" fmla="*/ 0 h 1744"/>
              <a:gd name="T2" fmla="*/ 234950 w 535"/>
              <a:gd name="T3" fmla="*/ 88900 h 1744"/>
              <a:gd name="T4" fmla="*/ 361950 w 535"/>
              <a:gd name="T5" fmla="*/ 266700 h 1744"/>
              <a:gd name="T6" fmla="*/ 438150 w 535"/>
              <a:gd name="T7" fmla="*/ 508000 h 1744"/>
              <a:gd name="T8" fmla="*/ 685800 w 535"/>
              <a:gd name="T9" fmla="*/ 685800 h 1744"/>
              <a:gd name="T10" fmla="*/ 831850 w 535"/>
              <a:gd name="T11" fmla="*/ 977900 h 1744"/>
              <a:gd name="T12" fmla="*/ 793750 w 535"/>
              <a:gd name="T13" fmla="*/ 1219200 h 1744"/>
              <a:gd name="T14" fmla="*/ 647700 w 535"/>
              <a:gd name="T15" fmla="*/ 1371600 h 1744"/>
              <a:gd name="T16" fmla="*/ 444500 w 535"/>
              <a:gd name="T17" fmla="*/ 1473200 h 1744"/>
              <a:gd name="T18" fmla="*/ 342900 w 535"/>
              <a:gd name="T19" fmla="*/ 1676400 h 1744"/>
              <a:gd name="T20" fmla="*/ 330200 w 535"/>
              <a:gd name="T21" fmla="*/ 1866900 h 1744"/>
              <a:gd name="T22" fmla="*/ 419100 w 535"/>
              <a:gd name="T23" fmla="*/ 2044700 h 1744"/>
              <a:gd name="T24" fmla="*/ 450850 w 535"/>
              <a:gd name="T25" fmla="*/ 2260600 h 1744"/>
              <a:gd name="T26" fmla="*/ 438150 w 535"/>
              <a:gd name="T27" fmla="*/ 2514600 h 1744"/>
              <a:gd name="T28" fmla="*/ 368300 w 535"/>
              <a:gd name="T29" fmla="*/ 2654300 h 1744"/>
              <a:gd name="T30" fmla="*/ 203200 w 535"/>
              <a:gd name="T31" fmla="*/ 2768600 h 17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5" h="1744">
                <a:moveTo>
                  <a:pt x="0" y="0"/>
                </a:moveTo>
                <a:cubicBezTo>
                  <a:pt x="25" y="9"/>
                  <a:pt x="110" y="28"/>
                  <a:pt x="148" y="56"/>
                </a:cubicBezTo>
                <a:cubicBezTo>
                  <a:pt x="186" y="84"/>
                  <a:pt x="207" y="124"/>
                  <a:pt x="228" y="168"/>
                </a:cubicBezTo>
                <a:cubicBezTo>
                  <a:pt x="249" y="212"/>
                  <a:pt x="242" y="276"/>
                  <a:pt x="276" y="320"/>
                </a:cubicBezTo>
                <a:cubicBezTo>
                  <a:pt x="310" y="364"/>
                  <a:pt x="391" y="383"/>
                  <a:pt x="432" y="432"/>
                </a:cubicBezTo>
                <a:cubicBezTo>
                  <a:pt x="473" y="481"/>
                  <a:pt x="513" y="560"/>
                  <a:pt x="524" y="616"/>
                </a:cubicBezTo>
                <a:cubicBezTo>
                  <a:pt x="535" y="672"/>
                  <a:pt x="519" y="727"/>
                  <a:pt x="500" y="768"/>
                </a:cubicBezTo>
                <a:cubicBezTo>
                  <a:pt x="481" y="809"/>
                  <a:pt x="445" y="837"/>
                  <a:pt x="408" y="864"/>
                </a:cubicBezTo>
                <a:cubicBezTo>
                  <a:pt x="371" y="891"/>
                  <a:pt x="312" y="896"/>
                  <a:pt x="280" y="928"/>
                </a:cubicBezTo>
                <a:cubicBezTo>
                  <a:pt x="248" y="960"/>
                  <a:pt x="228" y="1015"/>
                  <a:pt x="216" y="1056"/>
                </a:cubicBezTo>
                <a:cubicBezTo>
                  <a:pt x="204" y="1097"/>
                  <a:pt x="200" y="1137"/>
                  <a:pt x="208" y="1176"/>
                </a:cubicBezTo>
                <a:cubicBezTo>
                  <a:pt x="216" y="1215"/>
                  <a:pt x="251" y="1247"/>
                  <a:pt x="264" y="1288"/>
                </a:cubicBezTo>
                <a:cubicBezTo>
                  <a:pt x="277" y="1329"/>
                  <a:pt x="282" y="1375"/>
                  <a:pt x="284" y="1424"/>
                </a:cubicBezTo>
                <a:cubicBezTo>
                  <a:pt x="286" y="1473"/>
                  <a:pt x="285" y="1543"/>
                  <a:pt x="276" y="1584"/>
                </a:cubicBezTo>
                <a:cubicBezTo>
                  <a:pt x="267" y="1625"/>
                  <a:pt x="257" y="1645"/>
                  <a:pt x="232" y="1672"/>
                </a:cubicBezTo>
                <a:cubicBezTo>
                  <a:pt x="207" y="1699"/>
                  <a:pt x="169" y="1722"/>
                  <a:pt x="128" y="17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1" name="Line 27"/>
          <p:cNvSpPr>
            <a:spLocks noChangeShapeType="1"/>
          </p:cNvSpPr>
          <p:nvPr/>
        </p:nvSpPr>
        <p:spPr bwMode="auto">
          <a:xfrm flipV="1">
            <a:off x="2636228" y="2434761"/>
            <a:ext cx="3259015" cy="135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2" name="Line 28"/>
          <p:cNvSpPr>
            <a:spLocks noChangeShapeType="1"/>
          </p:cNvSpPr>
          <p:nvPr/>
        </p:nvSpPr>
        <p:spPr bwMode="auto">
          <a:xfrm flipV="1">
            <a:off x="3036278" y="2434761"/>
            <a:ext cx="2858966" cy="186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3" name="Line 29"/>
          <p:cNvSpPr>
            <a:spLocks noChangeShapeType="1"/>
          </p:cNvSpPr>
          <p:nvPr/>
        </p:nvSpPr>
        <p:spPr bwMode="auto">
          <a:xfrm flipV="1">
            <a:off x="2527301" y="2434760"/>
            <a:ext cx="3367944" cy="31786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4" name="Line 30"/>
          <p:cNvSpPr>
            <a:spLocks noChangeShapeType="1"/>
          </p:cNvSpPr>
          <p:nvPr/>
        </p:nvSpPr>
        <p:spPr bwMode="auto">
          <a:xfrm rot="2700000" flipV="1">
            <a:off x="3493257" y="3368094"/>
            <a:ext cx="2613183" cy="374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5" name="Line 31"/>
          <p:cNvSpPr>
            <a:spLocks noChangeShapeType="1"/>
          </p:cNvSpPr>
          <p:nvPr/>
        </p:nvSpPr>
        <p:spPr bwMode="auto">
          <a:xfrm rot="2700000" flipV="1">
            <a:off x="3422599" y="3280477"/>
            <a:ext cx="3230648" cy="26132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6" name="Line 32"/>
          <p:cNvSpPr>
            <a:spLocks noChangeShapeType="1"/>
          </p:cNvSpPr>
          <p:nvPr/>
        </p:nvSpPr>
        <p:spPr bwMode="auto">
          <a:xfrm rot="2700000" flipV="1">
            <a:off x="2910070" y="3046652"/>
            <a:ext cx="3911017" cy="25589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7" name="Line 33"/>
          <p:cNvSpPr>
            <a:spLocks noChangeShapeType="1"/>
          </p:cNvSpPr>
          <p:nvPr/>
        </p:nvSpPr>
        <p:spPr bwMode="auto">
          <a:xfrm rot="2700000" flipV="1">
            <a:off x="3893111" y="1658723"/>
            <a:ext cx="646579" cy="4023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8" name="Line 34"/>
          <p:cNvSpPr>
            <a:spLocks noChangeShapeType="1"/>
          </p:cNvSpPr>
          <p:nvPr/>
        </p:nvSpPr>
        <p:spPr bwMode="auto">
          <a:xfrm flipV="1">
            <a:off x="2578100" y="4800600"/>
            <a:ext cx="45085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45832" y="1062723"/>
            <a:ext cx="86838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1463" indent="-271463">
              <a:spcBef>
                <a:spcPct val="20000"/>
              </a:spcBef>
              <a:buClr>
                <a:schemeClr val="bg2"/>
              </a:buClr>
              <a:buSzPct val="75000"/>
              <a:buFont typeface="Wingdings 2" pitchFamily="4" charset="2"/>
              <a:buChar char=""/>
            </a:pPr>
            <a:r>
              <a:rPr lang="fr-FR" sz="2000" b="1" dirty="0">
                <a:latin typeface="+mn-lt"/>
              </a:rPr>
              <a:t>Chaque point de l’espace reçoit une </a:t>
            </a:r>
            <a:r>
              <a:rPr lang="fr-FR" sz="2000" b="1" dirty="0" smtClean="0">
                <a:latin typeface="+mn-lt"/>
              </a:rPr>
              <a:t>image 2D </a:t>
            </a:r>
            <a:r>
              <a:rPr lang="fr-FR" sz="2000" b="1" dirty="0">
                <a:latin typeface="+mn-lt"/>
              </a:rPr>
              <a:t>différente de l’objet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64200" y="2918608"/>
            <a:ext cx="3151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b="1" dirty="0" smtClean="0">
                <a:solidFill>
                  <a:srgbClr val="FF0000"/>
                </a:solidFill>
              </a:rPr>
              <a:t>Le cerveau reconstitue</a:t>
            </a:r>
          </a:p>
          <a:p>
            <a:pPr algn="ctr" eaLnBrk="1" hangingPunct="1"/>
            <a:r>
              <a:rPr lang="fr-FR" altLang="fr-FR" b="1" dirty="0" smtClean="0">
                <a:solidFill>
                  <a:srgbClr val="FF0000"/>
                </a:solidFill>
              </a:rPr>
              <a:t>2 images en 2D décalées</a:t>
            </a:r>
          </a:p>
          <a:p>
            <a:pPr algn="ctr" eaLnBrk="1" hangingPunct="1"/>
            <a:r>
              <a:rPr lang="fr-FR" altLang="fr-FR" b="1" dirty="0" smtClean="0">
                <a:solidFill>
                  <a:srgbClr val="FF0000"/>
                </a:solidFill>
              </a:rPr>
              <a:t>en une image 3D</a:t>
            </a:r>
            <a:endParaRPr lang="fr-FR" altLang="fr-FR" b="1" dirty="0">
              <a:solidFill>
                <a:srgbClr val="FF0000"/>
              </a:solidFill>
            </a:endParaRPr>
          </a:p>
        </p:txBody>
      </p:sp>
      <p:sp>
        <p:nvSpPr>
          <p:cNvPr id="3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76263" y="6453188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28A6B153-38E1-4CE8-A0D2-7A3023B5F0C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537510" y="6453188"/>
            <a:ext cx="6561138" cy="268287"/>
          </a:xfrm>
        </p:spPr>
        <p:txBody>
          <a:bodyPr/>
          <a:lstStyle/>
          <a:p>
            <a:r>
              <a:rPr lang="fr-FR" dirty="0" smtClean="0"/>
              <a:t>Holographie</a:t>
            </a:r>
            <a:endParaRPr lang="fr-FR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787525"/>
            <a:ext cx="102076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4314825"/>
            <a:ext cx="102076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7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013" y="69850"/>
            <a:ext cx="7391400" cy="860425"/>
          </a:xfrm>
        </p:spPr>
        <p:txBody>
          <a:bodyPr/>
          <a:lstStyle/>
          <a:p>
            <a:r>
              <a:rPr lang="fr-FR" dirty="0" smtClean="0"/>
              <a:t>La stéréoscopie au cinéma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28A6B153-38E1-4CE8-A0D2-7A3023B5F0C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65100" y="2279650"/>
            <a:ext cx="2933447" cy="2128282"/>
            <a:chOff x="165100" y="1682750"/>
            <a:chExt cx="2933447" cy="2128282"/>
          </a:xfrm>
        </p:grpSpPr>
        <p:pic>
          <p:nvPicPr>
            <p:cNvPr id="47124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" y="1682750"/>
              <a:ext cx="2898609" cy="202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1968500" y="34417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3D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400920" y="1993900"/>
              <a:ext cx="6976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 smtClean="0"/>
                <a:t>Vue</a:t>
              </a:r>
            </a:p>
            <a:p>
              <a:pPr algn="r"/>
              <a:r>
                <a:rPr lang="fr-FR" sz="1600" dirty="0" smtClean="0"/>
                <a:t>droite</a:t>
              </a:r>
              <a:endParaRPr lang="fr-FR" sz="16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84822" y="1993900"/>
              <a:ext cx="8563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Vue</a:t>
              </a:r>
            </a:p>
            <a:p>
              <a:r>
                <a:rPr lang="fr-FR" sz="1600" dirty="0" smtClean="0"/>
                <a:t>gauche</a:t>
              </a:r>
              <a:endParaRPr lang="fr-FR" sz="1600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965200" y="4902200"/>
            <a:ext cx="7778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Défauts :</a:t>
            </a:r>
          </a:p>
          <a:p>
            <a:pPr marL="285750" indent="-285750">
              <a:buFont typeface="OpenSymbol" pitchFamily="2" charset="0"/>
              <a:buChar char="☹"/>
            </a:pPr>
            <a:r>
              <a:rPr lang="fr-FR" b="1" dirty="0" smtClean="0">
                <a:solidFill>
                  <a:srgbClr val="FF0000"/>
                </a:solidFill>
              </a:rPr>
              <a:t>Besoin de lunettes </a:t>
            </a:r>
          </a:p>
          <a:p>
            <a:pPr marL="285750" indent="-285750">
              <a:buFont typeface="OpenSymbol" pitchFamily="2" charset="0"/>
              <a:buChar char="☹"/>
            </a:pPr>
            <a:r>
              <a:rPr lang="fr-FR" b="1" dirty="0" smtClean="0">
                <a:solidFill>
                  <a:srgbClr val="FF0000"/>
                </a:solidFill>
              </a:rPr>
              <a:t>Un seul angle de vue</a:t>
            </a:r>
          </a:p>
          <a:p>
            <a:pPr marL="285750" indent="-285750">
              <a:buFont typeface="OpenSymbol" pitchFamily="2" charset="0"/>
              <a:buChar char="☹"/>
            </a:pPr>
            <a:r>
              <a:rPr lang="fr-FR" b="1" dirty="0" smtClean="0">
                <a:solidFill>
                  <a:srgbClr val="FF0000"/>
                </a:solidFill>
              </a:rPr>
              <a:t>Focalisation sur l’écran alors que l’objet est ailleurs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 Mal de tête!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41758" y="4394200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Persistance rétinienne</a:t>
            </a:r>
            <a:endParaRPr lang="fr-FR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81000" y="13589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anaglyphes</a:t>
            </a:r>
            <a:endParaRPr lang="fr-FR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3529360" y="13589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</a:t>
            </a:r>
            <a:r>
              <a:rPr lang="fr-FR" b="1" dirty="0" smtClean="0"/>
              <a:t>mages polarisées</a:t>
            </a:r>
            <a:endParaRPr lang="fr-FR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6934200" y="13589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</a:t>
            </a:r>
            <a:r>
              <a:rPr lang="fr-FR" b="1" dirty="0" smtClean="0"/>
              <a:t>mages alternées</a:t>
            </a:r>
            <a:endParaRPr lang="fr-FR" b="1" dirty="0"/>
          </a:p>
        </p:txBody>
      </p:sp>
      <p:grpSp>
        <p:nvGrpSpPr>
          <p:cNvPr id="15" name="Groupe 14"/>
          <p:cNvGrpSpPr/>
          <p:nvPr/>
        </p:nvGrpSpPr>
        <p:grpSpPr>
          <a:xfrm>
            <a:off x="6745289" y="2257425"/>
            <a:ext cx="2272788" cy="2111375"/>
            <a:chOff x="6745289" y="2600325"/>
            <a:chExt cx="2272788" cy="2111375"/>
          </a:xfrm>
        </p:grpSpPr>
        <p:pic>
          <p:nvPicPr>
            <p:cNvPr id="47126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5289" y="2600325"/>
              <a:ext cx="2272788" cy="211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ZoneTexte 38"/>
            <p:cNvSpPr txBox="1"/>
            <p:nvPr/>
          </p:nvSpPr>
          <p:spPr>
            <a:xfrm>
              <a:off x="7023100" y="43053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3D</a:t>
              </a:r>
              <a:endParaRPr lang="fr-FR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6128435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/>
              <a:t>https://sites.google.com/site/1s3tpe3d/procedes-stereoscopiques/conclusion</a:t>
            </a:r>
          </a:p>
        </p:txBody>
      </p:sp>
      <p:pic>
        <p:nvPicPr>
          <p:cNvPr id="4712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2125663"/>
            <a:ext cx="3146425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6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Présentation Holographie">
  <a:themeElements>
    <a:clrScheme name="">
      <a:dk1>
        <a:srgbClr val="1A171B"/>
      </a:dk1>
      <a:lt1>
        <a:srgbClr val="6D5047"/>
      </a:lt1>
      <a:dk2>
        <a:srgbClr val="FFFFFF"/>
      </a:dk2>
      <a:lt2>
        <a:srgbClr val="A80847"/>
      </a:lt2>
      <a:accent1>
        <a:srgbClr val="CC5E2F"/>
      </a:accent1>
      <a:accent2>
        <a:srgbClr val="006290"/>
      </a:accent2>
      <a:accent3>
        <a:srgbClr val="BAB3B1"/>
      </a:accent3>
      <a:accent4>
        <a:srgbClr val="141215"/>
      </a:accent4>
      <a:accent5>
        <a:srgbClr val="E2B6AD"/>
      </a:accent5>
      <a:accent6>
        <a:srgbClr val="005882"/>
      </a:accent6>
      <a:hlink>
        <a:srgbClr val="BBBC1D"/>
      </a:hlink>
      <a:folHlink>
        <a:srgbClr val="8F0055"/>
      </a:folHlink>
    </a:clrScheme>
    <a:fontScheme name="Institut-Telecom_MODEL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nstitut-Telecom_MODEL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14">
        <a:dk1>
          <a:srgbClr val="1A171B"/>
        </a:dk1>
        <a:lt1>
          <a:srgbClr val="FFFFFF"/>
        </a:lt1>
        <a:dk2>
          <a:srgbClr val="FFFFFF"/>
        </a:dk2>
        <a:lt2>
          <a:srgbClr val="6A5B5A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15">
        <a:dk1>
          <a:srgbClr val="1A171B"/>
        </a:dk1>
        <a:lt1>
          <a:srgbClr val="FFFFFF"/>
        </a:lt1>
        <a:dk2>
          <a:srgbClr val="FFFFFF"/>
        </a:dk2>
        <a:lt2>
          <a:srgbClr val="847573"/>
        </a:lt2>
        <a:accent1>
          <a:srgbClr val="6A5B5A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B9B5B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stitut-Telecom_MODELE-1">
  <a:themeElements>
    <a:clrScheme name="">
      <a:dk1>
        <a:srgbClr val="1A171B"/>
      </a:dk1>
      <a:lt1>
        <a:srgbClr val="6D5047"/>
      </a:lt1>
      <a:dk2>
        <a:srgbClr val="FFFFFF"/>
      </a:dk2>
      <a:lt2>
        <a:srgbClr val="A80847"/>
      </a:lt2>
      <a:accent1>
        <a:srgbClr val="CC5E2F"/>
      </a:accent1>
      <a:accent2>
        <a:srgbClr val="006290"/>
      </a:accent2>
      <a:accent3>
        <a:srgbClr val="BAB3B1"/>
      </a:accent3>
      <a:accent4>
        <a:srgbClr val="141215"/>
      </a:accent4>
      <a:accent5>
        <a:srgbClr val="E2B6AD"/>
      </a:accent5>
      <a:accent6>
        <a:srgbClr val="005882"/>
      </a:accent6>
      <a:hlink>
        <a:srgbClr val="BBBC1D"/>
      </a:hlink>
      <a:folHlink>
        <a:srgbClr val="8F0055"/>
      </a:folHlink>
    </a:clrScheme>
    <a:fontScheme name="1_Institut-Telecom_MODEL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</a:objectDefaults>
  <a:extraClrSchemeLst>
    <a:extraClrScheme>
      <a:clrScheme name="1_Institut-Telecom_MODEL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14">
        <a:dk1>
          <a:srgbClr val="1A171B"/>
        </a:dk1>
        <a:lt1>
          <a:srgbClr val="FFFFFF"/>
        </a:lt1>
        <a:dk2>
          <a:srgbClr val="FFFFFF"/>
        </a:dk2>
        <a:lt2>
          <a:srgbClr val="6A5B5A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15">
        <a:dk1>
          <a:srgbClr val="1A171B"/>
        </a:dk1>
        <a:lt1>
          <a:srgbClr val="FFFFFF"/>
        </a:lt1>
        <a:dk2>
          <a:srgbClr val="FFFFFF"/>
        </a:dk2>
        <a:lt2>
          <a:srgbClr val="847573"/>
        </a:lt2>
        <a:accent1>
          <a:srgbClr val="6A5B5A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B9B5B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Holographie</Template>
  <TotalTime>90718</TotalTime>
  <Words>2755</Words>
  <Application>Microsoft Office PowerPoint</Application>
  <PresentationFormat>Affichage à l'écran (4:3)</PresentationFormat>
  <Paragraphs>641</Paragraphs>
  <Slides>52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65" baseType="lpstr">
      <vt:lpstr>ＭＳ Ｐゴシック</vt:lpstr>
      <vt:lpstr>Arial</vt:lpstr>
      <vt:lpstr>Arial Narrow</vt:lpstr>
      <vt:lpstr>Calibri</vt:lpstr>
      <vt:lpstr>Cambria Math</vt:lpstr>
      <vt:lpstr>OpenSymbol</vt:lpstr>
      <vt:lpstr>Symbol</vt:lpstr>
      <vt:lpstr>Times</vt:lpstr>
      <vt:lpstr>Wingdings</vt:lpstr>
      <vt:lpstr>Wingdings 2</vt:lpstr>
      <vt:lpstr>Présentation Holographie</vt:lpstr>
      <vt:lpstr>1_Institut-Telecom_MODELE-1</vt:lpstr>
      <vt:lpstr>Équation</vt:lpstr>
      <vt:lpstr>Chapitre 5  COM101 Optique et photonique 1ère année  HOLOGRAPHIE</vt:lpstr>
      <vt:lpstr>Plan</vt:lpstr>
      <vt:lpstr>Pour voir il faut éclairer</vt:lpstr>
      <vt:lpstr>Les supports d’enregistrement</vt:lpstr>
      <vt:lpstr>Comment former une image sur un support ?</vt:lpstr>
      <vt:lpstr>Pour former une image nette sur la plaque</vt:lpstr>
      <vt:lpstr>Solution : la lentille</vt:lpstr>
      <vt:lpstr>La vision stéréoscopique : du relief !</vt:lpstr>
      <vt:lpstr>La stéréoscopie au cinéma</vt:lpstr>
      <vt:lpstr>Ecrans 3D sans lunettes : autostéreoscopie</vt:lpstr>
      <vt:lpstr>Pour enregistrer un objet en 3D, il faut …</vt:lpstr>
      <vt:lpstr>3. Eléments de théorie  1. Enregistrement</vt:lpstr>
      <vt:lpstr>Présentation PowerPoint</vt:lpstr>
      <vt:lpstr>3. Eléments de théorie  2. La plaque</vt:lpstr>
      <vt:lpstr>3. Eléments de théorie  3. Relecture</vt:lpstr>
      <vt:lpstr>3. Eléments de théorie  3. Relecture</vt:lpstr>
      <vt:lpstr>3. Eléments de théorie  3. Relecture</vt:lpstr>
      <vt:lpstr>3. Eléments de théorie  3. Relecture : exemple</vt:lpstr>
      <vt:lpstr>3. Eléments de théorie  3. Relecture : exemple</vt:lpstr>
      <vt:lpstr>3. Eléments de théorie  3. Relecture : exemple</vt:lpstr>
      <vt:lpstr>3. Eléments de théorie  4. Deux familles d’hologrammes</vt:lpstr>
      <vt:lpstr>3. Eléments de théorie  4.1. Hologramme en transmission : écriture</vt:lpstr>
      <vt:lpstr>3. Eléments de théorie  4.1. Hologramme en transmission : relecture</vt:lpstr>
      <vt:lpstr>3. Eléments de théorie  4.1. Hologramme en transmission : relecture</vt:lpstr>
      <vt:lpstr>3. Eléments de théorie  4.2. Hologramme en réflexion : écriture</vt:lpstr>
      <vt:lpstr>3. Eléments de théorie  4.2. Hologramme en réflexion : Relecture</vt:lpstr>
      <vt:lpstr>3. Eléments de théorie  4.2. Applications des miroirs de Bragg</vt:lpstr>
      <vt:lpstr>4. Contraintes Expérimentales </vt:lpstr>
      <vt:lpstr>4. Contraintes Expérimentales  4. Montage expérimental typique en transmission</vt:lpstr>
      <vt:lpstr>4. Contraintes Expérimentales  4. Montage expérimental typique en réflexion</vt:lpstr>
      <vt:lpstr>5. Applications de l’holographie  1. Holographie couleur et Muséographie</vt:lpstr>
      <vt:lpstr>5. Applications de l’holographie  1. Holographie couleur et Muséographie</vt:lpstr>
      <vt:lpstr>Présentation PowerPoint</vt:lpstr>
      <vt:lpstr>Présentation PowerPoint</vt:lpstr>
      <vt:lpstr>5. Applications de l’holographie  2. Photo-inscription et composants optiques</vt:lpstr>
      <vt:lpstr>5. Applications de l’holographie  2. Photo-inscription et composants optiques</vt:lpstr>
      <vt:lpstr>5. Applications de l’holographie  2. Photo-inscription et composants optiques</vt:lpstr>
      <vt:lpstr>5. Applications de l’holographie  2. Photo-inscription et composants optiques</vt:lpstr>
      <vt:lpstr>Présentation PowerPoint</vt:lpstr>
      <vt:lpstr>5. Applications de l’holographie  3. Sécurité et Packaging</vt:lpstr>
      <vt:lpstr>5. Applications de l’holographie  4. Etude de µ-déformations dans l’industrie</vt:lpstr>
      <vt:lpstr>5. Applications de l’holographie  5. Mémoire holographique : Disque dur holographique</vt:lpstr>
      <vt:lpstr>5. Applications de l’holographie  5. Mémoire holographique : HVD (Holo. Versatile Disc)</vt:lpstr>
      <vt:lpstr>5. Applications de l’holographie  6. Holographie numérique sur support analogique</vt:lpstr>
      <vt:lpstr>5. Applications de l’holographie  6. Holographie numérique sur support analogique</vt:lpstr>
      <vt:lpstr>5. Applications de l’holographie  7. Holographie numérique sur support numérique</vt:lpstr>
      <vt:lpstr>5. Applications de l’holographie  7. Holographie numérique sur support numérique</vt:lpstr>
      <vt:lpstr>5. Applications de l’holographie  7. Holographie numérique sur support numérique</vt:lpstr>
      <vt:lpstr>5. Applications de l’holographie  7. Holographie numérique sur support numérique</vt:lpstr>
      <vt:lpstr>5. Applications de l’holographie  8. Télévision 3D du futur</vt:lpstr>
      <vt:lpstr>5. Applications de l’holographie  De la 3D où une impression?</vt:lpstr>
      <vt:lpstr>5. Applications de l’holographie  De la 3D où une impression?</vt:lpstr>
    </vt:vector>
  </TitlesOfParts>
  <Company>Telecom-Paristech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5  COM101 Optique et photonique 1ère année  HOLOGRAPHIE</dc:title>
  <dc:creator>renaud</dc:creator>
  <cp:lastModifiedBy>Renaud Gabet</cp:lastModifiedBy>
  <cp:revision>129</cp:revision>
  <dcterms:created xsi:type="dcterms:W3CDTF">2011-09-23T08:07:09Z</dcterms:created>
  <dcterms:modified xsi:type="dcterms:W3CDTF">2022-10-13T13:41:10Z</dcterms:modified>
</cp:coreProperties>
</file>