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gif" ContentType="image/gif"/>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autoCompressPictures="0">
  <p:sldMasterIdLst>
    <p:sldMasterId id="2147483648" r:id="rId1"/>
    <p:sldMasterId id="2147483672" r:id="rId2"/>
  </p:sldMasterIdLst>
  <p:notesMasterIdLst>
    <p:notesMasterId r:id="rId49"/>
  </p:notesMasterIdLst>
  <p:handoutMasterIdLst>
    <p:handoutMasterId r:id="rId50"/>
  </p:handoutMasterIdLst>
  <p:sldIdLst>
    <p:sldId id="256" r:id="rId3"/>
    <p:sldId id="316" r:id="rId4"/>
    <p:sldId id="351" r:id="rId5"/>
    <p:sldId id="352" r:id="rId6"/>
    <p:sldId id="347" r:id="rId7"/>
    <p:sldId id="373" r:id="rId8"/>
    <p:sldId id="350" r:id="rId9"/>
    <p:sldId id="358" r:id="rId10"/>
    <p:sldId id="346" r:id="rId11"/>
    <p:sldId id="359" r:id="rId12"/>
    <p:sldId id="374" r:id="rId13"/>
    <p:sldId id="360" r:id="rId14"/>
    <p:sldId id="361" r:id="rId15"/>
    <p:sldId id="362" r:id="rId16"/>
    <p:sldId id="363" r:id="rId17"/>
    <p:sldId id="375" r:id="rId18"/>
    <p:sldId id="364" r:id="rId19"/>
    <p:sldId id="348" r:id="rId20"/>
    <p:sldId id="365" r:id="rId21"/>
    <p:sldId id="366" r:id="rId22"/>
    <p:sldId id="367" r:id="rId23"/>
    <p:sldId id="368" r:id="rId24"/>
    <p:sldId id="376" r:id="rId25"/>
    <p:sldId id="377" r:id="rId26"/>
    <p:sldId id="369" r:id="rId27"/>
    <p:sldId id="370" r:id="rId28"/>
    <p:sldId id="371" r:id="rId29"/>
    <p:sldId id="378" r:id="rId30"/>
    <p:sldId id="372" r:id="rId31"/>
    <p:sldId id="349" r:id="rId32"/>
    <p:sldId id="380" r:id="rId33"/>
    <p:sldId id="381" r:id="rId34"/>
    <p:sldId id="382" r:id="rId35"/>
    <p:sldId id="383" r:id="rId36"/>
    <p:sldId id="384" r:id="rId37"/>
    <p:sldId id="385" r:id="rId38"/>
    <p:sldId id="386" r:id="rId39"/>
    <p:sldId id="387" r:id="rId40"/>
    <p:sldId id="395" r:id="rId41"/>
    <p:sldId id="394" r:id="rId42"/>
    <p:sldId id="389" r:id="rId43"/>
    <p:sldId id="390" r:id="rId44"/>
    <p:sldId id="391" r:id="rId45"/>
    <p:sldId id="393" r:id="rId46"/>
    <p:sldId id="388" r:id="rId47"/>
    <p:sldId id="392" r:id="rId48"/>
  </p:sldIdLst>
  <p:sldSz cx="9144000" cy="6858000" type="screen4x3"/>
  <p:notesSz cx="6858000" cy="9144000"/>
  <p:defaultTextStyle>
    <a:defPPr>
      <a:defRPr lang="fr-FR"/>
    </a:defPPr>
    <a:lvl1pPr algn="l" rtl="0" fontAlgn="base">
      <a:spcBef>
        <a:spcPct val="0"/>
      </a:spcBef>
      <a:spcAft>
        <a:spcPct val="0"/>
      </a:spcAft>
      <a:defRPr kern="1200">
        <a:solidFill>
          <a:schemeClr val="tx1"/>
        </a:solidFill>
        <a:latin typeface="Arial" pitchFamily="4" charset="0"/>
        <a:ea typeface="+mn-ea"/>
        <a:cs typeface="+mn-cs"/>
      </a:defRPr>
    </a:lvl1pPr>
    <a:lvl2pPr marL="457200" algn="l" rtl="0" fontAlgn="base">
      <a:spcBef>
        <a:spcPct val="0"/>
      </a:spcBef>
      <a:spcAft>
        <a:spcPct val="0"/>
      </a:spcAft>
      <a:defRPr kern="1200">
        <a:solidFill>
          <a:schemeClr val="tx1"/>
        </a:solidFill>
        <a:latin typeface="Arial" pitchFamily="4" charset="0"/>
        <a:ea typeface="+mn-ea"/>
        <a:cs typeface="+mn-cs"/>
      </a:defRPr>
    </a:lvl2pPr>
    <a:lvl3pPr marL="914400" algn="l" rtl="0" fontAlgn="base">
      <a:spcBef>
        <a:spcPct val="0"/>
      </a:spcBef>
      <a:spcAft>
        <a:spcPct val="0"/>
      </a:spcAft>
      <a:defRPr kern="1200">
        <a:solidFill>
          <a:schemeClr val="tx1"/>
        </a:solidFill>
        <a:latin typeface="Arial" pitchFamily="4" charset="0"/>
        <a:ea typeface="+mn-ea"/>
        <a:cs typeface="+mn-cs"/>
      </a:defRPr>
    </a:lvl3pPr>
    <a:lvl4pPr marL="1371600" algn="l" rtl="0" fontAlgn="base">
      <a:spcBef>
        <a:spcPct val="0"/>
      </a:spcBef>
      <a:spcAft>
        <a:spcPct val="0"/>
      </a:spcAft>
      <a:defRPr kern="1200">
        <a:solidFill>
          <a:schemeClr val="tx1"/>
        </a:solidFill>
        <a:latin typeface="Arial" pitchFamily="4" charset="0"/>
        <a:ea typeface="+mn-ea"/>
        <a:cs typeface="+mn-cs"/>
      </a:defRPr>
    </a:lvl4pPr>
    <a:lvl5pPr marL="1828800" algn="l" rtl="0" fontAlgn="base">
      <a:spcBef>
        <a:spcPct val="0"/>
      </a:spcBef>
      <a:spcAft>
        <a:spcPct val="0"/>
      </a:spcAft>
      <a:defRPr kern="1200">
        <a:solidFill>
          <a:schemeClr val="tx1"/>
        </a:solidFill>
        <a:latin typeface="Arial" pitchFamily="4" charset="0"/>
        <a:ea typeface="+mn-ea"/>
        <a:cs typeface="+mn-cs"/>
      </a:defRPr>
    </a:lvl5pPr>
    <a:lvl6pPr marL="2286000" algn="l" defTabSz="457200" rtl="0" eaLnBrk="1" latinLnBrk="0" hangingPunct="1">
      <a:defRPr kern="1200">
        <a:solidFill>
          <a:schemeClr val="tx1"/>
        </a:solidFill>
        <a:latin typeface="Arial" pitchFamily="4" charset="0"/>
        <a:ea typeface="+mn-ea"/>
        <a:cs typeface="+mn-cs"/>
      </a:defRPr>
    </a:lvl6pPr>
    <a:lvl7pPr marL="2743200" algn="l" defTabSz="457200" rtl="0" eaLnBrk="1" latinLnBrk="0" hangingPunct="1">
      <a:defRPr kern="1200">
        <a:solidFill>
          <a:schemeClr val="tx1"/>
        </a:solidFill>
        <a:latin typeface="Arial" pitchFamily="4" charset="0"/>
        <a:ea typeface="+mn-ea"/>
        <a:cs typeface="+mn-cs"/>
      </a:defRPr>
    </a:lvl7pPr>
    <a:lvl8pPr marL="3200400" algn="l" defTabSz="457200" rtl="0" eaLnBrk="1" latinLnBrk="0" hangingPunct="1">
      <a:defRPr kern="1200">
        <a:solidFill>
          <a:schemeClr val="tx1"/>
        </a:solidFill>
        <a:latin typeface="Arial" pitchFamily="4" charset="0"/>
        <a:ea typeface="+mn-ea"/>
        <a:cs typeface="+mn-cs"/>
      </a:defRPr>
    </a:lvl8pPr>
    <a:lvl9pPr marL="3657600" algn="l" defTabSz="457200" rtl="0" eaLnBrk="1" latinLnBrk="0" hangingPunct="1">
      <a:defRPr kern="1200">
        <a:solidFill>
          <a:schemeClr val="tx1"/>
        </a:solidFill>
        <a:latin typeface="Arial" pitchFamily="4" charset="0"/>
        <a:ea typeface="+mn-ea"/>
        <a:cs typeface="+mn-cs"/>
      </a:defRPr>
    </a:lvl9pPr>
  </p:defaultTextStyle>
  <p:extLst>
    <p:ext uri="{EFAFB233-063F-42B5-8137-9DF3F51BA10A}">
      <p15:sldGuideLst xmlns:p15="http://schemas.microsoft.com/office/powerpoint/2012/main">
        <p15:guide id="1" orient="horz" pos="3045" userDrawn="1">
          <p15:clr>
            <a:srgbClr val="A4A3A4"/>
          </p15:clr>
        </p15:guide>
        <p15:guide id="2" pos="5638">
          <p15:clr>
            <a:srgbClr val="A4A3A4"/>
          </p15:clr>
        </p15:guide>
        <p15:guide id="3" pos="2562" userDrawn="1">
          <p15:clr>
            <a:srgbClr val="A4A3A4"/>
          </p15:clr>
        </p15:guide>
        <p15:guide id="4" pos="138">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FF0000"/>
    <a:srgbClr val="00CC00"/>
    <a:srgbClr val="8F8685"/>
    <a:srgbClr val="66FF66"/>
    <a:srgbClr val="FF5050"/>
    <a:srgbClr val="847573"/>
    <a:srgbClr val="817776"/>
    <a:srgbClr val="665C5B"/>
    <a:srgbClr val="6A5B5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444" autoAdjust="0"/>
    <p:restoredTop sz="94707" autoAdjust="0"/>
  </p:normalViewPr>
  <p:slideViewPr>
    <p:cSldViewPr snapToGrid="0">
      <p:cViewPr>
        <p:scale>
          <a:sx n="50" d="100"/>
          <a:sy n="50" d="100"/>
        </p:scale>
        <p:origin x="1188" y="36"/>
      </p:cViewPr>
      <p:guideLst>
        <p:guide orient="horz" pos="3045"/>
        <p:guide pos="5638"/>
        <p:guide pos="2562"/>
        <p:guide pos="138"/>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1302"/>
    </p:cViewPr>
  </p:sorterViewPr>
  <p:notesViewPr>
    <p:cSldViewPr snapToGrid="0" showGuides="1">
      <p:cViewPr varScale="1">
        <p:scale>
          <a:sx n="57" d="100"/>
          <a:sy n="57" d="100"/>
        </p:scale>
        <p:origin x="2832" y="7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handoutMaster" Target="handoutMasters/handoutMaster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heme" Target="theme/theme1.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2.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64.wmf"/><Relationship Id="rId2" Type="http://schemas.openxmlformats.org/officeDocument/2006/relationships/image" Target="../media/image63.wmf"/><Relationship Id="rId1" Type="http://schemas.openxmlformats.org/officeDocument/2006/relationships/image" Target="../media/image62.wmf"/><Relationship Id="rId5" Type="http://schemas.openxmlformats.org/officeDocument/2006/relationships/image" Target="../media/image66.wmf"/><Relationship Id="rId4" Type="http://schemas.openxmlformats.org/officeDocument/2006/relationships/image" Target="../media/image65.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69.wmf"/><Relationship Id="rId2" Type="http://schemas.openxmlformats.org/officeDocument/2006/relationships/image" Target="../media/image68.wmf"/><Relationship Id="rId1" Type="http://schemas.openxmlformats.org/officeDocument/2006/relationships/image" Target="../media/image67.wmf"/></Relationships>
</file>

<file path=ppt/drawings/_rels/vmlDrawing4.vml.rels><?xml version="1.0" encoding="UTF-8" standalone="yes"?>
<Relationships xmlns="http://schemas.openxmlformats.org/package/2006/relationships"><Relationship Id="rId2" Type="http://schemas.openxmlformats.org/officeDocument/2006/relationships/image" Target="../media/image71.wmf"/><Relationship Id="rId1" Type="http://schemas.openxmlformats.org/officeDocument/2006/relationships/image" Target="../media/image70.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5192D381-BC35-42A3-9779-82D8096CAB6E}" type="datetimeFigureOut">
              <a:rPr lang="fr-FR" smtClean="0"/>
              <a:pPr/>
              <a:t>20/10/2023</a:t>
            </a:fld>
            <a:endParaRPr lang="fr-FR"/>
          </a:p>
        </p:txBody>
      </p:sp>
      <p:sp>
        <p:nvSpPr>
          <p:cNvPr id="4" name="Espace réservé du pied de page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5" name="Espace réservé du numéro de diapositive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E28AB72B-9D73-4B79-A279-21CB7D78CB15}" type="slidenum">
              <a:rPr lang="fr-FR" smtClean="0"/>
              <a:pPr/>
              <a:t>‹N°›</a:t>
            </a:fld>
            <a:endParaRPr lang="fr-FR"/>
          </a:p>
        </p:txBody>
      </p:sp>
    </p:spTree>
    <p:extLst>
      <p:ext uri="{BB962C8B-B14F-4D97-AF65-F5344CB8AC3E}">
        <p14:creationId xmlns:p14="http://schemas.microsoft.com/office/powerpoint/2010/main" val="144513902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fr-FR"/>
          </a:p>
        </p:txBody>
      </p:sp>
      <p:sp>
        <p:nvSpPr>
          <p:cNvPr id="819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fr-FR"/>
          </a:p>
        </p:txBody>
      </p:sp>
      <p:sp>
        <p:nvSpPr>
          <p:cNvPr id="819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p:spPr>
      </p:sp>
      <p:sp>
        <p:nvSpPr>
          <p:cNvPr id="819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819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fr-FR"/>
          </a:p>
        </p:txBody>
      </p:sp>
      <p:sp>
        <p:nvSpPr>
          <p:cNvPr id="819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624392AB-BA94-4E89-A2B6-4BCE66B2C5D9}" type="slidenum">
              <a:rPr lang="fr-FR"/>
              <a:pPr/>
              <a:t>‹N°›</a:t>
            </a:fld>
            <a:endParaRPr lang="fr-FR"/>
          </a:p>
        </p:txBody>
      </p:sp>
    </p:spTree>
    <p:extLst>
      <p:ext uri="{BB962C8B-B14F-4D97-AF65-F5344CB8AC3E}">
        <p14:creationId xmlns:p14="http://schemas.microsoft.com/office/powerpoint/2010/main" val="3400998906"/>
      </p:ext>
    </p:extLst>
  </p:cSld>
  <p:clrMap bg1="lt1" tx1="dk1" bg2="lt2" tx2="dk2" accent1="accent1" accent2="accent2" accent3="accent3" accent4="accent4" accent5="accent5" accent6="accent6" hlink="hlink" folHlink="folHlink"/>
  <p:hf hdr="0" ftr="0" dt="0"/>
  <p:notesStyle>
    <a:lvl1pPr algn="l" rtl="0" fontAlgn="base">
      <a:spcBef>
        <a:spcPct val="30000"/>
      </a:spcBef>
      <a:spcAft>
        <a:spcPct val="0"/>
      </a:spcAft>
      <a:defRPr sz="1200" kern="1200">
        <a:solidFill>
          <a:schemeClr val="tx1"/>
        </a:solidFill>
        <a:latin typeface="Arial" pitchFamily="4" charset="0"/>
        <a:ea typeface="+mn-ea"/>
        <a:cs typeface="+mn-cs"/>
      </a:defRPr>
    </a:lvl1pPr>
    <a:lvl2pPr marL="457200" algn="l" rtl="0" fontAlgn="base">
      <a:spcBef>
        <a:spcPct val="30000"/>
      </a:spcBef>
      <a:spcAft>
        <a:spcPct val="0"/>
      </a:spcAft>
      <a:defRPr sz="1200" kern="1200">
        <a:solidFill>
          <a:schemeClr val="tx1"/>
        </a:solidFill>
        <a:latin typeface="Arial" pitchFamily="4" charset="0"/>
        <a:ea typeface="ＭＳ Ｐゴシック" pitchFamily="4" charset="-128"/>
        <a:cs typeface="+mn-cs"/>
      </a:defRPr>
    </a:lvl2pPr>
    <a:lvl3pPr marL="914400" algn="l" rtl="0" fontAlgn="base">
      <a:spcBef>
        <a:spcPct val="30000"/>
      </a:spcBef>
      <a:spcAft>
        <a:spcPct val="0"/>
      </a:spcAft>
      <a:defRPr sz="1200" kern="1200">
        <a:solidFill>
          <a:schemeClr val="tx1"/>
        </a:solidFill>
        <a:latin typeface="Arial" pitchFamily="4" charset="0"/>
        <a:ea typeface="ＭＳ Ｐゴシック" pitchFamily="4" charset="-128"/>
        <a:cs typeface="+mn-cs"/>
      </a:defRPr>
    </a:lvl3pPr>
    <a:lvl4pPr marL="1371600" algn="l" rtl="0" fontAlgn="base">
      <a:spcBef>
        <a:spcPct val="30000"/>
      </a:spcBef>
      <a:spcAft>
        <a:spcPct val="0"/>
      </a:spcAft>
      <a:defRPr sz="1200" kern="1200">
        <a:solidFill>
          <a:schemeClr val="tx1"/>
        </a:solidFill>
        <a:latin typeface="Arial" pitchFamily="4" charset="0"/>
        <a:ea typeface="ＭＳ Ｐゴシック" pitchFamily="4" charset="-128"/>
        <a:cs typeface="+mn-cs"/>
      </a:defRPr>
    </a:lvl4pPr>
    <a:lvl5pPr marL="1828800" algn="l" rtl="0" fontAlgn="base">
      <a:spcBef>
        <a:spcPct val="30000"/>
      </a:spcBef>
      <a:spcAft>
        <a:spcPct val="0"/>
      </a:spcAft>
      <a:defRPr sz="1200" kern="1200">
        <a:solidFill>
          <a:schemeClr val="tx1"/>
        </a:solidFill>
        <a:latin typeface="Arial" pitchFamily="4" charset="0"/>
        <a:ea typeface="ＭＳ Ｐゴシック" pitchFamily="4"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a:p>
        </p:txBody>
      </p:sp>
      <p:sp>
        <p:nvSpPr>
          <p:cNvPr id="4" name="Espace réservé du numéro de diapositive 3"/>
          <p:cNvSpPr>
            <a:spLocks noGrp="1"/>
          </p:cNvSpPr>
          <p:nvPr>
            <p:ph type="sldNum" sz="quarter" idx="10"/>
          </p:nvPr>
        </p:nvSpPr>
        <p:spPr/>
        <p:txBody>
          <a:bodyPr/>
          <a:lstStyle/>
          <a:p>
            <a:fld id="{624392AB-BA94-4E89-A2B6-4BCE66B2C5D9}" type="slidenum">
              <a:rPr lang="fr-FR" smtClean="0"/>
              <a:pPr/>
              <a:t>18</a:t>
            </a:fld>
            <a:endParaRPr lang="fr-F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429000" y="2071688"/>
            <a:ext cx="5459413" cy="1568450"/>
          </a:xfrm>
        </p:spPr>
        <p:txBody>
          <a:bodyPr anchor="t"/>
          <a:lstStyle>
            <a:lvl1pPr>
              <a:defRPr sz="3200"/>
            </a:lvl1pPr>
          </a:lstStyle>
          <a:p>
            <a:r>
              <a:rPr lang="fr-FR" smtClean="0"/>
              <a:t>Cliquez pour modifier le style du titre</a:t>
            </a:r>
            <a:endParaRPr lang="fr-FR"/>
          </a:p>
        </p:txBody>
      </p:sp>
      <p:sp>
        <p:nvSpPr>
          <p:cNvPr id="3075" name="Rectangle 3"/>
          <p:cNvSpPr>
            <a:spLocks noGrp="1" noChangeArrowheads="1"/>
          </p:cNvSpPr>
          <p:nvPr>
            <p:ph type="subTitle" idx="1"/>
          </p:nvPr>
        </p:nvSpPr>
        <p:spPr>
          <a:xfrm>
            <a:off x="3429000" y="3892550"/>
            <a:ext cx="5461000" cy="1690688"/>
          </a:xfrm>
        </p:spPr>
        <p:txBody>
          <a:bodyPr/>
          <a:lstStyle>
            <a:lvl1pPr marL="0" indent="0">
              <a:buFont typeface="Wingdings 2" pitchFamily="4" charset="2"/>
              <a:buNone/>
              <a:defRPr>
                <a:solidFill>
                  <a:schemeClr val="tx2"/>
                </a:solidFill>
              </a:defRPr>
            </a:lvl1pPr>
          </a:lstStyle>
          <a:p>
            <a:r>
              <a:rPr lang="fr-FR" smtClean="0"/>
              <a:t>Cliquez pour modifier le style des sous-titres du masque</a:t>
            </a:r>
            <a:endParaRPr lang="fr-FR"/>
          </a:p>
        </p:txBody>
      </p:sp>
      <p:sp>
        <p:nvSpPr>
          <p:cNvPr id="3076" name="Rectangle 4"/>
          <p:cNvSpPr>
            <a:spLocks noGrp="1" noChangeArrowheads="1"/>
          </p:cNvSpPr>
          <p:nvPr>
            <p:ph type="dt" sz="half" idx="2"/>
          </p:nvPr>
        </p:nvSpPr>
        <p:spPr bwMode="auto">
          <a:xfrm>
            <a:off x="3429000" y="6132513"/>
            <a:ext cx="2286000" cy="344487"/>
          </a:xfrm>
          <a:prstGeom prst="rect">
            <a:avLst/>
          </a:prstGeom>
          <a:noFill/>
          <a:ln>
            <a:miter lim="800000"/>
            <a:headEnd/>
            <a:tailEnd/>
          </a:ln>
        </p:spPr>
        <p:txBody>
          <a:bodyPr vert="horz" wrap="square" lIns="0" tIns="0" rIns="0" bIns="0" numCol="1" anchor="t" anchorCtr="0" compatLnSpc="1">
            <a:prstTxWarp prst="textNoShape">
              <a:avLst/>
            </a:prstTxWarp>
          </a:bodyPr>
          <a:lstStyle>
            <a:lvl1pPr>
              <a:defRPr sz="1600">
                <a:solidFill>
                  <a:schemeClr val="tx2"/>
                </a:solidFill>
              </a:defRPr>
            </a:lvl1pPr>
          </a:lstStyle>
          <a:p>
            <a:endParaRPr lang="fr-F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pied de page 3"/>
          <p:cNvSpPr>
            <a:spLocks noGrp="1"/>
          </p:cNvSpPr>
          <p:nvPr>
            <p:ph type="ftr" sz="quarter" idx="10"/>
          </p:nvPr>
        </p:nvSpPr>
        <p:spPr>
          <a:xfrm>
            <a:off x="1524000" y="6453188"/>
            <a:ext cx="6756400" cy="268287"/>
          </a:xfrm>
          <a:prstGeom prst="rect">
            <a:avLst/>
          </a:prstGeom>
        </p:spPr>
        <p:txBody>
          <a:bodyPr/>
          <a:lstStyle>
            <a:lvl1pPr>
              <a:defRPr/>
            </a:lvl1pPr>
          </a:lstStyle>
          <a:p>
            <a:r>
              <a:rPr lang="fr-FR" smtClean="0"/>
              <a:t>direction ou services                         &lt;pied de page&gt;</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B571AE18-A13B-4231-8736-5FF4647272CB}" type="slidenum">
              <a:rPr lang="fr-FR"/>
              <a:pPr/>
              <a:t>‹N°›</a:t>
            </a:fld>
            <a:endParaRPr lang="fr-F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973888" y="146050"/>
            <a:ext cx="1917700" cy="5967413"/>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1219200" y="146050"/>
            <a:ext cx="5602288" cy="5967413"/>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0BB82F06-C62A-4B62-A3E4-00CCFA5212D0}" type="slidenum">
              <a:rPr lang="fr-FR"/>
              <a:pPr/>
              <a:t>‹N°›</a:t>
            </a:fld>
            <a:endParaRPr lang="fr-FR"/>
          </a:p>
        </p:txBody>
      </p:sp>
      <p:sp>
        <p:nvSpPr>
          <p:cNvPr id="6"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et modifiez le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B9712F7E-3277-423D-AF0F-E70819C92C1E}" type="slidenum">
              <a:rPr lang="fr-FR"/>
              <a:pPr/>
              <a:t>‹N°›</a:t>
            </a:fld>
            <a:endParaRPr lang="fr-FR"/>
          </a:p>
        </p:txBody>
      </p:sp>
      <p:sp>
        <p:nvSpPr>
          <p:cNvPr id="6"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et modifiez le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0BA43951-F1BF-43DD-9ECC-B11C93E91A43}" type="slidenum">
              <a:rPr lang="fr-FR"/>
              <a:pPr/>
              <a:t>‹N°›</a:t>
            </a:fld>
            <a:endParaRPr lang="fr-FR"/>
          </a:p>
        </p:txBody>
      </p:sp>
      <p:sp>
        <p:nvSpPr>
          <p:cNvPr id="6"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têt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et modifiez le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08A1786E-D960-48F7-836D-B5D7A47D5E18}" type="slidenum">
              <a:rPr lang="fr-FR"/>
              <a:pPr/>
              <a:t>‹N°›</a:t>
            </a:fld>
            <a:endParaRPr lang="fr-FR"/>
          </a:p>
        </p:txBody>
      </p:sp>
      <p:sp>
        <p:nvSpPr>
          <p:cNvPr id="6"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et modifiez le titre</a:t>
            </a:r>
            <a:endParaRPr lang="fr-FR"/>
          </a:p>
        </p:txBody>
      </p:sp>
      <p:sp>
        <p:nvSpPr>
          <p:cNvPr id="3" name="Espace réservé du contenu 2"/>
          <p:cNvSpPr>
            <a:spLocks noGrp="1"/>
          </p:cNvSpPr>
          <p:nvPr>
            <p:ph sz="half" idx="1"/>
          </p:nvPr>
        </p:nvSpPr>
        <p:spPr>
          <a:xfrm>
            <a:off x="1219200" y="1617663"/>
            <a:ext cx="37592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5130800" y="1617663"/>
            <a:ext cx="3760788"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D58AC4FD-561B-4798-B60D-8F866A67FD4E}" type="slidenum">
              <a:rPr lang="fr-FR"/>
              <a:pPr/>
              <a:t>‹N°›</a:t>
            </a:fld>
            <a:endParaRPr lang="fr-FR"/>
          </a:p>
        </p:txBody>
      </p:sp>
      <p:sp>
        <p:nvSpPr>
          <p:cNvPr id="7"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et modifiez le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8" name="Espace réservé du numéro de diapositive 7"/>
          <p:cNvSpPr>
            <a:spLocks noGrp="1"/>
          </p:cNvSpPr>
          <p:nvPr>
            <p:ph type="sldNum" sz="quarter" idx="11"/>
          </p:nvPr>
        </p:nvSpPr>
        <p:spPr/>
        <p:txBody>
          <a:bodyPr/>
          <a:lstStyle>
            <a:lvl1pPr>
              <a:defRPr smtClean="0"/>
            </a:lvl1pPr>
          </a:lstStyle>
          <a:p>
            <a:r>
              <a:rPr lang="fr-FR"/>
              <a:t>page </a:t>
            </a:r>
            <a:fld id="{3FF3E072-4547-4464-8084-E4F04D72F803}" type="slidenum">
              <a:rPr lang="fr-FR"/>
              <a:pPr/>
              <a:t>‹N°›</a:t>
            </a:fld>
            <a:endParaRPr lang="fr-FR"/>
          </a:p>
        </p:txBody>
      </p:sp>
      <p:sp>
        <p:nvSpPr>
          <p:cNvPr id="9" name="Espace réservé du pied de page 5"/>
          <p:cNvSpPr>
            <a:spLocks noGrp="1" noChangeArrowheads="1"/>
          </p:cNvSpPr>
          <p:nvPr>
            <p:ph type="ftr" sz="quarter" idx="12"/>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et modifiez le titre</a:t>
            </a:r>
            <a:endParaRPr lang="fr-FR"/>
          </a:p>
        </p:txBody>
      </p:sp>
      <p:sp>
        <p:nvSpPr>
          <p:cNvPr id="4" name="Espace réservé du numéro de diapositive 3"/>
          <p:cNvSpPr>
            <a:spLocks noGrp="1"/>
          </p:cNvSpPr>
          <p:nvPr>
            <p:ph type="sldNum" sz="quarter" idx="11"/>
          </p:nvPr>
        </p:nvSpPr>
        <p:spPr/>
        <p:txBody>
          <a:bodyPr/>
          <a:lstStyle>
            <a:lvl1pPr>
              <a:defRPr smtClean="0"/>
            </a:lvl1pPr>
          </a:lstStyle>
          <a:p>
            <a:r>
              <a:rPr lang="fr-FR"/>
              <a:t>page </a:t>
            </a:r>
            <a:fld id="{28A6B153-38E1-4CE8-A0D2-7A3023B5F0CC}" type="slidenum">
              <a:rPr lang="fr-FR"/>
              <a:pPr/>
              <a:t>‹N°›</a:t>
            </a:fld>
            <a:endParaRPr lang="fr-FR"/>
          </a:p>
        </p:txBody>
      </p:sp>
      <p:sp>
        <p:nvSpPr>
          <p:cNvPr id="5"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3" name="Espace réservé du numéro de diapositive 2"/>
          <p:cNvSpPr>
            <a:spLocks noGrp="1"/>
          </p:cNvSpPr>
          <p:nvPr>
            <p:ph type="sldNum" sz="quarter" idx="11"/>
          </p:nvPr>
        </p:nvSpPr>
        <p:spPr/>
        <p:txBody>
          <a:bodyPr/>
          <a:lstStyle>
            <a:lvl1pPr>
              <a:defRPr smtClean="0"/>
            </a:lvl1pPr>
          </a:lstStyle>
          <a:p>
            <a:r>
              <a:rPr lang="fr-FR"/>
              <a:t>page </a:t>
            </a:r>
            <a:fld id="{C6DDD436-036D-4AFC-B45E-DF406FB8E6F8}" type="slidenum">
              <a:rPr lang="fr-FR"/>
              <a:pPr/>
              <a:t>‹N°›</a:t>
            </a:fld>
            <a:endParaRPr lang="fr-FR"/>
          </a:p>
        </p:txBody>
      </p:sp>
      <p:sp>
        <p:nvSpPr>
          <p:cNvPr id="4"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et modifiez le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F8DDAEFB-A923-465D-B43C-FC51DF242E7D}" type="slidenum">
              <a:rPr lang="fr-FR"/>
              <a:pPr/>
              <a:t>‹N°›</a:t>
            </a:fld>
            <a:endParaRPr lang="fr-FR"/>
          </a:p>
        </p:txBody>
      </p:sp>
      <p:sp>
        <p:nvSpPr>
          <p:cNvPr id="7"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8BEC196E-F33A-48F0-8D31-5B5C5E90AE4A}" type="slidenum">
              <a:rPr lang="fr-FR"/>
              <a:pPr/>
              <a:t>‹N°›</a:t>
            </a:fld>
            <a:endParaRPr lang="fr-FR"/>
          </a:p>
        </p:txBody>
      </p:sp>
      <p:sp>
        <p:nvSpPr>
          <p:cNvPr id="6"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et modifiez le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C3D8837B-8458-4265-972B-757D52FC1061}" type="slidenum">
              <a:rPr lang="fr-FR"/>
              <a:pPr/>
              <a:t>‹N°›</a:t>
            </a:fld>
            <a:endParaRPr lang="fr-FR"/>
          </a:p>
        </p:txBody>
      </p:sp>
      <p:sp>
        <p:nvSpPr>
          <p:cNvPr id="7"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et modifiez le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75C90C2F-9FB9-45F6-B07F-2B9F53DE8086}" type="slidenum">
              <a:rPr lang="fr-FR"/>
              <a:pPr/>
              <a:t>‹N°›</a:t>
            </a:fld>
            <a:endParaRPr lang="fr-FR"/>
          </a:p>
        </p:txBody>
      </p:sp>
      <p:sp>
        <p:nvSpPr>
          <p:cNvPr id="6"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973888" y="146050"/>
            <a:ext cx="1917700" cy="5967413"/>
          </a:xfrm>
        </p:spPr>
        <p:txBody>
          <a:bodyPr vert="eaVert"/>
          <a:lstStyle/>
          <a:p>
            <a:r>
              <a:rPr lang="fr-FR" smtClean="0"/>
              <a:t>Cliquez et modifiez le titre</a:t>
            </a:r>
            <a:endParaRPr lang="fr-FR"/>
          </a:p>
        </p:txBody>
      </p:sp>
      <p:sp>
        <p:nvSpPr>
          <p:cNvPr id="3" name="Espace réservé du texte vertical 2"/>
          <p:cNvSpPr>
            <a:spLocks noGrp="1"/>
          </p:cNvSpPr>
          <p:nvPr>
            <p:ph type="body" orient="vert" idx="1"/>
          </p:nvPr>
        </p:nvSpPr>
        <p:spPr>
          <a:xfrm>
            <a:off x="1219200" y="146050"/>
            <a:ext cx="5602288" cy="5967413"/>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EF292D9E-78B8-4BD7-B350-8009499B8B9C}" type="slidenum">
              <a:rPr lang="fr-FR"/>
              <a:pPr/>
              <a:t>‹N°›</a:t>
            </a:fld>
            <a:endParaRPr lang="fr-FR"/>
          </a:p>
        </p:txBody>
      </p:sp>
      <p:sp>
        <p:nvSpPr>
          <p:cNvPr id="6"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têt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4289FFF7-9EDA-4302-AE47-8A0111B26166}" type="slidenum">
              <a:rPr lang="fr-FR"/>
              <a:pPr/>
              <a:t>‹N°›</a:t>
            </a:fld>
            <a:endParaRPr lang="fr-FR"/>
          </a:p>
        </p:txBody>
      </p:sp>
      <p:sp>
        <p:nvSpPr>
          <p:cNvPr id="6"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1219200" y="1617663"/>
            <a:ext cx="37592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5130800" y="1617663"/>
            <a:ext cx="3760788"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E2DEDB9B-674A-4A19-88F2-C3E3F1AE0754}" type="slidenum">
              <a:rPr lang="fr-FR"/>
              <a:pPr/>
              <a:t>‹N°›</a:t>
            </a:fld>
            <a:endParaRPr lang="fr-FR"/>
          </a:p>
        </p:txBody>
      </p:sp>
      <p:sp>
        <p:nvSpPr>
          <p:cNvPr id="7"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8" name="Espace réservé du numéro de diapositive 7"/>
          <p:cNvSpPr>
            <a:spLocks noGrp="1"/>
          </p:cNvSpPr>
          <p:nvPr>
            <p:ph type="sldNum" sz="quarter" idx="11"/>
          </p:nvPr>
        </p:nvSpPr>
        <p:spPr/>
        <p:txBody>
          <a:bodyPr/>
          <a:lstStyle>
            <a:lvl1pPr>
              <a:defRPr smtClean="0"/>
            </a:lvl1pPr>
          </a:lstStyle>
          <a:p>
            <a:r>
              <a:rPr lang="fr-FR"/>
              <a:t>page </a:t>
            </a:r>
            <a:fld id="{AEE1C198-315A-4170-B547-A051E240C81F}" type="slidenum">
              <a:rPr lang="fr-FR"/>
              <a:pPr/>
              <a:t>‹N°›</a:t>
            </a:fld>
            <a:endParaRPr lang="fr-FR"/>
          </a:p>
        </p:txBody>
      </p:sp>
      <p:sp>
        <p:nvSpPr>
          <p:cNvPr id="9" name="Espace réservé du pied de page 5"/>
          <p:cNvSpPr>
            <a:spLocks noGrp="1" noChangeArrowheads="1"/>
          </p:cNvSpPr>
          <p:nvPr>
            <p:ph type="ftr" sz="quarter" idx="12"/>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 name="Espace réservé du numéro de diapositive 3"/>
          <p:cNvSpPr>
            <a:spLocks noGrp="1"/>
          </p:cNvSpPr>
          <p:nvPr>
            <p:ph type="sldNum" sz="quarter" idx="11"/>
          </p:nvPr>
        </p:nvSpPr>
        <p:spPr/>
        <p:txBody>
          <a:bodyPr/>
          <a:lstStyle>
            <a:lvl1pPr>
              <a:defRPr smtClean="0"/>
            </a:lvl1pPr>
          </a:lstStyle>
          <a:p>
            <a:r>
              <a:rPr lang="fr-FR"/>
              <a:t>page </a:t>
            </a:r>
            <a:fld id="{42FB173D-BB2B-445F-97D9-4DB4B769DE58}" type="slidenum">
              <a:rPr lang="fr-FR"/>
              <a:pPr/>
              <a:t>‹N°›</a:t>
            </a:fld>
            <a:endParaRPr lang="fr-FR"/>
          </a:p>
        </p:txBody>
      </p:sp>
      <p:sp>
        <p:nvSpPr>
          <p:cNvPr id="5"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u pied de page 1"/>
          <p:cNvSpPr>
            <a:spLocks noGrp="1"/>
          </p:cNvSpPr>
          <p:nvPr>
            <p:ph type="ftr" sz="quarter" idx="10"/>
          </p:nvPr>
        </p:nvSpPr>
        <p:spPr>
          <a:xfrm>
            <a:off x="1524000" y="6453188"/>
            <a:ext cx="6756400" cy="268287"/>
          </a:xfrm>
          <a:prstGeom prst="rect">
            <a:avLst/>
          </a:prstGeom>
        </p:spPr>
        <p:txBody>
          <a:bodyPr/>
          <a:lstStyle>
            <a:lvl1pPr>
              <a:defRPr/>
            </a:lvl1pPr>
          </a:lstStyle>
          <a:p>
            <a:r>
              <a:rPr lang="fr-FR" smtClean="0"/>
              <a:t>direction ou services                         &lt;pied de page&gt;</a:t>
            </a:r>
            <a:endParaRPr lang="fr-FR"/>
          </a:p>
        </p:txBody>
      </p:sp>
      <p:sp>
        <p:nvSpPr>
          <p:cNvPr id="3" name="Espace réservé du numéro de diapositive 2"/>
          <p:cNvSpPr>
            <a:spLocks noGrp="1"/>
          </p:cNvSpPr>
          <p:nvPr>
            <p:ph type="sldNum" sz="quarter" idx="11"/>
          </p:nvPr>
        </p:nvSpPr>
        <p:spPr/>
        <p:txBody>
          <a:bodyPr/>
          <a:lstStyle>
            <a:lvl1pPr>
              <a:defRPr smtClean="0"/>
            </a:lvl1pPr>
          </a:lstStyle>
          <a:p>
            <a:r>
              <a:rPr lang="fr-FR"/>
              <a:t>page </a:t>
            </a:r>
            <a:fld id="{97B3F700-8A59-4A4A-BBBF-D313DDD5F736}" type="slidenum">
              <a:rPr lang="fr-FR"/>
              <a:pPr/>
              <a:t>‹N°›</a:t>
            </a:fld>
            <a:endParaRPr lang="fr-F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u pied de page 4"/>
          <p:cNvSpPr>
            <a:spLocks noGrp="1"/>
          </p:cNvSpPr>
          <p:nvPr>
            <p:ph type="ftr" sz="quarter" idx="10"/>
          </p:nvPr>
        </p:nvSpPr>
        <p:spPr>
          <a:xfrm>
            <a:off x="1524000" y="6453188"/>
            <a:ext cx="6756400" cy="268287"/>
          </a:xfrm>
          <a:prstGeom prst="rect">
            <a:avLst/>
          </a:prstGeom>
        </p:spPr>
        <p:txBody>
          <a:bodyPr/>
          <a:lstStyle>
            <a:lvl1pPr>
              <a:defRPr/>
            </a:lvl1pPr>
          </a:lstStyle>
          <a:p>
            <a:r>
              <a:rPr lang="fr-FR" smtClean="0"/>
              <a:t>direction ou services                         &lt;pied de page&gt;</a:t>
            </a:r>
            <a:endParaRPr lang="fr-F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9691139D-2DE0-48D8-9C7F-848F378ADA69}" type="slidenum">
              <a:rPr lang="fr-FR"/>
              <a:pPr/>
              <a:t>‹N°›</a:t>
            </a:fld>
            <a:endParaRPr lang="fr-F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FR" smtClean="0"/>
              <a:t>Cliquez sur l'icône pour ajouter une image</a:t>
            </a:r>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u pied de page 4"/>
          <p:cNvSpPr>
            <a:spLocks noGrp="1"/>
          </p:cNvSpPr>
          <p:nvPr>
            <p:ph type="ftr" sz="quarter" idx="10"/>
          </p:nvPr>
        </p:nvSpPr>
        <p:spPr>
          <a:xfrm>
            <a:off x="1524000" y="6453188"/>
            <a:ext cx="6756400" cy="268287"/>
          </a:xfrm>
          <a:prstGeom prst="rect">
            <a:avLst/>
          </a:prstGeom>
        </p:spPr>
        <p:txBody>
          <a:bodyPr/>
          <a:lstStyle>
            <a:lvl1pPr>
              <a:defRPr/>
            </a:lvl1pPr>
          </a:lstStyle>
          <a:p>
            <a:r>
              <a:rPr lang="fr-FR" smtClean="0"/>
              <a:t>direction ou services                         &lt;pied de page&gt;</a:t>
            </a:r>
            <a:endParaRPr lang="fr-F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ABA1296E-4158-4F88-B007-7F99A6464E64}" type="slidenum">
              <a:rPr lang="fr-FR"/>
              <a:pPr/>
              <a:t>‹N°›</a:t>
            </a:fld>
            <a:endParaRPr lang="fr-F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3.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498600" y="146050"/>
            <a:ext cx="7391400" cy="860425"/>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p>
            <a:pPr lvl="0"/>
            <a:r>
              <a:rPr lang="fr-FR"/>
              <a:t>Cliquez et modifiez le titre</a:t>
            </a:r>
          </a:p>
        </p:txBody>
      </p:sp>
      <p:sp>
        <p:nvSpPr>
          <p:cNvPr id="1027" name="Rectangle 3"/>
          <p:cNvSpPr>
            <a:spLocks noGrp="1" noChangeArrowheads="1"/>
          </p:cNvSpPr>
          <p:nvPr>
            <p:ph type="body" idx="1"/>
          </p:nvPr>
        </p:nvSpPr>
        <p:spPr bwMode="auto">
          <a:xfrm>
            <a:off x="1219200" y="1617663"/>
            <a:ext cx="7672388" cy="4495800"/>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1030" name="Rectangle 6"/>
          <p:cNvSpPr>
            <a:spLocks noGrp="1" noChangeArrowheads="1"/>
          </p:cNvSpPr>
          <p:nvPr>
            <p:ph type="sldNum" sz="quarter" idx="4"/>
          </p:nvPr>
        </p:nvSpPr>
        <p:spPr bwMode="auto">
          <a:xfrm>
            <a:off x="576263" y="6453188"/>
            <a:ext cx="846137" cy="2889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a:solidFill>
                  <a:schemeClr val="tx2"/>
                </a:solidFill>
              </a:defRPr>
            </a:lvl1pPr>
          </a:lstStyle>
          <a:p>
            <a:r>
              <a:rPr lang="fr-FR"/>
              <a:t>page </a:t>
            </a:r>
            <a:fld id="{6CFDFD3F-B43C-4801-A416-FB389DFCDB85}" type="slidenum">
              <a:rPr lang="fr-FR"/>
              <a:pPr/>
              <a:t>‹N°›</a:t>
            </a:fld>
            <a:endParaRPr lang="fr-FR"/>
          </a:p>
        </p:txBody>
      </p:sp>
      <p:sp>
        <p:nvSpPr>
          <p:cNvPr id="6"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dt="0"/>
  <p:txStyles>
    <p:titleStyle>
      <a:lvl1pPr algn="l" rtl="0" eaLnBrk="1" fontAlgn="base" hangingPunct="1">
        <a:spcBef>
          <a:spcPct val="0"/>
        </a:spcBef>
        <a:spcAft>
          <a:spcPct val="0"/>
        </a:spcAft>
        <a:defRPr sz="2800" b="1">
          <a:solidFill>
            <a:schemeClr val="tx2"/>
          </a:solidFill>
          <a:latin typeface="+mj-lt"/>
          <a:ea typeface="+mj-ea"/>
          <a:cs typeface="+mj-cs"/>
        </a:defRPr>
      </a:lvl1pPr>
      <a:lvl2pPr algn="l" rtl="0" eaLnBrk="1" fontAlgn="base" hangingPunct="1">
        <a:spcBef>
          <a:spcPct val="0"/>
        </a:spcBef>
        <a:spcAft>
          <a:spcPct val="0"/>
        </a:spcAft>
        <a:defRPr sz="2800" b="1">
          <a:solidFill>
            <a:schemeClr val="tx2"/>
          </a:solidFill>
          <a:latin typeface="Arial" pitchFamily="4" charset="0"/>
        </a:defRPr>
      </a:lvl2pPr>
      <a:lvl3pPr algn="l" rtl="0" eaLnBrk="1" fontAlgn="base" hangingPunct="1">
        <a:spcBef>
          <a:spcPct val="0"/>
        </a:spcBef>
        <a:spcAft>
          <a:spcPct val="0"/>
        </a:spcAft>
        <a:defRPr sz="2800" b="1">
          <a:solidFill>
            <a:schemeClr val="tx2"/>
          </a:solidFill>
          <a:latin typeface="Arial" pitchFamily="4" charset="0"/>
        </a:defRPr>
      </a:lvl3pPr>
      <a:lvl4pPr algn="l" rtl="0" eaLnBrk="1" fontAlgn="base" hangingPunct="1">
        <a:spcBef>
          <a:spcPct val="0"/>
        </a:spcBef>
        <a:spcAft>
          <a:spcPct val="0"/>
        </a:spcAft>
        <a:defRPr sz="2800" b="1">
          <a:solidFill>
            <a:schemeClr val="tx2"/>
          </a:solidFill>
          <a:latin typeface="Arial" pitchFamily="4" charset="0"/>
        </a:defRPr>
      </a:lvl4pPr>
      <a:lvl5pPr algn="l" rtl="0" eaLnBrk="1" fontAlgn="base" hangingPunct="1">
        <a:spcBef>
          <a:spcPct val="0"/>
        </a:spcBef>
        <a:spcAft>
          <a:spcPct val="0"/>
        </a:spcAft>
        <a:defRPr sz="2800" b="1">
          <a:solidFill>
            <a:schemeClr val="tx2"/>
          </a:solidFill>
          <a:latin typeface="Arial" pitchFamily="4" charset="0"/>
        </a:defRPr>
      </a:lvl5pPr>
      <a:lvl6pPr marL="457200" algn="l" rtl="0" eaLnBrk="1" fontAlgn="base" hangingPunct="1">
        <a:spcBef>
          <a:spcPct val="0"/>
        </a:spcBef>
        <a:spcAft>
          <a:spcPct val="0"/>
        </a:spcAft>
        <a:defRPr sz="2800" b="1">
          <a:solidFill>
            <a:schemeClr val="tx2"/>
          </a:solidFill>
          <a:latin typeface="Arial" pitchFamily="4" charset="0"/>
        </a:defRPr>
      </a:lvl6pPr>
      <a:lvl7pPr marL="914400" algn="l" rtl="0" eaLnBrk="1" fontAlgn="base" hangingPunct="1">
        <a:spcBef>
          <a:spcPct val="0"/>
        </a:spcBef>
        <a:spcAft>
          <a:spcPct val="0"/>
        </a:spcAft>
        <a:defRPr sz="2800" b="1">
          <a:solidFill>
            <a:schemeClr val="tx2"/>
          </a:solidFill>
          <a:latin typeface="Arial" pitchFamily="4" charset="0"/>
        </a:defRPr>
      </a:lvl7pPr>
      <a:lvl8pPr marL="1371600" algn="l" rtl="0" eaLnBrk="1" fontAlgn="base" hangingPunct="1">
        <a:spcBef>
          <a:spcPct val="0"/>
        </a:spcBef>
        <a:spcAft>
          <a:spcPct val="0"/>
        </a:spcAft>
        <a:defRPr sz="2800" b="1">
          <a:solidFill>
            <a:schemeClr val="tx2"/>
          </a:solidFill>
          <a:latin typeface="Arial" pitchFamily="4" charset="0"/>
        </a:defRPr>
      </a:lvl8pPr>
      <a:lvl9pPr marL="1828800" algn="l" rtl="0" eaLnBrk="1" fontAlgn="base" hangingPunct="1">
        <a:spcBef>
          <a:spcPct val="0"/>
        </a:spcBef>
        <a:spcAft>
          <a:spcPct val="0"/>
        </a:spcAft>
        <a:defRPr sz="2800" b="1">
          <a:solidFill>
            <a:schemeClr val="tx2"/>
          </a:solidFill>
          <a:latin typeface="Arial" pitchFamily="4" charset="0"/>
        </a:defRPr>
      </a:lvl9pPr>
    </p:titleStyle>
    <p:bodyStyle>
      <a:lvl1pPr marL="271463" indent="-271463" algn="l" rtl="0" eaLnBrk="1" fontAlgn="base" hangingPunct="1">
        <a:spcBef>
          <a:spcPct val="20000"/>
        </a:spcBef>
        <a:spcAft>
          <a:spcPct val="0"/>
        </a:spcAft>
        <a:buClr>
          <a:schemeClr val="bg2"/>
        </a:buClr>
        <a:buSzPct val="75000"/>
        <a:buFont typeface="Wingdings 2" pitchFamily="4" charset="2"/>
        <a:buChar char="¢"/>
        <a:defRPr sz="2400" b="1">
          <a:solidFill>
            <a:schemeClr val="tx1"/>
          </a:solidFill>
          <a:latin typeface="+mn-lt"/>
          <a:ea typeface="+mn-ea"/>
          <a:cs typeface="+mn-cs"/>
        </a:defRPr>
      </a:lvl1pPr>
      <a:lvl2pPr marL="541338" indent="-268288" algn="l" rtl="0" eaLnBrk="1" fontAlgn="base" hangingPunct="1">
        <a:spcBef>
          <a:spcPct val="20000"/>
        </a:spcBef>
        <a:spcAft>
          <a:spcPct val="0"/>
        </a:spcAft>
        <a:buClr>
          <a:schemeClr val="bg2"/>
        </a:buClr>
        <a:buFont typeface="Times" pitchFamily="-80" charset="0"/>
        <a:buChar char="•"/>
        <a:defRPr sz="2400">
          <a:solidFill>
            <a:schemeClr val="tx1"/>
          </a:solidFill>
          <a:latin typeface="+mn-lt"/>
          <a:ea typeface="ＭＳ Ｐゴシック" pitchFamily="4" charset="-128"/>
        </a:defRPr>
      </a:lvl2pPr>
      <a:lvl3pPr marL="728663" indent="-185738" algn="l" rtl="0" eaLnBrk="1" fontAlgn="base" hangingPunct="1">
        <a:spcBef>
          <a:spcPct val="80000"/>
        </a:spcBef>
        <a:spcAft>
          <a:spcPct val="0"/>
        </a:spcAft>
        <a:buClr>
          <a:schemeClr val="bg2"/>
        </a:buClr>
        <a:buFont typeface="Arial" pitchFamily="4" charset="0"/>
        <a:buChar char="-"/>
        <a:defRPr sz="2000">
          <a:solidFill>
            <a:schemeClr val="tx1"/>
          </a:solidFill>
          <a:latin typeface="+mn-lt"/>
          <a:ea typeface="ＭＳ Ｐゴシック" pitchFamily="4" charset="-128"/>
        </a:defRPr>
      </a:lvl3pPr>
      <a:lvl4pPr marL="1147763" indent="-228600" algn="l" rtl="0" eaLnBrk="1" fontAlgn="base" hangingPunct="1">
        <a:spcBef>
          <a:spcPct val="20000"/>
        </a:spcBef>
        <a:spcAft>
          <a:spcPct val="0"/>
        </a:spcAft>
        <a:buChar char="–"/>
        <a:defRPr>
          <a:solidFill>
            <a:schemeClr val="tx1"/>
          </a:solidFill>
          <a:latin typeface="+mn-lt"/>
          <a:ea typeface="ＭＳ Ｐゴシック" pitchFamily="4" charset="-128"/>
        </a:defRPr>
      </a:lvl4pPr>
      <a:lvl5pPr marL="1566863" indent="-228600" algn="l" rtl="0" eaLnBrk="1" fontAlgn="base" hangingPunct="1">
        <a:spcBef>
          <a:spcPct val="20000"/>
        </a:spcBef>
        <a:spcAft>
          <a:spcPct val="0"/>
        </a:spcAft>
        <a:buChar char="»"/>
        <a:defRPr>
          <a:solidFill>
            <a:schemeClr val="tx1"/>
          </a:solidFill>
          <a:latin typeface="+mn-lt"/>
          <a:ea typeface="ＭＳ Ｐゴシック" pitchFamily="4" charset="-128"/>
        </a:defRPr>
      </a:lvl5pPr>
      <a:lvl6pPr marL="2024063" indent="-228600" algn="l" rtl="0" eaLnBrk="1" fontAlgn="base" hangingPunct="1">
        <a:spcBef>
          <a:spcPct val="20000"/>
        </a:spcBef>
        <a:spcAft>
          <a:spcPct val="0"/>
        </a:spcAft>
        <a:buChar char="»"/>
        <a:defRPr>
          <a:solidFill>
            <a:schemeClr val="tx1"/>
          </a:solidFill>
          <a:latin typeface="+mn-lt"/>
          <a:ea typeface="ＭＳ Ｐゴシック" pitchFamily="4" charset="-128"/>
        </a:defRPr>
      </a:lvl6pPr>
      <a:lvl7pPr marL="2481263" indent="-228600" algn="l" rtl="0" eaLnBrk="1" fontAlgn="base" hangingPunct="1">
        <a:spcBef>
          <a:spcPct val="20000"/>
        </a:spcBef>
        <a:spcAft>
          <a:spcPct val="0"/>
        </a:spcAft>
        <a:buChar char="»"/>
        <a:defRPr>
          <a:solidFill>
            <a:schemeClr val="tx1"/>
          </a:solidFill>
          <a:latin typeface="+mn-lt"/>
          <a:ea typeface="ＭＳ Ｐゴシック" pitchFamily="4" charset="-128"/>
        </a:defRPr>
      </a:lvl7pPr>
      <a:lvl8pPr marL="2938463" indent="-228600" algn="l" rtl="0" eaLnBrk="1" fontAlgn="base" hangingPunct="1">
        <a:spcBef>
          <a:spcPct val="20000"/>
        </a:spcBef>
        <a:spcAft>
          <a:spcPct val="0"/>
        </a:spcAft>
        <a:buChar char="»"/>
        <a:defRPr>
          <a:solidFill>
            <a:schemeClr val="tx1"/>
          </a:solidFill>
          <a:latin typeface="+mn-lt"/>
          <a:ea typeface="ＭＳ Ｐゴシック" pitchFamily="4" charset="-128"/>
        </a:defRPr>
      </a:lvl8pPr>
      <a:lvl9pPr marL="3395663" indent="-228600" algn="l" rtl="0" eaLnBrk="1" fontAlgn="base" hangingPunct="1">
        <a:spcBef>
          <a:spcPct val="20000"/>
        </a:spcBef>
        <a:spcAft>
          <a:spcPct val="0"/>
        </a:spcAft>
        <a:buChar char="»"/>
        <a:defRPr>
          <a:solidFill>
            <a:schemeClr val="tx1"/>
          </a:solidFill>
          <a:latin typeface="+mn-lt"/>
          <a:ea typeface="ＭＳ Ｐゴシック" pitchFamily="4" charset="-128"/>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bwMode="auto">
          <a:xfrm>
            <a:off x="1497013" y="146050"/>
            <a:ext cx="7391400" cy="860425"/>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p>
            <a:pPr lvl="0"/>
            <a:r>
              <a:rPr lang="fr-FR"/>
              <a:t>Cliquez et modifiez le titre</a:t>
            </a:r>
          </a:p>
        </p:txBody>
      </p:sp>
      <p:sp>
        <p:nvSpPr>
          <p:cNvPr id="16387" name="Rectangle 3"/>
          <p:cNvSpPr>
            <a:spLocks noGrp="1" noChangeArrowheads="1"/>
          </p:cNvSpPr>
          <p:nvPr>
            <p:ph type="body" idx="1"/>
          </p:nvPr>
        </p:nvSpPr>
        <p:spPr bwMode="auto">
          <a:xfrm>
            <a:off x="1219200" y="1617663"/>
            <a:ext cx="7672388" cy="4495800"/>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16389" name="Rectangle 5"/>
          <p:cNvSpPr>
            <a:spLocks noGrp="1" noChangeArrowheads="1"/>
          </p:cNvSpPr>
          <p:nvPr>
            <p:ph type="sldNum" sz="quarter" idx="4"/>
          </p:nvPr>
        </p:nvSpPr>
        <p:spPr bwMode="auto">
          <a:xfrm>
            <a:off x="576263" y="6453188"/>
            <a:ext cx="836612" cy="2889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a:solidFill>
                  <a:schemeClr val="tx2"/>
                </a:solidFill>
              </a:defRPr>
            </a:lvl1pPr>
          </a:lstStyle>
          <a:p>
            <a:r>
              <a:rPr lang="fr-FR"/>
              <a:t>page </a:t>
            </a:r>
            <a:fld id="{9AA4915D-41E5-48B0-8F72-8556C20F8D33}" type="slidenum">
              <a:rPr lang="fr-FR"/>
              <a:pPr/>
              <a:t>‹N°›</a:t>
            </a:fld>
            <a:endParaRPr lang="fr-FR"/>
          </a:p>
        </p:txBody>
      </p:sp>
      <p:sp>
        <p:nvSpPr>
          <p:cNvPr id="7" name="Espace réservé du pied de page 5"/>
          <p:cNvSpPr>
            <a:spLocks noGrp="1" noChangeArrowheads="1"/>
          </p:cNvSpPr>
          <p:nvPr>
            <p:ph type="ftr" sz="quarter" idx="3"/>
          </p:nvPr>
        </p:nvSpPr>
        <p:spPr bwMode="auto">
          <a:xfrm>
            <a:off x="1590675" y="6453188"/>
            <a:ext cx="6561138"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hdr="0" dt="0"/>
  <p:txStyles>
    <p:titleStyle>
      <a:lvl1pPr algn="l" rtl="0" fontAlgn="base">
        <a:spcBef>
          <a:spcPct val="0"/>
        </a:spcBef>
        <a:spcAft>
          <a:spcPct val="0"/>
        </a:spcAft>
        <a:defRPr sz="2800" b="1">
          <a:solidFill>
            <a:srgbClr val="DA6667"/>
          </a:solidFill>
          <a:latin typeface="+mj-lt"/>
          <a:ea typeface="+mj-ea"/>
          <a:cs typeface="+mj-cs"/>
        </a:defRPr>
      </a:lvl1pPr>
      <a:lvl2pPr algn="l" rtl="0" fontAlgn="base">
        <a:spcBef>
          <a:spcPct val="0"/>
        </a:spcBef>
        <a:spcAft>
          <a:spcPct val="0"/>
        </a:spcAft>
        <a:defRPr sz="2800" b="1">
          <a:solidFill>
            <a:srgbClr val="DA6667"/>
          </a:solidFill>
          <a:latin typeface="Arial" pitchFamily="4" charset="0"/>
        </a:defRPr>
      </a:lvl2pPr>
      <a:lvl3pPr algn="l" rtl="0" fontAlgn="base">
        <a:spcBef>
          <a:spcPct val="0"/>
        </a:spcBef>
        <a:spcAft>
          <a:spcPct val="0"/>
        </a:spcAft>
        <a:defRPr sz="2800" b="1">
          <a:solidFill>
            <a:srgbClr val="DA6667"/>
          </a:solidFill>
          <a:latin typeface="Arial" pitchFamily="4" charset="0"/>
        </a:defRPr>
      </a:lvl3pPr>
      <a:lvl4pPr algn="l" rtl="0" fontAlgn="base">
        <a:spcBef>
          <a:spcPct val="0"/>
        </a:spcBef>
        <a:spcAft>
          <a:spcPct val="0"/>
        </a:spcAft>
        <a:defRPr sz="2800" b="1">
          <a:solidFill>
            <a:srgbClr val="DA6667"/>
          </a:solidFill>
          <a:latin typeface="Arial" pitchFamily="4" charset="0"/>
        </a:defRPr>
      </a:lvl4pPr>
      <a:lvl5pPr algn="l" rtl="0" fontAlgn="base">
        <a:spcBef>
          <a:spcPct val="0"/>
        </a:spcBef>
        <a:spcAft>
          <a:spcPct val="0"/>
        </a:spcAft>
        <a:defRPr sz="2800" b="1">
          <a:solidFill>
            <a:srgbClr val="DA6667"/>
          </a:solidFill>
          <a:latin typeface="Arial" pitchFamily="4" charset="0"/>
        </a:defRPr>
      </a:lvl5pPr>
      <a:lvl6pPr marL="457200" algn="l" rtl="0" fontAlgn="base">
        <a:spcBef>
          <a:spcPct val="0"/>
        </a:spcBef>
        <a:spcAft>
          <a:spcPct val="0"/>
        </a:spcAft>
        <a:defRPr sz="2800" b="1">
          <a:solidFill>
            <a:srgbClr val="DA6667"/>
          </a:solidFill>
          <a:latin typeface="Arial" pitchFamily="4" charset="0"/>
        </a:defRPr>
      </a:lvl6pPr>
      <a:lvl7pPr marL="914400" algn="l" rtl="0" fontAlgn="base">
        <a:spcBef>
          <a:spcPct val="0"/>
        </a:spcBef>
        <a:spcAft>
          <a:spcPct val="0"/>
        </a:spcAft>
        <a:defRPr sz="2800" b="1">
          <a:solidFill>
            <a:srgbClr val="DA6667"/>
          </a:solidFill>
          <a:latin typeface="Arial" pitchFamily="4" charset="0"/>
        </a:defRPr>
      </a:lvl7pPr>
      <a:lvl8pPr marL="1371600" algn="l" rtl="0" fontAlgn="base">
        <a:spcBef>
          <a:spcPct val="0"/>
        </a:spcBef>
        <a:spcAft>
          <a:spcPct val="0"/>
        </a:spcAft>
        <a:defRPr sz="2800" b="1">
          <a:solidFill>
            <a:srgbClr val="DA6667"/>
          </a:solidFill>
          <a:latin typeface="Arial" pitchFamily="4" charset="0"/>
        </a:defRPr>
      </a:lvl8pPr>
      <a:lvl9pPr marL="1828800" algn="l" rtl="0" fontAlgn="base">
        <a:spcBef>
          <a:spcPct val="0"/>
        </a:spcBef>
        <a:spcAft>
          <a:spcPct val="0"/>
        </a:spcAft>
        <a:defRPr sz="2800" b="1">
          <a:solidFill>
            <a:srgbClr val="DA6667"/>
          </a:solidFill>
          <a:latin typeface="Arial" pitchFamily="4" charset="0"/>
        </a:defRPr>
      </a:lvl9pPr>
    </p:titleStyle>
    <p:bodyStyle>
      <a:lvl1pPr marL="271463" indent="-271463" algn="l" rtl="0" fontAlgn="base">
        <a:spcBef>
          <a:spcPct val="20000"/>
        </a:spcBef>
        <a:spcAft>
          <a:spcPct val="0"/>
        </a:spcAft>
        <a:buClr>
          <a:schemeClr val="bg2"/>
        </a:buClr>
        <a:buSzPct val="75000"/>
        <a:buFont typeface="Wingdings 2" pitchFamily="4" charset="2"/>
        <a:buChar char=""/>
        <a:defRPr sz="2400" b="1">
          <a:solidFill>
            <a:schemeClr val="tx1"/>
          </a:solidFill>
          <a:latin typeface="+mn-lt"/>
          <a:ea typeface="+mn-ea"/>
          <a:cs typeface="+mn-cs"/>
        </a:defRPr>
      </a:lvl1pPr>
      <a:lvl2pPr marL="541338" indent="-268288" algn="l" rtl="0" fontAlgn="base">
        <a:spcBef>
          <a:spcPct val="20000"/>
        </a:spcBef>
        <a:spcAft>
          <a:spcPct val="0"/>
        </a:spcAft>
        <a:buClr>
          <a:schemeClr val="bg2"/>
        </a:buClr>
        <a:buFont typeface="Times" pitchFamily="-80" charset="0"/>
        <a:buChar char="•"/>
        <a:defRPr sz="2400">
          <a:solidFill>
            <a:schemeClr val="tx1"/>
          </a:solidFill>
          <a:latin typeface="+mn-lt"/>
          <a:ea typeface="ＭＳ Ｐゴシック" pitchFamily="4" charset="-128"/>
        </a:defRPr>
      </a:lvl2pPr>
      <a:lvl3pPr marL="728663" indent="-185738" algn="l" rtl="0" fontAlgn="base">
        <a:spcBef>
          <a:spcPct val="80000"/>
        </a:spcBef>
        <a:spcAft>
          <a:spcPct val="0"/>
        </a:spcAft>
        <a:buClr>
          <a:schemeClr val="bg2"/>
        </a:buClr>
        <a:buFont typeface="Arial" pitchFamily="4" charset="0"/>
        <a:buChar char="-"/>
        <a:defRPr sz="2000">
          <a:solidFill>
            <a:schemeClr val="tx1"/>
          </a:solidFill>
          <a:latin typeface="+mn-lt"/>
          <a:ea typeface="ＭＳ Ｐゴシック" pitchFamily="4" charset="-128"/>
        </a:defRPr>
      </a:lvl3pPr>
      <a:lvl4pPr marL="1660525" indent="-228600" algn="l" rtl="0" fontAlgn="base">
        <a:spcBef>
          <a:spcPct val="20000"/>
        </a:spcBef>
        <a:spcAft>
          <a:spcPct val="0"/>
        </a:spcAft>
        <a:buChar char="–"/>
        <a:defRPr>
          <a:solidFill>
            <a:schemeClr val="tx1"/>
          </a:solidFill>
          <a:latin typeface="+mn-lt"/>
          <a:ea typeface="ＭＳ Ｐゴシック" pitchFamily="4" charset="-128"/>
        </a:defRPr>
      </a:lvl4pPr>
      <a:lvl5pPr marL="2068513" indent="-228600" algn="l" rtl="0" fontAlgn="base">
        <a:spcBef>
          <a:spcPct val="20000"/>
        </a:spcBef>
        <a:spcAft>
          <a:spcPct val="0"/>
        </a:spcAft>
        <a:buChar char="»"/>
        <a:defRPr>
          <a:solidFill>
            <a:schemeClr val="tx1"/>
          </a:solidFill>
          <a:latin typeface="+mn-lt"/>
          <a:ea typeface="ＭＳ Ｐゴシック" pitchFamily="4" charset="-128"/>
        </a:defRPr>
      </a:lvl5pPr>
      <a:lvl6pPr marL="2525713" indent="-228600" algn="l" rtl="0" fontAlgn="base">
        <a:spcBef>
          <a:spcPct val="20000"/>
        </a:spcBef>
        <a:spcAft>
          <a:spcPct val="0"/>
        </a:spcAft>
        <a:buChar char="»"/>
        <a:defRPr>
          <a:solidFill>
            <a:schemeClr val="tx1"/>
          </a:solidFill>
          <a:latin typeface="+mn-lt"/>
          <a:ea typeface="ＭＳ Ｐゴシック" pitchFamily="4" charset="-128"/>
        </a:defRPr>
      </a:lvl6pPr>
      <a:lvl7pPr marL="2982913" indent="-228600" algn="l" rtl="0" fontAlgn="base">
        <a:spcBef>
          <a:spcPct val="20000"/>
        </a:spcBef>
        <a:spcAft>
          <a:spcPct val="0"/>
        </a:spcAft>
        <a:buChar char="»"/>
        <a:defRPr>
          <a:solidFill>
            <a:schemeClr val="tx1"/>
          </a:solidFill>
          <a:latin typeface="+mn-lt"/>
          <a:ea typeface="ＭＳ Ｐゴシック" pitchFamily="4" charset="-128"/>
        </a:defRPr>
      </a:lvl7pPr>
      <a:lvl8pPr marL="3440113" indent="-228600" algn="l" rtl="0" fontAlgn="base">
        <a:spcBef>
          <a:spcPct val="20000"/>
        </a:spcBef>
        <a:spcAft>
          <a:spcPct val="0"/>
        </a:spcAft>
        <a:buChar char="»"/>
        <a:defRPr>
          <a:solidFill>
            <a:schemeClr val="tx1"/>
          </a:solidFill>
          <a:latin typeface="+mn-lt"/>
          <a:ea typeface="ＭＳ Ｐゴシック" pitchFamily="4" charset="-128"/>
        </a:defRPr>
      </a:lvl8pPr>
      <a:lvl9pPr marL="3897313" indent="-228600" algn="l" rtl="0" fontAlgn="base">
        <a:spcBef>
          <a:spcPct val="20000"/>
        </a:spcBef>
        <a:spcAft>
          <a:spcPct val="0"/>
        </a:spcAft>
        <a:buChar char="»"/>
        <a:defRPr>
          <a:solidFill>
            <a:schemeClr val="tx1"/>
          </a:solidFill>
          <a:latin typeface="+mn-lt"/>
          <a:ea typeface="ＭＳ Ｐゴシック" pitchFamily="4" charset="-128"/>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8.jpeg"/><Relationship Id="rId2" Type="http://schemas.openxmlformats.org/officeDocument/2006/relationships/image" Target="../media/image23.jpeg"/><Relationship Id="rId1" Type="http://schemas.openxmlformats.org/officeDocument/2006/relationships/slideLayout" Target="../slideLayouts/slideLayout18.xml"/><Relationship Id="rId6" Type="http://schemas.openxmlformats.org/officeDocument/2006/relationships/image" Target="../media/image27.jpeg"/><Relationship Id="rId5" Type="http://schemas.openxmlformats.org/officeDocument/2006/relationships/image" Target="../media/image26.jpeg"/><Relationship Id="rId10" Type="http://schemas.openxmlformats.org/officeDocument/2006/relationships/image" Target="../media/image31.png"/><Relationship Id="rId4" Type="http://schemas.openxmlformats.org/officeDocument/2006/relationships/image" Target="../media/image25.jpeg"/><Relationship Id="rId9" Type="http://schemas.openxmlformats.org/officeDocument/2006/relationships/image" Target="../media/image30.png"/></Relationships>
</file>

<file path=ppt/slides/_rels/slide1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8" Type="http://schemas.openxmlformats.org/officeDocument/2006/relationships/image" Target="../media/image32.wmf"/><Relationship Id="rId3" Type="http://schemas.openxmlformats.org/officeDocument/2006/relationships/image" Target="../media/image35.png"/><Relationship Id="rId7" Type="http://schemas.openxmlformats.org/officeDocument/2006/relationships/oleObject" Target="../embeddings/oleObject1.bin"/><Relationship Id="rId2" Type="http://schemas.openxmlformats.org/officeDocument/2006/relationships/slideLayout" Target="../slideLayouts/slideLayout18.xml"/><Relationship Id="rId1" Type="http://schemas.openxmlformats.org/officeDocument/2006/relationships/vmlDrawing" Target="../drawings/vmlDrawing1.vml"/><Relationship Id="rId6" Type="http://schemas.openxmlformats.org/officeDocument/2006/relationships/image" Target="../media/image32.wmf"/><Relationship Id="rId5" Type="http://schemas.openxmlformats.org/officeDocument/2006/relationships/oleObject" Target="../embeddings/oleObject1.bin"/><Relationship Id="rId4" Type="http://schemas.openxmlformats.org/officeDocument/2006/relationships/image" Target="../media/image36.png"/><Relationship Id="rId9" Type="http://schemas.openxmlformats.org/officeDocument/2006/relationships/image" Target="../media/image38.png"/></Relationships>
</file>

<file path=ppt/slides/_rels/slide15.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39.png"/><Relationship Id="rId7" Type="http://schemas.openxmlformats.org/officeDocument/2006/relationships/image" Target="../media/image43.png"/><Relationship Id="rId2" Type="http://schemas.openxmlformats.org/officeDocument/2006/relationships/image" Target="../media/image37.jpeg"/><Relationship Id="rId1" Type="http://schemas.openxmlformats.org/officeDocument/2006/relationships/slideLayout" Target="../slideLayouts/slideLayout18.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 Id="rId9" Type="http://schemas.openxmlformats.org/officeDocument/2006/relationships/image" Target="../media/image45.png"/></Relationships>
</file>

<file path=ppt/slides/_rels/slide1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0.png"/><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image" Target="../media/image54.png"/><Relationship Id="rId7" Type="http://schemas.openxmlformats.org/officeDocument/2006/relationships/image" Target="../media/image58.png"/><Relationship Id="rId2" Type="http://schemas.openxmlformats.org/officeDocument/2006/relationships/image" Target="../media/image53.png"/><Relationship Id="rId1" Type="http://schemas.openxmlformats.org/officeDocument/2006/relationships/slideLayout" Target="../slideLayouts/slideLayout18.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png"/></Relationships>
</file>

<file path=ppt/slides/_rels/slide2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3" Type="http://schemas.openxmlformats.org/officeDocument/2006/relationships/image" Target="../media/image51.gif"/><Relationship Id="rId2" Type="http://schemas.openxmlformats.org/officeDocument/2006/relationships/image" Target="../media/image50.jpeg"/><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png"/><Relationship Id="rId1" Type="http://schemas.openxmlformats.org/officeDocument/2006/relationships/slideLayout" Target="../slideLayouts/slideLayout18.xml"/><Relationship Id="rId4" Type="http://schemas.openxmlformats.org/officeDocument/2006/relationships/image" Target="../media/image61.jpeg"/></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8.xml"/><Relationship Id="rId5" Type="http://schemas.openxmlformats.org/officeDocument/2006/relationships/image" Target="../media/image8.jpeg"/><Relationship Id="rId4" Type="http://schemas.openxmlformats.org/officeDocument/2006/relationships/image" Target="../media/image7.gif"/></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8" Type="http://schemas.openxmlformats.org/officeDocument/2006/relationships/image" Target="../media/image64.wmf"/><Relationship Id="rId13" Type="http://schemas.openxmlformats.org/officeDocument/2006/relationships/image" Target="../media/image71.png"/><Relationship Id="rId3" Type="http://schemas.openxmlformats.org/officeDocument/2006/relationships/oleObject" Target="../embeddings/oleObject2.bin"/><Relationship Id="rId7" Type="http://schemas.openxmlformats.org/officeDocument/2006/relationships/oleObject" Target="../embeddings/oleObject4.bin"/><Relationship Id="rId12" Type="http://schemas.openxmlformats.org/officeDocument/2006/relationships/image" Target="../media/image66.wmf"/><Relationship Id="rId2" Type="http://schemas.openxmlformats.org/officeDocument/2006/relationships/slideLayout" Target="../slideLayouts/slideLayout18.xml"/><Relationship Id="rId1" Type="http://schemas.openxmlformats.org/officeDocument/2006/relationships/vmlDrawing" Target="../drawings/vmlDrawing2.vml"/><Relationship Id="rId6" Type="http://schemas.openxmlformats.org/officeDocument/2006/relationships/image" Target="../media/image63.wmf"/><Relationship Id="rId11" Type="http://schemas.openxmlformats.org/officeDocument/2006/relationships/oleObject" Target="../embeddings/oleObject6.bin"/><Relationship Id="rId5" Type="http://schemas.openxmlformats.org/officeDocument/2006/relationships/oleObject" Target="../embeddings/oleObject3.bin"/><Relationship Id="rId10" Type="http://schemas.openxmlformats.org/officeDocument/2006/relationships/image" Target="../media/image65.wmf"/><Relationship Id="rId4" Type="http://schemas.openxmlformats.org/officeDocument/2006/relationships/image" Target="../media/image62.wmf"/><Relationship Id="rId9" Type="http://schemas.openxmlformats.org/officeDocument/2006/relationships/oleObject" Target="../embeddings/oleObject5.bin"/><Relationship Id="rId14" Type="http://schemas.openxmlformats.org/officeDocument/2006/relationships/image" Target="../media/image72.png"/></Relationships>
</file>

<file path=ppt/slides/_rels/slide33.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69.wmf"/><Relationship Id="rId3" Type="http://schemas.openxmlformats.org/officeDocument/2006/relationships/oleObject" Target="../embeddings/oleObject7.bin"/><Relationship Id="rId7" Type="http://schemas.openxmlformats.org/officeDocument/2006/relationships/image" Target="../media/image76.png"/><Relationship Id="rId12" Type="http://schemas.openxmlformats.org/officeDocument/2006/relationships/oleObject" Target="../embeddings/oleObject9.bin"/><Relationship Id="rId2" Type="http://schemas.openxmlformats.org/officeDocument/2006/relationships/slideLayout" Target="../slideLayouts/slideLayout18.xml"/><Relationship Id="rId1" Type="http://schemas.openxmlformats.org/officeDocument/2006/relationships/vmlDrawing" Target="../drawings/vmlDrawing3.vml"/><Relationship Id="rId6" Type="http://schemas.openxmlformats.org/officeDocument/2006/relationships/image" Target="../media/image68.wmf"/><Relationship Id="rId11" Type="http://schemas.openxmlformats.org/officeDocument/2006/relationships/image" Target="../media/image80.png"/><Relationship Id="rId5" Type="http://schemas.openxmlformats.org/officeDocument/2006/relationships/oleObject" Target="../embeddings/oleObject8.bin"/><Relationship Id="rId10" Type="http://schemas.openxmlformats.org/officeDocument/2006/relationships/image" Target="../media/image79.png"/><Relationship Id="rId4" Type="http://schemas.openxmlformats.org/officeDocument/2006/relationships/image" Target="../media/image67.wmf"/><Relationship Id="rId9" Type="http://schemas.openxmlformats.org/officeDocument/2006/relationships/image" Target="../media/image78.png"/></Relationships>
</file>

<file path=ppt/slides/_rels/slide34.xml.rels><?xml version="1.0" encoding="UTF-8" standalone="yes"?>
<Relationships xmlns="http://schemas.openxmlformats.org/package/2006/relationships"><Relationship Id="rId8" Type="http://schemas.openxmlformats.org/officeDocument/2006/relationships/image" Target="../media/image70.wmf"/><Relationship Id="rId13" Type="http://schemas.openxmlformats.org/officeDocument/2006/relationships/image" Target="../media/image85.png"/><Relationship Id="rId3" Type="http://schemas.openxmlformats.org/officeDocument/2006/relationships/image" Target="../media/image73.png"/><Relationship Id="rId7" Type="http://schemas.openxmlformats.org/officeDocument/2006/relationships/oleObject" Target="../embeddings/oleObject10.bin"/><Relationship Id="rId12" Type="http://schemas.openxmlformats.org/officeDocument/2006/relationships/image" Target="../media/image71.wmf"/><Relationship Id="rId2" Type="http://schemas.openxmlformats.org/officeDocument/2006/relationships/slideLayout" Target="../slideLayouts/slideLayout18.xml"/><Relationship Id="rId1" Type="http://schemas.openxmlformats.org/officeDocument/2006/relationships/vmlDrawing" Target="../drawings/vmlDrawing4.vml"/><Relationship Id="rId6" Type="http://schemas.openxmlformats.org/officeDocument/2006/relationships/image" Target="../media/image70.wmf"/><Relationship Id="rId11" Type="http://schemas.openxmlformats.org/officeDocument/2006/relationships/oleObject" Target="../embeddings/oleObject11.bin"/><Relationship Id="rId5" Type="http://schemas.openxmlformats.org/officeDocument/2006/relationships/oleObject" Target="../embeddings/oleObject10.bin"/><Relationship Id="rId10" Type="http://schemas.openxmlformats.org/officeDocument/2006/relationships/image" Target="../media/image71.wmf"/><Relationship Id="rId4" Type="http://schemas.openxmlformats.org/officeDocument/2006/relationships/image" Target="../media/image75.png"/><Relationship Id="rId9" Type="http://schemas.openxmlformats.org/officeDocument/2006/relationships/oleObject" Target="../embeddings/oleObject11.bin"/></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18.xml"/><Relationship Id="rId5" Type="http://schemas.openxmlformats.org/officeDocument/2006/relationships/image" Target="../media/image87.png"/><Relationship Id="rId4" Type="http://schemas.openxmlformats.org/officeDocument/2006/relationships/image" Target="../media/image86.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88.jpeg"/><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3" Type="http://schemas.openxmlformats.org/officeDocument/2006/relationships/image" Target="../media/image91.gif"/><Relationship Id="rId2" Type="http://schemas.openxmlformats.org/officeDocument/2006/relationships/image" Target="../media/image90.jpeg"/><Relationship Id="rId1" Type="http://schemas.openxmlformats.org/officeDocument/2006/relationships/slideLayout" Target="../slideLayouts/slideLayout18.xml"/><Relationship Id="rId6" Type="http://schemas.openxmlformats.org/officeDocument/2006/relationships/image" Target="../media/image94.gif"/><Relationship Id="rId5" Type="http://schemas.openxmlformats.org/officeDocument/2006/relationships/image" Target="../media/image93.gif"/><Relationship Id="rId4" Type="http://schemas.openxmlformats.org/officeDocument/2006/relationships/image" Target="../media/image92.gif"/></Relationships>
</file>

<file path=ppt/slides/_rels/slide44.xml.rels><?xml version="1.0" encoding="UTF-8" standalone="yes"?>
<Relationships xmlns="http://schemas.openxmlformats.org/package/2006/relationships"><Relationship Id="rId3" Type="http://schemas.openxmlformats.org/officeDocument/2006/relationships/image" Target="../media/image96.jpg"/><Relationship Id="rId2" Type="http://schemas.openxmlformats.org/officeDocument/2006/relationships/image" Target="../media/image95.jpeg"/><Relationship Id="rId1" Type="http://schemas.openxmlformats.org/officeDocument/2006/relationships/slideLayout" Target="../slideLayouts/slideLayout18.xml"/><Relationship Id="rId4" Type="http://schemas.openxmlformats.org/officeDocument/2006/relationships/image" Target="../media/image97.png"/></Relationships>
</file>

<file path=ppt/slides/_rels/slide4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100.png"/><Relationship Id="rId1" Type="http://schemas.openxmlformats.org/officeDocument/2006/relationships/slideLayout" Target="../slideLayouts/slideLayout18.xml"/><Relationship Id="rId6" Type="http://schemas.openxmlformats.org/officeDocument/2006/relationships/image" Target="../media/image104.png"/><Relationship Id="rId5" Type="http://schemas.openxmlformats.org/officeDocument/2006/relationships/image" Target="../media/image103.jpeg"/><Relationship Id="rId4" Type="http://schemas.openxmlformats.org/officeDocument/2006/relationships/image" Target="../media/image102.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Layout" Target="../slideLayouts/slideLayout18.xml"/><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image" Target="../media/image14.jpeg"/><Relationship Id="rId1" Type="http://schemas.openxmlformats.org/officeDocument/2006/relationships/slideLayout" Target="../slideLayouts/slideLayout18.xml"/><Relationship Id="rId6" Type="http://schemas.openxmlformats.org/officeDocument/2006/relationships/image" Target="../media/image18.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16.png"/><Relationship Id="rId9" Type="http://schemas.openxmlformats.org/officeDocument/2006/relationships/image" Target="../media/image2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054" name="Rectangle 6"/>
          <p:cNvSpPr>
            <a:spLocks noGrp="1" noChangeArrowheads="1"/>
          </p:cNvSpPr>
          <p:nvPr>
            <p:ph type="ctrTitle"/>
          </p:nvPr>
        </p:nvSpPr>
        <p:spPr>
          <a:xfrm>
            <a:off x="3429000" y="571480"/>
            <a:ext cx="5459413" cy="2786082"/>
          </a:xfrm>
        </p:spPr>
        <p:txBody>
          <a:bodyPr/>
          <a:lstStyle/>
          <a:p>
            <a:r>
              <a:rPr lang="fr-FR" sz="2400" dirty="0" smtClean="0">
                <a:latin typeface="Arial Narrow" pitchFamily="34" charset="0"/>
              </a:rPr>
              <a:t>Chapitre 5</a:t>
            </a:r>
            <a:br>
              <a:rPr lang="fr-FR" sz="2400" dirty="0" smtClean="0">
                <a:latin typeface="Arial Narrow" pitchFamily="34" charset="0"/>
              </a:rPr>
            </a:br>
            <a:r>
              <a:rPr lang="fr-FR" sz="2400" dirty="0" smtClean="0">
                <a:latin typeface="Arial Narrow" pitchFamily="34" charset="0"/>
              </a:rPr>
              <a:t/>
            </a:r>
            <a:br>
              <a:rPr lang="fr-FR" sz="2400" dirty="0" smtClean="0">
                <a:latin typeface="Arial Narrow" pitchFamily="34" charset="0"/>
              </a:rPr>
            </a:br>
            <a:r>
              <a:rPr lang="fr-FR" sz="2400" dirty="0" smtClean="0">
                <a:latin typeface="Arial Narrow" pitchFamily="34" charset="0"/>
              </a:rPr>
              <a:t>COM101</a:t>
            </a:r>
            <a:br>
              <a:rPr lang="fr-FR" sz="2400" dirty="0" smtClean="0">
                <a:latin typeface="Arial Narrow" pitchFamily="34" charset="0"/>
              </a:rPr>
            </a:br>
            <a:r>
              <a:rPr lang="fr-FR" sz="2400" dirty="0" smtClean="0">
                <a:latin typeface="Arial Narrow" pitchFamily="34" charset="0"/>
              </a:rPr>
              <a:t>Optique et photonique</a:t>
            </a:r>
            <a:br>
              <a:rPr lang="fr-FR" sz="2400" dirty="0" smtClean="0">
                <a:latin typeface="Arial Narrow" pitchFamily="34" charset="0"/>
              </a:rPr>
            </a:br>
            <a:r>
              <a:rPr lang="fr-FR" sz="2400" dirty="0" smtClean="0">
                <a:latin typeface="Arial Narrow" pitchFamily="34" charset="0"/>
              </a:rPr>
              <a:t>1</a:t>
            </a:r>
            <a:r>
              <a:rPr lang="fr-FR" sz="2400" baseline="30000" dirty="0" smtClean="0">
                <a:latin typeface="Arial Narrow" pitchFamily="34" charset="0"/>
              </a:rPr>
              <a:t>ère</a:t>
            </a:r>
            <a:r>
              <a:rPr lang="fr-FR" sz="2400" dirty="0" smtClean="0">
                <a:latin typeface="Arial Narrow" pitchFamily="34" charset="0"/>
              </a:rPr>
              <a:t> année</a:t>
            </a:r>
            <a:br>
              <a:rPr lang="fr-FR" sz="2400" dirty="0" smtClean="0">
                <a:latin typeface="Arial Narrow" pitchFamily="34" charset="0"/>
              </a:rPr>
            </a:br>
            <a:r>
              <a:rPr lang="fr-FR" sz="2400" dirty="0" smtClean="0">
                <a:latin typeface="Arial Narrow" pitchFamily="34" charset="0"/>
              </a:rPr>
              <a:t/>
            </a:r>
            <a:br>
              <a:rPr lang="fr-FR" sz="2400" dirty="0" smtClean="0">
                <a:latin typeface="Arial Narrow" pitchFamily="34" charset="0"/>
              </a:rPr>
            </a:br>
            <a:r>
              <a:rPr lang="fr-FR" dirty="0" smtClean="0">
                <a:latin typeface="Arial Narrow" pitchFamily="34" charset="0"/>
              </a:rPr>
              <a:t>Le laser</a:t>
            </a:r>
            <a:endParaRPr lang="fr-FR" dirty="0"/>
          </a:p>
        </p:txBody>
      </p:sp>
      <p:sp>
        <p:nvSpPr>
          <p:cNvPr id="2055" name="Rectangle 7"/>
          <p:cNvSpPr>
            <a:spLocks noGrp="1" noChangeArrowheads="1"/>
          </p:cNvSpPr>
          <p:nvPr>
            <p:ph type="subTitle" idx="1"/>
          </p:nvPr>
        </p:nvSpPr>
        <p:spPr/>
        <p:txBody>
          <a:bodyPr/>
          <a:lstStyle/>
          <a:p>
            <a:r>
              <a:rPr lang="fr-FR" dirty="0" smtClean="0">
                <a:latin typeface="Arial Narrow" pitchFamily="34" charset="0"/>
              </a:rPr>
              <a:t>Renaud GABET</a:t>
            </a:r>
          </a:p>
          <a:p>
            <a:r>
              <a:rPr lang="fr-FR" dirty="0" smtClean="0">
                <a:latin typeface="Arial Narrow" pitchFamily="34" charset="0"/>
              </a:rPr>
              <a:t>Bureau 3D41</a:t>
            </a:r>
            <a:endParaRPr lang="fr-FR" dirty="0">
              <a:latin typeface="Arial Narrow" pitchFamily="34" charset="0"/>
            </a:endParaRPr>
          </a:p>
          <a:p>
            <a:r>
              <a:rPr lang="fr-FR" dirty="0" smtClean="0">
                <a:latin typeface="Arial Narrow" pitchFamily="34" charset="0"/>
              </a:rPr>
              <a:t>renaud.gabet@telecom-paris.fr</a:t>
            </a:r>
          </a:p>
          <a:p>
            <a:endParaRPr lang="fr-FR" dirty="0" smtClean="0"/>
          </a:p>
          <a:p>
            <a:r>
              <a:rPr lang="fr-FR" dirty="0">
                <a:latin typeface="Arial Narrow" pitchFamily="34" charset="0"/>
              </a:rPr>
              <a:t>2023-2024</a:t>
            </a:r>
          </a:p>
          <a:p>
            <a:endParaRPr lang="fr-FR" dirty="0"/>
          </a:p>
        </p:txBody>
      </p:sp>
      <p:pic>
        <p:nvPicPr>
          <p:cNvPr id="2" name="Image 1"/>
          <p:cNvPicPr>
            <a:picLocks noChangeAspect="1"/>
          </p:cNvPicPr>
          <p:nvPr/>
        </p:nvPicPr>
        <p:blipFill>
          <a:blip r:embed="rId3"/>
          <a:stretch>
            <a:fillRect/>
          </a:stretch>
        </p:blipFill>
        <p:spPr>
          <a:xfrm>
            <a:off x="805103" y="745626"/>
            <a:ext cx="1767993" cy="2725148"/>
          </a:xfrm>
          <a:prstGeom prst="rect">
            <a:avLst/>
          </a:prstGeom>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9</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7" name="Rectangle 2"/>
          <p:cNvSpPr txBox="1">
            <a:spLocks noChangeArrowheads="1"/>
          </p:cNvSpPr>
          <p:nvPr/>
        </p:nvSpPr>
        <p:spPr>
          <a:xfrm>
            <a:off x="0" y="946714"/>
            <a:ext cx="8604738" cy="513169"/>
          </a:xfrm>
          <a:prstGeom prst="rect">
            <a:avLst/>
          </a:prstGeom>
        </p:spPr>
        <p:txBody>
          <a:bodyPr/>
          <a:lstStyle/>
          <a:p>
            <a:r>
              <a:rPr lang="fr-FR" sz="2400" b="1" kern="0" dirty="0" smtClean="0">
                <a:solidFill>
                  <a:srgbClr val="DA6667"/>
                </a:solidFill>
                <a:latin typeface="Arial Narrow" pitchFamily="34" charset="0"/>
                <a:ea typeface="+mj-ea"/>
                <a:cs typeface="+mj-cs"/>
              </a:rPr>
              <a:t>Définition : Emission de lumière par un corps non incandescent</a:t>
            </a:r>
            <a:endParaRPr lang="fr-FR" sz="2400" b="1" kern="0" dirty="0">
              <a:solidFill>
                <a:srgbClr val="DA6667"/>
              </a:solidFill>
              <a:latin typeface="Arial Narrow" pitchFamily="34" charset="0"/>
              <a:ea typeface="+mj-ea"/>
              <a:cs typeface="+mj-cs"/>
            </a:endParaRPr>
          </a:p>
        </p:txBody>
      </p:sp>
      <p:sp>
        <p:nvSpPr>
          <p:cNvPr id="8" name="ZoneTexte 7"/>
          <p:cNvSpPr txBox="1"/>
          <p:nvPr/>
        </p:nvSpPr>
        <p:spPr>
          <a:xfrm>
            <a:off x="126504" y="1546950"/>
            <a:ext cx="9017496" cy="1754326"/>
          </a:xfrm>
          <a:prstGeom prst="rect">
            <a:avLst/>
          </a:prstGeom>
          <a:noFill/>
        </p:spPr>
        <p:txBody>
          <a:bodyPr wrap="square" rtlCol="0">
            <a:spAutoFit/>
          </a:bodyPr>
          <a:lstStyle/>
          <a:p>
            <a:r>
              <a:rPr lang="fr-FR" b="1" dirty="0" smtClean="0">
                <a:latin typeface="Arial Narrow" pitchFamily="34" charset="0"/>
              </a:rPr>
              <a:t>Théorie quantique </a:t>
            </a:r>
            <a:r>
              <a:rPr lang="fr-FR" dirty="0" smtClean="0">
                <a:latin typeface="Arial Narrow" pitchFamily="34" charset="0"/>
              </a:rPr>
              <a:t>: plusieurs mécanismes de transitions atomiques dans un atome:</a:t>
            </a:r>
          </a:p>
          <a:p>
            <a:pPr>
              <a:buFont typeface="Wingdings" pitchFamily="2" charset="2"/>
              <a:buChar char="è"/>
            </a:pPr>
            <a:r>
              <a:rPr lang="fr-FR" dirty="0" smtClean="0">
                <a:latin typeface="Arial Narrow" pitchFamily="34" charset="0"/>
                <a:sym typeface="Wingdings" pitchFamily="2" charset="2"/>
              </a:rPr>
              <a:t> Transitions atomiques possibles entre deux niveaux d’énergie |a&gt; et |b&gt;</a:t>
            </a:r>
          </a:p>
          <a:p>
            <a:pPr>
              <a:buFont typeface="Wingdings" pitchFamily="2" charset="2"/>
              <a:buChar char="è"/>
            </a:pPr>
            <a:r>
              <a:rPr lang="fr-FR" dirty="0" smtClean="0">
                <a:latin typeface="Arial Narrow" pitchFamily="34" charset="0"/>
                <a:sym typeface="Wingdings" pitchFamily="2" charset="2"/>
              </a:rPr>
              <a:t> Transition atomique </a:t>
            </a:r>
            <a:r>
              <a:rPr lang="fr-FR" dirty="0" smtClean="0">
                <a:latin typeface="Arial Narrow" pitchFamily="34" charset="0"/>
                <a:sym typeface="Symbol"/>
              </a:rPr>
              <a:t> </a:t>
            </a:r>
            <a:r>
              <a:rPr lang="fr-FR" dirty="0" smtClean="0">
                <a:latin typeface="Arial Narrow" pitchFamily="34" charset="0"/>
                <a:sym typeface="Wingdings" pitchFamily="2" charset="2"/>
              </a:rPr>
              <a:t>Échange d’énergie</a:t>
            </a:r>
          </a:p>
          <a:p>
            <a:pPr marL="800100" lvl="1" indent="-342900">
              <a:buAutoNum type="arabicParenR"/>
              <a:tabLst>
                <a:tab pos="2062163" algn="l"/>
                <a:tab pos="5827713" algn="l"/>
              </a:tabLst>
            </a:pPr>
            <a:r>
              <a:rPr lang="fr-FR" b="1" dirty="0" smtClean="0">
                <a:latin typeface="Arial Narrow" pitchFamily="34" charset="0"/>
                <a:sym typeface="Wingdings" pitchFamily="2" charset="2"/>
              </a:rPr>
              <a:t>Non radiative </a:t>
            </a:r>
            <a:r>
              <a:rPr lang="fr-FR" dirty="0" smtClean="0">
                <a:latin typeface="Arial Narrow" pitchFamily="34" charset="0"/>
                <a:sym typeface="Wingdings" pitchFamily="2" charset="2"/>
              </a:rPr>
              <a:t>: Émission de phonons (= énergie cinétique = quantum d’énergie de vibration du 		cristal)</a:t>
            </a:r>
          </a:p>
          <a:p>
            <a:pPr marL="800100" lvl="1" indent="-342900">
              <a:buAutoNum type="arabicParenR"/>
              <a:tabLst>
                <a:tab pos="2062163" algn="l"/>
              </a:tabLst>
            </a:pPr>
            <a:r>
              <a:rPr lang="fr-FR" b="1" dirty="0" smtClean="0">
                <a:latin typeface="Arial Narrow" pitchFamily="34" charset="0"/>
                <a:sym typeface="Wingdings" pitchFamily="2" charset="2"/>
              </a:rPr>
              <a:t>Radiative</a:t>
            </a:r>
            <a:r>
              <a:rPr lang="fr-FR" dirty="0" smtClean="0">
                <a:latin typeface="Arial Narrow" pitchFamily="34" charset="0"/>
                <a:sym typeface="Wingdings" pitchFamily="2" charset="2"/>
              </a:rPr>
              <a:t>:	Absorption ou génération de photons 	</a:t>
            </a:r>
            <a:endParaRPr lang="fr-FR" dirty="0">
              <a:latin typeface="Arial Narrow" pitchFamily="34" charset="0"/>
            </a:endParaRPr>
          </a:p>
        </p:txBody>
      </p:sp>
      <p:sp>
        <p:nvSpPr>
          <p:cNvPr id="24" name="Text Box 58"/>
          <p:cNvSpPr txBox="1">
            <a:spLocks noChangeArrowheads="1"/>
          </p:cNvSpPr>
          <p:nvPr/>
        </p:nvSpPr>
        <p:spPr bwMode="auto">
          <a:xfrm>
            <a:off x="1239377" y="3443755"/>
            <a:ext cx="970145" cy="307457"/>
          </a:xfrm>
          <a:prstGeom prst="rect">
            <a:avLst/>
          </a:prstGeom>
          <a:noFill/>
          <a:ln w="9525">
            <a:noFill/>
            <a:miter lim="800000"/>
            <a:headEnd/>
            <a:tailEnd/>
          </a:ln>
        </p:spPr>
        <p:txBody>
          <a:bodyPr wrap="none">
            <a:spAutoFit/>
          </a:bodyPr>
          <a:lstStyle/>
          <a:p>
            <a:pPr algn="ctr"/>
            <a:r>
              <a:rPr lang="fr-FR" sz="1400" b="1" dirty="0" smtClean="0">
                <a:latin typeface="Arial Narrow" pitchFamily="34" charset="0"/>
              </a:rPr>
              <a:t>Absorption</a:t>
            </a:r>
            <a:endParaRPr lang="fr-FR" sz="1400" b="1" dirty="0">
              <a:latin typeface="Arial Narrow" pitchFamily="34" charset="0"/>
            </a:endParaRPr>
          </a:p>
        </p:txBody>
      </p:sp>
      <p:grpSp>
        <p:nvGrpSpPr>
          <p:cNvPr id="70" name="Groupe 69"/>
          <p:cNvGrpSpPr/>
          <p:nvPr/>
        </p:nvGrpSpPr>
        <p:grpSpPr>
          <a:xfrm>
            <a:off x="0" y="3502324"/>
            <a:ext cx="1214438" cy="646331"/>
            <a:chOff x="0" y="3502324"/>
            <a:chExt cx="1214438" cy="646331"/>
          </a:xfrm>
        </p:grpSpPr>
        <p:sp>
          <p:nvSpPr>
            <p:cNvPr id="68" name="ZoneTexte 67"/>
            <p:cNvSpPr txBox="1"/>
            <p:nvPr/>
          </p:nvSpPr>
          <p:spPr>
            <a:xfrm>
              <a:off x="0" y="3502324"/>
              <a:ext cx="922047" cy="646331"/>
            </a:xfrm>
            <a:prstGeom prst="rect">
              <a:avLst/>
            </a:prstGeom>
            <a:noFill/>
          </p:spPr>
          <p:txBody>
            <a:bodyPr wrap="none" rtlCol="0">
              <a:spAutoFit/>
            </a:bodyPr>
            <a:lstStyle/>
            <a:p>
              <a:pPr algn="ctr"/>
              <a:r>
                <a:rPr lang="fr-FR" b="1" dirty="0" smtClean="0">
                  <a:latin typeface="Arial Narrow" pitchFamily="34" charset="0"/>
                </a:rPr>
                <a:t>Einstein</a:t>
              </a:r>
            </a:p>
            <a:p>
              <a:pPr algn="ctr"/>
              <a:r>
                <a:rPr lang="fr-FR" b="1" dirty="0" smtClean="0">
                  <a:latin typeface="Arial Narrow" pitchFamily="34" charset="0"/>
                </a:rPr>
                <a:t>(1917)</a:t>
              </a:r>
              <a:endParaRPr lang="fr-FR" b="1" dirty="0">
                <a:latin typeface="Arial Narrow" pitchFamily="34" charset="0"/>
              </a:endParaRPr>
            </a:p>
          </p:txBody>
        </p:sp>
        <p:sp>
          <p:nvSpPr>
            <p:cNvPr id="69" name="Flèche droite 68"/>
            <p:cNvSpPr/>
            <p:nvPr/>
          </p:nvSpPr>
          <p:spPr>
            <a:xfrm>
              <a:off x="952500" y="3683479"/>
              <a:ext cx="261938" cy="284672"/>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103" name="Groupe 102"/>
          <p:cNvGrpSpPr/>
          <p:nvPr/>
        </p:nvGrpSpPr>
        <p:grpSpPr>
          <a:xfrm>
            <a:off x="4953965" y="3311684"/>
            <a:ext cx="1449093" cy="848073"/>
            <a:chOff x="4953965" y="3311684"/>
            <a:chExt cx="1449093" cy="848073"/>
          </a:xfrm>
        </p:grpSpPr>
        <p:sp>
          <p:nvSpPr>
            <p:cNvPr id="71" name="Line 2"/>
            <p:cNvSpPr>
              <a:spLocks noChangeShapeType="1"/>
            </p:cNvSpPr>
            <p:nvPr/>
          </p:nvSpPr>
          <p:spPr bwMode="auto">
            <a:xfrm>
              <a:off x="4953965" y="3423564"/>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72" name="Line 3"/>
            <p:cNvSpPr>
              <a:spLocks noChangeShapeType="1"/>
            </p:cNvSpPr>
            <p:nvPr/>
          </p:nvSpPr>
          <p:spPr bwMode="auto">
            <a:xfrm>
              <a:off x="4961315" y="4026697"/>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73" name="Text Box 12"/>
            <p:cNvSpPr txBox="1">
              <a:spLocks noChangeArrowheads="1"/>
            </p:cNvSpPr>
            <p:nvPr/>
          </p:nvSpPr>
          <p:spPr bwMode="auto">
            <a:xfrm>
              <a:off x="6066202" y="3311684"/>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b</a:t>
              </a:r>
              <a:endParaRPr lang="fr-FR" sz="1400" dirty="0">
                <a:latin typeface="Arial Narrow" pitchFamily="34" charset="0"/>
              </a:endParaRPr>
            </a:p>
          </p:txBody>
        </p:sp>
        <p:sp>
          <p:nvSpPr>
            <p:cNvPr id="74" name="Text Box 13"/>
            <p:cNvSpPr txBox="1">
              <a:spLocks noChangeArrowheads="1"/>
            </p:cNvSpPr>
            <p:nvPr/>
          </p:nvSpPr>
          <p:spPr bwMode="auto">
            <a:xfrm>
              <a:off x="6066202" y="3852300"/>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a</a:t>
              </a:r>
              <a:endParaRPr lang="fr-FR" sz="1400" dirty="0">
                <a:latin typeface="Arial Narrow" pitchFamily="34" charset="0"/>
              </a:endParaRPr>
            </a:p>
          </p:txBody>
        </p:sp>
      </p:grpSp>
      <p:sp>
        <p:nvSpPr>
          <p:cNvPr id="75" name="Oval 48"/>
          <p:cNvSpPr>
            <a:spLocks noChangeArrowheads="1"/>
          </p:cNvSpPr>
          <p:nvPr/>
        </p:nvSpPr>
        <p:spPr bwMode="auto">
          <a:xfrm>
            <a:off x="5512533" y="4006201"/>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76" name="Groupe 75"/>
          <p:cNvGrpSpPr/>
          <p:nvPr/>
        </p:nvGrpSpPr>
        <p:grpSpPr>
          <a:xfrm>
            <a:off x="3907714" y="3576185"/>
            <a:ext cx="1155952" cy="406542"/>
            <a:chOff x="1259444" y="2239091"/>
            <a:chExt cx="1155952" cy="406542"/>
          </a:xfrm>
        </p:grpSpPr>
        <p:sp>
          <p:nvSpPr>
            <p:cNvPr id="77" name="Freeform 11"/>
            <p:cNvSpPr>
              <a:spLocks/>
            </p:cNvSpPr>
            <p:nvPr/>
          </p:nvSpPr>
          <p:spPr bwMode="auto">
            <a:xfrm>
              <a:off x="1362737" y="2239091"/>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78" name="Text Box 61"/>
            <p:cNvSpPr txBox="1">
              <a:spLocks noChangeArrowheads="1"/>
            </p:cNvSpPr>
            <p:nvPr/>
          </p:nvSpPr>
          <p:spPr bwMode="auto">
            <a:xfrm>
              <a:off x="1259444" y="2337856"/>
              <a:ext cx="1155952" cy="307777"/>
            </a:xfrm>
            <a:prstGeom prst="rect">
              <a:avLst/>
            </a:prstGeom>
            <a:noFill/>
            <a:ln w="9525">
              <a:noFill/>
              <a:miter lim="800000"/>
              <a:headEnd/>
              <a:tailEnd/>
            </a:ln>
          </p:spPr>
          <p:txBody>
            <a:bodyPr wrap="square">
              <a:spAutoFit/>
            </a:bodyPr>
            <a:lstStyle/>
            <a:p>
              <a:r>
                <a:rPr lang="fr-FR" sz="1400" i="1" dirty="0" smtClean="0">
                  <a:latin typeface="Arial Narrow" pitchFamily="34" charset="0"/>
                </a:rPr>
                <a:t>h</a:t>
              </a:r>
              <a:r>
                <a:rPr lang="fr-FR" sz="1400" i="1" dirty="0" smtClean="0">
                  <a:latin typeface="Arial Narrow" pitchFamily="34" charset="0"/>
                  <a:sym typeface="Symbol"/>
                </a:rPr>
                <a:t>  = </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b</a:t>
              </a:r>
              <a:r>
                <a:rPr lang="fr-FR" sz="1400" i="1" dirty="0" smtClean="0">
                  <a:latin typeface="Arial Narrow" pitchFamily="34" charset="0"/>
                  <a:sym typeface="Symbol"/>
                </a:rPr>
                <a:t>-</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a</a:t>
              </a:r>
              <a:endParaRPr lang="fr-FR" sz="1400" i="1" baseline="-25000" dirty="0">
                <a:latin typeface="Arial Narrow" pitchFamily="34" charset="0"/>
              </a:endParaRPr>
            </a:p>
          </p:txBody>
        </p:sp>
      </p:grpSp>
      <p:grpSp>
        <p:nvGrpSpPr>
          <p:cNvPr id="104" name="Groupe 103"/>
          <p:cNvGrpSpPr/>
          <p:nvPr/>
        </p:nvGrpSpPr>
        <p:grpSpPr>
          <a:xfrm>
            <a:off x="1164346" y="4404351"/>
            <a:ext cx="5269403" cy="848073"/>
            <a:chOff x="1139407" y="4404351"/>
            <a:chExt cx="5269403" cy="848073"/>
          </a:xfrm>
        </p:grpSpPr>
        <p:sp>
          <p:nvSpPr>
            <p:cNvPr id="79" name="Text Box 58"/>
            <p:cNvSpPr txBox="1">
              <a:spLocks noChangeArrowheads="1"/>
            </p:cNvSpPr>
            <p:nvPr/>
          </p:nvSpPr>
          <p:spPr bwMode="auto">
            <a:xfrm>
              <a:off x="1139407" y="4503949"/>
              <a:ext cx="1879839" cy="307777"/>
            </a:xfrm>
            <a:prstGeom prst="rect">
              <a:avLst/>
            </a:prstGeom>
            <a:noFill/>
            <a:ln w="9525">
              <a:noFill/>
              <a:miter lim="800000"/>
              <a:headEnd/>
              <a:tailEnd/>
            </a:ln>
          </p:spPr>
          <p:txBody>
            <a:bodyPr wrap="square">
              <a:spAutoFit/>
            </a:bodyPr>
            <a:lstStyle/>
            <a:p>
              <a:pPr algn="just"/>
              <a:r>
                <a:rPr lang="fr-FR" sz="1400" b="1" dirty="0" smtClean="0">
                  <a:latin typeface="Arial Narrow" pitchFamily="34" charset="0"/>
                </a:rPr>
                <a:t>Émission spontanée</a:t>
              </a:r>
              <a:endParaRPr lang="fr-FR" sz="1400" b="1" dirty="0">
                <a:latin typeface="Arial Narrow" pitchFamily="34" charset="0"/>
              </a:endParaRPr>
            </a:p>
          </p:txBody>
        </p:sp>
        <p:sp>
          <p:nvSpPr>
            <p:cNvPr id="80" name="Line 2"/>
            <p:cNvSpPr>
              <a:spLocks noChangeShapeType="1"/>
            </p:cNvSpPr>
            <p:nvPr/>
          </p:nvSpPr>
          <p:spPr bwMode="auto">
            <a:xfrm>
              <a:off x="4951091" y="4516231"/>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81" name="Line 3"/>
            <p:cNvSpPr>
              <a:spLocks noChangeShapeType="1"/>
            </p:cNvSpPr>
            <p:nvPr/>
          </p:nvSpPr>
          <p:spPr bwMode="auto">
            <a:xfrm>
              <a:off x="4958441" y="5119364"/>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82" name="Text Box 12"/>
            <p:cNvSpPr txBox="1">
              <a:spLocks noChangeArrowheads="1"/>
            </p:cNvSpPr>
            <p:nvPr/>
          </p:nvSpPr>
          <p:spPr bwMode="auto">
            <a:xfrm>
              <a:off x="6071954" y="4404351"/>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b</a:t>
              </a:r>
              <a:endParaRPr lang="fr-FR" sz="1400" dirty="0">
                <a:latin typeface="Arial Narrow" pitchFamily="34" charset="0"/>
              </a:endParaRPr>
            </a:p>
          </p:txBody>
        </p:sp>
        <p:sp>
          <p:nvSpPr>
            <p:cNvPr id="83" name="Text Box 13"/>
            <p:cNvSpPr txBox="1">
              <a:spLocks noChangeArrowheads="1"/>
            </p:cNvSpPr>
            <p:nvPr/>
          </p:nvSpPr>
          <p:spPr bwMode="auto">
            <a:xfrm>
              <a:off x="6063328" y="4944967"/>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a</a:t>
              </a:r>
              <a:endParaRPr lang="fr-FR" sz="1400" dirty="0">
                <a:latin typeface="Arial Narrow" pitchFamily="34" charset="0"/>
              </a:endParaRPr>
            </a:p>
          </p:txBody>
        </p:sp>
      </p:grpSp>
      <p:sp>
        <p:nvSpPr>
          <p:cNvPr id="84" name="Oval 48"/>
          <p:cNvSpPr>
            <a:spLocks noChangeArrowheads="1"/>
          </p:cNvSpPr>
          <p:nvPr/>
        </p:nvSpPr>
        <p:spPr bwMode="auto">
          <a:xfrm>
            <a:off x="5526909" y="4503645"/>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88" name="Groupe 87"/>
          <p:cNvGrpSpPr/>
          <p:nvPr/>
        </p:nvGrpSpPr>
        <p:grpSpPr>
          <a:xfrm>
            <a:off x="6397648" y="4526075"/>
            <a:ext cx="1164803" cy="307777"/>
            <a:chOff x="5569552" y="4267295"/>
            <a:chExt cx="1164803" cy="307777"/>
          </a:xfrm>
        </p:grpSpPr>
        <p:sp>
          <p:nvSpPr>
            <p:cNvPr id="86" name="Freeform 11"/>
            <p:cNvSpPr>
              <a:spLocks/>
            </p:cNvSpPr>
            <p:nvPr/>
          </p:nvSpPr>
          <p:spPr bwMode="auto">
            <a:xfrm rot="19827434">
              <a:off x="5569552" y="4306555"/>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87" name="Text Box 61"/>
            <p:cNvSpPr txBox="1">
              <a:spLocks noChangeArrowheads="1"/>
            </p:cNvSpPr>
            <p:nvPr/>
          </p:nvSpPr>
          <p:spPr bwMode="auto">
            <a:xfrm rot="19839857">
              <a:off x="5578403" y="4267295"/>
              <a:ext cx="1155952" cy="307777"/>
            </a:xfrm>
            <a:prstGeom prst="rect">
              <a:avLst/>
            </a:prstGeom>
            <a:noFill/>
            <a:ln w="9525">
              <a:noFill/>
              <a:miter lim="800000"/>
              <a:headEnd/>
              <a:tailEnd/>
            </a:ln>
          </p:spPr>
          <p:txBody>
            <a:bodyPr wrap="square">
              <a:spAutoFit/>
            </a:bodyPr>
            <a:lstStyle/>
            <a:p>
              <a:r>
                <a:rPr lang="fr-FR" sz="1400" i="1" dirty="0" smtClean="0">
                  <a:latin typeface="Arial Narrow" pitchFamily="34" charset="0"/>
                </a:rPr>
                <a:t>h</a:t>
              </a:r>
              <a:r>
                <a:rPr lang="fr-FR" sz="1400" i="1" dirty="0" smtClean="0">
                  <a:latin typeface="Arial Narrow" pitchFamily="34" charset="0"/>
                  <a:sym typeface="Symbol"/>
                </a:rPr>
                <a:t>  = </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b</a:t>
              </a:r>
              <a:r>
                <a:rPr lang="fr-FR" sz="1400" i="1" dirty="0" smtClean="0">
                  <a:latin typeface="Arial Narrow" pitchFamily="34" charset="0"/>
                  <a:sym typeface="Symbol"/>
                </a:rPr>
                <a:t>-</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a</a:t>
              </a:r>
              <a:endParaRPr lang="fr-FR" sz="1400" i="1" baseline="-25000" dirty="0">
                <a:latin typeface="Arial Narrow" pitchFamily="34" charset="0"/>
              </a:endParaRPr>
            </a:p>
          </p:txBody>
        </p:sp>
      </p:grpSp>
      <p:sp>
        <p:nvSpPr>
          <p:cNvPr id="92" name="Oval 48"/>
          <p:cNvSpPr>
            <a:spLocks noChangeArrowheads="1"/>
          </p:cNvSpPr>
          <p:nvPr/>
        </p:nvSpPr>
        <p:spPr bwMode="auto">
          <a:xfrm>
            <a:off x="5498148" y="5622216"/>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96" name="Groupe 95"/>
          <p:cNvGrpSpPr/>
          <p:nvPr/>
        </p:nvGrpSpPr>
        <p:grpSpPr>
          <a:xfrm>
            <a:off x="3904822" y="5919695"/>
            <a:ext cx="1155952" cy="406542"/>
            <a:chOff x="1259444" y="2239091"/>
            <a:chExt cx="1155952" cy="406542"/>
          </a:xfrm>
        </p:grpSpPr>
        <p:sp>
          <p:nvSpPr>
            <p:cNvPr id="97" name="Freeform 11"/>
            <p:cNvSpPr>
              <a:spLocks/>
            </p:cNvSpPr>
            <p:nvPr/>
          </p:nvSpPr>
          <p:spPr bwMode="auto">
            <a:xfrm>
              <a:off x="1362737" y="2239091"/>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98" name="Text Box 61"/>
            <p:cNvSpPr txBox="1">
              <a:spLocks noChangeArrowheads="1"/>
            </p:cNvSpPr>
            <p:nvPr/>
          </p:nvSpPr>
          <p:spPr bwMode="auto">
            <a:xfrm>
              <a:off x="1259444" y="2337856"/>
              <a:ext cx="1155952" cy="307777"/>
            </a:xfrm>
            <a:prstGeom prst="rect">
              <a:avLst/>
            </a:prstGeom>
            <a:noFill/>
            <a:ln w="9525">
              <a:noFill/>
              <a:miter lim="800000"/>
              <a:headEnd/>
              <a:tailEnd/>
            </a:ln>
          </p:spPr>
          <p:txBody>
            <a:bodyPr wrap="square">
              <a:spAutoFit/>
            </a:bodyPr>
            <a:lstStyle/>
            <a:p>
              <a:r>
                <a:rPr lang="fr-FR" sz="1400" i="1" dirty="0" smtClean="0">
                  <a:latin typeface="Arial Narrow" pitchFamily="34" charset="0"/>
                </a:rPr>
                <a:t>h</a:t>
              </a:r>
              <a:r>
                <a:rPr lang="fr-FR" sz="1400" i="1" dirty="0" smtClean="0">
                  <a:latin typeface="Arial Narrow" pitchFamily="34" charset="0"/>
                  <a:sym typeface="Symbol"/>
                </a:rPr>
                <a:t>  = </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b</a:t>
              </a:r>
              <a:r>
                <a:rPr lang="fr-FR" sz="1400" i="1" dirty="0" smtClean="0">
                  <a:latin typeface="Arial Narrow" pitchFamily="34" charset="0"/>
                  <a:sym typeface="Symbol"/>
                </a:rPr>
                <a:t>-</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a</a:t>
              </a:r>
              <a:endParaRPr lang="fr-FR" sz="1400" i="1" baseline="-25000" dirty="0">
                <a:latin typeface="Arial Narrow" pitchFamily="34" charset="0"/>
              </a:endParaRPr>
            </a:p>
          </p:txBody>
        </p:sp>
      </p:grpSp>
      <p:grpSp>
        <p:nvGrpSpPr>
          <p:cNvPr id="100" name="Groupe 99"/>
          <p:cNvGrpSpPr/>
          <p:nvPr/>
        </p:nvGrpSpPr>
        <p:grpSpPr>
          <a:xfrm>
            <a:off x="6481255" y="5882315"/>
            <a:ext cx="1155952" cy="501431"/>
            <a:chOff x="5377121" y="5683906"/>
            <a:chExt cx="1155952" cy="501431"/>
          </a:xfrm>
        </p:grpSpPr>
        <p:sp>
          <p:nvSpPr>
            <p:cNvPr id="94" name="Freeform 11"/>
            <p:cNvSpPr>
              <a:spLocks/>
            </p:cNvSpPr>
            <p:nvPr/>
          </p:nvSpPr>
          <p:spPr bwMode="auto">
            <a:xfrm>
              <a:off x="5394149" y="5683906"/>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95" name="Text Box 61"/>
            <p:cNvSpPr txBox="1">
              <a:spLocks noChangeArrowheads="1"/>
            </p:cNvSpPr>
            <p:nvPr/>
          </p:nvSpPr>
          <p:spPr bwMode="auto">
            <a:xfrm>
              <a:off x="5377121" y="5877560"/>
              <a:ext cx="1155952" cy="307777"/>
            </a:xfrm>
            <a:prstGeom prst="rect">
              <a:avLst/>
            </a:prstGeom>
            <a:noFill/>
            <a:ln w="9525">
              <a:noFill/>
              <a:miter lim="800000"/>
              <a:headEnd/>
              <a:tailEnd/>
            </a:ln>
          </p:spPr>
          <p:txBody>
            <a:bodyPr wrap="square">
              <a:spAutoFit/>
            </a:bodyPr>
            <a:lstStyle/>
            <a:p>
              <a:r>
                <a:rPr lang="fr-FR" sz="1400" i="1" dirty="0" smtClean="0">
                  <a:latin typeface="Arial Narrow" pitchFamily="34" charset="0"/>
                </a:rPr>
                <a:t>h</a:t>
              </a:r>
              <a:r>
                <a:rPr lang="fr-FR" sz="1400" i="1" dirty="0" smtClean="0">
                  <a:latin typeface="Arial Narrow" pitchFamily="34" charset="0"/>
                  <a:sym typeface="Symbol"/>
                </a:rPr>
                <a:t>  = </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b</a:t>
              </a:r>
              <a:r>
                <a:rPr lang="fr-FR" sz="1400" i="1" dirty="0" smtClean="0">
                  <a:latin typeface="Arial Narrow" pitchFamily="34" charset="0"/>
                  <a:sym typeface="Symbol"/>
                </a:rPr>
                <a:t>-</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a</a:t>
              </a:r>
              <a:endParaRPr lang="fr-FR" sz="1400" i="1" baseline="-25000" dirty="0">
                <a:latin typeface="Arial Narrow" pitchFamily="34" charset="0"/>
              </a:endParaRPr>
            </a:p>
          </p:txBody>
        </p:sp>
        <p:sp>
          <p:nvSpPr>
            <p:cNvPr id="99" name="Freeform 11"/>
            <p:cNvSpPr>
              <a:spLocks/>
            </p:cNvSpPr>
            <p:nvPr/>
          </p:nvSpPr>
          <p:spPr bwMode="auto">
            <a:xfrm>
              <a:off x="5399900" y="5758669"/>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grpSp>
      <p:grpSp>
        <p:nvGrpSpPr>
          <p:cNvPr id="105" name="Groupe 104"/>
          <p:cNvGrpSpPr/>
          <p:nvPr/>
        </p:nvGrpSpPr>
        <p:grpSpPr>
          <a:xfrm>
            <a:off x="1187350" y="5491292"/>
            <a:ext cx="5246395" cy="879703"/>
            <a:chOff x="1162411" y="5491292"/>
            <a:chExt cx="5246395" cy="879703"/>
          </a:xfrm>
        </p:grpSpPr>
        <p:sp>
          <p:nvSpPr>
            <p:cNvPr id="89" name="Line 2"/>
            <p:cNvSpPr>
              <a:spLocks noChangeShapeType="1"/>
            </p:cNvSpPr>
            <p:nvPr/>
          </p:nvSpPr>
          <p:spPr bwMode="auto">
            <a:xfrm>
              <a:off x="4956834" y="5634802"/>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90" name="Line 3"/>
            <p:cNvSpPr>
              <a:spLocks noChangeShapeType="1"/>
            </p:cNvSpPr>
            <p:nvPr/>
          </p:nvSpPr>
          <p:spPr bwMode="auto">
            <a:xfrm>
              <a:off x="4964184" y="6237935"/>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91" name="Text Box 13"/>
            <p:cNvSpPr txBox="1">
              <a:spLocks noChangeArrowheads="1"/>
            </p:cNvSpPr>
            <p:nvPr/>
          </p:nvSpPr>
          <p:spPr bwMode="auto">
            <a:xfrm>
              <a:off x="6069071" y="6063538"/>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a</a:t>
              </a:r>
              <a:endParaRPr lang="fr-FR" sz="1400" dirty="0">
                <a:latin typeface="Arial Narrow" pitchFamily="34" charset="0"/>
              </a:endParaRPr>
            </a:p>
          </p:txBody>
        </p:sp>
        <p:sp>
          <p:nvSpPr>
            <p:cNvPr id="101" name="Text Box 12"/>
            <p:cNvSpPr txBox="1">
              <a:spLocks noChangeArrowheads="1"/>
            </p:cNvSpPr>
            <p:nvPr/>
          </p:nvSpPr>
          <p:spPr bwMode="auto">
            <a:xfrm>
              <a:off x="6071950" y="5491292"/>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b</a:t>
              </a:r>
              <a:endParaRPr lang="fr-FR" sz="1400" dirty="0">
                <a:latin typeface="Arial Narrow" pitchFamily="34" charset="0"/>
              </a:endParaRPr>
            </a:p>
          </p:txBody>
        </p:sp>
        <p:sp>
          <p:nvSpPr>
            <p:cNvPr id="102" name="Text Box 58"/>
            <p:cNvSpPr txBox="1">
              <a:spLocks noChangeArrowheads="1"/>
            </p:cNvSpPr>
            <p:nvPr/>
          </p:nvSpPr>
          <p:spPr bwMode="auto">
            <a:xfrm>
              <a:off x="1162411" y="5631134"/>
              <a:ext cx="1879839" cy="307777"/>
            </a:xfrm>
            <a:prstGeom prst="rect">
              <a:avLst/>
            </a:prstGeom>
            <a:noFill/>
            <a:ln w="9525">
              <a:noFill/>
              <a:miter lim="800000"/>
              <a:headEnd/>
              <a:tailEnd/>
            </a:ln>
          </p:spPr>
          <p:txBody>
            <a:bodyPr wrap="square">
              <a:spAutoFit/>
            </a:bodyPr>
            <a:lstStyle/>
            <a:p>
              <a:pPr algn="just"/>
              <a:r>
                <a:rPr lang="fr-FR" sz="1400" b="1" dirty="0" smtClean="0">
                  <a:latin typeface="Arial Narrow" pitchFamily="34" charset="0"/>
                </a:rPr>
                <a:t>Émission stimulée</a:t>
              </a:r>
              <a:endParaRPr lang="fr-FR" sz="1400" b="1" dirty="0">
                <a:latin typeface="Arial Narrow" pitchFamily="34" charset="0"/>
              </a:endParaRPr>
            </a:p>
          </p:txBody>
        </p:sp>
      </p:grpSp>
      <p:sp>
        <p:nvSpPr>
          <p:cNvPr id="45"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3"/>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7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wipe(left)">
                                      <p:cBhvr>
                                        <p:cTn id="25" dur="500"/>
                                        <p:tgtEl>
                                          <p:spTgt spid="76"/>
                                        </p:tgtEl>
                                      </p:cBhvr>
                                    </p:animEffect>
                                  </p:childTnLst>
                                </p:cTn>
                              </p:par>
                            </p:childTnLst>
                          </p:cTn>
                        </p:par>
                        <p:par>
                          <p:cTn id="26" fill="hold">
                            <p:stCondLst>
                              <p:cond delay="500"/>
                            </p:stCondLst>
                            <p:childTnLst>
                              <p:par>
                                <p:cTn id="27" presetID="0" presetClass="path" presetSubtype="0" accel="50000" decel="50000" fill="hold" grpId="0" nodeType="afterEffect">
                                  <p:stCondLst>
                                    <p:cond delay="0"/>
                                  </p:stCondLst>
                                  <p:childTnLst>
                                    <p:animMotion origin="layout" path="M -1.94444E-6 -1.11111E-6 C 0.00764 -0.01365 0.01545 -0.02708 0.01511 -0.04143 C 0.01476 -0.05578 0.00643 -0.07129 -0.00173 -0.0868 " pathEditMode="relative" ptsTypes="aaA">
                                      <p:cBhvr>
                                        <p:cTn id="28" dur="2000" fill="hold"/>
                                        <p:tgtEl>
                                          <p:spTgt spid="75"/>
                                        </p:tgtEl>
                                        <p:attrNameLst>
                                          <p:attrName>ppt_x</p:attrName>
                                          <p:attrName>ppt_y</p:attrName>
                                        </p:attrNameLst>
                                      </p:cBhvr>
                                    </p:animMotion>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0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0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0" presetClass="path" presetSubtype="0" accel="50000" decel="50000" fill="hold" grpId="1" nodeType="clickEffect">
                                  <p:stCondLst>
                                    <p:cond delay="0"/>
                                  </p:stCondLst>
                                  <p:childTnLst>
                                    <p:animMotion origin="layout" path="M 0 0 C 0.00746 0.01227 0.01493 0.02477 0.0151 0.03912 C 0.01527 0.05347 0.00798 0.06944 0.00087 0.08565 " pathEditMode="relative" ptsTypes="aaA">
                                      <p:cBhvr>
                                        <p:cTn id="42" dur="1000" fill="hold"/>
                                        <p:tgtEl>
                                          <p:spTgt spid="84"/>
                                        </p:tgtEl>
                                        <p:attrNameLst>
                                          <p:attrName>ppt_x</p:attrName>
                                          <p:attrName>ppt_y</p:attrName>
                                        </p:attrNameLst>
                                      </p:cBhvr>
                                    </p:animMotion>
                                  </p:childTnLst>
                                </p:cTn>
                              </p:par>
                            </p:childTnLst>
                          </p:cTn>
                        </p:par>
                        <p:par>
                          <p:cTn id="43" fill="hold">
                            <p:stCondLst>
                              <p:cond delay="1000"/>
                            </p:stCondLst>
                            <p:childTnLst>
                              <p:par>
                                <p:cTn id="44" presetID="22" presetClass="entr" presetSubtype="8" fill="hold" nodeType="afterEffect">
                                  <p:stCondLst>
                                    <p:cond delay="0"/>
                                  </p:stCondLst>
                                  <p:childTnLst>
                                    <p:set>
                                      <p:cBhvr>
                                        <p:cTn id="45" dur="1" fill="hold">
                                          <p:stCondLst>
                                            <p:cond delay="0"/>
                                          </p:stCondLst>
                                        </p:cTn>
                                        <p:tgtEl>
                                          <p:spTgt spid="88"/>
                                        </p:tgtEl>
                                        <p:attrNameLst>
                                          <p:attrName>style.visibility</p:attrName>
                                        </p:attrNameLst>
                                      </p:cBhvr>
                                      <p:to>
                                        <p:strVal val="visible"/>
                                      </p:to>
                                    </p:set>
                                    <p:animEffect transition="in" filter="wipe(left)">
                                      <p:cBhvr>
                                        <p:cTn id="46" dur="500"/>
                                        <p:tgtEl>
                                          <p:spTgt spid="88"/>
                                        </p:tgtEl>
                                      </p:cBhvr>
                                    </p:animEffec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9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96"/>
                                        </p:tgtEl>
                                        <p:attrNameLst>
                                          <p:attrName>style.visibility</p:attrName>
                                        </p:attrNameLst>
                                      </p:cBhvr>
                                      <p:to>
                                        <p:strVal val="visible"/>
                                      </p:to>
                                    </p:set>
                                    <p:animEffect transition="in" filter="wipe(left)">
                                      <p:cBhvr>
                                        <p:cTn id="57" dur="500"/>
                                        <p:tgtEl>
                                          <p:spTgt spid="96"/>
                                        </p:tgtEl>
                                      </p:cBhvr>
                                    </p:animEffect>
                                  </p:childTnLst>
                                </p:cTn>
                              </p:par>
                            </p:childTnLst>
                          </p:cTn>
                        </p:par>
                        <p:par>
                          <p:cTn id="58" fill="hold">
                            <p:stCondLst>
                              <p:cond delay="500"/>
                            </p:stCondLst>
                            <p:childTnLst>
                              <p:par>
                                <p:cTn id="59" presetID="0" presetClass="path" presetSubtype="0" accel="50000" decel="50000" fill="hold" grpId="1" nodeType="afterEffect">
                                  <p:stCondLst>
                                    <p:cond delay="0"/>
                                  </p:stCondLst>
                                  <p:childTnLst>
                                    <p:animMotion origin="layout" path="M 0 0 C 0.00746 0.01296 0.01493 0.02615 0.0151 0.04027 C 0.01528 0.05439 0.00816 0.0699 0.00104 0.08541 " pathEditMode="relative" ptsTypes="aaA">
                                      <p:cBhvr>
                                        <p:cTn id="60" dur="2000" fill="hold"/>
                                        <p:tgtEl>
                                          <p:spTgt spid="92"/>
                                        </p:tgtEl>
                                        <p:attrNameLst>
                                          <p:attrName>ppt_x</p:attrName>
                                          <p:attrName>ppt_y</p:attrName>
                                        </p:attrNameLst>
                                      </p:cBhvr>
                                    </p:animMotion>
                                  </p:childTnLst>
                                </p:cTn>
                              </p:par>
                            </p:childTnLst>
                          </p:cTn>
                        </p:par>
                        <p:par>
                          <p:cTn id="61" fill="hold">
                            <p:stCondLst>
                              <p:cond delay="2500"/>
                            </p:stCondLst>
                            <p:childTnLst>
                              <p:par>
                                <p:cTn id="62" presetID="22" presetClass="entr" presetSubtype="8" fill="hold" nodeType="afterEffect">
                                  <p:stCondLst>
                                    <p:cond delay="0"/>
                                  </p:stCondLst>
                                  <p:childTnLst>
                                    <p:set>
                                      <p:cBhvr>
                                        <p:cTn id="63" dur="1" fill="hold">
                                          <p:stCondLst>
                                            <p:cond delay="0"/>
                                          </p:stCondLst>
                                        </p:cTn>
                                        <p:tgtEl>
                                          <p:spTgt spid="100"/>
                                        </p:tgtEl>
                                        <p:attrNameLst>
                                          <p:attrName>style.visibility</p:attrName>
                                        </p:attrNameLst>
                                      </p:cBhvr>
                                      <p:to>
                                        <p:strVal val="visible"/>
                                      </p:to>
                                    </p:set>
                                    <p:animEffect transition="in" filter="wipe(left)">
                                      <p:cBhvr>
                                        <p:cTn id="64"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75" grpId="0" animBg="1"/>
      <p:bldP spid="75" grpId="1" animBg="1"/>
      <p:bldP spid="84" grpId="0" animBg="1"/>
      <p:bldP spid="84" grpId="1" animBg="1"/>
      <p:bldP spid="92" grpId="0" animBg="1"/>
      <p:bldP spid="92"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10</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7715272" cy="513169"/>
          </a:xfrm>
          <a:prstGeom prst="rect">
            <a:avLst/>
          </a:prstGeom>
        </p:spPr>
        <p:txBody>
          <a:bodyPr/>
          <a:lstStyle/>
          <a:p>
            <a:r>
              <a:rPr lang="fr-FR" sz="2400" b="1" kern="0" dirty="0" smtClean="0">
                <a:solidFill>
                  <a:srgbClr val="DA6667"/>
                </a:solidFill>
                <a:latin typeface="Arial Narrow" pitchFamily="34" charset="0"/>
                <a:ea typeface="+mj-ea"/>
                <a:cs typeface="+mj-cs"/>
              </a:rPr>
              <a:t>Émission spontanée : définition et propriétés</a:t>
            </a:r>
            <a:endParaRPr lang="fr-FR" sz="2400" b="1" kern="0" dirty="0">
              <a:solidFill>
                <a:srgbClr val="DA6667"/>
              </a:solidFill>
              <a:latin typeface="Arial Narrow" pitchFamily="34" charset="0"/>
              <a:ea typeface="+mj-ea"/>
              <a:cs typeface="+mj-cs"/>
            </a:endParaRPr>
          </a:p>
        </p:txBody>
      </p:sp>
      <p:grpSp>
        <p:nvGrpSpPr>
          <p:cNvPr id="49" name="Groupe 48"/>
          <p:cNvGrpSpPr/>
          <p:nvPr/>
        </p:nvGrpSpPr>
        <p:grpSpPr>
          <a:xfrm>
            <a:off x="2870710" y="1457954"/>
            <a:ext cx="1903085" cy="966159"/>
            <a:chOff x="1214438" y="1544128"/>
            <a:chExt cx="1903085" cy="966159"/>
          </a:xfrm>
        </p:grpSpPr>
        <p:sp>
          <p:nvSpPr>
            <p:cNvPr id="41" name="ZoneTexte 40"/>
            <p:cNvSpPr txBox="1"/>
            <p:nvPr/>
          </p:nvSpPr>
          <p:spPr>
            <a:xfrm>
              <a:off x="1214438" y="1544128"/>
              <a:ext cx="1903085" cy="461665"/>
            </a:xfrm>
            <a:prstGeom prst="rect">
              <a:avLst/>
            </a:prstGeom>
            <a:noFill/>
          </p:spPr>
          <p:txBody>
            <a:bodyPr wrap="none" rtlCol="0">
              <a:spAutoFit/>
            </a:bodyPr>
            <a:lstStyle/>
            <a:p>
              <a:r>
                <a:rPr lang="fr-FR" sz="1200" b="1" dirty="0" smtClean="0">
                  <a:latin typeface="Arial Narrow" pitchFamily="34" charset="0"/>
                </a:rPr>
                <a:t>Plusieurs manières d’exciter</a:t>
              </a:r>
            </a:p>
            <a:p>
              <a:r>
                <a:rPr lang="fr-FR" sz="1200" b="1" dirty="0" smtClean="0">
                  <a:latin typeface="Arial Narrow" pitchFamily="34" charset="0"/>
                </a:rPr>
                <a:t>un atome</a:t>
              </a:r>
              <a:endParaRPr lang="fr-FR" sz="1200" b="1" dirty="0">
                <a:latin typeface="Arial Narrow" pitchFamily="34" charset="0"/>
              </a:endParaRPr>
            </a:p>
          </p:txBody>
        </p:sp>
        <p:sp>
          <p:nvSpPr>
            <p:cNvPr id="44" name="Forme libre 43"/>
            <p:cNvSpPr/>
            <p:nvPr/>
          </p:nvSpPr>
          <p:spPr>
            <a:xfrm>
              <a:off x="1588698" y="2027208"/>
              <a:ext cx="990600" cy="483079"/>
            </a:xfrm>
            <a:custGeom>
              <a:avLst/>
              <a:gdLst>
                <a:gd name="connsiteX0" fmla="*/ 67574 w 990600"/>
                <a:gd name="connsiteY0" fmla="*/ 0 h 483079"/>
                <a:gd name="connsiteX1" fmla="*/ 153838 w 990600"/>
                <a:gd name="connsiteY1" fmla="*/ 327803 h 483079"/>
                <a:gd name="connsiteX2" fmla="*/ 990600 w 990600"/>
                <a:gd name="connsiteY2" fmla="*/ 483079 h 483079"/>
              </a:gdLst>
              <a:ahLst/>
              <a:cxnLst>
                <a:cxn ang="0">
                  <a:pos x="connsiteX0" y="connsiteY0"/>
                </a:cxn>
                <a:cxn ang="0">
                  <a:pos x="connsiteX1" y="connsiteY1"/>
                </a:cxn>
                <a:cxn ang="0">
                  <a:pos x="connsiteX2" y="connsiteY2"/>
                </a:cxn>
              </a:cxnLst>
              <a:rect l="l" t="t" r="r" b="b"/>
              <a:pathLst>
                <a:path w="990600" h="483079">
                  <a:moveTo>
                    <a:pt x="67574" y="0"/>
                  </a:moveTo>
                  <a:cubicBezTo>
                    <a:pt x="33787" y="123645"/>
                    <a:pt x="0" y="247290"/>
                    <a:pt x="153838" y="327803"/>
                  </a:cubicBezTo>
                  <a:cubicBezTo>
                    <a:pt x="307676" y="408316"/>
                    <a:pt x="649138" y="445697"/>
                    <a:pt x="990600" y="483079"/>
                  </a:cubicBezTo>
                </a:path>
              </a:pathLst>
            </a:custGeom>
            <a:ln>
              <a:solidFill>
                <a:schemeClr val="tx1"/>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grpSp>
        <p:nvGrpSpPr>
          <p:cNvPr id="48" name="Groupe 47"/>
          <p:cNvGrpSpPr/>
          <p:nvPr/>
        </p:nvGrpSpPr>
        <p:grpSpPr>
          <a:xfrm>
            <a:off x="2820838" y="3122762"/>
            <a:ext cx="1313180" cy="892986"/>
            <a:chOff x="1621766" y="2976113"/>
            <a:chExt cx="1313180" cy="892986"/>
          </a:xfrm>
        </p:grpSpPr>
        <p:sp>
          <p:nvSpPr>
            <p:cNvPr id="40" name="ZoneTexte 39"/>
            <p:cNvSpPr txBox="1"/>
            <p:nvPr/>
          </p:nvSpPr>
          <p:spPr>
            <a:xfrm>
              <a:off x="1621766" y="3407434"/>
              <a:ext cx="1313180" cy="461665"/>
            </a:xfrm>
            <a:prstGeom prst="rect">
              <a:avLst/>
            </a:prstGeom>
            <a:noFill/>
          </p:spPr>
          <p:txBody>
            <a:bodyPr wrap="none" rtlCol="0">
              <a:spAutoFit/>
            </a:bodyPr>
            <a:lstStyle/>
            <a:p>
              <a:r>
                <a:rPr lang="fr-FR" sz="1200" b="1" dirty="0" smtClean="0">
                  <a:latin typeface="Arial Narrow" pitchFamily="34" charset="0"/>
                </a:rPr>
                <a:t>État fond.</a:t>
              </a:r>
            </a:p>
            <a:p>
              <a:r>
                <a:rPr lang="fr-FR" sz="1200" b="1" dirty="0" smtClean="0">
                  <a:latin typeface="Arial Narrow" pitchFamily="34" charset="0"/>
                  <a:sym typeface="Wingdings" pitchFamily="2" charset="2"/>
                </a:rPr>
                <a:t> Seul état stable</a:t>
              </a:r>
              <a:endParaRPr lang="fr-FR" sz="1200" b="1" dirty="0">
                <a:latin typeface="Arial Narrow" pitchFamily="34" charset="0"/>
              </a:endParaRPr>
            </a:p>
          </p:txBody>
        </p:sp>
        <p:sp>
          <p:nvSpPr>
            <p:cNvPr id="45" name="Forme libre 44"/>
            <p:cNvSpPr/>
            <p:nvPr/>
          </p:nvSpPr>
          <p:spPr>
            <a:xfrm>
              <a:off x="2432649" y="2976113"/>
              <a:ext cx="434196" cy="586596"/>
            </a:xfrm>
            <a:custGeom>
              <a:avLst/>
              <a:gdLst>
                <a:gd name="connsiteX0" fmla="*/ 0 w 434196"/>
                <a:gd name="connsiteY0" fmla="*/ 586596 h 586596"/>
                <a:gd name="connsiteX1" fmla="*/ 362309 w 434196"/>
                <a:gd name="connsiteY1" fmla="*/ 353683 h 586596"/>
                <a:gd name="connsiteX2" fmla="*/ 431321 w 434196"/>
                <a:gd name="connsiteY2" fmla="*/ 0 h 586596"/>
              </a:gdLst>
              <a:ahLst/>
              <a:cxnLst>
                <a:cxn ang="0">
                  <a:pos x="connsiteX0" y="connsiteY0"/>
                </a:cxn>
                <a:cxn ang="0">
                  <a:pos x="connsiteX1" y="connsiteY1"/>
                </a:cxn>
                <a:cxn ang="0">
                  <a:pos x="connsiteX2" y="connsiteY2"/>
                </a:cxn>
              </a:cxnLst>
              <a:rect l="l" t="t" r="r" b="b"/>
              <a:pathLst>
                <a:path w="434196" h="586596">
                  <a:moveTo>
                    <a:pt x="0" y="586596"/>
                  </a:moveTo>
                  <a:cubicBezTo>
                    <a:pt x="145211" y="519022"/>
                    <a:pt x="290422" y="451449"/>
                    <a:pt x="362309" y="353683"/>
                  </a:cubicBezTo>
                  <a:cubicBezTo>
                    <a:pt x="434196" y="255917"/>
                    <a:pt x="432758" y="127958"/>
                    <a:pt x="431321" y="0"/>
                  </a:cubicBezTo>
                </a:path>
              </a:pathLst>
            </a:custGeom>
            <a:ln>
              <a:solidFill>
                <a:schemeClr val="tx1"/>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50" name="Rectangle 6"/>
          <p:cNvSpPr>
            <a:spLocks noChangeArrowheads="1"/>
          </p:cNvSpPr>
          <p:nvPr/>
        </p:nvSpPr>
        <p:spPr bwMode="auto">
          <a:xfrm>
            <a:off x="293298" y="3964767"/>
            <a:ext cx="8734324" cy="2382191"/>
          </a:xfrm>
          <a:prstGeom prst="rect">
            <a:avLst/>
          </a:prstGeom>
          <a:noFill/>
          <a:ln w="28575">
            <a:noFill/>
            <a:miter lim="800000"/>
            <a:headEnd/>
            <a:tailEnd/>
          </a:ln>
        </p:spPr>
        <p:txBody>
          <a:bodyPr wrap="square">
            <a:spAutoFit/>
          </a:bodyPr>
          <a:lstStyle/>
          <a:p>
            <a:pPr marL="342900" indent="-342900">
              <a:spcBef>
                <a:spcPct val="20000"/>
              </a:spcBef>
              <a:buClr>
                <a:srgbClr val="6699CC"/>
              </a:buClr>
              <a:buFont typeface="Arial" charset="0"/>
              <a:buChar char="٥"/>
            </a:pPr>
            <a:r>
              <a:rPr lang="fr-FR" altLang="fr-FR" sz="1600" dirty="0" smtClean="0">
                <a:latin typeface="Arial Narrow" pitchFamily="34" charset="0"/>
              </a:rPr>
              <a:t>Le rayonnement spontané est </a:t>
            </a:r>
            <a:r>
              <a:rPr lang="fr-FR" altLang="fr-FR" sz="1600" b="1" dirty="0" smtClean="0">
                <a:solidFill>
                  <a:srgbClr val="FF0000"/>
                </a:solidFill>
                <a:latin typeface="Arial Narrow" pitchFamily="34" charset="0"/>
              </a:rPr>
              <a:t>désordonné (incohérent)</a:t>
            </a:r>
            <a:r>
              <a:rPr lang="fr-FR" altLang="fr-FR" sz="1600" dirty="0" smtClean="0">
                <a:latin typeface="Arial Narrow" pitchFamily="34" charset="0"/>
              </a:rPr>
              <a:t> = pas de relation de phase entre les différentes émissions</a:t>
            </a:r>
          </a:p>
          <a:p>
            <a:pPr marL="342900" indent="-342900">
              <a:spcBef>
                <a:spcPct val="20000"/>
              </a:spcBef>
              <a:buClr>
                <a:srgbClr val="6699CC"/>
              </a:buClr>
              <a:buFont typeface="Arial" charset="0"/>
              <a:buChar char="٥"/>
            </a:pPr>
            <a:r>
              <a:rPr lang="fr-FR" altLang="fr-FR" sz="1600" b="1" dirty="0" smtClean="0">
                <a:solidFill>
                  <a:srgbClr val="FF0000"/>
                </a:solidFill>
                <a:latin typeface="Arial Narrow" pitchFamily="34" charset="0"/>
              </a:rPr>
              <a:t>Toutes </a:t>
            </a:r>
            <a:r>
              <a:rPr lang="fr-FR" altLang="fr-FR" sz="1600" b="1" dirty="0">
                <a:solidFill>
                  <a:srgbClr val="FF0000"/>
                </a:solidFill>
                <a:latin typeface="Arial Narrow" pitchFamily="34" charset="0"/>
              </a:rPr>
              <a:t>les directions</a:t>
            </a:r>
          </a:p>
          <a:p>
            <a:pPr marL="342900" indent="-342900">
              <a:spcBef>
                <a:spcPct val="20000"/>
              </a:spcBef>
              <a:buClr>
                <a:srgbClr val="6699CC"/>
              </a:buClr>
              <a:buFont typeface="Arial" charset="0"/>
              <a:buChar char="٥"/>
            </a:pPr>
            <a:r>
              <a:rPr lang="fr-FR" altLang="fr-FR" sz="1600" b="1" dirty="0">
                <a:solidFill>
                  <a:srgbClr val="FF0000"/>
                </a:solidFill>
                <a:latin typeface="Arial Narrow" pitchFamily="34" charset="0"/>
              </a:rPr>
              <a:t>Quantifié </a:t>
            </a:r>
            <a:r>
              <a:rPr lang="fr-FR" altLang="fr-FR" sz="1600" dirty="0">
                <a:latin typeface="Arial Narrow" pitchFamily="34" charset="0"/>
              </a:rPr>
              <a:t>… même si spectre ressemble à un continuum ou </a:t>
            </a:r>
            <a:r>
              <a:rPr lang="fr-FR" altLang="fr-FR" sz="1600" dirty="0" smtClean="0">
                <a:latin typeface="Arial Narrow" pitchFamily="34" charset="0"/>
              </a:rPr>
              <a:t>quasi-continuum (élargissement par effet Doppler, collisions entre atomes, agitation thermique,,,)</a:t>
            </a:r>
            <a:endParaRPr lang="fr-FR" altLang="fr-FR" sz="1600" dirty="0">
              <a:latin typeface="Arial Narrow" pitchFamily="34" charset="0"/>
            </a:endParaRPr>
          </a:p>
          <a:p>
            <a:pPr marL="342900" indent="-342900">
              <a:spcBef>
                <a:spcPct val="20000"/>
              </a:spcBef>
              <a:buClr>
                <a:srgbClr val="6699CC"/>
              </a:buClr>
              <a:buFont typeface="Arial" charset="0"/>
              <a:buChar char="٥"/>
            </a:pPr>
            <a:r>
              <a:rPr lang="fr-FR" altLang="fr-FR" sz="1600" b="1" dirty="0" smtClean="0">
                <a:solidFill>
                  <a:srgbClr val="FF0000"/>
                </a:solidFill>
                <a:latin typeface="Arial Narrow" pitchFamily="34" charset="0"/>
              </a:rPr>
              <a:t>Toutes </a:t>
            </a:r>
            <a:r>
              <a:rPr lang="fr-FR" altLang="fr-FR" sz="1600" b="1" dirty="0">
                <a:solidFill>
                  <a:srgbClr val="FF0000"/>
                </a:solidFill>
                <a:latin typeface="Arial Narrow" pitchFamily="34" charset="0"/>
              </a:rPr>
              <a:t>les </a:t>
            </a:r>
            <a:r>
              <a:rPr lang="fr-FR" altLang="fr-FR" sz="1600" b="1" dirty="0" smtClean="0">
                <a:solidFill>
                  <a:srgbClr val="FF0000"/>
                </a:solidFill>
                <a:latin typeface="Arial Narrow" pitchFamily="34" charset="0"/>
              </a:rPr>
              <a:t>couleurs </a:t>
            </a:r>
            <a:r>
              <a:rPr lang="fr-FR" altLang="fr-FR" sz="1600" dirty="0" smtClean="0">
                <a:latin typeface="Arial Narrow" pitchFamily="34" charset="0"/>
              </a:rPr>
              <a:t>: spectre de plusieurs nanomètres de large </a:t>
            </a:r>
          </a:p>
          <a:p>
            <a:pPr marL="342900" indent="-342900">
              <a:spcBef>
                <a:spcPct val="20000"/>
              </a:spcBef>
              <a:buClr>
                <a:srgbClr val="6699CC"/>
              </a:buClr>
            </a:pPr>
            <a:r>
              <a:rPr lang="fr-FR" altLang="fr-FR" b="1" dirty="0" smtClean="0">
                <a:latin typeface="Arial Narrow" pitchFamily="34" charset="0"/>
              </a:rPr>
              <a:t>			</a:t>
            </a:r>
            <a:r>
              <a:rPr lang="fr-FR" altLang="fr-FR" b="1" dirty="0" smtClean="0">
                <a:solidFill>
                  <a:srgbClr val="FF0000"/>
                </a:solidFill>
                <a:latin typeface="Arial Narrow" pitchFamily="34" charset="0"/>
                <a:sym typeface="Symbol"/>
              </a:rPr>
              <a:t></a:t>
            </a:r>
            <a:r>
              <a:rPr lang="fr-FR" altLang="fr-FR" b="1" baseline="-25000" dirty="0" smtClean="0">
                <a:solidFill>
                  <a:srgbClr val="FF0000"/>
                </a:solidFill>
                <a:latin typeface="Arial Narrow" pitchFamily="34" charset="0"/>
                <a:sym typeface="Symbol"/>
              </a:rPr>
              <a:t>thermique</a:t>
            </a:r>
            <a:r>
              <a:rPr lang="fr-FR" altLang="fr-FR" b="1" dirty="0" smtClean="0">
                <a:solidFill>
                  <a:srgbClr val="FF0000"/>
                </a:solidFill>
                <a:latin typeface="Arial Narrow" pitchFamily="34" charset="0"/>
                <a:sym typeface="Symbol"/>
              </a:rPr>
              <a:t>   &gt;&gt;    </a:t>
            </a:r>
            <a:r>
              <a:rPr lang="fr-FR" altLang="fr-FR" b="1" dirty="0">
                <a:solidFill>
                  <a:srgbClr val="FF0000"/>
                </a:solidFill>
                <a:latin typeface="Arial Narrow" pitchFamily="34" charset="0"/>
                <a:sym typeface="Symbol"/>
              </a:rPr>
              <a:t></a:t>
            </a:r>
            <a:r>
              <a:rPr lang="fr-FR" altLang="fr-FR" b="1" baseline="-25000" dirty="0" smtClean="0">
                <a:solidFill>
                  <a:srgbClr val="FF0000"/>
                </a:solidFill>
                <a:latin typeface="Arial Narrow" pitchFamily="34" charset="0"/>
                <a:sym typeface="Symbol"/>
              </a:rPr>
              <a:t>Émission spontanée       </a:t>
            </a:r>
            <a:r>
              <a:rPr lang="fr-FR" altLang="fr-FR" b="1" dirty="0" smtClean="0">
                <a:solidFill>
                  <a:srgbClr val="FF0000"/>
                </a:solidFill>
                <a:latin typeface="Arial Narrow" pitchFamily="34" charset="0"/>
                <a:sym typeface="Symbol"/>
              </a:rPr>
              <a:t>&gt;&gt;       </a:t>
            </a:r>
            <a:r>
              <a:rPr lang="fr-FR" altLang="fr-FR" b="1" dirty="0">
                <a:solidFill>
                  <a:srgbClr val="FF0000"/>
                </a:solidFill>
                <a:latin typeface="Arial Narrow" pitchFamily="34" charset="0"/>
                <a:sym typeface="Symbol"/>
              </a:rPr>
              <a:t></a:t>
            </a:r>
            <a:r>
              <a:rPr lang="fr-FR" altLang="fr-FR" b="1" baseline="-25000" dirty="0" smtClean="0">
                <a:solidFill>
                  <a:srgbClr val="FF0000"/>
                </a:solidFill>
                <a:latin typeface="Arial Narrow" pitchFamily="34" charset="0"/>
                <a:sym typeface="Symbol"/>
              </a:rPr>
              <a:t>Laser</a:t>
            </a:r>
            <a:endParaRPr lang="fr-FR" altLang="fr-FR" b="1" dirty="0" smtClean="0">
              <a:solidFill>
                <a:srgbClr val="FF0000"/>
              </a:solidFill>
              <a:latin typeface="Arial Narrow" pitchFamily="34" charset="0"/>
              <a:sym typeface="Wingdings" pitchFamily="2" charset="2"/>
            </a:endParaRPr>
          </a:p>
          <a:p>
            <a:pPr marL="342900" indent="-342900">
              <a:spcBef>
                <a:spcPct val="20000"/>
              </a:spcBef>
              <a:buClr>
                <a:srgbClr val="6699CC"/>
              </a:buClr>
            </a:pPr>
            <a:r>
              <a:rPr lang="fr-FR" altLang="fr-FR" dirty="0" smtClean="0">
                <a:latin typeface="Arial Narrow" pitchFamily="34" charset="0"/>
                <a:sym typeface="Wingdings" pitchFamily="2" charset="2"/>
              </a:rPr>
              <a:t>			    </a:t>
            </a:r>
            <a:r>
              <a:rPr lang="fr-FR" altLang="fr-FR" sz="1400" b="1" i="1" dirty="0" smtClean="0">
                <a:latin typeface="Arial Narrow" pitchFamily="34" charset="0"/>
                <a:sym typeface="Wingdings" pitchFamily="2" charset="2"/>
              </a:rPr>
              <a:t>&gt;</a:t>
            </a:r>
            <a:r>
              <a:rPr lang="fr-FR" altLang="fr-FR" sz="1400" b="1" i="1" dirty="0" err="1" smtClean="0">
                <a:latin typeface="Arial Narrow" pitchFamily="34" charset="0"/>
                <a:sym typeface="Wingdings" pitchFamily="2" charset="2"/>
              </a:rPr>
              <a:t>qq</a:t>
            </a:r>
            <a:r>
              <a:rPr lang="fr-FR" altLang="fr-FR" sz="1400" b="1" i="1" dirty="0" smtClean="0">
                <a:latin typeface="Arial Narrow" pitchFamily="34" charset="0"/>
                <a:sym typeface="Wingdings" pitchFamily="2" charset="2"/>
              </a:rPr>
              <a:t>. µm                            </a:t>
            </a:r>
            <a:r>
              <a:rPr lang="fr-FR" altLang="fr-FR" sz="1400" b="1" i="1" dirty="0" err="1" smtClean="0">
                <a:latin typeface="Arial Narrow" pitchFamily="34" charset="0"/>
                <a:sym typeface="Wingdings" pitchFamily="2" charset="2"/>
              </a:rPr>
              <a:t>qq</a:t>
            </a:r>
            <a:r>
              <a:rPr lang="fr-FR" altLang="fr-FR" sz="1400" b="1" i="1" dirty="0" smtClean="0">
                <a:latin typeface="Arial Narrow" pitchFamily="34" charset="0"/>
                <a:sym typeface="Wingdings" pitchFamily="2" charset="2"/>
              </a:rPr>
              <a:t>. nm	                      </a:t>
            </a:r>
            <a:r>
              <a:rPr lang="fr-FR" altLang="fr-FR" sz="1400" b="1" i="1" dirty="0" smtClean="0">
                <a:latin typeface="Arial Narrow" pitchFamily="34" charset="0"/>
              </a:rPr>
              <a:t>pm </a:t>
            </a:r>
            <a:r>
              <a:rPr lang="fr-FR" altLang="fr-FR" sz="1400" b="1" i="1" dirty="0" smtClean="0">
                <a:latin typeface="Arial Narrow" pitchFamily="34" charset="0"/>
                <a:sym typeface="Wingdings" pitchFamily="2" charset="2"/>
              </a:rPr>
              <a:t> 0.01fm </a:t>
            </a:r>
            <a:endParaRPr lang="fr-FR" altLang="fr-FR" b="1" i="1" dirty="0" smtClean="0">
              <a:latin typeface="Arial Narrow" pitchFamily="34" charset="0"/>
            </a:endParaRPr>
          </a:p>
        </p:txBody>
      </p:sp>
      <p:grpSp>
        <p:nvGrpSpPr>
          <p:cNvPr id="52" name="Groupe 51"/>
          <p:cNvGrpSpPr/>
          <p:nvPr/>
        </p:nvGrpSpPr>
        <p:grpSpPr>
          <a:xfrm>
            <a:off x="3717514" y="2424113"/>
            <a:ext cx="1457719" cy="848073"/>
            <a:chOff x="4951091" y="4404351"/>
            <a:chExt cx="1457719" cy="848073"/>
          </a:xfrm>
        </p:grpSpPr>
        <p:sp>
          <p:nvSpPr>
            <p:cNvPr id="54" name="Line 2"/>
            <p:cNvSpPr>
              <a:spLocks noChangeShapeType="1"/>
            </p:cNvSpPr>
            <p:nvPr/>
          </p:nvSpPr>
          <p:spPr bwMode="auto">
            <a:xfrm>
              <a:off x="4951091" y="4516231"/>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55" name="Line 3"/>
            <p:cNvSpPr>
              <a:spLocks noChangeShapeType="1"/>
            </p:cNvSpPr>
            <p:nvPr/>
          </p:nvSpPr>
          <p:spPr bwMode="auto">
            <a:xfrm>
              <a:off x="4958441" y="5119364"/>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56" name="Text Box 12"/>
            <p:cNvSpPr txBox="1">
              <a:spLocks noChangeArrowheads="1"/>
            </p:cNvSpPr>
            <p:nvPr/>
          </p:nvSpPr>
          <p:spPr bwMode="auto">
            <a:xfrm>
              <a:off x="6071954" y="4404351"/>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b</a:t>
              </a:r>
              <a:endParaRPr lang="fr-FR" sz="1400" dirty="0">
                <a:latin typeface="Arial Narrow" pitchFamily="34" charset="0"/>
              </a:endParaRPr>
            </a:p>
          </p:txBody>
        </p:sp>
        <p:sp>
          <p:nvSpPr>
            <p:cNvPr id="57" name="Text Box 13"/>
            <p:cNvSpPr txBox="1">
              <a:spLocks noChangeArrowheads="1"/>
            </p:cNvSpPr>
            <p:nvPr/>
          </p:nvSpPr>
          <p:spPr bwMode="auto">
            <a:xfrm>
              <a:off x="6063328" y="4944967"/>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a</a:t>
              </a:r>
              <a:endParaRPr lang="fr-FR" sz="1400" dirty="0">
                <a:latin typeface="Arial Narrow" pitchFamily="34" charset="0"/>
              </a:endParaRPr>
            </a:p>
          </p:txBody>
        </p:sp>
      </p:grpSp>
      <p:sp>
        <p:nvSpPr>
          <p:cNvPr id="58" name="Oval 48"/>
          <p:cNvSpPr>
            <a:spLocks noChangeArrowheads="1"/>
          </p:cNvSpPr>
          <p:nvPr/>
        </p:nvSpPr>
        <p:spPr bwMode="auto">
          <a:xfrm>
            <a:off x="4293332" y="2523407"/>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59" name="Groupe 58"/>
          <p:cNvGrpSpPr/>
          <p:nvPr/>
        </p:nvGrpSpPr>
        <p:grpSpPr>
          <a:xfrm>
            <a:off x="5164071" y="2545837"/>
            <a:ext cx="1164803" cy="307777"/>
            <a:chOff x="5569552" y="4267295"/>
            <a:chExt cx="1164803" cy="307777"/>
          </a:xfrm>
        </p:grpSpPr>
        <p:sp>
          <p:nvSpPr>
            <p:cNvPr id="60" name="Freeform 11"/>
            <p:cNvSpPr>
              <a:spLocks/>
            </p:cNvSpPr>
            <p:nvPr/>
          </p:nvSpPr>
          <p:spPr bwMode="auto">
            <a:xfrm rot="19827434">
              <a:off x="5569552" y="4306555"/>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61" name="Text Box 61"/>
            <p:cNvSpPr txBox="1">
              <a:spLocks noChangeArrowheads="1"/>
            </p:cNvSpPr>
            <p:nvPr/>
          </p:nvSpPr>
          <p:spPr bwMode="auto">
            <a:xfrm rot="19839857">
              <a:off x="5578403" y="4267295"/>
              <a:ext cx="1155952" cy="307777"/>
            </a:xfrm>
            <a:prstGeom prst="rect">
              <a:avLst/>
            </a:prstGeom>
            <a:noFill/>
            <a:ln w="9525">
              <a:noFill/>
              <a:miter lim="800000"/>
              <a:headEnd/>
              <a:tailEnd/>
            </a:ln>
          </p:spPr>
          <p:txBody>
            <a:bodyPr wrap="square">
              <a:spAutoFit/>
            </a:bodyPr>
            <a:lstStyle/>
            <a:p>
              <a:r>
                <a:rPr lang="fr-FR" sz="1400" i="1" dirty="0" smtClean="0">
                  <a:latin typeface="Arial Narrow" pitchFamily="34" charset="0"/>
                </a:rPr>
                <a:t>h</a:t>
              </a:r>
              <a:r>
                <a:rPr lang="fr-FR" sz="1400" i="1" dirty="0" smtClean="0">
                  <a:latin typeface="Arial Narrow" pitchFamily="34" charset="0"/>
                  <a:sym typeface="Symbol"/>
                </a:rPr>
                <a:t>  = </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b</a:t>
              </a:r>
              <a:r>
                <a:rPr lang="fr-FR" sz="1400" i="1" dirty="0" smtClean="0">
                  <a:latin typeface="Arial Narrow" pitchFamily="34" charset="0"/>
                  <a:sym typeface="Symbol"/>
                </a:rPr>
                <a:t>-</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a</a:t>
              </a:r>
              <a:endParaRPr lang="fr-FR" sz="1400" i="1" baseline="-25000" dirty="0">
                <a:latin typeface="Arial Narrow" pitchFamily="34" charset="0"/>
              </a:endParaRPr>
            </a:p>
          </p:txBody>
        </p:sp>
      </p:grpSp>
      <p:sp>
        <p:nvSpPr>
          <p:cNvPr id="23"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0" presetClass="path" presetSubtype="0" accel="50000" decel="50000" fill="hold" grpId="1" nodeType="clickEffect">
                                  <p:stCondLst>
                                    <p:cond delay="0"/>
                                  </p:stCondLst>
                                  <p:childTnLst>
                                    <p:animMotion origin="layout" path="M 0 0 C 0.00746 0.01227 0.01493 0.02477 0.0151 0.03912 C 0.01527 0.05347 0.00798 0.06944 0.00087 0.08565 " pathEditMode="relative" ptsTypes="aaA">
                                      <p:cBhvr>
                                        <p:cTn id="18" dur="1000" fill="hold"/>
                                        <p:tgtEl>
                                          <p:spTgt spid="58"/>
                                        </p:tgtEl>
                                        <p:attrNameLst>
                                          <p:attrName>ppt_x</p:attrName>
                                          <p:attrName>ppt_y</p:attrName>
                                        </p:attrNameLst>
                                      </p:cBhvr>
                                    </p:animMotion>
                                  </p:childTnLst>
                                </p:cTn>
                              </p:par>
                            </p:childTnLst>
                          </p:cTn>
                        </p:par>
                        <p:par>
                          <p:cTn id="19" fill="hold">
                            <p:stCondLst>
                              <p:cond delay="1000"/>
                            </p:stCondLst>
                            <p:childTnLst>
                              <p:par>
                                <p:cTn id="20" presetID="22" presetClass="entr" presetSubtype="8" fill="hold" nodeType="after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wipe(left)">
                                      <p:cBhvr>
                                        <p:cTn id="22" dur="500"/>
                                        <p:tgtEl>
                                          <p:spTgt spid="59"/>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0">
                                            <p:txEl>
                                              <p:pRg st="0" end="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0">
                                            <p:txEl>
                                              <p:pRg st="1" end="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50">
                                            <p:txEl>
                                              <p:pRg st="3" end="3"/>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50">
                                            <p:txEl>
                                              <p:pRg st="2" end="2"/>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50">
                                            <p:txEl>
                                              <p:pRg st="4" end="4"/>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8"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11</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7715272" cy="513169"/>
          </a:xfrm>
          <a:prstGeom prst="rect">
            <a:avLst/>
          </a:prstGeom>
        </p:spPr>
        <p:txBody>
          <a:bodyPr/>
          <a:lstStyle/>
          <a:p>
            <a:r>
              <a:rPr lang="fr-FR" sz="2400" b="1" kern="0" dirty="0" smtClean="0">
                <a:solidFill>
                  <a:srgbClr val="DA6667"/>
                </a:solidFill>
                <a:latin typeface="Arial Narrow" pitchFamily="34" charset="0"/>
                <a:ea typeface="+mj-ea"/>
                <a:cs typeface="+mj-cs"/>
              </a:rPr>
              <a:t>Émission spontanée : Exemples</a:t>
            </a:r>
            <a:endParaRPr lang="fr-FR" sz="2400" b="1" kern="0" dirty="0">
              <a:solidFill>
                <a:srgbClr val="DA6667"/>
              </a:solidFill>
              <a:latin typeface="Arial Narrow" pitchFamily="34" charset="0"/>
              <a:ea typeface="+mj-ea"/>
              <a:cs typeface="+mj-cs"/>
            </a:endParaRPr>
          </a:p>
        </p:txBody>
      </p:sp>
      <p:sp>
        <p:nvSpPr>
          <p:cNvPr id="14" name="Rectangle 4"/>
          <p:cNvSpPr txBox="1">
            <a:spLocks/>
          </p:cNvSpPr>
          <p:nvPr/>
        </p:nvSpPr>
        <p:spPr>
          <a:xfrm>
            <a:off x="4408227" y="0"/>
            <a:ext cx="5513648" cy="423081"/>
          </a:xfrm>
          <a:prstGeom prst="rect">
            <a:avLst/>
          </a:prstGeom>
        </p:spPr>
        <p:txBody>
          <a:body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fr-FR" altLang="fr-FR" sz="2400" b="0" i="0" u="none" strike="noStrike" kern="0" cap="none" spc="0" normalizeH="0" baseline="0" noProof="0">
                <a:ln>
                  <a:noFill/>
                </a:ln>
                <a:solidFill>
                  <a:srgbClr val="000000"/>
                </a:solidFill>
                <a:effectLst/>
                <a:uLnTx/>
                <a:uFillTx/>
                <a:latin typeface="Arial"/>
                <a:ea typeface="+mj-ea"/>
                <a:cs typeface="+mj-cs"/>
              </a:rPr>
              <a:t>Les sources luminescentes</a:t>
            </a:r>
          </a:p>
        </p:txBody>
      </p:sp>
      <p:grpSp>
        <p:nvGrpSpPr>
          <p:cNvPr id="25" name="Groupe 24"/>
          <p:cNvGrpSpPr/>
          <p:nvPr/>
        </p:nvGrpSpPr>
        <p:grpSpPr>
          <a:xfrm>
            <a:off x="43131" y="1483743"/>
            <a:ext cx="6616462" cy="2432649"/>
            <a:chOff x="319177" y="1354347"/>
            <a:chExt cx="6616462" cy="2432649"/>
          </a:xfrm>
        </p:grpSpPr>
        <p:pic>
          <p:nvPicPr>
            <p:cNvPr id="20" name="Picture 17" descr="11"/>
            <p:cNvPicPr>
              <a:picLocks noChangeAspect="1" noChangeArrowheads="1"/>
            </p:cNvPicPr>
            <p:nvPr/>
          </p:nvPicPr>
          <p:blipFill>
            <a:blip r:embed="rId2"/>
            <a:srcRect/>
            <a:stretch>
              <a:fillRect/>
            </a:stretch>
          </p:blipFill>
          <p:spPr bwMode="auto">
            <a:xfrm>
              <a:off x="367055" y="2215084"/>
              <a:ext cx="1114711" cy="1114712"/>
            </a:xfrm>
            <a:prstGeom prst="rect">
              <a:avLst/>
            </a:prstGeom>
            <a:noFill/>
            <a:ln w="9525">
              <a:noFill/>
              <a:miter lim="800000"/>
              <a:headEnd/>
              <a:tailEnd/>
            </a:ln>
          </p:spPr>
        </p:pic>
        <p:sp>
          <p:nvSpPr>
            <p:cNvPr id="24" name="Rectangle à coins arrondis 23"/>
            <p:cNvSpPr/>
            <p:nvPr/>
          </p:nvSpPr>
          <p:spPr>
            <a:xfrm>
              <a:off x="319177" y="1354347"/>
              <a:ext cx="6616462" cy="2432649"/>
            </a:xfrm>
            <a:prstGeom prst="roundRect">
              <a:avLst/>
            </a:pr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18" name="Picture 12" descr="fonctionnement d'une lampe fluocompacte"/>
            <p:cNvPicPr>
              <a:picLocks noChangeAspect="1" noChangeArrowheads="1"/>
            </p:cNvPicPr>
            <p:nvPr/>
          </p:nvPicPr>
          <p:blipFill>
            <a:blip r:embed="rId3"/>
            <a:srcRect/>
            <a:stretch>
              <a:fillRect/>
            </a:stretch>
          </p:blipFill>
          <p:spPr bwMode="auto">
            <a:xfrm>
              <a:off x="1245570" y="1731484"/>
              <a:ext cx="3631690" cy="1648596"/>
            </a:xfrm>
            <a:prstGeom prst="rect">
              <a:avLst/>
            </a:prstGeom>
            <a:noFill/>
            <a:ln w="9525">
              <a:noFill/>
              <a:miter lim="800000"/>
              <a:headEnd/>
              <a:tailEnd/>
            </a:ln>
          </p:spPr>
        </p:pic>
        <p:sp>
          <p:nvSpPr>
            <p:cNvPr id="23" name="ZoneTexte 22"/>
            <p:cNvSpPr txBox="1"/>
            <p:nvPr/>
          </p:nvSpPr>
          <p:spPr>
            <a:xfrm>
              <a:off x="707365" y="1423357"/>
              <a:ext cx="5803192" cy="369332"/>
            </a:xfrm>
            <a:prstGeom prst="rect">
              <a:avLst/>
            </a:prstGeom>
            <a:noFill/>
          </p:spPr>
          <p:txBody>
            <a:bodyPr wrap="none" rtlCol="0">
              <a:spAutoFit/>
            </a:bodyPr>
            <a:lstStyle/>
            <a:p>
              <a:r>
                <a:rPr lang="fr-FR" b="1" dirty="0" smtClean="0">
                  <a:latin typeface="Arial Narrow" pitchFamily="34" charset="0"/>
                </a:rPr>
                <a:t>Fluorescence (10</a:t>
              </a:r>
              <a:r>
                <a:rPr lang="fr-FR" b="1" baseline="30000" dirty="0" smtClean="0">
                  <a:latin typeface="Arial Narrow" pitchFamily="34" charset="0"/>
                </a:rPr>
                <a:t>-9</a:t>
              </a:r>
              <a:r>
                <a:rPr lang="fr-FR" b="1" dirty="0" smtClean="0">
                  <a:latin typeface="Arial Narrow" pitchFamily="34" charset="0"/>
                </a:rPr>
                <a:t> à10</a:t>
              </a:r>
              <a:r>
                <a:rPr lang="fr-FR" b="1" baseline="30000" dirty="0" smtClean="0">
                  <a:latin typeface="Arial Narrow" pitchFamily="34" charset="0"/>
                </a:rPr>
                <a:t>-6</a:t>
              </a:r>
              <a:r>
                <a:rPr lang="fr-FR" b="1" dirty="0" smtClean="0">
                  <a:latin typeface="Arial Narrow" pitchFamily="34" charset="0"/>
                </a:rPr>
                <a:t>sec) / Phosphorescence (10</a:t>
              </a:r>
              <a:r>
                <a:rPr lang="fr-FR" b="1" baseline="30000" dirty="0" smtClean="0">
                  <a:latin typeface="Arial Narrow" pitchFamily="34" charset="0"/>
                </a:rPr>
                <a:t>-3</a:t>
              </a:r>
              <a:r>
                <a:rPr lang="fr-FR" b="1" dirty="0" smtClean="0">
                  <a:latin typeface="Arial Narrow" pitchFamily="34" charset="0"/>
                </a:rPr>
                <a:t> à10sec)</a:t>
              </a:r>
              <a:endParaRPr lang="fr-FR" b="1" dirty="0">
                <a:latin typeface="Arial Narrow" pitchFamily="34" charset="0"/>
              </a:endParaRPr>
            </a:p>
          </p:txBody>
        </p:sp>
      </p:grpSp>
      <p:grpSp>
        <p:nvGrpSpPr>
          <p:cNvPr id="32" name="Groupe 31"/>
          <p:cNvGrpSpPr/>
          <p:nvPr/>
        </p:nvGrpSpPr>
        <p:grpSpPr>
          <a:xfrm>
            <a:off x="1491137" y="3278037"/>
            <a:ext cx="2156360" cy="601075"/>
            <a:chOff x="3390182" y="3278037"/>
            <a:chExt cx="2156360" cy="601075"/>
          </a:xfrm>
        </p:grpSpPr>
        <p:sp>
          <p:nvSpPr>
            <p:cNvPr id="30" name="ZoneTexte 29"/>
            <p:cNvSpPr txBox="1"/>
            <p:nvPr/>
          </p:nvSpPr>
          <p:spPr>
            <a:xfrm>
              <a:off x="3390182" y="3571335"/>
              <a:ext cx="2156360" cy="307777"/>
            </a:xfrm>
            <a:prstGeom prst="rect">
              <a:avLst/>
            </a:prstGeom>
            <a:noFill/>
          </p:spPr>
          <p:txBody>
            <a:bodyPr wrap="none" rtlCol="0">
              <a:spAutoFit/>
            </a:bodyPr>
            <a:lstStyle/>
            <a:p>
              <a:r>
                <a:rPr lang="fr-FR" sz="1400" b="1" i="1" dirty="0" smtClean="0">
                  <a:solidFill>
                    <a:srgbClr val="FF0000"/>
                  </a:solidFill>
                  <a:latin typeface="Arial Narrow" pitchFamily="34" charset="0"/>
                </a:rPr>
                <a:t>Fluorescence du phosphore</a:t>
              </a:r>
              <a:endParaRPr lang="fr-FR" sz="1400" b="1" i="1" dirty="0">
                <a:solidFill>
                  <a:srgbClr val="FF0000"/>
                </a:solidFill>
                <a:latin typeface="Arial Narrow" pitchFamily="34" charset="0"/>
              </a:endParaRPr>
            </a:p>
          </p:txBody>
        </p:sp>
        <p:sp>
          <p:nvSpPr>
            <p:cNvPr id="31" name="Flèche vers le bas 30"/>
            <p:cNvSpPr/>
            <p:nvPr/>
          </p:nvSpPr>
          <p:spPr>
            <a:xfrm rot="10800000">
              <a:off x="4252822" y="3278037"/>
              <a:ext cx="336430" cy="362310"/>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34" name="Groupe 33"/>
          <p:cNvGrpSpPr/>
          <p:nvPr/>
        </p:nvGrpSpPr>
        <p:grpSpPr>
          <a:xfrm>
            <a:off x="6883879" y="1153171"/>
            <a:ext cx="2183921" cy="3229065"/>
            <a:chOff x="6883879" y="1472333"/>
            <a:chExt cx="2183921" cy="3229065"/>
          </a:xfrm>
        </p:grpSpPr>
        <p:pic>
          <p:nvPicPr>
            <p:cNvPr id="16" name="Picture 8" descr="chimiluminescence"/>
            <p:cNvPicPr>
              <a:picLocks noChangeAspect="1" noChangeArrowheads="1"/>
            </p:cNvPicPr>
            <p:nvPr/>
          </p:nvPicPr>
          <p:blipFill>
            <a:blip r:embed="rId4"/>
            <a:srcRect/>
            <a:stretch>
              <a:fillRect/>
            </a:stretch>
          </p:blipFill>
          <p:spPr bwMode="auto">
            <a:xfrm>
              <a:off x="7382099" y="1983417"/>
              <a:ext cx="1187480" cy="1187479"/>
            </a:xfrm>
            <a:prstGeom prst="rect">
              <a:avLst/>
            </a:prstGeom>
            <a:noFill/>
            <a:ln w="9525">
              <a:noFill/>
              <a:miter lim="800000"/>
              <a:headEnd/>
              <a:tailEnd/>
            </a:ln>
          </p:spPr>
        </p:pic>
        <p:sp>
          <p:nvSpPr>
            <p:cNvPr id="26" name="ZoneTexte 25"/>
            <p:cNvSpPr txBox="1"/>
            <p:nvPr/>
          </p:nvSpPr>
          <p:spPr>
            <a:xfrm>
              <a:off x="6993038" y="1601636"/>
              <a:ext cx="1965603" cy="369332"/>
            </a:xfrm>
            <a:prstGeom prst="rect">
              <a:avLst/>
            </a:prstGeom>
            <a:noFill/>
          </p:spPr>
          <p:txBody>
            <a:bodyPr wrap="none" rtlCol="0">
              <a:spAutoFit/>
            </a:bodyPr>
            <a:lstStyle/>
            <a:p>
              <a:r>
                <a:rPr lang="fr-FR" b="1" dirty="0" smtClean="0">
                  <a:latin typeface="Arial Narrow" pitchFamily="34" charset="0"/>
                </a:rPr>
                <a:t>Chimiluminescence</a:t>
              </a:r>
              <a:endParaRPr lang="fr-FR" b="1" dirty="0">
                <a:latin typeface="Arial Narrow" pitchFamily="34" charset="0"/>
              </a:endParaRPr>
            </a:p>
          </p:txBody>
        </p:sp>
        <p:sp>
          <p:nvSpPr>
            <p:cNvPr id="27" name="Rectangle à coins arrondis 26"/>
            <p:cNvSpPr/>
            <p:nvPr/>
          </p:nvSpPr>
          <p:spPr>
            <a:xfrm>
              <a:off x="6883879" y="1472333"/>
              <a:ext cx="2183921" cy="3229065"/>
            </a:xfrm>
            <a:prstGeom prst="roundRect">
              <a:avLst/>
            </a:pr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135170" name="Picture 2" descr="http://fr.cdn.v5.futura-sciences.com/builds/images/rte/RTEmagicC_8889_luminol_dr_txdam21578_9dd4e4.jpg"/>
            <p:cNvPicPr>
              <a:picLocks noChangeAspect="1" noChangeArrowheads="1"/>
            </p:cNvPicPr>
            <p:nvPr/>
          </p:nvPicPr>
          <p:blipFill>
            <a:blip r:embed="rId5"/>
            <a:srcRect/>
            <a:stretch>
              <a:fillRect/>
            </a:stretch>
          </p:blipFill>
          <p:spPr bwMode="auto">
            <a:xfrm>
              <a:off x="7046317" y="3199652"/>
              <a:ext cx="1859045" cy="1329218"/>
            </a:xfrm>
            <a:prstGeom prst="rect">
              <a:avLst/>
            </a:prstGeom>
            <a:noFill/>
          </p:spPr>
        </p:pic>
      </p:grpSp>
      <p:grpSp>
        <p:nvGrpSpPr>
          <p:cNvPr id="38" name="Groupe 37"/>
          <p:cNvGrpSpPr/>
          <p:nvPr/>
        </p:nvGrpSpPr>
        <p:grpSpPr>
          <a:xfrm>
            <a:off x="43130" y="4109140"/>
            <a:ext cx="3899142" cy="2107630"/>
            <a:chOff x="43130" y="4109140"/>
            <a:chExt cx="3899142" cy="2107630"/>
          </a:xfrm>
        </p:grpSpPr>
        <p:sp>
          <p:nvSpPr>
            <p:cNvPr id="28" name="Rectangle à coins arrondis 27"/>
            <p:cNvSpPr/>
            <p:nvPr/>
          </p:nvSpPr>
          <p:spPr>
            <a:xfrm>
              <a:off x="43130" y="4109140"/>
              <a:ext cx="3899142" cy="2107630"/>
            </a:xfrm>
            <a:prstGeom prst="roundRect">
              <a:avLst/>
            </a:pr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3" name="ZoneTexte 32"/>
            <p:cNvSpPr txBox="1"/>
            <p:nvPr/>
          </p:nvSpPr>
          <p:spPr>
            <a:xfrm>
              <a:off x="952500" y="4117675"/>
              <a:ext cx="1744388" cy="369332"/>
            </a:xfrm>
            <a:prstGeom prst="rect">
              <a:avLst/>
            </a:prstGeom>
            <a:noFill/>
          </p:spPr>
          <p:txBody>
            <a:bodyPr wrap="none" rtlCol="0">
              <a:spAutoFit/>
            </a:bodyPr>
            <a:lstStyle/>
            <a:p>
              <a:r>
                <a:rPr lang="fr-FR" b="1" dirty="0" smtClean="0">
                  <a:latin typeface="Arial Narrow" pitchFamily="34" charset="0"/>
                </a:rPr>
                <a:t>Bioluminescence</a:t>
              </a:r>
              <a:endParaRPr lang="fr-FR" b="1" dirty="0">
                <a:latin typeface="Arial Narrow" pitchFamily="34" charset="0"/>
              </a:endParaRPr>
            </a:p>
          </p:txBody>
        </p:sp>
        <p:pic>
          <p:nvPicPr>
            <p:cNvPr id="135172" name="Picture 4" descr="http://www.prog-perception.com/IMG/jpg/Image4.jpg"/>
            <p:cNvPicPr>
              <a:picLocks noChangeAspect="1" noChangeArrowheads="1"/>
            </p:cNvPicPr>
            <p:nvPr/>
          </p:nvPicPr>
          <p:blipFill>
            <a:blip r:embed="rId6"/>
            <a:srcRect/>
            <a:stretch>
              <a:fillRect/>
            </a:stretch>
          </p:blipFill>
          <p:spPr bwMode="auto">
            <a:xfrm>
              <a:off x="120770" y="4471389"/>
              <a:ext cx="1323149" cy="1592981"/>
            </a:xfrm>
            <a:prstGeom prst="rect">
              <a:avLst/>
            </a:prstGeom>
            <a:noFill/>
          </p:spPr>
        </p:pic>
        <p:pic>
          <p:nvPicPr>
            <p:cNvPr id="135174" name="Picture 6" descr="https://beachwalkmuse.files.wordpress.com/2013/10/bioluminesencse.jpg"/>
            <p:cNvPicPr>
              <a:picLocks noChangeAspect="1" noChangeArrowheads="1"/>
            </p:cNvPicPr>
            <p:nvPr/>
          </p:nvPicPr>
          <p:blipFill>
            <a:blip r:embed="rId7"/>
            <a:srcRect/>
            <a:stretch>
              <a:fillRect/>
            </a:stretch>
          </p:blipFill>
          <p:spPr bwMode="auto">
            <a:xfrm>
              <a:off x="1509921" y="4502014"/>
              <a:ext cx="2277075" cy="1522794"/>
            </a:xfrm>
            <a:prstGeom prst="rect">
              <a:avLst/>
            </a:prstGeom>
            <a:noFill/>
          </p:spPr>
        </p:pic>
      </p:grpSp>
      <p:grpSp>
        <p:nvGrpSpPr>
          <p:cNvPr id="37" name="Groupe 36"/>
          <p:cNvGrpSpPr/>
          <p:nvPr/>
        </p:nvGrpSpPr>
        <p:grpSpPr>
          <a:xfrm>
            <a:off x="4120549" y="4270074"/>
            <a:ext cx="3030749" cy="2064589"/>
            <a:chOff x="4413847" y="4295954"/>
            <a:chExt cx="3030749" cy="2064589"/>
          </a:xfrm>
        </p:grpSpPr>
        <p:pic>
          <p:nvPicPr>
            <p:cNvPr id="19" name="Picture 14" descr="led-wiki"/>
            <p:cNvPicPr>
              <a:picLocks noChangeAspect="1" noChangeArrowheads="1"/>
            </p:cNvPicPr>
            <p:nvPr/>
          </p:nvPicPr>
          <p:blipFill>
            <a:blip r:embed="rId8"/>
            <a:srcRect/>
            <a:stretch>
              <a:fillRect/>
            </a:stretch>
          </p:blipFill>
          <p:spPr bwMode="auto">
            <a:xfrm>
              <a:off x="4651434" y="4640950"/>
              <a:ext cx="2608447" cy="1466552"/>
            </a:xfrm>
            <a:prstGeom prst="rect">
              <a:avLst/>
            </a:prstGeom>
            <a:noFill/>
            <a:ln w="9525">
              <a:noFill/>
              <a:miter lim="800000"/>
              <a:headEnd/>
              <a:tailEnd/>
            </a:ln>
          </p:spPr>
        </p:pic>
        <p:sp>
          <p:nvSpPr>
            <p:cNvPr id="35" name="Rectangle à coins arrondis 34"/>
            <p:cNvSpPr/>
            <p:nvPr/>
          </p:nvSpPr>
          <p:spPr>
            <a:xfrm>
              <a:off x="4413847" y="4295954"/>
              <a:ext cx="3030749" cy="2064589"/>
            </a:xfrm>
            <a:prstGeom prst="roundRect">
              <a:avLst/>
            </a:pr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6" name="ZoneTexte 35"/>
            <p:cNvSpPr txBox="1"/>
            <p:nvPr/>
          </p:nvSpPr>
          <p:spPr>
            <a:xfrm>
              <a:off x="4935028" y="4295954"/>
              <a:ext cx="2082621" cy="369332"/>
            </a:xfrm>
            <a:prstGeom prst="rect">
              <a:avLst/>
            </a:prstGeom>
            <a:noFill/>
          </p:spPr>
          <p:txBody>
            <a:bodyPr wrap="none" rtlCol="0">
              <a:spAutoFit/>
            </a:bodyPr>
            <a:lstStyle/>
            <a:p>
              <a:r>
                <a:rPr lang="fr-FR" b="1" dirty="0" smtClean="0">
                  <a:latin typeface="Arial Narrow" pitchFamily="34" charset="0"/>
                </a:rPr>
                <a:t>Électroluminescence</a:t>
              </a:r>
              <a:endParaRPr lang="fr-FR" b="1" dirty="0">
                <a:latin typeface="Arial Narrow" pitchFamily="34" charset="0"/>
              </a:endParaRPr>
            </a:p>
          </p:txBody>
        </p:sp>
      </p:grpSp>
      <p:pic>
        <p:nvPicPr>
          <p:cNvPr id="226310" name="Picture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60684" y="2880490"/>
            <a:ext cx="1478811" cy="99862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6311" name="Picture 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60684" y="1883502"/>
            <a:ext cx="1459293" cy="99231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12</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7715272" cy="513169"/>
          </a:xfrm>
          <a:prstGeom prst="rect">
            <a:avLst/>
          </a:prstGeom>
        </p:spPr>
        <p:txBody>
          <a:bodyPr/>
          <a:lstStyle/>
          <a:p>
            <a:r>
              <a:rPr lang="fr-FR" sz="2400" b="1" kern="0" dirty="0" smtClean="0">
                <a:solidFill>
                  <a:srgbClr val="DA6667"/>
                </a:solidFill>
                <a:latin typeface="Arial Narrow" pitchFamily="34" charset="0"/>
                <a:ea typeface="+mj-ea"/>
                <a:cs typeface="+mj-cs"/>
              </a:rPr>
              <a:t>Émission spontanée : Durée de vie d’un état excité</a:t>
            </a:r>
            <a:endParaRPr lang="fr-FR" sz="2400" b="1" kern="0" dirty="0">
              <a:solidFill>
                <a:srgbClr val="DA6667"/>
              </a:solidFill>
              <a:latin typeface="Arial Narrow" pitchFamily="34" charset="0"/>
              <a:ea typeface="+mj-ea"/>
              <a:cs typeface="+mj-cs"/>
            </a:endParaRPr>
          </a:p>
        </p:txBody>
      </p:sp>
      <p:sp>
        <p:nvSpPr>
          <p:cNvPr id="6" name="ZoneTexte 5"/>
          <p:cNvSpPr txBox="1"/>
          <p:nvPr/>
        </p:nvSpPr>
        <p:spPr>
          <a:xfrm>
            <a:off x="629728" y="1880558"/>
            <a:ext cx="5743880" cy="369332"/>
          </a:xfrm>
          <a:prstGeom prst="rect">
            <a:avLst/>
          </a:prstGeom>
          <a:noFill/>
        </p:spPr>
        <p:txBody>
          <a:bodyPr wrap="none" rtlCol="0">
            <a:spAutoFit/>
          </a:bodyPr>
          <a:lstStyle/>
          <a:p>
            <a:r>
              <a:rPr lang="fr-FR" dirty="0" smtClean="0">
                <a:latin typeface="Arial Narrow" pitchFamily="34" charset="0"/>
              </a:rPr>
              <a:t>Durant l’intervalle </a:t>
            </a:r>
            <a:r>
              <a:rPr lang="fr-FR" i="1" dirty="0" err="1" smtClean="0">
                <a:latin typeface="Arial Narrow" pitchFamily="34" charset="0"/>
              </a:rPr>
              <a:t>dt</a:t>
            </a:r>
            <a:r>
              <a:rPr lang="fr-FR" dirty="0" smtClean="0">
                <a:latin typeface="Arial Narrow" pitchFamily="34" charset="0"/>
              </a:rPr>
              <a:t>, la population </a:t>
            </a:r>
            <a:r>
              <a:rPr lang="fr-FR" b="1" i="1" dirty="0" smtClean="0">
                <a:latin typeface="Arial Narrow" pitchFamily="34" charset="0"/>
              </a:rPr>
              <a:t>N</a:t>
            </a:r>
            <a:r>
              <a:rPr lang="fr-FR" b="1" i="1" baseline="-25000" dirty="0" smtClean="0">
                <a:latin typeface="Arial Narrow" pitchFamily="34" charset="0"/>
              </a:rPr>
              <a:t>b</a:t>
            </a:r>
            <a:r>
              <a:rPr lang="fr-FR" dirty="0" smtClean="0">
                <a:latin typeface="Arial Narrow" pitchFamily="34" charset="0"/>
              </a:rPr>
              <a:t> de l’état excité diminue de : </a:t>
            </a:r>
            <a:endParaRPr lang="fr-FR" dirty="0">
              <a:latin typeface="Arial Narrow" pitchFamily="34" charset="0"/>
            </a:endParaRPr>
          </a:p>
        </p:txBody>
      </p:sp>
      <p:sp>
        <p:nvSpPr>
          <p:cNvPr id="133122"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133123" name="Rectangle 3"/>
          <p:cNvSpPr>
            <a:spLocks noChangeArrowheads="1"/>
          </p:cNvSpPr>
          <p:nvPr/>
        </p:nvSpPr>
        <p:spPr bwMode="auto">
          <a:xfrm>
            <a:off x="0" y="390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19" name="Groupe 18"/>
          <p:cNvGrpSpPr/>
          <p:nvPr/>
        </p:nvGrpSpPr>
        <p:grpSpPr>
          <a:xfrm>
            <a:off x="4045789" y="2993365"/>
            <a:ext cx="4824776" cy="568543"/>
            <a:chOff x="4045789" y="2993365"/>
            <a:chExt cx="4824776" cy="568543"/>
          </a:xfrm>
        </p:grpSpPr>
        <p:sp>
          <p:nvSpPr>
            <p:cNvPr id="10" name="Virage 9"/>
            <p:cNvSpPr/>
            <p:nvPr/>
          </p:nvSpPr>
          <p:spPr>
            <a:xfrm rot="10800000" flipH="1">
              <a:off x="4045789" y="2993365"/>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p:sp>
          <p:nvSpPr>
            <p:cNvPr id="11" name="Rectangle 10"/>
            <p:cNvSpPr/>
            <p:nvPr/>
          </p:nvSpPr>
          <p:spPr>
            <a:xfrm>
              <a:off x="4862737" y="3192576"/>
              <a:ext cx="4007828" cy="369332"/>
            </a:xfrm>
            <a:prstGeom prst="rect">
              <a:avLst/>
            </a:prstGeom>
            <a:ln w="38100">
              <a:solidFill>
                <a:srgbClr val="FF0000"/>
              </a:solidFill>
            </a:ln>
          </p:spPr>
          <p:txBody>
            <a:bodyPr wrap="none">
              <a:spAutoFit/>
            </a:bodyPr>
            <a:lstStyle/>
            <a:p>
              <a:r>
                <a:rPr lang="fr-FR" b="1" i="1" dirty="0" smtClean="0"/>
                <a:t>A</a:t>
              </a:r>
              <a:r>
                <a:rPr lang="fr-FR" b="1" i="1" baseline="-25000" dirty="0" smtClean="0"/>
                <a:t>ba</a:t>
              </a:r>
              <a:r>
                <a:rPr lang="fr-FR" b="1" i="1" dirty="0" smtClean="0"/>
                <a:t>= 1/</a:t>
              </a:r>
              <a:r>
                <a:rPr lang="fr-FR" b="1" i="1" dirty="0" smtClean="0">
                  <a:sym typeface="Symbol"/>
                </a:rPr>
                <a:t></a:t>
              </a:r>
              <a:r>
                <a:rPr lang="fr-FR" b="1" dirty="0" smtClean="0"/>
                <a:t>  = 1</a:t>
              </a:r>
              <a:r>
                <a:rPr lang="fr-FR" b="1" baseline="30000" dirty="0" smtClean="0"/>
                <a:t>er</a:t>
              </a:r>
              <a:r>
                <a:rPr lang="fr-FR" b="1" dirty="0" smtClean="0"/>
                <a:t> coefficient d’Einstein</a:t>
              </a:r>
              <a:endParaRPr lang="fr-FR" dirty="0"/>
            </a:p>
          </p:txBody>
        </p:sp>
      </p:grpSp>
      <p:sp>
        <p:nvSpPr>
          <p:cNvPr id="12" name="ZoneTexte 11"/>
          <p:cNvSpPr txBox="1"/>
          <p:nvPr/>
        </p:nvSpPr>
        <p:spPr>
          <a:xfrm>
            <a:off x="695864" y="3887638"/>
            <a:ext cx="1409360" cy="369332"/>
          </a:xfrm>
          <a:prstGeom prst="rect">
            <a:avLst/>
          </a:prstGeom>
          <a:noFill/>
        </p:spPr>
        <p:txBody>
          <a:bodyPr wrap="none" rtlCol="0">
            <a:spAutoFit/>
          </a:bodyPr>
          <a:lstStyle/>
          <a:p>
            <a:r>
              <a:rPr lang="fr-FR" dirty="0" smtClean="0">
                <a:latin typeface="Arial Narrow" pitchFamily="34" charset="0"/>
              </a:rPr>
              <a:t>Si on intègre : </a:t>
            </a:r>
            <a:endParaRPr lang="fr-FR" dirty="0">
              <a:latin typeface="Arial Narrow" pitchFamily="34" charset="0"/>
            </a:endParaRPr>
          </a:p>
        </p:txBody>
      </p:sp>
      <p:sp>
        <p:nvSpPr>
          <p:cNvPr id="133125" name="Rectangle 5"/>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133126" name="Rectangle 6"/>
          <p:cNvSpPr>
            <a:spLocks noChangeArrowheads="1"/>
          </p:cNvSpPr>
          <p:nvPr/>
        </p:nvSpPr>
        <p:spPr bwMode="auto">
          <a:xfrm>
            <a:off x="0" y="257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17" name="ZoneTexte 16"/>
          <p:cNvSpPr txBox="1"/>
          <p:nvPr/>
        </p:nvSpPr>
        <p:spPr>
          <a:xfrm>
            <a:off x="1406106" y="5296619"/>
            <a:ext cx="3182281" cy="923330"/>
          </a:xfrm>
          <a:prstGeom prst="rect">
            <a:avLst/>
          </a:prstGeom>
          <a:noFill/>
        </p:spPr>
        <p:txBody>
          <a:bodyPr wrap="none" rtlCol="0">
            <a:spAutoFit/>
          </a:bodyPr>
          <a:lstStyle/>
          <a:p>
            <a:r>
              <a:rPr lang="fr-FR" b="1" dirty="0" smtClean="0">
                <a:latin typeface="Arial Narrow" pitchFamily="34" charset="0"/>
                <a:sym typeface="Symbol"/>
              </a:rPr>
              <a:t> = durée de vie des états excités</a:t>
            </a:r>
          </a:p>
          <a:p>
            <a:pPr lvl="1" indent="173038">
              <a:buFont typeface="Arial" pitchFamily="34" charset="0"/>
              <a:buChar char="•"/>
            </a:pPr>
            <a:r>
              <a:rPr lang="fr-FR" dirty="0" smtClean="0">
                <a:latin typeface="Arial Narrow" pitchFamily="34" charset="0"/>
                <a:sym typeface="Symbol"/>
              </a:rPr>
              <a:t>Dépend du matériau</a:t>
            </a:r>
          </a:p>
          <a:p>
            <a:pPr lvl="1" indent="173038">
              <a:buFont typeface="Arial" pitchFamily="34" charset="0"/>
              <a:buChar char="•"/>
            </a:pPr>
            <a:r>
              <a:rPr lang="fr-FR" dirty="0" smtClean="0">
                <a:latin typeface="Arial Narrow" pitchFamily="34" charset="0"/>
                <a:sym typeface="Symbol"/>
              </a:rPr>
              <a:t>Dépend de la transition</a:t>
            </a:r>
            <a:endParaRPr lang="fr-FR" dirty="0">
              <a:latin typeface="Arial Narrow" pitchFamily="34" charset="0"/>
            </a:endParaRPr>
          </a:p>
        </p:txBody>
      </p:sp>
      <p:sp>
        <p:nvSpPr>
          <p:cNvPr id="18" name="ZoneTexte 17"/>
          <p:cNvSpPr txBox="1"/>
          <p:nvPr/>
        </p:nvSpPr>
        <p:spPr>
          <a:xfrm>
            <a:off x="4856672" y="5581291"/>
            <a:ext cx="2895344" cy="646331"/>
          </a:xfrm>
          <a:prstGeom prst="rect">
            <a:avLst/>
          </a:prstGeom>
          <a:noFill/>
        </p:spPr>
        <p:txBody>
          <a:bodyPr wrap="none" rtlCol="0">
            <a:spAutoFit/>
          </a:bodyPr>
          <a:lstStyle/>
          <a:p>
            <a:pPr>
              <a:buFont typeface="Arial" pitchFamily="34" charset="0"/>
              <a:buChar char="•"/>
            </a:pPr>
            <a:r>
              <a:rPr lang="fr-FR" dirty="0" smtClean="0">
                <a:latin typeface="Arial Narrow" pitchFamily="34" charset="0"/>
                <a:sym typeface="Symbol"/>
              </a:rPr>
              <a:t>  </a:t>
            </a:r>
            <a:r>
              <a:rPr lang="fr-FR" dirty="0" err="1" smtClean="0">
                <a:latin typeface="Arial Narrow" pitchFamily="34" charset="0"/>
                <a:sym typeface="Symbol"/>
              </a:rPr>
              <a:t>q</a:t>
            </a:r>
            <a:r>
              <a:rPr lang="fr-FR" dirty="0" err="1" smtClean="0">
                <a:latin typeface="Arial Narrow" pitchFamily="34" charset="0"/>
              </a:rPr>
              <a:t>q</a:t>
            </a:r>
            <a:r>
              <a:rPr lang="fr-FR" dirty="0" smtClean="0">
                <a:latin typeface="Arial Narrow" pitchFamily="34" charset="0"/>
              </a:rPr>
              <a:t>. ms pour les terres rares</a:t>
            </a:r>
          </a:p>
          <a:p>
            <a:pPr>
              <a:buFont typeface="Arial" pitchFamily="34" charset="0"/>
              <a:buChar char="•"/>
            </a:pPr>
            <a:r>
              <a:rPr lang="fr-FR" dirty="0" smtClean="0">
                <a:latin typeface="Arial Narrow" pitchFamily="34" charset="0"/>
              </a:rPr>
              <a:t> &lt; ns pour les </a:t>
            </a:r>
            <a:r>
              <a:rPr lang="fr-FR" dirty="0" err="1" smtClean="0">
                <a:latin typeface="Arial Narrow" pitchFamily="34" charset="0"/>
              </a:rPr>
              <a:t>semiconducteurs</a:t>
            </a:r>
            <a:endParaRPr lang="fr-FR" dirty="0">
              <a:latin typeface="Arial Narrow" pitchFamily="34" charset="0"/>
            </a:endParaRPr>
          </a:p>
        </p:txBody>
      </p:sp>
      <p:sp>
        <p:nvSpPr>
          <p:cNvPr id="21" name="ZoneTexte 20"/>
          <p:cNvSpPr txBox="1"/>
          <p:nvPr/>
        </p:nvSpPr>
        <p:spPr>
          <a:xfrm>
            <a:off x="6553202" y="4367868"/>
            <a:ext cx="1686167" cy="523220"/>
          </a:xfrm>
          <a:prstGeom prst="rect">
            <a:avLst/>
          </a:prstGeom>
          <a:noFill/>
        </p:spPr>
        <p:txBody>
          <a:bodyPr wrap="none" rtlCol="0">
            <a:spAutoFit/>
          </a:bodyPr>
          <a:lstStyle/>
          <a:p>
            <a:r>
              <a:rPr lang="fr-FR" sz="1400" b="1" i="1" dirty="0" smtClean="0">
                <a:solidFill>
                  <a:schemeClr val="tx1">
                    <a:lumMod val="75000"/>
                    <a:lumOff val="25000"/>
                  </a:schemeClr>
                </a:solidFill>
                <a:latin typeface="Arial Narrow" pitchFamily="34" charset="0"/>
                <a:sym typeface="Symbol"/>
              </a:rPr>
              <a:t>Remarque :</a:t>
            </a:r>
          </a:p>
          <a:p>
            <a:r>
              <a:rPr lang="fr-FR" sz="1400" b="1" i="1" dirty="0" smtClean="0">
                <a:solidFill>
                  <a:schemeClr val="tx1">
                    <a:lumMod val="75000"/>
                    <a:lumOff val="25000"/>
                  </a:schemeClr>
                </a:solidFill>
                <a:latin typeface="Arial Narrow" pitchFamily="34" charset="0"/>
                <a:sym typeface="Symbol"/>
              </a:rPr>
              <a:t> A t=0, N</a:t>
            </a:r>
            <a:r>
              <a:rPr lang="fr-FR" sz="1400" b="1" i="1" baseline="-25000" dirty="0" smtClean="0">
                <a:solidFill>
                  <a:schemeClr val="tx1">
                    <a:lumMod val="75000"/>
                    <a:lumOff val="25000"/>
                  </a:schemeClr>
                </a:solidFill>
                <a:latin typeface="Arial Narrow" pitchFamily="34" charset="0"/>
                <a:sym typeface="Symbol"/>
              </a:rPr>
              <a:t>b</a:t>
            </a:r>
            <a:r>
              <a:rPr lang="fr-FR" sz="1400" b="1" i="1" baseline="30000" dirty="0" smtClean="0">
                <a:solidFill>
                  <a:schemeClr val="tx1">
                    <a:lumMod val="75000"/>
                    <a:lumOff val="25000"/>
                  </a:schemeClr>
                </a:solidFill>
                <a:latin typeface="Arial Narrow" pitchFamily="34" charset="0"/>
                <a:sym typeface="Symbol"/>
              </a:rPr>
              <a:t>0</a:t>
            </a:r>
            <a:r>
              <a:rPr lang="fr-FR" sz="1400" b="1" i="1" dirty="0" smtClean="0">
                <a:solidFill>
                  <a:schemeClr val="tx1">
                    <a:lumMod val="75000"/>
                    <a:lumOff val="25000"/>
                  </a:schemeClr>
                </a:solidFill>
                <a:latin typeface="Arial Narrow" pitchFamily="34" charset="0"/>
                <a:sym typeface="Symbol"/>
              </a:rPr>
              <a:t>&gt;N</a:t>
            </a:r>
            <a:r>
              <a:rPr lang="fr-FR" sz="1400" b="1" i="1" baseline="-25000" dirty="0" smtClean="0">
                <a:solidFill>
                  <a:schemeClr val="tx1">
                    <a:lumMod val="75000"/>
                    <a:lumOff val="25000"/>
                  </a:schemeClr>
                </a:solidFill>
                <a:latin typeface="Arial Narrow" pitchFamily="34" charset="0"/>
                <a:sym typeface="Symbol"/>
              </a:rPr>
              <a:t>b </a:t>
            </a:r>
            <a:r>
              <a:rPr lang="fr-FR" sz="1400" b="1" i="1" baseline="-25000" dirty="0" err="1" smtClean="0">
                <a:solidFill>
                  <a:schemeClr val="tx1">
                    <a:lumMod val="75000"/>
                    <a:lumOff val="25000"/>
                  </a:schemeClr>
                </a:solidFill>
                <a:latin typeface="Arial Narrow" pitchFamily="34" charset="0"/>
                <a:sym typeface="Symbol"/>
              </a:rPr>
              <a:t>équ</a:t>
            </a:r>
            <a:r>
              <a:rPr lang="fr-FR" sz="1400" b="1" i="1" baseline="-25000" dirty="0" smtClean="0">
                <a:solidFill>
                  <a:schemeClr val="tx1">
                    <a:lumMod val="75000"/>
                    <a:lumOff val="25000"/>
                  </a:schemeClr>
                </a:solidFill>
                <a:latin typeface="Arial Narrow" pitchFamily="34" charset="0"/>
                <a:sym typeface="Symbol"/>
              </a:rPr>
              <a:t>. </a:t>
            </a:r>
            <a:r>
              <a:rPr lang="fr-FR" sz="1400" b="1" i="1" baseline="-25000" dirty="0" err="1" smtClean="0">
                <a:solidFill>
                  <a:schemeClr val="tx1">
                    <a:lumMod val="75000"/>
                    <a:lumOff val="25000"/>
                  </a:schemeClr>
                </a:solidFill>
                <a:latin typeface="Arial Narrow" pitchFamily="34" charset="0"/>
                <a:sym typeface="Symbol"/>
              </a:rPr>
              <a:t>therm</a:t>
            </a:r>
            <a:r>
              <a:rPr lang="fr-FR" sz="1400" b="1" i="1" baseline="-25000" dirty="0" smtClean="0">
                <a:solidFill>
                  <a:schemeClr val="tx1">
                    <a:lumMod val="75000"/>
                    <a:lumOff val="25000"/>
                  </a:schemeClr>
                </a:solidFill>
                <a:latin typeface="Arial Narrow" pitchFamily="34" charset="0"/>
                <a:sym typeface="Symbol"/>
              </a:rPr>
              <a:t>.</a:t>
            </a:r>
            <a:endParaRPr lang="fr-FR" sz="1400" b="1" i="1" baseline="-25000" dirty="0">
              <a:solidFill>
                <a:schemeClr val="tx1">
                  <a:lumMod val="75000"/>
                  <a:lumOff val="25000"/>
                </a:schemeClr>
              </a:solidFill>
              <a:latin typeface="Arial Narrow" pitchFamily="34" charset="0"/>
            </a:endParaRPr>
          </a:p>
        </p:txBody>
      </p:sp>
      <p:grpSp>
        <p:nvGrpSpPr>
          <p:cNvPr id="22" name="Groupe 21"/>
          <p:cNvGrpSpPr/>
          <p:nvPr/>
        </p:nvGrpSpPr>
        <p:grpSpPr>
          <a:xfrm>
            <a:off x="3501668" y="2383664"/>
            <a:ext cx="1828601" cy="851241"/>
            <a:chOff x="3965275" y="2993366"/>
            <a:chExt cx="1828601" cy="851241"/>
          </a:xfrm>
        </p:grpSpPr>
        <p:sp>
          <p:nvSpPr>
            <p:cNvPr id="23" name="Ellipse 22"/>
            <p:cNvSpPr/>
            <p:nvPr/>
          </p:nvSpPr>
          <p:spPr>
            <a:xfrm>
              <a:off x="3995911" y="2993366"/>
              <a:ext cx="200249"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4" name="Forme libre 23"/>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25" name="ZoneTexte 24"/>
            <p:cNvSpPr txBox="1"/>
            <p:nvPr/>
          </p:nvSpPr>
          <p:spPr>
            <a:xfrm>
              <a:off x="4403752" y="3536830"/>
              <a:ext cx="1390124" cy="307777"/>
            </a:xfrm>
            <a:prstGeom prst="rect">
              <a:avLst/>
            </a:prstGeom>
            <a:noFill/>
          </p:spPr>
          <p:txBody>
            <a:bodyPr wrap="none" rtlCol="0">
              <a:spAutoFit/>
            </a:bodyPr>
            <a:lstStyle/>
            <a:p>
              <a:r>
                <a:rPr lang="fr-FR" sz="1400" i="1" dirty="0" smtClean="0">
                  <a:latin typeface="Arial Narrow" pitchFamily="34" charset="0"/>
                </a:rPr>
                <a:t>dépeuple l’état |b&gt;</a:t>
              </a:r>
              <a:endParaRPr lang="fr-FR" sz="1400" i="1" dirty="0">
                <a:latin typeface="Arial Narrow" pitchFamily="34" charset="0"/>
              </a:endParaRPr>
            </a:p>
          </p:txBody>
        </p:sp>
      </p:grpSp>
      <p:grpSp>
        <p:nvGrpSpPr>
          <p:cNvPr id="26" name="Groupe 25"/>
          <p:cNvGrpSpPr/>
          <p:nvPr/>
        </p:nvGrpSpPr>
        <p:grpSpPr>
          <a:xfrm>
            <a:off x="3543767" y="2293657"/>
            <a:ext cx="3236038" cy="943255"/>
            <a:chOff x="3965275" y="2901352"/>
            <a:chExt cx="3236038" cy="943255"/>
          </a:xfrm>
        </p:grpSpPr>
        <p:sp>
          <p:nvSpPr>
            <p:cNvPr id="27" name="Ellipse 26"/>
            <p:cNvSpPr/>
            <p:nvPr/>
          </p:nvSpPr>
          <p:spPr>
            <a:xfrm>
              <a:off x="4045789" y="2901352"/>
              <a:ext cx="396815" cy="483946"/>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8" name="Forme libre 27"/>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29" name="ZoneTexte 28"/>
            <p:cNvSpPr txBox="1"/>
            <p:nvPr/>
          </p:nvSpPr>
          <p:spPr>
            <a:xfrm>
              <a:off x="4403752" y="3536830"/>
              <a:ext cx="2797561" cy="307777"/>
            </a:xfrm>
            <a:prstGeom prst="rect">
              <a:avLst/>
            </a:prstGeom>
            <a:noFill/>
          </p:spPr>
          <p:txBody>
            <a:bodyPr wrap="none" rtlCol="0">
              <a:spAutoFit/>
            </a:bodyPr>
            <a:lstStyle/>
            <a:p>
              <a:r>
                <a:rPr lang="fr-FR" sz="1400" i="1" dirty="0" err="1" smtClean="0">
                  <a:latin typeface="Arial Narrow" pitchFamily="34" charset="0"/>
                </a:rPr>
                <a:t>Proba</a:t>
              </a:r>
              <a:r>
                <a:rPr lang="fr-FR" sz="1400" i="1" dirty="0" smtClean="0">
                  <a:latin typeface="Arial Narrow" pitchFamily="34" charset="0"/>
                </a:rPr>
                <a:t> de passer de l’état |b&gt; à l’état |a&gt;</a:t>
              </a:r>
            </a:p>
          </p:txBody>
        </p:sp>
      </p:grpSp>
      <p:grpSp>
        <p:nvGrpSpPr>
          <p:cNvPr id="30" name="Groupe 29"/>
          <p:cNvGrpSpPr/>
          <p:nvPr/>
        </p:nvGrpSpPr>
        <p:grpSpPr>
          <a:xfrm>
            <a:off x="3782431" y="2317425"/>
            <a:ext cx="2652545" cy="917377"/>
            <a:chOff x="3965275" y="2927230"/>
            <a:chExt cx="2652545" cy="917377"/>
          </a:xfrm>
        </p:grpSpPr>
        <p:sp>
          <p:nvSpPr>
            <p:cNvPr id="31" name="Ellipse 30"/>
            <p:cNvSpPr/>
            <p:nvPr/>
          </p:nvSpPr>
          <p:spPr>
            <a:xfrm>
              <a:off x="4163383" y="2927230"/>
              <a:ext cx="377461" cy="460074"/>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2" name="Forme libre 31"/>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3" name="ZoneTexte 32"/>
            <p:cNvSpPr txBox="1"/>
            <p:nvPr/>
          </p:nvSpPr>
          <p:spPr>
            <a:xfrm>
              <a:off x="4403752" y="3536830"/>
              <a:ext cx="2214068" cy="307777"/>
            </a:xfrm>
            <a:prstGeom prst="rect">
              <a:avLst/>
            </a:prstGeom>
            <a:noFill/>
          </p:spPr>
          <p:txBody>
            <a:bodyPr wrap="none" rtlCol="0">
              <a:spAutoFit/>
            </a:bodyPr>
            <a:lstStyle/>
            <a:p>
              <a:r>
                <a:rPr lang="fr-FR" sz="1400" i="1" dirty="0" smtClean="0">
                  <a:latin typeface="Arial Narrow" pitchFamily="34" charset="0"/>
                  <a:sym typeface="Symbol"/>
                </a:rPr>
                <a:t> À la population de l’état haut</a:t>
              </a:r>
              <a:endParaRPr lang="fr-FR" sz="1400" i="1" dirty="0">
                <a:latin typeface="Arial Narrow" pitchFamily="34" charset="0"/>
              </a:endParaRPr>
            </a:p>
          </p:txBody>
        </p:sp>
      </p:grpSp>
      <p:grpSp>
        <p:nvGrpSpPr>
          <p:cNvPr id="34" name="Groupe 33"/>
          <p:cNvGrpSpPr/>
          <p:nvPr/>
        </p:nvGrpSpPr>
        <p:grpSpPr>
          <a:xfrm>
            <a:off x="3996813" y="2319191"/>
            <a:ext cx="2365608" cy="917377"/>
            <a:chOff x="3965275" y="2927230"/>
            <a:chExt cx="2365608" cy="917377"/>
          </a:xfrm>
        </p:grpSpPr>
        <p:sp>
          <p:nvSpPr>
            <p:cNvPr id="35" name="Ellipse 34"/>
            <p:cNvSpPr/>
            <p:nvPr/>
          </p:nvSpPr>
          <p:spPr>
            <a:xfrm>
              <a:off x="4163383" y="2927230"/>
              <a:ext cx="351230" cy="400559"/>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6" name="Forme libre 35"/>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7" name="ZoneTexte 36"/>
            <p:cNvSpPr txBox="1"/>
            <p:nvPr/>
          </p:nvSpPr>
          <p:spPr>
            <a:xfrm>
              <a:off x="4403752" y="3536830"/>
              <a:ext cx="1927131" cy="307777"/>
            </a:xfrm>
            <a:prstGeom prst="rect">
              <a:avLst/>
            </a:prstGeom>
            <a:noFill/>
          </p:spPr>
          <p:txBody>
            <a:bodyPr wrap="none" rtlCol="0">
              <a:spAutoFit/>
            </a:bodyPr>
            <a:lstStyle/>
            <a:p>
              <a:r>
                <a:rPr lang="fr-FR" sz="1400" i="1" dirty="0" smtClean="0">
                  <a:latin typeface="Arial Narrow" pitchFamily="34" charset="0"/>
                  <a:sym typeface="Symbol"/>
                </a:rPr>
                <a:t> à la durée d’observation</a:t>
              </a:r>
              <a:endParaRPr lang="fr-FR" sz="1400" i="1" dirty="0">
                <a:latin typeface="Arial Narrow" pitchFamily="34" charset="0"/>
              </a:endParaRPr>
            </a:p>
          </p:txBody>
        </p:sp>
      </p:grpSp>
      <mc:AlternateContent xmlns:mc="http://schemas.openxmlformats.org/markup-compatibility/2006" xmlns:a14="http://schemas.microsoft.com/office/drawing/2010/main">
        <mc:Choice Requires="a14">
          <p:sp>
            <p:nvSpPr>
              <p:cNvPr id="3" name="Rectangle 2"/>
              <p:cNvSpPr/>
              <p:nvPr/>
            </p:nvSpPr>
            <p:spPr>
              <a:xfrm>
                <a:off x="2671487" y="2206497"/>
                <a:ext cx="2995564" cy="61831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fr-FR" i="1">
                          <a:latin typeface="Cambria Math" panose="02040503050406030204" pitchFamily="18" charset="0"/>
                        </a:rPr>
                        <m:t>𝑑</m:t>
                      </m:r>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𝑏</m:t>
                          </m:r>
                        </m:sub>
                      </m:sSub>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𝑏</m:t>
                          </m:r>
                        </m:sub>
                      </m:sSub>
                      <m:r>
                        <a:rPr lang="fr-FR" i="1">
                          <a:latin typeface="Cambria Math" panose="02040503050406030204" pitchFamily="18" charset="0"/>
                        </a:rPr>
                        <m:t>𝑑𝑡</m:t>
                      </m:r>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𝑏</m:t>
                          </m:r>
                        </m:sub>
                      </m:sSub>
                      <m:f>
                        <m:fPr>
                          <m:ctrlPr>
                            <a:rPr lang="fr-FR" i="1">
                              <a:latin typeface="Cambria Math" panose="02040503050406030204" pitchFamily="18" charset="0"/>
                            </a:rPr>
                          </m:ctrlPr>
                        </m:fPr>
                        <m:num>
                          <m:r>
                            <a:rPr lang="fr-FR" i="1">
                              <a:latin typeface="Cambria Math" panose="02040503050406030204" pitchFamily="18" charset="0"/>
                            </a:rPr>
                            <m:t>𝑑𝑡</m:t>
                          </m:r>
                        </m:num>
                        <m:den>
                          <m:r>
                            <a:rPr lang="fr-FR" i="1">
                              <a:latin typeface="Cambria Math" panose="02040503050406030204" pitchFamily="18" charset="0"/>
                            </a:rPr>
                            <m:t>𝜏</m:t>
                          </m:r>
                        </m:den>
                      </m:f>
                    </m:oMath>
                  </m:oMathPara>
                </a14:m>
                <a:endParaRPr lang="fr-FR" dirty="0"/>
              </a:p>
            </p:txBody>
          </p:sp>
        </mc:Choice>
        <mc:Fallback xmlns="">
          <p:sp>
            <p:nvSpPr>
              <p:cNvPr id="3" name="Rectangle 2"/>
              <p:cNvSpPr>
                <a:spLocks noRot="1" noChangeAspect="1" noMove="1" noResize="1" noEditPoints="1" noAdjustHandles="1" noChangeArrowheads="1" noChangeShapeType="1" noTextEdit="1"/>
              </p:cNvSpPr>
              <p:nvPr/>
            </p:nvSpPr>
            <p:spPr>
              <a:xfrm>
                <a:off x="2671487" y="2206497"/>
                <a:ext cx="2995564" cy="618311"/>
              </a:xfrm>
              <a:prstGeom prst="rect">
                <a:avLst/>
              </a:prstGeom>
              <a:blipFill>
                <a:blip r:embed="rId2"/>
                <a:stretch>
                  <a:fillRect/>
                </a:stretch>
              </a:blipFill>
            </p:spPr>
            <p:txBody>
              <a:bodyPr/>
              <a:lstStyle/>
              <a:p>
                <a:r>
                  <a:rPr lang="fr-FR">
                    <a:noFill/>
                  </a:rPr>
                  <a:t> </a:t>
                </a:r>
              </a:p>
            </p:txBody>
          </p:sp>
        </mc:Fallback>
      </mc:AlternateContent>
      <p:grpSp>
        <p:nvGrpSpPr>
          <p:cNvPr id="8" name="Groupe 7"/>
          <p:cNvGrpSpPr/>
          <p:nvPr/>
        </p:nvGrpSpPr>
        <p:grpSpPr>
          <a:xfrm>
            <a:off x="3206763" y="4275819"/>
            <a:ext cx="2165230" cy="632866"/>
            <a:chOff x="3206763" y="4275819"/>
            <a:chExt cx="2165230" cy="632866"/>
          </a:xfrm>
        </p:grpSpPr>
        <p:sp>
          <p:nvSpPr>
            <p:cNvPr id="16" name="Rectangle à coins arrondis 15"/>
            <p:cNvSpPr/>
            <p:nvPr/>
          </p:nvSpPr>
          <p:spPr>
            <a:xfrm>
              <a:off x="3206763" y="4339306"/>
              <a:ext cx="2165230" cy="560717"/>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mc:AlternateContent xmlns:mc="http://schemas.openxmlformats.org/markup-compatibility/2006" xmlns:a14="http://schemas.microsoft.com/office/drawing/2010/main">
          <mc:Choice Requires="a14">
            <p:sp>
              <p:nvSpPr>
                <p:cNvPr id="7" name="Rectangle 6"/>
                <p:cNvSpPr/>
                <p:nvPr/>
              </p:nvSpPr>
              <p:spPr>
                <a:xfrm>
                  <a:off x="3421590" y="4275819"/>
                  <a:ext cx="1872820" cy="632866"/>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sz="2400" i="1">
                                <a:latin typeface="Cambria Math" panose="02040503050406030204" pitchFamily="18" charset="0"/>
                              </a:rPr>
                            </m:ctrlPr>
                          </m:sSubPr>
                          <m:e>
                            <m:r>
                              <a:rPr lang="fr-FR" sz="2400" i="1">
                                <a:latin typeface="Cambria Math" panose="02040503050406030204" pitchFamily="18" charset="0"/>
                              </a:rPr>
                              <m:t>𝑁</m:t>
                            </m:r>
                          </m:e>
                          <m:sub>
                            <m:r>
                              <a:rPr lang="fr-FR" sz="2400" i="1">
                                <a:latin typeface="Cambria Math" panose="02040503050406030204" pitchFamily="18" charset="0"/>
                              </a:rPr>
                              <m:t>𝑏</m:t>
                            </m:r>
                          </m:sub>
                        </m:sSub>
                        <m:r>
                          <a:rPr lang="fr-FR" sz="2400" i="0">
                            <a:latin typeface="Cambria Math" panose="02040503050406030204" pitchFamily="18" charset="0"/>
                          </a:rPr>
                          <m:t>=</m:t>
                        </m:r>
                        <m:sSubSup>
                          <m:sSubSupPr>
                            <m:ctrlPr>
                              <a:rPr lang="fr-FR" sz="2400" i="1">
                                <a:latin typeface="Cambria Math" panose="02040503050406030204" pitchFamily="18" charset="0"/>
                              </a:rPr>
                            </m:ctrlPr>
                          </m:sSubSupPr>
                          <m:e>
                            <m:r>
                              <a:rPr lang="fr-FR" sz="2400" i="1">
                                <a:latin typeface="Cambria Math" panose="02040503050406030204" pitchFamily="18" charset="0"/>
                              </a:rPr>
                              <m:t>𝑁</m:t>
                            </m:r>
                          </m:e>
                          <m:sub>
                            <m:r>
                              <a:rPr lang="fr-FR" sz="2400" i="1">
                                <a:latin typeface="Cambria Math" panose="02040503050406030204" pitchFamily="18" charset="0"/>
                              </a:rPr>
                              <m:t>𝑏</m:t>
                            </m:r>
                          </m:sub>
                          <m:sup>
                            <m:r>
                              <a:rPr lang="fr-FR" sz="2400" i="0">
                                <a:latin typeface="Cambria Math" panose="02040503050406030204" pitchFamily="18" charset="0"/>
                              </a:rPr>
                              <m:t>0</m:t>
                            </m:r>
                          </m:sup>
                        </m:sSubSup>
                        <m:sSup>
                          <m:sSupPr>
                            <m:ctrlPr>
                              <a:rPr lang="fr-FR" sz="2400" i="1">
                                <a:latin typeface="Cambria Math" panose="02040503050406030204" pitchFamily="18" charset="0"/>
                              </a:rPr>
                            </m:ctrlPr>
                          </m:sSupPr>
                          <m:e>
                            <m:r>
                              <a:rPr lang="fr-FR" sz="2400" i="1">
                                <a:latin typeface="Cambria Math" panose="02040503050406030204" pitchFamily="18" charset="0"/>
                              </a:rPr>
                              <m:t>𝑒</m:t>
                            </m:r>
                          </m:e>
                          <m:sup>
                            <m:r>
                              <a:rPr lang="fr-FR" sz="2400" i="0">
                                <a:latin typeface="Cambria Math" panose="02040503050406030204" pitchFamily="18" charset="0"/>
                              </a:rPr>
                              <m:t>−</m:t>
                            </m:r>
                            <m:f>
                              <m:fPr>
                                <m:ctrlPr>
                                  <a:rPr lang="fr-FR" sz="2400" i="1">
                                    <a:latin typeface="Cambria Math" panose="02040503050406030204" pitchFamily="18" charset="0"/>
                                  </a:rPr>
                                </m:ctrlPr>
                              </m:fPr>
                              <m:num>
                                <m:r>
                                  <a:rPr lang="fr-FR" sz="2400" i="1">
                                    <a:latin typeface="Cambria Math" panose="02040503050406030204" pitchFamily="18" charset="0"/>
                                  </a:rPr>
                                  <m:t>𝑡</m:t>
                                </m:r>
                              </m:num>
                              <m:den>
                                <m:r>
                                  <a:rPr lang="fr-FR" sz="2400" i="1">
                                    <a:latin typeface="Cambria Math" panose="02040503050406030204" pitchFamily="18" charset="0"/>
                                  </a:rPr>
                                  <m:t>𝜏</m:t>
                                </m:r>
                              </m:den>
                            </m:f>
                          </m:sup>
                        </m:sSup>
                      </m:oMath>
                    </m:oMathPara>
                  </a14:m>
                  <a:endParaRPr lang="fr-FR" sz="2400" dirty="0"/>
                </a:p>
              </p:txBody>
            </p:sp>
          </mc:Choice>
          <mc:Fallback xmlns="">
            <p:sp>
              <p:nvSpPr>
                <p:cNvPr id="7" name="Rectangle 6"/>
                <p:cNvSpPr>
                  <a:spLocks noRot="1" noChangeAspect="1" noMove="1" noResize="1" noEditPoints="1" noAdjustHandles="1" noChangeArrowheads="1" noChangeShapeType="1" noTextEdit="1"/>
                </p:cNvSpPr>
                <p:nvPr/>
              </p:nvSpPr>
              <p:spPr>
                <a:xfrm>
                  <a:off x="3421590" y="4275819"/>
                  <a:ext cx="1872820" cy="632866"/>
                </a:xfrm>
                <a:prstGeom prst="rect">
                  <a:avLst/>
                </a:prstGeom>
                <a:blipFill>
                  <a:blip r:embed="rId3"/>
                  <a:stretch>
                    <a:fillRect/>
                  </a:stretch>
                </a:blipFill>
              </p:spPr>
              <p:txBody>
                <a:bodyPr/>
                <a:lstStyle/>
                <a:p>
                  <a:r>
                    <a:rPr lang="fr-FR">
                      <a:noFill/>
                    </a:rPr>
                    <a:t> </a:t>
                  </a:r>
                </a:p>
              </p:txBody>
            </p:sp>
          </mc:Fallback>
        </mc:AlternateContent>
      </p:grpSp>
      <p:sp>
        <p:nvSpPr>
          <p:cNvPr id="38"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subTnLst>
                                    <p:set>
                                      <p:cBhvr override="childStyle">
                                        <p:cTn dur="1" fill="hold" display="0" masterRel="nextClick" afterEffect="1"/>
                                        <p:tgtEl>
                                          <p:spTgt spid="22"/>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6"/>
                                        </p:tgtEl>
                                        <p:attrNameLst>
                                          <p:attrName>style.visibility</p:attrName>
                                        </p:attrNameLst>
                                      </p:cBhvr>
                                      <p:to>
                                        <p:strVal val="visible"/>
                                      </p:to>
                                    </p:set>
                                  </p:childTnLst>
                                  <p:subTnLst>
                                    <p:set>
                                      <p:cBhvr override="childStyle">
                                        <p:cTn dur="1" fill="hold" display="0" masterRel="nextClick" afterEffect="1"/>
                                        <p:tgtEl>
                                          <p:spTgt spid="26"/>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
                                        </p:tgtEl>
                                        <p:attrNameLst>
                                          <p:attrName>style.visibility</p:attrName>
                                        </p:attrNameLst>
                                      </p:cBhvr>
                                      <p:to>
                                        <p:strVal val="visible"/>
                                      </p:to>
                                    </p:set>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wipe(left)">
                                      <p:cBhvr>
                                        <p:cTn id="23" dur="500"/>
                                        <p:tgtEl>
                                          <p:spTgt spid="19"/>
                                        </p:tgtEl>
                                      </p:cBhvr>
                                    </p:animEffect>
                                  </p:childTnLst>
                                </p:cTn>
                              </p:par>
                              <p:par>
                                <p:cTn id="24" presetID="1" presetClass="entr" presetSubtype="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21"/>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p:bldP spid="18" grpId="0"/>
      <p:bldP spid="2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13</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7715272" cy="513169"/>
          </a:xfrm>
          <a:prstGeom prst="rect">
            <a:avLst/>
          </a:prstGeom>
        </p:spPr>
        <p:txBody>
          <a:bodyPr/>
          <a:lstStyle/>
          <a:p>
            <a:r>
              <a:rPr lang="fr-FR" sz="2400" b="1" kern="0" dirty="0" smtClean="0">
                <a:solidFill>
                  <a:srgbClr val="DA6667"/>
                </a:solidFill>
                <a:latin typeface="Arial Narrow" pitchFamily="34" charset="0"/>
                <a:ea typeface="+mj-ea"/>
                <a:cs typeface="+mj-cs"/>
              </a:rPr>
              <a:t>Émission spontanée : Propriétés spectrales</a:t>
            </a:r>
            <a:endParaRPr lang="fr-FR" sz="2400" b="1" kern="0" dirty="0">
              <a:solidFill>
                <a:srgbClr val="DA6667"/>
              </a:solidFill>
              <a:latin typeface="Arial Narrow" pitchFamily="34" charset="0"/>
              <a:ea typeface="+mj-ea"/>
              <a:cs typeface="+mj-cs"/>
            </a:endParaRPr>
          </a:p>
        </p:txBody>
      </p:sp>
      <p:sp>
        <p:nvSpPr>
          <p:cNvPr id="6" name="ZoneTexte 5"/>
          <p:cNvSpPr txBox="1"/>
          <p:nvPr/>
        </p:nvSpPr>
        <p:spPr>
          <a:xfrm>
            <a:off x="491706" y="1613163"/>
            <a:ext cx="7218643" cy="923330"/>
          </a:xfrm>
          <a:prstGeom prst="rect">
            <a:avLst/>
          </a:prstGeom>
          <a:noFill/>
        </p:spPr>
        <p:txBody>
          <a:bodyPr wrap="none" rtlCol="0">
            <a:spAutoFit/>
          </a:bodyPr>
          <a:lstStyle/>
          <a:p>
            <a:r>
              <a:rPr lang="fr-FR" i="1" dirty="0" err="1" smtClean="0"/>
              <a:t>P</a:t>
            </a:r>
            <a:r>
              <a:rPr lang="fr-FR" i="1" baseline="-25000" dirty="0" err="1" smtClean="0"/>
              <a:t>optique</a:t>
            </a:r>
            <a:r>
              <a:rPr lang="fr-FR" dirty="0" smtClean="0"/>
              <a:t> </a:t>
            </a:r>
            <a:r>
              <a:rPr lang="fr-FR" dirty="0" smtClean="0">
                <a:sym typeface="Symbol"/>
              </a:rPr>
              <a:t>   </a:t>
            </a:r>
            <a:r>
              <a:rPr lang="fr-FR" i="1" dirty="0" smtClean="0">
                <a:sym typeface="Symbol"/>
              </a:rPr>
              <a:t>h </a:t>
            </a:r>
            <a:r>
              <a:rPr lang="fr-FR" dirty="0" smtClean="0">
                <a:sym typeface="Symbol"/>
              </a:rPr>
              <a:t>      Nb de désexcitations de |b&gt; vers |a&gt; par seconde </a:t>
            </a:r>
          </a:p>
          <a:p>
            <a:pPr>
              <a:tabLst>
                <a:tab pos="715963" algn="l"/>
              </a:tabLst>
            </a:pPr>
            <a:r>
              <a:rPr lang="fr-FR" dirty="0" smtClean="0">
                <a:sym typeface="Symbol"/>
              </a:rPr>
              <a:t>	   </a:t>
            </a:r>
            <a:r>
              <a:rPr lang="fr-FR" i="1" dirty="0" smtClean="0">
                <a:sym typeface="Symbol"/>
              </a:rPr>
              <a:t>h </a:t>
            </a:r>
            <a:r>
              <a:rPr lang="fr-FR" dirty="0" smtClean="0">
                <a:sym typeface="Symbol"/>
              </a:rPr>
              <a:t>     </a:t>
            </a:r>
            <a:r>
              <a:rPr lang="fr-FR" i="1" dirty="0" smtClean="0">
                <a:sym typeface="Symbol"/>
              </a:rPr>
              <a:t> </a:t>
            </a:r>
            <a:r>
              <a:rPr lang="fr-FR" i="1" dirty="0" err="1" smtClean="0">
                <a:sym typeface="Symbol"/>
              </a:rPr>
              <a:t>A</a:t>
            </a:r>
            <a:r>
              <a:rPr lang="fr-FR" i="1" baseline="-25000" dirty="0" err="1" smtClean="0">
                <a:sym typeface="Symbol"/>
              </a:rPr>
              <a:t>ab</a:t>
            </a:r>
            <a:r>
              <a:rPr lang="fr-FR" i="1" dirty="0" smtClean="0">
                <a:sym typeface="Symbol"/>
              </a:rPr>
              <a:t> N</a:t>
            </a:r>
            <a:r>
              <a:rPr lang="fr-FR" i="1" baseline="-25000" dirty="0" smtClean="0">
                <a:sym typeface="Symbol"/>
              </a:rPr>
              <a:t>b</a:t>
            </a:r>
            <a:r>
              <a:rPr lang="fr-FR" i="1" dirty="0" smtClean="0">
                <a:sym typeface="Symbol"/>
              </a:rPr>
              <a:t>(t)</a:t>
            </a:r>
          </a:p>
          <a:p>
            <a:pPr>
              <a:tabLst>
                <a:tab pos="715963" algn="l"/>
              </a:tabLst>
            </a:pPr>
            <a:r>
              <a:rPr lang="fr-FR" b="1" dirty="0" smtClean="0">
                <a:sym typeface="Symbol"/>
              </a:rPr>
              <a:t>	</a:t>
            </a:r>
            <a:r>
              <a:rPr lang="fr-FR" b="1" dirty="0" smtClean="0">
                <a:solidFill>
                  <a:srgbClr val="FF0000"/>
                </a:solidFill>
                <a:sym typeface="Symbol"/>
              </a:rPr>
              <a:t>   </a:t>
            </a:r>
            <a:r>
              <a:rPr lang="fr-FR" b="1" i="1" dirty="0" smtClean="0">
                <a:solidFill>
                  <a:srgbClr val="FF0000"/>
                </a:solidFill>
                <a:sym typeface="Symbol"/>
              </a:rPr>
              <a:t>e(-t/)</a:t>
            </a:r>
            <a:r>
              <a:rPr lang="fr-FR" b="1" dirty="0" smtClean="0">
                <a:sym typeface="Symbol"/>
              </a:rPr>
              <a:t>	</a:t>
            </a:r>
            <a:endParaRPr lang="fr-FR" b="1" dirty="0"/>
          </a:p>
        </p:txBody>
      </p:sp>
      <p:sp>
        <p:nvSpPr>
          <p:cNvPr id="80898"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80899" name="Rectangle 3"/>
          <p:cNvSpPr>
            <a:spLocks noChangeArrowheads="1"/>
          </p:cNvSpPr>
          <p:nvPr/>
        </p:nvSpPr>
        <p:spPr bwMode="auto">
          <a:xfrm>
            <a:off x="0" y="2286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80901" name="Rectangle 5"/>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80902" name="Rectangle 6"/>
          <p:cNvSpPr>
            <a:spLocks noChangeArrowheads="1"/>
          </p:cNvSpPr>
          <p:nvPr/>
        </p:nvSpPr>
        <p:spPr bwMode="auto">
          <a:xfrm>
            <a:off x="0" y="4667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43" name="ZoneTexte 42"/>
          <p:cNvSpPr txBox="1"/>
          <p:nvPr/>
        </p:nvSpPr>
        <p:spPr>
          <a:xfrm>
            <a:off x="0" y="4589253"/>
            <a:ext cx="7128875" cy="1754326"/>
          </a:xfrm>
          <a:prstGeom prst="rect">
            <a:avLst/>
          </a:prstGeom>
          <a:noFill/>
        </p:spPr>
        <p:txBody>
          <a:bodyPr wrap="none" rtlCol="0">
            <a:spAutoFit/>
          </a:bodyPr>
          <a:lstStyle/>
          <a:p>
            <a:r>
              <a:rPr lang="fr-FR" b="1" kern="0" dirty="0" smtClean="0">
                <a:solidFill>
                  <a:srgbClr val="DA6667"/>
                </a:solidFill>
                <a:latin typeface="Arial Narrow" pitchFamily="34" charset="0"/>
                <a:ea typeface="+mj-ea"/>
                <a:cs typeface="+mj-cs"/>
              </a:rPr>
              <a:t>Élargissement de la largueur théorique :</a:t>
            </a:r>
          </a:p>
          <a:p>
            <a:pPr>
              <a:tabLst>
                <a:tab pos="180975" algn="l"/>
              </a:tabLst>
            </a:pPr>
            <a:r>
              <a:rPr lang="fr-FR" dirty="0" smtClean="0">
                <a:latin typeface="Arial Narrow" pitchFamily="34" charset="0"/>
              </a:rPr>
              <a:t>	En pratique, les raies sont plus larges que théoriquement pour diverses raisons :</a:t>
            </a:r>
          </a:p>
          <a:p>
            <a:pPr marL="361950" indent="173038">
              <a:buFont typeface="Arial" pitchFamily="34" charset="0"/>
              <a:buChar char="•"/>
            </a:pPr>
            <a:r>
              <a:rPr lang="fr-FR" dirty="0" smtClean="0">
                <a:latin typeface="Arial Narrow" pitchFamily="34" charset="0"/>
              </a:rPr>
              <a:t> Niveaux d’énergie non discrets </a:t>
            </a:r>
            <a:r>
              <a:rPr lang="fr-FR" dirty="0" smtClean="0">
                <a:latin typeface="Arial Narrow" pitchFamily="34" charset="0"/>
                <a:sym typeface="Wingdings" pitchFamily="2" charset="2"/>
              </a:rPr>
              <a:t></a:t>
            </a:r>
            <a:r>
              <a:rPr lang="fr-FR" dirty="0" smtClean="0">
                <a:latin typeface="Arial Narrow" pitchFamily="34" charset="0"/>
              </a:rPr>
              <a:t> largeur </a:t>
            </a:r>
            <a:r>
              <a:rPr lang="fr-FR" i="1" dirty="0" smtClean="0">
                <a:latin typeface="Arial Narrow" pitchFamily="34" charset="0"/>
                <a:sym typeface="Symbol"/>
              </a:rPr>
              <a:t>E</a:t>
            </a:r>
          </a:p>
          <a:p>
            <a:pPr marL="361950" indent="173038">
              <a:buFont typeface="Arial" pitchFamily="34" charset="0"/>
              <a:buChar char="•"/>
            </a:pPr>
            <a:r>
              <a:rPr lang="fr-FR" dirty="0" smtClean="0">
                <a:latin typeface="Arial Narrow" pitchFamily="34" charset="0"/>
                <a:sym typeface="Symbol"/>
              </a:rPr>
              <a:t> Effet doppler</a:t>
            </a:r>
          </a:p>
          <a:p>
            <a:pPr marL="361950" indent="173038">
              <a:buFont typeface="Arial" pitchFamily="34" charset="0"/>
              <a:buChar char="•"/>
            </a:pPr>
            <a:r>
              <a:rPr lang="fr-FR" dirty="0" smtClean="0">
                <a:latin typeface="Arial Narrow" pitchFamily="34" charset="0"/>
                <a:sym typeface="Symbol"/>
              </a:rPr>
              <a:t> Chocs entre particules</a:t>
            </a:r>
          </a:p>
          <a:p>
            <a:pPr marL="361950" indent="173038">
              <a:buFont typeface="Arial" pitchFamily="34" charset="0"/>
              <a:buChar char="•"/>
            </a:pPr>
            <a:r>
              <a:rPr lang="fr-FR" dirty="0" smtClean="0">
                <a:latin typeface="Arial Narrow" pitchFamily="34" charset="0"/>
                <a:sym typeface="Symbol"/>
              </a:rPr>
              <a:t> …</a:t>
            </a:r>
            <a:endParaRPr lang="fr-FR" dirty="0">
              <a:latin typeface="Arial Narrow" pitchFamily="34" charset="0"/>
            </a:endParaRPr>
          </a:p>
        </p:txBody>
      </p:sp>
      <p:grpSp>
        <p:nvGrpSpPr>
          <p:cNvPr id="47" name="Groupe 46"/>
          <p:cNvGrpSpPr/>
          <p:nvPr/>
        </p:nvGrpSpPr>
        <p:grpSpPr>
          <a:xfrm>
            <a:off x="4718649" y="5374257"/>
            <a:ext cx="3666226" cy="707366"/>
            <a:chOff x="4718649" y="5374257"/>
            <a:chExt cx="3666226" cy="707366"/>
          </a:xfrm>
        </p:grpSpPr>
        <p:sp>
          <p:nvSpPr>
            <p:cNvPr id="46" name="Rectangle à coins arrondis 45"/>
            <p:cNvSpPr/>
            <p:nvPr/>
          </p:nvSpPr>
          <p:spPr>
            <a:xfrm>
              <a:off x="5287992" y="5374257"/>
              <a:ext cx="3096883" cy="707366"/>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4" name="Flèche droite 43"/>
            <p:cNvSpPr/>
            <p:nvPr/>
          </p:nvSpPr>
          <p:spPr>
            <a:xfrm>
              <a:off x="4718649" y="5589917"/>
              <a:ext cx="414068" cy="362309"/>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5" name="ZoneTexte 44"/>
            <p:cNvSpPr txBox="1"/>
            <p:nvPr/>
          </p:nvSpPr>
          <p:spPr>
            <a:xfrm>
              <a:off x="5319031" y="5404775"/>
              <a:ext cx="3034805" cy="646331"/>
            </a:xfrm>
            <a:prstGeom prst="rect">
              <a:avLst/>
            </a:prstGeom>
            <a:noFill/>
          </p:spPr>
          <p:txBody>
            <a:bodyPr wrap="none" rtlCol="0">
              <a:spAutoFit/>
            </a:bodyPr>
            <a:lstStyle/>
            <a:p>
              <a:r>
                <a:rPr lang="fr-FR" dirty="0" smtClean="0">
                  <a:latin typeface="Arial Narrow" pitchFamily="34" charset="0"/>
                </a:rPr>
                <a:t>On appellera </a:t>
              </a:r>
              <a:r>
                <a:rPr lang="fr-FR" i="1" dirty="0" smtClean="0">
                  <a:latin typeface="Arial Narrow" pitchFamily="34" charset="0"/>
                </a:rPr>
                <a:t>g(</a:t>
              </a:r>
              <a:r>
                <a:rPr lang="fr-FR" i="1" dirty="0" smtClean="0">
                  <a:latin typeface="Arial Narrow" pitchFamily="34" charset="0"/>
                  <a:sym typeface="Symbol"/>
                </a:rPr>
                <a:t>)</a:t>
              </a:r>
              <a:r>
                <a:rPr lang="fr-FR" dirty="0" smtClean="0">
                  <a:latin typeface="Arial Narrow" pitchFamily="34" charset="0"/>
                  <a:sym typeface="Symbol"/>
                </a:rPr>
                <a:t> la largeur réelle</a:t>
              </a:r>
            </a:p>
            <a:p>
              <a:r>
                <a:rPr lang="fr-FR" dirty="0" smtClean="0">
                  <a:latin typeface="Arial Narrow" pitchFamily="34" charset="0"/>
                  <a:sym typeface="Symbol"/>
                </a:rPr>
                <a:t>de la source luminescente</a:t>
              </a:r>
              <a:endParaRPr lang="fr-FR" dirty="0">
                <a:latin typeface="Arial Narrow" pitchFamily="34" charset="0"/>
              </a:endParaRPr>
            </a:p>
          </p:txBody>
        </p:sp>
      </p:grpSp>
      <p:grpSp>
        <p:nvGrpSpPr>
          <p:cNvPr id="9" name="Groupe 8"/>
          <p:cNvGrpSpPr/>
          <p:nvPr/>
        </p:nvGrpSpPr>
        <p:grpSpPr>
          <a:xfrm>
            <a:off x="1604514" y="2548796"/>
            <a:ext cx="4937149" cy="643001"/>
            <a:chOff x="1604514" y="2548796"/>
            <a:chExt cx="4937149" cy="643001"/>
          </a:xfrm>
        </p:grpSpPr>
        <p:sp>
          <p:nvSpPr>
            <p:cNvPr id="7" name="Virage 6"/>
            <p:cNvSpPr/>
            <p:nvPr/>
          </p:nvSpPr>
          <p:spPr>
            <a:xfrm rot="10800000" flipH="1">
              <a:off x="1604514" y="2708717"/>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mc:AlternateContent xmlns:mc="http://schemas.openxmlformats.org/markup-compatibility/2006" xmlns:a14="http://schemas.microsoft.com/office/drawing/2010/main">
          <mc:Choice Requires="a14">
            <p:sp>
              <p:nvSpPr>
                <p:cNvPr id="3" name="Rectangle 2"/>
                <p:cNvSpPr/>
                <p:nvPr/>
              </p:nvSpPr>
              <p:spPr>
                <a:xfrm>
                  <a:off x="2587172" y="2548796"/>
                  <a:ext cx="3038524" cy="625620"/>
                </a:xfrm>
                <a:prstGeom prst="rect">
                  <a:avLst/>
                </a:prstGeom>
                <a:ln>
                  <a:solidFill>
                    <a:srgbClr val="0000FF"/>
                  </a:solidFill>
                </a:ln>
              </p:spPr>
              <p:txBody>
                <a:bodyPr wrap="none">
                  <a:spAutoFit/>
                </a:bodyPr>
                <a:lstStyle/>
                <a:p>
                  <a:pPr/>
                  <a14:m>
                    <m:oMathPara xmlns:m="http://schemas.openxmlformats.org/officeDocument/2006/math">
                      <m:oMathParaPr>
                        <m:jc m:val="centerGroup"/>
                      </m:oMathParaPr>
                      <m:oMath xmlns:m="http://schemas.openxmlformats.org/officeDocument/2006/math">
                        <m:r>
                          <a:rPr lang="fr-FR" sz="2400" i="1" smtClean="0">
                            <a:latin typeface="Cambria Math" panose="02040503050406030204" pitchFamily="18" charset="0"/>
                          </a:rPr>
                          <m:t>𝐸</m:t>
                        </m:r>
                        <m:r>
                          <a:rPr lang="fr-FR" sz="2400" i="0">
                            <a:latin typeface="Cambria Math" panose="02040503050406030204" pitchFamily="18" charset="0"/>
                          </a:rPr>
                          <m:t>(</m:t>
                        </m:r>
                        <m:r>
                          <a:rPr lang="fr-FR" sz="2400" i="1">
                            <a:latin typeface="Cambria Math" panose="02040503050406030204" pitchFamily="18" charset="0"/>
                          </a:rPr>
                          <m:t>𝑡</m:t>
                        </m:r>
                        <m:r>
                          <a:rPr lang="fr-FR" sz="2400" i="0">
                            <a:latin typeface="Cambria Math" panose="02040503050406030204" pitchFamily="18" charset="0"/>
                          </a:rPr>
                          <m:t>)=</m:t>
                        </m:r>
                        <m:sSub>
                          <m:sSubPr>
                            <m:ctrlPr>
                              <a:rPr lang="fr-FR" sz="2400" i="1">
                                <a:latin typeface="Cambria Math" panose="02040503050406030204" pitchFamily="18" charset="0"/>
                              </a:rPr>
                            </m:ctrlPr>
                          </m:sSubPr>
                          <m:e>
                            <m:r>
                              <a:rPr lang="fr-FR" sz="2400" i="1">
                                <a:latin typeface="Cambria Math" panose="02040503050406030204" pitchFamily="18" charset="0"/>
                              </a:rPr>
                              <m:t>𝐸</m:t>
                            </m:r>
                          </m:e>
                          <m:sub>
                            <m:r>
                              <a:rPr lang="fr-FR" sz="2400" i="0">
                                <a:latin typeface="Cambria Math" panose="02040503050406030204" pitchFamily="18" charset="0"/>
                              </a:rPr>
                              <m:t>0</m:t>
                            </m:r>
                          </m:sub>
                        </m:sSub>
                        <m:sSup>
                          <m:sSupPr>
                            <m:ctrlPr>
                              <a:rPr lang="fr-FR" sz="2400" i="1">
                                <a:latin typeface="Cambria Math" panose="02040503050406030204" pitchFamily="18" charset="0"/>
                              </a:rPr>
                            </m:ctrlPr>
                          </m:sSupPr>
                          <m:e>
                            <m:r>
                              <a:rPr lang="fr-FR" sz="2400" i="1">
                                <a:latin typeface="Cambria Math" panose="02040503050406030204" pitchFamily="18" charset="0"/>
                              </a:rPr>
                              <m:t>𝑒</m:t>
                            </m:r>
                          </m:e>
                          <m:sup>
                            <m:r>
                              <a:rPr lang="fr-FR" sz="2400" i="0">
                                <a:latin typeface="Cambria Math" panose="02040503050406030204" pitchFamily="18" charset="0"/>
                              </a:rPr>
                              <m:t>−</m:t>
                            </m:r>
                            <m:f>
                              <m:fPr>
                                <m:ctrlPr>
                                  <a:rPr lang="fr-FR" sz="2400" i="1">
                                    <a:latin typeface="Cambria Math" panose="02040503050406030204" pitchFamily="18" charset="0"/>
                                  </a:rPr>
                                </m:ctrlPr>
                              </m:fPr>
                              <m:num>
                                <m:r>
                                  <a:rPr lang="fr-FR" sz="2400" i="1">
                                    <a:latin typeface="Cambria Math" panose="02040503050406030204" pitchFamily="18" charset="0"/>
                                  </a:rPr>
                                  <m:t>𝑡</m:t>
                                </m:r>
                              </m:num>
                              <m:den>
                                <m:r>
                                  <a:rPr lang="fr-FR" sz="2400" b="0" i="1" smtClean="0">
                                    <a:latin typeface="Cambria Math" panose="02040503050406030204" pitchFamily="18" charset="0"/>
                                  </a:rPr>
                                  <m:t>2</m:t>
                                </m:r>
                                <m:r>
                                  <a:rPr lang="fr-FR" sz="2400" i="1">
                                    <a:latin typeface="Cambria Math" panose="02040503050406030204" pitchFamily="18" charset="0"/>
                                  </a:rPr>
                                  <m:t>𝜏</m:t>
                                </m:r>
                              </m:den>
                            </m:f>
                          </m:sup>
                        </m:sSup>
                        <m:sSup>
                          <m:sSupPr>
                            <m:ctrlPr>
                              <a:rPr lang="fr-FR" sz="2400" i="1">
                                <a:latin typeface="Cambria Math" panose="02040503050406030204" pitchFamily="18" charset="0"/>
                              </a:rPr>
                            </m:ctrlPr>
                          </m:sSupPr>
                          <m:e>
                            <m:r>
                              <a:rPr lang="fr-FR" sz="2400" i="1">
                                <a:latin typeface="Cambria Math" panose="02040503050406030204" pitchFamily="18" charset="0"/>
                              </a:rPr>
                              <m:t>𝑒</m:t>
                            </m:r>
                          </m:e>
                          <m:sup>
                            <m:r>
                              <a:rPr lang="fr-FR" sz="2400" i="0">
                                <a:latin typeface="Cambria Math" panose="02040503050406030204" pitchFamily="18" charset="0"/>
                              </a:rPr>
                              <m:t>−</m:t>
                            </m:r>
                            <m:r>
                              <a:rPr lang="fr-FR" sz="2400" i="1">
                                <a:latin typeface="Cambria Math" panose="02040503050406030204" pitchFamily="18" charset="0"/>
                              </a:rPr>
                              <m:t>𝑗</m:t>
                            </m:r>
                            <m:sSub>
                              <m:sSubPr>
                                <m:ctrlPr>
                                  <a:rPr lang="fr-FR" sz="2400" i="1">
                                    <a:latin typeface="Cambria Math" panose="02040503050406030204" pitchFamily="18" charset="0"/>
                                  </a:rPr>
                                </m:ctrlPr>
                              </m:sSubPr>
                              <m:e>
                                <m:r>
                                  <a:rPr lang="fr-FR" sz="2400" i="1">
                                    <a:latin typeface="Cambria Math" panose="02040503050406030204" pitchFamily="18" charset="0"/>
                                  </a:rPr>
                                  <m:t>𝜔</m:t>
                                </m:r>
                              </m:e>
                              <m:sub>
                                <m:r>
                                  <a:rPr lang="fr-FR" sz="2400" i="0">
                                    <a:latin typeface="Cambria Math" panose="02040503050406030204" pitchFamily="18" charset="0"/>
                                  </a:rPr>
                                  <m:t>0</m:t>
                                </m:r>
                              </m:sub>
                            </m:sSub>
                            <m:r>
                              <a:rPr lang="fr-FR" sz="2400" i="1">
                                <a:latin typeface="Cambria Math" panose="02040503050406030204" pitchFamily="18" charset="0"/>
                              </a:rPr>
                              <m:t>𝑡</m:t>
                            </m:r>
                          </m:sup>
                        </m:sSup>
                      </m:oMath>
                    </m:oMathPara>
                  </a14:m>
                  <a:endParaRPr lang="fr-FR" sz="2400" dirty="0"/>
                </a:p>
              </p:txBody>
            </p:sp>
          </mc:Choice>
          <mc:Fallback xmlns="">
            <p:sp>
              <p:nvSpPr>
                <p:cNvPr id="3" name="Rectangle 2"/>
                <p:cNvSpPr>
                  <a:spLocks noRot="1" noChangeAspect="1" noMove="1" noResize="1" noEditPoints="1" noAdjustHandles="1" noChangeArrowheads="1" noChangeShapeType="1" noTextEdit="1"/>
                </p:cNvSpPr>
                <p:nvPr/>
              </p:nvSpPr>
              <p:spPr>
                <a:xfrm>
                  <a:off x="2587172" y="2548796"/>
                  <a:ext cx="3038524" cy="625620"/>
                </a:xfrm>
                <a:prstGeom prst="rect">
                  <a:avLst/>
                </a:prstGeom>
                <a:blipFill>
                  <a:blip r:embed="rId3"/>
                  <a:stretch>
                    <a:fillRect/>
                  </a:stretch>
                </a:blipFill>
                <a:ln>
                  <a:solidFill>
                    <a:srgbClr val="0000FF"/>
                  </a:solidFill>
                </a:ln>
              </p:spPr>
              <p:txBody>
                <a:bodyPr/>
                <a:lstStyle/>
                <a:p>
                  <a:r>
                    <a:rPr lang="fr-FR">
                      <a:noFill/>
                    </a:rPr>
                    <a:t> </a:t>
                  </a:r>
                </a:p>
              </p:txBody>
            </p:sp>
          </mc:Fallback>
        </mc:AlternateContent>
        <p:sp>
          <p:nvSpPr>
            <p:cNvPr id="8" name="Rectangle 7"/>
            <p:cNvSpPr/>
            <p:nvPr/>
          </p:nvSpPr>
          <p:spPr>
            <a:xfrm>
              <a:off x="5533054" y="2683577"/>
              <a:ext cx="1008609" cy="369332"/>
            </a:xfrm>
            <a:prstGeom prst="rect">
              <a:avLst/>
            </a:prstGeom>
          </p:spPr>
          <p:txBody>
            <a:bodyPr wrap="none">
              <a:spAutoFit/>
            </a:bodyPr>
            <a:lstStyle/>
            <a:p>
              <a:r>
                <a:rPr lang="fr-FR" dirty="0">
                  <a:latin typeface="Arial Narrow" panose="020B0606020202030204" pitchFamily="34" charset="0"/>
                  <a:ea typeface="Times New Roman" panose="02020603050405020304" pitchFamily="18" charset="0"/>
                  <a:cs typeface="Times New Roman" panose="02020603050405020304" pitchFamily="18" charset="0"/>
                </a:rPr>
                <a:t>pour </a:t>
              </a:r>
              <a:r>
                <a:rPr lang="fr-FR" i="1" dirty="0">
                  <a:latin typeface="Arial Narrow" panose="020B0606020202030204" pitchFamily="34" charset="0"/>
                  <a:ea typeface="Times New Roman" panose="02020603050405020304" pitchFamily="18" charset="0"/>
                  <a:cs typeface="Times New Roman" panose="02020603050405020304" pitchFamily="18" charset="0"/>
                </a:rPr>
                <a:t>t</a:t>
              </a:r>
              <a:r>
                <a:rPr lang="fr-FR" dirty="0">
                  <a:latin typeface="Arial Narrow" panose="020B0606020202030204" pitchFamily="34" charset="0"/>
                  <a:ea typeface="Times New Roman" panose="02020603050405020304" pitchFamily="18" charset="0"/>
                  <a:cs typeface="Times New Roman" panose="02020603050405020304" pitchFamily="18" charset="0"/>
                </a:rPr>
                <a:t> </a:t>
              </a:r>
              <a:r>
                <a:rPr lang="fr-FR" dirty="0">
                  <a:latin typeface="Arial Narrow" panose="020B0606020202030204" pitchFamily="34" charset="0"/>
                  <a:ea typeface="Times New Roman" panose="02020603050405020304" pitchFamily="18" charset="0"/>
                  <a:cs typeface="Times New Roman" panose="02020603050405020304" pitchFamily="18" charset="0"/>
                  <a:sym typeface="Symbol" panose="05050102010706020507" pitchFamily="18" charset="2"/>
                </a:rPr>
                <a:t></a:t>
              </a:r>
              <a:r>
                <a:rPr lang="fr-FR" dirty="0">
                  <a:latin typeface="Arial Narrow" panose="020B0606020202030204" pitchFamily="34" charset="0"/>
                  <a:ea typeface="Times New Roman" panose="02020603050405020304" pitchFamily="18" charset="0"/>
                  <a:cs typeface="Times New Roman" panose="02020603050405020304" pitchFamily="18" charset="0"/>
                </a:rPr>
                <a:t> 0</a:t>
              </a:r>
              <a:endParaRPr lang="fr-FR" dirty="0"/>
            </a:p>
          </p:txBody>
        </p:sp>
      </p:grpSp>
      <p:grpSp>
        <p:nvGrpSpPr>
          <p:cNvPr id="11" name="Groupe 10"/>
          <p:cNvGrpSpPr/>
          <p:nvPr/>
        </p:nvGrpSpPr>
        <p:grpSpPr>
          <a:xfrm>
            <a:off x="1271531" y="2978504"/>
            <a:ext cx="7846591" cy="1712199"/>
            <a:chOff x="1271531" y="2978504"/>
            <a:chExt cx="7846591" cy="1712199"/>
          </a:xfrm>
        </p:grpSpPr>
        <p:grpSp>
          <p:nvGrpSpPr>
            <p:cNvPr id="19" name="Groupe 18"/>
            <p:cNvGrpSpPr/>
            <p:nvPr/>
          </p:nvGrpSpPr>
          <p:grpSpPr>
            <a:xfrm>
              <a:off x="3812890" y="3312569"/>
              <a:ext cx="654988" cy="552089"/>
              <a:chOff x="4071670" y="3795625"/>
              <a:chExt cx="654988" cy="552089"/>
            </a:xfrm>
          </p:grpSpPr>
          <p:cxnSp>
            <p:nvCxnSpPr>
              <p:cNvPr id="12" name="Connecteur droit avec flèche 11"/>
              <p:cNvCxnSpPr/>
              <p:nvPr/>
            </p:nvCxnSpPr>
            <p:spPr>
              <a:xfrm>
                <a:off x="4347709" y="3821503"/>
                <a:ext cx="0" cy="526211"/>
              </a:xfrm>
              <a:prstGeom prst="straightConnector1">
                <a:avLst/>
              </a:prstGeom>
              <a:ln w="28575">
                <a:solidFill>
                  <a:schemeClr val="tx1"/>
                </a:solidFill>
                <a:tailEnd type="arrow"/>
              </a:ln>
            </p:spPr>
            <p:style>
              <a:lnRef idx="1">
                <a:schemeClr val="accent6"/>
              </a:lnRef>
              <a:fillRef idx="0">
                <a:schemeClr val="accent6"/>
              </a:fillRef>
              <a:effectRef idx="0">
                <a:schemeClr val="accent6"/>
              </a:effectRef>
              <a:fontRef idx="minor">
                <a:schemeClr val="tx1"/>
              </a:fontRef>
            </p:style>
          </p:cxnSp>
          <p:cxnSp>
            <p:nvCxnSpPr>
              <p:cNvPr id="13" name="Connecteur droit avec flèche 12"/>
              <p:cNvCxnSpPr/>
              <p:nvPr/>
            </p:nvCxnSpPr>
            <p:spPr>
              <a:xfrm flipV="1">
                <a:off x="4422475" y="3795625"/>
                <a:ext cx="0" cy="526211"/>
              </a:xfrm>
              <a:prstGeom prst="straightConnector1">
                <a:avLst/>
              </a:prstGeom>
              <a:ln w="28575">
                <a:solidFill>
                  <a:schemeClr val="tx1"/>
                </a:solidFill>
                <a:tailEnd type="arrow"/>
              </a:ln>
            </p:spPr>
            <p:style>
              <a:lnRef idx="1">
                <a:schemeClr val="accent6"/>
              </a:lnRef>
              <a:fillRef idx="0">
                <a:schemeClr val="accent6"/>
              </a:fillRef>
              <a:effectRef idx="0">
                <a:schemeClr val="accent6"/>
              </a:effectRef>
              <a:fontRef idx="minor">
                <a:schemeClr val="tx1"/>
              </a:fontRef>
            </p:style>
          </p:cxnSp>
          <p:sp>
            <p:nvSpPr>
              <p:cNvPr id="15" name="ZoneTexte 14"/>
              <p:cNvSpPr txBox="1"/>
              <p:nvPr/>
            </p:nvSpPr>
            <p:spPr>
              <a:xfrm>
                <a:off x="4071670" y="3838754"/>
                <a:ext cx="654988" cy="369332"/>
              </a:xfrm>
              <a:prstGeom prst="rect">
                <a:avLst/>
              </a:prstGeom>
              <a:noFill/>
            </p:spPr>
            <p:txBody>
              <a:bodyPr wrap="none" rtlCol="0">
                <a:spAutoFit/>
              </a:bodyPr>
              <a:lstStyle/>
              <a:p>
                <a:r>
                  <a:rPr lang="fr-FR" dirty="0" smtClean="0"/>
                  <a:t>T   F</a:t>
                </a:r>
                <a:endParaRPr lang="fr-FR" dirty="0"/>
              </a:p>
            </p:txBody>
          </p:sp>
        </p:grpSp>
        <p:grpSp>
          <p:nvGrpSpPr>
            <p:cNvPr id="48" name="Groupe 47"/>
            <p:cNvGrpSpPr/>
            <p:nvPr/>
          </p:nvGrpSpPr>
          <p:grpSpPr>
            <a:xfrm>
              <a:off x="6349043" y="2978504"/>
              <a:ext cx="2769079" cy="1712199"/>
              <a:chOff x="6349043" y="2978504"/>
              <a:chExt cx="2769079" cy="1712199"/>
            </a:xfrm>
          </p:grpSpPr>
          <p:grpSp>
            <p:nvGrpSpPr>
              <p:cNvPr id="42" name="Groupe 41"/>
              <p:cNvGrpSpPr/>
              <p:nvPr/>
            </p:nvGrpSpPr>
            <p:grpSpPr>
              <a:xfrm>
                <a:off x="6349043" y="2978504"/>
                <a:ext cx="2769079" cy="1712199"/>
                <a:chOff x="6374921" y="3547820"/>
                <a:chExt cx="2769079" cy="1712199"/>
              </a:xfrm>
            </p:grpSpPr>
            <p:grpSp>
              <p:nvGrpSpPr>
                <p:cNvPr id="40" name="Groupe 39"/>
                <p:cNvGrpSpPr/>
                <p:nvPr/>
              </p:nvGrpSpPr>
              <p:grpSpPr>
                <a:xfrm>
                  <a:off x="6374921" y="3547820"/>
                  <a:ext cx="2769079" cy="1712199"/>
                  <a:chOff x="6374921" y="3547820"/>
                  <a:chExt cx="2769079" cy="1712199"/>
                </a:xfrm>
              </p:grpSpPr>
              <p:sp>
                <p:nvSpPr>
                  <p:cNvPr id="20" name="Flèche droite 19"/>
                  <p:cNvSpPr/>
                  <p:nvPr/>
                </p:nvSpPr>
                <p:spPr>
                  <a:xfrm>
                    <a:off x="6374921" y="4580626"/>
                    <a:ext cx="474453" cy="388189"/>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33" name="Groupe 32"/>
                  <p:cNvGrpSpPr/>
                  <p:nvPr/>
                </p:nvGrpSpPr>
                <p:grpSpPr>
                  <a:xfrm>
                    <a:off x="6886575" y="3547820"/>
                    <a:ext cx="2257425" cy="1712199"/>
                    <a:chOff x="6886575" y="3547820"/>
                    <a:chExt cx="2257425" cy="1712199"/>
                  </a:xfrm>
                </p:grpSpPr>
                <p:pic>
                  <p:nvPicPr>
                    <p:cNvPr id="80909" name="Picture 13"/>
                    <p:cNvPicPr>
                      <a:picLocks noChangeAspect="1" noChangeArrowheads="1"/>
                    </p:cNvPicPr>
                    <p:nvPr/>
                  </p:nvPicPr>
                  <p:blipFill>
                    <a:blip r:embed="rId4"/>
                    <a:srcRect/>
                    <a:stretch>
                      <a:fillRect/>
                    </a:stretch>
                  </p:blipFill>
                  <p:spPr bwMode="auto">
                    <a:xfrm>
                      <a:off x="6886575" y="3547820"/>
                      <a:ext cx="2257425" cy="1712199"/>
                    </a:xfrm>
                    <a:prstGeom prst="rect">
                      <a:avLst/>
                    </a:prstGeom>
                    <a:noFill/>
                    <a:ln w="9525">
                      <a:noFill/>
                      <a:miter lim="800000"/>
                      <a:headEnd/>
                      <a:tailEnd/>
                    </a:ln>
                  </p:spPr>
                </p:pic>
                <p:cxnSp>
                  <p:nvCxnSpPr>
                    <p:cNvPr id="28" name="Connecteur droit 27"/>
                    <p:cNvCxnSpPr/>
                    <p:nvPr/>
                  </p:nvCxnSpPr>
                  <p:spPr>
                    <a:xfrm>
                      <a:off x="8216900" y="3686175"/>
                      <a:ext cx="139700" cy="0"/>
                    </a:xfrm>
                    <a:prstGeom prst="line">
                      <a:avLst/>
                    </a:prstGeom>
                    <a:ln w="28575">
                      <a:solidFill>
                        <a:srgbClr val="0000FF"/>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29" name="ZoneTexte 28"/>
                    <p:cNvSpPr txBox="1"/>
                    <p:nvPr/>
                  </p:nvSpPr>
                  <p:spPr>
                    <a:xfrm>
                      <a:off x="8337550" y="3575050"/>
                      <a:ext cx="742511" cy="230832"/>
                    </a:xfrm>
                    <a:prstGeom prst="rect">
                      <a:avLst/>
                    </a:prstGeom>
                    <a:noFill/>
                  </p:spPr>
                  <p:txBody>
                    <a:bodyPr wrap="none" rtlCol="0">
                      <a:spAutoFit/>
                    </a:bodyPr>
                    <a:lstStyle/>
                    <a:p>
                      <a:r>
                        <a:rPr lang="fr-FR" sz="900" b="1" dirty="0" err="1" smtClean="0">
                          <a:latin typeface="Arial Narrow" pitchFamily="34" charset="0"/>
                        </a:rPr>
                        <a:t>Lorenzienne</a:t>
                      </a:r>
                      <a:endParaRPr lang="fr-FR" sz="900" b="1" dirty="0">
                        <a:latin typeface="Arial Narrow" pitchFamily="34" charset="0"/>
                      </a:endParaRPr>
                    </a:p>
                  </p:txBody>
                </p:sp>
                <p:cxnSp>
                  <p:nvCxnSpPr>
                    <p:cNvPr id="30" name="Connecteur droit 29"/>
                    <p:cNvCxnSpPr/>
                    <p:nvPr/>
                  </p:nvCxnSpPr>
                  <p:spPr>
                    <a:xfrm>
                      <a:off x="8220075" y="3794125"/>
                      <a:ext cx="139700" cy="0"/>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31" name="ZoneTexte 30"/>
                    <p:cNvSpPr txBox="1"/>
                    <p:nvPr/>
                  </p:nvSpPr>
                  <p:spPr>
                    <a:xfrm>
                      <a:off x="8340725" y="3683000"/>
                      <a:ext cx="721672" cy="230832"/>
                    </a:xfrm>
                    <a:prstGeom prst="rect">
                      <a:avLst/>
                    </a:prstGeom>
                    <a:noFill/>
                  </p:spPr>
                  <p:txBody>
                    <a:bodyPr wrap="none" rtlCol="0">
                      <a:spAutoFit/>
                    </a:bodyPr>
                    <a:lstStyle/>
                    <a:p>
                      <a:r>
                        <a:rPr lang="fr-FR" sz="900" b="1" dirty="0" smtClean="0">
                          <a:latin typeface="Arial Narrow" pitchFamily="34" charset="0"/>
                        </a:rPr>
                        <a:t>Gaussienne</a:t>
                      </a:r>
                      <a:endParaRPr lang="fr-FR" sz="900" b="1" dirty="0">
                        <a:latin typeface="Arial Narrow" pitchFamily="34" charset="0"/>
                      </a:endParaRPr>
                    </a:p>
                  </p:txBody>
                </p:sp>
              </p:grpSp>
              <mc:AlternateContent xmlns:mc="http://schemas.openxmlformats.org/markup-compatibility/2006" xmlns:a14="http://schemas.microsoft.com/office/drawing/2010/main">
                <mc:Choice Requires="a14">
                  <p:graphicFrame>
                    <p:nvGraphicFramePr>
                      <p:cNvPr id="38" name="Object 1"/>
                      <p:cNvGraphicFramePr>
                        <a:graphicFrameLocks noChangeAspect="1"/>
                      </p:cNvGraphicFramePr>
                      <p:nvPr/>
                    </p:nvGraphicFramePr>
                    <p:xfrm>
                      <a:off x="6990091" y="4000022"/>
                      <a:ext cx="894811" cy="330200"/>
                    </p:xfrm>
                    <a:graphic>
                      <a:graphicData uri="http://schemas.openxmlformats.org/presentationml/2006/ole">
                        <mc:AlternateContent>
                          <mc:Choice xmlns:v="urn:schemas-microsoft-com:vml" Requires="v">
                            <p:oleObj spid="_x0000_s81013" name="Équation" r:id="rId5" imgW="1066680" imgH="393480" progId="Equation.3">
                              <p:embed/>
                            </p:oleObj>
                          </mc:Choice>
                          <mc:Fallback>
                            <p:oleObj name="Équation" r:id="rId5" imgW="1066680" imgH="393480" progId="Equation.3">
                              <p:embed/>
                              <p:pic>
                                <p:nvPicPr>
                                  <p:cNvPr id="0" name="Picture 14"/>
                                  <p:cNvPicPr>
                                    <a:picLocks noChangeAspect="1" noChangeArrowheads="1"/>
                                  </p:cNvPicPr>
                                  <p:nvPr/>
                                </p:nvPicPr>
                                <p:blipFill>
                                  <a:blip r:embed="rId6">
                                    <a:extLst>
                                      <a:ext uri="{28A0092B-C50C-407E-A947-70E740481C1C}">
                                        <a14:useLocalDpi val="0"/>
                                      </a:ext>
                                    </a:extLst>
                                  </a:blip>
                                  <a:srcRect/>
                                  <a:stretch>
                                    <a:fillRect/>
                                  </a:stretch>
                                </p:blipFill>
                                <p:spPr bwMode="auto">
                                  <a:xfrm>
                                    <a:off x="6990091" y="4000022"/>
                                    <a:ext cx="894811" cy="330200"/>
                                  </a:xfrm>
                                  <a:prstGeom prst="rect">
                                    <a:avLst/>
                                  </a:prstGeom>
                                  <a:noFill/>
                                  <a:extLst>
                                    <a:ext uri="{909E8E84-426E-40DD-AFC4-6F175D3DCCD1}">
                                      <a14:hiddenFill>
                                        <a:solidFill>
                                          <a:srgbClr val="FFFFFF"/>
                                        </a:solidFill>
                                      </a14:hiddenFill>
                                    </a:ext>
                                  </a:extLst>
                                </p:spPr>
                              </p:pic>
                            </p:oleObj>
                          </mc:Fallback>
                        </mc:AlternateContent>
                      </a:graphicData>
                    </a:graphic>
                  </p:graphicFrame>
                </mc:Choice>
                <mc:Fallback xmlns="">
                  <p:graphicFrame>
                    <p:nvGraphicFramePr>
                      <p:cNvPr id="38" name="Object 1"/>
                      <p:cNvGraphicFramePr>
                        <a:graphicFrameLocks noChangeAspect="1"/>
                      </p:cNvGraphicFramePr>
                      <p:nvPr/>
                    </p:nvGraphicFramePr>
                    <p:xfrm>
                      <a:off x="6990091" y="4000022"/>
                      <a:ext cx="894811" cy="330200"/>
                    </p:xfrm>
                    <a:graphic>
                      <a:graphicData uri="http://schemas.openxmlformats.org/presentationml/2006/ole">
                        <mc:AlternateContent>
                          <mc:Choice xmlns:v="urn:schemas-microsoft-com:vml" Requires="v">
                            <p:oleObj spid="_x0000_s81002" name="Équation" r:id="rId7" imgW="1066680" imgH="393480" progId="Equation.3">
                              <p:embed/>
                            </p:oleObj>
                          </mc:Choice>
                          <mc:Fallback>
                            <p:oleObj name="Équation" r:id="rId7" imgW="1066680" imgH="393480" progId="Equation.3">
                              <p:embed/>
                              <p:pic>
                                <p:nvPicPr>
                                  <p:cNvPr id="0" name="Picture 1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90091" y="4000022"/>
                                    <a:ext cx="894811"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Fallback>
              </mc:AlternateContent>
              <p:sp>
                <p:nvSpPr>
                  <p:cNvPr id="39" name="Forme libre 38"/>
                  <p:cNvSpPr/>
                  <p:nvPr/>
                </p:nvSpPr>
                <p:spPr>
                  <a:xfrm>
                    <a:off x="7390342" y="4343400"/>
                    <a:ext cx="610658" cy="363008"/>
                  </a:xfrm>
                  <a:custGeom>
                    <a:avLst/>
                    <a:gdLst>
                      <a:gd name="connsiteX0" fmla="*/ 32808 w 610658"/>
                      <a:gd name="connsiteY0" fmla="*/ 0 h 363008"/>
                      <a:gd name="connsiteX1" fmla="*/ 96308 w 610658"/>
                      <a:gd name="connsiteY1" fmla="*/ 330200 h 363008"/>
                      <a:gd name="connsiteX2" fmla="*/ 610658 w 610658"/>
                      <a:gd name="connsiteY2" fmla="*/ 196850 h 363008"/>
                    </a:gdLst>
                    <a:ahLst/>
                    <a:cxnLst>
                      <a:cxn ang="0">
                        <a:pos x="connsiteX0" y="connsiteY0"/>
                      </a:cxn>
                      <a:cxn ang="0">
                        <a:pos x="connsiteX1" y="connsiteY1"/>
                      </a:cxn>
                      <a:cxn ang="0">
                        <a:pos x="connsiteX2" y="connsiteY2"/>
                      </a:cxn>
                    </a:cxnLst>
                    <a:rect l="l" t="t" r="r" b="b"/>
                    <a:pathLst>
                      <a:path w="610658" h="363008">
                        <a:moveTo>
                          <a:pt x="32808" y="0"/>
                        </a:moveTo>
                        <a:cubicBezTo>
                          <a:pt x="16404" y="148696"/>
                          <a:pt x="0" y="297392"/>
                          <a:pt x="96308" y="330200"/>
                        </a:cubicBezTo>
                        <a:cubicBezTo>
                          <a:pt x="192616" y="363008"/>
                          <a:pt x="401637" y="279929"/>
                          <a:pt x="610658" y="196850"/>
                        </a:cubicBezTo>
                      </a:path>
                    </a:pathLst>
                  </a:custGeom>
                  <a:ln>
                    <a:solidFill>
                      <a:schemeClr val="tx1"/>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41" name="ZoneTexte 40"/>
                <p:cNvSpPr txBox="1"/>
                <p:nvPr/>
              </p:nvSpPr>
              <p:spPr>
                <a:xfrm>
                  <a:off x="6875253" y="3821502"/>
                  <a:ext cx="994183" cy="230832"/>
                </a:xfrm>
                <a:prstGeom prst="rect">
                  <a:avLst/>
                </a:prstGeom>
                <a:noFill/>
              </p:spPr>
              <p:txBody>
                <a:bodyPr wrap="none" rtlCol="0">
                  <a:spAutoFit/>
                </a:bodyPr>
                <a:lstStyle/>
                <a:p>
                  <a:r>
                    <a:rPr lang="fr-FR" sz="900" b="1" i="1" dirty="0" smtClean="0">
                      <a:latin typeface="Arial Narrow" pitchFamily="34" charset="0"/>
                    </a:rPr>
                    <a:t>Largeur théorique</a:t>
                  </a:r>
                  <a:endParaRPr lang="fr-FR" sz="900" b="1" i="1" dirty="0">
                    <a:latin typeface="Arial Narrow" pitchFamily="34" charset="0"/>
                  </a:endParaRPr>
                </a:p>
              </p:txBody>
            </p:sp>
          </p:grpSp>
          <p:cxnSp>
            <p:nvCxnSpPr>
              <p:cNvPr id="36" name="Connecteur droit avec flèche 35"/>
              <p:cNvCxnSpPr/>
              <p:nvPr/>
            </p:nvCxnSpPr>
            <p:spPr>
              <a:xfrm>
                <a:off x="7789595" y="3897431"/>
                <a:ext cx="374650" cy="0"/>
              </a:xfrm>
              <a:prstGeom prst="straightConnector1">
                <a:avLst/>
              </a:prstGeom>
              <a:ln>
                <a:solidFill>
                  <a:schemeClr val="tx1"/>
                </a:solidFill>
                <a:headEnd type="triangle" w="med" len="med"/>
                <a:tailEnd type="triangle" w="med" len="med"/>
              </a:ln>
            </p:spPr>
            <p:style>
              <a:lnRef idx="1">
                <a:schemeClr val="accent6"/>
              </a:lnRef>
              <a:fillRef idx="0">
                <a:schemeClr val="accent6"/>
              </a:fillRef>
              <a:effectRef idx="0">
                <a:schemeClr val="accent6"/>
              </a:effectRef>
              <a:fontRef idx="minor">
                <a:schemeClr val="tx1"/>
              </a:fontRef>
            </p:style>
          </p:cxnSp>
        </p:grpSp>
        <mc:AlternateContent xmlns:mc="http://schemas.openxmlformats.org/markup-compatibility/2006" xmlns:a14="http://schemas.microsoft.com/office/drawing/2010/main">
          <mc:Choice Requires="a14">
            <p:sp>
              <p:nvSpPr>
                <p:cNvPr id="10" name="Rectangle 9"/>
                <p:cNvSpPr/>
                <p:nvPr/>
              </p:nvSpPr>
              <p:spPr>
                <a:xfrm>
                  <a:off x="1271531" y="3872113"/>
                  <a:ext cx="5071851" cy="699550"/>
                </a:xfrm>
                <a:prstGeom prst="rect">
                  <a:avLst/>
                </a:prstGeom>
                <a:ln>
                  <a:solidFill>
                    <a:srgbClr val="0000FF"/>
                  </a:solidFill>
                </a:ln>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rPr>
                            </m:ctrlPr>
                          </m:sSubPr>
                          <m:e>
                            <m:r>
                              <a:rPr lang="fr-FR" i="1">
                                <a:latin typeface="Cambria Math" panose="02040503050406030204" pitchFamily="18" charset="0"/>
                              </a:rPr>
                              <m:t>𝑆</m:t>
                            </m:r>
                          </m:e>
                          <m:sub>
                            <m:r>
                              <a:rPr lang="fr-FR" i="1">
                                <a:latin typeface="Cambria Math" panose="02040503050406030204" pitchFamily="18" charset="0"/>
                              </a:rPr>
                              <m:t>𝐸</m:t>
                            </m:r>
                          </m:sub>
                        </m:sSub>
                        <m:r>
                          <a:rPr lang="fr-FR" i="0">
                            <a:latin typeface="Cambria Math" panose="02040503050406030204" pitchFamily="18" charset="0"/>
                          </a:rPr>
                          <m:t>(</m:t>
                        </m:r>
                        <m:r>
                          <a:rPr lang="fr-FR" i="1">
                            <a:latin typeface="Cambria Math" panose="02040503050406030204" pitchFamily="18" charset="0"/>
                          </a:rPr>
                          <m:t>𝜔</m:t>
                        </m:r>
                        <m:r>
                          <a:rPr lang="fr-FR" i="0">
                            <a:latin typeface="Cambria Math" panose="02040503050406030204" pitchFamily="18" charset="0"/>
                          </a:rPr>
                          <m:t>)=</m:t>
                        </m:r>
                        <m:r>
                          <a:rPr lang="fr-FR" i="1">
                            <a:latin typeface="Cambria Math" panose="02040503050406030204" pitchFamily="18" charset="0"/>
                          </a:rPr>
                          <m:t>𝐸</m:t>
                        </m:r>
                        <m:r>
                          <a:rPr lang="fr-FR" i="0">
                            <a:latin typeface="Cambria Math" panose="02040503050406030204" pitchFamily="18" charset="0"/>
                          </a:rPr>
                          <m:t>(</m:t>
                        </m:r>
                        <m:r>
                          <a:rPr lang="fr-FR" i="1">
                            <a:latin typeface="Cambria Math" panose="02040503050406030204" pitchFamily="18" charset="0"/>
                          </a:rPr>
                          <m:t>𝜔</m:t>
                        </m:r>
                        <m:r>
                          <a:rPr lang="fr-FR" i="0">
                            <a:latin typeface="Cambria Math" panose="02040503050406030204" pitchFamily="18" charset="0"/>
                          </a:rPr>
                          <m:t>)</m:t>
                        </m:r>
                        <m:sSup>
                          <m:sSupPr>
                            <m:ctrlPr>
                              <a:rPr lang="fr-FR" i="1">
                                <a:latin typeface="Cambria Math" panose="02040503050406030204" pitchFamily="18" charset="0"/>
                              </a:rPr>
                            </m:ctrlPr>
                          </m:sSupPr>
                          <m:e>
                            <m:r>
                              <a:rPr lang="fr-FR" i="1">
                                <a:latin typeface="Cambria Math" panose="02040503050406030204" pitchFamily="18" charset="0"/>
                              </a:rPr>
                              <m:t>𝐸</m:t>
                            </m:r>
                          </m:e>
                          <m:sup>
                            <m:r>
                              <a:rPr lang="fr-FR" i="0">
                                <a:latin typeface="Cambria Math" panose="02040503050406030204" pitchFamily="18" charset="0"/>
                              </a:rPr>
                              <m:t>∗</m:t>
                            </m:r>
                          </m:sup>
                        </m:sSup>
                        <m:r>
                          <a:rPr lang="fr-FR" i="0">
                            <a:latin typeface="Cambria Math" panose="02040503050406030204" pitchFamily="18" charset="0"/>
                          </a:rPr>
                          <m:t>(</m:t>
                        </m:r>
                        <m:r>
                          <a:rPr lang="fr-FR" i="1">
                            <a:latin typeface="Cambria Math" panose="02040503050406030204" pitchFamily="18" charset="0"/>
                          </a:rPr>
                          <m:t>𝜔</m:t>
                        </m:r>
                        <m:r>
                          <a:rPr lang="fr-FR" i="0">
                            <a:latin typeface="Cambria Math" panose="02040503050406030204" pitchFamily="18" charset="0"/>
                          </a:rPr>
                          <m:t>)=</m:t>
                        </m:r>
                        <m:f>
                          <m:fPr>
                            <m:ctrlPr>
                              <a:rPr lang="fr-FR" i="1">
                                <a:latin typeface="Cambria Math" panose="02040503050406030204" pitchFamily="18" charset="0"/>
                              </a:rPr>
                            </m:ctrlPr>
                          </m:fPr>
                          <m:num>
                            <m:sSubSup>
                              <m:sSubSupPr>
                                <m:ctrlPr>
                                  <a:rPr lang="fr-FR" i="1">
                                    <a:latin typeface="Cambria Math" panose="02040503050406030204" pitchFamily="18" charset="0"/>
                                  </a:rPr>
                                </m:ctrlPr>
                              </m:sSubSupPr>
                              <m:e>
                                <m:r>
                                  <a:rPr lang="fr-FR" i="1">
                                    <a:latin typeface="Cambria Math" panose="02040503050406030204" pitchFamily="18" charset="0"/>
                                  </a:rPr>
                                  <m:t>𝐸</m:t>
                                </m:r>
                              </m:e>
                              <m:sub>
                                <m:r>
                                  <a:rPr lang="fr-FR" i="0">
                                    <a:latin typeface="Cambria Math" panose="02040503050406030204" pitchFamily="18" charset="0"/>
                                  </a:rPr>
                                  <m:t>0</m:t>
                                </m:r>
                              </m:sub>
                              <m:sup>
                                <m:r>
                                  <a:rPr lang="fr-FR" i="0">
                                    <a:latin typeface="Cambria Math" panose="02040503050406030204" pitchFamily="18" charset="0"/>
                                  </a:rPr>
                                  <m:t>2</m:t>
                                </m:r>
                              </m:sup>
                            </m:sSubSup>
                          </m:num>
                          <m:den>
                            <m:sSup>
                              <m:sSupPr>
                                <m:ctrlPr>
                                  <a:rPr lang="fr-FR" i="1">
                                    <a:latin typeface="Cambria Math" panose="02040503050406030204" pitchFamily="18" charset="0"/>
                                  </a:rPr>
                                </m:ctrlPr>
                              </m:sSupPr>
                              <m:e>
                                <m:d>
                                  <m:dPr>
                                    <m:ctrlPr>
                                      <a:rPr lang="fr-FR" i="1">
                                        <a:latin typeface="Cambria Math" panose="02040503050406030204" pitchFamily="18" charset="0"/>
                                      </a:rPr>
                                    </m:ctrlPr>
                                  </m:dPr>
                                  <m:e>
                                    <m:f>
                                      <m:fPr>
                                        <m:type m:val="lin"/>
                                        <m:ctrlPr>
                                          <a:rPr lang="fr-FR" i="1">
                                            <a:latin typeface="Cambria Math" panose="02040503050406030204" pitchFamily="18" charset="0"/>
                                          </a:rPr>
                                        </m:ctrlPr>
                                      </m:fPr>
                                      <m:num>
                                        <m:r>
                                          <a:rPr lang="fr-FR" i="0">
                                            <a:latin typeface="Cambria Math" panose="02040503050406030204" pitchFamily="18" charset="0"/>
                                          </a:rPr>
                                          <m:t>1</m:t>
                                        </m:r>
                                      </m:num>
                                      <m:den>
                                        <m:r>
                                          <a:rPr lang="fr-FR" i="0">
                                            <a:latin typeface="Cambria Math" panose="02040503050406030204" pitchFamily="18" charset="0"/>
                                          </a:rPr>
                                          <m:t>2</m:t>
                                        </m:r>
                                      </m:den>
                                    </m:f>
                                    <m:r>
                                      <a:rPr lang="fr-FR" i="1">
                                        <a:latin typeface="Cambria Math" panose="02040503050406030204" pitchFamily="18" charset="0"/>
                                      </a:rPr>
                                      <m:t>𝜏</m:t>
                                    </m:r>
                                  </m:e>
                                </m:d>
                              </m:e>
                              <m:sup>
                                <m:r>
                                  <a:rPr lang="fr-FR" i="0">
                                    <a:latin typeface="Cambria Math" panose="02040503050406030204" pitchFamily="18" charset="0"/>
                                  </a:rPr>
                                  <m:t>2</m:t>
                                </m:r>
                              </m:sup>
                            </m:sSup>
                            <m:r>
                              <a:rPr lang="fr-FR" i="0">
                                <a:latin typeface="Cambria Math" panose="02040503050406030204" pitchFamily="18" charset="0"/>
                              </a:rPr>
                              <m:t>+</m:t>
                            </m:r>
                            <m:sSup>
                              <m:sSupPr>
                                <m:ctrlPr>
                                  <a:rPr lang="fr-FR" i="1">
                                    <a:latin typeface="Cambria Math" panose="02040503050406030204" pitchFamily="18" charset="0"/>
                                  </a:rPr>
                                </m:ctrlPr>
                              </m:sSupPr>
                              <m:e>
                                <m:d>
                                  <m:dPr>
                                    <m:ctrlPr>
                                      <a:rPr lang="fr-FR" i="1">
                                        <a:latin typeface="Cambria Math" panose="02040503050406030204" pitchFamily="18" charset="0"/>
                                      </a:rPr>
                                    </m:ctrlPr>
                                  </m:dPr>
                                  <m:e>
                                    <m:r>
                                      <a:rPr lang="fr-FR" i="1">
                                        <a:latin typeface="Cambria Math" panose="02040503050406030204" pitchFamily="18" charset="0"/>
                                      </a:rPr>
                                      <m:t>𝜔</m:t>
                                    </m:r>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𝜔</m:t>
                                        </m:r>
                                      </m:e>
                                      <m:sub>
                                        <m:r>
                                          <a:rPr lang="fr-FR" i="0">
                                            <a:latin typeface="Cambria Math" panose="02040503050406030204" pitchFamily="18" charset="0"/>
                                          </a:rPr>
                                          <m:t>0</m:t>
                                        </m:r>
                                      </m:sub>
                                    </m:sSub>
                                  </m:e>
                                </m:d>
                              </m:e>
                              <m:sup>
                                <m:r>
                                  <a:rPr lang="fr-FR" i="0">
                                    <a:latin typeface="Cambria Math" panose="02040503050406030204" pitchFamily="18" charset="0"/>
                                  </a:rPr>
                                  <m:t>2</m:t>
                                </m:r>
                              </m:sup>
                            </m:sSup>
                          </m:den>
                        </m:f>
                      </m:oMath>
                    </m:oMathPara>
                  </a14:m>
                  <a:endParaRPr lang="fr-FR" dirty="0"/>
                </a:p>
              </p:txBody>
            </p:sp>
          </mc:Choice>
          <mc:Fallback xmlns="">
            <p:sp>
              <p:nvSpPr>
                <p:cNvPr id="10" name="Rectangle 9"/>
                <p:cNvSpPr>
                  <a:spLocks noRot="1" noChangeAspect="1" noMove="1" noResize="1" noEditPoints="1" noAdjustHandles="1" noChangeArrowheads="1" noChangeShapeType="1" noTextEdit="1"/>
                </p:cNvSpPr>
                <p:nvPr/>
              </p:nvSpPr>
              <p:spPr>
                <a:xfrm>
                  <a:off x="1271531" y="3872113"/>
                  <a:ext cx="5071851" cy="699550"/>
                </a:xfrm>
                <a:prstGeom prst="rect">
                  <a:avLst/>
                </a:prstGeom>
                <a:blipFill>
                  <a:blip r:embed="rId9"/>
                  <a:stretch>
                    <a:fillRect/>
                  </a:stretch>
                </a:blipFill>
                <a:ln>
                  <a:solidFill>
                    <a:srgbClr val="0000FF"/>
                  </a:solidFill>
                </a:ln>
              </p:spPr>
              <p:txBody>
                <a:bodyPr/>
                <a:lstStyle/>
                <a:p>
                  <a:r>
                    <a:rPr lang="fr-FR">
                      <a:noFill/>
                    </a:rPr>
                    <a:t> </a:t>
                  </a:r>
                </a:p>
              </p:txBody>
            </p:sp>
          </mc:Fallback>
        </mc:AlternateContent>
      </p:grpSp>
      <p:sp>
        <p:nvSpPr>
          <p:cNvPr id="50"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wipe(left)">
                                      <p:cBhvr>
                                        <p:cTn id="2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14</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7715272" cy="513169"/>
          </a:xfrm>
          <a:prstGeom prst="rect">
            <a:avLst/>
          </a:prstGeom>
        </p:spPr>
        <p:txBody>
          <a:bodyPr/>
          <a:lstStyle/>
          <a:p>
            <a:r>
              <a:rPr lang="fr-FR" sz="2400" b="1" kern="0" dirty="0" smtClean="0">
                <a:solidFill>
                  <a:srgbClr val="DA6667"/>
                </a:solidFill>
                <a:latin typeface="Arial Narrow" pitchFamily="34" charset="0"/>
              </a:rPr>
              <a:t>Émission spontanée : </a:t>
            </a:r>
            <a:r>
              <a:rPr lang="fr-FR" sz="2400" b="1" kern="0" dirty="0" smtClean="0">
                <a:solidFill>
                  <a:srgbClr val="DA6667"/>
                </a:solidFill>
                <a:latin typeface="Arial Narrow" pitchFamily="34" charset="0"/>
                <a:ea typeface="+mj-ea"/>
                <a:cs typeface="+mj-cs"/>
              </a:rPr>
              <a:t>Les sources </a:t>
            </a:r>
            <a:r>
              <a:rPr lang="fr-FR" sz="2400" b="1" kern="0" dirty="0" err="1" smtClean="0">
                <a:solidFill>
                  <a:srgbClr val="DA6667"/>
                </a:solidFill>
                <a:latin typeface="Arial Narrow" pitchFamily="34" charset="0"/>
                <a:ea typeface="+mj-ea"/>
                <a:cs typeface="+mj-cs"/>
              </a:rPr>
              <a:t>superluminescentes</a:t>
            </a:r>
            <a:endParaRPr lang="fr-FR" sz="2400" b="1" kern="0" dirty="0" smtClean="0">
              <a:solidFill>
                <a:srgbClr val="DA6667"/>
              </a:solidFill>
              <a:latin typeface="Arial Narrow" pitchFamily="34" charset="0"/>
              <a:ea typeface="+mj-ea"/>
              <a:cs typeface="+mj-cs"/>
            </a:endParaRPr>
          </a:p>
          <a:p>
            <a:pPr>
              <a:buFont typeface="Wingdings" pitchFamily="2" charset="2"/>
              <a:buChar char="è"/>
            </a:pPr>
            <a:r>
              <a:rPr lang="fr-FR" sz="2400" b="1" kern="0" dirty="0" smtClean="0">
                <a:solidFill>
                  <a:srgbClr val="DA6667"/>
                </a:solidFill>
                <a:latin typeface="Arial Narrow" pitchFamily="34" charset="0"/>
                <a:ea typeface="+mj-ea"/>
                <a:cs typeface="+mj-cs"/>
              </a:rPr>
              <a:t>La LED : cas particulier : la LED Blanche</a:t>
            </a:r>
          </a:p>
          <a:p>
            <a:endParaRPr lang="fr-FR" sz="2400" b="1" kern="0" dirty="0">
              <a:solidFill>
                <a:srgbClr val="DA6667"/>
              </a:solidFill>
              <a:latin typeface="Arial Narrow" pitchFamily="34" charset="0"/>
              <a:ea typeface="+mj-ea"/>
              <a:cs typeface="+mj-cs"/>
            </a:endParaRPr>
          </a:p>
        </p:txBody>
      </p:sp>
      <p:grpSp>
        <p:nvGrpSpPr>
          <p:cNvPr id="6" name="Groupe 13"/>
          <p:cNvGrpSpPr>
            <a:grpSpLocks/>
          </p:cNvGrpSpPr>
          <p:nvPr/>
        </p:nvGrpSpPr>
        <p:grpSpPr bwMode="auto">
          <a:xfrm>
            <a:off x="5950708" y="4204811"/>
            <a:ext cx="2250009" cy="1778047"/>
            <a:chOff x="889214" y="612924"/>
            <a:chExt cx="5644840" cy="4786373"/>
          </a:xfrm>
        </p:grpSpPr>
        <p:pic>
          <p:nvPicPr>
            <p:cNvPr id="7" name="Picture 3"/>
            <p:cNvPicPr>
              <a:picLocks noChangeAspect="1" noChangeArrowheads="1"/>
            </p:cNvPicPr>
            <p:nvPr/>
          </p:nvPicPr>
          <p:blipFill>
            <a:blip r:embed="rId2"/>
            <a:srcRect/>
            <a:stretch>
              <a:fillRect/>
            </a:stretch>
          </p:blipFill>
          <p:spPr bwMode="auto">
            <a:xfrm>
              <a:off x="1384124" y="1026543"/>
              <a:ext cx="4502326" cy="3393057"/>
            </a:xfrm>
            <a:prstGeom prst="rect">
              <a:avLst/>
            </a:prstGeom>
            <a:noFill/>
            <a:ln w="9525">
              <a:noFill/>
              <a:miter lim="800000"/>
              <a:headEnd/>
              <a:tailEnd/>
            </a:ln>
          </p:spPr>
        </p:pic>
        <p:sp>
          <p:nvSpPr>
            <p:cNvPr id="8" name="ZoneTexte 3"/>
            <p:cNvSpPr txBox="1">
              <a:spLocks noChangeArrowheads="1"/>
            </p:cNvSpPr>
            <p:nvPr/>
          </p:nvSpPr>
          <p:spPr bwMode="auto">
            <a:xfrm>
              <a:off x="1216322" y="4416723"/>
              <a:ext cx="921756" cy="683523"/>
            </a:xfrm>
            <a:prstGeom prst="rect">
              <a:avLst/>
            </a:prstGeom>
            <a:noFill/>
            <a:ln w="9525">
              <a:noFill/>
              <a:miter lim="800000"/>
              <a:headEnd/>
              <a:tailEnd/>
            </a:ln>
          </p:spPr>
          <p:txBody>
            <a:bodyPr wrap="none">
              <a:spAutoFit/>
            </a:bodyPr>
            <a:lstStyle/>
            <a:p>
              <a:r>
                <a:rPr lang="fr-FR" sz="1050" b="1">
                  <a:latin typeface="Arial Narrow" pitchFamily="34" charset="0"/>
                </a:rPr>
                <a:t>350</a:t>
              </a:r>
            </a:p>
          </p:txBody>
        </p:sp>
        <p:sp>
          <p:nvSpPr>
            <p:cNvPr id="9" name="ZoneTexte 4"/>
            <p:cNvSpPr txBox="1">
              <a:spLocks noChangeArrowheads="1"/>
            </p:cNvSpPr>
            <p:nvPr/>
          </p:nvSpPr>
          <p:spPr bwMode="auto">
            <a:xfrm>
              <a:off x="2315315" y="4416723"/>
              <a:ext cx="921756" cy="683523"/>
            </a:xfrm>
            <a:prstGeom prst="rect">
              <a:avLst/>
            </a:prstGeom>
            <a:noFill/>
            <a:ln w="9525">
              <a:noFill/>
              <a:miter lim="800000"/>
              <a:headEnd/>
              <a:tailEnd/>
            </a:ln>
          </p:spPr>
          <p:txBody>
            <a:bodyPr wrap="none">
              <a:spAutoFit/>
            </a:bodyPr>
            <a:lstStyle/>
            <a:p>
              <a:r>
                <a:rPr lang="fr-FR" sz="1050" b="1">
                  <a:latin typeface="Arial Narrow" pitchFamily="34" charset="0"/>
                </a:rPr>
                <a:t>450</a:t>
              </a:r>
            </a:p>
          </p:txBody>
        </p:sp>
        <p:sp>
          <p:nvSpPr>
            <p:cNvPr id="10" name="ZoneTexte 5"/>
            <p:cNvSpPr txBox="1">
              <a:spLocks noChangeArrowheads="1"/>
            </p:cNvSpPr>
            <p:nvPr/>
          </p:nvSpPr>
          <p:spPr bwMode="auto">
            <a:xfrm>
              <a:off x="3414309" y="4416723"/>
              <a:ext cx="921756" cy="683523"/>
            </a:xfrm>
            <a:prstGeom prst="rect">
              <a:avLst/>
            </a:prstGeom>
            <a:noFill/>
            <a:ln w="9525">
              <a:noFill/>
              <a:miter lim="800000"/>
              <a:headEnd/>
              <a:tailEnd/>
            </a:ln>
          </p:spPr>
          <p:txBody>
            <a:bodyPr wrap="none">
              <a:spAutoFit/>
            </a:bodyPr>
            <a:lstStyle/>
            <a:p>
              <a:r>
                <a:rPr lang="fr-FR" sz="1050" b="1">
                  <a:latin typeface="Arial Narrow" pitchFamily="34" charset="0"/>
                </a:rPr>
                <a:t>550</a:t>
              </a:r>
            </a:p>
          </p:txBody>
        </p:sp>
        <p:sp>
          <p:nvSpPr>
            <p:cNvPr id="11" name="ZoneTexte 6"/>
            <p:cNvSpPr txBox="1">
              <a:spLocks noChangeArrowheads="1"/>
            </p:cNvSpPr>
            <p:nvPr/>
          </p:nvSpPr>
          <p:spPr bwMode="auto">
            <a:xfrm>
              <a:off x="4513305" y="4416723"/>
              <a:ext cx="921756" cy="683523"/>
            </a:xfrm>
            <a:prstGeom prst="rect">
              <a:avLst/>
            </a:prstGeom>
            <a:noFill/>
            <a:ln w="9525">
              <a:noFill/>
              <a:miter lim="800000"/>
              <a:headEnd/>
              <a:tailEnd/>
            </a:ln>
          </p:spPr>
          <p:txBody>
            <a:bodyPr wrap="none">
              <a:spAutoFit/>
            </a:bodyPr>
            <a:lstStyle/>
            <a:p>
              <a:r>
                <a:rPr lang="fr-FR" sz="1050" b="1">
                  <a:latin typeface="Arial Narrow" pitchFamily="34" charset="0"/>
                </a:rPr>
                <a:t>650</a:t>
              </a:r>
            </a:p>
          </p:txBody>
        </p:sp>
        <p:sp>
          <p:nvSpPr>
            <p:cNvPr id="12" name="ZoneTexte 7"/>
            <p:cNvSpPr txBox="1">
              <a:spLocks noChangeArrowheads="1"/>
            </p:cNvSpPr>
            <p:nvPr/>
          </p:nvSpPr>
          <p:spPr bwMode="auto">
            <a:xfrm>
              <a:off x="5612298" y="4416723"/>
              <a:ext cx="921756" cy="683523"/>
            </a:xfrm>
            <a:prstGeom prst="rect">
              <a:avLst/>
            </a:prstGeom>
            <a:noFill/>
            <a:ln w="9525">
              <a:noFill/>
              <a:miter lim="800000"/>
              <a:headEnd/>
              <a:tailEnd/>
            </a:ln>
          </p:spPr>
          <p:txBody>
            <a:bodyPr wrap="none">
              <a:spAutoFit/>
            </a:bodyPr>
            <a:lstStyle/>
            <a:p>
              <a:r>
                <a:rPr lang="fr-FR" sz="1050" b="1">
                  <a:latin typeface="Arial Narrow" pitchFamily="34" charset="0"/>
                </a:rPr>
                <a:t>750</a:t>
              </a:r>
            </a:p>
          </p:txBody>
        </p:sp>
        <p:sp>
          <p:nvSpPr>
            <p:cNvPr id="13" name="ZoneTexte 8"/>
            <p:cNvSpPr txBox="1">
              <a:spLocks noChangeArrowheads="1"/>
            </p:cNvSpPr>
            <p:nvPr/>
          </p:nvSpPr>
          <p:spPr bwMode="auto">
            <a:xfrm>
              <a:off x="2781706" y="4715774"/>
              <a:ext cx="3395059" cy="683523"/>
            </a:xfrm>
            <a:prstGeom prst="rect">
              <a:avLst/>
            </a:prstGeom>
            <a:noFill/>
            <a:ln w="9525">
              <a:noFill/>
              <a:miter lim="800000"/>
              <a:headEnd/>
              <a:tailEnd/>
            </a:ln>
          </p:spPr>
          <p:txBody>
            <a:bodyPr wrap="none">
              <a:spAutoFit/>
            </a:bodyPr>
            <a:lstStyle/>
            <a:p>
              <a:r>
                <a:rPr lang="fr-FR" sz="1050" b="1">
                  <a:latin typeface="Arial Narrow" pitchFamily="34" charset="0"/>
                </a:rPr>
                <a:t>Longueur d’onde (nm)</a:t>
              </a:r>
            </a:p>
          </p:txBody>
        </p:sp>
        <p:sp>
          <p:nvSpPr>
            <p:cNvPr id="14" name="ZoneTexte 9"/>
            <p:cNvSpPr txBox="1">
              <a:spLocks noChangeArrowheads="1"/>
            </p:cNvSpPr>
            <p:nvPr/>
          </p:nvSpPr>
          <p:spPr bwMode="auto">
            <a:xfrm rot="16200000">
              <a:off x="-743161" y="2245299"/>
              <a:ext cx="3901776" cy="637026"/>
            </a:xfrm>
            <a:prstGeom prst="rect">
              <a:avLst/>
            </a:prstGeom>
            <a:noFill/>
            <a:ln w="9525">
              <a:noFill/>
              <a:miter lim="800000"/>
              <a:headEnd/>
              <a:tailEnd/>
            </a:ln>
          </p:spPr>
          <p:txBody>
            <a:bodyPr wrap="none">
              <a:spAutoFit/>
            </a:bodyPr>
            <a:lstStyle/>
            <a:p>
              <a:r>
                <a:rPr lang="fr-FR" sz="1050" b="1" dirty="0">
                  <a:latin typeface="Arial Narrow" pitchFamily="34" charset="0"/>
                </a:rPr>
                <a:t>Puissance optique (</a:t>
              </a:r>
              <a:r>
                <a:rPr lang="fr-FR" sz="1050" b="1" dirty="0" err="1">
                  <a:latin typeface="Arial Narrow" pitchFamily="34" charset="0"/>
                </a:rPr>
                <a:t>u.a</a:t>
              </a:r>
              <a:r>
                <a:rPr lang="fr-FR" sz="1050" b="1" dirty="0">
                  <a:latin typeface="Arial Narrow" pitchFamily="34" charset="0"/>
                </a:rPr>
                <a:t>.)</a:t>
              </a:r>
            </a:p>
          </p:txBody>
        </p:sp>
      </p:grpSp>
      <p:sp>
        <p:nvSpPr>
          <p:cNvPr id="16" name="ZoneTexte 15"/>
          <p:cNvSpPr txBox="1"/>
          <p:nvPr/>
        </p:nvSpPr>
        <p:spPr>
          <a:xfrm>
            <a:off x="603680" y="1757770"/>
            <a:ext cx="1923925" cy="523220"/>
          </a:xfrm>
          <a:prstGeom prst="rect">
            <a:avLst/>
          </a:prstGeom>
          <a:noFill/>
        </p:spPr>
        <p:txBody>
          <a:bodyPr wrap="none" rtlCol="0">
            <a:spAutoFit/>
          </a:bodyPr>
          <a:lstStyle/>
          <a:p>
            <a:r>
              <a:rPr lang="fr-FR" sz="1400" i="1" dirty="0" smtClean="0">
                <a:latin typeface="Arial Narrow" pitchFamily="34" charset="0"/>
              </a:rPr>
              <a:t>Matériau : </a:t>
            </a:r>
            <a:r>
              <a:rPr lang="fr-FR" sz="1400" i="1" dirty="0" err="1" smtClean="0">
                <a:latin typeface="Arial Narrow" pitchFamily="34" charset="0"/>
              </a:rPr>
              <a:t>semiconducteur</a:t>
            </a:r>
            <a:endParaRPr lang="fr-FR" sz="1400" i="1" dirty="0" smtClean="0">
              <a:latin typeface="Arial Narrow" pitchFamily="34" charset="0"/>
            </a:endParaRPr>
          </a:p>
          <a:p>
            <a:r>
              <a:rPr lang="fr-FR" sz="1400" i="1" dirty="0" smtClean="0">
                <a:latin typeface="Arial Narrow" pitchFamily="34" charset="0"/>
              </a:rPr>
              <a:t>1</a:t>
            </a:r>
            <a:r>
              <a:rPr lang="fr-FR" sz="1400" i="1" baseline="30000" dirty="0" smtClean="0">
                <a:latin typeface="Arial Narrow" pitchFamily="34" charset="0"/>
              </a:rPr>
              <a:t>ère</a:t>
            </a:r>
            <a:r>
              <a:rPr lang="fr-FR" sz="1400" i="1" dirty="0" smtClean="0">
                <a:latin typeface="Arial Narrow" pitchFamily="34" charset="0"/>
              </a:rPr>
              <a:t> LED : 1962</a:t>
            </a:r>
            <a:endParaRPr lang="fr-FR" sz="1400" i="1" dirty="0">
              <a:latin typeface="Arial Narrow" pitchFamily="34" charset="0"/>
            </a:endParaRPr>
          </a:p>
        </p:txBody>
      </p:sp>
      <p:sp>
        <p:nvSpPr>
          <p:cNvPr id="19" name="ZoneTexte 18"/>
          <p:cNvSpPr txBox="1"/>
          <p:nvPr/>
        </p:nvSpPr>
        <p:spPr>
          <a:xfrm>
            <a:off x="185303" y="2300412"/>
            <a:ext cx="2811988" cy="369332"/>
          </a:xfrm>
          <a:prstGeom prst="rect">
            <a:avLst/>
          </a:prstGeom>
          <a:noFill/>
        </p:spPr>
        <p:txBody>
          <a:bodyPr wrap="none" rtlCol="0">
            <a:spAutoFit/>
          </a:bodyPr>
          <a:lstStyle/>
          <a:p>
            <a:r>
              <a:rPr lang="fr-FR" b="1" dirty="0" smtClean="0">
                <a:latin typeface="Arial Narrow" pitchFamily="34" charset="0"/>
              </a:rPr>
              <a:t>1) Diodes Bleue + Phosphore</a:t>
            </a:r>
            <a:endParaRPr lang="fr-FR" b="1" dirty="0">
              <a:latin typeface="Arial Narrow" pitchFamily="34" charset="0"/>
            </a:endParaRPr>
          </a:p>
        </p:txBody>
      </p:sp>
      <p:sp>
        <p:nvSpPr>
          <p:cNvPr id="20" name="Rectangle 19"/>
          <p:cNvSpPr/>
          <p:nvPr/>
        </p:nvSpPr>
        <p:spPr>
          <a:xfrm>
            <a:off x="5477774" y="1354196"/>
            <a:ext cx="3252158" cy="923330"/>
          </a:xfrm>
          <a:prstGeom prst="rect">
            <a:avLst/>
          </a:prstGeom>
        </p:spPr>
        <p:txBody>
          <a:bodyPr wrap="square">
            <a:spAutoFit/>
          </a:bodyPr>
          <a:lstStyle/>
          <a:p>
            <a:r>
              <a:rPr lang="fr-FR" dirty="0" smtClean="0">
                <a:latin typeface="Arial Narrow" pitchFamily="34" charset="0"/>
              </a:rPr>
              <a:t>Blanc chaud (2670 K à 3500 K)</a:t>
            </a:r>
          </a:p>
          <a:p>
            <a:r>
              <a:rPr lang="fr-FR" dirty="0" smtClean="0">
                <a:latin typeface="Arial Narrow" pitchFamily="34" charset="0"/>
              </a:rPr>
              <a:t>Blanc neutre (3500 K à 4500 K)</a:t>
            </a:r>
          </a:p>
          <a:p>
            <a:r>
              <a:rPr lang="fr-FR" dirty="0" smtClean="0">
                <a:latin typeface="Arial Narrow" pitchFamily="34" charset="0"/>
              </a:rPr>
              <a:t>Banc froid (4500 K à 10 000 K)</a:t>
            </a:r>
            <a:endParaRPr lang="fr-FR" dirty="0">
              <a:latin typeface="Arial Narrow" pitchFamily="34" charset="0"/>
            </a:endParaRPr>
          </a:p>
        </p:txBody>
      </p:sp>
      <p:grpSp>
        <p:nvGrpSpPr>
          <p:cNvPr id="26" name="Groupe 25"/>
          <p:cNvGrpSpPr/>
          <p:nvPr/>
        </p:nvGrpSpPr>
        <p:grpSpPr>
          <a:xfrm>
            <a:off x="952500" y="4030512"/>
            <a:ext cx="4425980" cy="1102058"/>
            <a:chOff x="4718020" y="3323146"/>
            <a:chExt cx="4425980" cy="1102058"/>
          </a:xfrm>
        </p:grpSpPr>
        <p:pic>
          <p:nvPicPr>
            <p:cNvPr id="79873" name="Picture 1"/>
            <p:cNvPicPr>
              <a:picLocks noChangeAspect="1" noChangeArrowheads="1"/>
            </p:cNvPicPr>
            <p:nvPr/>
          </p:nvPicPr>
          <p:blipFill>
            <a:blip r:embed="rId3"/>
            <a:srcRect/>
            <a:stretch>
              <a:fillRect/>
            </a:stretch>
          </p:blipFill>
          <p:spPr bwMode="auto">
            <a:xfrm>
              <a:off x="4718020" y="3484893"/>
              <a:ext cx="2208991" cy="653318"/>
            </a:xfrm>
            <a:prstGeom prst="rect">
              <a:avLst/>
            </a:prstGeom>
            <a:noFill/>
            <a:ln w="9525">
              <a:noFill/>
              <a:miter lim="800000"/>
              <a:headEnd/>
              <a:tailEnd/>
            </a:ln>
          </p:spPr>
        </p:pic>
        <p:pic>
          <p:nvPicPr>
            <p:cNvPr id="79875" name="Picture 3"/>
            <p:cNvPicPr>
              <a:picLocks noChangeAspect="1" noChangeArrowheads="1"/>
            </p:cNvPicPr>
            <p:nvPr/>
          </p:nvPicPr>
          <p:blipFill>
            <a:blip r:embed="rId4"/>
            <a:srcRect/>
            <a:stretch>
              <a:fillRect/>
            </a:stretch>
          </p:blipFill>
          <p:spPr bwMode="auto">
            <a:xfrm>
              <a:off x="7128924" y="3323146"/>
              <a:ext cx="2015076" cy="1102058"/>
            </a:xfrm>
            <a:prstGeom prst="rect">
              <a:avLst/>
            </a:prstGeom>
            <a:noFill/>
            <a:ln w="9525">
              <a:noFill/>
              <a:miter lim="800000"/>
              <a:headEnd/>
              <a:tailEnd/>
            </a:ln>
          </p:spPr>
        </p:pic>
      </p:grpSp>
      <p:grpSp>
        <p:nvGrpSpPr>
          <p:cNvPr id="27" name="Groupe 26"/>
          <p:cNvGrpSpPr/>
          <p:nvPr/>
        </p:nvGrpSpPr>
        <p:grpSpPr>
          <a:xfrm>
            <a:off x="1061141" y="2814592"/>
            <a:ext cx="3917739" cy="1039394"/>
            <a:chOff x="5150061" y="4479490"/>
            <a:chExt cx="3917739" cy="1039394"/>
          </a:xfrm>
        </p:grpSpPr>
        <p:pic>
          <p:nvPicPr>
            <p:cNvPr id="79874" name="Picture 2"/>
            <p:cNvPicPr>
              <a:picLocks noChangeAspect="1" noChangeArrowheads="1"/>
            </p:cNvPicPr>
            <p:nvPr/>
          </p:nvPicPr>
          <p:blipFill>
            <a:blip r:embed="rId5"/>
            <a:srcRect/>
            <a:stretch>
              <a:fillRect/>
            </a:stretch>
          </p:blipFill>
          <p:spPr bwMode="auto">
            <a:xfrm>
              <a:off x="5150061" y="4529392"/>
              <a:ext cx="1466399" cy="939590"/>
            </a:xfrm>
            <a:prstGeom prst="rect">
              <a:avLst/>
            </a:prstGeom>
            <a:noFill/>
            <a:ln w="9525">
              <a:noFill/>
              <a:miter lim="800000"/>
              <a:headEnd/>
              <a:tailEnd/>
            </a:ln>
          </p:spPr>
        </p:pic>
        <p:pic>
          <p:nvPicPr>
            <p:cNvPr id="79876" name="Picture 4"/>
            <p:cNvPicPr>
              <a:picLocks noChangeAspect="1" noChangeArrowheads="1"/>
            </p:cNvPicPr>
            <p:nvPr/>
          </p:nvPicPr>
          <p:blipFill>
            <a:blip r:embed="rId6"/>
            <a:srcRect/>
            <a:stretch>
              <a:fillRect/>
            </a:stretch>
          </p:blipFill>
          <p:spPr bwMode="auto">
            <a:xfrm>
              <a:off x="7049590" y="4479490"/>
              <a:ext cx="2018210" cy="1039394"/>
            </a:xfrm>
            <a:prstGeom prst="rect">
              <a:avLst/>
            </a:prstGeom>
            <a:noFill/>
            <a:ln w="9525">
              <a:noFill/>
              <a:miter lim="800000"/>
              <a:headEnd/>
              <a:tailEnd/>
            </a:ln>
          </p:spPr>
        </p:pic>
      </p:grpSp>
      <p:pic>
        <p:nvPicPr>
          <p:cNvPr id="79877" name="Picture 5"/>
          <p:cNvPicPr>
            <a:picLocks noChangeAspect="1" noChangeArrowheads="1"/>
          </p:cNvPicPr>
          <p:nvPr/>
        </p:nvPicPr>
        <p:blipFill>
          <a:blip r:embed="rId7"/>
          <a:srcRect/>
          <a:stretch>
            <a:fillRect/>
          </a:stretch>
        </p:blipFill>
        <p:spPr bwMode="auto">
          <a:xfrm>
            <a:off x="1860905" y="5080958"/>
            <a:ext cx="2360335" cy="1276709"/>
          </a:xfrm>
          <a:prstGeom prst="rect">
            <a:avLst/>
          </a:prstGeom>
          <a:noFill/>
          <a:ln w="9525">
            <a:noFill/>
            <a:miter lim="800000"/>
            <a:headEnd/>
            <a:tailEnd/>
          </a:ln>
        </p:spPr>
      </p:pic>
      <p:grpSp>
        <p:nvGrpSpPr>
          <p:cNvPr id="35" name="Groupe 34"/>
          <p:cNvGrpSpPr/>
          <p:nvPr/>
        </p:nvGrpSpPr>
        <p:grpSpPr>
          <a:xfrm>
            <a:off x="5348377" y="2674543"/>
            <a:ext cx="3605851" cy="1388501"/>
            <a:chOff x="5348377" y="2674543"/>
            <a:chExt cx="3605851" cy="1388501"/>
          </a:xfrm>
        </p:grpSpPr>
        <p:grpSp>
          <p:nvGrpSpPr>
            <p:cNvPr id="32" name="Groupe 31"/>
            <p:cNvGrpSpPr/>
            <p:nvPr/>
          </p:nvGrpSpPr>
          <p:grpSpPr>
            <a:xfrm>
              <a:off x="6098885" y="2674543"/>
              <a:ext cx="2855343" cy="1388501"/>
              <a:chOff x="6297283" y="3278390"/>
              <a:chExt cx="2855343" cy="1388501"/>
            </a:xfrm>
          </p:grpSpPr>
          <p:pic>
            <p:nvPicPr>
              <p:cNvPr id="79878" name="Picture 6"/>
              <p:cNvPicPr>
                <a:picLocks noChangeAspect="1" noChangeArrowheads="1"/>
              </p:cNvPicPr>
              <p:nvPr/>
            </p:nvPicPr>
            <p:blipFill>
              <a:blip r:embed="rId8"/>
              <a:srcRect/>
              <a:stretch>
                <a:fillRect/>
              </a:stretch>
            </p:blipFill>
            <p:spPr bwMode="auto">
              <a:xfrm>
                <a:off x="6297283" y="3278390"/>
                <a:ext cx="1637098" cy="1388501"/>
              </a:xfrm>
              <a:prstGeom prst="rect">
                <a:avLst/>
              </a:prstGeom>
              <a:noFill/>
              <a:ln w="9525">
                <a:noFill/>
                <a:miter lim="800000"/>
                <a:headEnd/>
                <a:tailEnd/>
              </a:ln>
            </p:spPr>
          </p:pic>
          <p:sp>
            <p:nvSpPr>
              <p:cNvPr id="29" name="ZoneTexte 28"/>
              <p:cNvSpPr txBox="1"/>
              <p:nvPr/>
            </p:nvSpPr>
            <p:spPr>
              <a:xfrm>
                <a:off x="7908375" y="4088921"/>
                <a:ext cx="880369" cy="276999"/>
              </a:xfrm>
              <a:prstGeom prst="rect">
                <a:avLst/>
              </a:prstGeom>
              <a:noFill/>
            </p:spPr>
            <p:txBody>
              <a:bodyPr wrap="none" rtlCol="0">
                <a:spAutoFit/>
              </a:bodyPr>
              <a:lstStyle/>
              <a:p>
                <a:r>
                  <a:rPr lang="fr-FR" sz="1200" dirty="0" smtClean="0">
                    <a:latin typeface="Arial Narrow" pitchFamily="34" charset="0"/>
                  </a:rPr>
                  <a:t>Blanc chaud</a:t>
                </a:r>
                <a:endParaRPr lang="fr-FR" sz="1200" dirty="0">
                  <a:latin typeface="Arial Narrow" pitchFamily="34" charset="0"/>
                </a:endParaRPr>
              </a:p>
            </p:txBody>
          </p:sp>
          <p:sp>
            <p:nvSpPr>
              <p:cNvPr id="30" name="ZoneTexte 29"/>
              <p:cNvSpPr txBox="1"/>
              <p:nvPr/>
            </p:nvSpPr>
            <p:spPr>
              <a:xfrm>
                <a:off x="7908375" y="3689229"/>
                <a:ext cx="1244251" cy="461665"/>
              </a:xfrm>
              <a:prstGeom prst="rect">
                <a:avLst/>
              </a:prstGeom>
              <a:noFill/>
            </p:spPr>
            <p:txBody>
              <a:bodyPr wrap="none" rtlCol="0">
                <a:spAutoFit/>
              </a:bodyPr>
              <a:lstStyle/>
              <a:p>
                <a:r>
                  <a:rPr lang="fr-FR" sz="1200" dirty="0" smtClean="0">
                    <a:latin typeface="Arial Narrow" pitchFamily="34" charset="0"/>
                  </a:rPr>
                  <a:t>Blanc froid et </a:t>
                </a:r>
              </a:p>
              <a:p>
                <a:r>
                  <a:rPr lang="fr-FR" sz="1200" dirty="0" smtClean="0">
                    <a:latin typeface="Arial Narrow" pitchFamily="34" charset="0"/>
                  </a:rPr>
                  <a:t>variations de teinte</a:t>
                </a:r>
                <a:endParaRPr lang="fr-FR" sz="1200" dirty="0">
                  <a:latin typeface="Arial Narrow" pitchFamily="34" charset="0"/>
                </a:endParaRPr>
              </a:p>
            </p:txBody>
          </p:sp>
          <p:sp>
            <p:nvSpPr>
              <p:cNvPr id="31" name="ZoneTexte 30"/>
              <p:cNvSpPr txBox="1"/>
              <p:nvPr/>
            </p:nvSpPr>
            <p:spPr>
              <a:xfrm>
                <a:off x="7908375" y="3453431"/>
                <a:ext cx="1034257" cy="276999"/>
              </a:xfrm>
              <a:prstGeom prst="rect">
                <a:avLst/>
              </a:prstGeom>
              <a:noFill/>
            </p:spPr>
            <p:txBody>
              <a:bodyPr wrap="none" rtlCol="0">
                <a:spAutoFit/>
              </a:bodyPr>
              <a:lstStyle/>
              <a:p>
                <a:r>
                  <a:rPr lang="fr-FR" sz="1200" dirty="0" smtClean="0">
                    <a:latin typeface="Arial Narrow" pitchFamily="34" charset="0"/>
                  </a:rPr>
                  <a:t>Halo jaune/vert</a:t>
                </a:r>
                <a:endParaRPr lang="fr-FR" sz="1200" dirty="0">
                  <a:latin typeface="Arial Narrow" pitchFamily="34" charset="0"/>
                </a:endParaRPr>
              </a:p>
            </p:txBody>
          </p:sp>
        </p:grpSp>
        <p:sp>
          <p:nvSpPr>
            <p:cNvPr id="34" name="Flèche droite 33"/>
            <p:cNvSpPr/>
            <p:nvPr/>
          </p:nvSpPr>
          <p:spPr>
            <a:xfrm>
              <a:off x="5348377" y="3096883"/>
              <a:ext cx="577970" cy="396815"/>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33" name="Titre 1"/>
          <p:cNvSpPr txBox="1">
            <a:spLocks/>
          </p:cNvSpPr>
          <p:nvPr/>
        </p:nvSpPr>
        <p:spPr>
          <a:xfrm>
            <a:off x="1547813" y="5805577"/>
            <a:ext cx="7391400" cy="938123"/>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3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
        <p:nvSpPr>
          <p:cNvPr id="36" name="ZoneTexte 35"/>
          <p:cNvSpPr txBox="1"/>
          <p:nvPr/>
        </p:nvSpPr>
        <p:spPr>
          <a:xfrm>
            <a:off x="978857" y="5648625"/>
            <a:ext cx="7283332" cy="1077218"/>
          </a:xfrm>
          <a:prstGeom prst="rect">
            <a:avLst/>
          </a:prstGeom>
          <a:solidFill>
            <a:schemeClr val="tx2"/>
          </a:solidFill>
        </p:spPr>
        <p:txBody>
          <a:bodyPr wrap="square" rtlCol="0">
            <a:spAutoFit/>
          </a:bodyPr>
          <a:lstStyle/>
          <a:p>
            <a:pPr indent="180975">
              <a:buFont typeface="Arial" pitchFamily="34" charset="0"/>
              <a:buChar char="•"/>
            </a:pPr>
            <a:r>
              <a:rPr lang="fr-FR" sz="1600" dirty="0" smtClean="0">
                <a:latin typeface="Arial Narrow" pitchFamily="34" charset="0"/>
              </a:rPr>
              <a:t>Progrès constant à chaque sortie de nouveaux produits</a:t>
            </a:r>
          </a:p>
          <a:p>
            <a:pPr indent="180975">
              <a:buFont typeface="Arial" pitchFamily="34" charset="0"/>
              <a:buChar char="•"/>
            </a:pPr>
            <a:r>
              <a:rPr lang="fr-FR" sz="1600" dirty="0" smtClean="0">
                <a:latin typeface="Arial Narrow" pitchFamily="34" charset="0"/>
              </a:rPr>
              <a:t>Différentes variétés de phosphore</a:t>
            </a:r>
          </a:p>
          <a:p>
            <a:pPr indent="180975">
              <a:buFont typeface="Arial" pitchFamily="34" charset="0"/>
              <a:buChar char="•"/>
            </a:pPr>
            <a:r>
              <a:rPr lang="fr-FR" sz="1600" dirty="0" smtClean="0">
                <a:latin typeface="Arial Narrow" pitchFamily="34" charset="0"/>
              </a:rPr>
              <a:t>Possibilité de plusieurs couches de différents phosphore pour élargir le spectre</a:t>
            </a:r>
          </a:p>
          <a:p>
            <a:pPr indent="180975">
              <a:buFont typeface="Arial" pitchFamily="34" charset="0"/>
              <a:buChar char="•"/>
            </a:pPr>
            <a:r>
              <a:rPr lang="fr-FR" sz="1600" dirty="0" smtClean="0">
                <a:latin typeface="Arial Narrow" pitchFamily="34" charset="0"/>
              </a:rPr>
              <a:t>La plupart des </a:t>
            </a:r>
            <a:r>
              <a:rPr lang="fr-FR" sz="1600" dirty="0" err="1" smtClean="0">
                <a:latin typeface="Arial Narrow" pitchFamily="34" charset="0"/>
              </a:rPr>
              <a:t>LEDs</a:t>
            </a:r>
            <a:r>
              <a:rPr lang="fr-FR" sz="1600" dirty="0" smtClean="0">
                <a:latin typeface="Arial Narrow" pitchFamily="34" charset="0"/>
              </a:rPr>
              <a:t> blanches Haute Puissance fonctionnent sur ce principe</a:t>
            </a:r>
            <a:endParaRPr lang="fr-FR" sz="1600" dirty="0">
              <a:latin typeface="Arial Narrow" pitchFamily="34" charset="0"/>
            </a:endParaRPr>
          </a:p>
        </p:txBody>
      </p:sp>
      <p:sp>
        <p:nvSpPr>
          <p:cNvPr id="3" name="Flèche droite 2"/>
          <p:cNvSpPr/>
          <p:nvPr/>
        </p:nvSpPr>
        <p:spPr>
          <a:xfrm flipH="1">
            <a:off x="5045825" y="4581541"/>
            <a:ext cx="756459" cy="551029"/>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226306" name="Picture 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57800" y="2821074"/>
            <a:ext cx="3429853" cy="36439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987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left)">
                                      <p:cBhvr>
                                        <p:cTn id="17" dur="500"/>
                                        <p:tgtEl>
                                          <p:spTgt spid="35"/>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6306"/>
                                        </p:tgtEl>
                                        <p:attrNameLst>
                                          <p:attrName>style.visibility</p:attrName>
                                        </p:attrNameLst>
                                      </p:cBhvr>
                                      <p:to>
                                        <p:strVal val="visible"/>
                                      </p:to>
                                    </p:set>
                                  </p:childTnLst>
                                  <p:subTnLst>
                                    <p:set>
                                      <p:cBhvr override="childStyle">
                                        <p:cTn dur="1" fill="hold" display="0" masterRel="nextClick" afterEffect="1"/>
                                        <p:tgtEl>
                                          <p:spTgt spid="226306"/>
                                        </p:tgtEl>
                                        <p:attrNameLst>
                                          <p:attrName>style.visibility</p:attrName>
                                        </p:attrNameLst>
                                      </p:cBhvr>
                                      <p:to>
                                        <p:strVal val="hidden"/>
                                      </p:to>
                                    </p:set>
                                  </p:subTnLst>
                                </p:cTn>
                              </p:par>
                              <p:par>
                                <p:cTn id="24" presetID="1" presetClass="entr" presetSubtype="0" fill="hold" grpId="0" nodeType="withEffect">
                                  <p:stCondLst>
                                    <p:cond delay="0"/>
                                  </p:stCondLst>
                                  <p:childTnLst>
                                    <p:set>
                                      <p:cBhvr>
                                        <p:cTn id="25" dur="1" fill="hold">
                                          <p:stCondLst>
                                            <p:cond delay="0"/>
                                          </p:stCondLst>
                                        </p:cTn>
                                        <p:tgtEl>
                                          <p:spTgt spid="3"/>
                                        </p:tgtEl>
                                        <p:attrNameLst>
                                          <p:attrName>style.visibility</p:attrName>
                                        </p:attrNameLst>
                                      </p:cBhvr>
                                      <p:to>
                                        <p:strVal val="visible"/>
                                      </p:to>
                                    </p:set>
                                  </p:childTnLst>
                                  <p:subTnLst>
                                    <p:set>
                                      <p:cBhvr override="childStyle">
                                        <p:cTn dur="1" fill="hold" display="0" masterRel="nextClick" afterEffect="1"/>
                                        <p:tgtEl>
                                          <p:spTgt spid="3"/>
                                        </p:tgtEl>
                                        <p:attrNameLst>
                                          <p:attrName>style.visibility</p:attrName>
                                        </p:attrNameLst>
                                      </p:cBhvr>
                                      <p:to>
                                        <p:strVal val="hidden"/>
                                      </p:to>
                                    </p:set>
                                  </p:sub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36" grpId="0" animBg="1"/>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15</a:t>
            </a:fld>
            <a:endParaRPr lang="fr-FR"/>
          </a:p>
        </p:txBody>
      </p:sp>
      <p:grpSp>
        <p:nvGrpSpPr>
          <p:cNvPr id="4" name="Groupe 3"/>
          <p:cNvGrpSpPr/>
          <p:nvPr/>
        </p:nvGrpSpPr>
        <p:grpSpPr>
          <a:xfrm>
            <a:off x="120764" y="2396817"/>
            <a:ext cx="9023236" cy="1518992"/>
            <a:chOff x="106532" y="2023563"/>
            <a:chExt cx="9023236" cy="1518992"/>
          </a:xfrm>
        </p:grpSpPr>
        <p:pic>
          <p:nvPicPr>
            <p:cNvPr id="5" name="Picture 5" descr="http://infoindustrielle.free.fr/Images/led_blanche_3.jpg"/>
            <p:cNvPicPr>
              <a:picLocks noChangeAspect="1" noChangeArrowheads="1"/>
            </p:cNvPicPr>
            <p:nvPr/>
          </p:nvPicPr>
          <p:blipFill>
            <a:blip r:embed="rId2"/>
            <a:srcRect/>
            <a:stretch>
              <a:fillRect/>
            </a:stretch>
          </p:blipFill>
          <p:spPr bwMode="auto">
            <a:xfrm>
              <a:off x="1797743" y="2023563"/>
              <a:ext cx="2874706" cy="1313443"/>
            </a:xfrm>
            <a:prstGeom prst="rect">
              <a:avLst/>
            </a:prstGeom>
            <a:noFill/>
            <a:ln w="9525">
              <a:noFill/>
              <a:miter lim="800000"/>
              <a:headEnd/>
              <a:tailEnd/>
            </a:ln>
          </p:spPr>
        </p:pic>
        <p:sp>
          <p:nvSpPr>
            <p:cNvPr id="6" name="ZoneTexte 5"/>
            <p:cNvSpPr txBox="1"/>
            <p:nvPr/>
          </p:nvSpPr>
          <p:spPr>
            <a:xfrm>
              <a:off x="106532" y="2424113"/>
              <a:ext cx="1434945" cy="553998"/>
            </a:xfrm>
            <a:prstGeom prst="rect">
              <a:avLst/>
            </a:prstGeom>
            <a:noFill/>
          </p:spPr>
          <p:txBody>
            <a:bodyPr wrap="none" rtlCol="0">
              <a:spAutoFit/>
            </a:bodyPr>
            <a:lstStyle/>
            <a:p>
              <a:r>
                <a:rPr lang="fr-FR" dirty="0" smtClean="0">
                  <a:latin typeface="Arial Narrow" pitchFamily="34" charset="0"/>
                </a:rPr>
                <a:t>2) Diodes RVB</a:t>
              </a:r>
            </a:p>
            <a:p>
              <a:r>
                <a:rPr lang="fr-FR" sz="1200" b="1" i="1" dirty="0" smtClean="0">
                  <a:latin typeface="Arial Narrow" pitchFamily="34" charset="0"/>
                </a:rPr>
                <a:t> Couleurs primaires</a:t>
              </a:r>
              <a:endParaRPr lang="fr-FR" sz="1200" b="1" i="1" dirty="0">
                <a:latin typeface="Arial Narrow" pitchFamily="34" charset="0"/>
              </a:endParaRPr>
            </a:p>
          </p:txBody>
        </p:sp>
        <p:sp>
          <p:nvSpPr>
            <p:cNvPr id="7" name="ZoneTexte 6"/>
            <p:cNvSpPr txBox="1"/>
            <p:nvPr/>
          </p:nvSpPr>
          <p:spPr>
            <a:xfrm>
              <a:off x="6073296" y="2342226"/>
              <a:ext cx="3056472" cy="1200329"/>
            </a:xfrm>
            <a:prstGeom prst="rect">
              <a:avLst/>
            </a:prstGeom>
            <a:noFill/>
          </p:spPr>
          <p:txBody>
            <a:bodyPr wrap="square" rtlCol="0">
              <a:spAutoFit/>
            </a:bodyPr>
            <a:lstStyle/>
            <a:p>
              <a:r>
                <a:rPr lang="fr-FR" b="1" dirty="0" smtClean="0">
                  <a:solidFill>
                    <a:srgbClr val="00B050"/>
                  </a:solidFill>
                  <a:latin typeface="Arial Narrow" pitchFamily="34" charset="0"/>
                </a:rPr>
                <a:t>+</a:t>
              </a:r>
              <a:r>
                <a:rPr lang="fr-FR" dirty="0" smtClean="0">
                  <a:latin typeface="Arial Narrow" pitchFamily="34" charset="0"/>
                </a:rPr>
                <a:t> Coloris sans limite et ajustables</a:t>
              </a:r>
            </a:p>
            <a:p>
              <a:r>
                <a:rPr lang="fr-FR" dirty="0" smtClean="0">
                  <a:solidFill>
                    <a:srgbClr val="FF0000"/>
                  </a:solidFill>
                  <a:latin typeface="Arial Narrow" pitchFamily="34" charset="0"/>
                </a:rPr>
                <a:t>- </a:t>
              </a:r>
              <a:r>
                <a:rPr lang="fr-FR" dirty="0" smtClean="0">
                  <a:latin typeface="Arial Narrow" pitchFamily="34" charset="0"/>
                </a:rPr>
                <a:t>Assemblage complexe</a:t>
              </a:r>
            </a:p>
            <a:p>
              <a:r>
                <a:rPr lang="fr-FR" dirty="0" smtClean="0">
                  <a:solidFill>
                    <a:srgbClr val="FF0000"/>
                  </a:solidFill>
                  <a:latin typeface="Arial Narrow" pitchFamily="34" charset="0"/>
                </a:rPr>
                <a:t>- </a:t>
              </a:r>
              <a:r>
                <a:rPr lang="fr-FR" dirty="0" smtClean="0">
                  <a:latin typeface="Arial Narrow" pitchFamily="34" charset="0"/>
                </a:rPr>
                <a:t>Difficile de faire de la haute puissance</a:t>
              </a:r>
              <a:endParaRPr lang="fr-FR" dirty="0">
                <a:latin typeface="Arial Narrow" pitchFamily="34" charset="0"/>
              </a:endParaRPr>
            </a:p>
          </p:txBody>
        </p:sp>
      </p:grpSp>
      <p:sp>
        <p:nvSpPr>
          <p:cNvPr id="8" name="ZoneTexte 7"/>
          <p:cNvSpPr txBox="1"/>
          <p:nvPr/>
        </p:nvSpPr>
        <p:spPr>
          <a:xfrm>
            <a:off x="105543" y="4172424"/>
            <a:ext cx="595035" cy="369332"/>
          </a:xfrm>
          <a:prstGeom prst="rect">
            <a:avLst/>
          </a:prstGeom>
          <a:noFill/>
        </p:spPr>
        <p:txBody>
          <a:bodyPr wrap="none" rtlCol="0">
            <a:spAutoFit/>
          </a:bodyPr>
          <a:lstStyle/>
          <a:p>
            <a:r>
              <a:rPr lang="fr-FR" dirty="0" smtClean="0">
                <a:latin typeface="Arial Narrow" pitchFamily="34" charset="0"/>
              </a:rPr>
              <a:t>3) …</a:t>
            </a:r>
            <a:endParaRPr lang="fr-FR" dirty="0">
              <a:latin typeface="Arial Narrow" pitchFamily="34" charset="0"/>
            </a:endParaRPr>
          </a:p>
        </p:txBody>
      </p:sp>
      <p:sp>
        <p:nvSpPr>
          <p:cNvPr id="10" name="Rectangle 9"/>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11" name="Rectangle 2"/>
          <p:cNvSpPr txBox="1">
            <a:spLocks noChangeArrowheads="1"/>
          </p:cNvSpPr>
          <p:nvPr/>
        </p:nvSpPr>
        <p:spPr>
          <a:xfrm>
            <a:off x="0" y="946714"/>
            <a:ext cx="7715272" cy="513169"/>
          </a:xfrm>
          <a:prstGeom prst="rect">
            <a:avLst/>
          </a:prstGeom>
        </p:spPr>
        <p:txBody>
          <a:bodyPr/>
          <a:lstStyle/>
          <a:p>
            <a:r>
              <a:rPr lang="fr-FR" sz="2400" b="1" kern="0" dirty="0" smtClean="0">
                <a:solidFill>
                  <a:srgbClr val="DA6667"/>
                </a:solidFill>
                <a:latin typeface="Arial Narrow" pitchFamily="34" charset="0"/>
              </a:rPr>
              <a:t>Émission spontanée : </a:t>
            </a:r>
            <a:r>
              <a:rPr lang="fr-FR" sz="2400" b="1" kern="0" dirty="0" smtClean="0">
                <a:solidFill>
                  <a:srgbClr val="DA6667"/>
                </a:solidFill>
                <a:latin typeface="Arial Narrow" pitchFamily="34" charset="0"/>
                <a:ea typeface="+mj-ea"/>
                <a:cs typeface="+mj-cs"/>
              </a:rPr>
              <a:t>Les sources </a:t>
            </a:r>
            <a:r>
              <a:rPr lang="fr-FR" sz="2400" b="1" kern="0" dirty="0" err="1" smtClean="0">
                <a:solidFill>
                  <a:srgbClr val="DA6667"/>
                </a:solidFill>
                <a:latin typeface="Arial Narrow" pitchFamily="34" charset="0"/>
                <a:ea typeface="+mj-ea"/>
                <a:cs typeface="+mj-cs"/>
              </a:rPr>
              <a:t>superluminescentes</a:t>
            </a:r>
            <a:endParaRPr lang="fr-FR" sz="2400" b="1" kern="0" dirty="0" smtClean="0">
              <a:solidFill>
                <a:srgbClr val="DA6667"/>
              </a:solidFill>
              <a:latin typeface="Arial Narrow" pitchFamily="34" charset="0"/>
              <a:ea typeface="+mj-ea"/>
              <a:cs typeface="+mj-cs"/>
            </a:endParaRPr>
          </a:p>
          <a:p>
            <a:pPr>
              <a:buFont typeface="Wingdings" pitchFamily="2" charset="2"/>
              <a:buChar char="è"/>
            </a:pPr>
            <a:r>
              <a:rPr lang="fr-FR" sz="2400" b="1" kern="0" dirty="0" smtClean="0">
                <a:solidFill>
                  <a:srgbClr val="DA6667"/>
                </a:solidFill>
                <a:latin typeface="Arial Narrow" pitchFamily="34" charset="0"/>
                <a:ea typeface="+mj-ea"/>
                <a:cs typeface="+mj-cs"/>
              </a:rPr>
              <a:t>La LED : cas particulier : la LED Blanche</a:t>
            </a:r>
          </a:p>
          <a:p>
            <a:endParaRPr lang="fr-FR" sz="2400" b="1" kern="0" dirty="0">
              <a:solidFill>
                <a:srgbClr val="DA6667"/>
              </a:solidFill>
              <a:latin typeface="Arial Narrow" pitchFamily="34" charset="0"/>
              <a:ea typeface="+mj-ea"/>
              <a:cs typeface="+mj-cs"/>
            </a:endParaRPr>
          </a:p>
        </p:txBody>
      </p:sp>
      <p:pic>
        <p:nvPicPr>
          <p:cNvPr id="2252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38049" y="1951630"/>
            <a:ext cx="2739654" cy="235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16</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Émission spontanée : Les sources </a:t>
            </a:r>
            <a:r>
              <a:rPr lang="fr-FR" sz="2400" b="1" kern="0" dirty="0" err="1" smtClean="0">
                <a:solidFill>
                  <a:srgbClr val="DA6667"/>
                </a:solidFill>
                <a:latin typeface="Arial Narrow" pitchFamily="34" charset="0"/>
              </a:rPr>
              <a:t>superluminescentes</a:t>
            </a:r>
            <a:endParaRPr lang="fr-FR" sz="2400" b="1" kern="0" dirty="0" smtClean="0">
              <a:solidFill>
                <a:srgbClr val="DA6667"/>
              </a:solidFill>
              <a:latin typeface="Arial Narrow" pitchFamily="34" charset="0"/>
            </a:endParaRPr>
          </a:p>
          <a:p>
            <a:r>
              <a:rPr lang="fr-FR" sz="2400" b="1" kern="0" dirty="0" smtClean="0">
                <a:solidFill>
                  <a:srgbClr val="DA6667"/>
                </a:solidFill>
                <a:latin typeface="Arial Narrow" pitchFamily="34" charset="0"/>
                <a:ea typeface="+mj-ea"/>
                <a:cs typeface="+mj-cs"/>
                <a:sym typeface="Wingdings" pitchFamily="2" charset="2"/>
              </a:rPr>
              <a:t> </a:t>
            </a:r>
            <a:r>
              <a:rPr lang="fr-FR" sz="2400" b="1" kern="0" dirty="0" smtClean="0">
                <a:solidFill>
                  <a:srgbClr val="DA6667"/>
                </a:solidFill>
                <a:latin typeface="Arial Narrow" pitchFamily="34" charset="0"/>
                <a:ea typeface="+mj-ea"/>
                <a:cs typeface="+mj-cs"/>
              </a:rPr>
              <a:t>Source blanche à fibre dopée Erbium</a:t>
            </a:r>
            <a:endParaRPr lang="fr-FR" sz="2400" b="1" kern="0" dirty="0">
              <a:solidFill>
                <a:srgbClr val="DA6667"/>
              </a:solidFill>
              <a:latin typeface="Arial Narrow" pitchFamily="34" charset="0"/>
              <a:ea typeface="+mj-ea"/>
              <a:cs typeface="+mj-cs"/>
            </a:endParaRPr>
          </a:p>
        </p:txBody>
      </p:sp>
      <p:grpSp>
        <p:nvGrpSpPr>
          <p:cNvPr id="6" name="Groupe 16"/>
          <p:cNvGrpSpPr>
            <a:grpSpLocks/>
          </p:cNvGrpSpPr>
          <p:nvPr/>
        </p:nvGrpSpPr>
        <p:grpSpPr bwMode="auto">
          <a:xfrm>
            <a:off x="0" y="2524481"/>
            <a:ext cx="4851400" cy="2870200"/>
            <a:chOff x="1230084" y="1719263"/>
            <a:chExt cx="6154155" cy="4005903"/>
          </a:xfrm>
        </p:grpSpPr>
        <p:pic>
          <p:nvPicPr>
            <p:cNvPr id="7" name="Picture 2"/>
            <p:cNvPicPr>
              <a:picLocks noChangeAspect="1" noChangeArrowheads="1"/>
            </p:cNvPicPr>
            <p:nvPr/>
          </p:nvPicPr>
          <p:blipFill>
            <a:blip r:embed="rId2"/>
            <a:srcRect/>
            <a:stretch>
              <a:fillRect/>
            </a:stretch>
          </p:blipFill>
          <p:spPr bwMode="auto">
            <a:xfrm>
              <a:off x="1952625" y="1719263"/>
              <a:ext cx="5238750" cy="3419475"/>
            </a:xfrm>
            <a:prstGeom prst="rect">
              <a:avLst/>
            </a:prstGeom>
            <a:noFill/>
            <a:ln w="9525">
              <a:noFill/>
              <a:miter lim="800000"/>
              <a:headEnd/>
              <a:tailEnd/>
            </a:ln>
          </p:spPr>
        </p:pic>
        <p:sp>
          <p:nvSpPr>
            <p:cNvPr id="8" name="ZoneTexte 2"/>
            <p:cNvSpPr txBox="1">
              <a:spLocks noChangeArrowheads="1"/>
            </p:cNvSpPr>
            <p:nvPr/>
          </p:nvSpPr>
          <p:spPr bwMode="auto">
            <a:xfrm>
              <a:off x="1751163" y="5124091"/>
              <a:ext cx="471604" cy="307777"/>
            </a:xfrm>
            <a:prstGeom prst="rect">
              <a:avLst/>
            </a:prstGeom>
            <a:noFill/>
            <a:ln w="9525">
              <a:noFill/>
              <a:miter lim="800000"/>
              <a:headEnd/>
              <a:tailEnd/>
            </a:ln>
          </p:spPr>
          <p:txBody>
            <a:bodyPr wrap="none">
              <a:spAutoFit/>
            </a:bodyPr>
            <a:lstStyle/>
            <a:p>
              <a:r>
                <a:rPr lang="fr-FR" sz="1400">
                  <a:latin typeface="Arial Narrow" pitchFamily="34" charset="0"/>
                </a:rPr>
                <a:t>1.50</a:t>
              </a:r>
            </a:p>
          </p:txBody>
        </p:sp>
        <p:sp>
          <p:nvSpPr>
            <p:cNvPr id="9" name="ZoneTexte 3"/>
            <p:cNvSpPr txBox="1">
              <a:spLocks noChangeArrowheads="1"/>
            </p:cNvSpPr>
            <p:nvPr/>
          </p:nvSpPr>
          <p:spPr bwMode="auto">
            <a:xfrm>
              <a:off x="2748951" y="5155721"/>
              <a:ext cx="471604" cy="307777"/>
            </a:xfrm>
            <a:prstGeom prst="rect">
              <a:avLst/>
            </a:prstGeom>
            <a:noFill/>
            <a:ln w="9525">
              <a:noFill/>
              <a:miter lim="800000"/>
              <a:headEnd/>
              <a:tailEnd/>
            </a:ln>
          </p:spPr>
          <p:txBody>
            <a:bodyPr wrap="none">
              <a:spAutoFit/>
            </a:bodyPr>
            <a:lstStyle/>
            <a:p>
              <a:r>
                <a:rPr lang="fr-FR" sz="1400">
                  <a:latin typeface="Arial Narrow" pitchFamily="34" charset="0"/>
                </a:rPr>
                <a:t>1.52</a:t>
              </a:r>
            </a:p>
          </p:txBody>
        </p:sp>
        <p:sp>
          <p:nvSpPr>
            <p:cNvPr id="10" name="ZoneTexte 4"/>
            <p:cNvSpPr txBox="1">
              <a:spLocks noChangeArrowheads="1"/>
            </p:cNvSpPr>
            <p:nvPr/>
          </p:nvSpPr>
          <p:spPr bwMode="auto">
            <a:xfrm>
              <a:off x="3815751" y="5144219"/>
              <a:ext cx="471604" cy="307777"/>
            </a:xfrm>
            <a:prstGeom prst="rect">
              <a:avLst/>
            </a:prstGeom>
            <a:noFill/>
            <a:ln w="9525">
              <a:noFill/>
              <a:miter lim="800000"/>
              <a:headEnd/>
              <a:tailEnd/>
            </a:ln>
          </p:spPr>
          <p:txBody>
            <a:bodyPr wrap="none">
              <a:spAutoFit/>
            </a:bodyPr>
            <a:lstStyle/>
            <a:p>
              <a:r>
                <a:rPr lang="fr-FR" sz="1400">
                  <a:latin typeface="Arial Narrow" pitchFamily="34" charset="0"/>
                </a:rPr>
                <a:t>1.54</a:t>
              </a:r>
            </a:p>
          </p:txBody>
        </p:sp>
        <p:sp>
          <p:nvSpPr>
            <p:cNvPr id="11" name="ZoneTexte 5"/>
            <p:cNvSpPr txBox="1">
              <a:spLocks noChangeArrowheads="1"/>
            </p:cNvSpPr>
            <p:nvPr/>
          </p:nvSpPr>
          <p:spPr bwMode="auto">
            <a:xfrm>
              <a:off x="4848046" y="5132717"/>
              <a:ext cx="471604" cy="307777"/>
            </a:xfrm>
            <a:prstGeom prst="rect">
              <a:avLst/>
            </a:prstGeom>
            <a:noFill/>
            <a:ln w="9525">
              <a:noFill/>
              <a:miter lim="800000"/>
              <a:headEnd/>
              <a:tailEnd/>
            </a:ln>
          </p:spPr>
          <p:txBody>
            <a:bodyPr wrap="none">
              <a:spAutoFit/>
            </a:bodyPr>
            <a:lstStyle/>
            <a:p>
              <a:r>
                <a:rPr lang="fr-FR" sz="1400">
                  <a:latin typeface="Arial Narrow" pitchFamily="34" charset="0"/>
                </a:rPr>
                <a:t>1.56</a:t>
              </a:r>
            </a:p>
          </p:txBody>
        </p:sp>
        <p:sp>
          <p:nvSpPr>
            <p:cNvPr id="12" name="ZoneTexte 6"/>
            <p:cNvSpPr txBox="1">
              <a:spLocks noChangeArrowheads="1"/>
            </p:cNvSpPr>
            <p:nvPr/>
          </p:nvSpPr>
          <p:spPr bwMode="auto">
            <a:xfrm>
              <a:off x="5888967" y="5129842"/>
              <a:ext cx="471604" cy="307777"/>
            </a:xfrm>
            <a:prstGeom prst="rect">
              <a:avLst/>
            </a:prstGeom>
            <a:noFill/>
            <a:ln w="9525">
              <a:noFill/>
              <a:miter lim="800000"/>
              <a:headEnd/>
              <a:tailEnd/>
            </a:ln>
          </p:spPr>
          <p:txBody>
            <a:bodyPr wrap="none">
              <a:spAutoFit/>
            </a:bodyPr>
            <a:lstStyle/>
            <a:p>
              <a:r>
                <a:rPr lang="fr-FR" sz="1400">
                  <a:latin typeface="Arial Narrow" pitchFamily="34" charset="0"/>
                </a:rPr>
                <a:t>1.58</a:t>
              </a:r>
            </a:p>
          </p:txBody>
        </p:sp>
        <p:sp>
          <p:nvSpPr>
            <p:cNvPr id="13" name="ZoneTexte 7"/>
            <p:cNvSpPr txBox="1">
              <a:spLocks noChangeArrowheads="1"/>
            </p:cNvSpPr>
            <p:nvPr/>
          </p:nvSpPr>
          <p:spPr bwMode="auto">
            <a:xfrm>
              <a:off x="6912635" y="5152846"/>
              <a:ext cx="471604" cy="307777"/>
            </a:xfrm>
            <a:prstGeom prst="rect">
              <a:avLst/>
            </a:prstGeom>
            <a:noFill/>
            <a:ln w="9525">
              <a:noFill/>
              <a:miter lim="800000"/>
              <a:headEnd/>
              <a:tailEnd/>
            </a:ln>
          </p:spPr>
          <p:txBody>
            <a:bodyPr wrap="none">
              <a:spAutoFit/>
            </a:bodyPr>
            <a:lstStyle/>
            <a:p>
              <a:r>
                <a:rPr lang="fr-FR" sz="1400">
                  <a:latin typeface="Arial Narrow" pitchFamily="34" charset="0"/>
                </a:rPr>
                <a:t>1.60</a:t>
              </a:r>
            </a:p>
          </p:txBody>
        </p:sp>
        <p:sp>
          <p:nvSpPr>
            <p:cNvPr id="14" name="ZoneTexte 8"/>
            <p:cNvSpPr txBox="1">
              <a:spLocks noChangeArrowheads="1"/>
            </p:cNvSpPr>
            <p:nvPr/>
          </p:nvSpPr>
          <p:spPr bwMode="auto">
            <a:xfrm>
              <a:off x="3683480" y="5417389"/>
              <a:ext cx="1657826" cy="307777"/>
            </a:xfrm>
            <a:prstGeom prst="rect">
              <a:avLst/>
            </a:prstGeom>
            <a:noFill/>
            <a:ln w="9525">
              <a:noFill/>
              <a:miter lim="800000"/>
              <a:headEnd/>
              <a:tailEnd/>
            </a:ln>
          </p:spPr>
          <p:txBody>
            <a:bodyPr wrap="none">
              <a:spAutoFit/>
            </a:bodyPr>
            <a:lstStyle/>
            <a:p>
              <a:r>
                <a:rPr lang="fr-FR" sz="1400">
                  <a:latin typeface="Arial Narrow" pitchFamily="34" charset="0"/>
                </a:rPr>
                <a:t>Longueur d’onde (µm)</a:t>
              </a:r>
            </a:p>
          </p:txBody>
        </p:sp>
        <p:sp>
          <p:nvSpPr>
            <p:cNvPr id="15" name="ZoneTexte 9"/>
            <p:cNvSpPr txBox="1">
              <a:spLocks noChangeArrowheads="1"/>
            </p:cNvSpPr>
            <p:nvPr/>
          </p:nvSpPr>
          <p:spPr bwMode="auto">
            <a:xfrm rot="-5400000">
              <a:off x="730589" y="3238838"/>
              <a:ext cx="1306768" cy="307777"/>
            </a:xfrm>
            <a:prstGeom prst="rect">
              <a:avLst/>
            </a:prstGeom>
            <a:noFill/>
            <a:ln w="9525">
              <a:noFill/>
              <a:miter lim="800000"/>
              <a:headEnd/>
              <a:tailEnd/>
            </a:ln>
          </p:spPr>
          <p:txBody>
            <a:bodyPr wrap="none">
              <a:spAutoFit/>
            </a:bodyPr>
            <a:lstStyle/>
            <a:p>
              <a:r>
                <a:rPr lang="fr-FR" sz="1400">
                  <a:latin typeface="Arial Narrow" pitchFamily="34" charset="0"/>
                </a:rPr>
                <a:t>Puissance (dBm)</a:t>
              </a:r>
            </a:p>
          </p:txBody>
        </p:sp>
        <p:sp>
          <p:nvSpPr>
            <p:cNvPr id="16" name="ZoneTexte 10"/>
            <p:cNvSpPr txBox="1">
              <a:spLocks noChangeArrowheads="1"/>
            </p:cNvSpPr>
            <p:nvPr/>
          </p:nvSpPr>
          <p:spPr bwMode="auto">
            <a:xfrm>
              <a:off x="1593012" y="1989826"/>
              <a:ext cx="397866" cy="307777"/>
            </a:xfrm>
            <a:prstGeom prst="rect">
              <a:avLst/>
            </a:prstGeom>
            <a:noFill/>
            <a:ln w="9525">
              <a:noFill/>
              <a:miter lim="800000"/>
              <a:headEnd/>
              <a:tailEnd/>
            </a:ln>
          </p:spPr>
          <p:txBody>
            <a:bodyPr wrap="none">
              <a:spAutoFit/>
            </a:bodyPr>
            <a:lstStyle/>
            <a:p>
              <a:r>
                <a:rPr lang="fr-FR" sz="1400">
                  <a:latin typeface="Arial Narrow" pitchFamily="34" charset="0"/>
                </a:rPr>
                <a:t>-45</a:t>
              </a:r>
            </a:p>
          </p:txBody>
        </p:sp>
        <p:sp>
          <p:nvSpPr>
            <p:cNvPr id="17" name="ZoneTexte 11"/>
            <p:cNvSpPr txBox="1">
              <a:spLocks noChangeArrowheads="1"/>
            </p:cNvSpPr>
            <p:nvPr/>
          </p:nvSpPr>
          <p:spPr bwMode="auto">
            <a:xfrm>
              <a:off x="1593012" y="2487558"/>
              <a:ext cx="397866" cy="307777"/>
            </a:xfrm>
            <a:prstGeom prst="rect">
              <a:avLst/>
            </a:prstGeom>
            <a:noFill/>
            <a:ln w="9525">
              <a:noFill/>
              <a:miter lim="800000"/>
              <a:headEnd/>
              <a:tailEnd/>
            </a:ln>
          </p:spPr>
          <p:txBody>
            <a:bodyPr wrap="none">
              <a:spAutoFit/>
            </a:bodyPr>
            <a:lstStyle/>
            <a:p>
              <a:r>
                <a:rPr lang="fr-FR" sz="1400">
                  <a:latin typeface="Arial Narrow" pitchFamily="34" charset="0"/>
                </a:rPr>
                <a:t>-50</a:t>
              </a:r>
            </a:p>
          </p:txBody>
        </p:sp>
        <p:sp>
          <p:nvSpPr>
            <p:cNvPr id="18" name="ZoneTexte 12"/>
            <p:cNvSpPr txBox="1">
              <a:spLocks noChangeArrowheads="1"/>
            </p:cNvSpPr>
            <p:nvPr/>
          </p:nvSpPr>
          <p:spPr bwMode="auto">
            <a:xfrm>
              <a:off x="1593012" y="2985015"/>
              <a:ext cx="397866" cy="307777"/>
            </a:xfrm>
            <a:prstGeom prst="rect">
              <a:avLst/>
            </a:prstGeom>
            <a:noFill/>
            <a:ln w="9525">
              <a:noFill/>
              <a:miter lim="800000"/>
              <a:headEnd/>
              <a:tailEnd/>
            </a:ln>
          </p:spPr>
          <p:txBody>
            <a:bodyPr wrap="none">
              <a:spAutoFit/>
            </a:bodyPr>
            <a:lstStyle/>
            <a:p>
              <a:r>
                <a:rPr lang="fr-FR" sz="1400">
                  <a:latin typeface="Arial Narrow" pitchFamily="34" charset="0"/>
                </a:rPr>
                <a:t>-55</a:t>
              </a:r>
            </a:p>
          </p:txBody>
        </p:sp>
        <p:sp>
          <p:nvSpPr>
            <p:cNvPr id="19" name="ZoneTexte 13"/>
            <p:cNvSpPr txBox="1">
              <a:spLocks noChangeArrowheads="1"/>
            </p:cNvSpPr>
            <p:nvPr/>
          </p:nvSpPr>
          <p:spPr bwMode="auto">
            <a:xfrm>
              <a:off x="1593012" y="3491098"/>
              <a:ext cx="397866" cy="307777"/>
            </a:xfrm>
            <a:prstGeom prst="rect">
              <a:avLst/>
            </a:prstGeom>
            <a:noFill/>
            <a:ln w="9525">
              <a:noFill/>
              <a:miter lim="800000"/>
              <a:headEnd/>
              <a:tailEnd/>
            </a:ln>
          </p:spPr>
          <p:txBody>
            <a:bodyPr wrap="none">
              <a:spAutoFit/>
            </a:bodyPr>
            <a:lstStyle/>
            <a:p>
              <a:r>
                <a:rPr lang="fr-FR" sz="1400">
                  <a:latin typeface="Arial Narrow" pitchFamily="34" charset="0"/>
                </a:rPr>
                <a:t>-60</a:t>
              </a:r>
            </a:p>
          </p:txBody>
        </p:sp>
        <p:sp>
          <p:nvSpPr>
            <p:cNvPr id="20" name="ZoneTexte 14"/>
            <p:cNvSpPr txBox="1">
              <a:spLocks noChangeArrowheads="1"/>
            </p:cNvSpPr>
            <p:nvPr/>
          </p:nvSpPr>
          <p:spPr bwMode="auto">
            <a:xfrm>
              <a:off x="1593012" y="4031687"/>
              <a:ext cx="397866" cy="307777"/>
            </a:xfrm>
            <a:prstGeom prst="rect">
              <a:avLst/>
            </a:prstGeom>
            <a:noFill/>
            <a:ln w="9525">
              <a:noFill/>
              <a:miter lim="800000"/>
              <a:headEnd/>
              <a:tailEnd/>
            </a:ln>
          </p:spPr>
          <p:txBody>
            <a:bodyPr wrap="none">
              <a:spAutoFit/>
            </a:bodyPr>
            <a:lstStyle/>
            <a:p>
              <a:r>
                <a:rPr lang="fr-FR" sz="1400">
                  <a:latin typeface="Arial Narrow" pitchFamily="34" charset="0"/>
                </a:rPr>
                <a:t>-65</a:t>
              </a:r>
            </a:p>
          </p:txBody>
        </p:sp>
        <p:sp>
          <p:nvSpPr>
            <p:cNvPr id="21" name="ZoneTexte 15"/>
            <p:cNvSpPr txBox="1">
              <a:spLocks noChangeArrowheads="1"/>
            </p:cNvSpPr>
            <p:nvPr/>
          </p:nvSpPr>
          <p:spPr bwMode="auto">
            <a:xfrm>
              <a:off x="1593012" y="4546397"/>
              <a:ext cx="397866" cy="307777"/>
            </a:xfrm>
            <a:prstGeom prst="rect">
              <a:avLst/>
            </a:prstGeom>
            <a:noFill/>
            <a:ln w="9525">
              <a:noFill/>
              <a:miter lim="800000"/>
              <a:headEnd/>
              <a:tailEnd/>
            </a:ln>
          </p:spPr>
          <p:txBody>
            <a:bodyPr wrap="none">
              <a:spAutoFit/>
            </a:bodyPr>
            <a:lstStyle/>
            <a:p>
              <a:r>
                <a:rPr lang="fr-FR" sz="1400">
                  <a:latin typeface="Arial Narrow" pitchFamily="34" charset="0"/>
                </a:rPr>
                <a:t>-70</a:t>
              </a:r>
            </a:p>
          </p:txBody>
        </p:sp>
      </p:grpSp>
      <p:grpSp>
        <p:nvGrpSpPr>
          <p:cNvPr id="22" name="Group 8"/>
          <p:cNvGrpSpPr>
            <a:grpSpLocks/>
          </p:cNvGrpSpPr>
          <p:nvPr/>
        </p:nvGrpSpPr>
        <p:grpSpPr bwMode="auto">
          <a:xfrm>
            <a:off x="4789724" y="2108556"/>
            <a:ext cx="4354276" cy="3197232"/>
            <a:chOff x="1012" y="646"/>
            <a:chExt cx="4181" cy="3070"/>
          </a:xfrm>
        </p:grpSpPr>
        <p:pic>
          <p:nvPicPr>
            <p:cNvPr id="23" name="Picture 4"/>
            <p:cNvPicPr>
              <a:picLocks noChangeAspect="1" noChangeArrowheads="1"/>
            </p:cNvPicPr>
            <p:nvPr/>
          </p:nvPicPr>
          <p:blipFill>
            <a:blip r:embed="rId3"/>
            <a:srcRect/>
            <a:stretch>
              <a:fillRect/>
            </a:stretch>
          </p:blipFill>
          <p:spPr bwMode="auto">
            <a:xfrm>
              <a:off x="1012" y="949"/>
              <a:ext cx="4181" cy="2767"/>
            </a:xfrm>
            <a:prstGeom prst="rect">
              <a:avLst/>
            </a:prstGeom>
            <a:noFill/>
            <a:ln w="9525">
              <a:noFill/>
              <a:miter lim="800000"/>
              <a:headEnd/>
              <a:tailEnd/>
            </a:ln>
          </p:spPr>
        </p:pic>
        <p:sp>
          <p:nvSpPr>
            <p:cNvPr id="24" name="Line 6"/>
            <p:cNvSpPr>
              <a:spLocks noChangeShapeType="1"/>
            </p:cNvSpPr>
            <p:nvPr/>
          </p:nvSpPr>
          <p:spPr bwMode="auto">
            <a:xfrm>
              <a:off x="3311" y="1207"/>
              <a:ext cx="1252" cy="0"/>
            </a:xfrm>
            <a:prstGeom prst="line">
              <a:avLst/>
            </a:prstGeom>
            <a:noFill/>
            <a:ln w="9525">
              <a:solidFill>
                <a:schemeClr val="tx1"/>
              </a:solidFill>
              <a:round/>
              <a:headEnd type="triangle" w="med" len="med"/>
              <a:tailEnd type="triangle" w="med" len="med"/>
            </a:ln>
          </p:spPr>
          <p:txBody>
            <a:bodyPr/>
            <a:lstStyle/>
            <a:p>
              <a:endParaRPr lang="fr-FR"/>
            </a:p>
          </p:txBody>
        </p:sp>
        <p:sp>
          <p:nvSpPr>
            <p:cNvPr id="25" name="Text Box 7"/>
            <p:cNvSpPr txBox="1">
              <a:spLocks noChangeArrowheads="1"/>
            </p:cNvSpPr>
            <p:nvPr/>
          </p:nvSpPr>
          <p:spPr bwMode="auto">
            <a:xfrm>
              <a:off x="3213" y="646"/>
              <a:ext cx="1636" cy="502"/>
            </a:xfrm>
            <a:prstGeom prst="rect">
              <a:avLst/>
            </a:prstGeom>
            <a:noFill/>
            <a:ln w="9525">
              <a:noFill/>
              <a:miter lim="800000"/>
              <a:headEnd/>
              <a:tailEnd/>
            </a:ln>
          </p:spPr>
          <p:txBody>
            <a:bodyPr wrap="none">
              <a:spAutoFit/>
            </a:bodyPr>
            <a:lstStyle/>
            <a:p>
              <a:pPr algn="ctr" eaLnBrk="0" hangingPunct="0"/>
              <a:r>
                <a:rPr lang="fr-FR" sz="1400" b="1" dirty="0"/>
                <a:t>12.5 </a:t>
              </a:r>
              <a:r>
                <a:rPr lang="fr-FR" sz="1400" b="1" dirty="0" err="1"/>
                <a:t>THz</a:t>
              </a:r>
              <a:r>
                <a:rPr lang="fr-FR" sz="1400" b="1" dirty="0"/>
                <a:t> !!!  </a:t>
              </a:r>
              <a:endParaRPr lang="fr-FR" sz="1400" b="1" dirty="0" smtClean="0"/>
            </a:p>
            <a:p>
              <a:pPr algn="ctr" eaLnBrk="0" hangingPunct="0"/>
              <a:r>
                <a:rPr lang="fr-FR" sz="1400" b="1" dirty="0" smtClean="0">
                  <a:sym typeface="Symbol" pitchFamily="18" charset="2"/>
                </a:rPr>
                <a:t> </a:t>
              </a:r>
              <a:r>
                <a:rPr lang="fr-FR" sz="1400" b="1" dirty="0">
                  <a:sym typeface="Symbol" pitchFamily="18" charset="2"/>
                </a:rPr>
                <a:t>Bande passante</a:t>
              </a:r>
            </a:p>
          </p:txBody>
        </p:sp>
      </p:grpSp>
      <p:sp>
        <p:nvSpPr>
          <p:cNvPr id="26" name="ZoneTexte 25"/>
          <p:cNvSpPr txBox="1"/>
          <p:nvPr/>
        </p:nvSpPr>
        <p:spPr>
          <a:xfrm>
            <a:off x="526210" y="2054781"/>
            <a:ext cx="1976823" cy="369332"/>
          </a:xfrm>
          <a:prstGeom prst="rect">
            <a:avLst/>
          </a:prstGeom>
          <a:noFill/>
        </p:spPr>
        <p:txBody>
          <a:bodyPr wrap="none" rtlCol="0">
            <a:spAutoFit/>
          </a:bodyPr>
          <a:lstStyle/>
          <a:p>
            <a:r>
              <a:rPr lang="fr-FR" b="1" dirty="0" smtClean="0">
                <a:latin typeface="Arial Narrow" pitchFamily="34" charset="0"/>
              </a:rPr>
              <a:t>Courbe de gain </a:t>
            </a:r>
            <a:r>
              <a:rPr lang="fr-FR" b="1" i="1" dirty="0" smtClean="0">
                <a:latin typeface="Arial Narrow" pitchFamily="34" charset="0"/>
              </a:rPr>
              <a:t>g(</a:t>
            </a:r>
            <a:r>
              <a:rPr lang="fr-FR" b="1" i="1" dirty="0" smtClean="0">
                <a:latin typeface="Arial Narrow" pitchFamily="34" charset="0"/>
                <a:sym typeface="Symbol"/>
              </a:rPr>
              <a:t>)</a:t>
            </a:r>
            <a:endParaRPr lang="fr-FR" b="1" i="1" dirty="0">
              <a:latin typeface="Arial Narrow" pitchFamily="34" charset="0"/>
            </a:endParaRPr>
          </a:p>
        </p:txBody>
      </p:sp>
      <p:sp>
        <p:nvSpPr>
          <p:cNvPr id="27" name="ZoneTexte 26"/>
          <p:cNvSpPr txBox="1"/>
          <p:nvPr/>
        </p:nvSpPr>
        <p:spPr>
          <a:xfrm>
            <a:off x="2104845" y="5702060"/>
            <a:ext cx="4083169" cy="369332"/>
          </a:xfrm>
          <a:prstGeom prst="rect">
            <a:avLst/>
          </a:prstGeom>
          <a:noFill/>
        </p:spPr>
        <p:txBody>
          <a:bodyPr wrap="none" rtlCol="0">
            <a:spAutoFit/>
          </a:bodyPr>
          <a:lstStyle/>
          <a:p>
            <a:r>
              <a:rPr lang="fr-FR" b="1" dirty="0" smtClean="0">
                <a:solidFill>
                  <a:srgbClr val="FF0000"/>
                </a:solidFill>
                <a:latin typeface="Arial Narrow" pitchFamily="34" charset="0"/>
              </a:rPr>
              <a:t>Source blanche du domaine des télécoms !</a:t>
            </a:r>
            <a:endParaRPr lang="fr-FR" b="1" dirty="0">
              <a:solidFill>
                <a:srgbClr val="FF0000"/>
              </a:solidFill>
              <a:latin typeface="Arial Narrow" pitchFamily="34" charset="0"/>
            </a:endParaRPr>
          </a:p>
        </p:txBody>
      </p:sp>
      <p:grpSp>
        <p:nvGrpSpPr>
          <p:cNvPr id="32" name="Groupe 31"/>
          <p:cNvGrpSpPr/>
          <p:nvPr/>
        </p:nvGrpSpPr>
        <p:grpSpPr>
          <a:xfrm>
            <a:off x="629727" y="2501660"/>
            <a:ext cx="4278703" cy="2389428"/>
            <a:chOff x="629727" y="2501660"/>
            <a:chExt cx="4278703" cy="2389428"/>
          </a:xfrm>
        </p:grpSpPr>
        <p:sp>
          <p:nvSpPr>
            <p:cNvPr id="29" name="Rectangle 28"/>
            <p:cNvSpPr/>
            <p:nvPr/>
          </p:nvSpPr>
          <p:spPr>
            <a:xfrm>
              <a:off x="1600200" y="2501660"/>
              <a:ext cx="1656272" cy="2389428"/>
            </a:xfrm>
            <a:prstGeom prst="rect">
              <a:avLst/>
            </a:prstGeom>
            <a:solidFill>
              <a:srgbClr val="FF5050">
                <a:alpha val="27059"/>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0" name="Rectangle 29"/>
            <p:cNvSpPr/>
            <p:nvPr/>
          </p:nvSpPr>
          <p:spPr>
            <a:xfrm>
              <a:off x="3257909" y="2501660"/>
              <a:ext cx="1650521" cy="2389428"/>
            </a:xfrm>
            <a:prstGeom prst="rect">
              <a:avLst/>
            </a:prstGeom>
            <a:solidFill>
              <a:srgbClr val="66FF66">
                <a:alpha val="27059"/>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1" name="Rectangle 30"/>
            <p:cNvSpPr/>
            <p:nvPr/>
          </p:nvSpPr>
          <p:spPr>
            <a:xfrm>
              <a:off x="629727" y="2501660"/>
              <a:ext cx="969037" cy="2389428"/>
            </a:xfrm>
            <a:prstGeom prst="rect">
              <a:avLst/>
            </a:prstGeom>
            <a:solidFill>
              <a:schemeClr val="accent6">
                <a:lumMod val="40000"/>
                <a:lumOff val="60000"/>
                <a:alpha val="27059"/>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33"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17</a:t>
            </a:fld>
            <a:endParaRPr lang="fr-FR"/>
          </a:p>
        </p:txBody>
      </p:sp>
      <p:sp>
        <p:nvSpPr>
          <p:cNvPr id="4" name="Espace réservé du numéro de diapositive 1"/>
          <p:cNvSpPr txBox="1">
            <a:spLocks/>
          </p:cNvSpPr>
          <p:nvPr/>
        </p:nvSpPr>
        <p:spPr bwMode="auto">
          <a:xfrm>
            <a:off x="576263" y="6453188"/>
            <a:ext cx="836612" cy="2889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200" b="1" i="0" u="none" strike="noStrike" kern="1200" cap="none" spc="0" normalizeH="0" baseline="0" noProof="0" smtClean="0">
                <a:ln>
                  <a:noFill/>
                </a:ln>
                <a:solidFill>
                  <a:schemeClr val="tx2"/>
                </a:solidFill>
                <a:effectLst/>
                <a:uLnTx/>
                <a:uFillTx/>
                <a:latin typeface="Arial" pitchFamily="4" charset="0"/>
                <a:ea typeface="+mn-ea"/>
                <a:cs typeface="+mn-cs"/>
              </a:rPr>
              <a:t>page </a:t>
            </a:r>
            <a:fld id="{C6DDD436-036D-4AFC-B45E-DF406FB8E6F8}" type="slidenum">
              <a:rPr kumimoji="0" lang="fr-FR" sz="1200" b="1" i="0" u="none" strike="noStrike" kern="1200" cap="none" spc="0" normalizeH="0" baseline="0" noProof="0" smtClean="0">
                <a:ln>
                  <a:noFill/>
                </a:ln>
                <a:solidFill>
                  <a:schemeClr val="tx2"/>
                </a:solidFill>
                <a:effectLst/>
                <a:uLnTx/>
                <a:uFillTx/>
                <a:latin typeface="Arial" pitchFamily="4"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17</a:t>
            </a:fld>
            <a:endParaRPr kumimoji="0" lang="fr-FR" sz="1200" b="1" i="0" u="none" strike="noStrike" kern="1200" cap="none" spc="0" normalizeH="0" baseline="0" noProof="0">
              <a:ln>
                <a:noFill/>
              </a:ln>
              <a:solidFill>
                <a:schemeClr val="tx2"/>
              </a:solidFill>
              <a:effectLst/>
              <a:uLnTx/>
              <a:uFillTx/>
              <a:latin typeface="Arial" pitchFamily="4" charset="0"/>
              <a:ea typeface="+mn-ea"/>
              <a:cs typeface="+mn-cs"/>
            </a:endParaRPr>
          </a:p>
        </p:txBody>
      </p:sp>
      <p:sp>
        <p:nvSpPr>
          <p:cNvPr id="6" name="Rectangle 5"/>
          <p:cNvSpPr/>
          <p:nvPr/>
        </p:nvSpPr>
        <p:spPr>
          <a:xfrm>
            <a:off x="191387" y="871861"/>
            <a:ext cx="8537944" cy="5078313"/>
          </a:xfrm>
          <a:prstGeom prst="rect">
            <a:avLst/>
          </a:prstGeom>
        </p:spPr>
        <p:txBody>
          <a:bodyPr wrap="square">
            <a:spAutoFit/>
          </a:bodyPr>
          <a:lstStyle/>
          <a:p>
            <a:pPr marL="342900" indent="-342900">
              <a:lnSpc>
                <a:spcPct val="150000"/>
              </a:lnSpc>
              <a:buFont typeface="+mj-lt"/>
              <a:buAutoNum type="arabicPeriod"/>
            </a:pPr>
            <a:r>
              <a:rPr lang="fr-FR" dirty="0" smtClean="0">
                <a:solidFill>
                  <a:schemeClr val="tx1">
                    <a:lumMod val="50000"/>
                    <a:lumOff val="50000"/>
                  </a:schemeClr>
                </a:solidFill>
                <a:latin typeface="Arial Narrow" pitchFamily="34" charset="0"/>
              </a:rPr>
              <a:t>Principe de l’émission de lumière</a:t>
            </a:r>
            <a:endParaRPr lang="fr-FR" b="1" dirty="0" smtClean="0">
              <a:solidFill>
                <a:schemeClr val="tx1">
                  <a:lumMod val="50000"/>
                  <a:lumOff val="50000"/>
                </a:schemeClr>
              </a:solidFill>
              <a:latin typeface="Arial Narrow" pitchFamily="34" charset="0"/>
            </a:endParaRPr>
          </a:p>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Le rayonnement thermique</a:t>
            </a:r>
          </a:p>
          <a:p>
            <a:pPr marL="342900" indent="-342900">
              <a:lnSpc>
                <a:spcPct val="150000"/>
              </a:lnSpc>
              <a:buFont typeface="+mj-lt"/>
              <a:buAutoNum type="arabicPeriod"/>
            </a:pPr>
            <a:r>
              <a:rPr lang="fr-FR" b="1" dirty="0" smtClean="0">
                <a:latin typeface="Arial Narrow" pitchFamily="34" charset="0"/>
              </a:rPr>
              <a:t>Les transitions radiatives : La luminescence</a:t>
            </a:r>
          </a:p>
          <a:p>
            <a:pPr marL="177800" lvl="1" indent="354013">
              <a:lnSpc>
                <a:spcPct val="150000"/>
              </a:lnSpc>
              <a:buFont typeface="+mj-lt"/>
              <a:buAutoNum type="alphaLcParenR"/>
            </a:pPr>
            <a:r>
              <a:rPr lang="fr-FR" dirty="0" smtClean="0">
                <a:solidFill>
                  <a:srgbClr val="847573"/>
                </a:solidFill>
                <a:latin typeface="Arial Narrow" pitchFamily="34" charset="0"/>
              </a:rPr>
              <a:t>Transitions spontanées (LED, sources </a:t>
            </a:r>
            <a:r>
              <a:rPr lang="fr-FR" dirty="0" err="1" smtClean="0">
                <a:solidFill>
                  <a:srgbClr val="847573"/>
                </a:solidFill>
                <a:latin typeface="Arial Narrow" pitchFamily="34" charset="0"/>
              </a:rPr>
              <a:t>superfluorescentes</a:t>
            </a:r>
            <a:r>
              <a:rPr lang="fr-FR" dirty="0" smtClean="0">
                <a:solidFill>
                  <a:srgbClr val="847573"/>
                </a:solidFill>
                <a:latin typeface="Arial Narrow" pitchFamily="34" charset="0"/>
              </a:rPr>
              <a:t>)</a:t>
            </a:r>
          </a:p>
          <a:p>
            <a:pPr marL="531813" lvl="1" indent="-354013">
              <a:lnSpc>
                <a:spcPct val="150000"/>
              </a:lnSpc>
              <a:buFont typeface="+mj-lt"/>
              <a:buAutoNum type="alphaLcParenR"/>
            </a:pPr>
            <a:r>
              <a:rPr lang="fr-FR" dirty="0" smtClean="0">
                <a:latin typeface="Arial Narrow" pitchFamily="34" charset="0"/>
              </a:rPr>
              <a:t>Transitions stimulées : absorption et émission</a:t>
            </a:r>
          </a:p>
          <a:p>
            <a:pPr marL="900113" lvl="2" indent="-265113">
              <a:lnSpc>
                <a:spcPct val="150000"/>
              </a:lnSpc>
              <a:buFont typeface="Arial" pitchFamily="34" charset="0"/>
              <a:buChar char="•"/>
            </a:pPr>
            <a:r>
              <a:rPr lang="fr-FR" dirty="0" smtClean="0">
                <a:latin typeface="Arial Narrow" pitchFamily="34" charset="0"/>
              </a:rPr>
              <a:t>Absorption</a:t>
            </a:r>
          </a:p>
          <a:p>
            <a:pPr marL="900113" lvl="2" indent="-265113">
              <a:lnSpc>
                <a:spcPct val="150000"/>
              </a:lnSpc>
              <a:buFont typeface="Arial" pitchFamily="34" charset="0"/>
              <a:buChar char="•"/>
            </a:pPr>
            <a:r>
              <a:rPr lang="fr-FR" dirty="0" smtClean="0">
                <a:latin typeface="Arial Narrow" pitchFamily="34" charset="0"/>
              </a:rPr>
              <a:t>Émission induite</a:t>
            </a:r>
          </a:p>
          <a:p>
            <a:pPr marL="900113" lvl="2" indent="-265113">
              <a:lnSpc>
                <a:spcPct val="150000"/>
              </a:lnSpc>
              <a:buFont typeface="Arial" pitchFamily="34" charset="0"/>
              <a:buChar char="•"/>
            </a:pPr>
            <a:r>
              <a:rPr lang="fr-FR" dirty="0" smtClean="0">
                <a:latin typeface="Arial Narrow" pitchFamily="34" charset="0"/>
              </a:rPr>
              <a:t>Les équations d’Einstein</a:t>
            </a:r>
          </a:p>
          <a:p>
            <a:pPr marL="900113" lvl="2" indent="-265113">
              <a:lnSpc>
                <a:spcPct val="150000"/>
              </a:lnSpc>
              <a:buFont typeface="Arial" pitchFamily="34" charset="0"/>
              <a:buChar char="•"/>
            </a:pPr>
            <a:r>
              <a:rPr lang="fr-FR" dirty="0" smtClean="0">
                <a:latin typeface="Arial Narrow" pitchFamily="34" charset="0"/>
              </a:rPr>
              <a:t>L’amplification optique : nécessité d’un pompage</a:t>
            </a:r>
          </a:p>
          <a:p>
            <a:pPr marL="900113" lvl="2" indent="-265113">
              <a:lnSpc>
                <a:spcPct val="150000"/>
              </a:lnSpc>
              <a:buFont typeface="Arial" pitchFamily="34" charset="0"/>
              <a:buChar char="•"/>
            </a:pPr>
            <a:r>
              <a:rPr lang="fr-FR" dirty="0" smtClean="0">
                <a:latin typeface="Arial Narrow" pitchFamily="34" charset="0"/>
              </a:rPr>
              <a:t>Inversion de population par pompage</a:t>
            </a:r>
          </a:p>
          <a:p>
            <a:pPr marL="900113" lvl="2" indent="-265113">
              <a:lnSpc>
                <a:spcPct val="150000"/>
              </a:lnSpc>
              <a:buFont typeface="Arial" pitchFamily="34" charset="0"/>
              <a:buChar char="•"/>
            </a:pPr>
            <a:r>
              <a:rPr lang="fr-FR" dirty="0" smtClean="0">
                <a:latin typeface="Arial Narrow" pitchFamily="34" charset="0"/>
              </a:rPr>
              <a:t>L’amplificateur optique (EDFA, </a:t>
            </a:r>
            <a:r>
              <a:rPr lang="fr-FR" dirty="0" err="1" smtClean="0">
                <a:latin typeface="Arial Narrow" pitchFamily="34" charset="0"/>
              </a:rPr>
              <a:t>Semiconducteur</a:t>
            </a:r>
            <a:r>
              <a:rPr lang="fr-FR" dirty="0" smtClean="0">
                <a:latin typeface="Arial Narrow" pitchFamily="34" charset="0"/>
              </a:rPr>
              <a:t>)</a:t>
            </a:r>
          </a:p>
          <a:p>
            <a:pPr marL="74613" indent="-354013">
              <a:lnSpc>
                <a:spcPct val="150000"/>
              </a:lnSpc>
              <a:buFont typeface="+mj-lt"/>
              <a:buAutoNum type="arabicPeriod"/>
            </a:pPr>
            <a:r>
              <a:rPr lang="fr-FR" b="1" dirty="0" smtClean="0">
                <a:solidFill>
                  <a:srgbClr val="8F8685"/>
                </a:solidFill>
                <a:latin typeface="Arial Narrow" pitchFamily="34" charset="0"/>
                <a:sym typeface="Wingdings" pitchFamily="2" charset="2"/>
              </a:rPr>
              <a:t>Les lasers</a:t>
            </a:r>
            <a:endParaRPr lang="fr-FR" dirty="0">
              <a:latin typeface="Arial Narrow" pitchFamily="34" charset="0"/>
            </a:endParaRPr>
          </a:p>
        </p:txBody>
      </p:sp>
      <p:sp>
        <p:nvSpPr>
          <p:cNvPr id="7" name="Titre 1"/>
          <p:cNvSpPr txBox="1">
            <a:spLocks/>
          </p:cNvSpPr>
          <p:nvPr/>
        </p:nvSpPr>
        <p:spPr>
          <a:xfrm>
            <a:off x="1497013" y="443775"/>
            <a:ext cx="7391400" cy="5450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2800" b="1" i="0" u="none" strike="noStrike" kern="0" cap="none" spc="0" normalizeH="0" baseline="0" noProof="0" dirty="0" smtClean="0">
                <a:ln>
                  <a:noFill/>
                </a:ln>
                <a:solidFill>
                  <a:srgbClr val="DA6667"/>
                </a:solidFill>
                <a:effectLst/>
                <a:uLnTx/>
                <a:uFillTx/>
                <a:latin typeface="+mj-lt"/>
                <a:ea typeface="+mj-ea"/>
                <a:cs typeface="+mj-cs"/>
              </a:rPr>
              <a:t>Plan</a:t>
            </a:r>
            <a:endParaRPr kumimoji="0" lang="fr-FR" sz="2800" b="1" i="0" u="none" strike="noStrike" kern="0" cap="none" spc="0" normalizeH="0" baseline="0" noProof="0" dirty="0">
              <a:ln>
                <a:noFill/>
              </a:ln>
              <a:solidFill>
                <a:srgbClr val="DA6667"/>
              </a:solidFill>
              <a:effectLst/>
              <a:uLnTx/>
              <a:uFillTx/>
              <a:latin typeface="+mj-lt"/>
              <a:ea typeface="+mj-ea"/>
              <a:cs typeface="+mj-cs"/>
            </a:endParaRPr>
          </a:p>
        </p:txBody>
      </p:sp>
      <p:sp>
        <p:nvSpPr>
          <p:cNvPr id="9"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18</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Transitions induites : Absorption</a:t>
            </a:r>
            <a:endParaRPr lang="fr-FR" sz="2400" b="1" kern="0" dirty="0">
              <a:solidFill>
                <a:srgbClr val="DA6667"/>
              </a:solidFill>
              <a:latin typeface="Arial Narrow" pitchFamily="34" charset="0"/>
              <a:ea typeface="+mj-ea"/>
              <a:cs typeface="+mj-cs"/>
            </a:endParaRPr>
          </a:p>
        </p:txBody>
      </p:sp>
      <p:sp>
        <p:nvSpPr>
          <p:cNvPr id="19" name="Line 2"/>
          <p:cNvSpPr>
            <a:spLocks noChangeShapeType="1"/>
          </p:cNvSpPr>
          <p:nvPr/>
        </p:nvSpPr>
        <p:spPr bwMode="auto">
          <a:xfrm>
            <a:off x="3918834" y="2060591"/>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20" name="Line 3"/>
          <p:cNvSpPr>
            <a:spLocks noChangeShapeType="1"/>
          </p:cNvSpPr>
          <p:nvPr/>
        </p:nvSpPr>
        <p:spPr bwMode="auto">
          <a:xfrm>
            <a:off x="3926184" y="2663724"/>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17" name="Text Box 12"/>
          <p:cNvSpPr txBox="1">
            <a:spLocks noChangeArrowheads="1"/>
          </p:cNvSpPr>
          <p:nvPr/>
        </p:nvSpPr>
        <p:spPr bwMode="auto">
          <a:xfrm>
            <a:off x="5031071" y="1948711"/>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b</a:t>
            </a:r>
            <a:endParaRPr lang="fr-FR" sz="1400" dirty="0">
              <a:latin typeface="Arial Narrow" pitchFamily="34" charset="0"/>
            </a:endParaRPr>
          </a:p>
        </p:txBody>
      </p:sp>
      <p:sp>
        <p:nvSpPr>
          <p:cNvPr id="18" name="Text Box 13"/>
          <p:cNvSpPr txBox="1">
            <a:spLocks noChangeArrowheads="1"/>
          </p:cNvSpPr>
          <p:nvPr/>
        </p:nvSpPr>
        <p:spPr bwMode="auto">
          <a:xfrm>
            <a:off x="5031071" y="2489327"/>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a</a:t>
            </a:r>
            <a:endParaRPr lang="fr-FR" sz="1400" dirty="0">
              <a:latin typeface="Arial Narrow" pitchFamily="34" charset="0"/>
            </a:endParaRPr>
          </a:p>
        </p:txBody>
      </p:sp>
      <p:sp>
        <p:nvSpPr>
          <p:cNvPr id="47" name="Oval 48"/>
          <p:cNvSpPr>
            <a:spLocks noChangeArrowheads="1"/>
          </p:cNvSpPr>
          <p:nvPr/>
        </p:nvSpPr>
        <p:spPr bwMode="auto">
          <a:xfrm>
            <a:off x="4477402" y="2643228"/>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65" name="Groupe 64"/>
          <p:cNvGrpSpPr/>
          <p:nvPr/>
        </p:nvGrpSpPr>
        <p:grpSpPr>
          <a:xfrm>
            <a:off x="2786318" y="2213212"/>
            <a:ext cx="1419490" cy="399086"/>
            <a:chOff x="1173179" y="2239091"/>
            <a:chExt cx="1419490" cy="399086"/>
          </a:xfrm>
        </p:grpSpPr>
        <p:sp>
          <p:nvSpPr>
            <p:cNvPr id="7" name="Freeform 11"/>
            <p:cNvSpPr>
              <a:spLocks/>
            </p:cNvSpPr>
            <p:nvPr/>
          </p:nvSpPr>
          <p:spPr bwMode="auto">
            <a:xfrm>
              <a:off x="1362737" y="2239091"/>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60" name="Text Box 61"/>
            <p:cNvSpPr txBox="1">
              <a:spLocks noChangeArrowheads="1"/>
            </p:cNvSpPr>
            <p:nvPr/>
          </p:nvSpPr>
          <p:spPr bwMode="auto">
            <a:xfrm>
              <a:off x="1173179" y="2268845"/>
              <a:ext cx="1419490" cy="369332"/>
            </a:xfrm>
            <a:prstGeom prst="rect">
              <a:avLst/>
            </a:prstGeom>
            <a:noFill/>
            <a:ln w="9525">
              <a:noFill/>
              <a:miter lim="800000"/>
              <a:headEnd/>
              <a:tailEnd/>
            </a:ln>
          </p:spPr>
          <p:txBody>
            <a:bodyPr wrap="square">
              <a:spAutoFit/>
            </a:bodyPr>
            <a:lstStyle/>
            <a:p>
              <a:r>
                <a:rPr lang="fr-FR" i="1" dirty="0" smtClean="0">
                  <a:latin typeface="Arial Narrow" pitchFamily="34" charset="0"/>
                </a:rPr>
                <a:t>h</a:t>
              </a:r>
              <a:r>
                <a:rPr lang="fr-FR" i="1" dirty="0" smtClean="0">
                  <a:latin typeface="Arial Narrow" pitchFamily="34" charset="0"/>
                  <a:sym typeface="Symbol"/>
                </a:rPr>
                <a:t> = </a:t>
              </a:r>
              <a:r>
                <a:rPr lang="fr-FR" i="1" dirty="0" err="1" smtClean="0">
                  <a:latin typeface="Arial Narrow" pitchFamily="34" charset="0"/>
                  <a:sym typeface="Symbol"/>
                </a:rPr>
                <a:t>E</a:t>
              </a:r>
              <a:r>
                <a:rPr lang="fr-FR" i="1" baseline="-25000" dirty="0" err="1" smtClean="0">
                  <a:latin typeface="Arial Narrow" pitchFamily="34" charset="0"/>
                  <a:sym typeface="Symbol"/>
                </a:rPr>
                <a:t>b</a:t>
              </a:r>
              <a:r>
                <a:rPr lang="fr-FR" i="1" dirty="0" smtClean="0">
                  <a:latin typeface="Arial Narrow" pitchFamily="34" charset="0"/>
                  <a:sym typeface="Symbol"/>
                </a:rPr>
                <a:t>-</a:t>
              </a:r>
              <a:r>
                <a:rPr lang="fr-FR" i="1" dirty="0" err="1" smtClean="0">
                  <a:latin typeface="Arial Narrow" pitchFamily="34" charset="0"/>
                  <a:sym typeface="Symbol"/>
                </a:rPr>
                <a:t>E</a:t>
              </a:r>
              <a:r>
                <a:rPr lang="fr-FR" i="1" baseline="-25000" dirty="0" err="1" smtClean="0">
                  <a:latin typeface="Arial Narrow" pitchFamily="34" charset="0"/>
                  <a:sym typeface="Symbol"/>
                </a:rPr>
                <a:t>a</a:t>
              </a:r>
              <a:endParaRPr lang="fr-FR" i="1" baseline="-25000" dirty="0">
                <a:latin typeface="Arial Narrow" pitchFamily="34" charset="0"/>
              </a:endParaRPr>
            </a:p>
          </p:txBody>
        </p:sp>
      </p:grpSp>
      <p:sp>
        <p:nvSpPr>
          <p:cNvPr id="130052"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130053" name="Rectangle 5"/>
          <p:cNvSpPr>
            <a:spLocks noChangeArrowheads="1"/>
          </p:cNvSpPr>
          <p:nvPr/>
        </p:nvSpPr>
        <p:spPr bwMode="auto">
          <a:xfrm>
            <a:off x="0" y="2286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36" name="Groupe 35"/>
          <p:cNvGrpSpPr/>
          <p:nvPr/>
        </p:nvGrpSpPr>
        <p:grpSpPr>
          <a:xfrm>
            <a:off x="3994771" y="3713135"/>
            <a:ext cx="1681125" cy="851241"/>
            <a:chOff x="3965275" y="2993366"/>
            <a:chExt cx="1681125" cy="851241"/>
          </a:xfrm>
        </p:grpSpPr>
        <p:sp>
          <p:nvSpPr>
            <p:cNvPr id="37" name="Ellipse 36"/>
            <p:cNvSpPr/>
            <p:nvPr/>
          </p:nvSpPr>
          <p:spPr>
            <a:xfrm>
              <a:off x="4045789" y="2993366"/>
              <a:ext cx="28467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8" name="Forme libre 37"/>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9" name="ZoneTexte 38"/>
            <p:cNvSpPr txBox="1"/>
            <p:nvPr/>
          </p:nvSpPr>
          <p:spPr>
            <a:xfrm>
              <a:off x="4403752" y="3536830"/>
              <a:ext cx="1242648" cy="307777"/>
            </a:xfrm>
            <a:prstGeom prst="rect">
              <a:avLst/>
            </a:prstGeom>
            <a:noFill/>
          </p:spPr>
          <p:txBody>
            <a:bodyPr wrap="none" rtlCol="0">
              <a:spAutoFit/>
            </a:bodyPr>
            <a:lstStyle/>
            <a:p>
              <a:r>
                <a:rPr lang="fr-FR" sz="1400" i="1" dirty="0" smtClean="0">
                  <a:latin typeface="Arial Narrow" pitchFamily="34" charset="0"/>
                </a:rPr>
                <a:t>Peuple l’état |b&gt;</a:t>
              </a:r>
              <a:endParaRPr lang="fr-FR" sz="1400" i="1" dirty="0">
                <a:latin typeface="Arial Narrow" pitchFamily="34" charset="0"/>
              </a:endParaRPr>
            </a:p>
          </p:txBody>
        </p:sp>
      </p:grpSp>
      <p:grpSp>
        <p:nvGrpSpPr>
          <p:cNvPr id="40" name="Groupe 39"/>
          <p:cNvGrpSpPr/>
          <p:nvPr/>
        </p:nvGrpSpPr>
        <p:grpSpPr>
          <a:xfrm>
            <a:off x="4263453" y="3640367"/>
            <a:ext cx="3236038" cy="1374143"/>
            <a:chOff x="3965275" y="2901351"/>
            <a:chExt cx="3236038" cy="1374143"/>
          </a:xfrm>
        </p:grpSpPr>
        <p:sp>
          <p:nvSpPr>
            <p:cNvPr id="41" name="Ellipse 40"/>
            <p:cNvSpPr/>
            <p:nvPr/>
          </p:nvSpPr>
          <p:spPr>
            <a:xfrm>
              <a:off x="4045789" y="2901351"/>
              <a:ext cx="692988" cy="543463"/>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2" name="Forme libre 41"/>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43" name="ZoneTexte 42"/>
            <p:cNvSpPr txBox="1"/>
            <p:nvPr/>
          </p:nvSpPr>
          <p:spPr>
            <a:xfrm>
              <a:off x="4403752" y="3536830"/>
              <a:ext cx="2797561" cy="738664"/>
            </a:xfrm>
            <a:prstGeom prst="rect">
              <a:avLst/>
            </a:prstGeom>
            <a:noFill/>
          </p:spPr>
          <p:txBody>
            <a:bodyPr wrap="none" rtlCol="0">
              <a:spAutoFit/>
            </a:bodyPr>
            <a:lstStyle/>
            <a:p>
              <a:r>
                <a:rPr lang="fr-FR" sz="1400" i="1" dirty="0" err="1" smtClean="0">
                  <a:latin typeface="Arial Narrow" pitchFamily="34" charset="0"/>
                </a:rPr>
                <a:t>Proba</a:t>
              </a:r>
              <a:r>
                <a:rPr lang="fr-FR" sz="1400" i="1" dirty="0" smtClean="0">
                  <a:latin typeface="Arial Narrow" pitchFamily="34" charset="0"/>
                </a:rPr>
                <a:t> de passer de l’état |a&gt; à l’état |b&gt;</a:t>
              </a:r>
            </a:p>
            <a:p>
              <a:r>
                <a:rPr lang="fr-FR" sz="1400" i="1" dirty="0" smtClean="0">
                  <a:latin typeface="Arial Narrow" pitchFamily="34" charset="0"/>
                  <a:sym typeface="Symbol"/>
                </a:rPr>
                <a:t> au nombre de photons incidents à </a:t>
              </a:r>
            </a:p>
            <a:p>
              <a:r>
                <a:rPr lang="fr-FR" sz="1400" i="1" dirty="0" smtClean="0">
                  <a:latin typeface="Arial Narrow" pitchFamily="34" charset="0"/>
                  <a:sym typeface="Symbol"/>
                </a:rPr>
                <a:t>chaque fréquence : ()</a:t>
              </a:r>
              <a:endParaRPr lang="fr-FR" sz="1400" i="1" dirty="0">
                <a:latin typeface="Arial Narrow" pitchFamily="34" charset="0"/>
              </a:endParaRPr>
            </a:p>
          </p:txBody>
        </p:sp>
      </p:grpSp>
      <p:grpSp>
        <p:nvGrpSpPr>
          <p:cNvPr id="44" name="Groupe 43"/>
          <p:cNvGrpSpPr/>
          <p:nvPr/>
        </p:nvGrpSpPr>
        <p:grpSpPr>
          <a:xfrm>
            <a:off x="4879171" y="3674619"/>
            <a:ext cx="2602852" cy="917377"/>
            <a:chOff x="3965275" y="2927230"/>
            <a:chExt cx="2602852" cy="917377"/>
          </a:xfrm>
        </p:grpSpPr>
        <p:sp>
          <p:nvSpPr>
            <p:cNvPr id="45" name="Ellipse 44"/>
            <p:cNvSpPr/>
            <p:nvPr/>
          </p:nvSpPr>
          <p:spPr>
            <a:xfrm>
              <a:off x="4163383" y="2927230"/>
              <a:ext cx="471882" cy="460074"/>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6" name="Forme libre 45"/>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48" name="ZoneTexte 47"/>
            <p:cNvSpPr txBox="1"/>
            <p:nvPr/>
          </p:nvSpPr>
          <p:spPr>
            <a:xfrm>
              <a:off x="4403752" y="3536830"/>
              <a:ext cx="2164375" cy="307777"/>
            </a:xfrm>
            <a:prstGeom prst="rect">
              <a:avLst/>
            </a:prstGeom>
            <a:noFill/>
          </p:spPr>
          <p:txBody>
            <a:bodyPr wrap="none" rtlCol="0">
              <a:spAutoFit/>
            </a:bodyPr>
            <a:lstStyle/>
            <a:p>
              <a:r>
                <a:rPr lang="fr-FR" sz="1400" i="1" dirty="0" smtClean="0">
                  <a:latin typeface="Arial Narrow" pitchFamily="34" charset="0"/>
                  <a:sym typeface="Symbol"/>
                </a:rPr>
                <a:t> À la population de l’état bas</a:t>
              </a:r>
              <a:endParaRPr lang="fr-FR" sz="1400" i="1" dirty="0">
                <a:latin typeface="Arial Narrow" pitchFamily="34" charset="0"/>
              </a:endParaRPr>
            </a:p>
          </p:txBody>
        </p:sp>
      </p:grpSp>
      <p:grpSp>
        <p:nvGrpSpPr>
          <p:cNvPr id="49" name="Groupe 48"/>
          <p:cNvGrpSpPr/>
          <p:nvPr/>
        </p:nvGrpSpPr>
        <p:grpSpPr>
          <a:xfrm>
            <a:off x="5224405" y="3646301"/>
            <a:ext cx="2365608" cy="917377"/>
            <a:chOff x="3965275" y="2927230"/>
            <a:chExt cx="2365608" cy="917377"/>
          </a:xfrm>
        </p:grpSpPr>
        <p:sp>
          <p:nvSpPr>
            <p:cNvPr id="50" name="Ellipse 49"/>
            <p:cNvSpPr/>
            <p:nvPr/>
          </p:nvSpPr>
          <p:spPr>
            <a:xfrm>
              <a:off x="4163383" y="2927230"/>
              <a:ext cx="471882" cy="460074"/>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51" name="Forme libre 50"/>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52" name="ZoneTexte 51"/>
            <p:cNvSpPr txBox="1"/>
            <p:nvPr/>
          </p:nvSpPr>
          <p:spPr>
            <a:xfrm>
              <a:off x="4403752" y="3536830"/>
              <a:ext cx="1927131" cy="307777"/>
            </a:xfrm>
            <a:prstGeom prst="rect">
              <a:avLst/>
            </a:prstGeom>
            <a:noFill/>
          </p:spPr>
          <p:txBody>
            <a:bodyPr wrap="none" rtlCol="0">
              <a:spAutoFit/>
            </a:bodyPr>
            <a:lstStyle/>
            <a:p>
              <a:r>
                <a:rPr lang="fr-FR" sz="1400" i="1" dirty="0" smtClean="0">
                  <a:latin typeface="Arial Narrow" pitchFamily="34" charset="0"/>
                  <a:sym typeface="Symbol"/>
                </a:rPr>
                <a:t> à la durée d’observation</a:t>
              </a:r>
              <a:endParaRPr lang="fr-FR" sz="1400" i="1" dirty="0">
                <a:latin typeface="Arial Narrow" pitchFamily="34" charset="0"/>
              </a:endParaRPr>
            </a:p>
          </p:txBody>
        </p:sp>
      </p:grpSp>
      <p:grpSp>
        <p:nvGrpSpPr>
          <p:cNvPr id="53" name="Groupe 52"/>
          <p:cNvGrpSpPr/>
          <p:nvPr/>
        </p:nvGrpSpPr>
        <p:grpSpPr>
          <a:xfrm>
            <a:off x="3967884" y="4539774"/>
            <a:ext cx="5125528" cy="1500996"/>
            <a:chOff x="3942272" y="4209680"/>
            <a:chExt cx="5125528" cy="1500996"/>
          </a:xfrm>
        </p:grpSpPr>
        <p:grpSp>
          <p:nvGrpSpPr>
            <p:cNvPr id="54" name="Groupe 70"/>
            <p:cNvGrpSpPr/>
            <p:nvPr/>
          </p:nvGrpSpPr>
          <p:grpSpPr>
            <a:xfrm>
              <a:off x="3942272" y="4209680"/>
              <a:ext cx="4331052" cy="568543"/>
              <a:chOff x="4045789" y="2993365"/>
              <a:chExt cx="4331052" cy="568543"/>
            </a:xfrm>
          </p:grpSpPr>
          <p:sp>
            <p:nvSpPr>
              <p:cNvPr id="61" name="Virage 60"/>
              <p:cNvSpPr/>
              <p:nvPr/>
            </p:nvSpPr>
            <p:spPr>
              <a:xfrm rot="10800000" flipH="1">
                <a:off x="4045789" y="2993365"/>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62" name="Rectangle 61"/>
              <p:cNvSpPr/>
              <p:nvPr/>
            </p:nvSpPr>
            <p:spPr>
              <a:xfrm>
                <a:off x="4862737" y="3192576"/>
                <a:ext cx="3514104" cy="369332"/>
              </a:xfrm>
              <a:prstGeom prst="rect">
                <a:avLst/>
              </a:prstGeom>
              <a:ln w="38100">
                <a:solidFill>
                  <a:srgbClr val="FF0000"/>
                </a:solidFill>
              </a:ln>
            </p:spPr>
            <p:txBody>
              <a:bodyPr wrap="none">
                <a:spAutoFit/>
              </a:bodyPr>
              <a:lstStyle/>
              <a:p>
                <a:r>
                  <a:rPr lang="fr-FR" b="1" i="1" dirty="0" err="1" smtClean="0">
                    <a:latin typeface="Arial Narrow" pitchFamily="34" charset="0"/>
                  </a:rPr>
                  <a:t>B</a:t>
                </a:r>
                <a:r>
                  <a:rPr lang="fr-FR" b="1" i="1" baseline="-25000" dirty="0" err="1" smtClean="0">
                    <a:latin typeface="Arial Narrow" pitchFamily="34" charset="0"/>
                  </a:rPr>
                  <a:t>ab</a:t>
                </a:r>
                <a:r>
                  <a:rPr lang="fr-FR" b="1" i="1" dirty="0" smtClean="0">
                    <a:latin typeface="Arial Narrow" pitchFamily="34" charset="0"/>
                  </a:rPr>
                  <a:t>= 1/</a:t>
                </a:r>
                <a:r>
                  <a:rPr lang="fr-FR" b="1" i="1" dirty="0" smtClean="0">
                    <a:latin typeface="Arial Narrow" pitchFamily="34" charset="0"/>
                    <a:sym typeface="Symbol"/>
                  </a:rPr>
                  <a:t></a:t>
                </a:r>
                <a:r>
                  <a:rPr lang="fr-FR" b="1" dirty="0" smtClean="0">
                    <a:latin typeface="Arial Narrow" pitchFamily="34" charset="0"/>
                  </a:rPr>
                  <a:t>  = 2</a:t>
                </a:r>
                <a:r>
                  <a:rPr lang="fr-FR" b="1" baseline="30000" dirty="0" smtClean="0">
                    <a:latin typeface="Arial Narrow" pitchFamily="34" charset="0"/>
                  </a:rPr>
                  <a:t>ième</a:t>
                </a:r>
                <a:r>
                  <a:rPr lang="fr-FR" b="1" dirty="0" smtClean="0">
                    <a:latin typeface="Arial Narrow" pitchFamily="34" charset="0"/>
                  </a:rPr>
                  <a:t> coefficient d’Einstein</a:t>
                </a:r>
                <a:endParaRPr lang="fr-FR" dirty="0">
                  <a:latin typeface="Arial Narrow" pitchFamily="34" charset="0"/>
                </a:endParaRPr>
              </a:p>
            </p:txBody>
          </p:sp>
        </p:grpSp>
        <p:grpSp>
          <p:nvGrpSpPr>
            <p:cNvPr id="55" name="Groupe 32"/>
            <p:cNvGrpSpPr/>
            <p:nvPr/>
          </p:nvGrpSpPr>
          <p:grpSpPr>
            <a:xfrm>
              <a:off x="3956649" y="4810654"/>
              <a:ext cx="5111151" cy="900022"/>
              <a:chOff x="3956649" y="4810654"/>
              <a:chExt cx="5111151" cy="900022"/>
            </a:xfrm>
          </p:grpSpPr>
          <p:sp>
            <p:nvSpPr>
              <p:cNvPr id="56" name="ZoneTexte 55"/>
              <p:cNvSpPr txBox="1"/>
              <p:nvPr/>
            </p:nvSpPr>
            <p:spPr>
              <a:xfrm>
                <a:off x="4771845" y="4994693"/>
                <a:ext cx="4295955" cy="646331"/>
              </a:xfrm>
              <a:prstGeom prst="rect">
                <a:avLst/>
              </a:prstGeom>
              <a:noFill/>
            </p:spPr>
            <p:txBody>
              <a:bodyPr wrap="square" rtlCol="0">
                <a:spAutoFit/>
              </a:bodyPr>
              <a:lstStyle/>
              <a:p>
                <a:r>
                  <a:rPr lang="fr-FR" i="1" dirty="0" smtClean="0">
                    <a:latin typeface="Arial Narrow" pitchFamily="34" charset="0"/>
                    <a:sym typeface="Symbol"/>
                  </a:rPr>
                  <a:t>()</a:t>
                </a:r>
                <a:r>
                  <a:rPr lang="fr-FR" dirty="0" smtClean="0">
                    <a:latin typeface="Arial Narrow" pitchFamily="34" charset="0"/>
                    <a:sym typeface="Symbol"/>
                  </a:rPr>
                  <a:t> = densité spectrale énergétique du rayonnement incident</a:t>
                </a:r>
                <a:endParaRPr lang="fr-FR" dirty="0">
                  <a:latin typeface="Arial Narrow" pitchFamily="34" charset="0"/>
                </a:endParaRPr>
              </a:p>
            </p:txBody>
          </p:sp>
          <p:grpSp>
            <p:nvGrpSpPr>
              <p:cNvPr id="57" name="Groupe 31"/>
              <p:cNvGrpSpPr/>
              <p:nvPr/>
            </p:nvGrpSpPr>
            <p:grpSpPr>
              <a:xfrm>
                <a:off x="3956649" y="4810654"/>
                <a:ext cx="4376468" cy="900022"/>
                <a:chOff x="3956649" y="4586378"/>
                <a:chExt cx="4376468" cy="900022"/>
              </a:xfrm>
            </p:grpSpPr>
            <p:sp>
              <p:nvSpPr>
                <p:cNvPr id="58" name="Virage 57"/>
                <p:cNvSpPr/>
                <p:nvPr/>
              </p:nvSpPr>
              <p:spPr>
                <a:xfrm rot="10800000" flipH="1">
                  <a:off x="3956649" y="4586378"/>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59" name="Rectangle 58"/>
                <p:cNvSpPr/>
                <p:nvPr/>
              </p:nvSpPr>
              <p:spPr>
                <a:xfrm>
                  <a:off x="4753155" y="4735902"/>
                  <a:ext cx="3579962" cy="750498"/>
                </a:xfrm>
                <a:prstGeom prst="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Narrow" pitchFamily="34" charset="0"/>
                  </a:endParaRPr>
                </a:p>
              </p:txBody>
            </p:sp>
          </p:grpSp>
        </p:grpSp>
      </p:grpSp>
      <p:grpSp>
        <p:nvGrpSpPr>
          <p:cNvPr id="6" name="Groupe 5"/>
          <p:cNvGrpSpPr/>
          <p:nvPr/>
        </p:nvGrpSpPr>
        <p:grpSpPr>
          <a:xfrm>
            <a:off x="219075" y="3027875"/>
            <a:ext cx="5925020" cy="1033347"/>
            <a:chOff x="219075" y="3027875"/>
            <a:chExt cx="5925020" cy="1033347"/>
          </a:xfrm>
        </p:grpSpPr>
        <p:sp>
          <p:nvSpPr>
            <p:cNvPr id="69" name="ZoneTexte 68"/>
            <p:cNvSpPr txBox="1"/>
            <p:nvPr/>
          </p:nvSpPr>
          <p:spPr>
            <a:xfrm>
              <a:off x="219075" y="3027875"/>
              <a:ext cx="5925020" cy="369332"/>
            </a:xfrm>
            <a:prstGeom prst="rect">
              <a:avLst/>
            </a:prstGeom>
            <a:noFill/>
          </p:spPr>
          <p:txBody>
            <a:bodyPr wrap="none" rtlCol="0">
              <a:spAutoFit/>
            </a:bodyPr>
            <a:lstStyle/>
            <a:p>
              <a:r>
                <a:rPr lang="fr-FR" dirty="0" smtClean="0">
                  <a:latin typeface="Arial Narrow" pitchFamily="34" charset="0"/>
                </a:rPr>
                <a:t>Durant l’intervalle </a:t>
              </a:r>
              <a:r>
                <a:rPr lang="fr-FR" i="1" dirty="0" err="1" smtClean="0">
                  <a:latin typeface="Arial Narrow" pitchFamily="34" charset="0"/>
                </a:rPr>
                <a:t>dt</a:t>
              </a:r>
              <a:r>
                <a:rPr lang="fr-FR" dirty="0" smtClean="0">
                  <a:latin typeface="Arial Narrow" pitchFamily="34" charset="0"/>
                </a:rPr>
                <a:t>, la population </a:t>
              </a:r>
              <a:r>
                <a:rPr lang="fr-FR" i="1" dirty="0" smtClean="0">
                  <a:latin typeface="Arial Narrow" pitchFamily="34" charset="0"/>
                </a:rPr>
                <a:t>Nb</a:t>
              </a:r>
              <a:r>
                <a:rPr lang="fr-FR" dirty="0" smtClean="0">
                  <a:latin typeface="Arial Narrow" pitchFamily="34" charset="0"/>
                </a:rPr>
                <a:t> de l’état excité augmente de : </a:t>
              </a:r>
              <a:endParaRPr lang="fr-FR" dirty="0">
                <a:latin typeface="Arial Narrow" pitchFamily="34" charset="0"/>
              </a:endParaRPr>
            </a:p>
          </p:txBody>
        </p:sp>
        <mc:AlternateContent xmlns:mc="http://schemas.openxmlformats.org/markup-compatibility/2006" xmlns:a14="http://schemas.microsoft.com/office/drawing/2010/main">
          <mc:Choice Requires="a14">
            <p:sp>
              <p:nvSpPr>
                <p:cNvPr id="3" name="Rectangle 2"/>
                <p:cNvSpPr/>
                <p:nvPr/>
              </p:nvSpPr>
              <p:spPr>
                <a:xfrm>
                  <a:off x="2925048" y="3599557"/>
                  <a:ext cx="3006657"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fr-FR" sz="2400" i="1">
                            <a:latin typeface="Cambria Math" panose="02040503050406030204" pitchFamily="18" charset="0"/>
                          </a:rPr>
                          <m:t>𝑑</m:t>
                        </m:r>
                        <m:sSub>
                          <m:sSubPr>
                            <m:ctrlPr>
                              <a:rPr lang="fr-FR" sz="2400" i="1">
                                <a:latin typeface="Cambria Math" panose="02040503050406030204" pitchFamily="18" charset="0"/>
                              </a:rPr>
                            </m:ctrlPr>
                          </m:sSubPr>
                          <m:e>
                            <m:r>
                              <a:rPr lang="fr-FR" sz="2400" i="1">
                                <a:latin typeface="Cambria Math" panose="02040503050406030204" pitchFamily="18" charset="0"/>
                              </a:rPr>
                              <m:t>𝑁</m:t>
                            </m:r>
                            <m:r>
                              <a:rPr lang="fr-FR" sz="2400" i="0">
                                <a:latin typeface="Cambria Math" panose="02040503050406030204" pitchFamily="18" charset="0"/>
                              </a:rPr>
                              <m:t>′</m:t>
                            </m:r>
                          </m:e>
                          <m:sub>
                            <m:r>
                              <a:rPr lang="fr-FR" sz="2400" i="1">
                                <a:latin typeface="Cambria Math" panose="02040503050406030204" pitchFamily="18" charset="0"/>
                              </a:rPr>
                              <m:t>𝑏</m:t>
                            </m:r>
                          </m:sub>
                        </m:sSub>
                        <m:r>
                          <a:rPr lang="fr-FR" sz="2400" i="0">
                            <a:latin typeface="Cambria Math" panose="02040503050406030204" pitchFamily="18" charset="0"/>
                          </a:rPr>
                          <m:t>=+</m:t>
                        </m:r>
                        <m:sSub>
                          <m:sSubPr>
                            <m:ctrlPr>
                              <a:rPr lang="fr-FR" sz="2400" i="1">
                                <a:latin typeface="Cambria Math" panose="02040503050406030204" pitchFamily="18" charset="0"/>
                              </a:rPr>
                            </m:ctrlPr>
                          </m:sSubPr>
                          <m:e>
                            <m:r>
                              <a:rPr lang="fr-FR" sz="2400" i="1">
                                <a:latin typeface="Cambria Math" panose="02040503050406030204" pitchFamily="18" charset="0"/>
                              </a:rPr>
                              <m:t>𝐵</m:t>
                            </m:r>
                          </m:e>
                          <m:sub>
                            <m:r>
                              <a:rPr lang="fr-FR" sz="2400" i="1">
                                <a:latin typeface="Cambria Math" panose="02040503050406030204" pitchFamily="18" charset="0"/>
                              </a:rPr>
                              <m:t>𝑎𝑏</m:t>
                            </m:r>
                          </m:sub>
                        </m:sSub>
                        <m:sSub>
                          <m:sSubPr>
                            <m:ctrlPr>
                              <a:rPr lang="fr-FR" sz="2400" i="1">
                                <a:latin typeface="Cambria Math" panose="02040503050406030204" pitchFamily="18" charset="0"/>
                              </a:rPr>
                            </m:ctrlPr>
                          </m:sSubPr>
                          <m:e>
                            <m:r>
                              <a:rPr lang="fr-FR" sz="2400" i="1">
                                <a:latin typeface="Cambria Math" panose="02040503050406030204" pitchFamily="18" charset="0"/>
                              </a:rPr>
                              <m:t>𝜌</m:t>
                            </m:r>
                          </m:e>
                          <m:sub>
                            <m:r>
                              <a:rPr lang="fr-FR" sz="2400" i="1">
                                <a:latin typeface="Cambria Math" panose="02040503050406030204" pitchFamily="18" charset="0"/>
                              </a:rPr>
                              <m:t>𝜈</m:t>
                            </m:r>
                          </m:sub>
                        </m:sSub>
                        <m:sSub>
                          <m:sSubPr>
                            <m:ctrlPr>
                              <a:rPr lang="fr-FR" sz="2400" i="1">
                                <a:latin typeface="Cambria Math" panose="02040503050406030204" pitchFamily="18" charset="0"/>
                              </a:rPr>
                            </m:ctrlPr>
                          </m:sSubPr>
                          <m:e>
                            <m:r>
                              <a:rPr lang="fr-FR" sz="2400" i="1">
                                <a:latin typeface="Cambria Math" panose="02040503050406030204" pitchFamily="18" charset="0"/>
                              </a:rPr>
                              <m:t>𝑁</m:t>
                            </m:r>
                          </m:e>
                          <m:sub>
                            <m:r>
                              <a:rPr lang="fr-FR" sz="2400" i="1">
                                <a:latin typeface="Cambria Math" panose="02040503050406030204" pitchFamily="18" charset="0"/>
                              </a:rPr>
                              <m:t>𝑎</m:t>
                            </m:r>
                          </m:sub>
                        </m:sSub>
                        <m:r>
                          <a:rPr lang="fr-FR" sz="2400" i="1">
                            <a:latin typeface="Cambria Math" panose="02040503050406030204" pitchFamily="18" charset="0"/>
                          </a:rPr>
                          <m:t>𝑑𝑡</m:t>
                        </m:r>
                      </m:oMath>
                    </m:oMathPara>
                  </a14:m>
                  <a:endParaRPr lang="fr-FR" sz="2400" dirty="0"/>
                </a:p>
              </p:txBody>
            </p:sp>
          </mc:Choice>
          <mc:Fallback xmlns="">
            <p:sp>
              <p:nvSpPr>
                <p:cNvPr id="3" name="Rectangle 2"/>
                <p:cNvSpPr>
                  <a:spLocks noRot="1" noChangeAspect="1" noMove="1" noResize="1" noEditPoints="1" noAdjustHandles="1" noChangeArrowheads="1" noChangeShapeType="1" noTextEdit="1"/>
                </p:cNvSpPr>
                <p:nvPr/>
              </p:nvSpPr>
              <p:spPr>
                <a:xfrm>
                  <a:off x="2925048" y="3599557"/>
                  <a:ext cx="3006657" cy="461665"/>
                </a:xfrm>
                <a:prstGeom prst="rect">
                  <a:avLst/>
                </a:prstGeom>
                <a:blipFill>
                  <a:blip r:embed="rId3"/>
                  <a:stretch>
                    <a:fillRect b="-13158"/>
                  </a:stretch>
                </a:blipFill>
              </p:spPr>
              <p:txBody>
                <a:bodyPr/>
                <a:lstStyle/>
                <a:p>
                  <a:r>
                    <a:rPr lang="fr-FR">
                      <a:noFill/>
                    </a:rPr>
                    <a:t> </a:t>
                  </a:r>
                </a:p>
              </p:txBody>
            </p:sp>
          </mc:Fallback>
        </mc:AlternateContent>
      </p:grpSp>
      <p:sp>
        <p:nvSpPr>
          <p:cNvPr id="64"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500"/>
                                  </p:stCondLst>
                                  <p:childTnLst>
                                    <p:set>
                                      <p:cBhvr>
                                        <p:cTn id="6" dur="1" fill="hold">
                                          <p:stCondLst>
                                            <p:cond delay="0"/>
                                          </p:stCondLst>
                                        </p:cTn>
                                        <p:tgtEl>
                                          <p:spTgt spid="65"/>
                                        </p:tgtEl>
                                        <p:attrNameLst>
                                          <p:attrName>style.visibility</p:attrName>
                                        </p:attrNameLst>
                                      </p:cBhvr>
                                      <p:to>
                                        <p:strVal val="visible"/>
                                      </p:to>
                                    </p:set>
                                    <p:animEffect transition="in" filter="wipe(left)">
                                      <p:cBhvr>
                                        <p:cTn id="7" dur="500"/>
                                        <p:tgtEl>
                                          <p:spTgt spid="65"/>
                                        </p:tgtEl>
                                      </p:cBhvr>
                                    </p:animEffect>
                                  </p:childTnLst>
                                </p:cTn>
                              </p:par>
                            </p:childTnLst>
                          </p:cTn>
                        </p:par>
                        <p:par>
                          <p:cTn id="8" fill="hold">
                            <p:stCondLst>
                              <p:cond delay="2000"/>
                            </p:stCondLst>
                            <p:childTnLst>
                              <p:par>
                                <p:cTn id="9" presetID="0" presetClass="path" presetSubtype="0" accel="50000" decel="50000" fill="hold" grpId="0" nodeType="afterEffect">
                                  <p:stCondLst>
                                    <p:cond delay="1000"/>
                                  </p:stCondLst>
                                  <p:childTnLst>
                                    <p:animMotion origin="layout" path="M -1.94444E-6 2.59259E-6 C 0.01112 -0.01227 0.02223 -0.02454 0.02257 -0.03912 C 0.02292 -0.05371 0.01233 -0.07107 0.00174 -0.0882 " pathEditMode="relative" ptsTypes="aaA">
                                      <p:cBhvr>
                                        <p:cTn id="10" dur="1000" fill="hold"/>
                                        <p:tgtEl>
                                          <p:spTgt spid="47"/>
                                        </p:tgtEl>
                                        <p:attrNameLst>
                                          <p:attrName>ppt_x</p:attrName>
                                          <p:attrName>ppt_y</p:attrName>
                                        </p:attrNameLst>
                                      </p:cBhvr>
                                    </p:animMotion>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6"/>
                                        </p:tgtEl>
                                        <p:attrNameLst>
                                          <p:attrName>style.visibility</p:attrName>
                                        </p:attrNameLst>
                                      </p:cBhvr>
                                      <p:to>
                                        <p:strVal val="visible"/>
                                      </p:to>
                                    </p:set>
                                  </p:childTnLst>
                                  <p:subTnLst>
                                    <p:set>
                                      <p:cBhvr override="childStyle">
                                        <p:cTn dur="1" fill="hold" display="0" masterRel="nextClick" afterEffect="1"/>
                                        <p:tgtEl>
                                          <p:spTgt spid="36"/>
                                        </p:tgtEl>
                                        <p:attrNameLst>
                                          <p:attrName>style.visibility</p:attrName>
                                        </p:attrNameLst>
                                      </p:cBhvr>
                                      <p:to>
                                        <p:strVal val="hidden"/>
                                      </p:to>
                                    </p:set>
                                  </p:sub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0"/>
                                        </p:tgtEl>
                                        <p:attrNameLst>
                                          <p:attrName>style.visibility</p:attrName>
                                        </p:attrNameLst>
                                      </p:cBhvr>
                                      <p:to>
                                        <p:strVal val="visible"/>
                                      </p:to>
                                    </p:set>
                                  </p:childTnLst>
                                  <p:subTnLst>
                                    <p:set>
                                      <p:cBhvr override="childStyle">
                                        <p:cTn dur="1" fill="hold" display="0" masterRel="nextClick" afterEffect="1"/>
                                        <p:tgtEl>
                                          <p:spTgt spid="40"/>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4"/>
                                        </p:tgtEl>
                                        <p:attrNameLst>
                                          <p:attrName>style.visibility</p:attrName>
                                        </p:attrNameLst>
                                      </p:cBhvr>
                                      <p:to>
                                        <p:strVal val="visible"/>
                                      </p:to>
                                    </p:set>
                                  </p:childTnLst>
                                  <p:subTnLst>
                                    <p:set>
                                      <p:cBhvr override="childStyle">
                                        <p:cTn dur="1" fill="hold" display="0" masterRel="nextClick" afterEffect="1"/>
                                        <p:tgtEl>
                                          <p:spTgt spid="44"/>
                                        </p:tgtEl>
                                        <p:attrNameLst>
                                          <p:attrName>style.visibility</p:attrName>
                                        </p:attrNameLst>
                                      </p:cBhvr>
                                      <p:to>
                                        <p:strVal val="hidden"/>
                                      </p:to>
                                    </p:set>
                                  </p:sub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9"/>
                                        </p:tgtEl>
                                        <p:attrNameLst>
                                          <p:attrName>style.visibility</p:attrName>
                                        </p:attrNameLst>
                                      </p:cBhvr>
                                      <p:to>
                                        <p:strVal val="visible"/>
                                      </p:to>
                                    </p:set>
                                  </p:childTnLst>
                                  <p:subTnLst>
                                    <p:set>
                                      <p:cBhvr override="childStyle">
                                        <p:cTn dur="1" fill="hold" display="0" masterRel="nextClick" afterEffect="1"/>
                                        <p:tgtEl>
                                          <p:spTgt spid="49"/>
                                        </p:tgtEl>
                                        <p:attrNameLst>
                                          <p:attrName>style.visibility</p:attrName>
                                        </p:attrNameLst>
                                      </p:cBhvr>
                                      <p:to>
                                        <p:strVal val="hidden"/>
                                      </p:to>
                                    </p:set>
                                  </p:sub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53"/>
                                        </p:tgtEl>
                                        <p:attrNameLst>
                                          <p:attrName>style.visibility</p:attrName>
                                        </p:attrNameLst>
                                      </p:cBhvr>
                                      <p:to>
                                        <p:strVal val="visible"/>
                                      </p:to>
                                    </p:set>
                                    <p:animEffect transition="in" filter="wipe(left)">
                                      <p:cBhvr>
                                        <p:cTn id="35"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1</a:t>
            </a:fld>
            <a:endParaRPr lang="fr-FR"/>
          </a:p>
        </p:txBody>
      </p:sp>
      <p:sp>
        <p:nvSpPr>
          <p:cNvPr id="4" name="Rectangle 3"/>
          <p:cNvSpPr/>
          <p:nvPr/>
        </p:nvSpPr>
        <p:spPr>
          <a:xfrm>
            <a:off x="191387" y="871861"/>
            <a:ext cx="8537944" cy="3831818"/>
          </a:xfrm>
          <a:prstGeom prst="rect">
            <a:avLst/>
          </a:prstGeom>
        </p:spPr>
        <p:txBody>
          <a:bodyPr wrap="square">
            <a:spAutoFit/>
          </a:bodyPr>
          <a:lstStyle/>
          <a:p>
            <a:pPr marL="342900" indent="-342900">
              <a:lnSpc>
                <a:spcPct val="150000"/>
              </a:lnSpc>
              <a:buFont typeface="+mj-lt"/>
              <a:buAutoNum type="arabicPeriod"/>
            </a:pPr>
            <a:r>
              <a:rPr lang="fr-FR" b="1" dirty="0" smtClean="0">
                <a:latin typeface="Arial Narrow" pitchFamily="34" charset="0"/>
              </a:rPr>
              <a:t>Principe de l’émission de lumière</a:t>
            </a:r>
          </a:p>
          <a:p>
            <a:pPr marL="342900" indent="-342900">
              <a:lnSpc>
                <a:spcPct val="150000"/>
              </a:lnSpc>
              <a:buFont typeface="+mj-lt"/>
              <a:buAutoNum type="arabicPeriod"/>
            </a:pPr>
            <a:r>
              <a:rPr lang="fr-FR" b="1" dirty="0" smtClean="0">
                <a:latin typeface="Arial Narrow" pitchFamily="34" charset="0"/>
              </a:rPr>
              <a:t>Le rayonnement thermique</a:t>
            </a:r>
            <a:endParaRPr lang="fr-FR" dirty="0" smtClean="0">
              <a:latin typeface="Arial Narrow" pitchFamily="34" charset="0"/>
            </a:endParaRPr>
          </a:p>
          <a:p>
            <a:pPr marL="342900" indent="-342900">
              <a:lnSpc>
                <a:spcPct val="150000"/>
              </a:lnSpc>
              <a:buFont typeface="+mj-lt"/>
              <a:buAutoNum type="arabicPeriod"/>
            </a:pPr>
            <a:r>
              <a:rPr lang="fr-FR" b="1" dirty="0" smtClean="0">
                <a:latin typeface="Arial Narrow" pitchFamily="34" charset="0"/>
              </a:rPr>
              <a:t>Les transitions radiatives : La luminescence</a:t>
            </a:r>
          </a:p>
          <a:p>
            <a:pPr marL="527050" lvl="1" indent="-342900">
              <a:lnSpc>
                <a:spcPct val="150000"/>
              </a:lnSpc>
              <a:buFont typeface="+mj-lt"/>
              <a:buAutoNum type="alphaLcParenR"/>
            </a:pPr>
            <a:r>
              <a:rPr lang="fr-FR" dirty="0" smtClean="0">
                <a:latin typeface="Arial Narrow" pitchFamily="34" charset="0"/>
              </a:rPr>
              <a:t>Transitions spontanées (LED, sources </a:t>
            </a:r>
            <a:r>
              <a:rPr lang="fr-FR" dirty="0" err="1" smtClean="0">
                <a:latin typeface="Arial Narrow" pitchFamily="34" charset="0"/>
              </a:rPr>
              <a:t>superfluorescentes</a:t>
            </a:r>
            <a:r>
              <a:rPr lang="fr-FR" dirty="0" smtClean="0">
                <a:latin typeface="Arial Narrow" pitchFamily="34" charset="0"/>
              </a:rPr>
              <a:t>)</a:t>
            </a:r>
          </a:p>
          <a:p>
            <a:pPr marL="527050" lvl="1" indent="-342900">
              <a:lnSpc>
                <a:spcPct val="150000"/>
              </a:lnSpc>
              <a:buFont typeface="+mj-lt"/>
              <a:buAutoNum type="alphaLcParenR"/>
            </a:pPr>
            <a:r>
              <a:rPr lang="fr-FR" dirty="0" smtClean="0">
                <a:latin typeface="Arial Narrow" pitchFamily="34" charset="0"/>
              </a:rPr>
              <a:t>Transitions stimulées : absorption et émission (</a:t>
            </a:r>
            <a:r>
              <a:rPr lang="fr-FR" dirty="0" smtClean="0">
                <a:latin typeface="Arial Narrow" pitchFamily="34" charset="0"/>
                <a:sym typeface="Wingdings" pitchFamily="2" charset="2"/>
              </a:rPr>
              <a:t>Amplificateurs optiques)</a:t>
            </a:r>
          </a:p>
          <a:p>
            <a:pPr marL="69850" indent="-342900">
              <a:lnSpc>
                <a:spcPct val="150000"/>
              </a:lnSpc>
              <a:buFont typeface="+mj-lt"/>
              <a:buAutoNum type="arabicPeriod"/>
            </a:pPr>
            <a:r>
              <a:rPr lang="fr-FR" b="1" dirty="0" smtClean="0">
                <a:latin typeface="Arial Narrow" pitchFamily="34" charset="0"/>
                <a:sym typeface="Wingdings" pitchFamily="2" charset="2"/>
              </a:rPr>
              <a:t>Les lasers</a:t>
            </a:r>
          </a:p>
          <a:p>
            <a:pPr marL="527050" lvl="1" indent="-342900">
              <a:lnSpc>
                <a:spcPct val="150000"/>
              </a:lnSpc>
              <a:buFont typeface="+mj-lt"/>
              <a:buAutoNum type="alphaLcParenR"/>
            </a:pPr>
            <a:r>
              <a:rPr lang="fr-FR" dirty="0" smtClean="0">
                <a:latin typeface="Arial Narrow" pitchFamily="34" charset="0"/>
                <a:sym typeface="Wingdings" pitchFamily="2" charset="2"/>
              </a:rPr>
              <a:t>La cavité résonnante</a:t>
            </a:r>
          </a:p>
          <a:p>
            <a:pPr marL="527050" lvl="1" indent="-342900">
              <a:lnSpc>
                <a:spcPct val="150000"/>
              </a:lnSpc>
              <a:buFont typeface="+mj-lt"/>
              <a:buAutoNum type="alphaLcParenR"/>
            </a:pPr>
            <a:r>
              <a:rPr lang="fr-FR" dirty="0" smtClean="0">
                <a:latin typeface="Arial Narrow" pitchFamily="34" charset="0"/>
                <a:sym typeface="Wingdings" pitchFamily="2" charset="2"/>
              </a:rPr>
              <a:t>Le laser</a:t>
            </a:r>
          </a:p>
          <a:p>
            <a:pPr marL="527050" lvl="1" indent="-342900">
              <a:lnSpc>
                <a:spcPct val="150000"/>
              </a:lnSpc>
              <a:buFont typeface="+mj-lt"/>
              <a:buAutoNum type="alphaLcParenR"/>
            </a:pPr>
            <a:r>
              <a:rPr lang="fr-FR" dirty="0" smtClean="0">
                <a:latin typeface="Arial Narrow" pitchFamily="34" charset="0"/>
                <a:sym typeface="Wingdings" pitchFamily="2" charset="2"/>
              </a:rPr>
              <a:t>Caractéristiques principales d’un faisceau laser</a:t>
            </a:r>
            <a:endParaRPr lang="fr-FR" dirty="0">
              <a:latin typeface="Arial Narrow" pitchFamily="34" charset="0"/>
            </a:endParaRPr>
          </a:p>
        </p:txBody>
      </p:sp>
      <p:sp>
        <p:nvSpPr>
          <p:cNvPr id="5" name="Titre 1"/>
          <p:cNvSpPr txBox="1">
            <a:spLocks/>
          </p:cNvSpPr>
          <p:nvPr/>
        </p:nvSpPr>
        <p:spPr>
          <a:xfrm>
            <a:off x="1497013" y="443775"/>
            <a:ext cx="7391400" cy="5450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2800" b="1" i="0" u="none" strike="noStrike" kern="0" cap="none" spc="0" normalizeH="0" baseline="0" noProof="0" dirty="0" smtClean="0">
                <a:ln>
                  <a:noFill/>
                </a:ln>
                <a:solidFill>
                  <a:srgbClr val="DA6667"/>
                </a:solidFill>
                <a:effectLst/>
                <a:uLnTx/>
                <a:uFillTx/>
                <a:latin typeface="+mj-lt"/>
                <a:ea typeface="+mj-ea"/>
                <a:cs typeface="+mj-cs"/>
              </a:rPr>
              <a:t>Plan</a:t>
            </a:r>
            <a:endParaRPr kumimoji="0" lang="fr-FR" sz="2800" b="1" i="0" u="none" strike="noStrike" kern="0" cap="none" spc="0" normalizeH="0" baseline="0" noProof="0" dirty="0">
              <a:ln>
                <a:noFill/>
              </a:ln>
              <a:solidFill>
                <a:srgbClr val="DA6667"/>
              </a:solidFill>
              <a:effectLst/>
              <a:uLnTx/>
              <a:uFillTx/>
              <a:latin typeface="+mj-lt"/>
              <a:ea typeface="+mj-ea"/>
              <a:cs typeface="+mj-cs"/>
            </a:endParaRPr>
          </a:p>
        </p:txBody>
      </p:sp>
      <p:sp>
        <p:nvSpPr>
          <p:cNvPr id="7"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nodeType="clickEffect">
                                  <p:stCondLst>
                                    <p:cond delay="0"/>
                                  </p:stCondLst>
                                  <p:childTnLst>
                                    <p:animClr clrSpc="rgb" dir="cw">
                                      <p:cBhvr override="childStyle">
                                        <p:cTn id="6" dur="2000" fill="hold"/>
                                        <p:tgtEl>
                                          <p:spTgt spid="4">
                                            <p:txEl>
                                              <p:pRg st="1" end="1"/>
                                            </p:txEl>
                                          </p:spTgt>
                                        </p:tgtEl>
                                        <p:attrNameLst>
                                          <p:attrName>style.color</p:attrName>
                                        </p:attrNameLst>
                                      </p:cBhvr>
                                      <p:to>
                                        <a:srgbClr val="808080"/>
                                      </p:to>
                                    </p:animClr>
                                  </p:childTnLst>
                                </p:cTn>
                              </p:par>
                              <p:par>
                                <p:cTn id="7" presetID="3" presetClass="emph" presetSubtype="2" fill="hold" nodeType="withEffect">
                                  <p:stCondLst>
                                    <p:cond delay="0"/>
                                  </p:stCondLst>
                                  <p:childTnLst>
                                    <p:animClr clrSpc="rgb" dir="cw">
                                      <p:cBhvr override="childStyle">
                                        <p:cTn id="8" dur="2000" fill="hold"/>
                                        <p:tgtEl>
                                          <p:spTgt spid="4">
                                            <p:txEl>
                                              <p:pRg st="2" end="2"/>
                                            </p:txEl>
                                          </p:spTgt>
                                        </p:tgtEl>
                                        <p:attrNameLst>
                                          <p:attrName>style.color</p:attrName>
                                        </p:attrNameLst>
                                      </p:cBhvr>
                                      <p:to>
                                        <a:srgbClr val="808080"/>
                                      </p:to>
                                    </p:animClr>
                                  </p:childTnLst>
                                </p:cTn>
                              </p:par>
                              <p:par>
                                <p:cTn id="9" presetID="3" presetClass="emph" presetSubtype="2" fill="hold" nodeType="withEffect">
                                  <p:stCondLst>
                                    <p:cond delay="0"/>
                                  </p:stCondLst>
                                  <p:childTnLst>
                                    <p:animClr clrSpc="rgb" dir="cw">
                                      <p:cBhvr override="childStyle">
                                        <p:cTn id="10" dur="2000" fill="hold"/>
                                        <p:tgtEl>
                                          <p:spTgt spid="4">
                                            <p:txEl>
                                              <p:pRg st="3" end="3"/>
                                            </p:txEl>
                                          </p:spTgt>
                                        </p:tgtEl>
                                        <p:attrNameLst>
                                          <p:attrName>style.color</p:attrName>
                                        </p:attrNameLst>
                                      </p:cBhvr>
                                      <p:to>
                                        <a:srgbClr val="808080"/>
                                      </p:to>
                                    </p:animClr>
                                  </p:childTnLst>
                                </p:cTn>
                              </p:par>
                              <p:par>
                                <p:cTn id="11" presetID="3" presetClass="emph" presetSubtype="2" fill="hold" nodeType="withEffect">
                                  <p:stCondLst>
                                    <p:cond delay="0"/>
                                  </p:stCondLst>
                                  <p:childTnLst>
                                    <p:animClr clrSpc="rgb" dir="cw">
                                      <p:cBhvr override="childStyle">
                                        <p:cTn id="12" dur="2000" fill="hold"/>
                                        <p:tgtEl>
                                          <p:spTgt spid="4">
                                            <p:txEl>
                                              <p:pRg st="4" end="4"/>
                                            </p:txEl>
                                          </p:spTgt>
                                        </p:tgtEl>
                                        <p:attrNameLst>
                                          <p:attrName>style.color</p:attrName>
                                        </p:attrNameLst>
                                      </p:cBhvr>
                                      <p:to>
                                        <a:srgbClr val="808080"/>
                                      </p:to>
                                    </p:animClr>
                                  </p:childTnLst>
                                </p:cTn>
                              </p:par>
                              <p:par>
                                <p:cTn id="13" presetID="3" presetClass="emph" presetSubtype="2" fill="hold" nodeType="withEffect">
                                  <p:stCondLst>
                                    <p:cond delay="0"/>
                                  </p:stCondLst>
                                  <p:childTnLst>
                                    <p:animClr clrSpc="rgb" dir="cw">
                                      <p:cBhvr override="childStyle">
                                        <p:cTn id="14" dur="2000" fill="hold"/>
                                        <p:tgtEl>
                                          <p:spTgt spid="4">
                                            <p:txEl>
                                              <p:pRg st="5" end="5"/>
                                            </p:txEl>
                                          </p:spTgt>
                                        </p:tgtEl>
                                        <p:attrNameLst>
                                          <p:attrName>style.color</p:attrName>
                                        </p:attrNameLst>
                                      </p:cBhvr>
                                      <p:to>
                                        <a:srgbClr val="808080"/>
                                      </p:to>
                                    </p:animClr>
                                  </p:childTnLst>
                                </p:cTn>
                              </p:par>
                              <p:par>
                                <p:cTn id="15" presetID="3" presetClass="emph" presetSubtype="2" fill="hold" nodeType="withEffect">
                                  <p:stCondLst>
                                    <p:cond delay="0"/>
                                  </p:stCondLst>
                                  <p:childTnLst>
                                    <p:animClr clrSpc="rgb" dir="cw">
                                      <p:cBhvr override="childStyle">
                                        <p:cTn id="16" dur="2000" fill="hold"/>
                                        <p:tgtEl>
                                          <p:spTgt spid="4">
                                            <p:txEl>
                                              <p:pRg st="6" end="6"/>
                                            </p:txEl>
                                          </p:spTgt>
                                        </p:tgtEl>
                                        <p:attrNameLst>
                                          <p:attrName>style.color</p:attrName>
                                        </p:attrNameLst>
                                      </p:cBhvr>
                                      <p:to>
                                        <a:srgbClr val="808080"/>
                                      </p:to>
                                    </p:animClr>
                                  </p:childTnLst>
                                </p:cTn>
                              </p:par>
                              <p:par>
                                <p:cTn id="17" presetID="3" presetClass="emph" presetSubtype="2" fill="hold" nodeType="withEffect">
                                  <p:stCondLst>
                                    <p:cond delay="0"/>
                                  </p:stCondLst>
                                  <p:childTnLst>
                                    <p:animClr clrSpc="rgb" dir="cw">
                                      <p:cBhvr override="childStyle">
                                        <p:cTn id="18" dur="2000" fill="hold"/>
                                        <p:tgtEl>
                                          <p:spTgt spid="4">
                                            <p:txEl>
                                              <p:pRg st="7" end="7"/>
                                            </p:txEl>
                                          </p:spTgt>
                                        </p:tgtEl>
                                        <p:attrNameLst>
                                          <p:attrName>style.color</p:attrName>
                                        </p:attrNameLst>
                                      </p:cBhvr>
                                      <p:to>
                                        <a:srgbClr val="808080"/>
                                      </p:to>
                                    </p:animClr>
                                  </p:childTnLst>
                                </p:cTn>
                              </p:par>
                              <p:par>
                                <p:cTn id="19" presetID="3" presetClass="emph" presetSubtype="2" fill="hold" nodeType="withEffect">
                                  <p:stCondLst>
                                    <p:cond delay="0"/>
                                  </p:stCondLst>
                                  <p:childTnLst>
                                    <p:animClr clrSpc="rgb" dir="cw">
                                      <p:cBhvr override="childStyle">
                                        <p:cTn id="20" dur="500" fill="hold"/>
                                        <p:tgtEl>
                                          <p:spTgt spid="4">
                                            <p:txEl>
                                              <p:pRg st="8" end="8"/>
                                            </p:txEl>
                                          </p:spTgt>
                                        </p:tgtEl>
                                        <p:attrNameLst>
                                          <p:attrName>style.color</p:attrName>
                                        </p:attrNameLst>
                                      </p:cBhvr>
                                      <p:to>
                                        <a:srgbClr val="80808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19</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Transitions induites : Émission induite ou stimulée</a:t>
            </a:r>
            <a:endParaRPr lang="fr-FR" sz="2400" b="1" kern="0" dirty="0">
              <a:solidFill>
                <a:srgbClr val="DA6667"/>
              </a:solidFill>
              <a:latin typeface="Arial Narrow" pitchFamily="34" charset="0"/>
              <a:ea typeface="+mj-ea"/>
              <a:cs typeface="+mj-cs"/>
            </a:endParaRPr>
          </a:p>
        </p:txBody>
      </p:sp>
      <p:sp>
        <p:nvSpPr>
          <p:cNvPr id="6" name="Oval 48"/>
          <p:cNvSpPr>
            <a:spLocks noChangeArrowheads="1"/>
          </p:cNvSpPr>
          <p:nvPr/>
        </p:nvSpPr>
        <p:spPr bwMode="auto">
          <a:xfrm>
            <a:off x="4193455" y="1545855"/>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7" name="Groupe 6"/>
          <p:cNvGrpSpPr/>
          <p:nvPr/>
        </p:nvGrpSpPr>
        <p:grpSpPr>
          <a:xfrm>
            <a:off x="2600129" y="1843334"/>
            <a:ext cx="1155952" cy="406542"/>
            <a:chOff x="1259444" y="2239091"/>
            <a:chExt cx="1155952" cy="406542"/>
          </a:xfrm>
        </p:grpSpPr>
        <p:sp>
          <p:nvSpPr>
            <p:cNvPr id="8" name="Freeform 11"/>
            <p:cNvSpPr>
              <a:spLocks/>
            </p:cNvSpPr>
            <p:nvPr/>
          </p:nvSpPr>
          <p:spPr bwMode="auto">
            <a:xfrm>
              <a:off x="1362737" y="2239091"/>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9" name="Text Box 61"/>
            <p:cNvSpPr txBox="1">
              <a:spLocks noChangeArrowheads="1"/>
            </p:cNvSpPr>
            <p:nvPr/>
          </p:nvSpPr>
          <p:spPr bwMode="auto">
            <a:xfrm>
              <a:off x="1259444" y="2337856"/>
              <a:ext cx="1155952" cy="307777"/>
            </a:xfrm>
            <a:prstGeom prst="rect">
              <a:avLst/>
            </a:prstGeom>
            <a:noFill/>
            <a:ln w="9525">
              <a:noFill/>
              <a:miter lim="800000"/>
              <a:headEnd/>
              <a:tailEnd/>
            </a:ln>
          </p:spPr>
          <p:txBody>
            <a:bodyPr wrap="square">
              <a:spAutoFit/>
            </a:bodyPr>
            <a:lstStyle/>
            <a:p>
              <a:r>
                <a:rPr lang="fr-FR" sz="1400" i="1" dirty="0" smtClean="0">
                  <a:latin typeface="Arial Narrow" pitchFamily="34" charset="0"/>
                </a:rPr>
                <a:t>h</a:t>
              </a:r>
              <a:r>
                <a:rPr lang="fr-FR" sz="1400" i="1" dirty="0" smtClean="0">
                  <a:latin typeface="Arial Narrow" pitchFamily="34" charset="0"/>
                  <a:sym typeface="Symbol"/>
                </a:rPr>
                <a:t>  = </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b</a:t>
              </a:r>
              <a:r>
                <a:rPr lang="fr-FR" sz="1400" i="1" dirty="0" smtClean="0">
                  <a:latin typeface="Arial Narrow" pitchFamily="34" charset="0"/>
                  <a:sym typeface="Symbol"/>
                </a:rPr>
                <a:t>-</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a</a:t>
              </a:r>
              <a:endParaRPr lang="fr-FR" sz="1400" i="1" baseline="-25000" dirty="0">
                <a:latin typeface="Arial Narrow" pitchFamily="34" charset="0"/>
              </a:endParaRPr>
            </a:p>
          </p:txBody>
        </p:sp>
      </p:grpSp>
      <p:grpSp>
        <p:nvGrpSpPr>
          <p:cNvPr id="10" name="Groupe 9"/>
          <p:cNvGrpSpPr/>
          <p:nvPr/>
        </p:nvGrpSpPr>
        <p:grpSpPr>
          <a:xfrm>
            <a:off x="5176562" y="1805954"/>
            <a:ext cx="1155952" cy="501431"/>
            <a:chOff x="5377121" y="5683906"/>
            <a:chExt cx="1155952" cy="501431"/>
          </a:xfrm>
        </p:grpSpPr>
        <p:sp>
          <p:nvSpPr>
            <p:cNvPr id="11" name="Freeform 11"/>
            <p:cNvSpPr>
              <a:spLocks/>
            </p:cNvSpPr>
            <p:nvPr/>
          </p:nvSpPr>
          <p:spPr bwMode="auto">
            <a:xfrm>
              <a:off x="5394149" y="5683906"/>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12" name="Text Box 61"/>
            <p:cNvSpPr txBox="1">
              <a:spLocks noChangeArrowheads="1"/>
            </p:cNvSpPr>
            <p:nvPr/>
          </p:nvSpPr>
          <p:spPr bwMode="auto">
            <a:xfrm>
              <a:off x="5377121" y="5877560"/>
              <a:ext cx="1155952" cy="307777"/>
            </a:xfrm>
            <a:prstGeom prst="rect">
              <a:avLst/>
            </a:prstGeom>
            <a:noFill/>
            <a:ln w="9525">
              <a:noFill/>
              <a:miter lim="800000"/>
              <a:headEnd/>
              <a:tailEnd/>
            </a:ln>
          </p:spPr>
          <p:txBody>
            <a:bodyPr wrap="square">
              <a:spAutoFit/>
            </a:bodyPr>
            <a:lstStyle/>
            <a:p>
              <a:r>
                <a:rPr lang="fr-FR" sz="1400" i="1" dirty="0" smtClean="0">
                  <a:latin typeface="Arial Narrow" pitchFamily="34" charset="0"/>
                </a:rPr>
                <a:t>h</a:t>
              </a:r>
              <a:r>
                <a:rPr lang="fr-FR" sz="1400" i="1" dirty="0" smtClean="0">
                  <a:latin typeface="Arial Narrow" pitchFamily="34" charset="0"/>
                  <a:sym typeface="Symbol"/>
                </a:rPr>
                <a:t>  = </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b</a:t>
              </a:r>
              <a:r>
                <a:rPr lang="fr-FR" sz="1400" i="1" dirty="0" smtClean="0">
                  <a:latin typeface="Arial Narrow" pitchFamily="34" charset="0"/>
                  <a:sym typeface="Symbol"/>
                </a:rPr>
                <a:t>-</a:t>
              </a:r>
              <a:r>
                <a:rPr lang="fr-FR" sz="1400" i="1" dirty="0" err="1" smtClean="0">
                  <a:latin typeface="Arial Narrow" pitchFamily="34" charset="0"/>
                  <a:sym typeface="Symbol"/>
                </a:rPr>
                <a:t>E</a:t>
              </a:r>
              <a:r>
                <a:rPr lang="fr-FR" sz="1400" i="1" baseline="-25000" dirty="0" err="1" smtClean="0">
                  <a:latin typeface="Arial Narrow" pitchFamily="34" charset="0"/>
                  <a:sym typeface="Symbol"/>
                </a:rPr>
                <a:t>a</a:t>
              </a:r>
              <a:endParaRPr lang="fr-FR" sz="1400" i="1" baseline="-25000" dirty="0">
                <a:latin typeface="Arial Narrow" pitchFamily="34" charset="0"/>
              </a:endParaRPr>
            </a:p>
          </p:txBody>
        </p:sp>
        <p:sp>
          <p:nvSpPr>
            <p:cNvPr id="13" name="Freeform 11"/>
            <p:cNvSpPr>
              <a:spLocks/>
            </p:cNvSpPr>
            <p:nvPr/>
          </p:nvSpPr>
          <p:spPr bwMode="auto">
            <a:xfrm>
              <a:off x="5399900" y="5758669"/>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grpSp>
      <p:grpSp>
        <p:nvGrpSpPr>
          <p:cNvPr id="14" name="Groupe 13"/>
          <p:cNvGrpSpPr/>
          <p:nvPr/>
        </p:nvGrpSpPr>
        <p:grpSpPr>
          <a:xfrm>
            <a:off x="3652141" y="1414931"/>
            <a:ext cx="1451972" cy="879703"/>
            <a:chOff x="4956834" y="5491292"/>
            <a:chExt cx="1451972" cy="879703"/>
          </a:xfrm>
        </p:grpSpPr>
        <p:sp>
          <p:nvSpPr>
            <p:cNvPr id="15" name="Line 2"/>
            <p:cNvSpPr>
              <a:spLocks noChangeShapeType="1"/>
            </p:cNvSpPr>
            <p:nvPr/>
          </p:nvSpPr>
          <p:spPr bwMode="auto">
            <a:xfrm>
              <a:off x="4956834" y="5634802"/>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16" name="Line 3"/>
            <p:cNvSpPr>
              <a:spLocks noChangeShapeType="1"/>
            </p:cNvSpPr>
            <p:nvPr/>
          </p:nvSpPr>
          <p:spPr bwMode="auto">
            <a:xfrm>
              <a:off x="4964184" y="6237935"/>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17" name="Text Box 13"/>
            <p:cNvSpPr txBox="1">
              <a:spLocks noChangeArrowheads="1"/>
            </p:cNvSpPr>
            <p:nvPr/>
          </p:nvSpPr>
          <p:spPr bwMode="auto">
            <a:xfrm>
              <a:off x="6069071" y="6063538"/>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a</a:t>
              </a:r>
              <a:endParaRPr lang="fr-FR" sz="1400" dirty="0">
                <a:latin typeface="Arial Narrow" pitchFamily="34" charset="0"/>
              </a:endParaRPr>
            </a:p>
          </p:txBody>
        </p:sp>
        <p:sp>
          <p:nvSpPr>
            <p:cNvPr id="18" name="Text Box 12"/>
            <p:cNvSpPr txBox="1">
              <a:spLocks noChangeArrowheads="1"/>
            </p:cNvSpPr>
            <p:nvPr/>
          </p:nvSpPr>
          <p:spPr bwMode="auto">
            <a:xfrm>
              <a:off x="6071950" y="5491292"/>
              <a:ext cx="336856" cy="307457"/>
            </a:xfrm>
            <a:prstGeom prst="rect">
              <a:avLst/>
            </a:prstGeom>
            <a:noFill/>
            <a:ln w="9525">
              <a:noFill/>
              <a:miter lim="800000"/>
              <a:headEnd/>
              <a:tailEnd/>
            </a:ln>
          </p:spPr>
          <p:txBody>
            <a:bodyPr wrap="none">
              <a:spAutoFit/>
            </a:bodyPr>
            <a:lstStyle/>
            <a:p>
              <a:r>
                <a:rPr lang="fr-FR" sz="1400" dirty="0" err="1" smtClean="0">
                  <a:latin typeface="Arial Narrow" pitchFamily="34" charset="0"/>
                </a:rPr>
                <a:t>E</a:t>
              </a:r>
              <a:r>
                <a:rPr lang="fr-FR" sz="1400" baseline="-25000" dirty="0" err="1" smtClean="0">
                  <a:latin typeface="Arial Narrow" pitchFamily="34" charset="0"/>
                </a:rPr>
                <a:t>b</a:t>
              </a:r>
              <a:endParaRPr lang="fr-FR" sz="1400" dirty="0">
                <a:latin typeface="Arial Narrow" pitchFamily="34" charset="0"/>
              </a:endParaRPr>
            </a:p>
          </p:txBody>
        </p:sp>
      </p:grpSp>
      <p:grpSp>
        <p:nvGrpSpPr>
          <p:cNvPr id="20" name="Groupe 19"/>
          <p:cNvGrpSpPr/>
          <p:nvPr/>
        </p:nvGrpSpPr>
        <p:grpSpPr>
          <a:xfrm>
            <a:off x="4018472" y="3209033"/>
            <a:ext cx="5125528" cy="1500996"/>
            <a:chOff x="3942272" y="4209680"/>
            <a:chExt cx="5125528" cy="1500996"/>
          </a:xfrm>
        </p:grpSpPr>
        <p:grpSp>
          <p:nvGrpSpPr>
            <p:cNvPr id="21" name="Groupe 70"/>
            <p:cNvGrpSpPr/>
            <p:nvPr/>
          </p:nvGrpSpPr>
          <p:grpSpPr>
            <a:xfrm>
              <a:off x="3942272" y="4209680"/>
              <a:ext cx="4331052" cy="568543"/>
              <a:chOff x="4045789" y="2993365"/>
              <a:chExt cx="4331052" cy="568543"/>
            </a:xfrm>
          </p:grpSpPr>
          <p:sp>
            <p:nvSpPr>
              <p:cNvPr id="27" name="Virage 26"/>
              <p:cNvSpPr/>
              <p:nvPr/>
            </p:nvSpPr>
            <p:spPr>
              <a:xfrm rot="10800000" flipH="1">
                <a:off x="4045789" y="2993365"/>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28" name="Rectangle 27"/>
              <p:cNvSpPr/>
              <p:nvPr/>
            </p:nvSpPr>
            <p:spPr>
              <a:xfrm>
                <a:off x="4862737" y="3192576"/>
                <a:ext cx="3514104" cy="369332"/>
              </a:xfrm>
              <a:prstGeom prst="rect">
                <a:avLst/>
              </a:prstGeom>
              <a:ln w="38100">
                <a:solidFill>
                  <a:srgbClr val="FF0000"/>
                </a:solidFill>
              </a:ln>
            </p:spPr>
            <p:txBody>
              <a:bodyPr wrap="none">
                <a:spAutoFit/>
              </a:bodyPr>
              <a:lstStyle/>
              <a:p>
                <a:r>
                  <a:rPr lang="fr-FR" b="1" i="1" dirty="0" err="1" smtClean="0">
                    <a:latin typeface="Arial Narrow" pitchFamily="34" charset="0"/>
                  </a:rPr>
                  <a:t>B</a:t>
                </a:r>
                <a:r>
                  <a:rPr lang="fr-FR" b="1" i="1" baseline="-25000" dirty="0" err="1" smtClean="0">
                    <a:latin typeface="Arial Narrow" pitchFamily="34" charset="0"/>
                  </a:rPr>
                  <a:t>ba</a:t>
                </a:r>
                <a:r>
                  <a:rPr lang="fr-FR" b="1" i="1" dirty="0" smtClean="0">
                    <a:latin typeface="Arial Narrow" pitchFamily="34" charset="0"/>
                  </a:rPr>
                  <a:t>= 1/</a:t>
                </a:r>
                <a:r>
                  <a:rPr lang="fr-FR" b="1" i="1" dirty="0" smtClean="0">
                    <a:latin typeface="Arial Narrow" pitchFamily="34" charset="0"/>
                    <a:sym typeface="Symbol"/>
                  </a:rPr>
                  <a:t></a:t>
                </a:r>
                <a:r>
                  <a:rPr lang="fr-FR" b="1" dirty="0" smtClean="0">
                    <a:latin typeface="Arial Narrow" pitchFamily="34" charset="0"/>
                  </a:rPr>
                  <a:t>  = 3</a:t>
                </a:r>
                <a:r>
                  <a:rPr lang="fr-FR" b="1" baseline="30000" dirty="0" smtClean="0">
                    <a:latin typeface="Arial Narrow" pitchFamily="34" charset="0"/>
                  </a:rPr>
                  <a:t>ième</a:t>
                </a:r>
                <a:r>
                  <a:rPr lang="fr-FR" b="1" dirty="0" smtClean="0">
                    <a:latin typeface="Arial Narrow" pitchFamily="34" charset="0"/>
                  </a:rPr>
                  <a:t> coefficient d’Einstein</a:t>
                </a:r>
                <a:endParaRPr lang="fr-FR" dirty="0">
                  <a:latin typeface="Arial Narrow" pitchFamily="34" charset="0"/>
                </a:endParaRPr>
              </a:p>
            </p:txBody>
          </p:sp>
        </p:grpSp>
        <p:grpSp>
          <p:nvGrpSpPr>
            <p:cNvPr id="22" name="Groupe 32"/>
            <p:cNvGrpSpPr/>
            <p:nvPr/>
          </p:nvGrpSpPr>
          <p:grpSpPr>
            <a:xfrm>
              <a:off x="3956649" y="4810654"/>
              <a:ext cx="5111151" cy="900022"/>
              <a:chOff x="3956649" y="4810654"/>
              <a:chExt cx="5111151" cy="900022"/>
            </a:xfrm>
          </p:grpSpPr>
          <p:sp>
            <p:nvSpPr>
              <p:cNvPr id="23" name="ZoneTexte 22"/>
              <p:cNvSpPr txBox="1"/>
              <p:nvPr/>
            </p:nvSpPr>
            <p:spPr>
              <a:xfrm>
                <a:off x="4771845" y="4994693"/>
                <a:ext cx="4295955" cy="646331"/>
              </a:xfrm>
              <a:prstGeom prst="rect">
                <a:avLst/>
              </a:prstGeom>
              <a:noFill/>
            </p:spPr>
            <p:txBody>
              <a:bodyPr wrap="square" rtlCol="0">
                <a:spAutoFit/>
              </a:bodyPr>
              <a:lstStyle/>
              <a:p>
                <a:r>
                  <a:rPr lang="fr-FR" i="1" dirty="0" smtClean="0">
                    <a:latin typeface="Arial Narrow" pitchFamily="34" charset="0"/>
                    <a:sym typeface="Symbol"/>
                  </a:rPr>
                  <a:t>()</a:t>
                </a:r>
                <a:r>
                  <a:rPr lang="fr-FR" dirty="0" smtClean="0">
                    <a:latin typeface="Arial Narrow" pitchFamily="34" charset="0"/>
                    <a:sym typeface="Symbol"/>
                  </a:rPr>
                  <a:t> = densité spectrale énergétique du rayonnement incident</a:t>
                </a:r>
                <a:endParaRPr lang="fr-FR" dirty="0">
                  <a:latin typeface="Arial Narrow" pitchFamily="34" charset="0"/>
                </a:endParaRPr>
              </a:p>
            </p:txBody>
          </p:sp>
          <p:grpSp>
            <p:nvGrpSpPr>
              <p:cNvPr id="24" name="Groupe 31"/>
              <p:cNvGrpSpPr/>
              <p:nvPr/>
            </p:nvGrpSpPr>
            <p:grpSpPr>
              <a:xfrm>
                <a:off x="3956649" y="4810654"/>
                <a:ext cx="4376468" cy="900022"/>
                <a:chOff x="3956649" y="4586378"/>
                <a:chExt cx="4376468" cy="900022"/>
              </a:xfrm>
            </p:grpSpPr>
            <p:sp>
              <p:nvSpPr>
                <p:cNvPr id="25" name="Virage 24"/>
                <p:cNvSpPr/>
                <p:nvPr/>
              </p:nvSpPr>
              <p:spPr>
                <a:xfrm rot="10800000" flipH="1">
                  <a:off x="3956649" y="4586378"/>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26" name="Rectangle 25"/>
                <p:cNvSpPr/>
                <p:nvPr/>
              </p:nvSpPr>
              <p:spPr>
                <a:xfrm>
                  <a:off x="4753155" y="4735902"/>
                  <a:ext cx="3579962" cy="750498"/>
                </a:xfrm>
                <a:prstGeom prst="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Narrow" pitchFamily="34" charset="0"/>
                  </a:endParaRPr>
                </a:p>
              </p:txBody>
            </p:sp>
          </p:grpSp>
        </p:grpSp>
      </p:grpSp>
      <p:grpSp>
        <p:nvGrpSpPr>
          <p:cNvPr id="33" name="Groupe 32"/>
          <p:cNvGrpSpPr/>
          <p:nvPr/>
        </p:nvGrpSpPr>
        <p:grpSpPr>
          <a:xfrm>
            <a:off x="3965275" y="2605196"/>
            <a:ext cx="1852647" cy="851241"/>
            <a:chOff x="3965275" y="2993366"/>
            <a:chExt cx="1852647" cy="851241"/>
          </a:xfrm>
        </p:grpSpPr>
        <p:sp>
          <p:nvSpPr>
            <p:cNvPr id="30" name="Ellipse 29"/>
            <p:cNvSpPr/>
            <p:nvPr/>
          </p:nvSpPr>
          <p:spPr>
            <a:xfrm>
              <a:off x="4045789" y="2993366"/>
              <a:ext cx="28467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1" name="Forme libre 30"/>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2" name="ZoneTexte 31"/>
            <p:cNvSpPr txBox="1"/>
            <p:nvPr/>
          </p:nvSpPr>
          <p:spPr>
            <a:xfrm>
              <a:off x="4403752" y="3536830"/>
              <a:ext cx="1414170" cy="307777"/>
            </a:xfrm>
            <a:prstGeom prst="rect">
              <a:avLst/>
            </a:prstGeom>
            <a:noFill/>
          </p:spPr>
          <p:txBody>
            <a:bodyPr wrap="none" rtlCol="0">
              <a:spAutoFit/>
            </a:bodyPr>
            <a:lstStyle/>
            <a:p>
              <a:r>
                <a:rPr lang="fr-FR" sz="1400" i="1" dirty="0" smtClean="0">
                  <a:latin typeface="Arial Narrow" pitchFamily="34" charset="0"/>
                </a:rPr>
                <a:t>Dépeuple l’état |b&gt;</a:t>
              </a:r>
              <a:endParaRPr lang="fr-FR" sz="1400" i="1" dirty="0">
                <a:latin typeface="Arial Narrow" pitchFamily="34" charset="0"/>
              </a:endParaRPr>
            </a:p>
          </p:txBody>
        </p:sp>
      </p:grpSp>
      <p:grpSp>
        <p:nvGrpSpPr>
          <p:cNvPr id="34" name="Groupe 33"/>
          <p:cNvGrpSpPr/>
          <p:nvPr/>
        </p:nvGrpSpPr>
        <p:grpSpPr>
          <a:xfrm>
            <a:off x="4112075" y="2527559"/>
            <a:ext cx="3236038" cy="1374143"/>
            <a:chOff x="3965275" y="2901351"/>
            <a:chExt cx="3236038" cy="1374143"/>
          </a:xfrm>
        </p:grpSpPr>
        <p:sp>
          <p:nvSpPr>
            <p:cNvPr id="35" name="Ellipse 34"/>
            <p:cNvSpPr/>
            <p:nvPr/>
          </p:nvSpPr>
          <p:spPr>
            <a:xfrm>
              <a:off x="4045788" y="2901351"/>
              <a:ext cx="793479" cy="543463"/>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6" name="Forme libre 35"/>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7" name="ZoneTexte 36"/>
            <p:cNvSpPr txBox="1"/>
            <p:nvPr/>
          </p:nvSpPr>
          <p:spPr>
            <a:xfrm>
              <a:off x="4403752" y="3536830"/>
              <a:ext cx="2797561" cy="738664"/>
            </a:xfrm>
            <a:prstGeom prst="rect">
              <a:avLst/>
            </a:prstGeom>
            <a:noFill/>
          </p:spPr>
          <p:txBody>
            <a:bodyPr wrap="none" rtlCol="0">
              <a:spAutoFit/>
            </a:bodyPr>
            <a:lstStyle/>
            <a:p>
              <a:r>
                <a:rPr lang="fr-FR" sz="1400" i="1" dirty="0" err="1" smtClean="0">
                  <a:latin typeface="Arial Narrow" pitchFamily="34" charset="0"/>
                </a:rPr>
                <a:t>Proba</a:t>
              </a:r>
              <a:r>
                <a:rPr lang="fr-FR" sz="1400" i="1" dirty="0" smtClean="0">
                  <a:latin typeface="Arial Narrow" pitchFamily="34" charset="0"/>
                </a:rPr>
                <a:t> de passer de l’état |b&gt; à l’état |a&gt;</a:t>
              </a:r>
            </a:p>
            <a:p>
              <a:r>
                <a:rPr lang="fr-FR" sz="1400" i="1" dirty="0" smtClean="0">
                  <a:latin typeface="Arial Narrow" pitchFamily="34" charset="0"/>
                  <a:sym typeface="Symbol"/>
                </a:rPr>
                <a:t> au nombre de photon incident à </a:t>
              </a:r>
            </a:p>
            <a:p>
              <a:r>
                <a:rPr lang="fr-FR" sz="1400" i="1" dirty="0" smtClean="0">
                  <a:latin typeface="Arial Narrow" pitchFamily="34" charset="0"/>
                  <a:sym typeface="Symbol"/>
                </a:rPr>
                <a:t>chaque fréquence : ()</a:t>
              </a:r>
              <a:endParaRPr lang="fr-FR" sz="1400" i="1" dirty="0">
                <a:latin typeface="Arial Narrow" pitchFamily="34" charset="0"/>
              </a:endParaRPr>
            </a:p>
          </p:txBody>
        </p:sp>
      </p:grpSp>
      <p:grpSp>
        <p:nvGrpSpPr>
          <p:cNvPr id="38" name="Groupe 37"/>
          <p:cNvGrpSpPr/>
          <p:nvPr/>
        </p:nvGrpSpPr>
        <p:grpSpPr>
          <a:xfrm>
            <a:off x="4508890" y="2589317"/>
            <a:ext cx="2652545" cy="917377"/>
            <a:chOff x="3965275" y="2927230"/>
            <a:chExt cx="2652545" cy="917377"/>
          </a:xfrm>
        </p:grpSpPr>
        <p:sp>
          <p:nvSpPr>
            <p:cNvPr id="39" name="Ellipse 38"/>
            <p:cNvSpPr/>
            <p:nvPr/>
          </p:nvSpPr>
          <p:spPr>
            <a:xfrm>
              <a:off x="4163383" y="2927230"/>
              <a:ext cx="471882" cy="460074"/>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0" name="Forme libre 39"/>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41" name="ZoneTexte 40"/>
            <p:cNvSpPr txBox="1"/>
            <p:nvPr/>
          </p:nvSpPr>
          <p:spPr>
            <a:xfrm>
              <a:off x="4403752" y="3536830"/>
              <a:ext cx="2214068" cy="307777"/>
            </a:xfrm>
            <a:prstGeom prst="rect">
              <a:avLst/>
            </a:prstGeom>
            <a:noFill/>
          </p:spPr>
          <p:txBody>
            <a:bodyPr wrap="none" rtlCol="0">
              <a:spAutoFit/>
            </a:bodyPr>
            <a:lstStyle/>
            <a:p>
              <a:r>
                <a:rPr lang="fr-FR" sz="1400" i="1" dirty="0" smtClean="0">
                  <a:latin typeface="Arial Narrow" pitchFamily="34" charset="0"/>
                  <a:sym typeface="Symbol"/>
                </a:rPr>
                <a:t> À la population de l’état haut</a:t>
              </a:r>
              <a:endParaRPr lang="fr-FR" sz="1400" i="1" dirty="0">
                <a:latin typeface="Arial Narrow" pitchFamily="34" charset="0"/>
              </a:endParaRPr>
            </a:p>
          </p:txBody>
        </p:sp>
      </p:grpSp>
      <p:grpSp>
        <p:nvGrpSpPr>
          <p:cNvPr id="42" name="Groupe 41"/>
          <p:cNvGrpSpPr/>
          <p:nvPr/>
        </p:nvGrpSpPr>
        <p:grpSpPr>
          <a:xfrm>
            <a:off x="4854101" y="2570690"/>
            <a:ext cx="2365608" cy="917377"/>
            <a:chOff x="3965275" y="2927230"/>
            <a:chExt cx="2365608" cy="917377"/>
          </a:xfrm>
        </p:grpSpPr>
        <p:sp>
          <p:nvSpPr>
            <p:cNvPr id="43" name="Ellipse 42"/>
            <p:cNvSpPr/>
            <p:nvPr/>
          </p:nvSpPr>
          <p:spPr>
            <a:xfrm>
              <a:off x="4163383" y="2927230"/>
              <a:ext cx="471882" cy="460074"/>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4" name="Forme libre 43"/>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45" name="ZoneTexte 44"/>
            <p:cNvSpPr txBox="1"/>
            <p:nvPr/>
          </p:nvSpPr>
          <p:spPr>
            <a:xfrm>
              <a:off x="4403752" y="3536830"/>
              <a:ext cx="1927131" cy="307777"/>
            </a:xfrm>
            <a:prstGeom prst="rect">
              <a:avLst/>
            </a:prstGeom>
            <a:noFill/>
          </p:spPr>
          <p:txBody>
            <a:bodyPr wrap="none" rtlCol="0">
              <a:spAutoFit/>
            </a:bodyPr>
            <a:lstStyle/>
            <a:p>
              <a:r>
                <a:rPr lang="fr-FR" sz="1400" i="1" dirty="0" smtClean="0">
                  <a:latin typeface="Arial Narrow" pitchFamily="34" charset="0"/>
                  <a:sym typeface="Symbol"/>
                </a:rPr>
                <a:t> à la durée d’observation</a:t>
              </a:r>
              <a:endParaRPr lang="fr-FR" sz="1400" i="1" dirty="0">
                <a:latin typeface="Arial Narrow" pitchFamily="34" charset="0"/>
              </a:endParaRPr>
            </a:p>
          </p:txBody>
        </p:sp>
      </p:grpSp>
      <p:sp>
        <p:nvSpPr>
          <p:cNvPr id="46" name="ZoneTexte 45"/>
          <p:cNvSpPr txBox="1"/>
          <p:nvPr/>
        </p:nvSpPr>
        <p:spPr>
          <a:xfrm>
            <a:off x="534838" y="4848044"/>
            <a:ext cx="5149167" cy="1477328"/>
          </a:xfrm>
          <a:prstGeom prst="rect">
            <a:avLst/>
          </a:prstGeom>
          <a:noFill/>
        </p:spPr>
        <p:txBody>
          <a:bodyPr wrap="none" rtlCol="0">
            <a:spAutoFit/>
          </a:bodyPr>
          <a:lstStyle/>
          <a:p>
            <a:r>
              <a:rPr lang="fr-FR" b="1" dirty="0" smtClean="0">
                <a:latin typeface="Arial Narrow" pitchFamily="34" charset="0"/>
              </a:rPr>
              <a:t>Propriétés du photon émis : </a:t>
            </a:r>
            <a:r>
              <a:rPr lang="fr-FR" b="1" dirty="0" smtClean="0">
                <a:solidFill>
                  <a:srgbClr val="FF0000"/>
                </a:solidFill>
                <a:latin typeface="Arial Narrow" pitchFamily="34" charset="0"/>
              </a:rPr>
              <a:t>Clone du photon incident !</a:t>
            </a:r>
          </a:p>
          <a:p>
            <a:pPr indent="180975">
              <a:buFont typeface="Arial" pitchFamily="34" charset="0"/>
              <a:buChar char="•"/>
            </a:pPr>
            <a:r>
              <a:rPr lang="fr-FR" dirty="0" smtClean="0">
                <a:solidFill>
                  <a:srgbClr val="FF0000"/>
                </a:solidFill>
                <a:latin typeface="Arial Narrow" pitchFamily="34" charset="0"/>
              </a:rPr>
              <a:t>Même phase</a:t>
            </a:r>
          </a:p>
          <a:p>
            <a:pPr indent="180975">
              <a:buFont typeface="Arial" pitchFamily="34" charset="0"/>
              <a:buChar char="•"/>
            </a:pPr>
            <a:r>
              <a:rPr lang="fr-FR" dirty="0" smtClean="0">
                <a:solidFill>
                  <a:srgbClr val="FF0000"/>
                </a:solidFill>
                <a:latin typeface="Arial Narrow" pitchFamily="34" charset="0"/>
              </a:rPr>
              <a:t>Même fréquence</a:t>
            </a:r>
          </a:p>
          <a:p>
            <a:pPr indent="180975">
              <a:buFont typeface="Arial" pitchFamily="34" charset="0"/>
              <a:buChar char="•"/>
            </a:pPr>
            <a:r>
              <a:rPr lang="fr-FR" dirty="0" smtClean="0">
                <a:solidFill>
                  <a:srgbClr val="FF0000"/>
                </a:solidFill>
                <a:latin typeface="Arial Narrow" pitchFamily="34" charset="0"/>
              </a:rPr>
              <a:t>Même direction</a:t>
            </a:r>
          </a:p>
          <a:p>
            <a:pPr indent="180975">
              <a:buFont typeface="Arial" pitchFamily="34" charset="0"/>
              <a:buChar char="•"/>
            </a:pPr>
            <a:r>
              <a:rPr lang="fr-FR" dirty="0" smtClean="0">
                <a:solidFill>
                  <a:srgbClr val="FF0000"/>
                </a:solidFill>
                <a:latin typeface="Arial Narrow" pitchFamily="34" charset="0"/>
              </a:rPr>
              <a:t>Même polarisation</a:t>
            </a:r>
            <a:endParaRPr lang="fr-FR" dirty="0">
              <a:solidFill>
                <a:srgbClr val="FF0000"/>
              </a:solidFill>
              <a:latin typeface="Arial Narrow" pitchFamily="34" charset="0"/>
            </a:endParaRPr>
          </a:p>
        </p:txBody>
      </p:sp>
      <p:grpSp>
        <p:nvGrpSpPr>
          <p:cNvPr id="49" name="Groupe 48"/>
          <p:cNvGrpSpPr/>
          <p:nvPr/>
        </p:nvGrpSpPr>
        <p:grpSpPr>
          <a:xfrm>
            <a:off x="3269411" y="5555409"/>
            <a:ext cx="3259981" cy="396817"/>
            <a:chOff x="3269411" y="5555409"/>
            <a:chExt cx="3259981" cy="396817"/>
          </a:xfrm>
        </p:grpSpPr>
        <p:sp>
          <p:nvSpPr>
            <p:cNvPr id="47" name="Flèche droite 46"/>
            <p:cNvSpPr/>
            <p:nvPr/>
          </p:nvSpPr>
          <p:spPr>
            <a:xfrm>
              <a:off x="3269411" y="5598543"/>
              <a:ext cx="491706" cy="353683"/>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8" name="ZoneTexte 47"/>
            <p:cNvSpPr txBox="1"/>
            <p:nvPr/>
          </p:nvSpPr>
          <p:spPr>
            <a:xfrm>
              <a:off x="4071668" y="5555409"/>
              <a:ext cx="2457724" cy="369332"/>
            </a:xfrm>
            <a:prstGeom prst="rect">
              <a:avLst/>
            </a:prstGeom>
            <a:noFill/>
            <a:ln w="38100">
              <a:solidFill>
                <a:srgbClr val="FF0000"/>
              </a:solidFill>
            </a:ln>
          </p:spPr>
          <p:txBody>
            <a:bodyPr wrap="none" rtlCol="0">
              <a:spAutoFit/>
            </a:bodyPr>
            <a:lstStyle/>
            <a:p>
              <a:r>
                <a:rPr lang="fr-FR" b="1" dirty="0" smtClean="0">
                  <a:latin typeface="Arial Narrow" pitchFamily="34" charset="0"/>
                </a:rPr>
                <a:t>Amplification cohérente !</a:t>
              </a:r>
              <a:endParaRPr lang="fr-FR" b="1" dirty="0">
                <a:latin typeface="Arial Narrow" pitchFamily="34" charset="0"/>
              </a:endParaRPr>
            </a:p>
          </p:txBody>
        </p:sp>
      </p:grpSp>
      <mc:AlternateContent xmlns:mc="http://schemas.openxmlformats.org/markup-compatibility/2006" xmlns:a14="http://schemas.microsoft.com/office/drawing/2010/main">
        <mc:Choice Requires="a14">
          <p:sp>
            <p:nvSpPr>
              <p:cNvPr id="3" name="Rectangle 2"/>
              <p:cNvSpPr/>
              <p:nvPr/>
            </p:nvSpPr>
            <p:spPr>
              <a:xfrm>
                <a:off x="2883592" y="2533428"/>
                <a:ext cx="3040319"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fr-FR" sz="2400" i="1">
                          <a:latin typeface="Cambria Math" panose="02040503050406030204" pitchFamily="18" charset="0"/>
                        </a:rPr>
                        <m:t>𝑑</m:t>
                      </m:r>
                      <m:sSub>
                        <m:sSubPr>
                          <m:ctrlPr>
                            <a:rPr lang="fr-FR" sz="2400" i="1">
                              <a:latin typeface="Cambria Math" panose="02040503050406030204" pitchFamily="18" charset="0"/>
                            </a:rPr>
                          </m:ctrlPr>
                        </m:sSubPr>
                        <m:e>
                          <m:r>
                            <a:rPr lang="fr-FR" sz="2400" i="1">
                              <a:latin typeface="Cambria Math" panose="02040503050406030204" pitchFamily="18" charset="0"/>
                            </a:rPr>
                            <m:t>𝑁</m:t>
                          </m:r>
                          <m:r>
                            <a:rPr lang="fr-FR" sz="2400" i="0">
                              <a:latin typeface="Cambria Math" panose="02040503050406030204" pitchFamily="18" charset="0"/>
                            </a:rPr>
                            <m:t>"</m:t>
                          </m:r>
                        </m:e>
                        <m:sub>
                          <m:r>
                            <a:rPr lang="fr-FR" sz="2400" i="1">
                              <a:latin typeface="Cambria Math" panose="02040503050406030204" pitchFamily="18" charset="0"/>
                            </a:rPr>
                            <m:t>𝑏</m:t>
                          </m:r>
                        </m:sub>
                      </m:sSub>
                      <m:r>
                        <a:rPr lang="fr-FR" sz="2400" i="0">
                          <a:latin typeface="Cambria Math" panose="02040503050406030204" pitchFamily="18" charset="0"/>
                        </a:rPr>
                        <m:t>=−</m:t>
                      </m:r>
                      <m:sSub>
                        <m:sSubPr>
                          <m:ctrlPr>
                            <a:rPr lang="fr-FR" sz="2400" i="1">
                              <a:latin typeface="Cambria Math" panose="02040503050406030204" pitchFamily="18" charset="0"/>
                            </a:rPr>
                          </m:ctrlPr>
                        </m:sSubPr>
                        <m:e>
                          <m:r>
                            <a:rPr lang="fr-FR" sz="2400" i="1">
                              <a:latin typeface="Cambria Math" panose="02040503050406030204" pitchFamily="18" charset="0"/>
                            </a:rPr>
                            <m:t>𝐵</m:t>
                          </m:r>
                        </m:e>
                        <m:sub>
                          <m:r>
                            <a:rPr lang="fr-FR" sz="2400" i="1">
                              <a:latin typeface="Cambria Math" panose="02040503050406030204" pitchFamily="18" charset="0"/>
                            </a:rPr>
                            <m:t>𝑏𝑎</m:t>
                          </m:r>
                        </m:sub>
                      </m:sSub>
                      <m:sSub>
                        <m:sSubPr>
                          <m:ctrlPr>
                            <a:rPr lang="fr-FR" sz="2400" i="1">
                              <a:latin typeface="Cambria Math" panose="02040503050406030204" pitchFamily="18" charset="0"/>
                            </a:rPr>
                          </m:ctrlPr>
                        </m:sSubPr>
                        <m:e>
                          <m:r>
                            <a:rPr lang="fr-FR" sz="2400" i="1">
                              <a:latin typeface="Cambria Math" panose="02040503050406030204" pitchFamily="18" charset="0"/>
                            </a:rPr>
                            <m:t>𝜌</m:t>
                          </m:r>
                        </m:e>
                        <m:sub>
                          <m:r>
                            <a:rPr lang="fr-FR" sz="2400" i="1">
                              <a:latin typeface="Cambria Math" panose="02040503050406030204" pitchFamily="18" charset="0"/>
                            </a:rPr>
                            <m:t>𝜈</m:t>
                          </m:r>
                        </m:sub>
                      </m:sSub>
                      <m:sSub>
                        <m:sSubPr>
                          <m:ctrlPr>
                            <a:rPr lang="fr-FR" sz="2400" i="1">
                              <a:latin typeface="Cambria Math" panose="02040503050406030204" pitchFamily="18" charset="0"/>
                            </a:rPr>
                          </m:ctrlPr>
                        </m:sSubPr>
                        <m:e>
                          <m:r>
                            <a:rPr lang="fr-FR" sz="2400" i="1">
                              <a:latin typeface="Cambria Math" panose="02040503050406030204" pitchFamily="18" charset="0"/>
                            </a:rPr>
                            <m:t>𝑁</m:t>
                          </m:r>
                        </m:e>
                        <m:sub>
                          <m:r>
                            <a:rPr lang="fr-FR" sz="2400" i="1">
                              <a:latin typeface="Cambria Math" panose="02040503050406030204" pitchFamily="18" charset="0"/>
                            </a:rPr>
                            <m:t>𝑏</m:t>
                          </m:r>
                        </m:sub>
                      </m:sSub>
                      <m:r>
                        <a:rPr lang="fr-FR" sz="2400" i="1">
                          <a:latin typeface="Cambria Math" panose="02040503050406030204" pitchFamily="18" charset="0"/>
                        </a:rPr>
                        <m:t>𝑑𝑡</m:t>
                      </m:r>
                    </m:oMath>
                  </m:oMathPara>
                </a14:m>
                <a:endParaRPr lang="fr-FR" sz="2400" dirty="0"/>
              </a:p>
            </p:txBody>
          </p:sp>
        </mc:Choice>
        <mc:Fallback xmlns="">
          <p:sp>
            <p:nvSpPr>
              <p:cNvPr id="3" name="Rectangle 2"/>
              <p:cNvSpPr>
                <a:spLocks noRot="1" noChangeAspect="1" noMove="1" noResize="1" noEditPoints="1" noAdjustHandles="1" noChangeArrowheads="1" noChangeShapeType="1" noTextEdit="1"/>
              </p:cNvSpPr>
              <p:nvPr/>
            </p:nvSpPr>
            <p:spPr>
              <a:xfrm>
                <a:off x="2883592" y="2533428"/>
                <a:ext cx="3040319" cy="461665"/>
              </a:xfrm>
              <a:prstGeom prst="rect">
                <a:avLst/>
              </a:prstGeom>
              <a:blipFill>
                <a:blip r:embed="rId2"/>
                <a:stretch>
                  <a:fillRect b="-13333"/>
                </a:stretch>
              </a:blipFill>
            </p:spPr>
            <p:txBody>
              <a:bodyPr/>
              <a:lstStyle/>
              <a:p>
                <a:r>
                  <a:rPr lang="fr-FR">
                    <a:noFill/>
                  </a:rPr>
                  <a:t> </a:t>
                </a:r>
              </a:p>
            </p:txBody>
          </p:sp>
        </mc:Fallback>
      </mc:AlternateContent>
      <p:sp>
        <p:nvSpPr>
          <p:cNvPr id="51"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0" presetClass="path" presetSubtype="0" accel="50000" decel="50000" fill="hold" grpId="1" nodeType="afterEffect">
                                  <p:stCondLst>
                                    <p:cond delay="500"/>
                                  </p:stCondLst>
                                  <p:childTnLst>
                                    <p:animMotion origin="layout" path="M 0 0 C 0.00746 0.01296 0.01493 0.02615 0.0151 0.04027 C 0.01528 0.05439 0.00816 0.0699 0.00104 0.08541 " pathEditMode="relative" ptsTypes="aaA">
                                      <p:cBhvr>
                                        <p:cTn id="10" dur="1000" fill="hold"/>
                                        <p:tgtEl>
                                          <p:spTgt spid="6"/>
                                        </p:tgtEl>
                                        <p:attrNameLst>
                                          <p:attrName>ppt_x</p:attrName>
                                          <p:attrName>ppt_y</p:attrName>
                                        </p:attrNameLst>
                                      </p:cBhvr>
                                    </p:animMotion>
                                  </p:childTnLst>
                                </p:cTn>
                              </p:par>
                            </p:childTnLst>
                          </p:cTn>
                        </p:par>
                        <p:par>
                          <p:cTn id="11" fill="hold">
                            <p:stCondLst>
                              <p:cond delay="2000"/>
                            </p:stCondLst>
                            <p:childTnLst>
                              <p:par>
                                <p:cTn id="12" presetID="22" presetClass="entr" presetSubtype="8"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left)">
                                      <p:cBhvr>
                                        <p:cTn id="14" dur="500"/>
                                        <p:tgtEl>
                                          <p:spTgt spid="10"/>
                                        </p:tgtEl>
                                      </p:cBhvr>
                                    </p:animEffect>
                                  </p:childTnLst>
                                </p:cTn>
                              </p:par>
                            </p:childTnLst>
                          </p:cTn>
                        </p:par>
                        <p:par>
                          <p:cTn id="15" fill="hold">
                            <p:stCondLst>
                              <p:cond delay="2500"/>
                            </p:stCondLst>
                            <p:childTnLst>
                              <p:par>
                                <p:cTn id="16" presetID="1" presetClass="entr" presetSubtype="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3"/>
                                        </p:tgtEl>
                                        <p:attrNameLst>
                                          <p:attrName>style.visibility</p:attrName>
                                        </p:attrNameLst>
                                      </p:cBhvr>
                                      <p:to>
                                        <p:strVal val="visible"/>
                                      </p:to>
                                    </p:se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8"/>
                                        </p:tgtEl>
                                        <p:attrNameLst>
                                          <p:attrName>style.visibility</p:attrName>
                                        </p:attrNameLst>
                                      </p:cBhvr>
                                      <p:to>
                                        <p:strVal val="visible"/>
                                      </p:to>
                                    </p:set>
                                  </p:childTnLst>
                                  <p:subTnLst>
                                    <p:set>
                                      <p:cBhvr override="childStyle">
                                        <p:cTn dur="1" fill="hold" display="0" masterRel="nextClick" afterEffect="1"/>
                                        <p:tgtEl>
                                          <p:spTgt spid="38"/>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42"/>
                                        </p:tgtEl>
                                        <p:attrNameLst>
                                          <p:attrName>style.visibility</p:attrName>
                                        </p:attrNameLst>
                                      </p:cBhvr>
                                      <p:to>
                                        <p:strVal val="visible"/>
                                      </p:to>
                                    </p:set>
                                  </p:childTnLst>
                                  <p:subTnLst>
                                    <p:set>
                                      <p:cBhvr override="childStyle">
                                        <p:cTn dur="1" fill="hold" display="0" masterRel="nextClick" afterEffect="1"/>
                                        <p:tgtEl>
                                          <p:spTgt spid="42"/>
                                        </p:tgtEl>
                                        <p:attrNameLst>
                                          <p:attrName>style.visibility</p:attrName>
                                        </p:attrNameLst>
                                      </p:cBhvr>
                                      <p:to>
                                        <p:strVal val="hidden"/>
                                      </p:to>
                                    </p:set>
                                  </p:sub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wipe(left)">
                                      <p:cBhvr>
                                        <p:cTn id="38" dur="500"/>
                                        <p:tgtEl>
                                          <p:spTgt spid="20"/>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49"/>
                                        </p:tgtEl>
                                        <p:attrNameLst>
                                          <p:attrName>style.visibility</p:attrName>
                                        </p:attrNameLst>
                                      </p:cBhvr>
                                      <p:to>
                                        <p:strVal val="visible"/>
                                      </p:to>
                                    </p:set>
                                    <p:animEffect transition="in" filter="wipe(left)">
                                      <p:cBhvr>
                                        <p:cTn id="4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1" animBg="1"/>
      <p:bldP spid="46" grpId="0"/>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20</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Transitions induites : </a:t>
            </a:r>
            <a:r>
              <a:rPr lang="fr-FR" sz="2400" b="1" kern="0" dirty="0" err="1" smtClean="0">
                <a:solidFill>
                  <a:srgbClr val="DA6667"/>
                </a:solidFill>
                <a:latin typeface="Arial Narrow" pitchFamily="34" charset="0"/>
              </a:rPr>
              <a:t>Equations</a:t>
            </a:r>
            <a:r>
              <a:rPr lang="fr-FR" sz="2400" b="1" kern="0" dirty="0" smtClean="0">
                <a:solidFill>
                  <a:srgbClr val="DA6667"/>
                </a:solidFill>
                <a:latin typeface="Arial Narrow" pitchFamily="34" charset="0"/>
              </a:rPr>
              <a:t> d’Einstein</a:t>
            </a:r>
            <a:endParaRPr lang="fr-FR" sz="2400" b="1" kern="0" dirty="0">
              <a:solidFill>
                <a:srgbClr val="DA6667"/>
              </a:solidFill>
              <a:latin typeface="Arial Narrow" pitchFamily="34" charset="0"/>
              <a:ea typeface="+mj-ea"/>
              <a:cs typeface="+mj-cs"/>
            </a:endParaRPr>
          </a:p>
        </p:txBody>
      </p:sp>
      <p:sp>
        <p:nvSpPr>
          <p:cNvPr id="6" name="ZoneTexte 5"/>
          <p:cNvSpPr txBox="1"/>
          <p:nvPr/>
        </p:nvSpPr>
        <p:spPr>
          <a:xfrm>
            <a:off x="655608" y="2216989"/>
            <a:ext cx="6114174" cy="646331"/>
          </a:xfrm>
          <a:prstGeom prst="rect">
            <a:avLst/>
          </a:prstGeom>
          <a:noFill/>
        </p:spPr>
        <p:txBody>
          <a:bodyPr wrap="none" rtlCol="0">
            <a:spAutoFit/>
          </a:bodyPr>
          <a:lstStyle/>
          <a:p>
            <a:r>
              <a:rPr lang="fr-FR" dirty="0" smtClean="0">
                <a:latin typeface="Arial Narrow" pitchFamily="34" charset="0"/>
              </a:rPr>
              <a:t>On considère un état stationnaire </a:t>
            </a:r>
          </a:p>
          <a:p>
            <a:r>
              <a:rPr lang="fr-FR" dirty="0" smtClean="0">
                <a:latin typeface="Arial Narrow" pitchFamily="34" charset="0"/>
                <a:sym typeface="Wingdings" pitchFamily="2" charset="2"/>
              </a:rPr>
              <a:t>	 autant de transitions de |b&gt; vers |a&gt; que de |a&gt; vers |b&gt;</a:t>
            </a:r>
          </a:p>
        </p:txBody>
      </p:sp>
      <p:grpSp>
        <p:nvGrpSpPr>
          <p:cNvPr id="19" name="Groupe 18"/>
          <p:cNvGrpSpPr/>
          <p:nvPr/>
        </p:nvGrpSpPr>
        <p:grpSpPr>
          <a:xfrm>
            <a:off x="1134420" y="3094015"/>
            <a:ext cx="6751142" cy="544729"/>
            <a:chOff x="2100532" y="3094015"/>
            <a:chExt cx="6751142" cy="544729"/>
          </a:xfrm>
        </p:grpSpPr>
        <p:sp>
          <p:nvSpPr>
            <p:cNvPr id="7" name="Virage 6"/>
            <p:cNvSpPr/>
            <p:nvPr/>
          </p:nvSpPr>
          <p:spPr>
            <a:xfrm rot="10800000" flipH="1">
              <a:off x="2100532" y="3094015"/>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8" name="ZoneTexte 7"/>
            <p:cNvSpPr txBox="1"/>
            <p:nvPr/>
          </p:nvSpPr>
          <p:spPr>
            <a:xfrm>
              <a:off x="2648309" y="3269412"/>
              <a:ext cx="6203365" cy="369332"/>
            </a:xfrm>
            <a:prstGeom prst="rect">
              <a:avLst/>
            </a:prstGeom>
            <a:noFill/>
            <a:ln>
              <a:solidFill>
                <a:srgbClr val="FF0000"/>
              </a:solidFill>
            </a:ln>
          </p:spPr>
          <p:txBody>
            <a:bodyPr wrap="none" rtlCol="0">
              <a:spAutoFit/>
            </a:bodyPr>
            <a:lstStyle/>
            <a:p>
              <a:r>
                <a:rPr lang="fr-FR" b="1" dirty="0" smtClean="0"/>
                <a:t>Émission spontanée + Émission stimulée = Absorption</a:t>
              </a:r>
              <a:endParaRPr lang="fr-FR" b="1" dirty="0"/>
            </a:p>
          </p:txBody>
        </p:sp>
      </p:grpSp>
      <p:grpSp>
        <p:nvGrpSpPr>
          <p:cNvPr id="13" name="Groupe 12"/>
          <p:cNvGrpSpPr/>
          <p:nvPr/>
        </p:nvGrpSpPr>
        <p:grpSpPr>
          <a:xfrm>
            <a:off x="1768462" y="3623093"/>
            <a:ext cx="5998827" cy="620299"/>
            <a:chOff x="2734574" y="3623093"/>
            <a:chExt cx="5998827" cy="620299"/>
          </a:xfrm>
        </p:grpSpPr>
        <p:sp>
          <p:nvSpPr>
            <p:cNvPr id="9" name="Rectangle 8"/>
            <p:cNvSpPr/>
            <p:nvPr/>
          </p:nvSpPr>
          <p:spPr>
            <a:xfrm>
              <a:off x="7553270" y="3822301"/>
              <a:ext cx="1180131" cy="369332"/>
            </a:xfrm>
            <a:prstGeom prst="rect">
              <a:avLst/>
            </a:prstGeom>
          </p:spPr>
          <p:txBody>
            <a:bodyPr wrap="none">
              <a:spAutoFit/>
            </a:bodyPr>
            <a:lstStyle/>
            <a:p>
              <a:r>
                <a:rPr lang="fr-FR" dirty="0" smtClean="0">
                  <a:latin typeface="Arial Narrow" pitchFamily="34" charset="0"/>
                  <a:sym typeface="Wingdings" pitchFamily="2" charset="2"/>
                </a:rPr>
                <a:t>|a&gt; vers |b&gt;</a:t>
              </a:r>
              <a:endParaRPr lang="fr-FR" dirty="0"/>
            </a:p>
          </p:txBody>
        </p:sp>
        <p:sp>
          <p:nvSpPr>
            <p:cNvPr id="10" name="Rectangle 9"/>
            <p:cNvSpPr/>
            <p:nvPr/>
          </p:nvSpPr>
          <p:spPr>
            <a:xfrm>
              <a:off x="4343673" y="3874060"/>
              <a:ext cx="1233030" cy="369332"/>
            </a:xfrm>
            <a:prstGeom prst="rect">
              <a:avLst/>
            </a:prstGeom>
          </p:spPr>
          <p:txBody>
            <a:bodyPr wrap="none">
              <a:spAutoFit/>
            </a:bodyPr>
            <a:lstStyle/>
            <a:p>
              <a:r>
                <a:rPr lang="fr-FR" dirty="0" smtClean="0">
                  <a:latin typeface="Arial Narrow" pitchFamily="34" charset="0"/>
                  <a:sym typeface="Wingdings" pitchFamily="2" charset="2"/>
                </a:rPr>
                <a:t>|b&gt; vers |a&gt; </a:t>
              </a:r>
              <a:endParaRPr lang="fr-FR" dirty="0"/>
            </a:p>
          </p:txBody>
        </p:sp>
        <p:sp>
          <p:nvSpPr>
            <p:cNvPr id="11" name="Accolade ouvrante 10"/>
            <p:cNvSpPr/>
            <p:nvPr/>
          </p:nvSpPr>
          <p:spPr>
            <a:xfrm rot="16200000">
              <a:off x="4839419" y="1518248"/>
              <a:ext cx="267419" cy="4477109"/>
            </a:xfrm>
            <a:prstGeom prst="leftBrace">
              <a:avLst>
                <a:gd name="adj1" fmla="val 53985"/>
                <a:gd name="adj2" fmla="val 50000"/>
              </a:avLst>
            </a:prstGeom>
            <a:ln w="19050">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2" name="Accolade ouvrante 11"/>
            <p:cNvSpPr/>
            <p:nvPr/>
          </p:nvSpPr>
          <p:spPr>
            <a:xfrm rot="16200000">
              <a:off x="7929188" y="3167406"/>
              <a:ext cx="267419" cy="1190295"/>
            </a:xfrm>
            <a:prstGeom prst="leftBrace">
              <a:avLst>
                <a:gd name="adj1" fmla="val 53985"/>
                <a:gd name="adj2" fmla="val 50000"/>
              </a:avLst>
            </a:prstGeom>
            <a:ln w="19050">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218114"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8115" name="Rectangle 3"/>
          <p:cNvSpPr>
            <a:spLocks noChangeArrowheads="1"/>
          </p:cNvSpPr>
          <p:nvPr/>
        </p:nvSpPr>
        <p:spPr bwMode="auto">
          <a:xfrm>
            <a:off x="0" y="2286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3" name="Groupe 2"/>
          <p:cNvGrpSpPr/>
          <p:nvPr/>
        </p:nvGrpSpPr>
        <p:grpSpPr>
          <a:xfrm>
            <a:off x="2361402" y="4521430"/>
            <a:ext cx="4844954" cy="1664988"/>
            <a:chOff x="2361402" y="4521430"/>
            <a:chExt cx="4844954" cy="1664988"/>
          </a:xfrm>
        </p:grpSpPr>
        <p:grpSp>
          <p:nvGrpSpPr>
            <p:cNvPr id="14" name="Groupe 13"/>
            <p:cNvGrpSpPr/>
            <p:nvPr/>
          </p:nvGrpSpPr>
          <p:grpSpPr>
            <a:xfrm>
              <a:off x="2361402" y="4521430"/>
              <a:ext cx="4844954" cy="1664988"/>
              <a:chOff x="2468638" y="4408008"/>
              <a:chExt cx="4844954" cy="1664988"/>
            </a:xfrm>
          </p:grpSpPr>
          <p:sp>
            <p:nvSpPr>
              <p:cNvPr id="22" name="Rectangle à coins arrondis 21"/>
              <p:cNvSpPr/>
              <p:nvPr/>
            </p:nvSpPr>
            <p:spPr>
              <a:xfrm>
                <a:off x="2468638" y="5032731"/>
                <a:ext cx="4844954" cy="1040265"/>
              </a:xfrm>
              <a:prstGeom prst="roundRect">
                <a:avLst/>
              </a:prstGeom>
              <a:solidFill>
                <a:schemeClr val="tx2"/>
              </a:solidFill>
              <a:ln w="5715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1" name="Virage 20"/>
              <p:cNvSpPr/>
              <p:nvPr/>
            </p:nvSpPr>
            <p:spPr>
              <a:xfrm rot="10800000" flipH="1">
                <a:off x="2468639" y="4408008"/>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grpSp>
        <mc:AlternateContent xmlns:mc="http://schemas.openxmlformats.org/markup-compatibility/2006" xmlns:a14="http://schemas.microsoft.com/office/drawing/2010/main">
          <mc:Choice Requires="a14">
            <p:sp>
              <p:nvSpPr>
                <p:cNvPr id="15" name="Rectangle 14"/>
                <p:cNvSpPr/>
                <p:nvPr/>
              </p:nvSpPr>
              <p:spPr>
                <a:xfrm>
                  <a:off x="3215588" y="4521430"/>
                  <a:ext cx="3939155"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sz="2400" i="1">
                                <a:latin typeface="Cambria Math" panose="02040503050406030204" pitchFamily="18" charset="0"/>
                              </a:rPr>
                            </m:ctrlPr>
                          </m:sSubPr>
                          <m:e>
                            <m:r>
                              <a:rPr lang="fr-FR" sz="2400" i="1">
                                <a:latin typeface="Cambria Math" panose="02040503050406030204" pitchFamily="18" charset="0"/>
                              </a:rPr>
                              <m:t>𝑁</m:t>
                            </m:r>
                          </m:e>
                          <m:sub>
                            <m:r>
                              <a:rPr lang="fr-FR" sz="2400" i="1">
                                <a:latin typeface="Cambria Math" panose="02040503050406030204" pitchFamily="18" charset="0"/>
                              </a:rPr>
                              <m:t>𝑏</m:t>
                            </m:r>
                          </m:sub>
                        </m:sSub>
                        <m:r>
                          <a:rPr lang="fr-FR" sz="2400" i="0">
                            <a:latin typeface="Cambria Math" panose="02040503050406030204" pitchFamily="18" charset="0"/>
                          </a:rPr>
                          <m:t>(</m:t>
                        </m:r>
                        <m:sSub>
                          <m:sSubPr>
                            <m:ctrlPr>
                              <a:rPr lang="fr-FR" sz="2400" i="1">
                                <a:latin typeface="Cambria Math" panose="02040503050406030204" pitchFamily="18" charset="0"/>
                              </a:rPr>
                            </m:ctrlPr>
                          </m:sSubPr>
                          <m:e>
                            <m:r>
                              <a:rPr lang="fr-FR" sz="2400" i="1">
                                <a:latin typeface="Cambria Math" panose="02040503050406030204" pitchFamily="18" charset="0"/>
                              </a:rPr>
                              <m:t>𝐴</m:t>
                            </m:r>
                          </m:e>
                          <m:sub>
                            <m:r>
                              <a:rPr lang="fr-FR" sz="2400" i="1">
                                <a:latin typeface="Cambria Math" panose="02040503050406030204" pitchFamily="18" charset="0"/>
                              </a:rPr>
                              <m:t>𝑏𝑎</m:t>
                            </m:r>
                          </m:sub>
                        </m:sSub>
                        <m:r>
                          <a:rPr lang="fr-FR" sz="2400" i="0">
                            <a:latin typeface="Cambria Math" panose="02040503050406030204" pitchFamily="18" charset="0"/>
                          </a:rPr>
                          <m:t>+</m:t>
                        </m:r>
                        <m:sSub>
                          <m:sSubPr>
                            <m:ctrlPr>
                              <a:rPr lang="fr-FR" sz="2400" i="1">
                                <a:latin typeface="Cambria Math" panose="02040503050406030204" pitchFamily="18" charset="0"/>
                              </a:rPr>
                            </m:ctrlPr>
                          </m:sSubPr>
                          <m:e>
                            <m:r>
                              <a:rPr lang="fr-FR" sz="2400" i="1">
                                <a:latin typeface="Cambria Math" panose="02040503050406030204" pitchFamily="18" charset="0"/>
                              </a:rPr>
                              <m:t>𝐵</m:t>
                            </m:r>
                          </m:e>
                          <m:sub>
                            <m:r>
                              <a:rPr lang="fr-FR" sz="2400" i="1">
                                <a:latin typeface="Cambria Math" panose="02040503050406030204" pitchFamily="18" charset="0"/>
                              </a:rPr>
                              <m:t>𝑏𝑎</m:t>
                            </m:r>
                          </m:sub>
                        </m:sSub>
                        <m:sSub>
                          <m:sSubPr>
                            <m:ctrlPr>
                              <a:rPr lang="fr-FR" sz="2400" i="1">
                                <a:latin typeface="Cambria Math" panose="02040503050406030204" pitchFamily="18" charset="0"/>
                              </a:rPr>
                            </m:ctrlPr>
                          </m:sSubPr>
                          <m:e>
                            <m:r>
                              <a:rPr lang="fr-FR" sz="2400" i="1">
                                <a:latin typeface="Cambria Math" panose="02040503050406030204" pitchFamily="18" charset="0"/>
                              </a:rPr>
                              <m:t>𝜌</m:t>
                            </m:r>
                          </m:e>
                          <m:sub>
                            <m:r>
                              <a:rPr lang="fr-FR" sz="2400" i="1">
                                <a:latin typeface="Cambria Math" panose="02040503050406030204" pitchFamily="18" charset="0"/>
                              </a:rPr>
                              <m:t>𝜈</m:t>
                            </m:r>
                          </m:sub>
                        </m:sSub>
                        <m:r>
                          <a:rPr lang="fr-FR" sz="2400" i="0">
                            <a:latin typeface="Cambria Math" panose="02040503050406030204" pitchFamily="18" charset="0"/>
                          </a:rPr>
                          <m:t>)=</m:t>
                        </m:r>
                        <m:r>
                          <a:rPr lang="fr-FR" sz="2400" i="1">
                            <a:latin typeface="Cambria Math" panose="02040503050406030204" pitchFamily="18" charset="0"/>
                          </a:rPr>
                          <m:t>𝐵</m:t>
                        </m:r>
                        <m:sSub>
                          <m:sSubPr>
                            <m:ctrlPr>
                              <a:rPr lang="fr-FR" sz="2400" i="1">
                                <a:latin typeface="Cambria Math" panose="02040503050406030204" pitchFamily="18" charset="0"/>
                              </a:rPr>
                            </m:ctrlPr>
                          </m:sSubPr>
                          <m:e>
                            <m:r>
                              <a:rPr lang="fr-FR" sz="2400" i="1">
                                <a:latin typeface="Cambria Math" panose="02040503050406030204" pitchFamily="18" charset="0"/>
                              </a:rPr>
                              <m:t>𝐴</m:t>
                            </m:r>
                          </m:e>
                          <m:sub>
                            <m:r>
                              <a:rPr lang="fr-FR" sz="2400" i="1">
                                <a:latin typeface="Cambria Math" panose="02040503050406030204" pitchFamily="18" charset="0"/>
                              </a:rPr>
                              <m:t>𝑎𝑏</m:t>
                            </m:r>
                          </m:sub>
                        </m:sSub>
                        <m:sSub>
                          <m:sSubPr>
                            <m:ctrlPr>
                              <a:rPr lang="fr-FR" sz="2400" i="1">
                                <a:latin typeface="Cambria Math" panose="02040503050406030204" pitchFamily="18" charset="0"/>
                              </a:rPr>
                            </m:ctrlPr>
                          </m:sSubPr>
                          <m:e>
                            <m:r>
                              <a:rPr lang="fr-FR" sz="2400" i="1">
                                <a:latin typeface="Cambria Math" panose="02040503050406030204" pitchFamily="18" charset="0"/>
                              </a:rPr>
                              <m:t>𝜌</m:t>
                            </m:r>
                          </m:e>
                          <m:sub>
                            <m:r>
                              <a:rPr lang="fr-FR" sz="2400" i="1">
                                <a:latin typeface="Cambria Math" panose="02040503050406030204" pitchFamily="18" charset="0"/>
                              </a:rPr>
                              <m:t>𝜈</m:t>
                            </m:r>
                          </m:sub>
                        </m:sSub>
                      </m:oMath>
                    </m:oMathPara>
                  </a14:m>
                  <a:endParaRPr lang="fr-FR" sz="2400" dirty="0"/>
                </a:p>
              </p:txBody>
            </p:sp>
          </mc:Choice>
          <mc:Fallback xmlns="">
            <p:sp>
              <p:nvSpPr>
                <p:cNvPr id="15" name="Rectangle 14"/>
                <p:cNvSpPr>
                  <a:spLocks noRot="1" noChangeAspect="1" noMove="1" noResize="1" noEditPoints="1" noAdjustHandles="1" noChangeArrowheads="1" noChangeShapeType="1" noTextEdit="1"/>
                </p:cNvSpPr>
                <p:nvPr/>
              </p:nvSpPr>
              <p:spPr>
                <a:xfrm>
                  <a:off x="3215588" y="4521430"/>
                  <a:ext cx="3939155" cy="461665"/>
                </a:xfrm>
                <a:prstGeom prst="rect">
                  <a:avLst/>
                </a:prstGeom>
                <a:blipFill>
                  <a:blip r:embed="rId2"/>
                  <a:stretch>
                    <a:fillRect b="-21333"/>
                  </a:stretch>
                </a:blipFill>
              </p:spPr>
              <p:txBody>
                <a:bodyPr/>
                <a:lstStyle/>
                <a:p>
                  <a:r>
                    <a:rPr lang="fr-FR">
                      <a:noFill/>
                    </a:rPr>
                    <a:t> </a:t>
                  </a:r>
                </a:p>
              </p:txBody>
            </p:sp>
          </mc:Fallback>
        </mc:AlternateContent>
        <mc:AlternateContent xmlns:mc="http://schemas.openxmlformats.org/markup-compatibility/2006" xmlns:a14="http://schemas.microsoft.com/office/drawing/2010/main">
          <mc:Choice Requires="a14">
            <p:sp>
              <p:nvSpPr>
                <p:cNvPr id="16" name="Rectangle 15"/>
                <p:cNvSpPr/>
                <p:nvPr/>
              </p:nvSpPr>
              <p:spPr>
                <a:xfrm>
                  <a:off x="2615881" y="5204089"/>
                  <a:ext cx="4335995" cy="97071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sz="2000" i="1">
                                <a:latin typeface="Cambria Math" panose="02040503050406030204" pitchFamily="18" charset="0"/>
                              </a:rPr>
                            </m:ctrlPr>
                          </m:sSubPr>
                          <m:e>
                            <m:r>
                              <a:rPr lang="fr-FR" sz="2000" i="1">
                                <a:latin typeface="Cambria Math" panose="02040503050406030204" pitchFamily="18" charset="0"/>
                              </a:rPr>
                              <m:t>𝜌</m:t>
                            </m:r>
                          </m:e>
                          <m:sub>
                            <m:r>
                              <a:rPr lang="fr-FR" sz="2000" i="1">
                                <a:latin typeface="Cambria Math" panose="02040503050406030204" pitchFamily="18" charset="0"/>
                              </a:rPr>
                              <m:t>𝜈</m:t>
                            </m:r>
                          </m:sub>
                        </m:sSub>
                        <m:r>
                          <a:rPr lang="fr-FR" sz="2000" i="0">
                            <a:latin typeface="Cambria Math" panose="02040503050406030204" pitchFamily="18" charset="0"/>
                          </a:rPr>
                          <m:t>=</m:t>
                        </m:r>
                        <m:f>
                          <m:fPr>
                            <m:ctrlPr>
                              <a:rPr lang="fr-FR" sz="2000" i="1">
                                <a:latin typeface="Cambria Math" panose="02040503050406030204" pitchFamily="18" charset="0"/>
                              </a:rPr>
                            </m:ctrlPr>
                          </m:fPr>
                          <m:num>
                            <m:sSub>
                              <m:sSubPr>
                                <m:ctrlPr>
                                  <a:rPr lang="fr-FR" sz="2000" i="1">
                                    <a:latin typeface="Cambria Math" panose="02040503050406030204" pitchFamily="18" charset="0"/>
                                  </a:rPr>
                                </m:ctrlPr>
                              </m:sSubPr>
                              <m:e>
                                <m:r>
                                  <a:rPr lang="fr-FR" sz="2000" i="1">
                                    <a:latin typeface="Cambria Math" panose="02040503050406030204" pitchFamily="18" charset="0"/>
                                  </a:rPr>
                                  <m:t>𝑁</m:t>
                                </m:r>
                              </m:e>
                              <m:sub>
                                <m:r>
                                  <a:rPr lang="fr-FR" sz="2000" i="1">
                                    <a:latin typeface="Cambria Math" panose="02040503050406030204" pitchFamily="18" charset="0"/>
                                  </a:rPr>
                                  <m:t>𝑏</m:t>
                                </m:r>
                              </m:sub>
                            </m:sSub>
                            <m:sSub>
                              <m:sSubPr>
                                <m:ctrlPr>
                                  <a:rPr lang="fr-FR" sz="2000" i="1">
                                    <a:latin typeface="Cambria Math" panose="02040503050406030204" pitchFamily="18" charset="0"/>
                                  </a:rPr>
                                </m:ctrlPr>
                              </m:sSubPr>
                              <m:e>
                                <m:r>
                                  <a:rPr lang="fr-FR" sz="2000" i="1">
                                    <a:latin typeface="Cambria Math" panose="02040503050406030204" pitchFamily="18" charset="0"/>
                                  </a:rPr>
                                  <m:t>𝐴</m:t>
                                </m:r>
                              </m:e>
                              <m:sub>
                                <m:r>
                                  <a:rPr lang="fr-FR" sz="2000" i="1">
                                    <a:latin typeface="Cambria Math" panose="02040503050406030204" pitchFamily="18" charset="0"/>
                                  </a:rPr>
                                  <m:t>𝑏𝑎</m:t>
                                </m:r>
                              </m:sub>
                            </m:sSub>
                          </m:num>
                          <m:den>
                            <m:sSub>
                              <m:sSubPr>
                                <m:ctrlPr>
                                  <a:rPr lang="fr-FR" sz="2000" i="1">
                                    <a:latin typeface="Cambria Math" panose="02040503050406030204" pitchFamily="18" charset="0"/>
                                  </a:rPr>
                                </m:ctrlPr>
                              </m:sSubPr>
                              <m:e>
                                <m:r>
                                  <a:rPr lang="fr-FR" sz="2000" i="1">
                                    <a:latin typeface="Cambria Math" panose="02040503050406030204" pitchFamily="18" charset="0"/>
                                  </a:rPr>
                                  <m:t>𝑁</m:t>
                                </m:r>
                              </m:e>
                              <m:sub>
                                <m:r>
                                  <a:rPr lang="fr-FR" sz="2000" i="1">
                                    <a:latin typeface="Cambria Math" panose="02040503050406030204" pitchFamily="18" charset="0"/>
                                  </a:rPr>
                                  <m:t>𝑎</m:t>
                                </m:r>
                              </m:sub>
                            </m:sSub>
                            <m:sSub>
                              <m:sSubPr>
                                <m:ctrlPr>
                                  <a:rPr lang="fr-FR" sz="2000" i="1">
                                    <a:latin typeface="Cambria Math" panose="02040503050406030204" pitchFamily="18" charset="0"/>
                                  </a:rPr>
                                </m:ctrlPr>
                              </m:sSubPr>
                              <m:e>
                                <m:r>
                                  <a:rPr lang="fr-FR" sz="2000" i="1">
                                    <a:latin typeface="Cambria Math" panose="02040503050406030204" pitchFamily="18" charset="0"/>
                                  </a:rPr>
                                  <m:t>𝐵</m:t>
                                </m:r>
                              </m:e>
                              <m:sub>
                                <m:r>
                                  <a:rPr lang="fr-FR" sz="2000" i="1">
                                    <a:latin typeface="Cambria Math" panose="02040503050406030204" pitchFamily="18" charset="0"/>
                                  </a:rPr>
                                  <m:t>𝑎𝑏</m:t>
                                </m:r>
                              </m:sub>
                            </m:sSub>
                            <m:r>
                              <a:rPr lang="fr-FR" sz="2000" i="0">
                                <a:latin typeface="Cambria Math" panose="02040503050406030204" pitchFamily="18" charset="0"/>
                              </a:rPr>
                              <m:t>−</m:t>
                            </m:r>
                            <m:sSub>
                              <m:sSubPr>
                                <m:ctrlPr>
                                  <a:rPr lang="fr-FR" sz="2000" i="1">
                                    <a:latin typeface="Cambria Math" panose="02040503050406030204" pitchFamily="18" charset="0"/>
                                  </a:rPr>
                                </m:ctrlPr>
                              </m:sSubPr>
                              <m:e>
                                <m:r>
                                  <a:rPr lang="fr-FR" sz="2000" i="1">
                                    <a:latin typeface="Cambria Math" panose="02040503050406030204" pitchFamily="18" charset="0"/>
                                  </a:rPr>
                                  <m:t>𝑁</m:t>
                                </m:r>
                              </m:e>
                              <m:sub>
                                <m:r>
                                  <a:rPr lang="fr-FR" sz="2000" i="1">
                                    <a:latin typeface="Cambria Math" panose="02040503050406030204" pitchFamily="18" charset="0"/>
                                  </a:rPr>
                                  <m:t>𝑏</m:t>
                                </m:r>
                              </m:sub>
                            </m:sSub>
                            <m:sSub>
                              <m:sSubPr>
                                <m:ctrlPr>
                                  <a:rPr lang="fr-FR" sz="2000" i="1">
                                    <a:latin typeface="Cambria Math" panose="02040503050406030204" pitchFamily="18" charset="0"/>
                                  </a:rPr>
                                </m:ctrlPr>
                              </m:sSubPr>
                              <m:e>
                                <m:r>
                                  <a:rPr lang="fr-FR" sz="2000" i="1">
                                    <a:latin typeface="Cambria Math" panose="02040503050406030204" pitchFamily="18" charset="0"/>
                                  </a:rPr>
                                  <m:t>𝐵</m:t>
                                </m:r>
                              </m:e>
                              <m:sub>
                                <m:r>
                                  <a:rPr lang="fr-FR" sz="2000" i="1">
                                    <a:latin typeface="Cambria Math" panose="02040503050406030204" pitchFamily="18" charset="0"/>
                                  </a:rPr>
                                  <m:t>𝑏𝑎</m:t>
                                </m:r>
                              </m:sub>
                            </m:sSub>
                          </m:den>
                        </m:f>
                        <m:r>
                          <a:rPr lang="fr-FR" sz="2000" i="0">
                            <a:latin typeface="Cambria Math" panose="02040503050406030204" pitchFamily="18" charset="0"/>
                          </a:rPr>
                          <m:t>=</m:t>
                        </m:r>
                        <m:f>
                          <m:fPr>
                            <m:ctrlPr>
                              <a:rPr lang="fr-FR" sz="2000" i="1">
                                <a:latin typeface="Cambria Math" panose="02040503050406030204" pitchFamily="18" charset="0"/>
                              </a:rPr>
                            </m:ctrlPr>
                          </m:fPr>
                          <m:num>
                            <m:sSub>
                              <m:sSubPr>
                                <m:ctrlPr>
                                  <a:rPr lang="fr-FR" sz="2000" i="1">
                                    <a:latin typeface="Cambria Math" panose="02040503050406030204" pitchFamily="18" charset="0"/>
                                  </a:rPr>
                                </m:ctrlPr>
                              </m:sSubPr>
                              <m:e>
                                <m:r>
                                  <a:rPr lang="fr-FR" sz="2000" i="1">
                                    <a:latin typeface="Cambria Math" panose="02040503050406030204" pitchFamily="18" charset="0"/>
                                  </a:rPr>
                                  <m:t>𝐴</m:t>
                                </m:r>
                              </m:e>
                              <m:sub>
                                <m:r>
                                  <a:rPr lang="fr-FR" sz="2000" i="1">
                                    <a:latin typeface="Cambria Math" panose="02040503050406030204" pitchFamily="18" charset="0"/>
                                  </a:rPr>
                                  <m:t>𝑏𝑎</m:t>
                                </m:r>
                              </m:sub>
                            </m:sSub>
                          </m:num>
                          <m:den>
                            <m:sSub>
                              <m:sSubPr>
                                <m:ctrlPr>
                                  <a:rPr lang="fr-FR" sz="2000" i="1">
                                    <a:latin typeface="Cambria Math" panose="02040503050406030204" pitchFamily="18" charset="0"/>
                                  </a:rPr>
                                </m:ctrlPr>
                              </m:sSubPr>
                              <m:e>
                                <m:r>
                                  <a:rPr lang="fr-FR" sz="2000" i="1">
                                    <a:latin typeface="Cambria Math" panose="02040503050406030204" pitchFamily="18" charset="0"/>
                                  </a:rPr>
                                  <m:t>𝐵</m:t>
                                </m:r>
                              </m:e>
                              <m:sub>
                                <m:r>
                                  <a:rPr lang="fr-FR" sz="2000" i="1">
                                    <a:latin typeface="Cambria Math" panose="02040503050406030204" pitchFamily="18" charset="0"/>
                                  </a:rPr>
                                  <m:t>𝑎𝑏</m:t>
                                </m:r>
                              </m:sub>
                            </m:sSub>
                            <m:f>
                              <m:fPr>
                                <m:ctrlPr>
                                  <a:rPr lang="fr-FR" sz="2000" b="1" i="1" smtClean="0">
                                    <a:solidFill>
                                      <a:srgbClr val="FF0000"/>
                                    </a:solidFill>
                                    <a:latin typeface="Cambria Math" panose="02040503050406030204" pitchFamily="18" charset="0"/>
                                  </a:rPr>
                                </m:ctrlPr>
                              </m:fPr>
                              <m:num>
                                <m:sSub>
                                  <m:sSubPr>
                                    <m:ctrlPr>
                                      <a:rPr lang="fr-FR" sz="2000" b="1" i="1">
                                        <a:solidFill>
                                          <a:srgbClr val="FF0000"/>
                                        </a:solidFill>
                                        <a:latin typeface="Cambria Math" panose="02040503050406030204" pitchFamily="18" charset="0"/>
                                      </a:rPr>
                                    </m:ctrlPr>
                                  </m:sSubPr>
                                  <m:e>
                                    <m:r>
                                      <a:rPr lang="fr-FR" sz="2000" b="1" i="1">
                                        <a:solidFill>
                                          <a:srgbClr val="FF0000"/>
                                        </a:solidFill>
                                        <a:latin typeface="Cambria Math" panose="02040503050406030204" pitchFamily="18" charset="0"/>
                                      </a:rPr>
                                      <m:t>𝑵</m:t>
                                    </m:r>
                                  </m:e>
                                  <m:sub>
                                    <m:r>
                                      <a:rPr lang="fr-FR" sz="2000" b="1" i="1">
                                        <a:solidFill>
                                          <a:srgbClr val="FF0000"/>
                                        </a:solidFill>
                                        <a:latin typeface="Cambria Math" panose="02040503050406030204" pitchFamily="18" charset="0"/>
                                      </a:rPr>
                                      <m:t>𝒂</m:t>
                                    </m:r>
                                  </m:sub>
                                </m:sSub>
                              </m:num>
                              <m:den>
                                <m:sSub>
                                  <m:sSubPr>
                                    <m:ctrlPr>
                                      <a:rPr lang="fr-FR" sz="2000" b="1" i="1">
                                        <a:solidFill>
                                          <a:srgbClr val="FF0000"/>
                                        </a:solidFill>
                                        <a:latin typeface="Cambria Math" panose="02040503050406030204" pitchFamily="18" charset="0"/>
                                      </a:rPr>
                                    </m:ctrlPr>
                                  </m:sSubPr>
                                  <m:e>
                                    <m:r>
                                      <a:rPr lang="fr-FR" sz="2000" b="1" i="1">
                                        <a:solidFill>
                                          <a:srgbClr val="FF0000"/>
                                        </a:solidFill>
                                        <a:latin typeface="Cambria Math" panose="02040503050406030204" pitchFamily="18" charset="0"/>
                                      </a:rPr>
                                      <m:t>𝑵</m:t>
                                    </m:r>
                                  </m:e>
                                  <m:sub>
                                    <m:r>
                                      <a:rPr lang="fr-FR" sz="2000" b="1" i="1">
                                        <a:solidFill>
                                          <a:srgbClr val="FF0000"/>
                                        </a:solidFill>
                                        <a:latin typeface="Cambria Math" panose="02040503050406030204" pitchFamily="18" charset="0"/>
                                      </a:rPr>
                                      <m:t>𝒃</m:t>
                                    </m:r>
                                  </m:sub>
                                </m:sSub>
                              </m:den>
                            </m:f>
                            <m:r>
                              <a:rPr lang="fr-FR" sz="2000" i="0">
                                <a:latin typeface="Cambria Math" panose="02040503050406030204" pitchFamily="18" charset="0"/>
                              </a:rPr>
                              <m:t>−</m:t>
                            </m:r>
                            <m:sSub>
                              <m:sSubPr>
                                <m:ctrlPr>
                                  <a:rPr lang="fr-FR" sz="2000" i="1">
                                    <a:latin typeface="Cambria Math" panose="02040503050406030204" pitchFamily="18" charset="0"/>
                                  </a:rPr>
                                </m:ctrlPr>
                              </m:sSubPr>
                              <m:e>
                                <m:r>
                                  <a:rPr lang="fr-FR" sz="2000" i="1">
                                    <a:latin typeface="Cambria Math" panose="02040503050406030204" pitchFamily="18" charset="0"/>
                                  </a:rPr>
                                  <m:t>𝐵</m:t>
                                </m:r>
                              </m:e>
                              <m:sub>
                                <m:r>
                                  <a:rPr lang="fr-FR" sz="2000" i="1">
                                    <a:latin typeface="Cambria Math" panose="02040503050406030204" pitchFamily="18" charset="0"/>
                                  </a:rPr>
                                  <m:t>𝑏𝑎</m:t>
                                </m:r>
                              </m:sub>
                            </m:sSub>
                          </m:den>
                        </m:f>
                      </m:oMath>
                    </m:oMathPara>
                  </a14:m>
                  <a:endParaRPr lang="fr-FR" sz="2000" dirty="0"/>
                </a:p>
              </p:txBody>
            </p:sp>
          </mc:Choice>
          <mc:Fallback xmlns="">
            <p:sp>
              <p:nvSpPr>
                <p:cNvPr id="16" name="Rectangle 15"/>
                <p:cNvSpPr>
                  <a:spLocks noRot="1" noChangeAspect="1" noMove="1" noResize="1" noEditPoints="1" noAdjustHandles="1" noChangeArrowheads="1" noChangeShapeType="1" noTextEdit="1"/>
                </p:cNvSpPr>
                <p:nvPr/>
              </p:nvSpPr>
              <p:spPr>
                <a:xfrm>
                  <a:off x="2615881" y="5204089"/>
                  <a:ext cx="4335995" cy="970715"/>
                </a:xfrm>
                <a:prstGeom prst="rect">
                  <a:avLst/>
                </a:prstGeom>
                <a:blipFill>
                  <a:blip r:embed="rId3"/>
                  <a:stretch>
                    <a:fillRect/>
                  </a:stretch>
                </a:blipFill>
              </p:spPr>
              <p:txBody>
                <a:bodyPr/>
                <a:lstStyle/>
                <a:p>
                  <a:r>
                    <a:rPr lang="fr-FR">
                      <a:noFill/>
                    </a:rPr>
                    <a:t> </a:t>
                  </a:r>
                </a:p>
              </p:txBody>
            </p:sp>
          </mc:Fallback>
        </mc:AlternateContent>
      </p:grpSp>
      <p:sp>
        <p:nvSpPr>
          <p:cNvPr id="23"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nodeType="afterEffect">
                                  <p:stCondLst>
                                    <p:cond delay="1000"/>
                                  </p:stCondLst>
                                  <p:childTnLst>
                                    <p:set>
                                      <p:cBhvr>
                                        <p:cTn id="9" dur="1" fill="hold">
                                          <p:stCondLst>
                                            <p:cond delay="0"/>
                                          </p:stCondLst>
                                        </p:cTn>
                                        <p:tgtEl>
                                          <p:spTgt spid="13"/>
                                        </p:tgtEl>
                                        <p:attrNameLst>
                                          <p:attrName>style.visibility</p:attrName>
                                        </p:attrNameLst>
                                      </p:cBhvr>
                                      <p:to>
                                        <p:strVal val="visible"/>
                                      </p:to>
                                    </p:set>
                                    <p:animEffect transition="in" filter="wipe(up)">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26894" y="1716281"/>
            <a:ext cx="4982796" cy="2468115"/>
          </a:xfrm>
          <a:prstGeom prst="rect">
            <a:avLst/>
          </a:prstGeom>
          <a:solidFill>
            <a:schemeClr val="tx2"/>
          </a:solidFill>
          <a:ln w="381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21</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Transitions induites : Amplification optique </a:t>
            </a:r>
          </a:p>
          <a:p>
            <a:r>
              <a:rPr lang="fr-FR" sz="2400" b="1" kern="0" dirty="0" smtClean="0">
                <a:solidFill>
                  <a:srgbClr val="DA6667"/>
                </a:solidFill>
                <a:latin typeface="Arial Narrow" pitchFamily="34" charset="0"/>
                <a:sym typeface="Wingdings" pitchFamily="2" charset="2"/>
              </a:rPr>
              <a:t> Nécessité d’un pompage : inversion de population</a:t>
            </a:r>
            <a:endParaRPr lang="fr-FR" sz="2400" b="1" kern="0" dirty="0">
              <a:solidFill>
                <a:srgbClr val="DA6667"/>
              </a:solidFill>
              <a:latin typeface="Arial Narrow" pitchFamily="34" charset="0"/>
              <a:ea typeface="+mj-ea"/>
              <a:cs typeface="+mj-cs"/>
            </a:endParaRPr>
          </a:p>
        </p:txBody>
      </p:sp>
      <mc:AlternateContent xmlns:mc="http://schemas.openxmlformats.org/markup-compatibility/2006" xmlns:a14="http://schemas.microsoft.com/office/drawing/2010/main">
        <mc:Choice Requires="a14">
          <p:sp>
            <p:nvSpPr>
              <p:cNvPr id="6" name="ZoneTexte 5"/>
              <p:cNvSpPr txBox="1"/>
              <p:nvPr/>
            </p:nvSpPr>
            <p:spPr>
              <a:xfrm>
                <a:off x="-67235" y="1716281"/>
                <a:ext cx="5476254" cy="856068"/>
              </a:xfrm>
              <a:prstGeom prst="rect">
                <a:avLst/>
              </a:prstGeom>
              <a:noFill/>
            </p:spPr>
            <p:txBody>
              <a:bodyPr wrap="square" rtlCol="0">
                <a:spAutoFit/>
              </a:bodyPr>
              <a:lstStyle/>
              <a:p>
                <a:r>
                  <a:rPr lang="fr-FR" b="1" dirty="0" smtClean="0">
                    <a:latin typeface="Arial Narrow" pitchFamily="34" charset="0"/>
                  </a:rPr>
                  <a:t>Probabilité d’occupation d’un état d’énergie </a:t>
                </a:r>
                <a:r>
                  <a:rPr lang="fr-FR" b="1" i="1" dirty="0" smtClean="0">
                    <a:latin typeface="Arial Narrow" pitchFamily="34" charset="0"/>
                  </a:rPr>
                  <a:t>E</a:t>
                </a:r>
                <a:r>
                  <a:rPr lang="fr-FR" b="1" i="1" baseline="-25000" dirty="0" smtClean="0">
                    <a:latin typeface="Arial Narrow" pitchFamily="34" charset="0"/>
                  </a:rPr>
                  <a:t>n</a:t>
                </a:r>
                <a:r>
                  <a:rPr lang="fr-FR" b="1" dirty="0" smtClean="0">
                    <a:latin typeface="Arial Narrow" pitchFamily="34" charset="0"/>
                  </a:rPr>
                  <a:t> </a:t>
                </a:r>
                <a:r>
                  <a:rPr lang="fr-FR" sz="1200" b="1" dirty="0" smtClean="0">
                    <a:latin typeface="Arial Narrow" pitchFamily="34" charset="0"/>
                    <a:sym typeface="Wingdings" pitchFamily="2" charset="2"/>
                  </a:rPr>
                  <a:t>(</a:t>
                </a:r>
                <a:r>
                  <a:rPr lang="fr-FR" sz="1200" i="1" dirty="0" smtClean="0">
                    <a:latin typeface="Arial Narrow" pitchFamily="34" charset="0"/>
                  </a:rPr>
                  <a:t>VoirPHY101</a:t>
                </a:r>
                <a:r>
                  <a:rPr lang="fr-FR" sz="1200" i="1" dirty="0">
                    <a:latin typeface="Arial Narrow" pitchFamily="34" charset="0"/>
                  </a:rPr>
                  <a:t>)</a:t>
                </a:r>
                <a:r>
                  <a:rPr lang="fr-FR" sz="2000" b="1" dirty="0">
                    <a:solidFill>
                      <a:srgbClr val="FF0000"/>
                    </a:solidFill>
                  </a:rPr>
                  <a:t> </a:t>
                </a:r>
                <a:endParaRPr lang="fr-FR" b="1" dirty="0" smtClean="0">
                  <a:latin typeface="Arial Narrow" pitchFamily="34" charset="0"/>
                </a:endParaRPr>
              </a:p>
              <a:p>
                <a:r>
                  <a:rPr lang="fr-FR" dirty="0" smtClean="0">
                    <a:latin typeface="Arial Narrow" pitchFamily="34" charset="0"/>
                    <a:sym typeface="Wingdings" pitchFamily="2" charset="2"/>
                  </a:rPr>
                  <a:t>       Statistique de Maxwell-Boltzmann     </a:t>
                </a:r>
                <a14:m>
                  <m:oMath xmlns:m="http://schemas.openxmlformats.org/officeDocument/2006/math">
                    <m:sSup>
                      <m:sSupPr>
                        <m:ctrlPr>
                          <a:rPr lang="fr-FR" b="1" i="1">
                            <a:solidFill>
                              <a:srgbClr val="FF0000"/>
                            </a:solidFill>
                            <a:latin typeface="Cambria Math" panose="02040503050406030204" pitchFamily="18" charset="0"/>
                          </a:rPr>
                        </m:ctrlPr>
                      </m:sSupPr>
                      <m:e>
                        <m:sSubSup>
                          <m:sSubSupPr>
                            <m:ctrlPr>
                              <a:rPr lang="fr-FR" b="1" i="1">
                                <a:solidFill>
                                  <a:srgbClr val="FF0000"/>
                                </a:solidFill>
                                <a:latin typeface="Cambria Math" panose="02040503050406030204" pitchFamily="18" charset="0"/>
                              </a:rPr>
                            </m:ctrlPr>
                          </m:sSubSupPr>
                          <m:e>
                            <m:r>
                              <a:rPr lang="fr-FR" b="1" i="0" smtClean="0">
                                <a:solidFill>
                                  <a:srgbClr val="FF0000"/>
                                </a:solidFill>
                                <a:latin typeface="Cambria Math" panose="02040503050406030204" pitchFamily="18" charset="0"/>
                              </a:rPr>
                              <m:t>𝐍</m:t>
                            </m:r>
                          </m:e>
                          <m:sub>
                            <m:r>
                              <a:rPr lang="fr-FR" b="1" i="0">
                                <a:solidFill>
                                  <a:srgbClr val="FF0000"/>
                                </a:solidFill>
                                <a:latin typeface="Cambria Math" panose="02040503050406030204" pitchFamily="18" charset="0"/>
                              </a:rPr>
                              <m:t>𝐧</m:t>
                            </m:r>
                          </m:sub>
                          <m:sup/>
                        </m:sSubSup>
                        <m:r>
                          <a:rPr lang="fr-FR" b="1" i="1">
                            <a:solidFill>
                              <a:srgbClr val="FF0000"/>
                            </a:solidFill>
                            <a:latin typeface="Cambria Math" panose="02040503050406030204" pitchFamily="18" charset="0"/>
                            <a:ea typeface="Cambria Math" panose="02040503050406030204" pitchFamily="18" charset="0"/>
                          </a:rPr>
                          <m:t>∝</m:t>
                        </m:r>
                        <m:r>
                          <a:rPr lang="fr-FR" b="1" i="1">
                            <a:solidFill>
                              <a:srgbClr val="FF0000"/>
                            </a:solidFill>
                            <a:latin typeface="Cambria Math" panose="02040503050406030204" pitchFamily="18" charset="0"/>
                          </a:rPr>
                          <m:t>𝒆</m:t>
                        </m:r>
                      </m:e>
                      <m:sup>
                        <m:r>
                          <a:rPr lang="fr-FR" b="1">
                            <a:solidFill>
                              <a:srgbClr val="FF0000"/>
                            </a:solidFill>
                            <a:latin typeface="Cambria Math" panose="02040503050406030204" pitchFamily="18" charset="0"/>
                          </a:rPr>
                          <m:t>−</m:t>
                        </m:r>
                        <m:f>
                          <m:fPr>
                            <m:ctrlPr>
                              <a:rPr lang="fr-FR" b="1" i="1">
                                <a:solidFill>
                                  <a:srgbClr val="FF0000"/>
                                </a:solidFill>
                                <a:latin typeface="Cambria Math" panose="02040503050406030204" pitchFamily="18" charset="0"/>
                              </a:rPr>
                            </m:ctrlPr>
                          </m:fPr>
                          <m:num>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𝑬</m:t>
                                </m:r>
                              </m:e>
                              <m:sub>
                                <m:r>
                                  <a:rPr lang="fr-FR" b="1" i="1" smtClean="0">
                                    <a:solidFill>
                                      <a:srgbClr val="FF0000"/>
                                    </a:solidFill>
                                    <a:latin typeface="Cambria Math" panose="02040503050406030204" pitchFamily="18" charset="0"/>
                                  </a:rPr>
                                  <m:t>𝒏</m:t>
                                </m:r>
                              </m:sub>
                            </m:sSub>
                          </m:num>
                          <m:den>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𝒌</m:t>
                                </m:r>
                              </m:e>
                              <m:sub>
                                <m:r>
                                  <a:rPr lang="fr-FR" b="1" i="1">
                                    <a:solidFill>
                                      <a:srgbClr val="FF0000"/>
                                    </a:solidFill>
                                    <a:latin typeface="Cambria Math" panose="02040503050406030204" pitchFamily="18" charset="0"/>
                                  </a:rPr>
                                  <m:t>𝒃</m:t>
                                </m:r>
                              </m:sub>
                            </m:sSub>
                            <m:r>
                              <a:rPr lang="fr-FR" b="1" i="1">
                                <a:solidFill>
                                  <a:srgbClr val="FF0000"/>
                                </a:solidFill>
                                <a:latin typeface="Cambria Math" panose="02040503050406030204" pitchFamily="18" charset="0"/>
                              </a:rPr>
                              <m:t>𝑻</m:t>
                            </m:r>
                          </m:den>
                        </m:f>
                      </m:sup>
                    </m:sSup>
                  </m:oMath>
                </a14:m>
                <a:endParaRPr lang="fr-FR" sz="1400" i="1" dirty="0" smtClean="0">
                  <a:latin typeface="Arial Narrow" pitchFamily="34" charset="0"/>
                </a:endParaRPr>
              </a:p>
            </p:txBody>
          </p:sp>
        </mc:Choice>
        <mc:Fallback xmlns="">
          <p:sp>
            <p:nvSpPr>
              <p:cNvPr id="6" name="ZoneTexte 5"/>
              <p:cNvSpPr txBox="1">
                <a:spLocks noRot="1" noChangeAspect="1" noMove="1" noResize="1" noEditPoints="1" noAdjustHandles="1" noChangeArrowheads="1" noChangeShapeType="1" noTextEdit="1"/>
              </p:cNvSpPr>
              <p:nvPr/>
            </p:nvSpPr>
            <p:spPr>
              <a:xfrm>
                <a:off x="-67235" y="1716281"/>
                <a:ext cx="5476254" cy="856068"/>
              </a:xfrm>
              <a:prstGeom prst="rect">
                <a:avLst/>
              </a:prstGeom>
              <a:blipFill>
                <a:blip r:embed="rId2"/>
                <a:stretch>
                  <a:fillRect l="-1002" t="-1429" b="-8571"/>
                </a:stretch>
              </a:blipFill>
            </p:spPr>
            <p:txBody>
              <a:bodyPr/>
              <a:lstStyle/>
              <a:p>
                <a:r>
                  <a:rPr lang="fr-FR">
                    <a:noFill/>
                  </a:rPr>
                  <a:t> </a:t>
                </a:r>
              </a:p>
            </p:txBody>
          </p:sp>
        </mc:Fallback>
      </mc:AlternateContent>
      <p:sp>
        <p:nvSpPr>
          <p:cNvPr id="217090"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1" name="Rectangle 3"/>
          <p:cNvSpPr>
            <a:spLocks noChangeArrowheads="1"/>
          </p:cNvSpPr>
          <p:nvPr/>
        </p:nvSpPr>
        <p:spPr bwMode="auto">
          <a:xfrm>
            <a:off x="0" y="4286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3" name="Rectangle 5"/>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4" name="Rectangle 6"/>
          <p:cNvSpPr>
            <a:spLocks noChangeArrowheads="1"/>
          </p:cNvSpPr>
          <p:nvPr/>
        </p:nvSpPr>
        <p:spPr bwMode="auto">
          <a:xfrm>
            <a:off x="0" y="4286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6" name="Rectangle 8"/>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7" name="Rectangle 9"/>
          <p:cNvSpPr>
            <a:spLocks noChangeArrowheads="1"/>
          </p:cNvSpPr>
          <p:nvPr/>
        </p:nvSpPr>
        <p:spPr bwMode="auto">
          <a:xfrm>
            <a:off x="0" y="4857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9"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100" name="Rectangle 12"/>
          <p:cNvSpPr>
            <a:spLocks noChangeArrowheads="1"/>
          </p:cNvSpPr>
          <p:nvPr/>
        </p:nvSpPr>
        <p:spPr bwMode="auto">
          <a:xfrm>
            <a:off x="0" y="4572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31" name="Rectangle 30"/>
          <p:cNvSpPr/>
          <p:nvPr/>
        </p:nvSpPr>
        <p:spPr>
          <a:xfrm>
            <a:off x="199428" y="5746645"/>
            <a:ext cx="3737752" cy="369332"/>
          </a:xfrm>
          <a:prstGeom prst="rect">
            <a:avLst/>
          </a:prstGeom>
        </p:spPr>
        <p:txBody>
          <a:bodyPr wrap="square">
            <a:spAutoFit/>
          </a:bodyPr>
          <a:lstStyle/>
          <a:p>
            <a:r>
              <a:rPr lang="fr-FR" b="1" dirty="0" smtClean="0">
                <a:latin typeface="Arial Narrow" pitchFamily="34" charset="0"/>
              </a:rPr>
              <a:t>Cette équation doit être vérifiée </a:t>
            </a:r>
            <a:r>
              <a:rPr lang="fr-FR" b="1" dirty="0" smtClean="0">
                <a:latin typeface="Arial Narrow" pitchFamily="34" charset="0"/>
                <a:sym typeface="Symbol" panose="05050102010706020507" pitchFamily="18" charset="2"/>
              </a:rPr>
              <a:t> T°</a:t>
            </a:r>
            <a:r>
              <a:rPr lang="fr-FR" b="1" dirty="0" smtClean="0">
                <a:latin typeface="Arial Narrow" pitchFamily="34" charset="0"/>
              </a:rPr>
              <a:t> !</a:t>
            </a:r>
            <a:endParaRPr lang="fr-FR" b="1" dirty="0">
              <a:latin typeface="Arial Narrow" pitchFamily="34" charset="0"/>
            </a:endParaRPr>
          </a:p>
        </p:txBody>
      </p:sp>
      <p:grpSp>
        <p:nvGrpSpPr>
          <p:cNvPr id="40" name="Groupe 39"/>
          <p:cNvGrpSpPr/>
          <p:nvPr/>
        </p:nvGrpSpPr>
        <p:grpSpPr>
          <a:xfrm>
            <a:off x="3298024" y="5222397"/>
            <a:ext cx="3679353" cy="524696"/>
            <a:chOff x="3946587" y="4891087"/>
            <a:chExt cx="2572111" cy="524696"/>
          </a:xfrm>
        </p:grpSpPr>
        <p:sp>
          <p:nvSpPr>
            <p:cNvPr id="36" name="Accolade ouvrante 35"/>
            <p:cNvSpPr/>
            <p:nvPr/>
          </p:nvSpPr>
          <p:spPr>
            <a:xfrm rot="16200000">
              <a:off x="4423196" y="4414478"/>
              <a:ext cx="276045" cy="1229264"/>
            </a:xfrm>
            <a:prstGeom prst="leftBrace">
              <a:avLst/>
            </a:prstGeom>
            <a:ln w="28575">
              <a:solidFill>
                <a:srgbClr val="FF0000"/>
              </a:solidFill>
              <a:headEnd type="none"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7" name="Accolade ouvrante 36"/>
            <p:cNvSpPr/>
            <p:nvPr/>
          </p:nvSpPr>
          <p:spPr>
            <a:xfrm rot="16200000">
              <a:off x="5766043" y="4414478"/>
              <a:ext cx="276045" cy="1229264"/>
            </a:xfrm>
            <a:prstGeom prst="leftBrace">
              <a:avLst/>
            </a:prstGeom>
            <a:ln w="28575">
              <a:solidFill>
                <a:srgbClr val="FF0000"/>
              </a:solidFill>
              <a:headEnd type="none"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8" name="ZoneTexte 37"/>
            <p:cNvSpPr txBox="1"/>
            <p:nvPr/>
          </p:nvSpPr>
          <p:spPr>
            <a:xfrm>
              <a:off x="4347713" y="5046451"/>
              <a:ext cx="453970" cy="369332"/>
            </a:xfrm>
            <a:prstGeom prst="rect">
              <a:avLst/>
            </a:prstGeom>
            <a:noFill/>
          </p:spPr>
          <p:txBody>
            <a:bodyPr wrap="none" rtlCol="0">
              <a:spAutoFit/>
            </a:bodyPr>
            <a:lstStyle/>
            <a:p>
              <a:r>
                <a:rPr lang="fr-FR" b="1" dirty="0" smtClean="0">
                  <a:solidFill>
                    <a:srgbClr val="FF0000"/>
                  </a:solidFill>
                  <a:latin typeface="Arial Narrow" pitchFamily="34" charset="0"/>
                </a:rPr>
                <a:t>= 0</a:t>
              </a:r>
              <a:endParaRPr lang="fr-FR" b="1" dirty="0">
                <a:solidFill>
                  <a:srgbClr val="FF0000"/>
                </a:solidFill>
                <a:latin typeface="Arial Narrow" pitchFamily="34" charset="0"/>
              </a:endParaRPr>
            </a:p>
          </p:txBody>
        </p:sp>
        <p:sp>
          <p:nvSpPr>
            <p:cNvPr id="39" name="ZoneTexte 38"/>
            <p:cNvSpPr txBox="1"/>
            <p:nvPr/>
          </p:nvSpPr>
          <p:spPr>
            <a:xfrm>
              <a:off x="5707804" y="5034951"/>
              <a:ext cx="453970" cy="369332"/>
            </a:xfrm>
            <a:prstGeom prst="rect">
              <a:avLst/>
            </a:prstGeom>
            <a:noFill/>
          </p:spPr>
          <p:txBody>
            <a:bodyPr wrap="none" rtlCol="0">
              <a:spAutoFit/>
            </a:bodyPr>
            <a:lstStyle/>
            <a:p>
              <a:r>
                <a:rPr lang="fr-FR" b="1" dirty="0" smtClean="0">
                  <a:solidFill>
                    <a:srgbClr val="FF0000"/>
                  </a:solidFill>
                  <a:latin typeface="Arial Narrow" pitchFamily="34" charset="0"/>
                </a:rPr>
                <a:t>= 0</a:t>
              </a:r>
              <a:endParaRPr lang="fr-FR" b="1" dirty="0">
                <a:solidFill>
                  <a:srgbClr val="FF0000"/>
                </a:solidFill>
                <a:latin typeface="Arial Narrow" pitchFamily="34" charset="0"/>
              </a:endParaRPr>
            </a:p>
          </p:txBody>
        </p:sp>
      </p:grpSp>
      <p:sp>
        <p:nvSpPr>
          <p:cNvPr id="3" name="ZoneTexte 2"/>
          <p:cNvSpPr txBox="1"/>
          <p:nvPr/>
        </p:nvSpPr>
        <p:spPr>
          <a:xfrm>
            <a:off x="1063353" y="2661908"/>
            <a:ext cx="3620609" cy="338554"/>
          </a:xfrm>
          <a:prstGeom prst="rect">
            <a:avLst/>
          </a:prstGeom>
          <a:noFill/>
        </p:spPr>
        <p:txBody>
          <a:bodyPr wrap="square" rtlCol="0">
            <a:spAutoFit/>
          </a:bodyPr>
          <a:lstStyle/>
          <a:p>
            <a:r>
              <a:rPr lang="fr-FR" sz="1600" dirty="0" smtClean="0">
                <a:solidFill>
                  <a:srgbClr val="FF0000"/>
                </a:solidFill>
                <a:sym typeface="Wingdings" panose="05000000000000000000" pitchFamily="2" charset="2"/>
              </a:rPr>
              <a:t> </a:t>
            </a:r>
            <a:r>
              <a:rPr lang="fr-FR" sz="1600" dirty="0" smtClean="0">
                <a:solidFill>
                  <a:srgbClr val="FF0000"/>
                </a:solidFill>
              </a:rPr>
              <a:t>Si </a:t>
            </a:r>
            <a:r>
              <a:rPr lang="fr-FR" sz="1600" dirty="0" err="1" smtClean="0">
                <a:solidFill>
                  <a:srgbClr val="FF0000"/>
                </a:solidFill>
              </a:rPr>
              <a:t>E</a:t>
            </a:r>
            <a:r>
              <a:rPr lang="fr-FR" sz="1600" baseline="-25000" dirty="0" err="1" smtClean="0">
                <a:solidFill>
                  <a:srgbClr val="FF0000"/>
                </a:solidFill>
              </a:rPr>
              <a:t>b</a:t>
            </a:r>
            <a:r>
              <a:rPr lang="fr-FR" sz="1600" dirty="0" smtClean="0">
                <a:solidFill>
                  <a:srgbClr val="FF0000"/>
                </a:solidFill>
              </a:rPr>
              <a:t>&gt;</a:t>
            </a:r>
            <a:r>
              <a:rPr lang="fr-FR" sz="1600" dirty="0" err="1" smtClean="0">
                <a:solidFill>
                  <a:srgbClr val="FF0000"/>
                </a:solidFill>
              </a:rPr>
              <a:t>E</a:t>
            </a:r>
            <a:r>
              <a:rPr lang="fr-FR" sz="1600" baseline="-25000" dirty="0" err="1" smtClean="0">
                <a:solidFill>
                  <a:srgbClr val="FF0000"/>
                </a:solidFill>
              </a:rPr>
              <a:t>a</a:t>
            </a:r>
            <a:r>
              <a:rPr lang="fr-FR" sz="1600" dirty="0" smtClean="0">
                <a:solidFill>
                  <a:srgbClr val="FF0000"/>
                </a:solidFill>
              </a:rPr>
              <a:t>  </a:t>
            </a:r>
            <a:r>
              <a:rPr lang="fr-FR" sz="1600" dirty="0" smtClean="0">
                <a:solidFill>
                  <a:srgbClr val="FF0000"/>
                </a:solidFill>
                <a:sym typeface="Wingdings" panose="05000000000000000000" pitchFamily="2" charset="2"/>
              </a:rPr>
              <a:t> Naturellement </a:t>
            </a:r>
            <a:r>
              <a:rPr lang="fr-FR" sz="1600" b="1" dirty="0" smtClean="0">
                <a:solidFill>
                  <a:srgbClr val="FF0000"/>
                </a:solidFill>
                <a:sym typeface="Wingdings" panose="05000000000000000000" pitchFamily="2" charset="2"/>
              </a:rPr>
              <a:t>N</a:t>
            </a:r>
            <a:r>
              <a:rPr lang="fr-FR" sz="1600" b="1" baseline="-25000" dirty="0" smtClean="0">
                <a:solidFill>
                  <a:srgbClr val="FF0000"/>
                </a:solidFill>
                <a:sym typeface="Wingdings" panose="05000000000000000000" pitchFamily="2" charset="2"/>
              </a:rPr>
              <a:t>b</a:t>
            </a:r>
            <a:r>
              <a:rPr lang="fr-FR" sz="1600" b="1" dirty="0" smtClean="0">
                <a:solidFill>
                  <a:srgbClr val="FF0000"/>
                </a:solidFill>
                <a:sym typeface="Wingdings" panose="05000000000000000000" pitchFamily="2" charset="2"/>
              </a:rPr>
              <a:t>&lt; N</a:t>
            </a:r>
            <a:r>
              <a:rPr lang="fr-FR" sz="1600" b="1" baseline="-25000" dirty="0" smtClean="0">
                <a:solidFill>
                  <a:srgbClr val="FF0000"/>
                </a:solidFill>
                <a:sym typeface="Wingdings" panose="05000000000000000000" pitchFamily="2" charset="2"/>
              </a:rPr>
              <a:t>a</a:t>
            </a:r>
            <a:endParaRPr lang="fr-FR" sz="1600" b="1" baseline="-25000" dirty="0">
              <a:solidFill>
                <a:srgbClr val="FF0000"/>
              </a:solidFill>
            </a:endParaRPr>
          </a:p>
        </p:txBody>
      </p:sp>
      <p:sp>
        <p:nvSpPr>
          <p:cNvPr id="32" name="Virage 31"/>
          <p:cNvSpPr/>
          <p:nvPr/>
        </p:nvSpPr>
        <p:spPr>
          <a:xfrm rot="10800000" flipH="1">
            <a:off x="487163" y="3186388"/>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mc:AlternateContent xmlns:mc="http://schemas.openxmlformats.org/markup-compatibility/2006" xmlns:a14="http://schemas.microsoft.com/office/drawing/2010/main">
        <mc:Choice Requires="a14">
          <p:sp>
            <p:nvSpPr>
              <p:cNvPr id="9" name="Rectangle 8"/>
              <p:cNvSpPr/>
              <p:nvPr/>
            </p:nvSpPr>
            <p:spPr>
              <a:xfrm>
                <a:off x="1280721" y="3059161"/>
                <a:ext cx="3185872" cy="983987"/>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f>
                        <m:fPr>
                          <m:ctrlPr>
                            <a:rPr lang="fr-FR" i="1" smtClean="0">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𝑎</m:t>
                              </m:r>
                            </m:sub>
                          </m:sSub>
                        </m:num>
                        <m:den>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𝑏</m:t>
                              </m:r>
                            </m:sub>
                          </m:sSub>
                        </m:den>
                      </m:f>
                      <m:r>
                        <a:rPr lang="fr-FR" i="0">
                          <a:latin typeface="Cambria Math" panose="02040503050406030204" pitchFamily="18" charset="0"/>
                        </a:rPr>
                        <m:t>=</m:t>
                      </m:r>
                      <m:f>
                        <m:fPr>
                          <m:ctrlPr>
                            <a:rPr lang="fr-FR" i="1">
                              <a:latin typeface="Cambria Math" panose="02040503050406030204" pitchFamily="18" charset="0"/>
                            </a:rPr>
                          </m:ctrlPr>
                        </m:fPr>
                        <m:num>
                          <m:sSup>
                            <m:sSupPr>
                              <m:ctrlPr>
                                <a:rPr lang="fr-FR" i="1" smtClean="0">
                                  <a:latin typeface="Cambria Math" panose="02040503050406030204" pitchFamily="18" charset="0"/>
                                </a:rPr>
                              </m:ctrlPr>
                            </m:sSupPr>
                            <m:e>
                              <m:r>
                                <a:rPr lang="fr-FR" i="1" smtClean="0">
                                  <a:latin typeface="Cambria Math" panose="02040503050406030204" pitchFamily="18" charset="0"/>
                                </a:rPr>
                                <m:t>𝑒</m:t>
                              </m:r>
                            </m:e>
                            <m:sup>
                              <m:r>
                                <a:rPr lang="fr-FR" i="0">
                                  <a:latin typeface="Cambria Math" panose="02040503050406030204" pitchFamily="18" charset="0"/>
                                </a:rPr>
                                <m:t>−</m:t>
                              </m:r>
                              <m:f>
                                <m:fPr>
                                  <m:ctrlPr>
                                    <a:rPr lang="fr-FR" i="1" smtClean="0">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𝐸</m:t>
                                      </m:r>
                                    </m:e>
                                    <m:sub>
                                      <m:r>
                                        <a:rPr lang="fr-FR" b="0" i="1" smtClean="0">
                                          <a:latin typeface="Cambria Math" panose="02040503050406030204" pitchFamily="18" charset="0"/>
                                        </a:rPr>
                                        <m:t>𝑎</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num>
                        <m:den>
                          <m:sSup>
                            <m:sSupPr>
                              <m:ctrlPr>
                                <a:rPr lang="fr-FR" i="1">
                                  <a:latin typeface="Cambria Math" panose="02040503050406030204" pitchFamily="18" charset="0"/>
                                </a:rPr>
                              </m:ctrlPr>
                            </m:sSupPr>
                            <m:e>
                              <m:r>
                                <a:rPr lang="fr-FR" i="1">
                                  <a:latin typeface="Cambria Math" panose="02040503050406030204" pitchFamily="18" charset="0"/>
                                </a:rPr>
                                <m:t>𝑒</m:t>
                              </m:r>
                            </m:e>
                            <m:sup>
                              <m:r>
                                <a:rPr lang="fr-FR" i="0">
                                  <a:latin typeface="Cambria Math" panose="02040503050406030204" pitchFamily="18" charset="0"/>
                                </a:rPr>
                                <m:t>−</m:t>
                              </m:r>
                              <m:f>
                                <m:fPr>
                                  <m:ctrlPr>
                                    <a:rPr lang="fr-FR" i="1">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𝐸</m:t>
                                      </m:r>
                                    </m:e>
                                    <m:sub>
                                      <m:r>
                                        <a:rPr lang="fr-FR" b="0" i="1" smtClean="0">
                                          <a:latin typeface="Cambria Math" panose="02040503050406030204" pitchFamily="18" charset="0"/>
                                        </a:rPr>
                                        <m:t>𝑏</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den>
                      </m:f>
                      <m:r>
                        <a:rPr lang="fr-FR" i="0">
                          <a:latin typeface="Cambria Math" panose="02040503050406030204" pitchFamily="18" charset="0"/>
                        </a:rPr>
                        <m:t>=</m:t>
                      </m:r>
                      <m:sSup>
                        <m:sSupPr>
                          <m:ctrlPr>
                            <a:rPr lang="fr-FR" i="1">
                              <a:latin typeface="Cambria Math" panose="02040503050406030204" pitchFamily="18" charset="0"/>
                            </a:rPr>
                          </m:ctrlPr>
                        </m:sSupPr>
                        <m:e>
                          <m:r>
                            <a:rPr lang="fr-FR" i="1">
                              <a:latin typeface="Cambria Math" panose="02040503050406030204" pitchFamily="18" charset="0"/>
                            </a:rPr>
                            <m:t>𝑒</m:t>
                          </m:r>
                        </m:e>
                        <m:sup>
                          <m:f>
                            <m:fPr>
                              <m:ctrlPr>
                                <a:rPr lang="fr-FR" i="1">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𝐸</m:t>
                                  </m:r>
                                </m:e>
                                <m:sub>
                                  <m:r>
                                    <a:rPr lang="fr-FR" i="1">
                                      <a:latin typeface="Cambria Math" panose="02040503050406030204" pitchFamily="18" charset="0"/>
                                    </a:rPr>
                                    <m:t>𝑏</m:t>
                                  </m:r>
                                </m:sub>
                              </m:sSub>
                              <m:r>
                                <a:rPr lang="fr-FR" b="0" i="1" smtClean="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𝐸</m:t>
                                  </m:r>
                                </m:e>
                                <m:sub>
                                  <m:r>
                                    <a:rPr lang="fr-FR" i="1">
                                      <a:latin typeface="Cambria Math" panose="02040503050406030204" pitchFamily="18" charset="0"/>
                                    </a:rPr>
                                    <m:t>𝑎</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r>
                        <a:rPr lang="fr-FR" b="0" i="1" smtClean="0">
                          <a:latin typeface="Cambria Math" panose="02040503050406030204" pitchFamily="18" charset="0"/>
                        </a:rPr>
                        <m:t>=</m:t>
                      </m:r>
                      <m:sSup>
                        <m:sSupPr>
                          <m:ctrlPr>
                            <a:rPr lang="fr-FR" i="1">
                              <a:latin typeface="Cambria Math" panose="02040503050406030204" pitchFamily="18" charset="0"/>
                            </a:rPr>
                          </m:ctrlPr>
                        </m:sSupPr>
                        <m:e>
                          <m:r>
                            <a:rPr lang="fr-FR" i="1">
                              <a:latin typeface="Cambria Math" panose="02040503050406030204" pitchFamily="18" charset="0"/>
                            </a:rPr>
                            <m:t>𝑒</m:t>
                          </m:r>
                        </m:e>
                        <m:sup>
                          <m:f>
                            <m:fPr>
                              <m:ctrlPr>
                                <a:rPr lang="fr-FR" i="1">
                                  <a:latin typeface="Cambria Math" panose="02040503050406030204" pitchFamily="18" charset="0"/>
                                </a:rPr>
                              </m:ctrlPr>
                            </m:fPr>
                            <m:num>
                              <m:r>
                                <a:rPr lang="fr-FR" i="1">
                                  <a:latin typeface="Cambria Math" panose="02040503050406030204" pitchFamily="18" charset="0"/>
                                </a:rPr>
                                <m:t>h</m:t>
                              </m:r>
                              <m:sSub>
                                <m:sSubPr>
                                  <m:ctrlPr>
                                    <a:rPr lang="fr-FR" b="1" i="1" smtClean="0">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smtClean="0">
                                      <a:solidFill>
                                        <a:srgbClr val="FF0000"/>
                                      </a:solidFill>
                                      <a:latin typeface="Cambria Math" panose="02040503050406030204" pitchFamily="18" charset="0"/>
                                    </a:rPr>
                                    <m:t>𝑩𝑨</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oMath>
                  </m:oMathPara>
                </a14:m>
                <a:endParaRPr lang="fr-FR" dirty="0"/>
              </a:p>
            </p:txBody>
          </p:sp>
        </mc:Choice>
        <mc:Fallback xmlns="">
          <p:sp>
            <p:nvSpPr>
              <p:cNvPr id="9" name="Rectangle 8"/>
              <p:cNvSpPr>
                <a:spLocks noRot="1" noChangeAspect="1" noMove="1" noResize="1" noEditPoints="1" noAdjustHandles="1" noChangeArrowheads="1" noChangeShapeType="1" noTextEdit="1"/>
              </p:cNvSpPr>
              <p:nvPr/>
            </p:nvSpPr>
            <p:spPr>
              <a:xfrm>
                <a:off x="1280721" y="3059161"/>
                <a:ext cx="3185872" cy="983987"/>
              </a:xfrm>
              <a:prstGeom prst="rect">
                <a:avLst/>
              </a:prstGeom>
              <a:blipFill>
                <a:blip r:embed="rId3"/>
                <a:stretch>
                  <a:fillRect/>
                </a:stretch>
              </a:blipFill>
            </p:spPr>
            <p:txBody>
              <a:bodyPr/>
              <a:lstStyle/>
              <a:p>
                <a:r>
                  <a:rPr lang="fr-FR">
                    <a:noFill/>
                  </a:rPr>
                  <a:t> </a:t>
                </a:r>
              </a:p>
            </p:txBody>
          </p:sp>
        </mc:Fallback>
      </mc:AlternateContent>
      <mc:AlternateContent xmlns:mc="http://schemas.openxmlformats.org/markup-compatibility/2006" xmlns:a14="http://schemas.microsoft.com/office/drawing/2010/main">
        <mc:Choice Requires="a14">
          <p:sp>
            <p:nvSpPr>
              <p:cNvPr id="16" name="Rectangle 15"/>
              <p:cNvSpPr/>
              <p:nvPr/>
            </p:nvSpPr>
            <p:spPr>
              <a:xfrm>
                <a:off x="4327039" y="5651875"/>
                <a:ext cx="2786981" cy="559320"/>
              </a:xfrm>
              <a:prstGeom prst="rect">
                <a:avLst/>
              </a:prstGeom>
              <a:ln w="57150">
                <a:solidFill>
                  <a:srgbClr val="FF0000"/>
                </a:solidFill>
              </a:ln>
            </p:spPr>
            <p:txBody>
              <a:bodyPr wrap="none">
                <a:spAutoFit/>
              </a:bodyPr>
              <a:lstStyle/>
              <a:p>
                <a14:m>
                  <m:oMath xmlns:m="http://schemas.openxmlformats.org/officeDocument/2006/math">
                    <m:sSub>
                      <m:sSubPr>
                        <m:ctrlPr>
                          <a:rPr lang="fr-FR" b="1" i="1" smtClean="0">
                            <a:solidFill>
                              <a:srgbClr val="FF0000"/>
                            </a:solidFill>
                            <a:latin typeface="Cambria Math" panose="02040503050406030204" pitchFamily="18" charset="0"/>
                          </a:rPr>
                        </m:ctrlPr>
                      </m:sSubPr>
                      <m:e>
                        <m:r>
                          <a:rPr lang="fr-FR" sz="1800" b="1" i="1">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𝑩</m:t>
                        </m:r>
                      </m:e>
                      <m:sub>
                        <m:r>
                          <a:rPr lang="fr-FR" sz="1800" b="1" i="1">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𝒂𝒃</m:t>
                        </m:r>
                      </m:sub>
                    </m:sSub>
                    <m:r>
                      <a:rPr lang="fr-FR" sz="1800" b="1" i="1">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b="1" i="1">
                            <a:solidFill>
                              <a:srgbClr val="FF0000"/>
                            </a:solidFill>
                            <a:effectLst/>
                            <a:latin typeface="Cambria Math" panose="02040503050406030204" pitchFamily="18" charset="0"/>
                          </a:rPr>
                        </m:ctrlPr>
                      </m:sSubPr>
                      <m:e>
                        <m:r>
                          <a:rPr lang="fr-FR" sz="1800" b="1" i="1">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𝑩</m:t>
                        </m:r>
                      </m:e>
                      <m:sub>
                        <m:r>
                          <a:rPr lang="fr-FR" sz="1800" b="1" i="1">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𝒃𝒂</m:t>
                        </m:r>
                      </m:sub>
                    </m:sSub>
                  </m:oMath>
                </a14:m>
                <a:r>
                  <a:rPr lang="fr-FR" sz="1800" dirty="0">
                    <a:effectLst/>
                    <a:latin typeface="Arial Narrow" panose="020B0606020202030204" pitchFamily="34" charset="0"/>
                    <a:ea typeface="Times New Roman" panose="02020603050405020304" pitchFamily="18" charset="0"/>
                    <a:cs typeface="Times New Roman" panose="02020603050405020304" pitchFamily="18" charset="0"/>
                  </a:rPr>
                  <a:t>  et   </a:t>
                </a:r>
                <a14:m>
                  <m:oMath xmlns:m="http://schemas.openxmlformats.org/officeDocument/2006/math">
                    <m:f>
                      <m:fPr>
                        <m:ctrlPr>
                          <a:rPr lang="fr-FR" i="1">
                            <a:effectLst/>
                            <a:latin typeface="Cambria Math" panose="02040503050406030204" pitchFamily="18" charset="0"/>
                          </a:rPr>
                        </m:ctrlPr>
                      </m:fPr>
                      <m:num>
                        <m:sSub>
                          <m:sSubPr>
                            <m:ctrlPr>
                              <a:rPr lang="fr-FR" i="1">
                                <a:effectLst/>
                                <a:latin typeface="Cambria Math" panose="020405030504060302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𝐴</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𝑏𝑎</m:t>
                            </m:r>
                          </m:sub>
                        </m:sSub>
                      </m:num>
                      <m:den>
                        <m:sSub>
                          <m:sSubPr>
                            <m:ctrlPr>
                              <a:rPr lang="fr-FR" i="1">
                                <a:effectLst/>
                                <a:latin typeface="Cambria Math" panose="020405030504060302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𝐵</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𝑏𝑎</m:t>
                            </m:r>
                          </m:sub>
                        </m:sSub>
                      </m:den>
                    </m:f>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f>
                      <m:fPr>
                        <m:ctrlPr>
                          <a:rPr lang="fr-FR" i="1">
                            <a:effectLst/>
                            <a:latin typeface="Cambria Math" panose="02040503050406030204" pitchFamily="18" charset="0"/>
                          </a:rPr>
                        </m:ctrlPr>
                      </m:fPr>
                      <m:num>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8</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𝜋</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h</m:t>
                        </m:r>
                        <m:sSup>
                          <m:sSupPr>
                            <m:ctrlPr>
                              <a:rPr lang="fr-FR" i="1">
                                <a:effectLst/>
                                <a:latin typeface="Cambria Math" panose="02040503050406030204" pitchFamily="18" charset="0"/>
                              </a:rPr>
                            </m:ctrlPr>
                          </m:sSup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𝜈</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3</m:t>
                            </m:r>
                          </m:sup>
                        </m:sSup>
                      </m:num>
                      <m:den>
                        <m:sSup>
                          <m:sSupPr>
                            <m:ctrlPr>
                              <a:rPr lang="fr-FR" i="1">
                                <a:effectLst/>
                                <a:latin typeface="Cambria Math" panose="02040503050406030204" pitchFamily="18" charset="0"/>
                              </a:rPr>
                            </m:ctrlPr>
                          </m:sSup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𝑐</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3</m:t>
                            </m:r>
                          </m:sup>
                        </m:sSup>
                      </m:den>
                    </m:f>
                  </m:oMath>
                </a14:m>
                <a:endParaRPr lang="fr-FR" dirty="0"/>
              </a:p>
            </p:txBody>
          </p:sp>
        </mc:Choice>
        <mc:Fallback xmlns="">
          <p:sp>
            <p:nvSpPr>
              <p:cNvPr id="16" name="Rectangle 15"/>
              <p:cNvSpPr>
                <a:spLocks noRot="1" noChangeAspect="1" noMove="1" noResize="1" noEditPoints="1" noAdjustHandles="1" noChangeArrowheads="1" noChangeShapeType="1" noTextEdit="1"/>
              </p:cNvSpPr>
              <p:nvPr/>
            </p:nvSpPr>
            <p:spPr>
              <a:xfrm>
                <a:off x="4327039" y="5651875"/>
                <a:ext cx="2786981" cy="559320"/>
              </a:xfrm>
              <a:prstGeom prst="rect">
                <a:avLst/>
              </a:prstGeom>
              <a:blipFill>
                <a:blip r:embed="rId4"/>
                <a:stretch>
                  <a:fillRect/>
                </a:stretch>
              </a:blipFill>
              <a:ln w="57150">
                <a:solidFill>
                  <a:srgbClr val="FF0000"/>
                </a:solidFill>
              </a:ln>
            </p:spPr>
            <p:txBody>
              <a:bodyPr/>
              <a:lstStyle/>
              <a:p>
                <a:r>
                  <a:rPr lang="fr-FR">
                    <a:noFill/>
                  </a:rPr>
                  <a:t> </a:t>
                </a:r>
              </a:p>
            </p:txBody>
          </p:sp>
        </mc:Fallback>
      </mc:AlternateContent>
      <p:sp>
        <p:nvSpPr>
          <p:cNvPr id="41"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grpSp>
        <p:nvGrpSpPr>
          <p:cNvPr id="28" name="Groupe 27"/>
          <p:cNvGrpSpPr/>
          <p:nvPr/>
        </p:nvGrpSpPr>
        <p:grpSpPr>
          <a:xfrm>
            <a:off x="5054135" y="1699964"/>
            <a:ext cx="4243111" cy="2488915"/>
            <a:chOff x="5054135" y="1699964"/>
            <a:chExt cx="4243111" cy="2488915"/>
          </a:xfrm>
        </p:grpSpPr>
        <p:sp>
          <p:nvSpPr>
            <p:cNvPr id="50" name="Rectangle 49"/>
            <p:cNvSpPr/>
            <p:nvPr/>
          </p:nvSpPr>
          <p:spPr>
            <a:xfrm>
              <a:off x="5054135" y="1720764"/>
              <a:ext cx="4074845" cy="2468115"/>
            </a:xfrm>
            <a:prstGeom prst="rect">
              <a:avLst/>
            </a:prstGeom>
            <a:solidFill>
              <a:schemeClr val="tx2"/>
            </a:solidFill>
            <a:ln w="381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20" name="Groupe 19"/>
            <p:cNvGrpSpPr/>
            <p:nvPr/>
          </p:nvGrpSpPr>
          <p:grpSpPr>
            <a:xfrm>
              <a:off x="5331117" y="1699964"/>
              <a:ext cx="3966129" cy="1353326"/>
              <a:chOff x="5384905" y="1699964"/>
              <a:chExt cx="3966129" cy="1353326"/>
            </a:xfrm>
          </p:grpSpPr>
          <p:grpSp>
            <p:nvGrpSpPr>
              <p:cNvPr id="17" name="Groupe 16"/>
              <p:cNvGrpSpPr/>
              <p:nvPr/>
            </p:nvGrpSpPr>
            <p:grpSpPr>
              <a:xfrm>
                <a:off x="5384905" y="1699964"/>
                <a:ext cx="3966129" cy="1353326"/>
                <a:chOff x="5384905" y="1699964"/>
                <a:chExt cx="3966129" cy="1353326"/>
              </a:xfrm>
            </p:grpSpPr>
            <p:sp>
              <p:nvSpPr>
                <p:cNvPr id="29" name="Rectangle 28"/>
                <p:cNvSpPr/>
                <p:nvPr/>
              </p:nvSpPr>
              <p:spPr>
                <a:xfrm>
                  <a:off x="5384905" y="1699964"/>
                  <a:ext cx="3966129" cy="646331"/>
                </a:xfrm>
                <a:prstGeom prst="rect">
                  <a:avLst/>
                </a:prstGeom>
              </p:spPr>
              <p:txBody>
                <a:bodyPr wrap="square">
                  <a:spAutoFit/>
                </a:bodyPr>
                <a:lstStyle/>
                <a:p>
                  <a:r>
                    <a:rPr lang="fr-FR" b="1" dirty="0" smtClean="0">
                      <a:latin typeface="Arial Narrow" pitchFamily="34" charset="0"/>
                    </a:rPr>
                    <a:t>Densité volumique et spectrale d’énergie</a:t>
                  </a:r>
                </a:p>
                <a:p>
                  <a:pPr algn="ctr"/>
                  <a:r>
                    <a:rPr lang="fr-FR" i="1" dirty="0" smtClean="0">
                      <a:latin typeface="Arial Narrow" pitchFamily="34" charset="0"/>
                    </a:rPr>
                    <a:t>(rappel rayonnement thermique)</a:t>
                  </a:r>
                  <a:r>
                    <a:rPr lang="fr-FR" b="1" dirty="0" smtClean="0">
                      <a:latin typeface="Arial Narrow" pitchFamily="34" charset="0"/>
                    </a:rPr>
                    <a:t> </a:t>
                  </a:r>
                  <a:endParaRPr lang="fr-FR" b="1" dirty="0">
                    <a:latin typeface="Arial Narrow" pitchFamily="34" charset="0"/>
                  </a:endParaRPr>
                </a:p>
              </p:txBody>
            </p:sp>
            <mc:AlternateContent xmlns:mc="http://schemas.openxmlformats.org/markup-compatibility/2006" xmlns:a14="http://schemas.microsoft.com/office/drawing/2010/main">
              <mc:Choice Requires="a14">
                <p:sp>
                  <p:nvSpPr>
                    <p:cNvPr id="10" name="Rectangle 9"/>
                    <p:cNvSpPr/>
                    <p:nvPr/>
                  </p:nvSpPr>
                  <p:spPr>
                    <a:xfrm>
                      <a:off x="5820365" y="2229667"/>
                      <a:ext cx="2587310" cy="823623"/>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i="1" smtClean="0">
                                    <a:latin typeface="Cambria Math" panose="02040503050406030204" pitchFamily="18" charset="0"/>
                                  </a:rPr>
                                </m:ctrlPr>
                              </m:sSubPr>
                              <m:e>
                                <m:r>
                                  <a:rPr lang="fr-FR" i="1">
                                    <a:latin typeface="Cambria Math" panose="02040503050406030204" pitchFamily="18" charset="0"/>
                                  </a:rPr>
                                  <m:t>𝜌</m:t>
                                </m:r>
                              </m:e>
                              <m:sub>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a:solidFill>
                                          <a:srgbClr val="FF0000"/>
                                        </a:solidFill>
                                        <a:latin typeface="Cambria Math" panose="02040503050406030204" pitchFamily="18" charset="0"/>
                                      </a:rPr>
                                      <m:t>𝑩𝑨</m:t>
                                    </m:r>
                                  </m:sub>
                                </m:sSub>
                              </m:sub>
                            </m:sSub>
                            <m:r>
                              <a:rPr lang="fr-FR" i="0">
                                <a:latin typeface="Cambria Math" panose="02040503050406030204" pitchFamily="18" charset="0"/>
                              </a:rPr>
                              <m:t>=</m:t>
                            </m:r>
                            <m:f>
                              <m:fPr>
                                <m:ctrlPr>
                                  <a:rPr lang="fr-FR" i="1">
                                    <a:latin typeface="Cambria Math" panose="02040503050406030204" pitchFamily="18" charset="0"/>
                                  </a:rPr>
                                </m:ctrlPr>
                              </m:fPr>
                              <m:num>
                                <m:r>
                                  <a:rPr lang="fr-FR" i="0">
                                    <a:latin typeface="Cambria Math" panose="02040503050406030204" pitchFamily="18" charset="0"/>
                                  </a:rPr>
                                  <m:t>8</m:t>
                                </m:r>
                                <m:r>
                                  <a:rPr lang="fr-FR" i="1">
                                    <a:latin typeface="Cambria Math" panose="02040503050406030204" pitchFamily="18" charset="0"/>
                                  </a:rPr>
                                  <m:t>𝜋</m:t>
                                </m:r>
                                <m:r>
                                  <a:rPr lang="fr-FR" i="1">
                                    <a:latin typeface="Cambria Math" panose="02040503050406030204" pitchFamily="18" charset="0"/>
                                  </a:rPr>
                                  <m:t>h</m:t>
                                </m:r>
                                <m:sSup>
                                  <m:sSupPr>
                                    <m:ctrlPr>
                                      <a:rPr lang="fr-FR" i="1">
                                        <a:latin typeface="Cambria Math" panose="02040503050406030204" pitchFamily="18" charset="0"/>
                                      </a:rPr>
                                    </m:ctrlPr>
                                  </m:sSupPr>
                                  <m:e>
                                    <m:r>
                                      <a:rPr lang="fr-FR" i="1">
                                        <a:latin typeface="Cambria Math" panose="02040503050406030204" pitchFamily="18" charset="0"/>
                                      </a:rPr>
                                      <m:t>𝜈</m:t>
                                    </m:r>
                                  </m:e>
                                  <m:sup>
                                    <m:r>
                                      <a:rPr lang="fr-FR" i="0">
                                        <a:latin typeface="Cambria Math" panose="02040503050406030204" pitchFamily="18" charset="0"/>
                                      </a:rPr>
                                      <m:t>3</m:t>
                                    </m:r>
                                  </m:sup>
                                </m:sSup>
                              </m:num>
                              <m:den>
                                <m:sSup>
                                  <m:sSupPr>
                                    <m:ctrlPr>
                                      <a:rPr lang="fr-FR" i="1">
                                        <a:latin typeface="Cambria Math" panose="02040503050406030204" pitchFamily="18" charset="0"/>
                                      </a:rPr>
                                    </m:ctrlPr>
                                  </m:sSupPr>
                                  <m:e>
                                    <m:r>
                                      <a:rPr lang="fr-FR" i="1">
                                        <a:latin typeface="Cambria Math" panose="02040503050406030204" pitchFamily="18" charset="0"/>
                                      </a:rPr>
                                      <m:t>𝑐</m:t>
                                    </m:r>
                                  </m:e>
                                  <m:sup>
                                    <m:r>
                                      <a:rPr lang="fr-FR" i="0">
                                        <a:latin typeface="Cambria Math" panose="02040503050406030204" pitchFamily="18" charset="0"/>
                                      </a:rPr>
                                      <m:t>3</m:t>
                                    </m:r>
                                  </m:sup>
                                </m:sSup>
                              </m:den>
                            </m:f>
                            <m:f>
                              <m:fPr>
                                <m:ctrlPr>
                                  <a:rPr lang="fr-FR" i="1">
                                    <a:latin typeface="Cambria Math" panose="02040503050406030204" pitchFamily="18" charset="0"/>
                                  </a:rPr>
                                </m:ctrlPr>
                              </m:fPr>
                              <m:num>
                                <m:r>
                                  <a:rPr lang="fr-FR" i="0">
                                    <a:latin typeface="Cambria Math" panose="02040503050406030204" pitchFamily="18" charset="0"/>
                                  </a:rPr>
                                  <m:t>1</m:t>
                                </m:r>
                              </m:num>
                              <m:den>
                                <m:sSup>
                                  <m:sSupPr>
                                    <m:ctrlPr>
                                      <a:rPr lang="fr-FR" i="1">
                                        <a:latin typeface="Cambria Math" panose="02040503050406030204" pitchFamily="18" charset="0"/>
                                      </a:rPr>
                                    </m:ctrlPr>
                                  </m:sSupPr>
                                  <m:e>
                                    <m:r>
                                      <a:rPr lang="fr-FR" i="1">
                                        <a:latin typeface="Cambria Math" panose="02040503050406030204" pitchFamily="18" charset="0"/>
                                      </a:rPr>
                                      <m:t>𝑒</m:t>
                                    </m:r>
                                  </m:e>
                                  <m:sup>
                                    <m:f>
                                      <m:fPr>
                                        <m:ctrlPr>
                                          <a:rPr lang="fr-FR" i="1">
                                            <a:latin typeface="Cambria Math" panose="02040503050406030204" pitchFamily="18" charset="0"/>
                                          </a:rPr>
                                        </m:ctrlPr>
                                      </m:fPr>
                                      <m:num>
                                        <m:r>
                                          <a:rPr lang="fr-FR" i="1">
                                            <a:latin typeface="Cambria Math" panose="02040503050406030204" pitchFamily="18" charset="0"/>
                                          </a:rPr>
                                          <m:t>h</m:t>
                                        </m:r>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a:solidFill>
                                                  <a:srgbClr val="FF0000"/>
                                                </a:solidFill>
                                                <a:latin typeface="Cambria Math" panose="02040503050406030204" pitchFamily="18" charset="0"/>
                                              </a:rPr>
                                              <m:t>𝑩𝑨</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r>
                                  <a:rPr lang="fr-FR" i="0">
                                    <a:latin typeface="Cambria Math" panose="02040503050406030204" pitchFamily="18" charset="0"/>
                                  </a:rPr>
                                  <m:t>−1</m:t>
                                </m:r>
                              </m:den>
                            </m:f>
                          </m:oMath>
                        </m:oMathPara>
                      </a14:m>
                      <a:endParaRPr lang="fr-FR" dirty="0"/>
                    </a:p>
                  </p:txBody>
                </p:sp>
              </mc:Choice>
              <mc:Fallback xmlns="">
                <p:sp>
                  <p:nvSpPr>
                    <p:cNvPr id="10" name="Rectangle 9"/>
                    <p:cNvSpPr>
                      <a:spLocks noRot="1" noChangeAspect="1" noMove="1" noResize="1" noEditPoints="1" noAdjustHandles="1" noChangeArrowheads="1" noChangeShapeType="1" noTextEdit="1"/>
                    </p:cNvSpPr>
                    <p:nvPr/>
                  </p:nvSpPr>
                  <p:spPr>
                    <a:xfrm>
                      <a:off x="5820365" y="2229667"/>
                      <a:ext cx="2587310" cy="823623"/>
                    </a:xfrm>
                    <a:prstGeom prst="rect">
                      <a:avLst/>
                    </a:prstGeom>
                    <a:blipFill>
                      <a:blip r:embed="rId5"/>
                      <a:stretch>
                        <a:fillRect/>
                      </a:stretch>
                    </a:blipFill>
                  </p:spPr>
                  <p:txBody>
                    <a:bodyPr/>
                    <a:lstStyle/>
                    <a:p>
                      <a:r>
                        <a:rPr lang="fr-FR">
                          <a:noFill/>
                        </a:rPr>
                        <a:t> </a:t>
                      </a:r>
                    </a:p>
                  </p:txBody>
                </p:sp>
              </mc:Fallback>
            </mc:AlternateContent>
          </p:grpSp>
          <p:sp>
            <p:nvSpPr>
              <p:cNvPr id="19" name="ZoneTexte 18"/>
              <p:cNvSpPr txBox="1"/>
              <p:nvPr/>
            </p:nvSpPr>
            <p:spPr>
              <a:xfrm>
                <a:off x="8898872" y="2460203"/>
                <a:ext cx="372218" cy="276999"/>
              </a:xfrm>
              <a:prstGeom prst="rect">
                <a:avLst/>
              </a:prstGeom>
              <a:noFill/>
            </p:spPr>
            <p:txBody>
              <a:bodyPr wrap="none" rtlCol="0">
                <a:spAutoFit/>
              </a:bodyPr>
              <a:lstStyle/>
              <a:p>
                <a:r>
                  <a:rPr lang="fr-FR" sz="1200" b="1" dirty="0" smtClean="0"/>
                  <a:t>(1)</a:t>
                </a:r>
                <a:endParaRPr lang="fr-FR" sz="1200" b="1" dirty="0"/>
              </a:p>
            </p:txBody>
          </p:sp>
        </p:grpSp>
      </p:grpSp>
      <p:grpSp>
        <p:nvGrpSpPr>
          <p:cNvPr id="21" name="Groupe 20"/>
          <p:cNvGrpSpPr/>
          <p:nvPr/>
        </p:nvGrpSpPr>
        <p:grpSpPr>
          <a:xfrm>
            <a:off x="4915561" y="3000462"/>
            <a:ext cx="4292777" cy="1237128"/>
            <a:chOff x="4915561" y="3000462"/>
            <a:chExt cx="4292777" cy="1237128"/>
          </a:xfrm>
        </p:grpSpPr>
        <p:grpSp>
          <p:nvGrpSpPr>
            <p:cNvPr id="18" name="Groupe 17"/>
            <p:cNvGrpSpPr/>
            <p:nvPr/>
          </p:nvGrpSpPr>
          <p:grpSpPr>
            <a:xfrm>
              <a:off x="4915561" y="3000462"/>
              <a:ext cx="4123629" cy="1237128"/>
              <a:chOff x="4915561" y="3000462"/>
              <a:chExt cx="4123629" cy="1237128"/>
            </a:xfrm>
          </p:grpSpPr>
          <mc:AlternateContent xmlns:mc="http://schemas.openxmlformats.org/markup-compatibility/2006" xmlns:a14="http://schemas.microsoft.com/office/drawing/2010/main">
            <mc:Choice Requires="a14">
              <p:sp>
                <p:nvSpPr>
                  <p:cNvPr id="35" name="Rectangle 34"/>
                  <p:cNvSpPr/>
                  <p:nvPr/>
                </p:nvSpPr>
                <p:spPr>
                  <a:xfrm>
                    <a:off x="4915561" y="3354591"/>
                    <a:ext cx="4123629" cy="882999"/>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rPr>
                              </m:ctrlPr>
                            </m:sSubPr>
                            <m:e>
                              <m:r>
                                <a:rPr lang="fr-FR" i="1">
                                  <a:latin typeface="Cambria Math" panose="02040503050406030204" pitchFamily="18" charset="0"/>
                                </a:rPr>
                                <m:t>𝜌</m:t>
                              </m:r>
                            </m:e>
                            <m:sub>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a:solidFill>
                                        <a:srgbClr val="FF0000"/>
                                      </a:solidFill>
                                      <a:latin typeface="Cambria Math" panose="02040503050406030204" pitchFamily="18" charset="0"/>
                                    </a:rPr>
                                    <m:t>𝑩𝑨</m:t>
                                  </m:r>
                                </m:sub>
                              </m:sSub>
                            </m:sub>
                          </m:sSub>
                          <m:r>
                            <a:rPr lang="fr-FR" i="0">
                              <a:latin typeface="Cambria Math" panose="02040503050406030204" pitchFamily="18" charset="0"/>
                            </a:rPr>
                            <m:t>=</m:t>
                          </m:r>
                          <m:f>
                            <m:fPr>
                              <m:ctrlPr>
                                <a:rPr lang="fr-FR" i="1">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num>
                            <m:den>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𝑎𝑏</m:t>
                                  </m:r>
                                </m:sub>
                              </m:sSub>
                              <m:f>
                                <m:fPr>
                                  <m:ctrlPr>
                                    <a:rPr lang="fr-FR" i="1">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𝑎</m:t>
                                      </m:r>
                                    </m:sub>
                                  </m:sSub>
                                </m:num>
                                <m:den>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𝑏</m:t>
                                      </m:r>
                                    </m:sub>
                                  </m:sSub>
                                </m:den>
                              </m:f>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𝑏𝑎</m:t>
                                  </m:r>
                                </m:sub>
                              </m:sSub>
                            </m:den>
                          </m:f>
                          <m:r>
                            <a:rPr lang="fr-FR">
                              <a:latin typeface="Cambria Math" panose="02040503050406030204" pitchFamily="18" charset="0"/>
                            </a:rPr>
                            <m:t>=</m:t>
                          </m:r>
                          <m:f>
                            <m:fPr>
                              <m:ctrlPr>
                                <a:rPr lang="fr-FR" i="1">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num>
                            <m:den>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𝑎𝑏</m:t>
                                  </m:r>
                                </m:sub>
                              </m:sSub>
                              <m:sSup>
                                <m:sSupPr>
                                  <m:ctrlPr>
                                    <a:rPr lang="fr-FR" i="1">
                                      <a:latin typeface="Cambria Math" panose="02040503050406030204" pitchFamily="18" charset="0"/>
                                    </a:rPr>
                                  </m:ctrlPr>
                                </m:sSupPr>
                                <m:e>
                                  <m:r>
                                    <a:rPr lang="fr-FR" i="1">
                                      <a:latin typeface="Cambria Math" panose="02040503050406030204" pitchFamily="18" charset="0"/>
                                    </a:rPr>
                                    <m:t>𝑒</m:t>
                                  </m:r>
                                </m:e>
                                <m:sup>
                                  <m:f>
                                    <m:fPr>
                                      <m:ctrlPr>
                                        <a:rPr lang="fr-FR" i="1">
                                          <a:latin typeface="Cambria Math" panose="02040503050406030204" pitchFamily="18" charset="0"/>
                                        </a:rPr>
                                      </m:ctrlPr>
                                    </m:fPr>
                                    <m:num>
                                      <m:r>
                                        <a:rPr lang="fr-FR" i="1">
                                          <a:latin typeface="Cambria Math" panose="02040503050406030204" pitchFamily="18" charset="0"/>
                                        </a:rPr>
                                        <m:t>h</m:t>
                                      </m:r>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a:solidFill>
                                                <a:srgbClr val="FF0000"/>
                                              </a:solidFill>
                                              <a:latin typeface="Cambria Math" panose="02040503050406030204" pitchFamily="18" charset="0"/>
                                            </a:rPr>
                                            <m:t>𝑩𝑨</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r>
                                <a:rPr lang="fr-FR">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𝑏𝑎</m:t>
                                  </m:r>
                                </m:sub>
                              </m:sSub>
                            </m:den>
                          </m:f>
                        </m:oMath>
                      </m:oMathPara>
                    </a14:m>
                    <a:endParaRPr lang="fr-FR" dirty="0"/>
                  </a:p>
                </p:txBody>
              </p:sp>
            </mc:Choice>
            <mc:Fallback xmlns="">
              <p:sp>
                <p:nvSpPr>
                  <p:cNvPr id="35" name="Rectangle 34"/>
                  <p:cNvSpPr>
                    <a:spLocks noRot="1" noChangeAspect="1" noMove="1" noResize="1" noEditPoints="1" noAdjustHandles="1" noChangeArrowheads="1" noChangeShapeType="1" noTextEdit="1"/>
                  </p:cNvSpPr>
                  <p:nvPr/>
                </p:nvSpPr>
                <p:spPr>
                  <a:xfrm>
                    <a:off x="4915561" y="3354591"/>
                    <a:ext cx="4123629" cy="882999"/>
                  </a:xfrm>
                  <a:prstGeom prst="rect">
                    <a:avLst/>
                  </a:prstGeom>
                  <a:blipFill>
                    <a:blip r:embed="rId6"/>
                    <a:stretch>
                      <a:fillRect/>
                    </a:stretch>
                  </a:blipFill>
                </p:spPr>
                <p:txBody>
                  <a:bodyPr/>
                  <a:lstStyle/>
                  <a:p>
                    <a:r>
                      <a:rPr lang="fr-FR">
                        <a:noFill/>
                      </a:rPr>
                      <a:t> </a:t>
                    </a:r>
                  </a:p>
                </p:txBody>
              </p:sp>
            </mc:Fallback>
          </mc:AlternateContent>
          <p:sp>
            <p:nvSpPr>
              <p:cNvPr id="15" name="ZoneTexte 14"/>
              <p:cNvSpPr txBox="1"/>
              <p:nvPr/>
            </p:nvSpPr>
            <p:spPr>
              <a:xfrm>
                <a:off x="5484761" y="3000462"/>
                <a:ext cx="2646878" cy="369332"/>
              </a:xfrm>
              <a:prstGeom prst="rect">
                <a:avLst/>
              </a:prstGeom>
              <a:noFill/>
            </p:spPr>
            <p:txBody>
              <a:bodyPr wrap="none" rtlCol="0">
                <a:spAutoFit/>
              </a:bodyPr>
              <a:lstStyle/>
              <a:p>
                <a:r>
                  <a:rPr lang="fr-FR" dirty="0" smtClean="0"/>
                  <a:t>Or on vient de voir que :</a:t>
                </a:r>
                <a:endParaRPr lang="fr-FR" dirty="0"/>
              </a:p>
            </p:txBody>
          </p:sp>
        </p:grpSp>
        <p:sp>
          <p:nvSpPr>
            <p:cNvPr id="42" name="ZoneTexte 41"/>
            <p:cNvSpPr txBox="1"/>
            <p:nvPr/>
          </p:nvSpPr>
          <p:spPr>
            <a:xfrm>
              <a:off x="8836120" y="3540446"/>
              <a:ext cx="372218" cy="276999"/>
            </a:xfrm>
            <a:prstGeom prst="rect">
              <a:avLst/>
            </a:prstGeom>
            <a:noFill/>
          </p:spPr>
          <p:txBody>
            <a:bodyPr wrap="none" rtlCol="0">
              <a:spAutoFit/>
            </a:bodyPr>
            <a:lstStyle/>
            <a:p>
              <a:r>
                <a:rPr lang="fr-FR" sz="1200" b="1" dirty="0" smtClean="0"/>
                <a:t>(2)</a:t>
              </a:r>
              <a:endParaRPr lang="fr-FR" sz="1200" b="1" dirty="0"/>
            </a:p>
          </p:txBody>
        </p:sp>
      </p:grpSp>
      <p:grpSp>
        <p:nvGrpSpPr>
          <p:cNvPr id="22" name="Groupe 21"/>
          <p:cNvGrpSpPr/>
          <p:nvPr/>
        </p:nvGrpSpPr>
        <p:grpSpPr>
          <a:xfrm>
            <a:off x="1426135" y="4291972"/>
            <a:ext cx="6439934" cy="957677"/>
            <a:chOff x="1426135" y="4291972"/>
            <a:chExt cx="6439934" cy="957677"/>
          </a:xfrm>
        </p:grpSpPr>
        <p:grpSp>
          <p:nvGrpSpPr>
            <p:cNvPr id="14" name="Groupe 13"/>
            <p:cNvGrpSpPr/>
            <p:nvPr/>
          </p:nvGrpSpPr>
          <p:grpSpPr>
            <a:xfrm>
              <a:off x="1501855" y="4532337"/>
              <a:ext cx="6364214" cy="717312"/>
              <a:chOff x="2449278" y="4205260"/>
              <a:chExt cx="6364214" cy="717312"/>
            </a:xfrm>
          </p:grpSpPr>
          <p:sp>
            <p:nvSpPr>
              <p:cNvPr id="30" name="Virage 29"/>
              <p:cNvSpPr/>
              <p:nvPr/>
            </p:nvSpPr>
            <p:spPr>
              <a:xfrm rot="10800000" flipH="1">
                <a:off x="2626727" y="4284472"/>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mc:AlternateContent xmlns:mc="http://schemas.openxmlformats.org/markup-compatibility/2006" xmlns:a14="http://schemas.microsoft.com/office/drawing/2010/main">
            <mc:Choice Requires="a14">
              <p:sp>
                <p:nvSpPr>
                  <p:cNvPr id="13" name="Rectangle 12"/>
                  <p:cNvSpPr/>
                  <p:nvPr/>
                </p:nvSpPr>
                <p:spPr>
                  <a:xfrm>
                    <a:off x="2449278" y="4205260"/>
                    <a:ext cx="6364214" cy="717312"/>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sSup>
                            <m:sSupPr>
                              <m:ctrlPr>
                                <a:rPr lang="fr-FR" i="1">
                                  <a:latin typeface="Cambria Math" panose="02040503050406030204" pitchFamily="18" charset="0"/>
                                </a:rPr>
                              </m:ctrlPr>
                            </m:sSupPr>
                            <m:e>
                              <m:r>
                                <a:rPr lang="fr-FR" i="1">
                                  <a:latin typeface="Cambria Math" panose="02040503050406030204" pitchFamily="18" charset="0"/>
                                </a:rPr>
                                <m:t>𝑒</m:t>
                              </m:r>
                            </m:e>
                            <m:sup>
                              <m:r>
                                <a:rPr lang="fr-FR" i="1">
                                  <a:latin typeface="Cambria Math" panose="02040503050406030204" pitchFamily="18" charset="0"/>
                                </a:rPr>
                                <m:t>h</m:t>
                              </m:r>
                              <m:f>
                                <m:fPr>
                                  <m:type m:val="lin"/>
                                  <m:ctrlPr>
                                    <a:rPr lang="fr-FR" i="1">
                                      <a:latin typeface="Cambria Math" panose="02040503050406030204" pitchFamily="18" charset="0"/>
                                    </a:rPr>
                                  </m:ctrlPr>
                                </m:fPr>
                                <m:num>
                                  <m:r>
                                    <a:rPr lang="fr-FR" i="1">
                                      <a:latin typeface="Cambria Math" panose="02040503050406030204" pitchFamily="18" charset="0"/>
                                    </a:rPr>
                                    <m:t>𝜈</m:t>
                                  </m:r>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𝐵</m:t>
                                      </m:r>
                                    </m:sub>
                                  </m:sSub>
                                </m:den>
                              </m:f>
                              <m:r>
                                <a:rPr lang="fr-FR" b="1" i="1" smtClean="0">
                                  <a:solidFill>
                                    <a:srgbClr val="FF0000"/>
                                  </a:solidFill>
                                  <a:latin typeface="Cambria Math" panose="02040503050406030204" pitchFamily="18" charset="0"/>
                                </a:rPr>
                                <m:t>𝑻</m:t>
                              </m:r>
                            </m:sup>
                          </m:sSup>
                          <m:d>
                            <m:dPr>
                              <m:begChr m:val="["/>
                              <m:endChr m:val="]"/>
                              <m:ctrlPr>
                                <a:rPr lang="fr-FR" i="1">
                                  <a:latin typeface="Cambria Math" panose="02040503050406030204" pitchFamily="18" charset="0"/>
                                </a:rPr>
                              </m:ctrlPr>
                            </m:dPr>
                            <m:e>
                              <m:f>
                                <m:fPr>
                                  <m:ctrlPr>
                                    <a:rPr lang="fr-FR" i="1">
                                      <a:latin typeface="Cambria Math" panose="02040503050406030204" pitchFamily="18" charset="0"/>
                                    </a:rPr>
                                  </m:ctrlPr>
                                </m:fPr>
                                <m:num>
                                  <m:r>
                                    <a:rPr lang="fr-FR" i="0">
                                      <a:latin typeface="Cambria Math" panose="02040503050406030204" pitchFamily="18" charset="0"/>
                                    </a:rPr>
                                    <m:t>8</m:t>
                                  </m:r>
                                  <m:r>
                                    <a:rPr lang="fr-FR" i="1">
                                      <a:latin typeface="Cambria Math" panose="02040503050406030204" pitchFamily="18" charset="0"/>
                                    </a:rPr>
                                    <m:t>𝜋</m:t>
                                  </m:r>
                                  <m:r>
                                    <a:rPr lang="fr-FR" i="1">
                                      <a:latin typeface="Cambria Math" panose="02040503050406030204" pitchFamily="18" charset="0"/>
                                    </a:rPr>
                                    <m:t>h</m:t>
                                  </m:r>
                                  <m:sSup>
                                    <m:sSupPr>
                                      <m:ctrlPr>
                                        <a:rPr lang="fr-FR" i="1">
                                          <a:latin typeface="Cambria Math" panose="02040503050406030204" pitchFamily="18" charset="0"/>
                                        </a:rPr>
                                      </m:ctrlPr>
                                    </m:sSupPr>
                                    <m:e>
                                      <m:r>
                                        <a:rPr lang="fr-FR" i="1">
                                          <a:latin typeface="Cambria Math" panose="02040503050406030204" pitchFamily="18" charset="0"/>
                                        </a:rPr>
                                        <m:t>𝜈</m:t>
                                      </m:r>
                                    </m:e>
                                    <m:sup>
                                      <m:r>
                                        <a:rPr lang="fr-FR" i="0">
                                          <a:latin typeface="Cambria Math" panose="02040503050406030204" pitchFamily="18" charset="0"/>
                                        </a:rPr>
                                        <m:t>3</m:t>
                                      </m:r>
                                    </m:sup>
                                  </m:sSup>
                                </m:num>
                                <m:den>
                                  <m:sSup>
                                    <m:sSupPr>
                                      <m:ctrlPr>
                                        <a:rPr lang="fr-FR" i="1">
                                          <a:latin typeface="Cambria Math" panose="02040503050406030204" pitchFamily="18" charset="0"/>
                                        </a:rPr>
                                      </m:ctrlPr>
                                    </m:sSupPr>
                                    <m:e>
                                      <m:r>
                                        <a:rPr lang="fr-FR" i="1">
                                          <a:latin typeface="Cambria Math" panose="02040503050406030204" pitchFamily="18" charset="0"/>
                                        </a:rPr>
                                        <m:t>𝑐</m:t>
                                      </m:r>
                                    </m:e>
                                    <m:sup>
                                      <m:r>
                                        <a:rPr lang="fr-FR" i="0">
                                          <a:latin typeface="Cambria Math" panose="02040503050406030204" pitchFamily="18" charset="0"/>
                                        </a:rPr>
                                        <m:t>3</m:t>
                                      </m:r>
                                    </m:sup>
                                  </m:sSup>
                                </m:den>
                              </m:f>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𝑎𝑏</m:t>
                                  </m:r>
                                </m:sub>
                              </m:sSub>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e>
                          </m:d>
                          <m:r>
                            <a:rPr lang="fr-FR" i="0">
                              <a:latin typeface="Cambria Math" panose="02040503050406030204" pitchFamily="18" charset="0"/>
                            </a:rPr>
                            <m:t>=</m:t>
                          </m:r>
                          <m:d>
                            <m:dPr>
                              <m:begChr m:val="["/>
                              <m:endChr m:val="]"/>
                              <m:ctrlPr>
                                <a:rPr lang="fr-FR" i="1">
                                  <a:latin typeface="Cambria Math" panose="02040503050406030204" pitchFamily="18" charset="0"/>
                                </a:rPr>
                              </m:ctrlPr>
                            </m:dPr>
                            <m:e>
                              <m:f>
                                <m:fPr>
                                  <m:ctrlPr>
                                    <a:rPr lang="fr-FR" i="1">
                                      <a:latin typeface="Cambria Math" panose="02040503050406030204" pitchFamily="18" charset="0"/>
                                    </a:rPr>
                                  </m:ctrlPr>
                                </m:fPr>
                                <m:num>
                                  <m:r>
                                    <a:rPr lang="fr-FR" i="0">
                                      <a:latin typeface="Cambria Math" panose="02040503050406030204" pitchFamily="18" charset="0"/>
                                    </a:rPr>
                                    <m:t>8</m:t>
                                  </m:r>
                                  <m:r>
                                    <a:rPr lang="fr-FR" i="1">
                                      <a:latin typeface="Cambria Math" panose="02040503050406030204" pitchFamily="18" charset="0"/>
                                    </a:rPr>
                                    <m:t>𝜋</m:t>
                                  </m:r>
                                  <m:r>
                                    <a:rPr lang="fr-FR" i="1">
                                      <a:latin typeface="Cambria Math" panose="02040503050406030204" pitchFamily="18" charset="0"/>
                                    </a:rPr>
                                    <m:t>h</m:t>
                                  </m:r>
                                  <m:sSup>
                                    <m:sSupPr>
                                      <m:ctrlPr>
                                        <a:rPr lang="fr-FR" i="1">
                                          <a:latin typeface="Cambria Math" panose="02040503050406030204" pitchFamily="18" charset="0"/>
                                        </a:rPr>
                                      </m:ctrlPr>
                                    </m:sSupPr>
                                    <m:e>
                                      <m:r>
                                        <a:rPr lang="fr-FR" i="1">
                                          <a:latin typeface="Cambria Math" panose="02040503050406030204" pitchFamily="18" charset="0"/>
                                        </a:rPr>
                                        <m:t>𝜈</m:t>
                                      </m:r>
                                    </m:e>
                                    <m:sup>
                                      <m:r>
                                        <a:rPr lang="fr-FR" i="0">
                                          <a:latin typeface="Cambria Math" panose="02040503050406030204" pitchFamily="18" charset="0"/>
                                        </a:rPr>
                                        <m:t>3</m:t>
                                      </m:r>
                                    </m:sup>
                                  </m:sSup>
                                </m:num>
                                <m:den>
                                  <m:sSup>
                                    <m:sSupPr>
                                      <m:ctrlPr>
                                        <a:rPr lang="fr-FR" i="1">
                                          <a:latin typeface="Cambria Math" panose="02040503050406030204" pitchFamily="18" charset="0"/>
                                        </a:rPr>
                                      </m:ctrlPr>
                                    </m:sSupPr>
                                    <m:e>
                                      <m:r>
                                        <a:rPr lang="fr-FR" i="1">
                                          <a:latin typeface="Cambria Math" panose="02040503050406030204" pitchFamily="18" charset="0"/>
                                        </a:rPr>
                                        <m:t>𝑐</m:t>
                                      </m:r>
                                    </m:e>
                                    <m:sup>
                                      <m:r>
                                        <a:rPr lang="fr-FR" i="0">
                                          <a:latin typeface="Cambria Math" panose="02040503050406030204" pitchFamily="18" charset="0"/>
                                        </a:rPr>
                                        <m:t>3</m:t>
                                      </m:r>
                                    </m:sup>
                                  </m:sSup>
                                </m:den>
                              </m:f>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𝑏𝑎</m:t>
                                  </m:r>
                                </m:sub>
                              </m:sSub>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e>
                          </m:d>
                        </m:oMath>
                      </m:oMathPara>
                    </a14:m>
                    <a:endParaRPr lang="fr-FR" dirty="0"/>
                  </a:p>
                </p:txBody>
              </p:sp>
            </mc:Choice>
            <mc:Fallback xmlns="">
              <p:sp>
                <p:nvSpPr>
                  <p:cNvPr id="13" name="Rectangle 12"/>
                  <p:cNvSpPr>
                    <a:spLocks noRot="1" noChangeAspect="1" noMove="1" noResize="1" noEditPoints="1" noAdjustHandles="1" noChangeArrowheads="1" noChangeShapeType="1" noTextEdit="1"/>
                  </p:cNvSpPr>
                  <p:nvPr/>
                </p:nvSpPr>
                <p:spPr>
                  <a:xfrm>
                    <a:off x="2449278" y="4205260"/>
                    <a:ext cx="6364214" cy="717312"/>
                  </a:xfrm>
                  <a:prstGeom prst="rect">
                    <a:avLst/>
                  </a:prstGeom>
                  <a:blipFill>
                    <a:blip r:embed="rId7"/>
                    <a:stretch>
                      <a:fillRect/>
                    </a:stretch>
                  </a:blipFill>
                </p:spPr>
                <p:txBody>
                  <a:bodyPr/>
                  <a:lstStyle/>
                  <a:p>
                    <a:r>
                      <a:rPr lang="fr-FR">
                        <a:noFill/>
                      </a:rPr>
                      <a:t> </a:t>
                    </a:r>
                  </a:p>
                </p:txBody>
              </p:sp>
            </mc:Fallback>
          </mc:AlternateContent>
        </p:grpSp>
        <p:sp>
          <p:nvSpPr>
            <p:cNvPr id="43" name="ZoneTexte 42"/>
            <p:cNvSpPr txBox="1"/>
            <p:nvPr/>
          </p:nvSpPr>
          <p:spPr>
            <a:xfrm>
              <a:off x="1426135" y="4291972"/>
              <a:ext cx="649537" cy="276999"/>
            </a:xfrm>
            <a:prstGeom prst="rect">
              <a:avLst/>
            </a:prstGeom>
            <a:noFill/>
          </p:spPr>
          <p:txBody>
            <a:bodyPr wrap="none" rtlCol="0">
              <a:spAutoFit/>
            </a:bodyPr>
            <a:lstStyle/>
            <a:p>
              <a:r>
                <a:rPr lang="fr-FR" sz="1200" b="1" dirty="0" smtClean="0"/>
                <a:t>(1)=(2)</a:t>
              </a:r>
              <a:endParaRPr lang="fr-FR" sz="1200" b="1"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par>
                          <p:cTn id="15" fill="hold">
                            <p:stCondLst>
                              <p:cond delay="0"/>
                            </p:stCondLst>
                            <p:childTnLst>
                              <p:par>
                                <p:cTn id="16" presetID="1" presetClass="entr" presetSubtype="0" fill="hold" nodeType="afterEffect">
                                  <p:stCondLst>
                                    <p:cond delay="2000"/>
                                  </p:stCondLst>
                                  <p:childTnLst>
                                    <p:set>
                                      <p:cBhvr>
                                        <p:cTn id="17" dur="1" fill="hold">
                                          <p:stCondLst>
                                            <p:cond delay="0"/>
                                          </p:stCondLst>
                                        </p:cTn>
                                        <p:tgtEl>
                                          <p:spTgt spid="4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31"/>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1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22</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Transitions induites : Amplification optique </a:t>
            </a:r>
          </a:p>
          <a:p>
            <a:r>
              <a:rPr lang="fr-FR" sz="2400" b="1" kern="0" dirty="0" smtClean="0">
                <a:solidFill>
                  <a:srgbClr val="DA6667"/>
                </a:solidFill>
                <a:latin typeface="Arial Narrow" pitchFamily="34" charset="0"/>
                <a:sym typeface="Wingdings" pitchFamily="2" charset="2"/>
              </a:rPr>
              <a:t> Nécessité d’un pompage : inversion de population</a:t>
            </a:r>
            <a:endParaRPr lang="fr-FR" sz="2400" b="1" kern="0" dirty="0">
              <a:solidFill>
                <a:srgbClr val="DA6667"/>
              </a:solidFill>
              <a:latin typeface="Arial Narrow" pitchFamily="34" charset="0"/>
              <a:ea typeface="+mj-ea"/>
              <a:cs typeface="+mj-cs"/>
            </a:endParaRPr>
          </a:p>
        </p:txBody>
      </p:sp>
      <p:sp>
        <p:nvSpPr>
          <p:cNvPr id="6" name="Rectangle 5"/>
          <p:cNvSpPr/>
          <p:nvPr/>
        </p:nvSpPr>
        <p:spPr>
          <a:xfrm>
            <a:off x="940279" y="2147987"/>
            <a:ext cx="7263441" cy="646331"/>
          </a:xfrm>
          <a:prstGeom prst="rect">
            <a:avLst/>
          </a:prstGeom>
        </p:spPr>
        <p:txBody>
          <a:bodyPr wrap="square">
            <a:spAutoFit/>
          </a:bodyPr>
          <a:lstStyle/>
          <a:p>
            <a:r>
              <a:rPr lang="fr-FR" b="1" dirty="0" smtClean="0">
                <a:latin typeface="Arial Narrow" pitchFamily="34" charset="0"/>
              </a:rPr>
              <a:t>On constate donc que la probabilité d’émission stimulée est égale à la probabilité d’absorption stimulée</a:t>
            </a:r>
            <a:r>
              <a:rPr lang="fr-FR" dirty="0" smtClean="0">
                <a:latin typeface="Arial Narrow" pitchFamily="34" charset="0"/>
              </a:rPr>
              <a:t> ! </a:t>
            </a:r>
            <a:endParaRPr lang="fr-FR" dirty="0">
              <a:latin typeface="Arial Narrow" pitchFamily="34" charset="0"/>
            </a:endParaRPr>
          </a:p>
        </p:txBody>
      </p:sp>
      <p:sp>
        <p:nvSpPr>
          <p:cNvPr id="7" name="Rectangle 6"/>
          <p:cNvSpPr/>
          <p:nvPr/>
        </p:nvSpPr>
        <p:spPr>
          <a:xfrm>
            <a:off x="109269" y="2791951"/>
            <a:ext cx="4572000" cy="369332"/>
          </a:xfrm>
          <a:prstGeom prst="rect">
            <a:avLst/>
          </a:prstGeom>
        </p:spPr>
        <p:txBody>
          <a:bodyPr>
            <a:spAutoFit/>
          </a:bodyPr>
          <a:lstStyle/>
          <a:p>
            <a:r>
              <a:rPr lang="fr-FR" b="1" dirty="0" smtClean="0">
                <a:latin typeface="Arial Narrow" pitchFamily="34" charset="0"/>
              </a:rPr>
              <a:t>Or, d’après N</a:t>
            </a:r>
            <a:r>
              <a:rPr lang="fr-FR" b="1" baseline="-25000" dirty="0" smtClean="0">
                <a:latin typeface="Arial Narrow" pitchFamily="34" charset="0"/>
              </a:rPr>
              <a:t>b</a:t>
            </a:r>
            <a:r>
              <a:rPr lang="fr-FR" b="1" dirty="0" smtClean="0">
                <a:latin typeface="Arial Narrow" pitchFamily="34" charset="0"/>
              </a:rPr>
              <a:t>/ N</a:t>
            </a:r>
            <a:r>
              <a:rPr lang="fr-FR" b="1" baseline="-25000" dirty="0" smtClean="0">
                <a:latin typeface="Arial Narrow" pitchFamily="34" charset="0"/>
              </a:rPr>
              <a:t>a</a:t>
            </a:r>
            <a:r>
              <a:rPr lang="fr-FR" b="1" dirty="0" smtClean="0">
                <a:latin typeface="Arial Narrow" pitchFamily="34" charset="0"/>
              </a:rPr>
              <a:t> </a:t>
            </a:r>
            <a:r>
              <a:rPr lang="fr-FR" b="1" dirty="0" smtClean="0">
                <a:latin typeface="Arial Narrow" pitchFamily="34" charset="0"/>
                <a:sym typeface="Wingdings" pitchFamily="2" charset="2"/>
              </a:rPr>
              <a:t> </a:t>
            </a:r>
            <a:r>
              <a:rPr lang="fr-FR" b="1" dirty="0" smtClean="0">
                <a:solidFill>
                  <a:srgbClr val="FF0000"/>
                </a:solidFill>
                <a:latin typeface="Arial Narrow" pitchFamily="34" charset="0"/>
                <a:sym typeface="Wingdings" pitchFamily="2" charset="2"/>
              </a:rPr>
              <a:t>N</a:t>
            </a:r>
            <a:r>
              <a:rPr lang="fr-FR" b="1" baseline="-25000" dirty="0" smtClean="0">
                <a:solidFill>
                  <a:srgbClr val="FF0000"/>
                </a:solidFill>
                <a:latin typeface="Arial Narrow" pitchFamily="34" charset="0"/>
                <a:sym typeface="Wingdings" pitchFamily="2" charset="2"/>
              </a:rPr>
              <a:t>b</a:t>
            </a:r>
            <a:r>
              <a:rPr lang="fr-FR" b="1" dirty="0" smtClean="0">
                <a:solidFill>
                  <a:srgbClr val="FF0000"/>
                </a:solidFill>
                <a:latin typeface="Arial Narrow" pitchFamily="34" charset="0"/>
                <a:sym typeface="Wingdings" pitchFamily="2" charset="2"/>
              </a:rPr>
              <a:t> &lt; N</a:t>
            </a:r>
            <a:r>
              <a:rPr lang="fr-FR" b="1" baseline="-25000" dirty="0" smtClean="0">
                <a:solidFill>
                  <a:srgbClr val="FF0000"/>
                </a:solidFill>
                <a:latin typeface="Arial Narrow" pitchFamily="34" charset="0"/>
                <a:sym typeface="Wingdings" pitchFamily="2" charset="2"/>
              </a:rPr>
              <a:t>a</a:t>
            </a:r>
            <a:r>
              <a:rPr lang="fr-FR" b="1" dirty="0" smtClean="0">
                <a:solidFill>
                  <a:srgbClr val="FF0000"/>
                </a:solidFill>
                <a:latin typeface="Arial Narrow" pitchFamily="34" charset="0"/>
                <a:sym typeface="Wingdings" pitchFamily="2" charset="2"/>
              </a:rPr>
              <a:t>  </a:t>
            </a:r>
            <a:endParaRPr lang="fr-FR" dirty="0">
              <a:solidFill>
                <a:srgbClr val="FF0000"/>
              </a:solidFill>
              <a:latin typeface="Arial Narrow" pitchFamily="34" charset="0"/>
            </a:endParaRPr>
          </a:p>
        </p:txBody>
      </p:sp>
      <p:sp>
        <p:nvSpPr>
          <p:cNvPr id="10" name="Virage 9"/>
          <p:cNvSpPr/>
          <p:nvPr/>
        </p:nvSpPr>
        <p:spPr>
          <a:xfrm rot="10800000" flipH="1">
            <a:off x="443362" y="2133617"/>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11" name="Rectangle 10"/>
          <p:cNvSpPr/>
          <p:nvPr/>
        </p:nvSpPr>
        <p:spPr>
          <a:xfrm>
            <a:off x="89685" y="1730263"/>
            <a:ext cx="1066799" cy="369332"/>
          </a:xfrm>
          <a:prstGeom prst="rect">
            <a:avLst/>
          </a:prstGeom>
        </p:spPr>
        <p:txBody>
          <a:bodyPr wrap="square">
            <a:spAutoFit/>
          </a:bodyPr>
          <a:lstStyle/>
          <a:p>
            <a:r>
              <a:rPr lang="fr-FR" b="1" dirty="0" err="1" smtClean="0">
                <a:solidFill>
                  <a:srgbClr val="FF0000"/>
                </a:solidFill>
                <a:latin typeface="Arial Narrow" pitchFamily="34" charset="0"/>
              </a:rPr>
              <a:t>B</a:t>
            </a:r>
            <a:r>
              <a:rPr lang="fr-FR" b="1" baseline="-25000" dirty="0" err="1" smtClean="0">
                <a:solidFill>
                  <a:srgbClr val="FF0000"/>
                </a:solidFill>
                <a:latin typeface="Arial Narrow" pitchFamily="34" charset="0"/>
              </a:rPr>
              <a:t>ab</a:t>
            </a:r>
            <a:r>
              <a:rPr lang="fr-FR" b="1" dirty="0" smtClean="0">
                <a:solidFill>
                  <a:srgbClr val="FF0000"/>
                </a:solidFill>
                <a:latin typeface="Arial Narrow" pitchFamily="34" charset="0"/>
              </a:rPr>
              <a:t> = </a:t>
            </a:r>
            <a:r>
              <a:rPr lang="fr-FR" b="1" dirty="0" err="1" smtClean="0">
                <a:solidFill>
                  <a:srgbClr val="FF0000"/>
                </a:solidFill>
                <a:latin typeface="Arial Narrow" pitchFamily="34" charset="0"/>
              </a:rPr>
              <a:t>B</a:t>
            </a:r>
            <a:r>
              <a:rPr lang="fr-FR" b="1" baseline="-25000" dirty="0" err="1" smtClean="0">
                <a:solidFill>
                  <a:srgbClr val="FF0000"/>
                </a:solidFill>
                <a:latin typeface="Arial Narrow" pitchFamily="34" charset="0"/>
              </a:rPr>
              <a:t>ba</a:t>
            </a:r>
            <a:endParaRPr lang="fr-FR" baseline="-25000" dirty="0">
              <a:solidFill>
                <a:srgbClr val="FF0000"/>
              </a:solidFill>
              <a:latin typeface="Arial Narrow" pitchFamily="34" charset="0"/>
            </a:endParaRPr>
          </a:p>
        </p:txBody>
      </p:sp>
      <p:sp>
        <p:nvSpPr>
          <p:cNvPr id="220162"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0163" name="Rectangle 3"/>
          <p:cNvSpPr>
            <a:spLocks noChangeArrowheads="1"/>
          </p:cNvSpPr>
          <p:nvPr/>
        </p:nvSpPr>
        <p:spPr bwMode="auto">
          <a:xfrm>
            <a:off x="0" y="2286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47" name="Groupe 46"/>
          <p:cNvGrpSpPr/>
          <p:nvPr/>
        </p:nvGrpSpPr>
        <p:grpSpPr>
          <a:xfrm>
            <a:off x="2457899" y="4083953"/>
            <a:ext cx="4761946" cy="2071598"/>
            <a:chOff x="1937180" y="4114960"/>
            <a:chExt cx="4761946" cy="2071598"/>
          </a:xfrm>
        </p:grpSpPr>
        <p:sp>
          <p:nvSpPr>
            <p:cNvPr id="43" name="Ellipse 42"/>
            <p:cNvSpPr/>
            <p:nvPr/>
          </p:nvSpPr>
          <p:spPr>
            <a:xfrm>
              <a:off x="5315382" y="4114960"/>
              <a:ext cx="1175594"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4" name="ZoneTexte 43"/>
            <p:cNvSpPr txBox="1"/>
            <p:nvPr/>
          </p:nvSpPr>
          <p:spPr>
            <a:xfrm>
              <a:off x="1937180" y="4986229"/>
              <a:ext cx="4761946" cy="1200329"/>
            </a:xfrm>
            <a:prstGeom prst="rect">
              <a:avLst/>
            </a:prstGeom>
            <a:solidFill>
              <a:schemeClr val="tx2"/>
            </a:solidFill>
          </p:spPr>
          <p:txBody>
            <a:bodyPr wrap="none" rtlCol="0">
              <a:spAutoFit/>
            </a:bodyPr>
            <a:lstStyle/>
            <a:p>
              <a:pPr algn="ctr"/>
              <a:r>
                <a:rPr lang="fr-FR" b="1" dirty="0" smtClean="0">
                  <a:solidFill>
                    <a:srgbClr val="FF0000"/>
                  </a:solidFill>
                  <a:latin typeface="Arial Narrow" pitchFamily="34" charset="0"/>
                </a:rPr>
                <a:t>Naturellement positif : Absorption &gt; Amplification !</a:t>
              </a:r>
            </a:p>
            <a:p>
              <a:pPr algn="ctr"/>
              <a:r>
                <a:rPr lang="fr-FR" b="1" dirty="0" smtClean="0">
                  <a:solidFill>
                    <a:srgbClr val="FF0000"/>
                  </a:solidFill>
                  <a:latin typeface="Arial Narrow" pitchFamily="34" charset="0"/>
                </a:rPr>
                <a:t>Si on veut une amplification, on doit avoir N</a:t>
              </a:r>
              <a:r>
                <a:rPr lang="fr-FR" b="1" baseline="-25000" dirty="0" smtClean="0">
                  <a:solidFill>
                    <a:srgbClr val="FF0000"/>
                  </a:solidFill>
                  <a:latin typeface="Arial Narrow" pitchFamily="34" charset="0"/>
                </a:rPr>
                <a:t>b</a:t>
              </a:r>
              <a:r>
                <a:rPr lang="fr-FR" b="1" dirty="0" smtClean="0">
                  <a:solidFill>
                    <a:srgbClr val="FF0000"/>
                  </a:solidFill>
                  <a:latin typeface="Arial Narrow" pitchFamily="34" charset="0"/>
                </a:rPr>
                <a:t> &gt; N</a:t>
              </a:r>
              <a:r>
                <a:rPr lang="fr-FR" b="1" baseline="-25000" dirty="0" smtClean="0">
                  <a:solidFill>
                    <a:srgbClr val="FF0000"/>
                  </a:solidFill>
                  <a:latin typeface="Arial Narrow" pitchFamily="34" charset="0"/>
                </a:rPr>
                <a:t>a</a:t>
              </a:r>
            </a:p>
            <a:p>
              <a:pPr algn="ctr">
                <a:buFont typeface="Wingdings" pitchFamily="2" charset="2"/>
                <a:buChar char="è"/>
              </a:pPr>
              <a:r>
                <a:rPr lang="fr-FR" b="1" dirty="0" smtClean="0">
                  <a:solidFill>
                    <a:srgbClr val="FF0000"/>
                  </a:solidFill>
                  <a:latin typeface="Arial Narrow" pitchFamily="34" charset="0"/>
                  <a:sym typeface="Wingdings" pitchFamily="2" charset="2"/>
                </a:rPr>
                <a:t>Inversion de population </a:t>
              </a:r>
            </a:p>
            <a:p>
              <a:pPr algn="ctr">
                <a:buFont typeface="Wingdings" pitchFamily="2" charset="2"/>
                <a:buChar char="è"/>
              </a:pPr>
              <a:r>
                <a:rPr lang="fr-FR" b="1" dirty="0" smtClean="0">
                  <a:solidFill>
                    <a:srgbClr val="FF0000"/>
                  </a:solidFill>
                  <a:latin typeface="Arial Narrow" pitchFamily="34" charset="0"/>
                  <a:sym typeface="Wingdings" pitchFamily="2" charset="2"/>
                </a:rPr>
                <a:t>Pompage</a:t>
              </a:r>
            </a:p>
          </p:txBody>
        </p:sp>
        <p:sp>
          <p:nvSpPr>
            <p:cNvPr id="46" name="Forme libre 45"/>
            <p:cNvSpPr/>
            <p:nvPr/>
          </p:nvSpPr>
          <p:spPr>
            <a:xfrm>
              <a:off x="5201728" y="4468483"/>
              <a:ext cx="381001" cy="500332"/>
            </a:xfrm>
            <a:custGeom>
              <a:avLst/>
              <a:gdLst>
                <a:gd name="connsiteX0" fmla="*/ 370936 w 381001"/>
                <a:gd name="connsiteY0" fmla="*/ 0 h 500332"/>
                <a:gd name="connsiteX1" fmla="*/ 319178 w 381001"/>
                <a:gd name="connsiteY1" fmla="*/ 258792 h 500332"/>
                <a:gd name="connsiteX2" fmla="*/ 0 w 381001"/>
                <a:gd name="connsiteY2" fmla="*/ 500332 h 500332"/>
              </a:gdLst>
              <a:ahLst/>
              <a:cxnLst>
                <a:cxn ang="0">
                  <a:pos x="connsiteX0" y="connsiteY0"/>
                </a:cxn>
                <a:cxn ang="0">
                  <a:pos x="connsiteX1" y="connsiteY1"/>
                </a:cxn>
                <a:cxn ang="0">
                  <a:pos x="connsiteX2" y="connsiteY2"/>
                </a:cxn>
              </a:cxnLst>
              <a:rect l="l" t="t" r="r" b="b"/>
              <a:pathLst>
                <a:path w="381001" h="500332">
                  <a:moveTo>
                    <a:pt x="370936" y="0"/>
                  </a:moveTo>
                  <a:cubicBezTo>
                    <a:pt x="375968" y="87701"/>
                    <a:pt x="381001" y="175403"/>
                    <a:pt x="319178" y="258792"/>
                  </a:cubicBezTo>
                  <a:cubicBezTo>
                    <a:pt x="257355" y="342181"/>
                    <a:pt x="128677" y="421256"/>
                    <a:pt x="0" y="500332"/>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grpSp>
        <p:nvGrpSpPr>
          <p:cNvPr id="8" name="Groupe 7"/>
          <p:cNvGrpSpPr/>
          <p:nvPr/>
        </p:nvGrpSpPr>
        <p:grpSpPr>
          <a:xfrm>
            <a:off x="219075" y="3752491"/>
            <a:ext cx="7553971" cy="675757"/>
            <a:chOff x="219075" y="3752491"/>
            <a:chExt cx="7553971" cy="675757"/>
          </a:xfrm>
        </p:grpSpPr>
        <p:grpSp>
          <p:nvGrpSpPr>
            <p:cNvPr id="48" name="Groupe 47"/>
            <p:cNvGrpSpPr/>
            <p:nvPr/>
          </p:nvGrpSpPr>
          <p:grpSpPr>
            <a:xfrm>
              <a:off x="219075" y="3752491"/>
              <a:ext cx="5977919" cy="638389"/>
              <a:chOff x="219075" y="3752491"/>
              <a:chExt cx="5977919" cy="638389"/>
            </a:xfrm>
          </p:grpSpPr>
          <p:sp>
            <p:nvSpPr>
              <p:cNvPr id="41" name="ZoneTexte 40"/>
              <p:cNvSpPr txBox="1"/>
              <p:nvPr/>
            </p:nvSpPr>
            <p:spPr>
              <a:xfrm>
                <a:off x="219075" y="3752491"/>
                <a:ext cx="5977919" cy="369332"/>
              </a:xfrm>
              <a:prstGeom prst="rect">
                <a:avLst/>
              </a:prstGeom>
              <a:noFill/>
            </p:spPr>
            <p:txBody>
              <a:bodyPr wrap="none" rtlCol="0">
                <a:spAutoFit/>
              </a:bodyPr>
              <a:lstStyle/>
              <a:p>
                <a:r>
                  <a:rPr lang="fr-FR" dirty="0" smtClean="0">
                    <a:latin typeface="Arial Narrow" pitchFamily="34" charset="0"/>
                    <a:sym typeface="Wingdings" pitchFamily="2" charset="2"/>
                  </a:rPr>
                  <a:t> </a:t>
                </a:r>
                <a:r>
                  <a:rPr lang="fr-FR" dirty="0" smtClean="0">
                    <a:latin typeface="Arial Narrow" pitchFamily="34" charset="0"/>
                  </a:rPr>
                  <a:t>Soit I(z) l’évolution de l’intensité d’une onde qui traverse le milieu :</a:t>
                </a:r>
                <a:endParaRPr lang="fr-FR" dirty="0">
                  <a:latin typeface="Arial Narrow" pitchFamily="34" charset="0"/>
                </a:endParaRPr>
              </a:p>
            </p:txBody>
          </p:sp>
          <p:sp>
            <p:nvSpPr>
              <p:cNvPr id="42" name="Virage 41"/>
              <p:cNvSpPr/>
              <p:nvPr/>
            </p:nvSpPr>
            <p:spPr>
              <a:xfrm rot="10800000" flipH="1">
                <a:off x="2071778" y="4123426"/>
                <a:ext cx="367268" cy="267454"/>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a:solidFill>
                    <a:schemeClr val="tx1"/>
                  </a:solidFill>
                  <a:latin typeface="Arial Narrow" pitchFamily="34" charset="0"/>
                </a:endParaRPr>
              </a:p>
            </p:txBody>
          </p:sp>
        </p:grpSp>
        <mc:AlternateContent xmlns:mc="http://schemas.openxmlformats.org/markup-compatibility/2006" xmlns:a14="http://schemas.microsoft.com/office/drawing/2010/main">
          <mc:Choice Requires="a14">
            <p:sp>
              <p:nvSpPr>
                <p:cNvPr id="3" name="Rectangle 2"/>
                <p:cNvSpPr/>
                <p:nvPr/>
              </p:nvSpPr>
              <p:spPr>
                <a:xfrm>
                  <a:off x="2515246" y="4058916"/>
                  <a:ext cx="5257800" cy="369332"/>
                </a:xfrm>
                <a:prstGeom prst="rect">
                  <a:avLst/>
                </a:prstGeom>
              </p:spPr>
              <p:txBody>
                <a:bodyPr wrap="square">
                  <a:spAutoFit/>
                </a:bodyPr>
                <a:lstStyle/>
                <a:p>
                  <a14:m>
                    <m:oMath xmlns:m="http://schemas.openxmlformats.org/officeDocument/2006/math">
                      <m:r>
                        <a:rPr lang="fr-FR" i="1">
                          <a:latin typeface="Cambria Math" panose="02040503050406030204" pitchFamily="18" charset="0"/>
                          <a:ea typeface="Times New Roman" panose="02020603050405020304" pitchFamily="18" charset="0"/>
                          <a:cs typeface="Times New Roman" panose="02020603050405020304" pitchFamily="18" charset="0"/>
                        </a:rPr>
                        <m:t>𝐼</m:t>
                      </m:r>
                      <m:d>
                        <m:dPr>
                          <m:ctrlPr>
                            <a:rPr lang="fr-FR" i="1">
                              <a:effectLst/>
                              <a:latin typeface="Cambria Math" panose="02040503050406030204" pitchFamily="18" charset="0"/>
                            </a:rPr>
                          </m:ctrlPr>
                        </m:d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𝑧</m:t>
                          </m:r>
                        </m:e>
                      </m:d>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𝐼</m:t>
                      </m:r>
                      <m:d>
                        <m:dPr>
                          <m:ctrlPr>
                            <a:rPr lang="fr-FR" i="1">
                              <a:effectLst/>
                              <a:latin typeface="Cambria Math" panose="02040503050406030204" pitchFamily="18" charset="0"/>
                            </a:rPr>
                          </m:ctrlPr>
                        </m:d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0</m:t>
                          </m:r>
                        </m:e>
                      </m:d>
                      <m:sSup>
                        <m:sSupPr>
                          <m:ctrlPr>
                            <a:rPr lang="fr-FR" i="1">
                              <a:effectLst/>
                              <a:latin typeface="Cambria Math" panose="02040503050406030204" pitchFamily="18" charset="0"/>
                            </a:rPr>
                          </m:ctrlPr>
                        </m:sSup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𝛼</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𝑧</m:t>
                          </m:r>
                        </m:sup>
                      </m:sSup>
                    </m:oMath>
                  </a14:m>
                  <a:r>
                    <a:rPr lang="fr-FR" sz="1800" dirty="0">
                      <a:effectLst/>
                      <a:latin typeface="Arial Narrow" panose="020B0606020202030204" pitchFamily="34" charset="0"/>
                      <a:ea typeface="Times New Roman" panose="02020603050405020304" pitchFamily="18" charset="0"/>
                      <a:cs typeface="Times New Roman" panose="02020603050405020304" pitchFamily="18" charset="0"/>
                    </a:rPr>
                    <a:t>   en posant    </a:t>
                  </a:r>
                  <a14:m>
                    <m:oMath xmlns:m="http://schemas.openxmlformats.org/officeDocument/2006/math">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𝛼</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𝑎</m:t>
                      </m:r>
                      <m:d>
                        <m:dPr>
                          <m:ctrlPr>
                            <a:rPr lang="fr-FR" i="1">
                              <a:effectLst/>
                              <a:latin typeface="Cambria Math" panose="02040503050406030204" pitchFamily="18" charset="0"/>
                            </a:rPr>
                          </m:ctrlPr>
                        </m:dPr>
                        <m:e>
                          <m:sSub>
                            <m:sSubPr>
                              <m:ctrlPr>
                                <a:rPr lang="fr-FR" i="1">
                                  <a:solidFill>
                                    <a:srgbClr val="000000"/>
                                  </a:solidFill>
                                  <a:effectLst/>
                                  <a:latin typeface="Cambria Math" panose="02040503050406030204" pitchFamily="18" charset="0"/>
                                </a:rPr>
                              </m:ctrlPr>
                            </m:sSubPr>
                            <m:e>
                              <m:r>
                                <a:rPr lang="fr-FR" sz="1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𝑁</m:t>
                              </m:r>
                            </m:e>
                            <m:sub>
                              <m:r>
                                <a:rPr lang="fr-FR" sz="1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𝑎</m:t>
                              </m:r>
                            </m:sub>
                          </m:sSub>
                          <m:r>
                            <a:rPr lang="fr-FR" sz="1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i="1">
                                  <a:solidFill>
                                    <a:srgbClr val="000000"/>
                                  </a:solidFill>
                                  <a:effectLst/>
                                  <a:latin typeface="Cambria Math" panose="02040503050406030204" pitchFamily="18" charset="0"/>
                                </a:rPr>
                              </m:ctrlPr>
                            </m:sSubPr>
                            <m:e>
                              <m:r>
                                <a:rPr lang="fr-FR" sz="1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𝑁</m:t>
                              </m:r>
                            </m:e>
                            <m:sub>
                              <m:r>
                                <a:rPr lang="fr-FR" sz="1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𝑏</m:t>
                              </m:r>
                            </m:sub>
                          </m:sSub>
                        </m:e>
                      </m:d>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𝐼</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𝑧</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oMath>
                  </a14:m>
                  <a:endParaRPr lang="fr-FR" dirty="0"/>
                </a:p>
              </p:txBody>
            </p:sp>
          </mc:Choice>
          <mc:Fallback xmlns="">
            <p:sp>
              <p:nvSpPr>
                <p:cNvPr id="3" name="Rectangle 2"/>
                <p:cNvSpPr>
                  <a:spLocks noRot="1" noChangeAspect="1" noMove="1" noResize="1" noEditPoints="1" noAdjustHandles="1" noChangeArrowheads="1" noChangeShapeType="1" noTextEdit="1"/>
                </p:cNvSpPr>
                <p:nvPr/>
              </p:nvSpPr>
              <p:spPr>
                <a:xfrm>
                  <a:off x="2515246" y="4058916"/>
                  <a:ext cx="5257800" cy="369332"/>
                </a:xfrm>
                <a:prstGeom prst="rect">
                  <a:avLst/>
                </a:prstGeom>
                <a:blipFill>
                  <a:blip r:embed="rId2"/>
                  <a:stretch>
                    <a:fillRect t="-10000" b="-26667"/>
                  </a:stretch>
                </a:blipFill>
              </p:spPr>
              <p:txBody>
                <a:bodyPr/>
                <a:lstStyle/>
                <a:p>
                  <a:r>
                    <a:rPr lang="fr-FR">
                      <a:noFill/>
                    </a:rPr>
                    <a:t> </a:t>
                  </a:r>
                </a:p>
              </p:txBody>
            </p:sp>
          </mc:Fallback>
        </mc:AlternateContent>
      </p:grpSp>
      <p:sp>
        <p:nvSpPr>
          <p:cNvPr id="21"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up)">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23</a:t>
            </a:fld>
            <a:endParaRPr lang="fr-FR"/>
          </a:p>
        </p:txBody>
      </p:sp>
      <p:graphicFrame>
        <p:nvGraphicFramePr>
          <p:cNvPr id="4" name="Tableau 3"/>
          <p:cNvGraphicFramePr>
            <a:graphicFrameLocks noGrp="1"/>
          </p:cNvGraphicFramePr>
          <p:nvPr>
            <p:extLst>
              <p:ext uri="{D42A27DB-BD31-4B8C-83A1-F6EECF244321}">
                <p14:modId xmlns:p14="http://schemas.microsoft.com/office/powerpoint/2010/main" val="1557947036"/>
              </p:ext>
            </p:extLst>
          </p:nvPr>
        </p:nvGraphicFramePr>
        <p:xfrm>
          <a:off x="1277877" y="3039125"/>
          <a:ext cx="6289111" cy="1203385"/>
        </p:xfrm>
        <a:graphic>
          <a:graphicData uri="http://schemas.openxmlformats.org/drawingml/2006/table">
            <a:tbl>
              <a:tblPr/>
              <a:tblGrid>
                <a:gridCol w="1257549">
                  <a:extLst>
                    <a:ext uri="{9D8B030D-6E8A-4147-A177-3AD203B41FA5}">
                      <a16:colId xmlns:a16="http://schemas.microsoft.com/office/drawing/2014/main" val="20000"/>
                    </a:ext>
                  </a:extLst>
                </a:gridCol>
                <a:gridCol w="1257549">
                  <a:extLst>
                    <a:ext uri="{9D8B030D-6E8A-4147-A177-3AD203B41FA5}">
                      <a16:colId xmlns:a16="http://schemas.microsoft.com/office/drawing/2014/main" val="20001"/>
                    </a:ext>
                  </a:extLst>
                </a:gridCol>
                <a:gridCol w="1257549">
                  <a:extLst>
                    <a:ext uri="{9D8B030D-6E8A-4147-A177-3AD203B41FA5}">
                      <a16:colId xmlns:a16="http://schemas.microsoft.com/office/drawing/2014/main" val="20002"/>
                    </a:ext>
                  </a:extLst>
                </a:gridCol>
                <a:gridCol w="1258232">
                  <a:extLst>
                    <a:ext uri="{9D8B030D-6E8A-4147-A177-3AD203B41FA5}">
                      <a16:colId xmlns:a16="http://schemas.microsoft.com/office/drawing/2014/main" val="20003"/>
                    </a:ext>
                  </a:extLst>
                </a:gridCol>
                <a:gridCol w="1258232">
                  <a:extLst>
                    <a:ext uri="{9D8B030D-6E8A-4147-A177-3AD203B41FA5}">
                      <a16:colId xmlns:a16="http://schemas.microsoft.com/office/drawing/2014/main" val="20004"/>
                    </a:ext>
                  </a:extLst>
                </a:gridCol>
              </a:tblGrid>
              <a:tr h="240677">
                <a:tc>
                  <a:txBody>
                    <a:bodyPr/>
                    <a:lstStyle/>
                    <a:p>
                      <a:pPr algn="just">
                        <a:spcAft>
                          <a:spcPts val="0"/>
                        </a:spcAft>
                      </a:pPr>
                      <a:r>
                        <a:rPr lang="fr-FR" sz="1200" dirty="0">
                          <a:latin typeface="Arial Narrow"/>
                          <a:ea typeface="Times New Roman"/>
                          <a:cs typeface="Arial"/>
                          <a:sym typeface="Symbol"/>
                        </a:rPr>
                        <a:t></a:t>
                      </a:r>
                      <a:endParaRPr lang="fr-FR" sz="1200" dirty="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sym typeface="Symbol"/>
                        </a:rPr>
                        <a:t></a:t>
                      </a:r>
                      <a:r>
                        <a:rPr lang="fr-FR" sz="1200">
                          <a:latin typeface="Arial Narrow"/>
                          <a:ea typeface="Times New Roman"/>
                          <a:cs typeface="Arial"/>
                        </a:rPr>
                        <a:t> (Hz)</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h</a:t>
                      </a:r>
                      <a:r>
                        <a:rPr lang="fr-FR" sz="1200">
                          <a:latin typeface="Arial Narrow"/>
                          <a:ea typeface="Times New Roman"/>
                          <a:cs typeface="Arial"/>
                          <a:sym typeface="Symbol"/>
                        </a:rPr>
                        <a:t></a:t>
                      </a:r>
                      <a:r>
                        <a:rPr lang="fr-FR" sz="1200">
                          <a:latin typeface="Arial Narrow"/>
                          <a:ea typeface="Times New Roman"/>
                          <a:cs typeface="Arial"/>
                        </a:rPr>
                        <a:t> (eV)</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h</a:t>
                      </a:r>
                      <a:r>
                        <a:rPr lang="fr-FR" sz="1200">
                          <a:latin typeface="Arial Narrow"/>
                          <a:ea typeface="Times New Roman"/>
                          <a:cs typeface="Arial"/>
                          <a:sym typeface="Symbol"/>
                        </a:rPr>
                        <a:t></a:t>
                      </a:r>
                      <a:r>
                        <a:rPr lang="fr-FR" sz="1200">
                          <a:latin typeface="Arial Narrow"/>
                          <a:ea typeface="Times New Roman"/>
                          <a:cs typeface="Arial"/>
                        </a:rPr>
                        <a:t>/kT</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i="1">
                          <a:latin typeface="Arial Narrow"/>
                          <a:ea typeface="Times New Roman"/>
                          <a:cs typeface="Arial"/>
                        </a:rPr>
                        <a:t>N</a:t>
                      </a:r>
                      <a:r>
                        <a:rPr lang="fr-FR" sz="1200" i="1" baseline="-25000">
                          <a:latin typeface="Arial Narrow"/>
                          <a:ea typeface="Times New Roman"/>
                          <a:cs typeface="Arial"/>
                        </a:rPr>
                        <a:t>b</a:t>
                      </a:r>
                      <a:r>
                        <a:rPr lang="fr-FR" sz="1200" i="1">
                          <a:latin typeface="Arial Narrow"/>
                          <a:ea typeface="Times New Roman"/>
                          <a:cs typeface="Arial"/>
                        </a:rPr>
                        <a:t>/N</a:t>
                      </a:r>
                      <a:r>
                        <a:rPr lang="fr-FR" sz="1200" i="1" baseline="-25000">
                          <a:latin typeface="Arial Narrow"/>
                          <a:ea typeface="Times New Roman"/>
                          <a:cs typeface="Arial"/>
                        </a:rPr>
                        <a:t>a</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40677">
                <a:tc>
                  <a:txBody>
                    <a:bodyPr/>
                    <a:lstStyle/>
                    <a:p>
                      <a:pPr algn="just">
                        <a:spcAft>
                          <a:spcPts val="0"/>
                        </a:spcAft>
                      </a:pPr>
                      <a:r>
                        <a:rPr lang="fr-FR" sz="1200" dirty="0">
                          <a:latin typeface="Arial Narrow"/>
                          <a:ea typeface="Times New Roman"/>
                          <a:cs typeface="Arial"/>
                        </a:rPr>
                        <a:t>100nm (UV)</a:t>
                      </a:r>
                      <a:endParaRPr lang="fr-FR" sz="1200" dirty="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dirty="0" smtClean="0">
                          <a:latin typeface="Arial Narrow"/>
                          <a:ea typeface="Times New Roman"/>
                          <a:cs typeface="Arial"/>
                        </a:rPr>
                        <a:t>3.10</a:t>
                      </a:r>
                      <a:r>
                        <a:rPr lang="fr-FR" sz="1200" baseline="30000" dirty="0" smtClean="0">
                          <a:latin typeface="Arial Narrow"/>
                          <a:ea typeface="Times New Roman"/>
                          <a:cs typeface="Arial"/>
                        </a:rPr>
                        <a:t>15</a:t>
                      </a:r>
                      <a:endParaRPr lang="fr-FR" sz="1200" dirty="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12.38</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495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10</a:t>
                      </a:r>
                      <a:r>
                        <a:rPr lang="fr-FR" sz="1200" baseline="30000">
                          <a:latin typeface="Arial Narrow"/>
                          <a:ea typeface="Times New Roman"/>
                          <a:cs typeface="Arial"/>
                        </a:rPr>
                        <a:t>-215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40677">
                <a:tc>
                  <a:txBody>
                    <a:bodyPr/>
                    <a:lstStyle/>
                    <a:p>
                      <a:pPr algn="just">
                        <a:spcAft>
                          <a:spcPts val="0"/>
                        </a:spcAft>
                      </a:pPr>
                      <a:r>
                        <a:rPr lang="fr-FR" sz="1200">
                          <a:latin typeface="Arial Narrow"/>
                          <a:ea typeface="Times New Roman"/>
                          <a:cs typeface="Arial"/>
                        </a:rPr>
                        <a:t>500nm (visible)</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6.10</a:t>
                      </a:r>
                      <a:r>
                        <a:rPr lang="fr-FR" sz="1200" baseline="30000">
                          <a:latin typeface="Arial Narrow"/>
                          <a:ea typeface="Times New Roman"/>
                          <a:cs typeface="Arial"/>
                        </a:rPr>
                        <a:t>14</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0.25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9.9</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5.10</a:t>
                      </a:r>
                      <a:r>
                        <a:rPr lang="fr-FR" sz="1200" baseline="30000">
                          <a:latin typeface="Arial Narrow"/>
                          <a:ea typeface="Times New Roman"/>
                          <a:cs typeface="Arial"/>
                        </a:rPr>
                        <a:t>-5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40677">
                <a:tc>
                  <a:txBody>
                    <a:bodyPr/>
                    <a:lstStyle/>
                    <a:p>
                      <a:pPr algn="just">
                        <a:spcAft>
                          <a:spcPts val="0"/>
                        </a:spcAft>
                      </a:pPr>
                      <a:r>
                        <a:rPr lang="fr-FR" sz="1200">
                          <a:latin typeface="Arial Narrow"/>
                          <a:ea typeface="Times New Roman"/>
                          <a:cs typeface="Arial"/>
                        </a:rPr>
                        <a:t>10µm (IR)</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dirty="0">
                          <a:latin typeface="Arial Narrow"/>
                          <a:ea typeface="Times New Roman"/>
                          <a:cs typeface="Arial"/>
                        </a:rPr>
                        <a:t>3.10</a:t>
                      </a:r>
                      <a:r>
                        <a:rPr lang="fr-FR" sz="1200" baseline="30000" dirty="0">
                          <a:latin typeface="Arial Narrow"/>
                          <a:ea typeface="Times New Roman"/>
                          <a:cs typeface="Arial"/>
                        </a:rPr>
                        <a:t>13</a:t>
                      </a:r>
                      <a:endParaRPr lang="fr-FR" sz="1200" dirty="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0.12</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4.95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0.01</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40677">
                <a:tc>
                  <a:txBody>
                    <a:bodyPr/>
                    <a:lstStyle/>
                    <a:p>
                      <a:pPr algn="just">
                        <a:spcAft>
                          <a:spcPts val="0"/>
                        </a:spcAft>
                      </a:pPr>
                      <a:r>
                        <a:rPr lang="fr-FR" sz="1200" dirty="0">
                          <a:latin typeface="Arial Narrow"/>
                          <a:ea typeface="Times New Roman"/>
                          <a:cs typeface="Arial"/>
                        </a:rPr>
                        <a:t>1 mm (Hertzien)</a:t>
                      </a:r>
                      <a:endParaRPr lang="fr-FR" sz="1200" dirty="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dirty="0" smtClean="0">
                          <a:latin typeface="Arial Narrow"/>
                          <a:ea typeface="Times New Roman"/>
                          <a:cs typeface="Arial"/>
                        </a:rPr>
                        <a:t>3.10</a:t>
                      </a:r>
                      <a:r>
                        <a:rPr lang="fr-FR" sz="1200" baseline="30000" dirty="0" smtClean="0">
                          <a:latin typeface="Arial Narrow"/>
                          <a:ea typeface="Times New Roman"/>
                          <a:cs typeface="Arial"/>
                        </a:rPr>
                        <a:t>1</a:t>
                      </a:r>
                      <a:r>
                        <a:rPr lang="fr-FR" sz="1200" b="1" baseline="30000" dirty="0" smtClean="0">
                          <a:solidFill>
                            <a:srgbClr val="FF0000"/>
                          </a:solidFill>
                          <a:latin typeface="Arial Narrow"/>
                          <a:ea typeface="Times New Roman"/>
                          <a:cs typeface="Arial"/>
                        </a:rPr>
                        <a:t>1</a:t>
                      </a:r>
                      <a:endParaRPr lang="fr-FR" sz="1200" b="1" dirty="0">
                        <a:solidFill>
                          <a:srgbClr val="FF0000"/>
                        </a:solidFill>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1.24 10</a:t>
                      </a:r>
                      <a:r>
                        <a:rPr lang="fr-FR" sz="1200" baseline="30000">
                          <a:latin typeface="Arial Narrow"/>
                          <a:ea typeface="Times New Roman"/>
                          <a:cs typeface="Arial"/>
                        </a:rPr>
                        <a:t>-3</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0.005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dirty="0">
                          <a:latin typeface="Arial Narrow"/>
                          <a:ea typeface="Times New Roman"/>
                          <a:cs typeface="Arial"/>
                        </a:rPr>
                        <a:t>0.95</a:t>
                      </a:r>
                      <a:endParaRPr lang="fr-FR" sz="1200" dirty="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pSp>
        <p:nvGrpSpPr>
          <p:cNvPr id="5" name="Groupe 4"/>
          <p:cNvGrpSpPr/>
          <p:nvPr/>
        </p:nvGrpSpPr>
        <p:grpSpPr>
          <a:xfrm>
            <a:off x="1016631" y="3913476"/>
            <a:ext cx="6592189" cy="1310672"/>
            <a:chOff x="1008004" y="5690568"/>
            <a:chExt cx="6592189" cy="1310672"/>
          </a:xfrm>
        </p:grpSpPr>
        <p:sp>
          <p:nvSpPr>
            <p:cNvPr id="6" name="Ellipse 5"/>
            <p:cNvSpPr/>
            <p:nvPr/>
          </p:nvSpPr>
          <p:spPr>
            <a:xfrm>
              <a:off x="1682151" y="5719323"/>
              <a:ext cx="55209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7" name="ZoneTexte 6"/>
            <p:cNvSpPr txBox="1"/>
            <p:nvPr/>
          </p:nvSpPr>
          <p:spPr>
            <a:xfrm>
              <a:off x="1008004" y="6047133"/>
              <a:ext cx="6592189" cy="954107"/>
            </a:xfrm>
            <a:prstGeom prst="rect">
              <a:avLst/>
            </a:prstGeom>
            <a:solidFill>
              <a:schemeClr val="tx2"/>
            </a:solidFill>
          </p:spPr>
          <p:txBody>
            <a:bodyPr wrap="none" rtlCol="0">
              <a:spAutoFit/>
            </a:bodyPr>
            <a:lstStyle/>
            <a:p>
              <a:pPr algn="ctr"/>
              <a:r>
                <a:rPr lang="fr-FR" sz="1400" b="1" i="1" dirty="0" smtClean="0">
                  <a:solidFill>
                    <a:srgbClr val="FF0000"/>
                  </a:solidFill>
                  <a:latin typeface="Arial Narrow" pitchFamily="34" charset="0"/>
                </a:rPr>
                <a:t>Rapport proche de 1 </a:t>
              </a:r>
              <a:r>
                <a:rPr lang="fr-FR" sz="1400" b="1" i="1" dirty="0" smtClean="0">
                  <a:solidFill>
                    <a:srgbClr val="FF0000"/>
                  </a:solidFill>
                  <a:latin typeface="Arial Narrow" pitchFamily="34" charset="0"/>
                  <a:sym typeface="Wingdings" pitchFamily="2" charset="2"/>
                </a:rPr>
                <a:t> Inverser ce rapport est facile !</a:t>
              </a:r>
            </a:p>
            <a:p>
              <a:pPr algn="ctr"/>
              <a:r>
                <a:rPr lang="fr-FR" sz="1400" b="1" i="1" dirty="0" smtClean="0">
                  <a:solidFill>
                    <a:srgbClr val="FF0000"/>
                  </a:solidFill>
                  <a:latin typeface="Arial Narrow" pitchFamily="34" charset="0"/>
                  <a:sym typeface="Wingdings" pitchFamily="2" charset="2"/>
                </a:rPr>
                <a:t>MASER</a:t>
              </a:r>
              <a:r>
                <a:rPr lang="fr-FR" sz="1400" dirty="0" smtClean="0">
                  <a:latin typeface="Arial Narrow" pitchFamily="34" charset="0"/>
                </a:rPr>
                <a:t> (source cohérente Hertzienne)</a:t>
              </a:r>
            </a:p>
            <a:p>
              <a:pPr algn="ctr"/>
              <a:r>
                <a:rPr lang="fr-FR" sz="1400" dirty="0" smtClean="0">
                  <a:latin typeface="Arial Narrow" pitchFamily="34" charset="0"/>
                  <a:sym typeface="Wingdings" pitchFamily="2" charset="2"/>
                </a:rPr>
                <a:t> </a:t>
              </a:r>
              <a:r>
                <a:rPr lang="fr-FR" sz="1400" dirty="0" smtClean="0">
                  <a:latin typeface="Arial Narrow" pitchFamily="34" charset="0"/>
                </a:rPr>
                <a:t>inventé en 1953 à l'université Columbia par Charles Townes, James Gordon et Herbert </a:t>
              </a:r>
              <a:r>
                <a:rPr lang="fr-FR" sz="1400" dirty="0" err="1" smtClean="0">
                  <a:latin typeface="Arial Narrow" pitchFamily="34" charset="0"/>
                </a:rPr>
                <a:t>Zeiger</a:t>
              </a:r>
              <a:r>
                <a:rPr lang="fr-FR" sz="1400" dirty="0" smtClean="0">
                  <a:latin typeface="Arial Narrow" pitchFamily="34" charset="0"/>
                </a:rPr>
                <a:t>. </a:t>
              </a:r>
            </a:p>
            <a:p>
              <a:pPr algn="ctr"/>
              <a:r>
                <a:rPr lang="fr-FR" sz="1400" dirty="0" smtClean="0">
                  <a:latin typeface="Arial Narrow" pitchFamily="34" charset="0"/>
                  <a:sym typeface="Wingdings" pitchFamily="2" charset="2"/>
                </a:rPr>
                <a:t> </a:t>
              </a:r>
              <a:r>
                <a:rPr lang="fr-FR" sz="1400" dirty="0" smtClean="0">
                  <a:latin typeface="Arial Narrow" pitchFamily="34" charset="0"/>
                </a:rPr>
                <a:t>maser à ammoniac</a:t>
              </a:r>
              <a:endParaRPr lang="fr-FR" sz="1400" b="1" i="1" dirty="0">
                <a:solidFill>
                  <a:srgbClr val="FF0000"/>
                </a:solidFill>
                <a:latin typeface="Arial Narrow" pitchFamily="34" charset="0"/>
              </a:endParaRPr>
            </a:p>
          </p:txBody>
        </p:sp>
        <p:sp>
          <p:nvSpPr>
            <p:cNvPr id="8" name="Ellipse 7"/>
            <p:cNvSpPr/>
            <p:nvPr/>
          </p:nvSpPr>
          <p:spPr>
            <a:xfrm>
              <a:off x="6303034" y="5690568"/>
              <a:ext cx="55209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9" name="Forme libre 8"/>
            <p:cNvSpPr/>
            <p:nvPr/>
          </p:nvSpPr>
          <p:spPr>
            <a:xfrm flipH="1">
              <a:off x="6173788" y="6009747"/>
              <a:ext cx="831012" cy="198398"/>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0" name="Forme libre 9"/>
            <p:cNvSpPr/>
            <p:nvPr/>
          </p:nvSpPr>
          <p:spPr>
            <a:xfrm>
              <a:off x="1532629" y="6021249"/>
              <a:ext cx="831012" cy="198398"/>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grpSp>
        <p:nvGrpSpPr>
          <p:cNvPr id="11" name="Groupe 10"/>
          <p:cNvGrpSpPr/>
          <p:nvPr/>
        </p:nvGrpSpPr>
        <p:grpSpPr>
          <a:xfrm>
            <a:off x="1457903" y="3702291"/>
            <a:ext cx="5472171" cy="1095229"/>
            <a:chOff x="1532629" y="5690568"/>
            <a:chExt cx="5472171" cy="1095229"/>
          </a:xfrm>
        </p:grpSpPr>
        <p:sp>
          <p:nvSpPr>
            <p:cNvPr id="12" name="Ellipse 11"/>
            <p:cNvSpPr/>
            <p:nvPr/>
          </p:nvSpPr>
          <p:spPr>
            <a:xfrm>
              <a:off x="1682151" y="5719323"/>
              <a:ext cx="55209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3" name="ZoneTexte 12"/>
            <p:cNvSpPr txBox="1"/>
            <p:nvPr/>
          </p:nvSpPr>
          <p:spPr>
            <a:xfrm>
              <a:off x="3257180" y="6047133"/>
              <a:ext cx="2093843" cy="738664"/>
            </a:xfrm>
            <a:prstGeom prst="rect">
              <a:avLst/>
            </a:prstGeom>
            <a:solidFill>
              <a:schemeClr val="tx2"/>
            </a:solidFill>
          </p:spPr>
          <p:txBody>
            <a:bodyPr wrap="none" rtlCol="0">
              <a:spAutoFit/>
            </a:bodyPr>
            <a:lstStyle/>
            <a:p>
              <a:pPr algn="ctr"/>
              <a:r>
                <a:rPr lang="fr-FR" sz="1400" b="1" i="1" dirty="0" smtClean="0">
                  <a:solidFill>
                    <a:srgbClr val="FF0000"/>
                  </a:solidFill>
                  <a:latin typeface="Arial Narrow" pitchFamily="34" charset="0"/>
                </a:rPr>
                <a:t>Rapport raisonnable</a:t>
              </a:r>
            </a:p>
            <a:p>
              <a:pPr marL="285750" indent="-285750" algn="ctr">
                <a:buFont typeface="Wingdings" pitchFamily="2" charset="2"/>
                <a:buChar char="è"/>
              </a:pPr>
              <a:r>
                <a:rPr lang="fr-FR" sz="1400" b="1" i="1" dirty="0" smtClean="0">
                  <a:solidFill>
                    <a:srgbClr val="FF0000"/>
                  </a:solidFill>
                  <a:latin typeface="Arial Narrow" pitchFamily="34" charset="0"/>
                  <a:sym typeface="Wingdings" pitchFamily="2" charset="2"/>
                </a:rPr>
                <a:t>1</a:t>
              </a:r>
              <a:r>
                <a:rPr lang="fr-FR" sz="1400" b="1" i="1" baseline="30000" dirty="0" smtClean="0">
                  <a:solidFill>
                    <a:srgbClr val="FF0000"/>
                  </a:solidFill>
                  <a:latin typeface="Arial Narrow" pitchFamily="34" charset="0"/>
                  <a:sym typeface="Wingdings" pitchFamily="2" charset="2"/>
                </a:rPr>
                <a:t>ers</a:t>
              </a:r>
              <a:r>
                <a:rPr lang="fr-FR" sz="1400" b="1" i="1" dirty="0" smtClean="0">
                  <a:solidFill>
                    <a:srgbClr val="FF0000"/>
                  </a:solidFill>
                  <a:latin typeface="Arial Narrow" pitchFamily="34" charset="0"/>
                  <a:sym typeface="Wingdings" pitchFamily="2" charset="2"/>
                </a:rPr>
                <a:t> laser en 1960</a:t>
              </a:r>
            </a:p>
            <a:p>
              <a:pPr marL="285750" indent="-285750" algn="ctr">
                <a:buFont typeface="Wingdings" pitchFamily="2" charset="2"/>
                <a:buChar char="è"/>
              </a:pPr>
              <a:r>
                <a:rPr lang="fr-FR" sz="1400" b="1" i="1" dirty="0" smtClean="0">
                  <a:solidFill>
                    <a:srgbClr val="FF0000"/>
                  </a:solidFill>
                  <a:latin typeface="Arial Narrow" pitchFamily="34" charset="0"/>
                  <a:sym typeface="Wingdings" pitchFamily="2" charset="2"/>
                </a:rPr>
                <a:t>Fonctionnant à 0,85µm</a:t>
              </a:r>
            </a:p>
          </p:txBody>
        </p:sp>
        <p:sp>
          <p:nvSpPr>
            <p:cNvPr id="14" name="Ellipse 13"/>
            <p:cNvSpPr/>
            <p:nvPr/>
          </p:nvSpPr>
          <p:spPr>
            <a:xfrm>
              <a:off x="6303034" y="5690568"/>
              <a:ext cx="55209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5" name="Forme libre 14"/>
            <p:cNvSpPr/>
            <p:nvPr/>
          </p:nvSpPr>
          <p:spPr>
            <a:xfrm flipH="1">
              <a:off x="6173788" y="6009747"/>
              <a:ext cx="831012" cy="198398"/>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6" name="Forme libre 15"/>
            <p:cNvSpPr/>
            <p:nvPr/>
          </p:nvSpPr>
          <p:spPr>
            <a:xfrm>
              <a:off x="1532629" y="6021249"/>
              <a:ext cx="831012" cy="198398"/>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grpSp>
        <p:nvGrpSpPr>
          <p:cNvPr id="17" name="Groupe 16"/>
          <p:cNvGrpSpPr/>
          <p:nvPr/>
        </p:nvGrpSpPr>
        <p:grpSpPr>
          <a:xfrm>
            <a:off x="1519762" y="3191883"/>
            <a:ext cx="5472171" cy="1310672"/>
            <a:chOff x="1532629" y="5690568"/>
            <a:chExt cx="5472171" cy="1310672"/>
          </a:xfrm>
        </p:grpSpPr>
        <p:sp>
          <p:nvSpPr>
            <p:cNvPr id="18" name="Ellipse 17"/>
            <p:cNvSpPr/>
            <p:nvPr/>
          </p:nvSpPr>
          <p:spPr>
            <a:xfrm>
              <a:off x="1682151" y="5719323"/>
              <a:ext cx="55209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9" name="ZoneTexte 18"/>
            <p:cNvSpPr txBox="1"/>
            <p:nvPr/>
          </p:nvSpPr>
          <p:spPr>
            <a:xfrm>
              <a:off x="2744225" y="6047133"/>
              <a:ext cx="3119765" cy="954107"/>
            </a:xfrm>
            <a:prstGeom prst="rect">
              <a:avLst/>
            </a:prstGeom>
            <a:solidFill>
              <a:schemeClr val="tx2"/>
            </a:solidFill>
          </p:spPr>
          <p:txBody>
            <a:bodyPr wrap="none" rtlCol="0">
              <a:spAutoFit/>
            </a:bodyPr>
            <a:lstStyle/>
            <a:p>
              <a:pPr algn="ctr"/>
              <a:r>
                <a:rPr lang="fr-FR" sz="1400" b="1" i="1" dirty="0" smtClean="0">
                  <a:solidFill>
                    <a:srgbClr val="FF0000"/>
                  </a:solidFill>
                  <a:latin typeface="Arial Narrow" pitchFamily="34" charset="0"/>
                </a:rPr>
                <a:t>Très difficile de réaliser un laser UV</a:t>
              </a:r>
            </a:p>
            <a:p>
              <a:pPr algn="ctr"/>
              <a:r>
                <a:rPr lang="fr-FR" sz="1400" b="1" i="1" dirty="0" smtClean="0">
                  <a:solidFill>
                    <a:srgbClr val="FF0000"/>
                  </a:solidFill>
                  <a:latin typeface="Arial Narrow" pitchFamily="34" charset="0"/>
                  <a:sym typeface="Wingdings" pitchFamily="2" charset="2"/>
                </a:rPr>
                <a:t>Pompage extrêmement fort!</a:t>
              </a:r>
            </a:p>
            <a:p>
              <a:pPr algn="ctr">
                <a:buFont typeface="Wingdings"/>
                <a:buChar char="è"/>
              </a:pPr>
              <a:r>
                <a:rPr lang="fr-FR" sz="1400" b="1" i="1" dirty="0" smtClean="0">
                  <a:solidFill>
                    <a:srgbClr val="FF0000"/>
                  </a:solidFill>
                  <a:latin typeface="Arial Narrow" pitchFamily="34" charset="0"/>
                  <a:sym typeface="Wingdings" pitchFamily="2" charset="2"/>
                </a:rPr>
                <a:t>Laser </a:t>
              </a:r>
              <a:r>
                <a:rPr lang="fr-FR" sz="1400" b="1" i="1" dirty="0" err="1" smtClean="0">
                  <a:solidFill>
                    <a:srgbClr val="FF0000"/>
                  </a:solidFill>
                  <a:latin typeface="Arial Narrow" pitchFamily="34" charset="0"/>
                  <a:sym typeface="Wingdings" pitchFamily="2" charset="2"/>
                </a:rPr>
                <a:t>Excimer</a:t>
              </a:r>
              <a:r>
                <a:rPr lang="fr-FR" sz="1400" b="1" i="1" dirty="0" smtClean="0">
                  <a:solidFill>
                    <a:srgbClr val="FF0000"/>
                  </a:solidFill>
                  <a:latin typeface="Arial Narrow" pitchFamily="34" charset="0"/>
                  <a:sym typeface="Wingdings" pitchFamily="2" charset="2"/>
                </a:rPr>
                <a:t> (chirurgie oculaire)</a:t>
              </a:r>
            </a:p>
            <a:p>
              <a:pPr algn="ctr"/>
              <a:r>
                <a:rPr lang="fr-FR" sz="1400" b="1" i="1" dirty="0" smtClean="0">
                  <a:solidFill>
                    <a:srgbClr val="FF0000"/>
                  </a:solidFill>
                  <a:latin typeface="Arial Narrow" pitchFamily="34" charset="0"/>
                  <a:sym typeface="Wingdings" pitchFamily="2" charset="2"/>
                </a:rPr>
                <a:t>(</a:t>
              </a:r>
              <a:r>
                <a:rPr lang="fr-FR" sz="1400" b="1" i="1" dirty="0" err="1" smtClean="0">
                  <a:solidFill>
                    <a:srgbClr val="FF0000"/>
                  </a:solidFill>
                  <a:latin typeface="Arial Narrow" pitchFamily="34" charset="0"/>
                  <a:sym typeface="Wingdings" pitchFamily="2" charset="2"/>
                </a:rPr>
                <a:t>Excimer</a:t>
              </a:r>
              <a:r>
                <a:rPr lang="fr-FR" sz="1400" b="1" i="1" dirty="0" smtClean="0">
                  <a:solidFill>
                    <a:srgbClr val="FF0000"/>
                  </a:solidFill>
                  <a:latin typeface="Arial Narrow" pitchFamily="34" charset="0"/>
                  <a:sym typeface="Wingdings" pitchFamily="2" charset="2"/>
                </a:rPr>
                <a:t> : molécule stable à l’état excité!)</a:t>
              </a:r>
            </a:p>
          </p:txBody>
        </p:sp>
        <p:sp>
          <p:nvSpPr>
            <p:cNvPr id="20" name="Ellipse 19"/>
            <p:cNvSpPr/>
            <p:nvPr/>
          </p:nvSpPr>
          <p:spPr>
            <a:xfrm>
              <a:off x="6303034" y="5690568"/>
              <a:ext cx="55209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1" name="Forme libre 20"/>
            <p:cNvSpPr/>
            <p:nvPr/>
          </p:nvSpPr>
          <p:spPr>
            <a:xfrm flipH="1">
              <a:off x="6173788" y="6009747"/>
              <a:ext cx="831012" cy="198398"/>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22" name="Forme libre 21"/>
            <p:cNvSpPr/>
            <p:nvPr/>
          </p:nvSpPr>
          <p:spPr>
            <a:xfrm>
              <a:off x="1532629" y="6021249"/>
              <a:ext cx="831012" cy="198398"/>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24" name="Rectangle 2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2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Transitions induites : Amplification optique </a:t>
            </a:r>
          </a:p>
          <a:p>
            <a:r>
              <a:rPr lang="fr-FR" sz="2400" b="1" kern="0" dirty="0" smtClean="0">
                <a:solidFill>
                  <a:srgbClr val="DA6667"/>
                </a:solidFill>
                <a:latin typeface="Arial Narrow" pitchFamily="34" charset="0"/>
                <a:sym typeface="Wingdings" pitchFamily="2" charset="2"/>
              </a:rPr>
              <a:t> Nécessité d’un pompage : inversion de population</a:t>
            </a:r>
            <a:endParaRPr lang="fr-FR" sz="2400" b="1" kern="0" dirty="0">
              <a:solidFill>
                <a:srgbClr val="DA6667"/>
              </a:solidFill>
              <a:latin typeface="Arial Narrow" pitchFamily="34" charset="0"/>
              <a:ea typeface="+mj-ea"/>
              <a:cs typeface="+mj-cs"/>
            </a:endParaRPr>
          </a:p>
        </p:txBody>
      </p:sp>
      <p:sp>
        <p:nvSpPr>
          <p:cNvPr id="27"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subTnLst>
                                    <p:set>
                                      <p:cBhvr override="childStyle">
                                        <p:cTn dur="1" fill="hold" display="0" masterRel="nextClick" afterEffect="1"/>
                                        <p:tgtEl>
                                          <p:spTgt spid="5"/>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up)">
                                      <p:cBhvr>
                                        <p:cTn id="12" dur="500"/>
                                        <p:tgtEl>
                                          <p:spTgt spid="11"/>
                                        </p:tgtEl>
                                      </p:cBhvr>
                                    </p:animEffect>
                                  </p:childTnLst>
                                  <p:subTnLst>
                                    <p:set>
                                      <p:cBhvr override="childStyle">
                                        <p:cTn dur="1" fill="hold" display="0" masterRel="nextClick" afterEffect="1"/>
                                        <p:tgtEl>
                                          <p:spTgt spid="11"/>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up)">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24</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Transitions induites : Amplification optique </a:t>
            </a:r>
          </a:p>
          <a:p>
            <a:r>
              <a:rPr lang="fr-FR" sz="2400" b="1" kern="0" dirty="0" smtClean="0">
                <a:solidFill>
                  <a:srgbClr val="DA6667"/>
                </a:solidFill>
                <a:latin typeface="Arial Narrow" pitchFamily="34" charset="0"/>
                <a:sym typeface="Wingdings" pitchFamily="2" charset="2"/>
              </a:rPr>
              <a:t> Différents type de pompage</a:t>
            </a:r>
            <a:endParaRPr lang="fr-FR" sz="2400" b="1" kern="0" dirty="0">
              <a:solidFill>
                <a:srgbClr val="DA6667"/>
              </a:solidFill>
              <a:latin typeface="Arial Narrow" pitchFamily="34" charset="0"/>
              <a:ea typeface="+mj-ea"/>
              <a:cs typeface="+mj-cs"/>
            </a:endParaRPr>
          </a:p>
        </p:txBody>
      </p:sp>
      <p:sp>
        <p:nvSpPr>
          <p:cNvPr id="6" name="ZoneTexte 5"/>
          <p:cNvSpPr txBox="1"/>
          <p:nvPr/>
        </p:nvSpPr>
        <p:spPr>
          <a:xfrm>
            <a:off x="327804" y="1708180"/>
            <a:ext cx="8610242" cy="4552528"/>
          </a:xfrm>
          <a:prstGeom prst="rect">
            <a:avLst/>
          </a:prstGeom>
          <a:noFill/>
        </p:spPr>
        <p:txBody>
          <a:bodyPr wrap="none" rtlCol="0">
            <a:spAutoFit/>
          </a:bodyPr>
          <a:lstStyle/>
          <a:p>
            <a:pPr indent="180975">
              <a:buFont typeface="Arial" pitchFamily="34" charset="0"/>
              <a:buChar char="•"/>
            </a:pPr>
            <a:r>
              <a:rPr lang="fr-FR" b="1" dirty="0" smtClean="0">
                <a:latin typeface="Arial Narrow" pitchFamily="34" charset="0"/>
              </a:rPr>
              <a:t>Pompage optique : </a:t>
            </a:r>
          </a:p>
          <a:p>
            <a:r>
              <a:rPr lang="fr-FR" dirty="0" smtClean="0">
                <a:latin typeface="Arial Narrow" pitchFamily="34" charset="0"/>
              </a:rPr>
              <a:t>	</a:t>
            </a:r>
            <a:r>
              <a:rPr lang="fr-FR" dirty="0" smtClean="0">
                <a:latin typeface="Arial Narrow" pitchFamily="34" charset="0"/>
                <a:sym typeface="Wingdings" pitchFamily="2" charset="2"/>
              </a:rPr>
              <a:t> Absorption d’un photon</a:t>
            </a:r>
          </a:p>
          <a:p>
            <a:r>
              <a:rPr lang="fr-FR" dirty="0" smtClean="0">
                <a:latin typeface="Arial Narrow" pitchFamily="34" charset="0"/>
                <a:sym typeface="Wingdings" pitchFamily="2" charset="2"/>
              </a:rPr>
              <a:t>	 Modèle à deux niveaux d’énergie pas efficace</a:t>
            </a:r>
          </a:p>
          <a:p>
            <a:r>
              <a:rPr lang="fr-FR" dirty="0" smtClean="0">
                <a:latin typeface="Arial Narrow" pitchFamily="34" charset="0"/>
                <a:sym typeface="Wingdings" pitchFamily="2" charset="2"/>
              </a:rPr>
              <a:t>	 Nécessité d’un modèle à 3 ou 4 niveaux</a:t>
            </a:r>
          </a:p>
          <a:p>
            <a:r>
              <a:rPr lang="fr-FR" b="1" dirty="0" smtClean="0">
                <a:latin typeface="Arial Narrow" pitchFamily="34" charset="0"/>
                <a:sym typeface="Wingdings" pitchFamily="2" charset="2"/>
              </a:rPr>
              <a:t>	      </a:t>
            </a:r>
            <a:r>
              <a:rPr lang="fr-FR" b="1" dirty="0" smtClean="0">
                <a:solidFill>
                  <a:srgbClr val="FF0000"/>
                </a:solidFill>
                <a:latin typeface="Arial Narrow" pitchFamily="34" charset="0"/>
                <a:sym typeface="Wingdings" pitchFamily="2" charset="2"/>
              </a:rPr>
              <a:t></a:t>
            </a:r>
            <a:r>
              <a:rPr lang="fr-FR" b="1" dirty="0" smtClean="0">
                <a:latin typeface="Arial Narrow" pitchFamily="34" charset="0"/>
                <a:sym typeface="Wingdings" pitchFamily="2" charset="2"/>
              </a:rPr>
              <a:t> </a:t>
            </a:r>
            <a:r>
              <a:rPr lang="fr-FR" b="1" dirty="0" smtClean="0">
                <a:solidFill>
                  <a:srgbClr val="FF0000"/>
                </a:solidFill>
                <a:latin typeface="Arial Narrow" pitchFamily="34" charset="0"/>
                <a:sym typeface="Wingdings" pitchFamily="2" charset="2"/>
              </a:rPr>
              <a:t>Laser Solide </a:t>
            </a:r>
            <a:r>
              <a:rPr lang="fr-FR" b="1" dirty="0" err="1" smtClean="0">
                <a:solidFill>
                  <a:srgbClr val="FF0000"/>
                </a:solidFill>
                <a:latin typeface="Arial Narrow" pitchFamily="34" charset="0"/>
                <a:sym typeface="Wingdings" pitchFamily="2" charset="2"/>
              </a:rPr>
              <a:t>Nd</a:t>
            </a:r>
            <a:r>
              <a:rPr lang="fr-FR" b="1" dirty="0" smtClean="0">
                <a:solidFill>
                  <a:srgbClr val="FF0000"/>
                </a:solidFill>
                <a:latin typeface="Arial Narrow" pitchFamily="34" charset="0"/>
                <a:sym typeface="Wingdings" pitchFamily="2" charset="2"/>
              </a:rPr>
              <a:t> YAG, Lasers et amplificateurs à fibres dopées terres rares…</a:t>
            </a:r>
          </a:p>
          <a:p>
            <a:pPr indent="180975">
              <a:buFont typeface="Arial" pitchFamily="34" charset="0"/>
              <a:buChar char="•"/>
            </a:pPr>
            <a:endParaRPr lang="fr-FR" sz="700" dirty="0" smtClean="0">
              <a:sym typeface="Wingdings" pitchFamily="2" charset="2"/>
            </a:endParaRPr>
          </a:p>
          <a:p>
            <a:pPr indent="180975">
              <a:buFont typeface="Arial" pitchFamily="34" charset="0"/>
              <a:buChar char="•"/>
            </a:pPr>
            <a:r>
              <a:rPr lang="fr-FR" b="1" dirty="0" smtClean="0">
                <a:latin typeface="Arial Narrow" pitchFamily="34" charset="0"/>
                <a:sym typeface="Wingdings" pitchFamily="2" charset="2"/>
              </a:rPr>
              <a:t>Pompage électronique :</a:t>
            </a:r>
          </a:p>
          <a:p>
            <a:pPr lvl="1" indent="180975"/>
            <a:r>
              <a:rPr lang="fr-FR" dirty="0" smtClean="0">
                <a:latin typeface="Arial Narrow" pitchFamily="34" charset="0"/>
                <a:sym typeface="Wingdings" pitchFamily="2" charset="2"/>
              </a:rPr>
              <a:t>	Passage d’un courant dans une jonction PN</a:t>
            </a:r>
          </a:p>
          <a:p>
            <a:pPr lvl="1" indent="180975"/>
            <a:r>
              <a:rPr lang="fr-FR" dirty="0" smtClean="0">
                <a:latin typeface="Arial Narrow" pitchFamily="34" charset="0"/>
                <a:sym typeface="Wingdings" pitchFamily="2" charset="2"/>
              </a:rPr>
              <a:t>	 Apparition d’e</a:t>
            </a:r>
            <a:r>
              <a:rPr lang="fr-FR" b="1" baseline="30000" dirty="0" smtClean="0">
                <a:latin typeface="Arial Narrow" pitchFamily="34" charset="0"/>
                <a:sym typeface="Wingdings" pitchFamily="2" charset="2"/>
              </a:rPr>
              <a:t>-</a:t>
            </a:r>
            <a:r>
              <a:rPr lang="fr-FR" dirty="0" smtClean="0">
                <a:latin typeface="Arial Narrow" pitchFamily="34" charset="0"/>
                <a:sym typeface="Wingdings" pitchFamily="2" charset="2"/>
              </a:rPr>
              <a:t> dans la bande de conduction / trous dans la bande de valence</a:t>
            </a:r>
          </a:p>
          <a:p>
            <a:pPr lvl="1" indent="180975">
              <a:lnSpc>
                <a:spcPts val="700"/>
              </a:lnSpc>
            </a:pPr>
            <a:r>
              <a:rPr lang="fr-FR" dirty="0" smtClean="0">
                <a:latin typeface="Arial Narrow" pitchFamily="34" charset="0"/>
                <a:sym typeface="Wingdings" pitchFamily="2" charset="2"/>
              </a:rPr>
              <a:t>			             </a:t>
            </a:r>
            <a:r>
              <a:rPr lang="fr-FR" sz="1200" i="1" dirty="0" smtClean="0">
                <a:latin typeface="Arial Narrow" pitchFamily="34" charset="0"/>
                <a:sym typeface="Wingdings" pitchFamily="2" charset="2"/>
              </a:rPr>
              <a:t>(niveau supérieur)                                            (niveau inférieur)</a:t>
            </a:r>
            <a:endParaRPr lang="fr-FR" i="1" dirty="0" smtClean="0">
              <a:latin typeface="Arial Narrow" pitchFamily="34" charset="0"/>
              <a:sym typeface="Wingdings" pitchFamily="2" charset="2"/>
            </a:endParaRPr>
          </a:p>
          <a:p>
            <a:pPr lvl="1" indent="180975"/>
            <a:r>
              <a:rPr lang="fr-FR" dirty="0" smtClean="0">
                <a:latin typeface="Arial Narrow" pitchFamily="34" charset="0"/>
              </a:rPr>
              <a:t>	</a:t>
            </a:r>
            <a:r>
              <a:rPr lang="fr-FR" dirty="0" smtClean="0">
                <a:latin typeface="Arial Narrow" pitchFamily="34" charset="0"/>
                <a:sym typeface="Wingdings" pitchFamily="2" charset="2"/>
              </a:rPr>
              <a:t> Recombinaison de paires électrons/trous</a:t>
            </a:r>
          </a:p>
          <a:p>
            <a:pPr lvl="1" indent="180975"/>
            <a:r>
              <a:rPr lang="fr-FR" dirty="0" smtClean="0">
                <a:latin typeface="Arial Narrow" pitchFamily="34" charset="0"/>
                <a:sym typeface="Wingdings" pitchFamily="2" charset="2"/>
              </a:rPr>
              <a:t>	 Émission de lumière</a:t>
            </a:r>
          </a:p>
          <a:p>
            <a:pPr lvl="1" indent="180975"/>
            <a:r>
              <a:rPr lang="fr-FR" b="1" dirty="0" smtClean="0">
                <a:solidFill>
                  <a:srgbClr val="FF0000"/>
                </a:solidFill>
                <a:latin typeface="Arial Narrow" pitchFamily="34" charset="0"/>
                <a:sym typeface="Wingdings" pitchFamily="2" charset="2"/>
              </a:rPr>
              <a:t>	       LED, Laser à </a:t>
            </a:r>
            <a:r>
              <a:rPr lang="fr-FR" b="1" dirty="0" err="1" smtClean="0">
                <a:solidFill>
                  <a:srgbClr val="FF0000"/>
                </a:solidFill>
                <a:latin typeface="Arial Narrow" pitchFamily="34" charset="0"/>
                <a:sym typeface="Wingdings" pitchFamily="2" charset="2"/>
              </a:rPr>
              <a:t>semiconducteur</a:t>
            </a:r>
            <a:endParaRPr lang="fr-FR" b="1" dirty="0" smtClean="0">
              <a:latin typeface="Arial Narrow" pitchFamily="34" charset="0"/>
              <a:sym typeface="Wingdings" pitchFamily="2" charset="2"/>
            </a:endParaRPr>
          </a:p>
          <a:p>
            <a:pPr marL="0" lvl="1" indent="180975">
              <a:buFont typeface="Arial" pitchFamily="34" charset="0"/>
              <a:buChar char="•"/>
            </a:pPr>
            <a:endParaRPr lang="fr-FR" sz="700" b="1" dirty="0" smtClean="0">
              <a:latin typeface="Arial Narrow" pitchFamily="34" charset="0"/>
              <a:sym typeface="Wingdings" pitchFamily="2" charset="2"/>
            </a:endParaRPr>
          </a:p>
          <a:p>
            <a:pPr marL="0" lvl="1" indent="180975">
              <a:buFont typeface="Arial" pitchFamily="34" charset="0"/>
              <a:buChar char="•"/>
            </a:pPr>
            <a:r>
              <a:rPr lang="fr-FR" b="1" dirty="0" smtClean="0">
                <a:latin typeface="Arial Narrow" pitchFamily="34" charset="0"/>
                <a:sym typeface="Wingdings" pitchFamily="2" charset="2"/>
              </a:rPr>
              <a:t>Pompage </a:t>
            </a:r>
            <a:r>
              <a:rPr lang="fr-FR" b="1" dirty="0" err="1" smtClean="0">
                <a:latin typeface="Arial Narrow" pitchFamily="34" charset="0"/>
                <a:sym typeface="Wingdings" pitchFamily="2" charset="2"/>
              </a:rPr>
              <a:t>Collisionnel</a:t>
            </a:r>
            <a:r>
              <a:rPr lang="fr-FR" b="1" dirty="0" smtClean="0">
                <a:latin typeface="Arial Narrow" pitchFamily="34" charset="0"/>
                <a:sym typeface="Wingdings" pitchFamily="2" charset="2"/>
              </a:rPr>
              <a:t> :</a:t>
            </a:r>
          </a:p>
          <a:p>
            <a:pPr marL="0" lvl="1" indent="180975"/>
            <a:r>
              <a:rPr lang="fr-FR" b="1" dirty="0" smtClean="0">
                <a:latin typeface="Arial Narrow" pitchFamily="34" charset="0"/>
                <a:sym typeface="Wingdings" pitchFamily="2" charset="2"/>
              </a:rPr>
              <a:t>	 Décharge électrique dans un gaz  collisions électrons / atomes</a:t>
            </a:r>
          </a:p>
          <a:p>
            <a:pPr marL="0" lvl="1" indent="180975"/>
            <a:r>
              <a:rPr lang="fr-FR" b="1" dirty="0" smtClean="0">
                <a:latin typeface="Arial Narrow" pitchFamily="34" charset="0"/>
                <a:sym typeface="Wingdings" pitchFamily="2" charset="2"/>
              </a:rPr>
              <a:t>	 Inversion de population</a:t>
            </a:r>
          </a:p>
          <a:p>
            <a:pPr marL="0" lvl="1" indent="180975"/>
            <a:r>
              <a:rPr lang="fr-FR" b="1" dirty="0" smtClean="0">
                <a:solidFill>
                  <a:srgbClr val="FF0000"/>
                </a:solidFill>
                <a:latin typeface="Arial Narrow" pitchFamily="34" charset="0"/>
                <a:sym typeface="Wingdings" pitchFamily="2" charset="2"/>
              </a:rPr>
              <a:t>	      Laser à gaz (ex : HeNe)</a:t>
            </a:r>
          </a:p>
        </p:txBody>
      </p:sp>
      <p:sp>
        <p:nvSpPr>
          <p:cNvPr id="8"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6" end="6"/>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7" end="7"/>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
                                            <p:txEl>
                                              <p:pRg st="8" end="8"/>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9" end="9"/>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10" end="1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11" end="11"/>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xEl>
                                              <p:pRg st="12" end="1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14" end="14"/>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xEl>
                                              <p:pRg st="15" end="15"/>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
                                            <p:txEl>
                                              <p:pRg st="16" end="16"/>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xEl>
                                              <p:pRg st="17" end="1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25</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Transitions induites : Amplification optique </a:t>
            </a:r>
          </a:p>
          <a:p>
            <a:r>
              <a:rPr lang="fr-FR" sz="2400" b="1" kern="0" dirty="0" smtClean="0">
                <a:solidFill>
                  <a:srgbClr val="DA6667"/>
                </a:solidFill>
                <a:latin typeface="Arial Narrow" pitchFamily="34" charset="0"/>
                <a:sym typeface="Wingdings" pitchFamily="2" charset="2"/>
              </a:rPr>
              <a:t> Principe de fonctionnement</a:t>
            </a:r>
            <a:endParaRPr lang="fr-FR" sz="2400" b="1" kern="0" dirty="0">
              <a:solidFill>
                <a:srgbClr val="DA6667"/>
              </a:solidFill>
              <a:latin typeface="Arial Narrow" pitchFamily="34" charset="0"/>
              <a:ea typeface="+mj-ea"/>
              <a:cs typeface="+mj-cs"/>
            </a:endParaRPr>
          </a:p>
        </p:txBody>
      </p:sp>
      <p:sp>
        <p:nvSpPr>
          <p:cNvPr id="6" name="ZoneTexte 5"/>
          <p:cNvSpPr txBox="1"/>
          <p:nvPr/>
        </p:nvSpPr>
        <p:spPr>
          <a:xfrm>
            <a:off x="517585" y="1615931"/>
            <a:ext cx="3196709" cy="369332"/>
          </a:xfrm>
          <a:prstGeom prst="rect">
            <a:avLst/>
          </a:prstGeom>
          <a:noFill/>
        </p:spPr>
        <p:txBody>
          <a:bodyPr wrap="none" rtlCol="0">
            <a:spAutoFit/>
          </a:bodyPr>
          <a:lstStyle/>
          <a:p>
            <a:r>
              <a:rPr lang="fr-FR" b="1" dirty="0" smtClean="0">
                <a:latin typeface="Arial Narrow" pitchFamily="34" charset="0"/>
              </a:rPr>
              <a:t>Cascade de clonage de photons :</a:t>
            </a:r>
            <a:endParaRPr lang="fr-FR" b="1" dirty="0">
              <a:latin typeface="Arial Narrow" pitchFamily="34" charset="0"/>
            </a:endParaRPr>
          </a:p>
        </p:txBody>
      </p:sp>
      <p:sp>
        <p:nvSpPr>
          <p:cNvPr id="57" name="Rectangle 56"/>
          <p:cNvSpPr/>
          <p:nvPr/>
        </p:nvSpPr>
        <p:spPr bwMode="auto">
          <a:xfrm>
            <a:off x="1918869" y="2245510"/>
            <a:ext cx="3286125" cy="1751012"/>
          </a:xfrm>
          <a:prstGeom prst="rect">
            <a:avLst/>
          </a:prstGeom>
          <a:solidFill>
            <a:srgbClr val="BBE0E3"/>
          </a:solidFill>
          <a:ln w="254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05" name="Groupe 104"/>
          <p:cNvGrpSpPr/>
          <p:nvPr/>
        </p:nvGrpSpPr>
        <p:grpSpPr>
          <a:xfrm>
            <a:off x="2160169" y="3044022"/>
            <a:ext cx="598487" cy="320675"/>
            <a:chOff x="2082531" y="3921125"/>
            <a:chExt cx="598487" cy="320675"/>
          </a:xfrm>
        </p:grpSpPr>
        <p:sp>
          <p:nvSpPr>
            <p:cNvPr id="59" name="Forme libre 58"/>
            <p:cNvSpPr/>
            <p:nvPr/>
          </p:nvSpPr>
          <p:spPr bwMode="auto">
            <a:xfrm>
              <a:off x="2093643" y="39211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60" name="Forme libre 59"/>
            <p:cNvSpPr/>
            <p:nvPr/>
          </p:nvSpPr>
          <p:spPr bwMode="auto">
            <a:xfrm>
              <a:off x="2082531" y="40909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grpSp>
        <p:nvGrpSpPr>
          <p:cNvPr id="106" name="Groupe 105"/>
          <p:cNvGrpSpPr/>
          <p:nvPr/>
        </p:nvGrpSpPr>
        <p:grpSpPr>
          <a:xfrm>
            <a:off x="3309519" y="2920197"/>
            <a:ext cx="611187" cy="636588"/>
            <a:chOff x="3231881" y="3797300"/>
            <a:chExt cx="611187" cy="636588"/>
          </a:xfrm>
        </p:grpSpPr>
        <p:sp>
          <p:nvSpPr>
            <p:cNvPr id="61" name="Forme libre 60"/>
            <p:cNvSpPr/>
            <p:nvPr/>
          </p:nvSpPr>
          <p:spPr bwMode="auto">
            <a:xfrm>
              <a:off x="3255693" y="379730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62" name="Forme libre 61"/>
            <p:cNvSpPr/>
            <p:nvPr/>
          </p:nvSpPr>
          <p:spPr bwMode="auto">
            <a:xfrm>
              <a:off x="3242993" y="39671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63" name="Forme libre 62"/>
            <p:cNvSpPr/>
            <p:nvPr/>
          </p:nvSpPr>
          <p:spPr bwMode="auto">
            <a:xfrm>
              <a:off x="3242993" y="41132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64" name="Forme libre 63"/>
            <p:cNvSpPr/>
            <p:nvPr/>
          </p:nvSpPr>
          <p:spPr bwMode="auto">
            <a:xfrm>
              <a:off x="3231881" y="428307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grpSp>
        <p:nvGrpSpPr>
          <p:cNvPr id="107" name="Groupe 106"/>
          <p:cNvGrpSpPr/>
          <p:nvPr/>
        </p:nvGrpSpPr>
        <p:grpSpPr>
          <a:xfrm>
            <a:off x="4450931" y="2675722"/>
            <a:ext cx="612775" cy="1306513"/>
            <a:chOff x="4373293" y="3552825"/>
            <a:chExt cx="612775" cy="1306513"/>
          </a:xfrm>
        </p:grpSpPr>
        <p:sp>
          <p:nvSpPr>
            <p:cNvPr id="65" name="Forme libre 64"/>
            <p:cNvSpPr/>
            <p:nvPr/>
          </p:nvSpPr>
          <p:spPr bwMode="auto">
            <a:xfrm>
              <a:off x="4398693" y="35528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66" name="Forme libre 65"/>
            <p:cNvSpPr/>
            <p:nvPr/>
          </p:nvSpPr>
          <p:spPr bwMode="auto">
            <a:xfrm>
              <a:off x="4387581" y="37226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67" name="Forme libre 66"/>
            <p:cNvSpPr/>
            <p:nvPr/>
          </p:nvSpPr>
          <p:spPr bwMode="auto">
            <a:xfrm>
              <a:off x="4387581" y="38687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68" name="Forme libre 67"/>
            <p:cNvSpPr/>
            <p:nvPr/>
          </p:nvSpPr>
          <p:spPr bwMode="auto">
            <a:xfrm>
              <a:off x="4376468" y="403860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69" name="Forme libre 68"/>
            <p:cNvSpPr/>
            <p:nvPr/>
          </p:nvSpPr>
          <p:spPr bwMode="auto">
            <a:xfrm>
              <a:off x="4397106" y="42227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70" name="Forme libre 69"/>
            <p:cNvSpPr/>
            <p:nvPr/>
          </p:nvSpPr>
          <p:spPr bwMode="auto">
            <a:xfrm>
              <a:off x="4384406" y="43926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71" name="Forme libre 70"/>
            <p:cNvSpPr/>
            <p:nvPr/>
          </p:nvSpPr>
          <p:spPr bwMode="auto">
            <a:xfrm>
              <a:off x="4384406" y="45386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72" name="Forme libre 71"/>
            <p:cNvSpPr/>
            <p:nvPr/>
          </p:nvSpPr>
          <p:spPr bwMode="auto">
            <a:xfrm>
              <a:off x="4373293" y="47085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sp>
        <p:nvSpPr>
          <p:cNvPr id="73" name="Étoile à 5 branches 72"/>
          <p:cNvSpPr/>
          <p:nvPr/>
        </p:nvSpPr>
        <p:spPr bwMode="auto">
          <a:xfrm>
            <a:off x="2752306" y="2926547"/>
            <a:ext cx="138113" cy="130175"/>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76" name="Forme libre 75"/>
          <p:cNvSpPr/>
          <p:nvPr/>
        </p:nvSpPr>
        <p:spPr bwMode="auto">
          <a:xfrm>
            <a:off x="3861969" y="3405972"/>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nvGrpSpPr>
          <p:cNvPr id="110" name="Groupe 109"/>
          <p:cNvGrpSpPr/>
          <p:nvPr/>
        </p:nvGrpSpPr>
        <p:grpSpPr>
          <a:xfrm>
            <a:off x="4425531" y="3299610"/>
            <a:ext cx="598488" cy="320675"/>
            <a:chOff x="4347893" y="4176713"/>
            <a:chExt cx="598488" cy="320675"/>
          </a:xfrm>
        </p:grpSpPr>
        <p:sp>
          <p:nvSpPr>
            <p:cNvPr id="77" name="Forme libre 76"/>
            <p:cNvSpPr/>
            <p:nvPr/>
          </p:nvSpPr>
          <p:spPr bwMode="auto">
            <a:xfrm>
              <a:off x="4359006" y="41767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78" name="Forme libre 77"/>
            <p:cNvSpPr/>
            <p:nvPr/>
          </p:nvSpPr>
          <p:spPr bwMode="auto">
            <a:xfrm>
              <a:off x="4347893" y="434657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grpSp>
        <p:nvGrpSpPr>
          <p:cNvPr id="113" name="Groupe 112"/>
          <p:cNvGrpSpPr/>
          <p:nvPr/>
        </p:nvGrpSpPr>
        <p:grpSpPr>
          <a:xfrm>
            <a:off x="420269" y="3140860"/>
            <a:ext cx="1338618" cy="512630"/>
            <a:chOff x="342631" y="4017963"/>
            <a:chExt cx="1338618" cy="512630"/>
          </a:xfrm>
        </p:grpSpPr>
        <p:sp>
          <p:nvSpPr>
            <p:cNvPr id="58" name="Forme libre 57"/>
            <p:cNvSpPr/>
            <p:nvPr/>
          </p:nvSpPr>
          <p:spPr bwMode="auto">
            <a:xfrm>
              <a:off x="906193" y="40179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79" name="ZoneTexte 42"/>
            <p:cNvSpPr txBox="1">
              <a:spLocks noChangeArrowheads="1"/>
            </p:cNvSpPr>
            <p:nvPr/>
          </p:nvSpPr>
          <p:spPr bwMode="auto">
            <a:xfrm>
              <a:off x="342631" y="4192200"/>
              <a:ext cx="1338618" cy="338393"/>
            </a:xfrm>
            <a:prstGeom prst="rect">
              <a:avLst/>
            </a:prstGeom>
            <a:noFill/>
            <a:ln w="9525">
              <a:noFill/>
              <a:miter lim="800000"/>
              <a:headEnd/>
              <a:tailEnd/>
            </a:ln>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FR" sz="1600" b="0" i="0" u="none" strike="noStrike" kern="0" cap="none" spc="0" normalizeH="0" baseline="0" noProof="0" dirty="0" smtClean="0">
                  <a:ln>
                    <a:noFill/>
                  </a:ln>
                  <a:solidFill>
                    <a:srgbClr val="FF0000"/>
                  </a:solidFill>
                  <a:effectLst/>
                  <a:uLnTx/>
                  <a:uFillTx/>
                  <a:latin typeface="Arial Narrow" pitchFamily="34" charset="0"/>
                </a:rPr>
                <a:t>Photon incident</a:t>
              </a:r>
            </a:p>
          </p:txBody>
        </p:sp>
      </p:grpSp>
      <p:grpSp>
        <p:nvGrpSpPr>
          <p:cNvPr id="109" name="Groupe 108"/>
          <p:cNvGrpSpPr/>
          <p:nvPr/>
        </p:nvGrpSpPr>
        <p:grpSpPr>
          <a:xfrm>
            <a:off x="2833269" y="2321670"/>
            <a:ext cx="1768000" cy="562015"/>
            <a:chOff x="2755631" y="3198773"/>
            <a:chExt cx="1768000" cy="562015"/>
          </a:xfrm>
        </p:grpSpPr>
        <p:sp>
          <p:nvSpPr>
            <p:cNvPr id="74" name="Forme libre 73"/>
            <p:cNvSpPr/>
            <p:nvPr/>
          </p:nvSpPr>
          <p:spPr bwMode="auto">
            <a:xfrm rot="20316049">
              <a:off x="2755631" y="360997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80" name="ZoneTexte 52"/>
            <p:cNvSpPr txBox="1">
              <a:spLocks noChangeArrowheads="1"/>
            </p:cNvSpPr>
            <p:nvPr/>
          </p:nvSpPr>
          <p:spPr bwMode="auto">
            <a:xfrm rot="20658777">
              <a:off x="3217068" y="3198773"/>
              <a:ext cx="1306563" cy="430683"/>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100" b="1" i="1" u="none" strike="noStrike" kern="0" cap="none" spc="0" normalizeH="0" baseline="0" noProof="0" smtClean="0">
                  <a:ln>
                    <a:noFill/>
                  </a:ln>
                  <a:solidFill>
                    <a:srgbClr val="1A49A6"/>
                  </a:solidFill>
                  <a:effectLst/>
                  <a:uLnTx/>
                  <a:uFillTx/>
                  <a:latin typeface="Arial Narrow" pitchFamily="34" charset="0"/>
                </a:rPr>
                <a:t>Emission spontanée</a:t>
              </a:r>
            </a:p>
            <a:p>
              <a:pPr marL="0" marR="0" lvl="0" indent="0" defTabSz="914400" eaLnBrk="1" fontAlgn="auto" latinLnBrk="0" hangingPunct="1">
                <a:lnSpc>
                  <a:spcPct val="100000"/>
                </a:lnSpc>
                <a:spcBef>
                  <a:spcPts val="0"/>
                </a:spcBef>
                <a:spcAft>
                  <a:spcPts val="0"/>
                </a:spcAft>
                <a:buClrTx/>
                <a:buSzTx/>
                <a:buFontTx/>
                <a:buNone/>
                <a:tabLst/>
                <a:defRPr/>
              </a:pPr>
              <a:r>
                <a:rPr kumimoji="0" lang="fr-FR" sz="1100" b="1" i="1" u="none" strike="noStrike" kern="0" cap="none" spc="0" normalizeH="0" baseline="0" noProof="0" smtClean="0">
                  <a:ln>
                    <a:noFill/>
                  </a:ln>
                  <a:solidFill>
                    <a:srgbClr val="1A49A6"/>
                  </a:solidFill>
                  <a:effectLst/>
                  <a:uLnTx/>
                  <a:uFillTx/>
                  <a:latin typeface="Arial Narrow" pitchFamily="34" charset="0"/>
                </a:rPr>
                <a:t>non guidée</a:t>
              </a:r>
            </a:p>
          </p:txBody>
        </p:sp>
      </p:grpSp>
      <p:sp>
        <p:nvSpPr>
          <p:cNvPr id="81" name="ZoneTexte 53"/>
          <p:cNvSpPr txBox="1">
            <a:spLocks noChangeArrowheads="1"/>
          </p:cNvSpPr>
          <p:nvPr/>
        </p:nvSpPr>
        <p:spPr bwMode="auto">
          <a:xfrm>
            <a:off x="6348375" y="2771892"/>
            <a:ext cx="2409634" cy="1077218"/>
          </a:xfrm>
          <a:prstGeom prst="rect">
            <a:avLst/>
          </a:prstGeom>
          <a:noFill/>
          <a:ln w="9525">
            <a:noFill/>
            <a:miter lim="800000"/>
            <a:headEnd/>
            <a:tailEnd/>
          </a:ln>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FR" sz="1600" b="0" i="0" u="none" strike="noStrike" kern="0" cap="none" spc="0" normalizeH="0" baseline="0" noProof="0" dirty="0" smtClean="0">
                <a:ln>
                  <a:noFill/>
                </a:ln>
                <a:solidFill>
                  <a:srgbClr val="FF0000"/>
                </a:solidFill>
                <a:effectLst/>
                <a:uLnTx/>
                <a:uFillTx/>
                <a:latin typeface="Arial Narrow" pitchFamily="34" charset="0"/>
              </a:rPr>
              <a:t>Photon incident amplifié</a:t>
            </a:r>
          </a:p>
          <a:p>
            <a:pPr marL="0" marR="0" lvl="0" indent="0" algn="ctr" defTabSz="914400" eaLnBrk="1" fontAlgn="auto" latinLnBrk="0" hangingPunct="1">
              <a:lnSpc>
                <a:spcPct val="100000"/>
              </a:lnSpc>
              <a:spcBef>
                <a:spcPts val="0"/>
              </a:spcBef>
              <a:spcAft>
                <a:spcPts val="0"/>
              </a:spcAft>
              <a:buClrTx/>
              <a:buSzTx/>
              <a:buFontTx/>
              <a:buNone/>
              <a:tabLst/>
              <a:defRPr/>
            </a:pPr>
            <a:r>
              <a:rPr lang="fr-FR" sz="1600" kern="0" dirty="0" smtClean="0">
                <a:solidFill>
                  <a:srgbClr val="FF0000"/>
                </a:solidFill>
                <a:latin typeface="Arial Narrow" pitchFamily="34" charset="0"/>
                <a:sym typeface="Wingdings" panose="05000000000000000000" pitchFamily="2" charset="2"/>
              </a:rPr>
              <a:t> Armée de clones!</a:t>
            </a:r>
            <a:endParaRPr kumimoji="0" lang="fr-FR" sz="1600" b="0" i="0" u="none" strike="noStrike" kern="0" cap="none" spc="0" normalizeH="0" baseline="0" noProof="0" dirty="0" smtClean="0">
              <a:ln>
                <a:noFill/>
              </a:ln>
              <a:solidFill>
                <a:srgbClr val="FF0000"/>
              </a:solidFill>
              <a:effectLst/>
              <a:uLnTx/>
              <a:uFillTx/>
              <a:latin typeface="Arial Narrow" pitchFamily="34" charset="0"/>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fr-FR" sz="1600" b="0" i="0" u="none" strike="noStrike" kern="0" cap="none" spc="0" normalizeH="0" baseline="0" noProof="0" dirty="0" smtClean="0">
                <a:ln>
                  <a:noFill/>
                </a:ln>
                <a:solidFill>
                  <a:sysClr val="windowText" lastClr="000000"/>
                </a:solidFill>
                <a:effectLst/>
                <a:uLnTx/>
                <a:uFillTx/>
                <a:latin typeface="Arial Narrow" pitchFamily="34" charset="0"/>
              </a:rPr>
              <a:t>+</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fr-FR" sz="1600" b="0" i="0" u="none" strike="noStrike" kern="0" cap="none" spc="0" normalizeH="0" baseline="0" noProof="0" dirty="0" smtClean="0">
                <a:ln>
                  <a:noFill/>
                </a:ln>
                <a:solidFill>
                  <a:srgbClr val="1A49A6"/>
                </a:solidFill>
                <a:effectLst/>
                <a:uLnTx/>
                <a:uFillTx/>
                <a:latin typeface="Arial Narrow" pitchFamily="34" charset="0"/>
              </a:rPr>
              <a:t>Émission spontanée amplifiée</a:t>
            </a:r>
          </a:p>
        </p:txBody>
      </p:sp>
      <p:sp>
        <p:nvSpPr>
          <p:cNvPr id="82" name="ZoneTexte 63"/>
          <p:cNvSpPr txBox="1">
            <a:spLocks noChangeArrowheads="1"/>
          </p:cNvSpPr>
          <p:nvPr/>
        </p:nvSpPr>
        <p:spPr bwMode="auto">
          <a:xfrm>
            <a:off x="1884712" y="2005797"/>
            <a:ext cx="1364262" cy="276868"/>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200" b="1" i="0" u="none" strike="noStrike" kern="0" cap="none" spc="0" normalizeH="0" baseline="0" noProof="0" smtClean="0">
                <a:ln>
                  <a:noFill/>
                </a:ln>
                <a:solidFill>
                  <a:sysClr val="windowText" lastClr="000000"/>
                </a:solidFill>
                <a:effectLst/>
                <a:uLnTx/>
                <a:uFillTx/>
                <a:latin typeface="Arial Narrow" pitchFamily="34" charset="0"/>
              </a:rPr>
              <a:t>Guide amplificateur</a:t>
            </a:r>
          </a:p>
        </p:txBody>
      </p:sp>
      <p:sp>
        <p:nvSpPr>
          <p:cNvPr id="83" name="ZoneTexte 67"/>
          <p:cNvSpPr txBox="1">
            <a:spLocks noChangeArrowheads="1"/>
          </p:cNvSpPr>
          <p:nvPr/>
        </p:nvSpPr>
        <p:spPr bwMode="auto">
          <a:xfrm>
            <a:off x="2338074" y="4065236"/>
            <a:ext cx="2095445" cy="261610"/>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100" b="1" i="1" u="none" strike="noStrike" kern="0" cap="none" spc="0" normalizeH="0" baseline="0" noProof="0" dirty="0" smtClean="0">
                <a:ln>
                  <a:noFill/>
                </a:ln>
                <a:solidFill>
                  <a:sysClr val="windowText" lastClr="000000"/>
                </a:solidFill>
                <a:effectLst/>
                <a:uLnTx/>
                <a:uFillTx/>
              </a:rPr>
              <a:t>= Atome amplificateur excité</a:t>
            </a:r>
          </a:p>
        </p:txBody>
      </p:sp>
      <p:sp>
        <p:nvSpPr>
          <p:cNvPr id="84" name="Étoile à 5 branches 83"/>
          <p:cNvSpPr/>
          <p:nvPr/>
        </p:nvSpPr>
        <p:spPr bwMode="auto">
          <a:xfrm>
            <a:off x="3146006" y="3380572"/>
            <a:ext cx="138113" cy="130175"/>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85" name="Étoile à 5 branches 84"/>
          <p:cNvSpPr/>
          <p:nvPr/>
        </p:nvSpPr>
        <p:spPr bwMode="auto">
          <a:xfrm>
            <a:off x="2029994" y="3145622"/>
            <a:ext cx="138112" cy="128588"/>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86" name="Étoile à 5 branches 85"/>
          <p:cNvSpPr/>
          <p:nvPr/>
        </p:nvSpPr>
        <p:spPr bwMode="auto">
          <a:xfrm>
            <a:off x="3187281" y="3177372"/>
            <a:ext cx="138113" cy="128588"/>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87" name="Étoile à 5 branches 86"/>
          <p:cNvSpPr/>
          <p:nvPr/>
        </p:nvSpPr>
        <p:spPr bwMode="auto">
          <a:xfrm>
            <a:off x="4289006" y="3191660"/>
            <a:ext cx="138113" cy="128587"/>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88" name="Étoile à 5 branches 87"/>
          <p:cNvSpPr/>
          <p:nvPr/>
        </p:nvSpPr>
        <p:spPr bwMode="auto">
          <a:xfrm>
            <a:off x="3758781" y="3421847"/>
            <a:ext cx="138113" cy="128588"/>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89" name="Étoile à 5 branches 88"/>
          <p:cNvSpPr/>
          <p:nvPr/>
        </p:nvSpPr>
        <p:spPr bwMode="auto">
          <a:xfrm>
            <a:off x="2198269" y="4128285"/>
            <a:ext cx="138112" cy="130175"/>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92" name="Étoile à 5 branches 91"/>
          <p:cNvSpPr/>
          <p:nvPr/>
        </p:nvSpPr>
        <p:spPr bwMode="auto">
          <a:xfrm>
            <a:off x="4398544" y="3429785"/>
            <a:ext cx="136525" cy="130175"/>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grpSp>
        <p:nvGrpSpPr>
          <p:cNvPr id="108" name="Groupe 107"/>
          <p:cNvGrpSpPr/>
          <p:nvPr/>
        </p:nvGrpSpPr>
        <p:grpSpPr>
          <a:xfrm>
            <a:off x="5336756" y="2596347"/>
            <a:ext cx="612775" cy="1304925"/>
            <a:chOff x="5259118" y="3473450"/>
            <a:chExt cx="612775" cy="1304925"/>
          </a:xfrm>
        </p:grpSpPr>
        <p:sp>
          <p:nvSpPr>
            <p:cNvPr id="93" name="Forme libre 92"/>
            <p:cNvSpPr/>
            <p:nvPr/>
          </p:nvSpPr>
          <p:spPr bwMode="auto">
            <a:xfrm>
              <a:off x="5284518" y="3473450"/>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4" name="Forme libre 93"/>
            <p:cNvSpPr/>
            <p:nvPr/>
          </p:nvSpPr>
          <p:spPr bwMode="auto">
            <a:xfrm>
              <a:off x="5273406" y="36417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5" name="Forme libre 94"/>
            <p:cNvSpPr/>
            <p:nvPr/>
          </p:nvSpPr>
          <p:spPr bwMode="auto">
            <a:xfrm>
              <a:off x="5273406" y="37893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6" name="Forme libre 95"/>
            <p:cNvSpPr/>
            <p:nvPr/>
          </p:nvSpPr>
          <p:spPr bwMode="auto">
            <a:xfrm>
              <a:off x="5262293" y="39576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7" name="Forme libre 96"/>
            <p:cNvSpPr/>
            <p:nvPr/>
          </p:nvSpPr>
          <p:spPr bwMode="auto">
            <a:xfrm>
              <a:off x="5281343" y="41417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8" name="Forme libre 97"/>
            <p:cNvSpPr/>
            <p:nvPr/>
          </p:nvSpPr>
          <p:spPr bwMode="auto">
            <a:xfrm>
              <a:off x="5270231" y="43116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9" name="Forme libre 98"/>
            <p:cNvSpPr/>
            <p:nvPr/>
          </p:nvSpPr>
          <p:spPr bwMode="auto">
            <a:xfrm>
              <a:off x="5270231" y="4459288"/>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00" name="Forme libre 99"/>
            <p:cNvSpPr/>
            <p:nvPr/>
          </p:nvSpPr>
          <p:spPr bwMode="auto">
            <a:xfrm>
              <a:off x="5259118" y="46275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grpSp>
        <p:nvGrpSpPr>
          <p:cNvPr id="111" name="Groupe 110"/>
          <p:cNvGrpSpPr/>
          <p:nvPr/>
        </p:nvGrpSpPr>
        <p:grpSpPr>
          <a:xfrm>
            <a:off x="5287487" y="3004335"/>
            <a:ext cx="602140" cy="319087"/>
            <a:chOff x="5270231" y="3881438"/>
            <a:chExt cx="602140" cy="319087"/>
          </a:xfrm>
        </p:grpSpPr>
        <p:sp>
          <p:nvSpPr>
            <p:cNvPr id="101" name="Forme libre 100"/>
            <p:cNvSpPr/>
            <p:nvPr/>
          </p:nvSpPr>
          <p:spPr bwMode="auto">
            <a:xfrm>
              <a:off x="5270231" y="38814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02" name="Forme libre 101"/>
            <p:cNvSpPr/>
            <p:nvPr/>
          </p:nvSpPr>
          <p:spPr bwMode="auto">
            <a:xfrm>
              <a:off x="5284996" y="40497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grpSp>
        <p:nvGrpSpPr>
          <p:cNvPr id="112" name="Groupe 111"/>
          <p:cNvGrpSpPr/>
          <p:nvPr/>
        </p:nvGrpSpPr>
        <p:grpSpPr>
          <a:xfrm>
            <a:off x="1888706" y="3274210"/>
            <a:ext cx="1800225" cy="736600"/>
            <a:chOff x="1811068" y="4151313"/>
            <a:chExt cx="1800225" cy="736600"/>
          </a:xfrm>
        </p:grpSpPr>
        <p:sp>
          <p:nvSpPr>
            <p:cNvPr id="75" name="Forme libre 74"/>
            <p:cNvSpPr/>
            <p:nvPr/>
          </p:nvSpPr>
          <p:spPr bwMode="auto">
            <a:xfrm rot="10800000">
              <a:off x="2471468" y="42227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0" name="Forme libre 89"/>
            <p:cNvSpPr/>
            <p:nvPr/>
          </p:nvSpPr>
          <p:spPr bwMode="auto">
            <a:xfrm rot="10800000">
              <a:off x="1963468" y="4151313"/>
              <a:ext cx="585788"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1" name="Forme libre 90"/>
            <p:cNvSpPr/>
            <p:nvPr/>
          </p:nvSpPr>
          <p:spPr bwMode="auto">
            <a:xfrm rot="10800000">
              <a:off x="1963468" y="4337050"/>
              <a:ext cx="585788"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03" name="ZoneTexte 95"/>
            <p:cNvSpPr txBox="1">
              <a:spLocks noChangeArrowheads="1"/>
            </p:cNvSpPr>
            <p:nvPr/>
          </p:nvSpPr>
          <p:spPr bwMode="auto">
            <a:xfrm>
              <a:off x="1811068" y="4457700"/>
              <a:ext cx="1800225" cy="430213"/>
            </a:xfrm>
            <a:prstGeom prst="rect">
              <a:avLst/>
            </a:prstGeom>
            <a:noFill/>
            <a:ln w="9525">
              <a:noFill/>
              <a:miter lim="800000"/>
              <a:headEnd/>
              <a:tailEnd/>
            </a:ln>
          </p:spPr>
          <p:txBody>
            <a:bodyPr wrap="none">
              <a:spAutoFit/>
            </a:bodyPr>
            <a:lstStyle/>
            <a:p>
              <a:r>
                <a:rPr lang="fr-FR" sz="1100" b="1" i="1">
                  <a:solidFill>
                    <a:srgbClr val="1A49A6"/>
                  </a:solidFill>
                  <a:latin typeface="Arial Narrow" pitchFamily="34" charset="0"/>
                </a:rPr>
                <a:t>Emission spontanée</a:t>
              </a:r>
            </a:p>
            <a:p>
              <a:r>
                <a:rPr lang="fr-FR" sz="1100" b="1" i="1">
                  <a:solidFill>
                    <a:srgbClr val="1A49A6"/>
                  </a:solidFill>
                  <a:latin typeface="Arial Narrow" pitchFamily="34" charset="0"/>
                </a:rPr>
                <a:t>Amplifiée Contra-propagative</a:t>
              </a:r>
            </a:p>
          </p:txBody>
        </p:sp>
      </p:grpSp>
      <p:sp>
        <p:nvSpPr>
          <p:cNvPr id="104" name="Étoile à 5 branches 103"/>
          <p:cNvSpPr/>
          <p:nvPr/>
        </p:nvSpPr>
        <p:spPr bwMode="auto">
          <a:xfrm>
            <a:off x="2566569" y="3366285"/>
            <a:ext cx="138112" cy="130175"/>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96" name="Groupe 195"/>
          <p:cNvGrpSpPr/>
          <p:nvPr/>
        </p:nvGrpSpPr>
        <p:grpSpPr>
          <a:xfrm>
            <a:off x="219075" y="4414320"/>
            <a:ext cx="2065347" cy="1463968"/>
            <a:chOff x="219075" y="4920957"/>
            <a:chExt cx="2065347" cy="1463968"/>
          </a:xfrm>
        </p:grpSpPr>
        <p:sp>
          <p:nvSpPr>
            <p:cNvPr id="114" name="Virage 113"/>
            <p:cNvSpPr/>
            <p:nvPr/>
          </p:nvSpPr>
          <p:spPr>
            <a:xfrm rot="10800000" flipH="1">
              <a:off x="219075" y="4940068"/>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171" name="ZoneTexte 36"/>
            <p:cNvSpPr txBox="1">
              <a:spLocks noChangeArrowheads="1"/>
            </p:cNvSpPr>
            <p:nvPr/>
          </p:nvSpPr>
          <p:spPr bwMode="auto">
            <a:xfrm>
              <a:off x="837148" y="5688879"/>
              <a:ext cx="316104" cy="277201"/>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200" b="1" i="0" u="none" strike="noStrike" kern="0" cap="none" spc="0" normalizeH="0" baseline="0" noProof="0" dirty="0" smtClean="0">
                  <a:ln>
                    <a:noFill/>
                  </a:ln>
                  <a:solidFill>
                    <a:sysClr val="windowText" lastClr="000000"/>
                  </a:solidFill>
                  <a:effectLst/>
                  <a:uLnTx/>
                  <a:uFillTx/>
                  <a:latin typeface="Arial Narrow" pitchFamily="34" charset="0"/>
                </a:rPr>
                <a:t>P</a:t>
              </a:r>
              <a:r>
                <a:rPr kumimoji="0" lang="fr-FR" sz="1200" b="1" i="0" u="none" strike="noStrike" kern="0" cap="none" spc="0" normalizeH="0" baseline="-25000" noProof="0" dirty="0" smtClean="0">
                  <a:ln>
                    <a:noFill/>
                  </a:ln>
                  <a:solidFill>
                    <a:sysClr val="windowText" lastClr="000000"/>
                  </a:solidFill>
                  <a:effectLst/>
                  <a:uLnTx/>
                  <a:uFillTx/>
                  <a:latin typeface="Arial Narrow" pitchFamily="34" charset="0"/>
                </a:rPr>
                <a:t>0</a:t>
              </a:r>
            </a:p>
          </p:txBody>
        </p:sp>
        <p:grpSp>
          <p:nvGrpSpPr>
            <p:cNvPr id="172" name="Groupe 61"/>
            <p:cNvGrpSpPr>
              <a:grpSpLocks/>
            </p:cNvGrpSpPr>
            <p:nvPr/>
          </p:nvGrpSpPr>
          <p:grpSpPr bwMode="auto">
            <a:xfrm>
              <a:off x="897538" y="4920957"/>
              <a:ext cx="1386884" cy="1463968"/>
              <a:chOff x="34510" y="1565923"/>
              <a:chExt cx="1386918" cy="1462902"/>
            </a:xfrm>
          </p:grpSpPr>
          <p:cxnSp>
            <p:nvCxnSpPr>
              <p:cNvPr id="188" name="Connecteur droit avec flèche 187"/>
              <p:cNvCxnSpPr/>
              <p:nvPr/>
            </p:nvCxnSpPr>
            <p:spPr>
              <a:xfrm>
                <a:off x="197426" y="2730592"/>
                <a:ext cx="1070001" cy="0"/>
              </a:xfrm>
              <a:prstGeom prst="straightConnector1">
                <a:avLst/>
              </a:prstGeom>
              <a:noFill/>
              <a:ln w="28575" cap="flat" cmpd="sng" algn="ctr">
                <a:solidFill>
                  <a:srgbClr val="000000">
                    <a:shade val="95000"/>
                    <a:satMod val="105000"/>
                  </a:srgbClr>
                </a:solidFill>
                <a:prstDash val="solid"/>
                <a:tailEnd type="arrow"/>
              </a:ln>
              <a:effectLst/>
            </p:spPr>
          </p:cxnSp>
          <p:cxnSp>
            <p:nvCxnSpPr>
              <p:cNvPr id="189" name="Connecteur droit avec flèche 188"/>
              <p:cNvCxnSpPr/>
              <p:nvPr/>
            </p:nvCxnSpPr>
            <p:spPr>
              <a:xfrm flipV="1">
                <a:off x="318079" y="1877139"/>
                <a:ext cx="0" cy="853453"/>
              </a:xfrm>
              <a:prstGeom prst="straightConnector1">
                <a:avLst/>
              </a:prstGeom>
              <a:noFill/>
              <a:ln w="28575" cap="flat" cmpd="sng" algn="ctr">
                <a:solidFill>
                  <a:srgbClr val="000000">
                    <a:shade val="95000"/>
                    <a:satMod val="105000"/>
                  </a:srgbClr>
                </a:solidFill>
                <a:prstDash val="solid"/>
                <a:tailEnd type="arrow"/>
              </a:ln>
              <a:effectLst/>
            </p:spPr>
          </p:cxnSp>
          <p:cxnSp>
            <p:nvCxnSpPr>
              <p:cNvPr id="190" name="Connecteur droit avec flèche 189"/>
              <p:cNvCxnSpPr/>
              <p:nvPr/>
            </p:nvCxnSpPr>
            <p:spPr>
              <a:xfrm flipV="1">
                <a:off x="672101" y="2489468"/>
                <a:ext cx="0" cy="233193"/>
              </a:xfrm>
              <a:prstGeom prst="straightConnector1">
                <a:avLst/>
              </a:prstGeom>
              <a:noFill/>
              <a:ln w="28575" cap="flat" cmpd="sng" algn="ctr">
                <a:solidFill>
                  <a:srgbClr val="FF0000"/>
                </a:solidFill>
                <a:prstDash val="solid"/>
                <a:headEnd type="none" w="med" len="med"/>
                <a:tailEnd type="triangle" w="med" len="med"/>
              </a:ln>
              <a:effectLst/>
            </p:spPr>
          </p:cxnSp>
          <p:sp>
            <p:nvSpPr>
              <p:cNvPr id="191" name="ZoneTexte 37"/>
              <p:cNvSpPr txBox="1">
                <a:spLocks noChangeArrowheads="1"/>
              </p:cNvSpPr>
              <p:nvPr/>
            </p:nvSpPr>
            <p:spPr bwMode="auto">
              <a:xfrm>
                <a:off x="34510" y="1565923"/>
                <a:ext cx="1386918" cy="307777"/>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400" b="0" i="0" u="none" strike="noStrike" kern="0" cap="none" spc="0" normalizeH="0" baseline="0" noProof="0" dirty="0" smtClean="0">
                    <a:ln>
                      <a:noFill/>
                    </a:ln>
                    <a:solidFill>
                      <a:sysClr val="windowText" lastClr="000000"/>
                    </a:solidFill>
                    <a:effectLst/>
                    <a:uLnTx/>
                    <a:uFillTx/>
                    <a:latin typeface="Arial Narrow" pitchFamily="34" charset="0"/>
                  </a:rPr>
                  <a:t>Puissance optique</a:t>
                </a:r>
              </a:p>
            </p:txBody>
          </p:sp>
          <p:cxnSp>
            <p:nvCxnSpPr>
              <p:cNvPr id="192" name="Connecteur droit 191"/>
              <p:cNvCxnSpPr/>
              <p:nvPr/>
            </p:nvCxnSpPr>
            <p:spPr>
              <a:xfrm flipH="1">
                <a:off x="362530" y="2472019"/>
                <a:ext cx="327033" cy="0"/>
              </a:xfrm>
              <a:prstGeom prst="line">
                <a:avLst/>
              </a:prstGeom>
              <a:noFill/>
              <a:ln w="9525" cap="flat" cmpd="sng" algn="ctr">
                <a:solidFill>
                  <a:srgbClr val="000000">
                    <a:shade val="95000"/>
                    <a:satMod val="105000"/>
                  </a:srgbClr>
                </a:solidFill>
                <a:prstDash val="dash"/>
              </a:ln>
              <a:effectLst/>
            </p:spPr>
          </p:cxnSp>
          <p:sp>
            <p:nvSpPr>
              <p:cNvPr id="193" name="ZoneTexte 43"/>
              <p:cNvSpPr txBox="1">
                <a:spLocks noChangeArrowheads="1"/>
              </p:cNvSpPr>
              <p:nvPr/>
            </p:nvSpPr>
            <p:spPr bwMode="auto">
              <a:xfrm>
                <a:off x="1026544" y="2751826"/>
                <a:ext cx="269626" cy="276999"/>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200" b="0" i="0" u="none" strike="noStrike" kern="0" cap="none" spc="0" normalizeH="0" baseline="0" noProof="0" smtClean="0">
                    <a:ln>
                      <a:noFill/>
                    </a:ln>
                    <a:solidFill>
                      <a:sysClr val="windowText" lastClr="000000"/>
                    </a:solidFill>
                    <a:effectLst/>
                    <a:uLnTx/>
                    <a:uFillTx/>
                    <a:latin typeface="Arial Narrow" pitchFamily="34" charset="0"/>
                    <a:sym typeface="Symbol" pitchFamily="18" charset="2"/>
                  </a:rPr>
                  <a:t></a:t>
                </a:r>
                <a:endParaRPr kumimoji="0" lang="fr-FR" sz="1200" b="0" i="0" u="none" strike="noStrike" kern="0" cap="none" spc="0" normalizeH="0" baseline="0" noProof="0" smtClean="0">
                  <a:ln>
                    <a:noFill/>
                  </a:ln>
                  <a:solidFill>
                    <a:sysClr val="windowText" lastClr="000000"/>
                  </a:solidFill>
                  <a:effectLst/>
                  <a:uLnTx/>
                  <a:uFillTx/>
                  <a:latin typeface="Arial Narrow" pitchFamily="34" charset="0"/>
                </a:endParaRPr>
              </a:p>
            </p:txBody>
          </p:sp>
        </p:grpSp>
        <p:cxnSp>
          <p:nvCxnSpPr>
            <p:cNvPr id="169" name="Connecteur droit 168"/>
            <p:cNvCxnSpPr/>
            <p:nvPr/>
          </p:nvCxnSpPr>
          <p:spPr>
            <a:xfrm>
              <a:off x="1200150" y="6057900"/>
              <a:ext cx="812800" cy="0"/>
            </a:xfrm>
            <a:prstGeom prst="line">
              <a:avLst/>
            </a:prstGeom>
            <a:noFill/>
            <a:ln w="28575" cap="flat" cmpd="sng" algn="ctr">
              <a:solidFill>
                <a:srgbClr val="FF0000"/>
              </a:solidFill>
              <a:prstDash val="solid"/>
            </a:ln>
            <a:effectLst/>
          </p:spPr>
        </p:cxnSp>
      </p:grpSp>
      <p:grpSp>
        <p:nvGrpSpPr>
          <p:cNvPr id="116" name="Groupe 115"/>
          <p:cNvGrpSpPr/>
          <p:nvPr/>
        </p:nvGrpSpPr>
        <p:grpSpPr>
          <a:xfrm>
            <a:off x="2532063" y="4411438"/>
            <a:ext cx="5319712" cy="1463968"/>
            <a:chOff x="2532063" y="4918075"/>
            <a:chExt cx="5319712" cy="1463968"/>
          </a:xfrm>
        </p:grpSpPr>
        <p:grpSp>
          <p:nvGrpSpPr>
            <p:cNvPr id="195" name="Groupe 194"/>
            <p:cNvGrpSpPr/>
            <p:nvPr/>
          </p:nvGrpSpPr>
          <p:grpSpPr>
            <a:xfrm>
              <a:off x="2532063" y="5494338"/>
              <a:ext cx="2454275" cy="720725"/>
              <a:chOff x="2532063" y="5494338"/>
              <a:chExt cx="2454275" cy="720725"/>
            </a:xfrm>
          </p:grpSpPr>
          <p:sp>
            <p:nvSpPr>
              <p:cNvPr id="174" name="Rectangle 173"/>
              <p:cNvSpPr/>
              <p:nvPr/>
            </p:nvSpPr>
            <p:spPr bwMode="auto">
              <a:xfrm>
                <a:off x="2898775" y="5494338"/>
                <a:ext cx="1554163" cy="720725"/>
              </a:xfrm>
              <a:prstGeom prst="rect">
                <a:avLst/>
              </a:prstGeom>
              <a:solidFill>
                <a:srgbClr val="BBE0E3"/>
              </a:solidFill>
              <a:ln w="254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175" name="ZoneTexte 64"/>
              <p:cNvSpPr txBox="1">
                <a:spLocks noChangeArrowheads="1"/>
              </p:cNvSpPr>
              <p:nvPr/>
            </p:nvSpPr>
            <p:spPr bwMode="auto">
              <a:xfrm>
                <a:off x="3029407" y="5683139"/>
                <a:ext cx="1366046" cy="277201"/>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200" b="1" i="0" u="none" strike="noStrike" kern="0" cap="none" spc="0" normalizeH="0" baseline="0" noProof="0" dirty="0" smtClean="0">
                    <a:ln>
                      <a:noFill/>
                    </a:ln>
                    <a:solidFill>
                      <a:sysClr val="windowText" lastClr="000000"/>
                    </a:solidFill>
                    <a:effectLst/>
                    <a:uLnTx/>
                    <a:uFillTx/>
                    <a:latin typeface="Arial Narrow" pitchFamily="34" charset="0"/>
                  </a:rPr>
                  <a:t>Milieu amplificateur</a:t>
                </a:r>
              </a:p>
            </p:txBody>
          </p:sp>
          <p:sp>
            <p:nvSpPr>
              <p:cNvPr id="176" name="Flèche droite 175"/>
              <p:cNvSpPr/>
              <p:nvPr/>
            </p:nvSpPr>
            <p:spPr bwMode="auto">
              <a:xfrm>
                <a:off x="2532063" y="5780088"/>
                <a:ext cx="280987" cy="155575"/>
              </a:xfrm>
              <a:prstGeom prst="rightArrow">
                <a:avLst/>
              </a:prstGeom>
              <a:solidFill>
                <a:srgbClr val="BBE0E3"/>
              </a:solidFill>
              <a:ln w="25400" cap="flat" cmpd="sng" algn="ctr">
                <a:solidFill>
                  <a:srgbClr val="FF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177" name="Flèche droite 176"/>
              <p:cNvSpPr/>
              <p:nvPr/>
            </p:nvSpPr>
            <p:spPr bwMode="auto">
              <a:xfrm>
                <a:off x="4548188" y="5641975"/>
                <a:ext cx="438150" cy="398463"/>
              </a:xfrm>
              <a:prstGeom prst="rightArrow">
                <a:avLst/>
              </a:prstGeom>
              <a:solidFill>
                <a:srgbClr val="BBE0E3"/>
              </a:solidFill>
              <a:ln w="25400" cap="flat" cmpd="sng" algn="ctr">
                <a:solidFill>
                  <a:srgbClr val="FF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194" name="Groupe 193"/>
            <p:cNvGrpSpPr/>
            <p:nvPr/>
          </p:nvGrpSpPr>
          <p:grpSpPr>
            <a:xfrm>
              <a:off x="4983429" y="4918075"/>
              <a:ext cx="2868346" cy="1463968"/>
              <a:chOff x="4983429" y="4918075"/>
              <a:chExt cx="2868346" cy="1463968"/>
            </a:xfrm>
          </p:grpSpPr>
          <p:grpSp>
            <p:nvGrpSpPr>
              <p:cNvPr id="173" name="Groupe 60"/>
              <p:cNvGrpSpPr>
                <a:grpSpLocks/>
              </p:cNvGrpSpPr>
              <p:nvPr/>
            </p:nvGrpSpPr>
            <p:grpSpPr bwMode="auto">
              <a:xfrm>
                <a:off x="4983429" y="4918075"/>
                <a:ext cx="2868346" cy="1463968"/>
                <a:chOff x="4525992" y="1666565"/>
                <a:chExt cx="2868417" cy="1462902"/>
              </a:xfrm>
            </p:grpSpPr>
            <p:cxnSp>
              <p:nvCxnSpPr>
                <p:cNvPr id="178" name="Connecteur droit avec flèche 177"/>
                <p:cNvCxnSpPr/>
                <p:nvPr/>
              </p:nvCxnSpPr>
              <p:spPr>
                <a:xfrm>
                  <a:off x="5113116" y="2830942"/>
                  <a:ext cx="1068413" cy="0"/>
                </a:xfrm>
                <a:prstGeom prst="straightConnector1">
                  <a:avLst/>
                </a:prstGeom>
                <a:noFill/>
                <a:ln w="28575" cap="flat" cmpd="sng" algn="ctr">
                  <a:solidFill>
                    <a:srgbClr val="000000">
                      <a:shade val="95000"/>
                      <a:satMod val="105000"/>
                    </a:srgbClr>
                  </a:solidFill>
                  <a:prstDash val="solid"/>
                  <a:tailEnd type="arrow"/>
                </a:ln>
                <a:effectLst/>
              </p:spPr>
            </p:cxnSp>
            <p:cxnSp>
              <p:nvCxnSpPr>
                <p:cNvPr id="179" name="Connecteur droit avec flèche 178"/>
                <p:cNvCxnSpPr/>
                <p:nvPr/>
              </p:nvCxnSpPr>
              <p:spPr>
                <a:xfrm flipV="1">
                  <a:off x="5233769" y="1977488"/>
                  <a:ext cx="0" cy="853453"/>
                </a:xfrm>
                <a:prstGeom prst="straightConnector1">
                  <a:avLst/>
                </a:prstGeom>
                <a:noFill/>
                <a:ln w="28575" cap="flat" cmpd="sng" algn="ctr">
                  <a:solidFill>
                    <a:srgbClr val="000000">
                      <a:shade val="95000"/>
                      <a:satMod val="105000"/>
                    </a:srgbClr>
                  </a:solidFill>
                  <a:prstDash val="solid"/>
                  <a:tailEnd type="arrow"/>
                </a:ln>
                <a:effectLst/>
              </p:spPr>
            </p:cxnSp>
            <p:cxnSp>
              <p:nvCxnSpPr>
                <p:cNvPr id="180" name="Connecteur droit avec flèche 179"/>
                <p:cNvCxnSpPr/>
                <p:nvPr/>
              </p:nvCxnSpPr>
              <p:spPr>
                <a:xfrm flipV="1">
                  <a:off x="5586202" y="2086947"/>
                  <a:ext cx="3175" cy="736064"/>
                </a:xfrm>
                <a:prstGeom prst="straightConnector1">
                  <a:avLst/>
                </a:prstGeom>
                <a:noFill/>
                <a:ln w="28575" cap="flat" cmpd="sng" algn="ctr">
                  <a:solidFill>
                    <a:srgbClr val="FF0000"/>
                  </a:solidFill>
                  <a:prstDash val="solid"/>
                  <a:headEnd type="none" w="med" len="med"/>
                  <a:tailEnd type="triangle" w="med" len="med"/>
                </a:ln>
                <a:effectLst/>
              </p:spPr>
            </p:cxnSp>
            <p:sp>
              <p:nvSpPr>
                <p:cNvPr id="181" name="ZoneTexte 47"/>
                <p:cNvSpPr txBox="1">
                  <a:spLocks noChangeArrowheads="1"/>
                </p:cNvSpPr>
                <p:nvPr/>
              </p:nvSpPr>
              <p:spPr bwMode="auto">
                <a:xfrm>
                  <a:off x="4525992" y="1925357"/>
                  <a:ext cx="619080" cy="276999"/>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200" b="1" i="1" u="none" strike="noStrike" kern="0" cap="none" spc="0" normalizeH="0" baseline="0" noProof="0" smtClean="0">
                      <a:ln>
                        <a:noFill/>
                      </a:ln>
                      <a:solidFill>
                        <a:sysClr val="windowText" lastClr="000000"/>
                      </a:solidFill>
                      <a:effectLst/>
                      <a:uLnTx/>
                      <a:uFillTx/>
                      <a:latin typeface="Arial Narrow" pitchFamily="34" charset="0"/>
                    </a:rPr>
                    <a:t>P</a:t>
                  </a:r>
                  <a:r>
                    <a:rPr kumimoji="0" lang="fr-FR" sz="1200" b="1" i="1" u="none" strike="noStrike" kern="0" cap="none" spc="0" normalizeH="0" baseline="-25000" noProof="0" smtClean="0">
                      <a:ln>
                        <a:noFill/>
                      </a:ln>
                      <a:solidFill>
                        <a:sysClr val="windowText" lastClr="000000"/>
                      </a:solidFill>
                      <a:effectLst/>
                      <a:uLnTx/>
                      <a:uFillTx/>
                      <a:latin typeface="Arial Narrow" pitchFamily="34" charset="0"/>
                    </a:rPr>
                    <a:t>1</a:t>
                  </a:r>
                  <a:r>
                    <a:rPr kumimoji="0" lang="fr-FR" sz="1200" b="1" i="1" u="none" strike="noStrike" kern="0" cap="none" spc="0" normalizeH="0" baseline="0" noProof="0" smtClean="0">
                      <a:ln>
                        <a:noFill/>
                      </a:ln>
                      <a:solidFill>
                        <a:sysClr val="windowText" lastClr="000000"/>
                      </a:solidFill>
                      <a:effectLst/>
                      <a:uLnTx/>
                      <a:uFillTx/>
                      <a:latin typeface="Arial Narrow" pitchFamily="34" charset="0"/>
                    </a:rPr>
                    <a:t>=GP</a:t>
                  </a:r>
                  <a:r>
                    <a:rPr kumimoji="0" lang="fr-FR" sz="1200" b="1" i="1" u="none" strike="noStrike" kern="0" cap="none" spc="0" normalizeH="0" baseline="-25000" noProof="0" smtClean="0">
                      <a:ln>
                        <a:noFill/>
                      </a:ln>
                      <a:solidFill>
                        <a:sysClr val="windowText" lastClr="000000"/>
                      </a:solidFill>
                      <a:effectLst/>
                      <a:uLnTx/>
                      <a:uFillTx/>
                      <a:latin typeface="Arial Narrow" pitchFamily="34" charset="0"/>
                    </a:rPr>
                    <a:t>0</a:t>
                  </a:r>
                </a:p>
              </p:txBody>
            </p:sp>
            <p:sp>
              <p:nvSpPr>
                <p:cNvPr id="182" name="ZoneTexte 48"/>
                <p:cNvSpPr txBox="1">
                  <a:spLocks noChangeArrowheads="1"/>
                </p:cNvSpPr>
                <p:nvPr/>
              </p:nvSpPr>
              <p:spPr bwMode="auto">
                <a:xfrm>
                  <a:off x="4948691" y="1666565"/>
                  <a:ext cx="1386918" cy="307777"/>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400" b="0" i="0" u="none" strike="noStrike" kern="0" cap="none" spc="0" normalizeH="0" baseline="0" noProof="0" dirty="0" smtClean="0">
                      <a:ln>
                        <a:noFill/>
                      </a:ln>
                      <a:solidFill>
                        <a:sysClr val="windowText" lastClr="000000"/>
                      </a:solidFill>
                      <a:effectLst/>
                      <a:uLnTx/>
                      <a:uFillTx/>
                      <a:latin typeface="Arial Narrow" pitchFamily="34" charset="0"/>
                    </a:rPr>
                    <a:t>Puissance optique</a:t>
                  </a:r>
                </a:p>
              </p:txBody>
            </p:sp>
            <p:cxnSp>
              <p:nvCxnSpPr>
                <p:cNvPr id="183" name="Connecteur droit 182"/>
                <p:cNvCxnSpPr/>
                <p:nvPr/>
              </p:nvCxnSpPr>
              <p:spPr>
                <a:xfrm flipH="1">
                  <a:off x="5276632" y="2098051"/>
                  <a:ext cx="327033" cy="0"/>
                </a:xfrm>
                <a:prstGeom prst="line">
                  <a:avLst/>
                </a:prstGeom>
                <a:noFill/>
                <a:ln w="9525" cap="flat" cmpd="sng" algn="ctr">
                  <a:solidFill>
                    <a:srgbClr val="000000">
                      <a:shade val="95000"/>
                      <a:satMod val="105000"/>
                    </a:srgbClr>
                  </a:solidFill>
                  <a:prstDash val="dash"/>
                </a:ln>
                <a:effectLst/>
              </p:spPr>
            </p:cxnSp>
            <p:sp>
              <p:nvSpPr>
                <p:cNvPr id="184" name="ZoneTexte 50"/>
                <p:cNvSpPr txBox="1">
                  <a:spLocks noChangeArrowheads="1"/>
                </p:cNvSpPr>
                <p:nvPr/>
              </p:nvSpPr>
              <p:spPr bwMode="auto">
                <a:xfrm>
                  <a:off x="5940725" y="2852468"/>
                  <a:ext cx="269626" cy="276999"/>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200" b="0" i="0" u="none" strike="noStrike" kern="0" cap="none" spc="0" normalizeH="0" baseline="0" noProof="0" smtClean="0">
                      <a:ln>
                        <a:noFill/>
                      </a:ln>
                      <a:solidFill>
                        <a:sysClr val="windowText" lastClr="000000"/>
                      </a:solidFill>
                      <a:effectLst/>
                      <a:uLnTx/>
                      <a:uFillTx/>
                      <a:latin typeface="Arial Narrow" pitchFamily="34" charset="0"/>
                      <a:sym typeface="Symbol" pitchFamily="18" charset="2"/>
                    </a:rPr>
                    <a:t></a:t>
                  </a:r>
                  <a:endParaRPr kumimoji="0" lang="fr-FR" sz="1200" b="0" i="0" u="none" strike="noStrike" kern="0" cap="none" spc="0" normalizeH="0" baseline="0" noProof="0" smtClean="0">
                    <a:ln>
                      <a:noFill/>
                    </a:ln>
                    <a:solidFill>
                      <a:sysClr val="windowText" lastClr="000000"/>
                    </a:solidFill>
                    <a:effectLst/>
                    <a:uLnTx/>
                    <a:uFillTx/>
                    <a:latin typeface="Arial Narrow" pitchFamily="34" charset="0"/>
                  </a:endParaRPr>
                </a:p>
              </p:txBody>
            </p:sp>
            <p:cxnSp>
              <p:nvCxnSpPr>
                <p:cNvPr id="185" name="Connecteur droit 184"/>
                <p:cNvCxnSpPr/>
                <p:nvPr/>
              </p:nvCxnSpPr>
              <p:spPr>
                <a:xfrm>
                  <a:off x="5252819" y="2692930"/>
                  <a:ext cx="896959" cy="0"/>
                </a:xfrm>
                <a:prstGeom prst="line">
                  <a:avLst/>
                </a:prstGeom>
                <a:noFill/>
                <a:ln w="28575" cap="flat" cmpd="sng" algn="ctr">
                  <a:solidFill>
                    <a:srgbClr val="1A49A6"/>
                  </a:solidFill>
                  <a:prstDash val="sysDash"/>
                </a:ln>
                <a:effectLst/>
              </p:spPr>
            </p:cxnSp>
            <p:sp>
              <p:nvSpPr>
                <p:cNvPr id="186" name="ZoneTexte 58"/>
                <p:cNvSpPr txBox="1">
                  <a:spLocks noChangeArrowheads="1"/>
                </p:cNvSpPr>
                <p:nvPr/>
              </p:nvSpPr>
              <p:spPr bwMode="auto">
                <a:xfrm>
                  <a:off x="6202392" y="2563813"/>
                  <a:ext cx="476424" cy="261420"/>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100" b="1" i="1" u="none" strike="noStrike" kern="0" cap="none" spc="0" normalizeH="0" baseline="0" noProof="0" dirty="0" smtClean="0">
                      <a:ln>
                        <a:noFill/>
                      </a:ln>
                      <a:solidFill>
                        <a:srgbClr val="1A49A6"/>
                      </a:solidFill>
                      <a:effectLst/>
                      <a:uLnTx/>
                      <a:uFillTx/>
                    </a:rPr>
                    <a:t>ASE</a:t>
                  </a:r>
                </a:p>
              </p:txBody>
            </p:sp>
            <p:sp>
              <p:nvSpPr>
                <p:cNvPr id="187" name="ZoneTexte 59"/>
                <p:cNvSpPr txBox="1">
                  <a:spLocks noChangeArrowheads="1"/>
                </p:cNvSpPr>
                <p:nvPr/>
              </p:nvSpPr>
              <p:spPr bwMode="auto">
                <a:xfrm>
                  <a:off x="5638800" y="2000221"/>
                  <a:ext cx="1755609" cy="261610"/>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100" b="1" i="1" u="none" strike="noStrike" kern="0" cap="none" spc="0" normalizeH="0" baseline="0" noProof="0" dirty="0" smtClean="0">
                      <a:ln>
                        <a:noFill/>
                      </a:ln>
                      <a:solidFill>
                        <a:srgbClr val="FF0000"/>
                      </a:solidFill>
                      <a:effectLst/>
                      <a:uLnTx/>
                      <a:uFillTx/>
                    </a:rPr>
                    <a:t>Signal incident amplifié</a:t>
                  </a:r>
                </a:p>
              </p:txBody>
            </p:sp>
          </p:grpSp>
          <p:cxnSp>
            <p:nvCxnSpPr>
              <p:cNvPr id="170" name="Connecteur droit 169"/>
              <p:cNvCxnSpPr/>
              <p:nvPr/>
            </p:nvCxnSpPr>
            <p:spPr>
              <a:xfrm>
                <a:off x="5702300" y="6045200"/>
                <a:ext cx="812800" cy="0"/>
              </a:xfrm>
              <a:prstGeom prst="line">
                <a:avLst/>
              </a:prstGeom>
              <a:noFill/>
              <a:ln w="28575" cap="flat" cmpd="sng" algn="ctr">
                <a:solidFill>
                  <a:srgbClr val="FF0000"/>
                </a:solidFill>
                <a:prstDash val="solid"/>
              </a:ln>
              <a:effectLst/>
            </p:spPr>
          </p:cxnSp>
        </p:grpSp>
      </p:grpSp>
      <p:sp>
        <p:nvSpPr>
          <p:cNvPr id="3" name="ZoneTexte 2"/>
          <p:cNvSpPr txBox="1"/>
          <p:nvPr/>
        </p:nvSpPr>
        <p:spPr>
          <a:xfrm>
            <a:off x="-13590" y="5772250"/>
            <a:ext cx="8425127" cy="646331"/>
          </a:xfrm>
          <a:prstGeom prst="rect">
            <a:avLst/>
          </a:prstGeom>
          <a:noFill/>
        </p:spPr>
        <p:txBody>
          <a:bodyPr wrap="none" rtlCol="0">
            <a:spAutoFit/>
          </a:bodyPr>
          <a:lstStyle/>
          <a:p>
            <a:r>
              <a:rPr lang="fr-FR" b="1" dirty="0" smtClean="0">
                <a:solidFill>
                  <a:srgbClr val="FF0000"/>
                </a:solidFill>
              </a:rPr>
              <a:t>Principe des vases communicants : si </a:t>
            </a:r>
            <a:r>
              <a:rPr lang="fr-FR" b="1" dirty="0" err="1" smtClean="0">
                <a:solidFill>
                  <a:srgbClr val="FF0000"/>
                </a:solidFill>
                <a:sym typeface="Wingdings" panose="05000000000000000000" pitchFamily="2" charset="2"/>
              </a:rPr>
              <a:t>E</a:t>
            </a:r>
            <a:r>
              <a:rPr lang="fr-FR" b="1" baseline="-25000" dirty="0" err="1" smtClean="0">
                <a:solidFill>
                  <a:srgbClr val="FF0000"/>
                </a:solidFill>
                <a:sym typeface="Wingdings" panose="05000000000000000000" pitchFamily="2" charset="2"/>
              </a:rPr>
              <a:t>stimulée</a:t>
            </a:r>
            <a:r>
              <a:rPr lang="fr-FR" b="1" dirty="0" smtClean="0">
                <a:solidFill>
                  <a:srgbClr val="FF0000"/>
                </a:solidFill>
              </a:rPr>
              <a:t> </a:t>
            </a:r>
            <a:r>
              <a:rPr lang="fr-FR" b="1" dirty="0" smtClean="0">
                <a:solidFill>
                  <a:srgbClr val="FF0000"/>
                </a:solidFill>
                <a:sym typeface="Symbol" panose="05050102010706020507" pitchFamily="18" charset="2"/>
              </a:rPr>
              <a:t></a:t>
            </a:r>
            <a:r>
              <a:rPr lang="fr-FR" b="1" dirty="0" smtClean="0">
                <a:solidFill>
                  <a:srgbClr val="FF0000"/>
                </a:solidFill>
              </a:rPr>
              <a:t>  </a:t>
            </a:r>
            <a:r>
              <a:rPr lang="fr-FR" b="1" dirty="0" smtClean="0">
                <a:solidFill>
                  <a:srgbClr val="FF0000"/>
                </a:solidFill>
                <a:sym typeface="Wingdings" panose="05000000000000000000" pitchFamily="2" charset="2"/>
              </a:rPr>
              <a:t> </a:t>
            </a:r>
            <a:r>
              <a:rPr lang="fr-FR" b="1" dirty="0" err="1">
                <a:solidFill>
                  <a:srgbClr val="FF0000"/>
                </a:solidFill>
              </a:rPr>
              <a:t>E</a:t>
            </a:r>
            <a:r>
              <a:rPr lang="fr-FR" b="1" baseline="-25000" dirty="0" err="1">
                <a:solidFill>
                  <a:srgbClr val="FF0000"/>
                </a:solidFill>
              </a:rPr>
              <a:t>spontanée</a:t>
            </a:r>
            <a:r>
              <a:rPr lang="fr-FR" b="1" dirty="0" smtClean="0">
                <a:solidFill>
                  <a:srgbClr val="FF0000"/>
                </a:solidFill>
                <a:sym typeface="Symbol" panose="05050102010706020507" pitchFamily="18" charset="2"/>
              </a:rPr>
              <a:t></a:t>
            </a:r>
            <a:r>
              <a:rPr lang="fr-FR" b="1" dirty="0" smtClean="0">
                <a:solidFill>
                  <a:srgbClr val="FF0000"/>
                </a:solidFill>
                <a:sym typeface="Wingdings" panose="05000000000000000000" pitchFamily="2" charset="2"/>
              </a:rPr>
              <a:t> </a:t>
            </a:r>
          </a:p>
          <a:p>
            <a:r>
              <a:rPr lang="fr-FR" b="1" dirty="0" smtClean="0">
                <a:solidFill>
                  <a:srgbClr val="FF0000"/>
                </a:solidFill>
                <a:sym typeface="Wingdings" panose="05000000000000000000" pitchFamily="2" charset="2"/>
              </a:rPr>
              <a:t> Pour limiter le bruit ASE, il faut rapprocher les amplis les uns des autres</a:t>
            </a:r>
            <a:endParaRPr lang="fr-FR" b="1" dirty="0">
              <a:solidFill>
                <a:srgbClr val="FF0000"/>
              </a:solidFill>
            </a:endParaRPr>
          </a:p>
        </p:txBody>
      </p:sp>
      <p:sp>
        <p:nvSpPr>
          <p:cNvPr id="117"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wipe(left)">
                                      <p:cBhvr>
                                        <p:cTn id="7" dur="500"/>
                                        <p:tgtEl>
                                          <p:spTgt spid="1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05"/>
                                        </p:tgtEl>
                                        <p:attrNameLst>
                                          <p:attrName>style.visibility</p:attrName>
                                        </p:attrNameLst>
                                      </p:cBhvr>
                                      <p:to>
                                        <p:strVal val="visible"/>
                                      </p:to>
                                    </p:set>
                                    <p:animEffect transition="in" filter="wipe(left)">
                                      <p:cBhvr>
                                        <p:cTn id="12" dur="500"/>
                                        <p:tgtEl>
                                          <p:spTgt spid="10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wipe(left)">
                                      <p:cBhvr>
                                        <p:cTn id="17" dur="500"/>
                                        <p:tgtEl>
                                          <p:spTgt spid="10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wipe(left)">
                                      <p:cBhvr>
                                        <p:cTn id="22" dur="500"/>
                                        <p:tgtEl>
                                          <p:spTgt spid="107"/>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108"/>
                                        </p:tgtEl>
                                        <p:attrNameLst>
                                          <p:attrName>style.visibility</p:attrName>
                                        </p:attrNameLst>
                                      </p:cBhvr>
                                      <p:to>
                                        <p:strVal val="visible"/>
                                      </p:to>
                                    </p:set>
                                    <p:animEffect transition="in" filter="wipe(left)">
                                      <p:cBhvr>
                                        <p:cTn id="26" dur="500"/>
                                        <p:tgtEl>
                                          <p:spTgt spid="108"/>
                                        </p:tgtEl>
                                      </p:cBhvr>
                                    </p:animEffect>
                                  </p:childTnLst>
                                </p:cTn>
                              </p:par>
                            </p:childTnLst>
                          </p:cTn>
                        </p:par>
                        <p:par>
                          <p:cTn id="27" fill="hold">
                            <p:stCondLst>
                              <p:cond delay="1000"/>
                            </p:stCondLst>
                            <p:childTnLst>
                              <p:par>
                                <p:cTn id="28" presetID="1" presetClass="entr" presetSubtype="0" fill="hold" nodeType="afterEffect">
                                  <p:stCondLst>
                                    <p:cond delay="0"/>
                                  </p:stCondLst>
                                  <p:childTnLst>
                                    <p:set>
                                      <p:cBhvr>
                                        <p:cTn id="29" dur="1" fill="hold">
                                          <p:stCondLst>
                                            <p:cond delay="0"/>
                                          </p:stCondLst>
                                        </p:cTn>
                                        <p:tgtEl>
                                          <p:spTgt spid="81">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 presetClass="entr" presetSubtype="0" fill="hold" nodeType="afterEffect">
                                  <p:stCondLst>
                                    <p:cond delay="0"/>
                                  </p:stCondLst>
                                  <p:childTnLst>
                                    <p:set>
                                      <p:cBhvr>
                                        <p:cTn id="32" dur="1" fill="hold">
                                          <p:stCondLst>
                                            <p:cond delay="0"/>
                                          </p:stCondLst>
                                        </p:cTn>
                                        <p:tgtEl>
                                          <p:spTgt spid="81">
                                            <p:txEl>
                                              <p:pRg st="1" end="1"/>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109"/>
                                        </p:tgtEl>
                                        <p:attrNameLst>
                                          <p:attrName>style.visibility</p:attrName>
                                        </p:attrNameLst>
                                      </p:cBhvr>
                                      <p:to>
                                        <p:strVal val="visible"/>
                                      </p:to>
                                    </p:set>
                                    <p:animEffect transition="in" filter="wipe(down)">
                                      <p:cBhvr>
                                        <p:cTn id="37" dur="500"/>
                                        <p:tgtEl>
                                          <p:spTgt spid="109"/>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wipe(left)">
                                      <p:cBhvr>
                                        <p:cTn id="42" dur="500"/>
                                        <p:tgtEl>
                                          <p:spTgt spid="7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10"/>
                                        </p:tgtEl>
                                        <p:attrNameLst>
                                          <p:attrName>style.visibility</p:attrName>
                                        </p:attrNameLst>
                                      </p:cBhvr>
                                      <p:to>
                                        <p:strVal val="visible"/>
                                      </p:to>
                                    </p:set>
                                    <p:animEffect transition="in" filter="wipe(left)">
                                      <p:cBhvr>
                                        <p:cTn id="47" dur="500"/>
                                        <p:tgtEl>
                                          <p:spTgt spid="110"/>
                                        </p:tgtEl>
                                      </p:cBhvr>
                                    </p:animEffect>
                                  </p:childTnLst>
                                </p:cTn>
                              </p:par>
                            </p:childTnLst>
                          </p:cTn>
                        </p:par>
                        <p:par>
                          <p:cTn id="48" fill="hold">
                            <p:stCondLst>
                              <p:cond delay="500"/>
                            </p:stCondLst>
                            <p:childTnLst>
                              <p:par>
                                <p:cTn id="49" presetID="22" presetClass="entr" presetSubtype="8" fill="hold" nodeType="afterEffect">
                                  <p:stCondLst>
                                    <p:cond delay="0"/>
                                  </p:stCondLst>
                                  <p:childTnLst>
                                    <p:set>
                                      <p:cBhvr>
                                        <p:cTn id="50" dur="1" fill="hold">
                                          <p:stCondLst>
                                            <p:cond delay="0"/>
                                          </p:stCondLst>
                                        </p:cTn>
                                        <p:tgtEl>
                                          <p:spTgt spid="111"/>
                                        </p:tgtEl>
                                        <p:attrNameLst>
                                          <p:attrName>style.visibility</p:attrName>
                                        </p:attrNameLst>
                                      </p:cBhvr>
                                      <p:to>
                                        <p:strVal val="visible"/>
                                      </p:to>
                                    </p:set>
                                    <p:animEffect transition="in" filter="wipe(left)">
                                      <p:cBhvr>
                                        <p:cTn id="51" dur="500"/>
                                        <p:tgtEl>
                                          <p:spTgt spid="111"/>
                                        </p:tgtEl>
                                      </p:cBhvr>
                                    </p:animEffect>
                                  </p:childTnLst>
                                </p:cTn>
                              </p:par>
                            </p:childTnLst>
                          </p:cTn>
                        </p:par>
                        <p:par>
                          <p:cTn id="52" fill="hold">
                            <p:stCondLst>
                              <p:cond delay="1000"/>
                            </p:stCondLst>
                            <p:childTnLst>
                              <p:par>
                                <p:cTn id="53" presetID="22" presetClass="entr" presetSubtype="8" fill="hold" nodeType="afterEffect">
                                  <p:stCondLst>
                                    <p:cond delay="0"/>
                                  </p:stCondLst>
                                  <p:childTnLst>
                                    <p:set>
                                      <p:cBhvr>
                                        <p:cTn id="54" dur="1" fill="hold">
                                          <p:stCondLst>
                                            <p:cond delay="0"/>
                                          </p:stCondLst>
                                        </p:cTn>
                                        <p:tgtEl>
                                          <p:spTgt spid="81">
                                            <p:txEl>
                                              <p:pRg st="2" end="2"/>
                                            </p:txEl>
                                          </p:spTgt>
                                        </p:tgtEl>
                                        <p:attrNameLst>
                                          <p:attrName>style.visibility</p:attrName>
                                        </p:attrNameLst>
                                      </p:cBhvr>
                                      <p:to>
                                        <p:strVal val="visible"/>
                                      </p:to>
                                    </p:set>
                                    <p:animEffect transition="in" filter="wipe(left)">
                                      <p:cBhvr>
                                        <p:cTn id="55" dur="500"/>
                                        <p:tgtEl>
                                          <p:spTgt spid="81">
                                            <p:txEl>
                                              <p:pRg st="2" end="2"/>
                                            </p:txEl>
                                          </p:spTgt>
                                        </p:tgtEl>
                                      </p:cBhvr>
                                    </p:animEffect>
                                  </p:childTnLst>
                                </p:cTn>
                              </p:par>
                              <p:par>
                                <p:cTn id="56" presetID="22" presetClass="entr" presetSubtype="8" fill="hold" nodeType="withEffect">
                                  <p:stCondLst>
                                    <p:cond delay="0"/>
                                  </p:stCondLst>
                                  <p:childTnLst>
                                    <p:set>
                                      <p:cBhvr>
                                        <p:cTn id="57" dur="1" fill="hold">
                                          <p:stCondLst>
                                            <p:cond delay="0"/>
                                          </p:stCondLst>
                                        </p:cTn>
                                        <p:tgtEl>
                                          <p:spTgt spid="81">
                                            <p:txEl>
                                              <p:pRg st="3" end="3"/>
                                            </p:txEl>
                                          </p:spTgt>
                                        </p:tgtEl>
                                        <p:attrNameLst>
                                          <p:attrName>style.visibility</p:attrName>
                                        </p:attrNameLst>
                                      </p:cBhvr>
                                      <p:to>
                                        <p:strVal val="visible"/>
                                      </p:to>
                                    </p:set>
                                    <p:animEffect transition="in" filter="wipe(left)">
                                      <p:cBhvr>
                                        <p:cTn id="58" dur="500"/>
                                        <p:tgtEl>
                                          <p:spTgt spid="81">
                                            <p:txEl>
                                              <p:pRg st="3" end="3"/>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2" fill="hold" nodeType="clickEffect">
                                  <p:stCondLst>
                                    <p:cond delay="0"/>
                                  </p:stCondLst>
                                  <p:childTnLst>
                                    <p:set>
                                      <p:cBhvr>
                                        <p:cTn id="62" dur="1" fill="hold">
                                          <p:stCondLst>
                                            <p:cond delay="0"/>
                                          </p:stCondLst>
                                        </p:cTn>
                                        <p:tgtEl>
                                          <p:spTgt spid="112"/>
                                        </p:tgtEl>
                                        <p:attrNameLst>
                                          <p:attrName>style.visibility</p:attrName>
                                        </p:attrNameLst>
                                      </p:cBhvr>
                                      <p:to>
                                        <p:strVal val="visible"/>
                                      </p:to>
                                    </p:set>
                                    <p:animEffect transition="in" filter="wipe(right)">
                                      <p:cBhvr>
                                        <p:cTn id="63" dur="500"/>
                                        <p:tgtEl>
                                          <p:spTgt spid="112"/>
                                        </p:tgtEl>
                                      </p:cBhvr>
                                    </p:animEffec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nodeType="clickEffect">
                                  <p:stCondLst>
                                    <p:cond delay="0"/>
                                  </p:stCondLst>
                                  <p:childTnLst>
                                    <p:set>
                                      <p:cBhvr>
                                        <p:cTn id="67" dur="1" fill="hold">
                                          <p:stCondLst>
                                            <p:cond delay="0"/>
                                          </p:stCondLst>
                                        </p:cTn>
                                        <p:tgtEl>
                                          <p:spTgt spid="196"/>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116"/>
                                        </p:tgtEl>
                                        <p:attrNameLst>
                                          <p:attrName>style.visibility</p:attrName>
                                        </p:attrNameLst>
                                      </p:cBhvr>
                                      <p:to>
                                        <p:strVal val="visible"/>
                                      </p:to>
                                    </p:set>
                                    <p:animEffect transition="in" filter="wipe(left)">
                                      <p:cBhvr>
                                        <p:cTn id="72" dur="500"/>
                                        <p:tgtEl>
                                          <p:spTgt spid="116"/>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26</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Transitions induites : Amplification optique </a:t>
            </a:r>
          </a:p>
          <a:p>
            <a:r>
              <a:rPr lang="fr-FR" sz="2400" b="1" kern="0" dirty="0" smtClean="0">
                <a:solidFill>
                  <a:srgbClr val="DA6667"/>
                </a:solidFill>
                <a:latin typeface="Arial Narrow" pitchFamily="34" charset="0"/>
                <a:sym typeface="Wingdings" pitchFamily="2" charset="2"/>
              </a:rPr>
              <a:t> L’amplificateur Erbium : </a:t>
            </a:r>
            <a:r>
              <a:rPr lang="fr-FR" sz="2400" b="1" kern="0" dirty="0" smtClean="0">
                <a:solidFill>
                  <a:srgbClr val="C00000"/>
                </a:solidFill>
                <a:latin typeface="Arial Narrow" pitchFamily="34" charset="0"/>
                <a:sym typeface="Wingdings" pitchFamily="2" charset="2"/>
              </a:rPr>
              <a:t>Erbium </a:t>
            </a:r>
            <a:r>
              <a:rPr lang="fr-FR" sz="2400" b="1" kern="0" dirty="0" err="1" smtClean="0">
                <a:solidFill>
                  <a:srgbClr val="C00000"/>
                </a:solidFill>
                <a:latin typeface="Arial Narrow" pitchFamily="34" charset="0"/>
                <a:sym typeface="Wingdings" pitchFamily="2" charset="2"/>
              </a:rPr>
              <a:t>Doped</a:t>
            </a:r>
            <a:r>
              <a:rPr lang="fr-FR" sz="2400" b="1" kern="0" dirty="0" smtClean="0">
                <a:solidFill>
                  <a:srgbClr val="C00000"/>
                </a:solidFill>
                <a:latin typeface="Arial Narrow" pitchFamily="34" charset="0"/>
                <a:sym typeface="Wingdings" pitchFamily="2" charset="2"/>
              </a:rPr>
              <a:t> </a:t>
            </a:r>
            <a:r>
              <a:rPr lang="fr-FR" sz="2400" b="1" kern="0" dirty="0" err="1" smtClean="0">
                <a:solidFill>
                  <a:srgbClr val="C00000"/>
                </a:solidFill>
                <a:latin typeface="Arial Narrow" pitchFamily="34" charset="0"/>
                <a:sym typeface="Wingdings" pitchFamily="2" charset="2"/>
              </a:rPr>
              <a:t>Fiber</a:t>
            </a:r>
            <a:r>
              <a:rPr lang="fr-FR" sz="2400" b="1" kern="0" dirty="0" smtClean="0">
                <a:solidFill>
                  <a:srgbClr val="C00000"/>
                </a:solidFill>
                <a:latin typeface="Arial Narrow" pitchFamily="34" charset="0"/>
                <a:sym typeface="Wingdings" pitchFamily="2" charset="2"/>
              </a:rPr>
              <a:t> Amplifier (EDFA)</a:t>
            </a:r>
            <a:endParaRPr lang="fr-FR" sz="2400" b="1" kern="0" dirty="0">
              <a:solidFill>
                <a:srgbClr val="C00000"/>
              </a:solidFill>
              <a:latin typeface="Arial Narrow" pitchFamily="34" charset="0"/>
              <a:ea typeface="+mj-ea"/>
              <a:cs typeface="+mj-cs"/>
            </a:endParaRPr>
          </a:p>
        </p:txBody>
      </p:sp>
      <p:cxnSp>
        <p:nvCxnSpPr>
          <p:cNvPr id="30" name="Connecteur droit 29"/>
          <p:cNvCxnSpPr/>
          <p:nvPr/>
        </p:nvCxnSpPr>
        <p:spPr bwMode="auto">
          <a:xfrm>
            <a:off x="1389871" y="3330166"/>
            <a:ext cx="5891213" cy="0"/>
          </a:xfrm>
          <a:prstGeom prst="line">
            <a:avLst/>
          </a:prstGeom>
          <a:noFill/>
          <a:ln w="38100" cap="flat" cmpd="sng" algn="ctr">
            <a:solidFill>
              <a:srgbClr val="000000">
                <a:shade val="95000"/>
                <a:satMod val="105000"/>
              </a:srgbClr>
            </a:solidFill>
            <a:prstDash val="solid"/>
          </a:ln>
          <a:effectLst/>
        </p:spPr>
      </p:cxnSp>
      <p:sp>
        <p:nvSpPr>
          <p:cNvPr id="31" name="Ellipse 30"/>
          <p:cNvSpPr/>
          <p:nvPr/>
        </p:nvSpPr>
        <p:spPr bwMode="auto">
          <a:xfrm>
            <a:off x="4271184" y="2596741"/>
            <a:ext cx="500062" cy="715962"/>
          </a:xfrm>
          <a:prstGeom prst="ellipse">
            <a:avLst/>
          </a:prstGeom>
          <a:noFill/>
          <a:ln w="3810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32" name="Ellipse 31"/>
          <p:cNvSpPr/>
          <p:nvPr/>
        </p:nvSpPr>
        <p:spPr bwMode="auto">
          <a:xfrm>
            <a:off x="4423584" y="2596741"/>
            <a:ext cx="500062" cy="715962"/>
          </a:xfrm>
          <a:prstGeom prst="ellipse">
            <a:avLst/>
          </a:prstGeom>
          <a:noFill/>
          <a:ln w="3810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33" name="Ellipse 32"/>
          <p:cNvSpPr/>
          <p:nvPr/>
        </p:nvSpPr>
        <p:spPr bwMode="auto">
          <a:xfrm>
            <a:off x="4575984" y="2596741"/>
            <a:ext cx="500062" cy="715962"/>
          </a:xfrm>
          <a:prstGeom prst="ellipse">
            <a:avLst/>
          </a:prstGeom>
          <a:noFill/>
          <a:ln w="3810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34" name="Forme libre 33"/>
          <p:cNvSpPr/>
          <p:nvPr/>
        </p:nvSpPr>
        <p:spPr bwMode="auto">
          <a:xfrm>
            <a:off x="2337609" y="2571341"/>
            <a:ext cx="1104900" cy="758825"/>
          </a:xfrm>
          <a:custGeom>
            <a:avLst/>
            <a:gdLst>
              <a:gd name="connsiteX0" fmla="*/ 0 w 1104181"/>
              <a:gd name="connsiteY0" fmla="*/ 0 h 759125"/>
              <a:gd name="connsiteX1" fmla="*/ 431321 w 1104181"/>
              <a:gd name="connsiteY1" fmla="*/ 543464 h 759125"/>
              <a:gd name="connsiteX2" fmla="*/ 1104181 w 1104181"/>
              <a:gd name="connsiteY2" fmla="*/ 759125 h 759125"/>
            </a:gdLst>
            <a:ahLst/>
            <a:cxnLst>
              <a:cxn ang="0">
                <a:pos x="connsiteX0" y="connsiteY0"/>
              </a:cxn>
              <a:cxn ang="0">
                <a:pos x="connsiteX1" y="connsiteY1"/>
              </a:cxn>
              <a:cxn ang="0">
                <a:pos x="connsiteX2" y="connsiteY2"/>
              </a:cxn>
            </a:cxnLst>
            <a:rect l="l" t="t" r="r" b="b"/>
            <a:pathLst>
              <a:path w="1104181" h="759125">
                <a:moveTo>
                  <a:pt x="0" y="0"/>
                </a:moveTo>
                <a:cubicBezTo>
                  <a:pt x="123645" y="208471"/>
                  <a:pt x="247291" y="416943"/>
                  <a:pt x="431321" y="543464"/>
                </a:cubicBezTo>
                <a:cubicBezTo>
                  <a:pt x="615351" y="669985"/>
                  <a:pt x="859766" y="714555"/>
                  <a:pt x="1104181" y="759125"/>
                </a:cubicBezTo>
              </a:path>
            </a:pathLst>
          </a:custGeom>
          <a:noFill/>
          <a:ln w="38100" cap="flat" cmpd="sng" algn="ctr">
            <a:solidFill>
              <a:srgbClr val="000000">
                <a:shade val="95000"/>
                <a:satMod val="105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000000"/>
              </a:solidFill>
              <a:effectLst/>
              <a:uLnTx/>
              <a:uFillTx/>
              <a:latin typeface="Arial"/>
              <a:ea typeface="+mn-ea"/>
              <a:cs typeface="+mn-cs"/>
            </a:endParaRPr>
          </a:p>
        </p:txBody>
      </p:sp>
      <p:sp>
        <p:nvSpPr>
          <p:cNvPr id="35" name="Forme libre 34"/>
          <p:cNvSpPr/>
          <p:nvPr/>
        </p:nvSpPr>
        <p:spPr bwMode="auto">
          <a:xfrm flipH="1">
            <a:off x="6001559" y="2558641"/>
            <a:ext cx="1104900" cy="758825"/>
          </a:xfrm>
          <a:custGeom>
            <a:avLst/>
            <a:gdLst>
              <a:gd name="connsiteX0" fmla="*/ 0 w 1104181"/>
              <a:gd name="connsiteY0" fmla="*/ 0 h 759125"/>
              <a:gd name="connsiteX1" fmla="*/ 431321 w 1104181"/>
              <a:gd name="connsiteY1" fmla="*/ 543464 h 759125"/>
              <a:gd name="connsiteX2" fmla="*/ 1104181 w 1104181"/>
              <a:gd name="connsiteY2" fmla="*/ 759125 h 759125"/>
            </a:gdLst>
            <a:ahLst/>
            <a:cxnLst>
              <a:cxn ang="0">
                <a:pos x="connsiteX0" y="connsiteY0"/>
              </a:cxn>
              <a:cxn ang="0">
                <a:pos x="connsiteX1" y="connsiteY1"/>
              </a:cxn>
              <a:cxn ang="0">
                <a:pos x="connsiteX2" y="connsiteY2"/>
              </a:cxn>
            </a:cxnLst>
            <a:rect l="l" t="t" r="r" b="b"/>
            <a:pathLst>
              <a:path w="1104181" h="759125">
                <a:moveTo>
                  <a:pt x="0" y="0"/>
                </a:moveTo>
                <a:cubicBezTo>
                  <a:pt x="123645" y="208471"/>
                  <a:pt x="247291" y="416943"/>
                  <a:pt x="431321" y="543464"/>
                </a:cubicBezTo>
                <a:cubicBezTo>
                  <a:pt x="615351" y="669985"/>
                  <a:pt x="859766" y="714555"/>
                  <a:pt x="1104181" y="759125"/>
                </a:cubicBezTo>
              </a:path>
            </a:pathLst>
          </a:custGeom>
          <a:noFill/>
          <a:ln w="38100" cap="flat" cmpd="sng" algn="ctr">
            <a:solidFill>
              <a:srgbClr val="000000">
                <a:shade val="95000"/>
                <a:satMod val="105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000000"/>
              </a:solidFill>
              <a:effectLst/>
              <a:uLnTx/>
              <a:uFillTx/>
              <a:latin typeface="Arial"/>
              <a:ea typeface="+mn-ea"/>
              <a:cs typeface="+mn-cs"/>
            </a:endParaRPr>
          </a:p>
        </p:txBody>
      </p:sp>
      <p:sp>
        <p:nvSpPr>
          <p:cNvPr id="36" name="Ellipse 35"/>
          <p:cNvSpPr/>
          <p:nvPr/>
        </p:nvSpPr>
        <p:spPr bwMode="auto">
          <a:xfrm>
            <a:off x="5806296" y="3174591"/>
            <a:ext cx="457200" cy="249237"/>
          </a:xfrm>
          <a:prstGeom prst="ellipse">
            <a:avLst/>
          </a:prstGeom>
          <a:solidFill>
            <a:srgbClr val="BBE0E3"/>
          </a:solidFill>
          <a:ln w="254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37" name="ZoneTexte 36"/>
          <p:cNvSpPr txBox="1">
            <a:spLocks noChangeArrowheads="1"/>
          </p:cNvSpPr>
          <p:nvPr/>
        </p:nvSpPr>
        <p:spPr bwMode="auto">
          <a:xfrm>
            <a:off x="5780133" y="3157080"/>
            <a:ext cx="526090" cy="276849"/>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200" b="0" i="0" u="none" strike="noStrike" kern="0" cap="none" spc="0" normalizeH="0" baseline="0" noProof="0" dirty="0" smtClean="0">
                <a:ln>
                  <a:noFill/>
                </a:ln>
                <a:solidFill>
                  <a:sysClr val="windowText" lastClr="000000"/>
                </a:solidFill>
                <a:effectLst/>
                <a:uLnTx/>
                <a:uFillTx/>
              </a:rPr>
              <a:t>MUX</a:t>
            </a:r>
          </a:p>
        </p:txBody>
      </p:sp>
      <p:sp>
        <p:nvSpPr>
          <p:cNvPr id="38" name="Ellipse 37"/>
          <p:cNvSpPr/>
          <p:nvPr/>
        </p:nvSpPr>
        <p:spPr bwMode="auto">
          <a:xfrm>
            <a:off x="3190096" y="3196816"/>
            <a:ext cx="457200" cy="250825"/>
          </a:xfrm>
          <a:prstGeom prst="ellipse">
            <a:avLst/>
          </a:prstGeom>
          <a:solidFill>
            <a:srgbClr val="BBE0E3"/>
          </a:solidFill>
          <a:ln w="254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39" name="ZoneTexte 38"/>
          <p:cNvSpPr txBox="1">
            <a:spLocks noChangeArrowheads="1"/>
          </p:cNvSpPr>
          <p:nvPr/>
        </p:nvSpPr>
        <p:spPr bwMode="auto">
          <a:xfrm>
            <a:off x="3172123" y="3180073"/>
            <a:ext cx="526090" cy="276849"/>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200" b="0" i="0" u="none" strike="noStrike" kern="0" cap="none" spc="0" normalizeH="0" baseline="0" noProof="0" dirty="0" smtClean="0">
                <a:ln>
                  <a:noFill/>
                </a:ln>
                <a:solidFill>
                  <a:sysClr val="windowText" lastClr="000000"/>
                </a:solidFill>
                <a:effectLst/>
                <a:uLnTx/>
                <a:uFillTx/>
              </a:rPr>
              <a:t>MUX</a:t>
            </a:r>
          </a:p>
        </p:txBody>
      </p:sp>
      <p:sp>
        <p:nvSpPr>
          <p:cNvPr id="40" name="Flèche droite 39"/>
          <p:cNvSpPr/>
          <p:nvPr/>
        </p:nvSpPr>
        <p:spPr bwMode="auto">
          <a:xfrm>
            <a:off x="475471" y="3044416"/>
            <a:ext cx="836613" cy="552450"/>
          </a:xfrm>
          <a:prstGeom prst="rightArrow">
            <a:avLst/>
          </a:prstGeom>
          <a:solidFill>
            <a:srgbClr val="BBE0E3"/>
          </a:solidFill>
          <a:ln w="254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41" name="ZoneTexte 39"/>
          <p:cNvSpPr txBox="1">
            <a:spLocks noChangeArrowheads="1"/>
          </p:cNvSpPr>
          <p:nvPr/>
        </p:nvSpPr>
        <p:spPr bwMode="auto">
          <a:xfrm>
            <a:off x="440546" y="3122590"/>
            <a:ext cx="825841" cy="369132"/>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800" b="0" i="0" u="none" strike="noStrike" kern="0" cap="none" spc="0" normalizeH="0" baseline="0" noProof="0" smtClean="0">
                <a:ln>
                  <a:noFill/>
                </a:ln>
                <a:solidFill>
                  <a:sysClr val="windowText" lastClr="000000"/>
                </a:solidFill>
                <a:effectLst/>
                <a:uLnTx/>
                <a:uFillTx/>
              </a:rPr>
              <a:t>Signal</a:t>
            </a:r>
          </a:p>
        </p:txBody>
      </p:sp>
      <p:sp>
        <p:nvSpPr>
          <p:cNvPr id="42" name="Flèche droite 41"/>
          <p:cNvSpPr/>
          <p:nvPr/>
        </p:nvSpPr>
        <p:spPr bwMode="auto">
          <a:xfrm rot="3582389">
            <a:off x="1705784" y="1929991"/>
            <a:ext cx="836612" cy="550862"/>
          </a:xfrm>
          <a:prstGeom prst="rightArrow">
            <a:avLst/>
          </a:prstGeom>
          <a:solidFill>
            <a:srgbClr val="BBE0E3"/>
          </a:solidFill>
          <a:ln w="254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43" name="ZoneTexte 42"/>
          <p:cNvSpPr txBox="1">
            <a:spLocks noChangeArrowheads="1"/>
          </p:cNvSpPr>
          <p:nvPr/>
        </p:nvSpPr>
        <p:spPr bwMode="auto">
          <a:xfrm rot="3582389">
            <a:off x="1678278" y="1990175"/>
            <a:ext cx="915138" cy="369320"/>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800" b="0" i="0" u="none" strike="noStrike" kern="0" cap="none" spc="0" normalizeH="0" baseline="0" noProof="0" dirty="0" smtClean="0">
                <a:ln>
                  <a:noFill/>
                </a:ln>
                <a:solidFill>
                  <a:sysClr val="windowText" lastClr="000000"/>
                </a:solidFill>
                <a:effectLst/>
                <a:uLnTx/>
                <a:uFillTx/>
              </a:rPr>
              <a:t>Pompe</a:t>
            </a:r>
          </a:p>
        </p:txBody>
      </p:sp>
      <p:grpSp>
        <p:nvGrpSpPr>
          <p:cNvPr id="44" name="Groupe 45"/>
          <p:cNvGrpSpPr>
            <a:grpSpLocks/>
          </p:cNvGrpSpPr>
          <p:nvPr/>
        </p:nvGrpSpPr>
        <p:grpSpPr bwMode="auto">
          <a:xfrm rot="4374492">
            <a:off x="7154363" y="1759797"/>
            <a:ext cx="551790" cy="926681"/>
            <a:chOff x="2776271" y="227787"/>
            <a:chExt cx="552090" cy="926710"/>
          </a:xfrm>
        </p:grpSpPr>
        <p:sp>
          <p:nvSpPr>
            <p:cNvPr id="50" name="Flèche droite 49"/>
            <p:cNvSpPr/>
            <p:nvPr/>
          </p:nvSpPr>
          <p:spPr>
            <a:xfrm rot="3582389">
              <a:off x="2624367" y="468640"/>
              <a:ext cx="839814" cy="549574"/>
            </a:xfrm>
            <a:prstGeom prst="rightArrow">
              <a:avLst/>
            </a:prstGeom>
            <a:solidFill>
              <a:srgbClr val="BBE0E3"/>
            </a:solidFill>
            <a:ln w="254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51" name="ZoneTexte 44"/>
            <p:cNvSpPr txBox="1">
              <a:spLocks noChangeArrowheads="1"/>
            </p:cNvSpPr>
            <p:nvPr/>
          </p:nvSpPr>
          <p:spPr bwMode="auto">
            <a:xfrm rot="-7094892">
              <a:off x="2545406" y="500939"/>
              <a:ext cx="915635" cy="369332"/>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800" b="0" i="0" u="none" strike="noStrike" kern="0" cap="none" spc="0" normalizeH="0" baseline="0" noProof="0" dirty="0" smtClean="0">
                  <a:ln>
                    <a:noFill/>
                  </a:ln>
                  <a:solidFill>
                    <a:sysClr val="windowText" lastClr="000000"/>
                  </a:solidFill>
                  <a:effectLst/>
                  <a:uLnTx/>
                  <a:uFillTx/>
                </a:rPr>
                <a:t>Pompe</a:t>
              </a:r>
            </a:p>
          </p:txBody>
        </p:sp>
      </p:grpSp>
      <p:sp>
        <p:nvSpPr>
          <p:cNvPr id="45" name="ZoneTexte 46"/>
          <p:cNvSpPr txBox="1">
            <a:spLocks noChangeArrowheads="1"/>
          </p:cNvSpPr>
          <p:nvPr/>
        </p:nvSpPr>
        <p:spPr bwMode="auto">
          <a:xfrm>
            <a:off x="3942764" y="2079268"/>
            <a:ext cx="1576072" cy="523220"/>
          </a:xfrm>
          <a:prstGeom prst="rect">
            <a:avLst/>
          </a:prstGeom>
          <a:noFill/>
          <a:ln w="9525">
            <a:noFill/>
            <a:miter lim="800000"/>
            <a:headEnd/>
            <a:tailEnd/>
          </a:ln>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FR" sz="1400" b="1" i="1" u="none" strike="noStrike" kern="0" cap="none" spc="0" normalizeH="0" baseline="0" noProof="0" dirty="0" smtClean="0">
                <a:ln>
                  <a:noFill/>
                </a:ln>
                <a:solidFill>
                  <a:sysClr val="windowText" lastClr="000000"/>
                </a:solidFill>
                <a:effectLst/>
                <a:uLnTx/>
                <a:uFillTx/>
              </a:rPr>
              <a:t>Fibre dopée Er</a:t>
            </a:r>
            <a:r>
              <a:rPr kumimoji="0" lang="fr-FR" sz="1400" b="1" i="1" u="none" strike="noStrike" kern="0" cap="none" spc="0" normalizeH="0" baseline="30000" noProof="0" dirty="0" smtClean="0">
                <a:ln>
                  <a:noFill/>
                </a:ln>
                <a:solidFill>
                  <a:sysClr val="windowText" lastClr="000000"/>
                </a:solidFill>
                <a:effectLst/>
                <a:uLnTx/>
                <a:uFillTx/>
              </a:rPr>
              <a:t>3+</a:t>
            </a:r>
          </a:p>
          <a:p>
            <a:pPr marL="0" marR="0" lvl="0" indent="0" algn="ctr" defTabSz="914400" eaLnBrk="1" fontAlgn="auto" latinLnBrk="0" hangingPunct="1">
              <a:lnSpc>
                <a:spcPct val="100000"/>
              </a:lnSpc>
              <a:spcBef>
                <a:spcPts val="0"/>
              </a:spcBef>
              <a:spcAft>
                <a:spcPts val="0"/>
              </a:spcAft>
              <a:buClrTx/>
              <a:buSzTx/>
              <a:buFontTx/>
              <a:buNone/>
              <a:tabLst/>
              <a:defRPr/>
            </a:pPr>
            <a:r>
              <a:rPr lang="fr-FR" sz="1400" b="1" i="1" kern="0" dirty="0" smtClean="0">
                <a:solidFill>
                  <a:sysClr val="windowText" lastClr="000000"/>
                </a:solidFill>
                <a:sym typeface="Symbol"/>
              </a:rPr>
              <a:t>10m</a:t>
            </a:r>
            <a:endParaRPr kumimoji="0" lang="fr-FR" sz="1400" b="1" i="1" u="none" strike="noStrike" kern="0" cap="none" spc="0" normalizeH="0" noProof="0" dirty="0" smtClean="0">
              <a:ln>
                <a:noFill/>
              </a:ln>
              <a:solidFill>
                <a:sysClr val="windowText" lastClr="000000"/>
              </a:solidFill>
              <a:effectLst/>
              <a:uLnTx/>
              <a:uFillTx/>
            </a:endParaRPr>
          </a:p>
        </p:txBody>
      </p:sp>
      <p:sp>
        <p:nvSpPr>
          <p:cNvPr id="46" name="Flèche droite 45"/>
          <p:cNvSpPr/>
          <p:nvPr/>
        </p:nvSpPr>
        <p:spPr bwMode="auto">
          <a:xfrm>
            <a:off x="7312834" y="3058703"/>
            <a:ext cx="836612" cy="552450"/>
          </a:xfrm>
          <a:prstGeom prst="rightArrow">
            <a:avLst/>
          </a:prstGeom>
          <a:solidFill>
            <a:srgbClr val="BBE0E3"/>
          </a:solidFill>
          <a:ln w="254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47" name="ZoneTexte 48"/>
          <p:cNvSpPr txBox="1">
            <a:spLocks noChangeArrowheads="1"/>
          </p:cNvSpPr>
          <p:nvPr/>
        </p:nvSpPr>
        <p:spPr bwMode="auto">
          <a:xfrm>
            <a:off x="7278203" y="3136959"/>
            <a:ext cx="787370" cy="369132"/>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800" b="0" i="0" u="none" strike="noStrike" kern="0" cap="none" spc="0" normalizeH="0" baseline="0" noProof="0" smtClean="0">
                <a:ln>
                  <a:noFill/>
                </a:ln>
                <a:solidFill>
                  <a:sysClr val="windowText" lastClr="000000"/>
                </a:solidFill>
                <a:effectLst/>
                <a:uLnTx/>
                <a:uFillTx/>
              </a:rPr>
              <a:t>Sortie</a:t>
            </a:r>
          </a:p>
        </p:txBody>
      </p:sp>
      <p:sp>
        <p:nvSpPr>
          <p:cNvPr id="48" name="Flèche droite 47"/>
          <p:cNvSpPr/>
          <p:nvPr/>
        </p:nvSpPr>
        <p:spPr bwMode="auto">
          <a:xfrm>
            <a:off x="1786746" y="3050766"/>
            <a:ext cx="836613" cy="552450"/>
          </a:xfrm>
          <a:prstGeom prst="rightArrow">
            <a:avLst/>
          </a:prstGeom>
          <a:solidFill>
            <a:srgbClr val="FFFFFF"/>
          </a:solidFill>
          <a:ln w="254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dirty="0">
              <a:ln>
                <a:noFill/>
              </a:ln>
              <a:solidFill>
                <a:srgbClr val="FFFFFF"/>
              </a:solidFill>
              <a:effectLst/>
              <a:uLnTx/>
              <a:uFillTx/>
              <a:latin typeface="Arial"/>
              <a:ea typeface="+mn-ea"/>
              <a:cs typeface="+mn-cs"/>
            </a:endParaRPr>
          </a:p>
        </p:txBody>
      </p:sp>
      <p:sp>
        <p:nvSpPr>
          <p:cNvPr id="49" name="ZoneTexte 51"/>
          <p:cNvSpPr txBox="1">
            <a:spLocks noChangeArrowheads="1"/>
          </p:cNvSpPr>
          <p:nvPr/>
        </p:nvSpPr>
        <p:spPr bwMode="auto">
          <a:xfrm>
            <a:off x="1760347" y="3200189"/>
            <a:ext cx="772945" cy="276849"/>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200" b="0" i="0" u="none" strike="noStrike" kern="0" cap="none" spc="0" normalizeH="0" baseline="0" noProof="0" smtClean="0">
                <a:ln>
                  <a:noFill/>
                </a:ln>
                <a:solidFill>
                  <a:sysClr val="windowText" lastClr="000000"/>
                </a:solidFill>
                <a:effectLst/>
                <a:uLnTx/>
                <a:uFillTx/>
              </a:rPr>
              <a:t>Isolateur</a:t>
            </a:r>
          </a:p>
        </p:txBody>
      </p:sp>
      <p:grpSp>
        <p:nvGrpSpPr>
          <p:cNvPr id="94" name="Groupe 93"/>
          <p:cNvGrpSpPr/>
          <p:nvPr/>
        </p:nvGrpSpPr>
        <p:grpSpPr>
          <a:xfrm>
            <a:off x="219075" y="4126909"/>
            <a:ext cx="1406058" cy="2114550"/>
            <a:chOff x="2883777" y="4092404"/>
            <a:chExt cx="1406058" cy="2114550"/>
          </a:xfrm>
        </p:grpSpPr>
        <p:sp>
          <p:nvSpPr>
            <p:cNvPr id="81" name="Flèche vers le bas 80"/>
            <p:cNvSpPr/>
            <p:nvPr/>
          </p:nvSpPr>
          <p:spPr bwMode="auto">
            <a:xfrm flipV="1">
              <a:off x="3953752" y="4092404"/>
              <a:ext cx="82550" cy="2114550"/>
            </a:xfrm>
            <a:prstGeom prst="downArrow">
              <a:avLst>
                <a:gd name="adj1" fmla="val 50000"/>
                <a:gd name="adj2" fmla="val 203846"/>
              </a:avLst>
            </a:prstGeom>
            <a:solidFill>
              <a:srgbClr val="FFFFFF"/>
            </a:solidFill>
            <a:ln w="127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Narrow" pitchFamily="34" charset="0"/>
                <a:ea typeface="+mn-ea"/>
                <a:cs typeface="+mn-cs"/>
              </a:endParaRPr>
            </a:p>
          </p:txBody>
        </p:sp>
        <p:sp>
          <p:nvSpPr>
            <p:cNvPr id="83" name="ZoneTexte 14"/>
            <p:cNvSpPr txBox="1">
              <a:spLocks noChangeArrowheads="1"/>
            </p:cNvSpPr>
            <p:nvPr/>
          </p:nvSpPr>
          <p:spPr bwMode="auto">
            <a:xfrm>
              <a:off x="2883777" y="4758721"/>
              <a:ext cx="939681" cy="584775"/>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600" b="1" i="0" u="none" strike="noStrike" kern="0" cap="none" spc="0" normalizeH="0" baseline="0" noProof="0" dirty="0" smtClean="0">
                  <a:ln>
                    <a:noFill/>
                  </a:ln>
                  <a:solidFill>
                    <a:sysClr val="windowText" lastClr="000000"/>
                  </a:solidFill>
                  <a:effectLst/>
                  <a:uLnTx/>
                  <a:uFillTx/>
                  <a:latin typeface="Arial Narrow" pitchFamily="34" charset="0"/>
                </a:rPr>
                <a:t>Pompage</a:t>
              </a:r>
            </a:p>
            <a:p>
              <a:pPr marL="0" marR="0" lvl="0" indent="0" defTabSz="914400" eaLnBrk="1" fontAlgn="auto" latinLnBrk="0" hangingPunct="1">
                <a:lnSpc>
                  <a:spcPct val="100000"/>
                </a:lnSpc>
                <a:spcBef>
                  <a:spcPts val="0"/>
                </a:spcBef>
                <a:spcAft>
                  <a:spcPts val="0"/>
                </a:spcAft>
                <a:buClrTx/>
                <a:buSzTx/>
                <a:buFontTx/>
                <a:buNone/>
                <a:tabLst/>
                <a:defRPr/>
              </a:pPr>
              <a:r>
                <a:rPr lang="fr-FR" sz="1600" b="1" kern="0" noProof="0" dirty="0" smtClean="0">
                  <a:solidFill>
                    <a:sysClr val="windowText" lastClr="000000"/>
                  </a:solidFill>
                  <a:latin typeface="Arial Narrow" pitchFamily="34" charset="0"/>
                </a:rPr>
                <a:t>optique</a:t>
              </a:r>
              <a:endParaRPr kumimoji="0" lang="fr-FR" sz="1600" b="1" i="0" u="none" strike="noStrike" kern="0" cap="none" spc="0" normalizeH="0" baseline="0" noProof="0" dirty="0" smtClean="0">
                <a:ln>
                  <a:noFill/>
                </a:ln>
                <a:solidFill>
                  <a:sysClr val="windowText" lastClr="000000"/>
                </a:solidFill>
                <a:effectLst/>
                <a:uLnTx/>
                <a:uFillTx/>
                <a:latin typeface="Arial Narrow" pitchFamily="34" charset="0"/>
              </a:endParaRPr>
            </a:p>
          </p:txBody>
        </p:sp>
        <p:sp>
          <p:nvSpPr>
            <p:cNvPr id="85" name="ZoneTexte 16"/>
            <p:cNvSpPr txBox="1">
              <a:spLocks noChangeArrowheads="1"/>
            </p:cNvSpPr>
            <p:nvPr/>
          </p:nvSpPr>
          <p:spPr bwMode="auto">
            <a:xfrm>
              <a:off x="3547339" y="5403942"/>
              <a:ext cx="742496" cy="338450"/>
            </a:xfrm>
            <a:prstGeom prst="rect">
              <a:avLst/>
            </a:prstGeom>
            <a:solidFill>
              <a:srgbClr val="FFFFFF"/>
            </a:solid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600" b="0" i="0" u="none" strike="noStrike" kern="0" cap="none" spc="0" normalizeH="0" baseline="0" noProof="0" smtClean="0">
                  <a:ln>
                    <a:noFill/>
                  </a:ln>
                  <a:solidFill>
                    <a:sysClr val="windowText" lastClr="000000"/>
                  </a:solidFill>
                  <a:effectLst/>
                  <a:uLnTx/>
                  <a:uFillTx/>
                  <a:latin typeface="Arial Narrow" pitchFamily="34" charset="0"/>
                </a:rPr>
                <a:t>980 nm</a:t>
              </a:r>
            </a:p>
          </p:txBody>
        </p:sp>
      </p:grpSp>
      <p:grpSp>
        <p:nvGrpSpPr>
          <p:cNvPr id="96" name="Groupe 95"/>
          <p:cNvGrpSpPr/>
          <p:nvPr/>
        </p:nvGrpSpPr>
        <p:grpSpPr>
          <a:xfrm>
            <a:off x="2045391" y="4941567"/>
            <a:ext cx="2860291" cy="1343025"/>
            <a:chOff x="4563352" y="4863929"/>
            <a:chExt cx="2860291" cy="1343025"/>
          </a:xfrm>
        </p:grpSpPr>
        <p:sp>
          <p:nvSpPr>
            <p:cNvPr id="84" name="ZoneTexte 15"/>
            <p:cNvSpPr txBox="1">
              <a:spLocks noChangeArrowheads="1"/>
            </p:cNvSpPr>
            <p:nvPr/>
          </p:nvSpPr>
          <p:spPr bwMode="auto">
            <a:xfrm>
              <a:off x="6176186" y="5105585"/>
              <a:ext cx="1247457" cy="338554"/>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fr-FR" sz="1600" b="1" kern="0" dirty="0" smtClean="0">
                  <a:solidFill>
                    <a:sysClr val="windowText" lastClr="000000"/>
                  </a:solidFill>
                  <a:latin typeface="Arial Narrow" pitchFamily="34" charset="0"/>
                </a:rPr>
                <a:t>Amplification</a:t>
              </a:r>
              <a:endParaRPr kumimoji="0" lang="fr-FR" sz="1600" b="1" i="0" u="none" strike="noStrike" kern="0" cap="none" spc="0" normalizeH="0" baseline="0" noProof="0" dirty="0" smtClean="0">
                <a:ln>
                  <a:noFill/>
                </a:ln>
                <a:solidFill>
                  <a:sysClr val="windowText" lastClr="000000"/>
                </a:solidFill>
                <a:effectLst/>
                <a:uLnTx/>
                <a:uFillTx/>
                <a:latin typeface="Arial Narrow" pitchFamily="34" charset="0"/>
              </a:endParaRPr>
            </a:p>
          </p:txBody>
        </p:sp>
        <p:grpSp>
          <p:nvGrpSpPr>
            <p:cNvPr id="95" name="Groupe 94"/>
            <p:cNvGrpSpPr/>
            <p:nvPr/>
          </p:nvGrpSpPr>
          <p:grpSpPr>
            <a:xfrm>
              <a:off x="4963360" y="4863929"/>
              <a:ext cx="835468" cy="1343025"/>
              <a:chOff x="4963360" y="4863929"/>
              <a:chExt cx="835468" cy="1343025"/>
            </a:xfrm>
          </p:grpSpPr>
          <p:sp>
            <p:nvSpPr>
              <p:cNvPr id="82" name="Flèche vers le bas 81"/>
              <p:cNvSpPr/>
              <p:nvPr/>
            </p:nvSpPr>
            <p:spPr bwMode="auto">
              <a:xfrm>
                <a:off x="5388852" y="4863929"/>
                <a:ext cx="76200" cy="1343025"/>
              </a:xfrm>
              <a:prstGeom prst="downArrow">
                <a:avLst>
                  <a:gd name="adj1" fmla="val 50000"/>
                  <a:gd name="adj2" fmla="val 203846"/>
                </a:avLst>
              </a:prstGeom>
              <a:solidFill>
                <a:srgbClr val="FFFFFF"/>
              </a:solidFill>
              <a:ln w="127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Narrow" pitchFamily="34" charset="0"/>
                  <a:ea typeface="+mn-ea"/>
                  <a:cs typeface="+mn-cs"/>
                </a:endParaRPr>
              </a:p>
            </p:txBody>
          </p:sp>
          <p:sp>
            <p:nvSpPr>
              <p:cNvPr id="86" name="ZoneTexte 17"/>
              <p:cNvSpPr txBox="1">
                <a:spLocks noChangeArrowheads="1"/>
              </p:cNvSpPr>
              <p:nvPr/>
            </p:nvSpPr>
            <p:spPr bwMode="auto">
              <a:xfrm>
                <a:off x="4963360" y="5600732"/>
                <a:ext cx="835468" cy="338450"/>
              </a:xfrm>
              <a:prstGeom prst="rect">
                <a:avLst/>
              </a:prstGeom>
              <a:solidFill>
                <a:srgbClr val="FFFFFF"/>
              </a:solid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600" b="0" i="0" u="none" strike="noStrike" kern="0" cap="none" spc="0" normalizeH="0" baseline="0" noProof="0" dirty="0" smtClean="0">
                    <a:ln>
                      <a:noFill/>
                    </a:ln>
                    <a:solidFill>
                      <a:sysClr val="windowText" lastClr="000000"/>
                    </a:solidFill>
                    <a:effectLst/>
                    <a:uLnTx/>
                    <a:uFillTx/>
                    <a:latin typeface="Arial Narrow" pitchFamily="34" charset="0"/>
                  </a:rPr>
                  <a:t>1550 nm</a:t>
                </a:r>
              </a:p>
            </p:txBody>
          </p:sp>
        </p:grpSp>
        <p:sp>
          <p:nvSpPr>
            <p:cNvPr id="88" name="Forme libre 87"/>
            <p:cNvSpPr/>
            <p:nvPr/>
          </p:nvSpPr>
          <p:spPr bwMode="auto">
            <a:xfrm>
              <a:off x="4563352" y="5244929"/>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89" name="Forme libre 88"/>
            <p:cNvSpPr/>
            <p:nvPr/>
          </p:nvSpPr>
          <p:spPr bwMode="auto">
            <a:xfrm>
              <a:off x="5579352" y="5098879"/>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0" name="Forme libre 89"/>
            <p:cNvSpPr/>
            <p:nvPr/>
          </p:nvSpPr>
          <p:spPr bwMode="auto">
            <a:xfrm>
              <a:off x="5569827" y="5235404"/>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grpSp>
        <p:nvGrpSpPr>
          <p:cNvPr id="101" name="Groupe 100"/>
          <p:cNvGrpSpPr/>
          <p:nvPr/>
        </p:nvGrpSpPr>
        <p:grpSpPr>
          <a:xfrm>
            <a:off x="4204479" y="3715117"/>
            <a:ext cx="4466587" cy="744089"/>
            <a:chOff x="4204479" y="3715117"/>
            <a:chExt cx="4466587" cy="744089"/>
          </a:xfrm>
        </p:grpSpPr>
        <p:sp>
          <p:nvSpPr>
            <p:cNvPr id="99" name="Virage 98"/>
            <p:cNvSpPr/>
            <p:nvPr/>
          </p:nvSpPr>
          <p:spPr>
            <a:xfrm rot="10800000" flipH="1">
              <a:off x="4204479" y="3715117"/>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100" name="ZoneTexte 99"/>
            <p:cNvSpPr txBox="1"/>
            <p:nvPr/>
          </p:nvSpPr>
          <p:spPr>
            <a:xfrm>
              <a:off x="4796287" y="3812875"/>
              <a:ext cx="3874779" cy="646331"/>
            </a:xfrm>
            <a:prstGeom prst="rect">
              <a:avLst/>
            </a:prstGeom>
            <a:noFill/>
          </p:spPr>
          <p:txBody>
            <a:bodyPr wrap="none" rtlCol="0">
              <a:spAutoFit/>
            </a:bodyPr>
            <a:lstStyle/>
            <a:p>
              <a:r>
                <a:rPr lang="fr-FR" b="1" dirty="0" smtClean="0">
                  <a:solidFill>
                    <a:srgbClr val="FF0000"/>
                  </a:solidFill>
                  <a:latin typeface="Arial Narrow" pitchFamily="34" charset="0"/>
                </a:rPr>
                <a:t>Amplification en ligne</a:t>
              </a:r>
            </a:p>
            <a:p>
              <a:r>
                <a:rPr lang="fr-FR" b="1" dirty="0" smtClean="0">
                  <a:solidFill>
                    <a:srgbClr val="FF0000"/>
                  </a:solidFill>
                  <a:latin typeface="Arial Narrow" pitchFamily="34" charset="0"/>
                  <a:sym typeface="Wingdings" pitchFamily="2" charset="2"/>
                </a:rPr>
                <a:t> Pas de conversion </a:t>
              </a:r>
              <a:r>
                <a:rPr lang="fr-FR" b="1" dirty="0" err="1" smtClean="0">
                  <a:solidFill>
                    <a:srgbClr val="FF0000"/>
                  </a:solidFill>
                  <a:latin typeface="Arial Narrow" pitchFamily="34" charset="0"/>
                  <a:sym typeface="Wingdings" pitchFamily="2" charset="2"/>
                </a:rPr>
                <a:t>opto-électronique</a:t>
              </a:r>
              <a:r>
                <a:rPr lang="fr-FR" b="1" dirty="0" smtClean="0">
                  <a:solidFill>
                    <a:srgbClr val="FF0000"/>
                  </a:solidFill>
                  <a:latin typeface="Arial Narrow" pitchFamily="34" charset="0"/>
                  <a:sym typeface="Wingdings" pitchFamily="2" charset="2"/>
                </a:rPr>
                <a:t>!</a:t>
              </a:r>
              <a:endParaRPr lang="fr-FR" b="1" dirty="0">
                <a:solidFill>
                  <a:srgbClr val="FF0000"/>
                </a:solidFill>
                <a:latin typeface="Arial Narrow" pitchFamily="34" charset="0"/>
              </a:endParaRPr>
            </a:p>
          </p:txBody>
        </p:sp>
      </p:grpSp>
      <p:grpSp>
        <p:nvGrpSpPr>
          <p:cNvPr id="106" name="Groupe 105"/>
          <p:cNvGrpSpPr/>
          <p:nvPr/>
        </p:nvGrpSpPr>
        <p:grpSpPr>
          <a:xfrm>
            <a:off x="4183811" y="4733026"/>
            <a:ext cx="4883990" cy="1477328"/>
            <a:chOff x="4183811" y="4733026"/>
            <a:chExt cx="4883990" cy="1477328"/>
          </a:xfrm>
        </p:grpSpPr>
        <p:sp>
          <p:nvSpPr>
            <p:cNvPr id="104" name="ZoneTexte 103"/>
            <p:cNvSpPr txBox="1"/>
            <p:nvPr/>
          </p:nvSpPr>
          <p:spPr>
            <a:xfrm>
              <a:off x="4888303" y="4733026"/>
              <a:ext cx="4179498" cy="1477328"/>
            </a:xfrm>
            <a:prstGeom prst="rect">
              <a:avLst/>
            </a:prstGeom>
            <a:noFill/>
          </p:spPr>
          <p:txBody>
            <a:bodyPr wrap="square" rtlCol="0">
              <a:spAutoFit/>
            </a:bodyPr>
            <a:lstStyle/>
            <a:p>
              <a:r>
                <a:rPr lang="fr-FR" b="1" dirty="0" smtClean="0">
                  <a:solidFill>
                    <a:srgbClr val="FF0000"/>
                  </a:solidFill>
                  <a:latin typeface="Arial Narrow" pitchFamily="34" charset="0"/>
                </a:rPr>
                <a:t>Temps de vie </a:t>
              </a:r>
              <a:r>
                <a:rPr lang="fr-FR" b="1" dirty="0" smtClean="0">
                  <a:solidFill>
                    <a:srgbClr val="7030A0"/>
                  </a:solidFill>
                  <a:latin typeface="Arial Narrow" pitchFamily="34" charset="0"/>
                </a:rPr>
                <a:t>long</a:t>
              </a:r>
              <a:r>
                <a:rPr lang="fr-FR" b="1" dirty="0" smtClean="0">
                  <a:solidFill>
                    <a:srgbClr val="FF0000"/>
                  </a:solidFill>
                  <a:latin typeface="Arial Narrow" pitchFamily="34" charset="0"/>
                </a:rPr>
                <a:t> : BP = 1/14ms = 70Hz</a:t>
              </a:r>
            </a:p>
            <a:p>
              <a:pPr>
                <a:buFont typeface="Wingdings" pitchFamily="2" charset="2"/>
                <a:buChar char="è"/>
                <a:tabLst>
                  <a:tab pos="266700" algn="l"/>
                </a:tabLst>
              </a:pPr>
              <a:r>
                <a:rPr lang="fr-FR" b="1" dirty="0" smtClean="0">
                  <a:solidFill>
                    <a:srgbClr val="FF0000"/>
                  </a:solidFill>
                  <a:latin typeface="Arial Narrow" pitchFamily="34" charset="0"/>
                  <a:sym typeface="Wingdings" pitchFamily="2" charset="2"/>
                </a:rPr>
                <a:t>Pas de variation de gain entre les 0 et les 	1 pour les signaux modulés haut débit</a:t>
              </a:r>
            </a:p>
            <a:p>
              <a:pPr>
                <a:buFont typeface="Wingdings" pitchFamily="2" charset="2"/>
                <a:buChar char="è"/>
                <a:tabLst>
                  <a:tab pos="266700" algn="l"/>
                </a:tabLst>
              </a:pPr>
              <a:r>
                <a:rPr lang="fr-FR" b="1" dirty="0" smtClean="0">
                  <a:solidFill>
                    <a:srgbClr val="FF0000"/>
                  </a:solidFill>
                  <a:latin typeface="Arial Narrow" pitchFamily="34" charset="0"/>
                  <a:sym typeface="Wingdings" pitchFamily="2" charset="2"/>
                </a:rPr>
                <a:t>Pas de déformation du signal sauf l’ajout 	d’ESA</a:t>
              </a:r>
              <a:endParaRPr lang="fr-FR" b="1" dirty="0">
                <a:solidFill>
                  <a:srgbClr val="FF0000"/>
                </a:solidFill>
                <a:latin typeface="Arial Narrow" pitchFamily="34" charset="0"/>
              </a:endParaRPr>
            </a:p>
          </p:txBody>
        </p:sp>
        <p:sp>
          <p:nvSpPr>
            <p:cNvPr id="105" name="Flèche droite 104"/>
            <p:cNvSpPr/>
            <p:nvPr/>
          </p:nvSpPr>
          <p:spPr>
            <a:xfrm>
              <a:off x="4183811" y="4796287"/>
              <a:ext cx="526212" cy="232913"/>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59"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grpSp>
        <p:nvGrpSpPr>
          <p:cNvPr id="10" name="Groupe 9"/>
          <p:cNvGrpSpPr/>
          <p:nvPr/>
        </p:nvGrpSpPr>
        <p:grpSpPr>
          <a:xfrm>
            <a:off x="554992" y="3701766"/>
            <a:ext cx="3515482" cy="2590494"/>
            <a:chOff x="554992" y="3701766"/>
            <a:chExt cx="3515482" cy="2590494"/>
          </a:xfrm>
        </p:grpSpPr>
        <p:grpSp>
          <p:nvGrpSpPr>
            <p:cNvPr id="98" name="Groupe 97"/>
            <p:cNvGrpSpPr/>
            <p:nvPr/>
          </p:nvGrpSpPr>
          <p:grpSpPr>
            <a:xfrm>
              <a:off x="554992" y="3718923"/>
              <a:ext cx="3515482" cy="2573337"/>
              <a:chOff x="3167935" y="3684417"/>
              <a:chExt cx="3515482" cy="2573337"/>
            </a:xfrm>
          </p:grpSpPr>
          <p:sp>
            <p:nvSpPr>
              <p:cNvPr id="75" name="Rectangle 74"/>
              <p:cNvSpPr/>
              <p:nvPr/>
            </p:nvSpPr>
            <p:spPr bwMode="auto">
              <a:xfrm>
                <a:off x="3258427" y="6211717"/>
                <a:ext cx="2901950" cy="46037"/>
              </a:xfrm>
              <a:prstGeom prst="rect">
                <a:avLst/>
              </a:prstGeom>
              <a:solidFill>
                <a:srgbClr val="BBE0E3"/>
              </a:solidFill>
              <a:ln w="9525"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Narrow" pitchFamily="34" charset="0"/>
                  <a:ea typeface="+mn-ea"/>
                  <a:cs typeface="+mn-cs"/>
                </a:endParaRPr>
              </a:p>
            </p:txBody>
          </p:sp>
          <p:sp>
            <p:nvSpPr>
              <p:cNvPr id="76" name="Rectangle 75"/>
              <p:cNvSpPr/>
              <p:nvPr/>
            </p:nvSpPr>
            <p:spPr bwMode="auto">
              <a:xfrm>
                <a:off x="4707815" y="4814717"/>
                <a:ext cx="1450975" cy="46037"/>
              </a:xfrm>
              <a:prstGeom prst="rect">
                <a:avLst/>
              </a:prstGeom>
              <a:solidFill>
                <a:srgbClr val="BBE0E3"/>
              </a:solidFill>
              <a:ln w="9525"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Narrow" pitchFamily="34" charset="0"/>
                  <a:ea typeface="+mn-ea"/>
                  <a:cs typeface="+mn-cs"/>
                </a:endParaRPr>
              </a:p>
            </p:txBody>
          </p:sp>
          <p:sp>
            <p:nvSpPr>
              <p:cNvPr id="77" name="Rectangle 76"/>
              <p:cNvSpPr/>
              <p:nvPr/>
            </p:nvSpPr>
            <p:spPr bwMode="auto">
              <a:xfrm>
                <a:off x="3272715" y="4036842"/>
                <a:ext cx="1449387" cy="44450"/>
              </a:xfrm>
              <a:prstGeom prst="rect">
                <a:avLst/>
              </a:prstGeom>
              <a:solidFill>
                <a:srgbClr val="BBE0E3"/>
              </a:solidFill>
              <a:ln w="9525"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Narrow" pitchFamily="34" charset="0"/>
                  <a:ea typeface="+mn-ea"/>
                  <a:cs typeface="+mn-cs"/>
                </a:endParaRPr>
              </a:p>
            </p:txBody>
          </p:sp>
          <p:sp>
            <p:nvSpPr>
              <p:cNvPr id="78" name="ZoneTexte 8"/>
              <p:cNvSpPr txBox="1">
                <a:spLocks noChangeArrowheads="1"/>
              </p:cNvSpPr>
              <p:nvPr/>
            </p:nvSpPr>
            <p:spPr bwMode="auto">
              <a:xfrm>
                <a:off x="4164070" y="4635036"/>
                <a:ext cx="554949" cy="369218"/>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800" b="0" i="0" u="none" strike="noStrike" kern="0" cap="none" spc="0" normalizeH="0" baseline="30000" noProof="0" smtClean="0">
                    <a:ln>
                      <a:noFill/>
                    </a:ln>
                    <a:solidFill>
                      <a:sysClr val="windowText" lastClr="000000"/>
                    </a:solidFill>
                    <a:effectLst/>
                    <a:uLnTx/>
                    <a:uFillTx/>
                    <a:latin typeface="Arial Narrow" pitchFamily="34" charset="0"/>
                  </a:rPr>
                  <a:t>4</a:t>
                </a:r>
                <a:r>
                  <a:rPr kumimoji="0" lang="fr-FR" sz="1800" b="0" i="0" u="none" strike="noStrike" kern="0" cap="none" spc="0" normalizeH="0" baseline="0" noProof="0" smtClean="0">
                    <a:ln>
                      <a:noFill/>
                    </a:ln>
                    <a:solidFill>
                      <a:sysClr val="windowText" lastClr="000000"/>
                    </a:solidFill>
                    <a:effectLst/>
                    <a:uLnTx/>
                    <a:uFillTx/>
                    <a:latin typeface="Arial Narrow" pitchFamily="34" charset="0"/>
                  </a:rPr>
                  <a:t>I</a:t>
                </a:r>
                <a:r>
                  <a:rPr kumimoji="0" lang="fr-FR" sz="1800" b="0" i="0" u="none" strike="noStrike" kern="0" cap="none" spc="0" normalizeH="0" baseline="-25000" noProof="0" smtClean="0">
                    <a:ln>
                      <a:noFill/>
                    </a:ln>
                    <a:solidFill>
                      <a:sysClr val="windowText" lastClr="000000"/>
                    </a:solidFill>
                    <a:effectLst/>
                    <a:uLnTx/>
                    <a:uFillTx/>
                    <a:latin typeface="Arial Narrow" pitchFamily="34" charset="0"/>
                  </a:rPr>
                  <a:t>13/2</a:t>
                </a:r>
              </a:p>
            </p:txBody>
          </p:sp>
          <p:sp>
            <p:nvSpPr>
              <p:cNvPr id="79" name="ZoneTexte 9"/>
              <p:cNvSpPr txBox="1">
                <a:spLocks noChangeArrowheads="1"/>
              </p:cNvSpPr>
              <p:nvPr/>
            </p:nvSpPr>
            <p:spPr bwMode="auto">
              <a:xfrm>
                <a:off x="3167935" y="3684417"/>
                <a:ext cx="545716" cy="369218"/>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800" b="0" i="0" u="none" strike="noStrike" kern="0" cap="none" spc="0" normalizeH="0" baseline="30000" noProof="0" smtClean="0">
                    <a:ln>
                      <a:noFill/>
                    </a:ln>
                    <a:solidFill>
                      <a:sysClr val="windowText" lastClr="000000"/>
                    </a:solidFill>
                    <a:effectLst/>
                    <a:uLnTx/>
                    <a:uFillTx/>
                    <a:latin typeface="Arial Narrow" pitchFamily="34" charset="0"/>
                  </a:rPr>
                  <a:t>4</a:t>
                </a:r>
                <a:r>
                  <a:rPr kumimoji="0" lang="fr-FR" sz="1800" b="0" i="0" u="none" strike="noStrike" kern="0" cap="none" spc="0" normalizeH="0" baseline="0" noProof="0" smtClean="0">
                    <a:ln>
                      <a:noFill/>
                    </a:ln>
                    <a:solidFill>
                      <a:sysClr val="windowText" lastClr="000000"/>
                    </a:solidFill>
                    <a:effectLst/>
                    <a:uLnTx/>
                    <a:uFillTx/>
                    <a:latin typeface="Arial Narrow" pitchFamily="34" charset="0"/>
                  </a:rPr>
                  <a:t>I</a:t>
                </a:r>
                <a:r>
                  <a:rPr kumimoji="0" lang="fr-FR" sz="1800" b="0" i="0" u="none" strike="noStrike" kern="0" cap="none" spc="0" normalizeH="0" baseline="-25000" noProof="0" smtClean="0">
                    <a:ln>
                      <a:noFill/>
                    </a:ln>
                    <a:solidFill>
                      <a:sysClr val="windowText" lastClr="000000"/>
                    </a:solidFill>
                    <a:effectLst/>
                    <a:uLnTx/>
                    <a:uFillTx/>
                    <a:latin typeface="Arial Narrow" pitchFamily="34" charset="0"/>
                  </a:rPr>
                  <a:t>11/2</a:t>
                </a:r>
              </a:p>
            </p:txBody>
          </p:sp>
          <p:sp>
            <p:nvSpPr>
              <p:cNvPr id="80" name="ZoneTexte 10"/>
              <p:cNvSpPr txBox="1">
                <a:spLocks noChangeArrowheads="1"/>
              </p:cNvSpPr>
              <p:nvPr/>
            </p:nvSpPr>
            <p:spPr bwMode="auto">
              <a:xfrm>
                <a:off x="3215558" y="5814978"/>
                <a:ext cx="554949" cy="369218"/>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800" b="0" i="0" u="none" strike="noStrike" kern="0" cap="none" spc="0" normalizeH="0" baseline="30000" noProof="0" smtClean="0">
                    <a:ln>
                      <a:noFill/>
                    </a:ln>
                    <a:solidFill>
                      <a:sysClr val="windowText" lastClr="000000"/>
                    </a:solidFill>
                    <a:effectLst/>
                    <a:uLnTx/>
                    <a:uFillTx/>
                    <a:latin typeface="Arial Narrow" pitchFamily="34" charset="0"/>
                  </a:rPr>
                  <a:t>4</a:t>
                </a:r>
                <a:r>
                  <a:rPr kumimoji="0" lang="fr-FR" sz="1800" b="0" i="0" u="none" strike="noStrike" kern="0" cap="none" spc="0" normalizeH="0" baseline="0" noProof="0" smtClean="0">
                    <a:ln>
                      <a:noFill/>
                    </a:ln>
                    <a:solidFill>
                      <a:sysClr val="windowText" lastClr="000000"/>
                    </a:solidFill>
                    <a:effectLst/>
                    <a:uLnTx/>
                    <a:uFillTx/>
                    <a:latin typeface="Arial Narrow" pitchFamily="34" charset="0"/>
                  </a:rPr>
                  <a:t>I</a:t>
                </a:r>
                <a:r>
                  <a:rPr kumimoji="0" lang="fr-FR" sz="1800" b="0" i="0" u="none" strike="noStrike" kern="0" cap="none" spc="0" normalizeH="0" baseline="-25000" noProof="0" smtClean="0">
                    <a:ln>
                      <a:noFill/>
                    </a:ln>
                    <a:solidFill>
                      <a:sysClr val="windowText" lastClr="000000"/>
                    </a:solidFill>
                    <a:effectLst/>
                    <a:uLnTx/>
                    <a:uFillTx/>
                    <a:latin typeface="Arial Narrow" pitchFamily="34" charset="0"/>
                  </a:rPr>
                  <a:t>15/2</a:t>
                </a:r>
              </a:p>
            </p:txBody>
          </p:sp>
          <p:sp>
            <p:nvSpPr>
              <p:cNvPr id="87" name="ZoneTexte 19"/>
              <p:cNvSpPr txBox="1">
                <a:spLocks noChangeArrowheads="1"/>
              </p:cNvSpPr>
              <p:nvPr/>
            </p:nvSpPr>
            <p:spPr bwMode="auto">
              <a:xfrm>
                <a:off x="6138086" y="4689788"/>
                <a:ext cx="545331" cy="307682"/>
              </a:xfrm>
              <a:prstGeom prst="rect">
                <a:avLst/>
              </a:prstGeom>
              <a:solidFill>
                <a:srgbClr val="FFFFFF"/>
              </a:solid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400" b="0" i="1" u="none" strike="noStrike" kern="0" cap="none" spc="0" normalizeH="0" baseline="0" noProof="0" smtClean="0">
                    <a:ln>
                      <a:noFill/>
                    </a:ln>
                    <a:solidFill>
                      <a:sysClr val="windowText" lastClr="000000"/>
                    </a:solidFill>
                    <a:effectLst/>
                    <a:uLnTx/>
                    <a:uFillTx/>
                    <a:latin typeface="Arial Narrow" pitchFamily="34" charset="0"/>
                  </a:rPr>
                  <a:t>14ms</a:t>
                </a:r>
              </a:p>
            </p:txBody>
          </p:sp>
        </p:grpSp>
        <p:sp>
          <p:nvSpPr>
            <p:cNvPr id="9" name="ZoneTexte 8"/>
            <p:cNvSpPr txBox="1"/>
            <p:nvPr/>
          </p:nvSpPr>
          <p:spPr>
            <a:xfrm>
              <a:off x="1151952" y="3701766"/>
              <a:ext cx="1877437" cy="369332"/>
            </a:xfrm>
            <a:prstGeom prst="rect">
              <a:avLst/>
            </a:prstGeom>
            <a:noFill/>
          </p:spPr>
          <p:txBody>
            <a:bodyPr wrap="none" rtlCol="0">
              <a:spAutoFit/>
            </a:bodyPr>
            <a:lstStyle/>
            <a:p>
              <a:r>
                <a:rPr lang="fr-FR" b="1" dirty="0" smtClean="0">
                  <a:solidFill>
                    <a:srgbClr val="FF0000"/>
                  </a:solidFill>
                </a:rPr>
                <a:t>Niveau instable</a:t>
              </a:r>
              <a:endParaRPr lang="fr-FR" b="1" dirty="0">
                <a:solidFill>
                  <a:srgbClr val="FF0000"/>
                </a:solidFill>
              </a:endParaRPr>
            </a:p>
          </p:txBody>
        </p:sp>
      </p:grpSp>
      <p:grpSp>
        <p:nvGrpSpPr>
          <p:cNvPr id="8" name="Groupe 7"/>
          <p:cNvGrpSpPr/>
          <p:nvPr/>
        </p:nvGrpSpPr>
        <p:grpSpPr>
          <a:xfrm>
            <a:off x="1981052" y="3813701"/>
            <a:ext cx="2880419" cy="1087437"/>
            <a:chOff x="1981052" y="3813701"/>
            <a:chExt cx="2880419" cy="1087437"/>
          </a:xfrm>
        </p:grpSpPr>
        <p:grpSp>
          <p:nvGrpSpPr>
            <p:cNvPr id="97" name="Groupe 96"/>
            <p:cNvGrpSpPr/>
            <p:nvPr/>
          </p:nvGrpSpPr>
          <p:grpSpPr>
            <a:xfrm>
              <a:off x="1981052" y="3813701"/>
              <a:ext cx="646112" cy="1087437"/>
              <a:chOff x="4568115" y="3805067"/>
              <a:chExt cx="646112" cy="1087437"/>
            </a:xfrm>
          </p:grpSpPr>
          <p:sp>
            <p:nvSpPr>
              <p:cNvPr id="92" name="Forme libre 91"/>
              <p:cNvSpPr/>
              <p:nvPr/>
            </p:nvSpPr>
            <p:spPr>
              <a:xfrm rot="3051791">
                <a:off x="4541127" y="4355930"/>
                <a:ext cx="865187" cy="20796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1A49A6"/>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a:ea typeface="+mn-ea"/>
                  <a:cs typeface="+mn-cs"/>
                </a:endParaRPr>
              </a:p>
            </p:txBody>
          </p:sp>
          <p:sp>
            <p:nvSpPr>
              <p:cNvPr id="93" name="ZoneTexte 92"/>
              <p:cNvSpPr txBox="1"/>
              <p:nvPr/>
            </p:nvSpPr>
            <p:spPr>
              <a:xfrm rot="2911909">
                <a:off x="4360152" y="4013030"/>
                <a:ext cx="1062037" cy="646112"/>
              </a:xfrm>
              <a:prstGeom prst="rect">
                <a:avLst/>
              </a:prstGeom>
              <a:noFill/>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FR" sz="1200" b="0" i="1" u="none" strike="noStrike" kern="0" cap="none" spc="0" normalizeH="0" baseline="0" noProof="0" dirty="0">
                    <a:ln>
                      <a:noFill/>
                    </a:ln>
                    <a:solidFill>
                      <a:srgbClr val="FFFFFF">
                        <a:lumMod val="50000"/>
                      </a:srgbClr>
                    </a:solidFill>
                    <a:effectLst/>
                    <a:uLnTx/>
                    <a:uFillTx/>
                    <a:latin typeface="Arial" charset="0"/>
                  </a:rPr>
                  <a:t>Transition</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200" b="0" i="1" u="none" strike="noStrike" kern="0" cap="none" spc="0" normalizeH="0" baseline="0" noProof="0" dirty="0">
                  <a:ln>
                    <a:noFill/>
                  </a:ln>
                  <a:solidFill>
                    <a:srgbClr val="FFFFFF">
                      <a:lumMod val="50000"/>
                    </a:srgbClr>
                  </a:solidFill>
                  <a:effectLst/>
                  <a:uLnTx/>
                  <a:uFillTx/>
                  <a:latin typeface="Arial" charset="0"/>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fr-FR" sz="1200" b="0" i="1" u="none" strike="noStrike" kern="0" cap="none" spc="0" normalizeH="0" baseline="0" noProof="0" dirty="0">
                    <a:ln>
                      <a:noFill/>
                    </a:ln>
                    <a:solidFill>
                      <a:srgbClr val="FFFFFF">
                        <a:lumMod val="50000"/>
                      </a:srgbClr>
                    </a:solidFill>
                    <a:effectLst/>
                    <a:uLnTx/>
                    <a:uFillTx/>
                    <a:latin typeface="Arial" charset="0"/>
                  </a:rPr>
                  <a:t>non radiative</a:t>
                </a:r>
              </a:p>
            </p:txBody>
          </p:sp>
        </p:grpSp>
        <p:grpSp>
          <p:nvGrpSpPr>
            <p:cNvPr id="6" name="Groupe 5"/>
            <p:cNvGrpSpPr/>
            <p:nvPr/>
          </p:nvGrpSpPr>
          <p:grpSpPr>
            <a:xfrm>
              <a:off x="2265340" y="4812895"/>
              <a:ext cx="986400" cy="72000"/>
              <a:chOff x="3083366" y="4195483"/>
              <a:chExt cx="986400" cy="72000"/>
            </a:xfrm>
          </p:grpSpPr>
          <p:sp>
            <p:nvSpPr>
              <p:cNvPr id="3" name="Ellipse 2"/>
              <p:cNvSpPr/>
              <p:nvPr/>
            </p:nvSpPr>
            <p:spPr>
              <a:xfrm>
                <a:off x="30833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0" name="Ellipse 59"/>
              <p:cNvSpPr/>
              <p:nvPr/>
            </p:nvSpPr>
            <p:spPr>
              <a:xfrm>
                <a:off x="32357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1" name="Ellipse 60"/>
              <p:cNvSpPr/>
              <p:nvPr/>
            </p:nvSpPr>
            <p:spPr>
              <a:xfrm>
                <a:off x="33881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2" name="Ellipse 61"/>
              <p:cNvSpPr/>
              <p:nvPr/>
            </p:nvSpPr>
            <p:spPr>
              <a:xfrm>
                <a:off x="35405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3" name="Ellipse 62"/>
              <p:cNvSpPr/>
              <p:nvPr/>
            </p:nvSpPr>
            <p:spPr>
              <a:xfrm>
                <a:off x="36929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4" name="Ellipse 63"/>
              <p:cNvSpPr/>
              <p:nvPr/>
            </p:nvSpPr>
            <p:spPr>
              <a:xfrm>
                <a:off x="38453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5" name="Ellipse 64"/>
              <p:cNvSpPr/>
              <p:nvPr/>
            </p:nvSpPr>
            <p:spPr>
              <a:xfrm>
                <a:off x="39977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7" name="ZoneTexte 6"/>
            <p:cNvSpPr txBox="1"/>
            <p:nvPr/>
          </p:nvSpPr>
          <p:spPr>
            <a:xfrm>
              <a:off x="2701905" y="4454344"/>
              <a:ext cx="2159566" cy="369332"/>
            </a:xfrm>
            <a:prstGeom prst="rect">
              <a:avLst/>
            </a:prstGeom>
            <a:noFill/>
          </p:spPr>
          <p:txBody>
            <a:bodyPr wrap="none" rtlCol="0">
              <a:spAutoFit/>
            </a:bodyPr>
            <a:lstStyle/>
            <a:p>
              <a:r>
                <a:rPr lang="fr-FR" b="1" dirty="0" smtClean="0">
                  <a:solidFill>
                    <a:srgbClr val="FF0000"/>
                  </a:solidFill>
                </a:rPr>
                <a:t>Accumulation d’e</a:t>
              </a:r>
              <a:r>
                <a:rPr lang="fr-FR" b="1" baseline="30000" dirty="0" smtClean="0">
                  <a:solidFill>
                    <a:srgbClr val="FF0000"/>
                  </a:solidFill>
                </a:rPr>
                <a:t>-</a:t>
              </a:r>
              <a:endParaRPr lang="fr-FR" b="1" baseline="30000" dirty="0">
                <a:solidFill>
                  <a:srgbClr val="FF0000"/>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wipe(left)">
                                      <p:cBhvr>
                                        <p:cTn id="25" dur="500"/>
                                        <p:tgtEl>
                                          <p:spTgt spid="101"/>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94"/>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9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06"/>
                                        </p:tgtEl>
                                        <p:attrNameLst>
                                          <p:attrName>style.visibility</p:attrName>
                                        </p:attrNameLst>
                                      </p:cBhvr>
                                      <p:to>
                                        <p:strVal val="visible"/>
                                      </p:to>
                                    </p:set>
                                    <p:animEffect transition="in" filter="wipe(left)">
                                      <p:cBhvr>
                                        <p:cTn id="4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7" grpId="0"/>
      <p:bldP spid="39" grpId="0"/>
      <p:bldP spid="42" grpId="0" animBg="1"/>
      <p:bldP spid="4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27</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Transitions induites : Amplification optique </a:t>
            </a:r>
          </a:p>
          <a:p>
            <a:r>
              <a:rPr lang="fr-FR" sz="2400" b="1" kern="0" dirty="0" smtClean="0">
                <a:solidFill>
                  <a:srgbClr val="DA6667"/>
                </a:solidFill>
                <a:latin typeface="Arial Narrow" pitchFamily="34" charset="0"/>
                <a:sym typeface="Wingdings" pitchFamily="2" charset="2"/>
              </a:rPr>
              <a:t> L’amplificateur Erbium : </a:t>
            </a:r>
            <a:r>
              <a:rPr lang="fr-FR" sz="2400" b="1" kern="0" dirty="0" smtClean="0">
                <a:solidFill>
                  <a:srgbClr val="C00000"/>
                </a:solidFill>
                <a:latin typeface="Arial Narrow" pitchFamily="34" charset="0"/>
                <a:sym typeface="Wingdings" pitchFamily="2" charset="2"/>
              </a:rPr>
              <a:t>Erbium </a:t>
            </a:r>
            <a:r>
              <a:rPr lang="fr-FR" sz="2400" b="1" kern="0" dirty="0" err="1" smtClean="0">
                <a:solidFill>
                  <a:srgbClr val="C00000"/>
                </a:solidFill>
                <a:latin typeface="Arial Narrow" pitchFamily="34" charset="0"/>
                <a:sym typeface="Wingdings" pitchFamily="2" charset="2"/>
              </a:rPr>
              <a:t>Doped</a:t>
            </a:r>
            <a:r>
              <a:rPr lang="fr-FR" sz="2400" b="1" kern="0" dirty="0" smtClean="0">
                <a:solidFill>
                  <a:srgbClr val="C00000"/>
                </a:solidFill>
                <a:latin typeface="Arial Narrow" pitchFamily="34" charset="0"/>
                <a:sym typeface="Wingdings" pitchFamily="2" charset="2"/>
              </a:rPr>
              <a:t> </a:t>
            </a:r>
            <a:r>
              <a:rPr lang="fr-FR" sz="2400" b="1" kern="0" dirty="0" err="1" smtClean="0">
                <a:solidFill>
                  <a:srgbClr val="C00000"/>
                </a:solidFill>
                <a:latin typeface="Arial Narrow" pitchFamily="34" charset="0"/>
                <a:sym typeface="Wingdings" pitchFamily="2" charset="2"/>
              </a:rPr>
              <a:t>Fiber</a:t>
            </a:r>
            <a:r>
              <a:rPr lang="fr-FR" sz="2400" b="1" kern="0" dirty="0" smtClean="0">
                <a:solidFill>
                  <a:srgbClr val="C00000"/>
                </a:solidFill>
                <a:latin typeface="Arial Narrow" pitchFamily="34" charset="0"/>
                <a:sym typeface="Wingdings" pitchFamily="2" charset="2"/>
              </a:rPr>
              <a:t> Amplifier (EDFA)</a:t>
            </a:r>
            <a:endParaRPr lang="fr-FR" sz="2400" b="1" kern="0" dirty="0">
              <a:solidFill>
                <a:srgbClr val="C00000"/>
              </a:solidFill>
              <a:latin typeface="Arial Narrow" pitchFamily="34" charset="0"/>
              <a:ea typeface="+mj-ea"/>
              <a:cs typeface="+mj-cs"/>
            </a:endParaRPr>
          </a:p>
        </p:txBody>
      </p:sp>
      <p:pic>
        <p:nvPicPr>
          <p:cNvPr id="221186" name="Picture 2" descr="http://www.fiber-optic-tutorial.com/wp-content/uploads/2014/12/the-components-of-EDFA.jpg"/>
          <p:cNvPicPr>
            <a:picLocks noChangeAspect="1" noChangeArrowheads="1"/>
          </p:cNvPicPr>
          <p:nvPr/>
        </p:nvPicPr>
        <p:blipFill>
          <a:blip r:embed="rId2"/>
          <a:srcRect/>
          <a:stretch>
            <a:fillRect/>
          </a:stretch>
        </p:blipFill>
        <p:spPr bwMode="auto">
          <a:xfrm>
            <a:off x="200389" y="2251882"/>
            <a:ext cx="5140355" cy="3232974"/>
          </a:xfrm>
          <a:prstGeom prst="rect">
            <a:avLst/>
          </a:prstGeom>
          <a:noFill/>
        </p:spPr>
      </p:pic>
      <p:pic>
        <p:nvPicPr>
          <p:cNvPr id="221188" name="Picture 4" descr="http://otip.sjtu.edu.cn/introduction/image/Keopsys_EDFA.gif"/>
          <p:cNvPicPr>
            <a:picLocks noChangeAspect="1" noChangeArrowheads="1"/>
          </p:cNvPicPr>
          <p:nvPr/>
        </p:nvPicPr>
        <p:blipFill>
          <a:blip r:embed="rId3"/>
          <a:srcRect/>
          <a:stretch>
            <a:fillRect/>
          </a:stretch>
        </p:blipFill>
        <p:spPr bwMode="auto">
          <a:xfrm>
            <a:off x="5665365" y="3544226"/>
            <a:ext cx="3213489" cy="1936128"/>
          </a:xfrm>
          <a:prstGeom prst="rect">
            <a:avLst/>
          </a:prstGeom>
          <a:noFill/>
        </p:spPr>
      </p:pic>
      <p:cxnSp>
        <p:nvCxnSpPr>
          <p:cNvPr id="17" name="Connecteur droit avec flèche 16"/>
          <p:cNvCxnSpPr/>
          <p:nvPr/>
        </p:nvCxnSpPr>
        <p:spPr>
          <a:xfrm>
            <a:off x="4790879" y="2953452"/>
            <a:ext cx="422694" cy="750498"/>
          </a:xfrm>
          <a:prstGeom prst="straightConnector1">
            <a:avLst/>
          </a:prstGeom>
          <a:ln w="28575">
            <a:solidFill>
              <a:schemeClr val="tx1"/>
            </a:solidFill>
            <a:headEnd type="arrow"/>
            <a:tailEnd type="arrow"/>
          </a:ln>
        </p:spPr>
        <p:style>
          <a:lnRef idx="1">
            <a:schemeClr val="accent6"/>
          </a:lnRef>
          <a:fillRef idx="0">
            <a:schemeClr val="accent6"/>
          </a:fillRef>
          <a:effectRef idx="0">
            <a:schemeClr val="accent6"/>
          </a:effectRef>
          <a:fontRef idx="minor">
            <a:schemeClr val="tx1"/>
          </a:fontRef>
        </p:style>
      </p:cxnSp>
      <p:sp>
        <p:nvSpPr>
          <p:cNvPr id="18" name="ZoneTexte 17"/>
          <p:cNvSpPr txBox="1"/>
          <p:nvPr/>
        </p:nvSpPr>
        <p:spPr>
          <a:xfrm>
            <a:off x="5084358" y="2954998"/>
            <a:ext cx="748923" cy="369332"/>
          </a:xfrm>
          <a:prstGeom prst="rect">
            <a:avLst/>
          </a:prstGeom>
          <a:solidFill>
            <a:schemeClr val="tx2"/>
          </a:solidFill>
        </p:spPr>
        <p:txBody>
          <a:bodyPr wrap="none" rtlCol="0">
            <a:spAutoFit/>
          </a:bodyPr>
          <a:lstStyle/>
          <a:p>
            <a:r>
              <a:rPr lang="fr-FR" dirty="0" smtClean="0"/>
              <a:t>10cm</a:t>
            </a:r>
            <a:endParaRPr lang="fr-FR" dirty="0"/>
          </a:p>
        </p:txBody>
      </p:sp>
      <p:sp>
        <p:nvSpPr>
          <p:cNvPr id="10"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28</a:t>
            </a:fld>
            <a:endParaRPr lang="fr-FR"/>
          </a:p>
        </p:txBody>
      </p:sp>
      <p:sp>
        <p:nvSpPr>
          <p:cNvPr id="4" name="Rectangle 3"/>
          <p:cNvSpPr/>
          <p:nvPr/>
        </p:nvSpPr>
        <p:spPr>
          <a:xfrm>
            <a:off x="1574697" y="473839"/>
            <a:ext cx="7739619" cy="523220"/>
          </a:xfrm>
          <a:prstGeom prst="rect">
            <a:avLst/>
          </a:prstGeom>
        </p:spPr>
        <p:txBody>
          <a:bodyPr wrap="none">
            <a:spAutoFit/>
          </a:bodyPr>
          <a:lstStyle/>
          <a:p>
            <a:r>
              <a:rPr lang="fr-FR" sz="2800" b="1" kern="0" dirty="0" smtClean="0">
                <a:solidFill>
                  <a:srgbClr val="DA6667"/>
                </a:solidFill>
                <a:latin typeface="Arial"/>
              </a:rPr>
              <a:t>Les transitions radiatives : La luminescence</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Transitions induites : Amplification optique </a:t>
            </a:r>
          </a:p>
          <a:p>
            <a:r>
              <a:rPr lang="fr-FR" sz="2400" b="1" kern="0" dirty="0" smtClean="0">
                <a:solidFill>
                  <a:srgbClr val="DA6667"/>
                </a:solidFill>
                <a:latin typeface="Arial Narrow" pitchFamily="34" charset="0"/>
                <a:sym typeface="Wingdings" pitchFamily="2" charset="2"/>
              </a:rPr>
              <a:t> L’amplificateur à </a:t>
            </a:r>
            <a:r>
              <a:rPr lang="fr-FR" sz="2400" b="1" kern="0" dirty="0" err="1" smtClean="0">
                <a:solidFill>
                  <a:srgbClr val="DA6667"/>
                </a:solidFill>
                <a:latin typeface="Arial Narrow" pitchFamily="34" charset="0"/>
                <a:sym typeface="Wingdings" pitchFamily="2" charset="2"/>
              </a:rPr>
              <a:t>semiconducteur</a:t>
            </a:r>
            <a:endParaRPr lang="fr-FR" sz="2400" b="1" kern="0" dirty="0">
              <a:solidFill>
                <a:srgbClr val="DA6667"/>
              </a:solidFill>
              <a:latin typeface="Arial Narrow" pitchFamily="34" charset="0"/>
              <a:ea typeface="+mj-ea"/>
              <a:cs typeface="+mj-cs"/>
            </a:endParaRPr>
          </a:p>
        </p:txBody>
      </p:sp>
      <p:sp>
        <p:nvSpPr>
          <p:cNvPr id="6" name="ZoneTexte 5"/>
          <p:cNvSpPr txBox="1"/>
          <p:nvPr/>
        </p:nvSpPr>
        <p:spPr>
          <a:xfrm>
            <a:off x="517585" y="1949570"/>
            <a:ext cx="2379177" cy="369332"/>
          </a:xfrm>
          <a:prstGeom prst="rect">
            <a:avLst/>
          </a:prstGeom>
          <a:noFill/>
        </p:spPr>
        <p:txBody>
          <a:bodyPr wrap="none" rtlCol="0">
            <a:spAutoFit/>
          </a:bodyPr>
          <a:lstStyle/>
          <a:p>
            <a:r>
              <a:rPr lang="fr-FR" b="1" dirty="0" smtClean="0">
                <a:latin typeface="Arial Narrow" pitchFamily="34" charset="0"/>
              </a:rPr>
              <a:t>Système à deux niveaux</a:t>
            </a:r>
            <a:endParaRPr lang="fr-FR" b="1" dirty="0">
              <a:latin typeface="Arial Narrow" pitchFamily="34" charset="0"/>
            </a:endParaRPr>
          </a:p>
        </p:txBody>
      </p:sp>
      <p:pic>
        <p:nvPicPr>
          <p:cNvPr id="212994" name="Picture 2" descr="http://www.gr-univers.fr/dictionnaire/img/jonctionp-n1.png"/>
          <p:cNvPicPr>
            <a:picLocks noChangeAspect="1" noChangeArrowheads="1"/>
          </p:cNvPicPr>
          <p:nvPr/>
        </p:nvPicPr>
        <p:blipFill>
          <a:blip r:embed="rId2"/>
          <a:srcRect/>
          <a:stretch>
            <a:fillRect/>
          </a:stretch>
        </p:blipFill>
        <p:spPr bwMode="auto">
          <a:xfrm>
            <a:off x="432549" y="2441126"/>
            <a:ext cx="4363737" cy="3090385"/>
          </a:xfrm>
          <a:prstGeom prst="rect">
            <a:avLst/>
          </a:prstGeom>
          <a:noFill/>
        </p:spPr>
      </p:pic>
      <p:grpSp>
        <p:nvGrpSpPr>
          <p:cNvPr id="13" name="Groupe 12"/>
          <p:cNvGrpSpPr/>
          <p:nvPr/>
        </p:nvGrpSpPr>
        <p:grpSpPr>
          <a:xfrm>
            <a:off x="5469447" y="1781355"/>
            <a:ext cx="2333625" cy="1495079"/>
            <a:chOff x="5452194" y="2678502"/>
            <a:chExt cx="2333625" cy="1495079"/>
          </a:xfrm>
        </p:grpSpPr>
        <p:pic>
          <p:nvPicPr>
            <p:cNvPr id="212996" name="Picture 4" descr="http://absysfrance.com/wp-content/uploads/2013/05/soa.jpg"/>
            <p:cNvPicPr>
              <a:picLocks noChangeAspect="1" noChangeArrowheads="1"/>
            </p:cNvPicPr>
            <p:nvPr/>
          </p:nvPicPr>
          <p:blipFill>
            <a:blip r:embed="rId3"/>
            <a:srcRect/>
            <a:stretch>
              <a:fillRect/>
            </a:stretch>
          </p:blipFill>
          <p:spPr bwMode="auto">
            <a:xfrm>
              <a:off x="5452194" y="2678502"/>
              <a:ext cx="2333625" cy="1428750"/>
            </a:xfrm>
            <a:prstGeom prst="rect">
              <a:avLst/>
            </a:prstGeom>
            <a:noFill/>
          </p:spPr>
        </p:pic>
        <p:cxnSp>
          <p:nvCxnSpPr>
            <p:cNvPr id="10" name="Connecteur droit avec flèche 9"/>
            <p:cNvCxnSpPr/>
            <p:nvPr/>
          </p:nvCxnSpPr>
          <p:spPr>
            <a:xfrm>
              <a:off x="6173788" y="3709358"/>
              <a:ext cx="822235" cy="43133"/>
            </a:xfrm>
            <a:prstGeom prst="straightConnector1">
              <a:avLst/>
            </a:prstGeom>
            <a:ln>
              <a:solidFill>
                <a:schemeClr val="tx1"/>
              </a:solidFill>
              <a:headEnd type="arrow"/>
              <a:tailEnd type="arrow"/>
            </a:ln>
          </p:spPr>
          <p:style>
            <a:lnRef idx="1">
              <a:schemeClr val="accent6"/>
            </a:lnRef>
            <a:fillRef idx="0">
              <a:schemeClr val="accent6"/>
            </a:fillRef>
            <a:effectRef idx="0">
              <a:schemeClr val="accent6"/>
            </a:effectRef>
            <a:fontRef idx="minor">
              <a:schemeClr val="tx1"/>
            </a:fontRef>
          </p:style>
        </p:cxnSp>
        <p:sp>
          <p:nvSpPr>
            <p:cNvPr id="11" name="ZoneTexte 10"/>
            <p:cNvSpPr txBox="1"/>
            <p:nvPr/>
          </p:nvSpPr>
          <p:spPr>
            <a:xfrm rot="213779">
              <a:off x="6191129" y="3804249"/>
              <a:ext cx="747320" cy="369332"/>
            </a:xfrm>
            <a:prstGeom prst="rect">
              <a:avLst/>
            </a:prstGeom>
            <a:noFill/>
          </p:spPr>
          <p:txBody>
            <a:bodyPr wrap="none" rtlCol="0">
              <a:spAutoFit/>
            </a:bodyPr>
            <a:lstStyle/>
            <a:p>
              <a:r>
                <a:rPr lang="fr-FR" dirty="0" smtClean="0">
                  <a:sym typeface="Symbol"/>
                </a:rPr>
                <a:t>2cm</a:t>
              </a:r>
              <a:endParaRPr lang="fr-FR" dirty="0"/>
            </a:p>
          </p:txBody>
        </p:sp>
      </p:grpSp>
      <p:grpSp>
        <p:nvGrpSpPr>
          <p:cNvPr id="18" name="Groupe 17"/>
          <p:cNvGrpSpPr/>
          <p:nvPr/>
        </p:nvGrpSpPr>
        <p:grpSpPr>
          <a:xfrm>
            <a:off x="5064006" y="2372264"/>
            <a:ext cx="3407134" cy="3651701"/>
            <a:chOff x="5064006" y="2372264"/>
            <a:chExt cx="3407134" cy="3651701"/>
          </a:xfrm>
        </p:grpSpPr>
        <p:pic>
          <p:nvPicPr>
            <p:cNvPr id="212998" name="Picture 6" descr="design of SOA"/>
            <p:cNvPicPr>
              <a:picLocks noChangeAspect="1" noChangeArrowheads="1"/>
            </p:cNvPicPr>
            <p:nvPr/>
          </p:nvPicPr>
          <p:blipFill>
            <a:blip r:embed="rId4"/>
            <a:srcRect/>
            <a:stretch>
              <a:fillRect/>
            </a:stretch>
          </p:blipFill>
          <p:spPr bwMode="auto">
            <a:xfrm>
              <a:off x="5064006" y="3916783"/>
              <a:ext cx="3407134" cy="2107182"/>
            </a:xfrm>
            <a:prstGeom prst="rect">
              <a:avLst/>
            </a:prstGeom>
            <a:noFill/>
          </p:spPr>
        </p:pic>
        <p:cxnSp>
          <p:nvCxnSpPr>
            <p:cNvPr id="15" name="Connecteur droit avec flèche 14"/>
            <p:cNvCxnSpPr/>
            <p:nvPr/>
          </p:nvCxnSpPr>
          <p:spPr>
            <a:xfrm>
              <a:off x="6173788" y="4848046"/>
              <a:ext cx="690113" cy="405441"/>
            </a:xfrm>
            <a:prstGeom prst="straightConnector1">
              <a:avLst/>
            </a:prstGeom>
            <a:ln>
              <a:solidFill>
                <a:schemeClr val="tx1"/>
              </a:solidFill>
              <a:headEnd type="arrow"/>
              <a:tailEnd type="arrow"/>
            </a:ln>
          </p:spPr>
          <p:style>
            <a:lnRef idx="1">
              <a:schemeClr val="accent6"/>
            </a:lnRef>
            <a:fillRef idx="0">
              <a:schemeClr val="accent6"/>
            </a:fillRef>
            <a:effectRef idx="0">
              <a:schemeClr val="accent6"/>
            </a:effectRef>
            <a:fontRef idx="minor">
              <a:schemeClr val="tx1"/>
            </a:fontRef>
          </p:style>
        </p:cxnSp>
        <p:sp>
          <p:nvSpPr>
            <p:cNvPr id="16" name="ZoneTexte 15"/>
            <p:cNvSpPr txBox="1"/>
            <p:nvPr/>
          </p:nvSpPr>
          <p:spPr>
            <a:xfrm>
              <a:off x="6093546" y="4977438"/>
              <a:ext cx="822661" cy="307777"/>
            </a:xfrm>
            <a:prstGeom prst="rect">
              <a:avLst/>
            </a:prstGeom>
            <a:noFill/>
            <a:scene3d>
              <a:camera prst="isometricLeftDown"/>
              <a:lightRig rig="threePt" dir="t"/>
            </a:scene3d>
          </p:spPr>
          <p:txBody>
            <a:bodyPr wrap="none" rtlCol="0">
              <a:spAutoFit/>
            </a:bodyPr>
            <a:lstStyle/>
            <a:p>
              <a:r>
                <a:rPr lang="fr-FR" sz="1400" b="1" dirty="0" err="1" smtClean="0"/>
                <a:t>qq</a:t>
              </a:r>
              <a:r>
                <a:rPr lang="fr-FR" sz="1400" b="1" dirty="0" smtClean="0"/>
                <a:t>. mm</a:t>
              </a:r>
              <a:endParaRPr lang="fr-FR" sz="1400" b="1" dirty="0"/>
            </a:p>
          </p:txBody>
        </p:sp>
        <p:sp>
          <p:nvSpPr>
            <p:cNvPr id="17" name="Forme libre 16"/>
            <p:cNvSpPr/>
            <p:nvPr/>
          </p:nvSpPr>
          <p:spPr>
            <a:xfrm>
              <a:off x="6642340" y="2372264"/>
              <a:ext cx="944592" cy="1785668"/>
            </a:xfrm>
            <a:custGeom>
              <a:avLst/>
              <a:gdLst>
                <a:gd name="connsiteX0" fmla="*/ 0 w 944592"/>
                <a:gd name="connsiteY0" fmla="*/ 0 h 1785668"/>
                <a:gd name="connsiteX1" fmla="*/ 836762 w 944592"/>
                <a:gd name="connsiteY1" fmla="*/ 948906 h 1785668"/>
                <a:gd name="connsiteX2" fmla="*/ 646981 w 944592"/>
                <a:gd name="connsiteY2" fmla="*/ 1785668 h 1785668"/>
              </a:gdLst>
              <a:ahLst/>
              <a:cxnLst>
                <a:cxn ang="0">
                  <a:pos x="connsiteX0" y="connsiteY0"/>
                </a:cxn>
                <a:cxn ang="0">
                  <a:pos x="connsiteX1" y="connsiteY1"/>
                </a:cxn>
                <a:cxn ang="0">
                  <a:pos x="connsiteX2" y="connsiteY2"/>
                </a:cxn>
              </a:cxnLst>
              <a:rect l="l" t="t" r="r" b="b"/>
              <a:pathLst>
                <a:path w="944592" h="1785668">
                  <a:moveTo>
                    <a:pt x="0" y="0"/>
                  </a:moveTo>
                  <a:cubicBezTo>
                    <a:pt x="364466" y="325647"/>
                    <a:pt x="728932" y="651295"/>
                    <a:pt x="836762" y="948906"/>
                  </a:cubicBezTo>
                  <a:cubicBezTo>
                    <a:pt x="944592" y="1246517"/>
                    <a:pt x="795786" y="1516092"/>
                    <a:pt x="646981" y="1785668"/>
                  </a:cubicBezTo>
                </a:path>
              </a:pathLst>
            </a:custGeom>
            <a:ln>
              <a:solidFill>
                <a:schemeClr val="tx1"/>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grpSp>
        <p:nvGrpSpPr>
          <p:cNvPr id="19" name="Groupe 18"/>
          <p:cNvGrpSpPr/>
          <p:nvPr/>
        </p:nvGrpSpPr>
        <p:grpSpPr>
          <a:xfrm>
            <a:off x="857430" y="5558481"/>
            <a:ext cx="8076238" cy="1229184"/>
            <a:chOff x="4536146" y="4813538"/>
            <a:chExt cx="4457621" cy="2633857"/>
          </a:xfrm>
        </p:grpSpPr>
        <p:sp>
          <p:nvSpPr>
            <p:cNvPr id="20" name="ZoneTexte 19"/>
            <p:cNvSpPr txBox="1"/>
            <p:nvPr/>
          </p:nvSpPr>
          <p:spPr>
            <a:xfrm>
              <a:off x="4814269" y="4875367"/>
              <a:ext cx="4179498" cy="2572028"/>
            </a:xfrm>
            <a:prstGeom prst="rect">
              <a:avLst/>
            </a:prstGeom>
            <a:solidFill>
              <a:schemeClr val="tx2"/>
            </a:solidFill>
          </p:spPr>
          <p:txBody>
            <a:bodyPr wrap="square" rtlCol="0">
              <a:spAutoFit/>
            </a:bodyPr>
            <a:lstStyle/>
            <a:p>
              <a:r>
                <a:rPr lang="fr-FR" b="1" dirty="0" smtClean="0">
                  <a:solidFill>
                    <a:srgbClr val="FF0000"/>
                  </a:solidFill>
                  <a:latin typeface="Arial Narrow" pitchFamily="34" charset="0"/>
                </a:rPr>
                <a:t>Temps de vie </a:t>
              </a:r>
              <a:r>
                <a:rPr lang="fr-FR" b="1" dirty="0" smtClean="0">
                  <a:solidFill>
                    <a:srgbClr val="7030A0"/>
                  </a:solidFill>
                  <a:latin typeface="Arial Narrow" pitchFamily="34" charset="0"/>
                </a:rPr>
                <a:t>très court</a:t>
              </a:r>
              <a:r>
                <a:rPr lang="fr-FR" b="1" dirty="0" smtClean="0">
                  <a:solidFill>
                    <a:srgbClr val="FF0000"/>
                  </a:solidFill>
                  <a:latin typeface="Arial Narrow" pitchFamily="34" charset="0"/>
                </a:rPr>
                <a:t> : BP = </a:t>
              </a:r>
              <a:r>
                <a:rPr lang="fr-FR" b="1" dirty="0" err="1" smtClean="0">
                  <a:solidFill>
                    <a:srgbClr val="FF0000"/>
                  </a:solidFill>
                  <a:latin typeface="Arial Narrow" pitchFamily="34" charset="0"/>
                </a:rPr>
                <a:t>qq</a:t>
              </a:r>
              <a:r>
                <a:rPr lang="fr-FR" b="1" dirty="0" smtClean="0">
                  <a:solidFill>
                    <a:srgbClr val="FF0000"/>
                  </a:solidFill>
                  <a:latin typeface="Arial Narrow" pitchFamily="34" charset="0"/>
                </a:rPr>
                <a:t> GHz</a:t>
              </a:r>
            </a:p>
            <a:p>
              <a:pPr>
                <a:buFont typeface="Wingdings" pitchFamily="2" charset="2"/>
                <a:buChar char="è"/>
              </a:pPr>
              <a:r>
                <a:rPr lang="fr-FR" b="1" dirty="0" smtClean="0">
                  <a:solidFill>
                    <a:srgbClr val="FF0000"/>
                  </a:solidFill>
                  <a:latin typeface="Arial Narrow" pitchFamily="34" charset="0"/>
                  <a:sym typeface="Wingdings" pitchFamily="2" charset="2"/>
                </a:rPr>
                <a:t> Variation de gain entre les 0 et les 1 pour les signaux modulés haut débit</a:t>
              </a:r>
            </a:p>
            <a:p>
              <a:pPr>
                <a:buFont typeface="Wingdings" pitchFamily="2" charset="2"/>
                <a:buChar char="è"/>
              </a:pPr>
              <a:r>
                <a:rPr lang="fr-FR" b="1" dirty="0" smtClean="0">
                  <a:solidFill>
                    <a:srgbClr val="FF0000"/>
                  </a:solidFill>
                  <a:latin typeface="Arial Narrow" pitchFamily="34" charset="0"/>
                  <a:sym typeface="Wingdings" pitchFamily="2" charset="2"/>
                </a:rPr>
                <a:t> Déformation du signal : inadapté pour l’amplification optique en ligne</a:t>
              </a:r>
            </a:p>
            <a:p>
              <a:pPr>
                <a:buFont typeface="Wingdings" pitchFamily="2" charset="2"/>
                <a:buChar char="è"/>
              </a:pPr>
              <a:r>
                <a:rPr lang="fr-FR" b="1" dirty="0" smtClean="0">
                  <a:solidFill>
                    <a:srgbClr val="FF0000"/>
                  </a:solidFill>
                  <a:latin typeface="Arial Narrow" pitchFamily="34" charset="0"/>
                  <a:sym typeface="Wingdings" pitchFamily="2" charset="2"/>
                </a:rPr>
                <a:t> Utiliser pour des fonctions optiques</a:t>
              </a:r>
              <a:endParaRPr lang="fr-FR" b="1" dirty="0">
                <a:solidFill>
                  <a:srgbClr val="FF0000"/>
                </a:solidFill>
                <a:latin typeface="Arial Narrow" pitchFamily="34" charset="0"/>
              </a:endParaRPr>
            </a:p>
          </p:txBody>
        </p:sp>
        <p:sp>
          <p:nvSpPr>
            <p:cNvPr id="21" name="Flèche droite 20"/>
            <p:cNvSpPr/>
            <p:nvPr/>
          </p:nvSpPr>
          <p:spPr>
            <a:xfrm>
              <a:off x="4536146" y="4813538"/>
              <a:ext cx="288554" cy="658861"/>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nodeType="after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up)">
                                      <p:cBhvr>
                                        <p:cTn id="10" dur="5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lef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 name="Titre 1"/>
          <p:cNvSpPr txBox="1">
            <a:spLocks/>
          </p:cNvSpPr>
          <p:nvPr/>
        </p:nvSpPr>
        <p:spPr>
          <a:xfrm>
            <a:off x="1497013" y="443775"/>
            <a:ext cx="7391400" cy="5450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2800" b="1" i="0" u="none" strike="noStrike" kern="0" cap="none" spc="0" normalizeH="0" baseline="0" noProof="0" dirty="0" err="1" smtClean="0">
                <a:ln>
                  <a:noFill/>
                </a:ln>
                <a:solidFill>
                  <a:srgbClr val="DA6667"/>
                </a:solidFill>
                <a:effectLst/>
                <a:uLnTx/>
                <a:uFillTx/>
                <a:latin typeface="+mj-lt"/>
                <a:ea typeface="+mj-ea"/>
                <a:cs typeface="+mj-cs"/>
              </a:rPr>
              <a:t>Princip</a:t>
            </a:r>
            <a:r>
              <a:rPr lang="fr-FR" sz="2800" b="1" kern="0" dirty="0" smtClean="0">
                <a:solidFill>
                  <a:srgbClr val="DA6667"/>
                </a:solidFill>
                <a:latin typeface="+mj-lt"/>
                <a:ea typeface="+mj-ea"/>
                <a:cs typeface="+mj-cs"/>
              </a:rPr>
              <a:t>e de l’émission de lumière</a:t>
            </a:r>
            <a:endParaRPr kumimoji="0" lang="fr-FR" sz="2800" b="1" i="0" u="none" strike="noStrike" kern="0" cap="none" spc="0" normalizeH="0" baseline="0" noProof="0" dirty="0">
              <a:ln>
                <a:noFill/>
              </a:ln>
              <a:solidFill>
                <a:srgbClr val="DA6667"/>
              </a:solidFill>
              <a:effectLst/>
              <a:uLnTx/>
              <a:uFillTx/>
              <a:latin typeface="+mj-lt"/>
              <a:ea typeface="+mj-ea"/>
              <a:cs typeface="+mj-cs"/>
            </a:endParaRPr>
          </a:p>
        </p:txBody>
      </p:sp>
      <p:grpSp>
        <p:nvGrpSpPr>
          <p:cNvPr id="216" name="Groupe 215"/>
          <p:cNvGrpSpPr/>
          <p:nvPr/>
        </p:nvGrpSpPr>
        <p:grpSpPr>
          <a:xfrm>
            <a:off x="708025" y="1322388"/>
            <a:ext cx="8115936" cy="2422273"/>
            <a:chOff x="708025" y="1322388"/>
            <a:chExt cx="8115936" cy="2422273"/>
          </a:xfrm>
        </p:grpSpPr>
        <p:grpSp>
          <p:nvGrpSpPr>
            <p:cNvPr id="3" name="Groupe 16"/>
            <p:cNvGrpSpPr>
              <a:grpSpLocks/>
            </p:cNvGrpSpPr>
            <p:nvPr/>
          </p:nvGrpSpPr>
          <p:grpSpPr bwMode="auto">
            <a:xfrm>
              <a:off x="708025" y="1322388"/>
              <a:ext cx="1633400" cy="2422273"/>
              <a:chOff x="1069887" y="1321701"/>
              <a:chExt cx="1633537" cy="2423453"/>
            </a:xfrm>
          </p:grpSpPr>
          <p:pic>
            <p:nvPicPr>
              <p:cNvPr id="70671" name="Picture 6" descr="http://upload.wikimedia.org/wikipedia/commons/thumb/4/4b/Silica.svg/220px-Silica.svg.png"/>
              <p:cNvPicPr>
                <a:picLocks noChangeAspect="1" noChangeArrowheads="1"/>
              </p:cNvPicPr>
              <p:nvPr/>
            </p:nvPicPr>
            <p:blipFill>
              <a:blip r:embed="rId2"/>
              <a:srcRect/>
              <a:stretch>
                <a:fillRect/>
              </a:stretch>
            </p:blipFill>
            <p:spPr bwMode="auto">
              <a:xfrm>
                <a:off x="1069887" y="2037004"/>
                <a:ext cx="1633537" cy="1708150"/>
              </a:xfrm>
              <a:prstGeom prst="rect">
                <a:avLst/>
              </a:prstGeom>
              <a:noFill/>
              <a:ln w="9525">
                <a:noFill/>
                <a:miter lim="800000"/>
                <a:headEnd/>
                <a:tailEnd/>
              </a:ln>
            </p:spPr>
          </p:pic>
          <p:sp>
            <p:nvSpPr>
              <p:cNvPr id="70672" name="ZoneTexte 14"/>
              <p:cNvSpPr txBox="1">
                <a:spLocks noChangeArrowheads="1"/>
              </p:cNvSpPr>
              <p:nvPr/>
            </p:nvSpPr>
            <p:spPr bwMode="auto">
              <a:xfrm>
                <a:off x="1424029" y="1321701"/>
                <a:ext cx="925253" cy="523220"/>
              </a:xfrm>
              <a:prstGeom prst="rect">
                <a:avLst/>
              </a:prstGeom>
              <a:noFill/>
              <a:ln w="9525">
                <a:noFill/>
                <a:miter lim="800000"/>
                <a:headEnd/>
                <a:tailEnd/>
              </a:ln>
            </p:spPr>
            <p:txBody>
              <a:bodyPr wrap="none">
                <a:spAutoFit/>
              </a:bodyPr>
              <a:lstStyle/>
              <a:p>
                <a:pPr algn="ctr"/>
                <a:r>
                  <a:rPr lang="fr-FR" altLang="fr-FR" sz="1400" b="1">
                    <a:solidFill>
                      <a:srgbClr val="002060"/>
                    </a:solidFill>
                    <a:latin typeface="Arial Narrow" pitchFamily="34" charset="0"/>
                  </a:rPr>
                  <a:t>Matière</a:t>
                </a:r>
              </a:p>
              <a:p>
                <a:pPr algn="ctr"/>
                <a:r>
                  <a:rPr lang="fr-FR" altLang="fr-FR" sz="1400" b="1">
                    <a:solidFill>
                      <a:srgbClr val="002060"/>
                    </a:solidFill>
                    <a:latin typeface="Arial Narrow" pitchFamily="34" charset="0"/>
                  </a:rPr>
                  <a:t>(ex: Silice)</a:t>
                </a:r>
              </a:p>
            </p:txBody>
          </p:sp>
        </p:grpSp>
        <p:grpSp>
          <p:nvGrpSpPr>
            <p:cNvPr id="4" name="Groupe 17"/>
            <p:cNvGrpSpPr>
              <a:grpSpLocks/>
            </p:cNvGrpSpPr>
            <p:nvPr/>
          </p:nvGrpSpPr>
          <p:grpSpPr bwMode="auto">
            <a:xfrm>
              <a:off x="3518189" y="1322388"/>
              <a:ext cx="1169889" cy="1951016"/>
              <a:chOff x="3799309" y="1321701"/>
              <a:chExt cx="1169987" cy="1951966"/>
            </a:xfrm>
          </p:grpSpPr>
          <p:pic>
            <p:nvPicPr>
              <p:cNvPr id="70669" name="Picture 2" descr="http://www.fsg.ulaval.ca/opus/scphys4/images/eau1.gif"/>
              <p:cNvPicPr>
                <a:picLocks noChangeAspect="1" noChangeArrowheads="1"/>
              </p:cNvPicPr>
              <p:nvPr/>
            </p:nvPicPr>
            <p:blipFill>
              <a:blip r:embed="rId3"/>
              <a:srcRect/>
              <a:stretch>
                <a:fillRect/>
              </a:stretch>
            </p:blipFill>
            <p:spPr bwMode="auto">
              <a:xfrm>
                <a:off x="3799309" y="2508492"/>
                <a:ext cx="1169987" cy="765175"/>
              </a:xfrm>
              <a:prstGeom prst="rect">
                <a:avLst/>
              </a:prstGeom>
              <a:noFill/>
              <a:ln w="9525">
                <a:noFill/>
                <a:miter lim="800000"/>
                <a:headEnd/>
                <a:tailEnd/>
              </a:ln>
            </p:spPr>
          </p:pic>
          <p:sp>
            <p:nvSpPr>
              <p:cNvPr id="70670" name="ZoneTexte 14"/>
              <p:cNvSpPr txBox="1">
                <a:spLocks noChangeArrowheads="1"/>
              </p:cNvSpPr>
              <p:nvPr/>
            </p:nvSpPr>
            <p:spPr bwMode="auto">
              <a:xfrm>
                <a:off x="3976177" y="1321701"/>
                <a:ext cx="816250" cy="523220"/>
              </a:xfrm>
              <a:prstGeom prst="rect">
                <a:avLst/>
              </a:prstGeom>
              <a:noFill/>
              <a:ln w="9525">
                <a:noFill/>
                <a:miter lim="800000"/>
                <a:headEnd/>
                <a:tailEnd/>
              </a:ln>
            </p:spPr>
            <p:txBody>
              <a:bodyPr wrap="none">
                <a:spAutoFit/>
              </a:bodyPr>
              <a:lstStyle/>
              <a:p>
                <a:pPr algn="ctr"/>
                <a:r>
                  <a:rPr lang="fr-FR" altLang="fr-FR" sz="1400" b="1">
                    <a:solidFill>
                      <a:srgbClr val="002060"/>
                    </a:solidFill>
                    <a:latin typeface="Arial Narrow" pitchFamily="34" charset="0"/>
                  </a:rPr>
                  <a:t>Molécule</a:t>
                </a:r>
              </a:p>
              <a:p>
                <a:pPr algn="ctr"/>
                <a:r>
                  <a:rPr lang="fr-FR" altLang="fr-FR" sz="1400" b="1">
                    <a:solidFill>
                      <a:srgbClr val="002060"/>
                    </a:solidFill>
                    <a:latin typeface="Arial Narrow" pitchFamily="34" charset="0"/>
                  </a:rPr>
                  <a:t>(ex: eau)</a:t>
                </a:r>
              </a:p>
            </p:txBody>
          </p:sp>
        </p:grpSp>
        <p:sp>
          <p:nvSpPr>
            <p:cNvPr id="70668" name="ZoneTexte 14"/>
            <p:cNvSpPr txBox="1">
              <a:spLocks noChangeArrowheads="1"/>
            </p:cNvSpPr>
            <p:nvPr/>
          </p:nvSpPr>
          <p:spPr bwMode="auto">
            <a:xfrm>
              <a:off x="6313723" y="1322388"/>
              <a:ext cx="643071" cy="307627"/>
            </a:xfrm>
            <a:prstGeom prst="rect">
              <a:avLst/>
            </a:prstGeom>
            <a:noFill/>
            <a:ln w="9525">
              <a:noFill/>
              <a:miter lim="800000"/>
              <a:headEnd/>
              <a:tailEnd/>
            </a:ln>
          </p:spPr>
          <p:txBody>
            <a:bodyPr wrap="none">
              <a:spAutoFit/>
            </a:bodyPr>
            <a:lstStyle/>
            <a:p>
              <a:pPr algn="ctr"/>
              <a:r>
                <a:rPr lang="fr-FR" altLang="fr-FR" sz="1400" b="1">
                  <a:solidFill>
                    <a:srgbClr val="002060"/>
                  </a:solidFill>
                  <a:latin typeface="Arial Narrow" pitchFamily="34" charset="0"/>
                </a:rPr>
                <a:t>Atome</a:t>
              </a:r>
            </a:p>
          </p:txBody>
        </p:sp>
        <p:pic>
          <p:nvPicPr>
            <p:cNvPr id="90114" name="Picture 2" descr="Atome"/>
            <p:cNvPicPr>
              <a:picLocks noChangeAspect="1" noChangeArrowheads="1"/>
            </p:cNvPicPr>
            <p:nvPr/>
          </p:nvPicPr>
          <p:blipFill>
            <a:blip r:embed="rId4"/>
            <a:srcRect/>
            <a:stretch>
              <a:fillRect/>
            </a:stretch>
          </p:blipFill>
          <p:spPr bwMode="auto">
            <a:xfrm>
              <a:off x="5400657" y="1699260"/>
              <a:ext cx="3423304" cy="1327404"/>
            </a:xfrm>
            <a:prstGeom prst="rect">
              <a:avLst/>
            </a:prstGeom>
            <a:noFill/>
          </p:spPr>
        </p:pic>
      </p:grpSp>
      <p:grpSp>
        <p:nvGrpSpPr>
          <p:cNvPr id="217" name="Groupe 216"/>
          <p:cNvGrpSpPr/>
          <p:nvPr/>
        </p:nvGrpSpPr>
        <p:grpSpPr>
          <a:xfrm>
            <a:off x="5847588" y="3031236"/>
            <a:ext cx="2738754" cy="1269460"/>
            <a:chOff x="5847588" y="3031236"/>
            <a:chExt cx="2738754" cy="1269460"/>
          </a:xfrm>
        </p:grpSpPr>
        <p:pic>
          <p:nvPicPr>
            <p:cNvPr id="90116" name="Picture 4" descr="Nuage"/>
            <p:cNvPicPr>
              <a:picLocks noChangeAspect="1" noChangeArrowheads="1"/>
            </p:cNvPicPr>
            <p:nvPr/>
          </p:nvPicPr>
          <p:blipFill>
            <a:blip r:embed="rId5"/>
            <a:srcRect/>
            <a:stretch>
              <a:fillRect/>
            </a:stretch>
          </p:blipFill>
          <p:spPr bwMode="auto">
            <a:xfrm>
              <a:off x="6912863" y="3045587"/>
              <a:ext cx="1673479" cy="1255109"/>
            </a:xfrm>
            <a:prstGeom prst="rect">
              <a:avLst/>
            </a:prstGeom>
            <a:noFill/>
          </p:spPr>
        </p:pic>
        <p:sp>
          <p:nvSpPr>
            <p:cNvPr id="213" name="Flèche à angle droit 212"/>
            <p:cNvSpPr/>
            <p:nvPr/>
          </p:nvSpPr>
          <p:spPr>
            <a:xfrm rot="5400000">
              <a:off x="6071616" y="2807208"/>
              <a:ext cx="553212" cy="1001268"/>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2" name="Groupe 1"/>
          <p:cNvGrpSpPr/>
          <p:nvPr/>
        </p:nvGrpSpPr>
        <p:grpSpPr>
          <a:xfrm>
            <a:off x="1948475" y="3964296"/>
            <a:ext cx="4556234" cy="2142771"/>
            <a:chOff x="1498988" y="3729778"/>
            <a:chExt cx="5718175" cy="2689225"/>
          </a:xfrm>
        </p:grpSpPr>
        <p:grpSp>
          <p:nvGrpSpPr>
            <p:cNvPr id="212" name="Groupe 4"/>
            <p:cNvGrpSpPr>
              <a:grpSpLocks/>
            </p:cNvGrpSpPr>
            <p:nvPr/>
          </p:nvGrpSpPr>
          <p:grpSpPr bwMode="auto">
            <a:xfrm>
              <a:off x="1498988" y="3729778"/>
              <a:ext cx="5718175" cy="2689225"/>
              <a:chOff x="1917700" y="1775363"/>
              <a:chExt cx="5718175" cy="2688687"/>
            </a:xfrm>
          </p:grpSpPr>
          <p:sp>
            <p:nvSpPr>
              <p:cNvPr id="214" name="Line 17"/>
              <p:cNvSpPr>
                <a:spLocks noChangeShapeType="1"/>
              </p:cNvSpPr>
              <p:nvPr/>
            </p:nvSpPr>
            <p:spPr bwMode="auto">
              <a:xfrm>
                <a:off x="3881329" y="2105261"/>
                <a:ext cx="8626" cy="1077755"/>
              </a:xfrm>
              <a:prstGeom prst="line">
                <a:avLst/>
              </a:prstGeom>
              <a:noFill/>
              <a:ln w="28575">
                <a:solidFill>
                  <a:schemeClr val="tx1"/>
                </a:solidFill>
                <a:round/>
                <a:headEnd type="arrow" w="med" len="med"/>
                <a:tailEnd type="arrow" w="med" len="med"/>
              </a:ln>
              <a:effectLst/>
              <a:scene3d>
                <a:camera prst="isometricOffAxis2Right"/>
                <a:lightRig rig="threePt" dir="t"/>
              </a:scene3d>
              <a:extLst/>
            </p:spPr>
            <p:txBody>
              <a:bodyPr/>
              <a:lstStyle/>
              <a:p>
                <a:pPr>
                  <a:defRPr/>
                </a:pPr>
                <a:endParaRPr lang="fr-FR">
                  <a:ln w="28575">
                    <a:solidFill>
                      <a:schemeClr val="tx1"/>
                    </a:solidFill>
                  </a:ln>
                  <a:latin typeface="Arial Narrow" pitchFamily="34" charset="0"/>
                </a:endParaRPr>
              </a:p>
            </p:txBody>
          </p:sp>
          <p:sp>
            <p:nvSpPr>
              <p:cNvPr id="215" name="Ellipse 214"/>
              <p:cNvSpPr/>
              <p:nvPr/>
            </p:nvSpPr>
            <p:spPr bwMode="auto">
              <a:xfrm>
                <a:off x="3708809" y="2424277"/>
                <a:ext cx="336420" cy="336260"/>
              </a:xfrm>
              <a:prstGeom prst="ellipse">
                <a:avLst/>
              </a:prstGeom>
              <a:solidFill>
                <a:srgbClr val="3A7F86"/>
              </a:solidFill>
              <a:scene3d>
                <a:camera prst="isometricOffAxis2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18" name="Line 2517"/>
              <p:cNvSpPr>
                <a:spLocks noChangeShapeType="1"/>
              </p:cNvSpPr>
              <p:nvPr/>
            </p:nvSpPr>
            <p:spPr bwMode="auto">
              <a:xfrm flipH="1" flipV="1">
                <a:off x="7411389" y="2495265"/>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19" name="Line 2518"/>
              <p:cNvSpPr>
                <a:spLocks noChangeShapeType="1"/>
              </p:cNvSpPr>
              <p:nvPr/>
            </p:nvSpPr>
            <p:spPr bwMode="auto">
              <a:xfrm flipV="1">
                <a:off x="7423474" y="25074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0" name="Line 2519"/>
              <p:cNvSpPr>
                <a:spLocks noChangeShapeType="1"/>
              </p:cNvSpPr>
              <p:nvPr/>
            </p:nvSpPr>
            <p:spPr bwMode="auto">
              <a:xfrm flipH="1">
                <a:off x="7375135" y="2495265"/>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1" name="Line 2520"/>
              <p:cNvSpPr>
                <a:spLocks noChangeShapeType="1"/>
              </p:cNvSpPr>
              <p:nvPr/>
            </p:nvSpPr>
            <p:spPr bwMode="auto">
              <a:xfrm flipV="1">
                <a:off x="7407361" y="2544051"/>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2" name="Line 2521"/>
              <p:cNvSpPr>
                <a:spLocks noChangeShapeType="1"/>
              </p:cNvSpPr>
              <p:nvPr/>
            </p:nvSpPr>
            <p:spPr bwMode="auto">
              <a:xfrm flipH="1">
                <a:off x="7322768" y="2501363"/>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3" name="Line 2522"/>
              <p:cNvSpPr>
                <a:spLocks noChangeShapeType="1"/>
              </p:cNvSpPr>
              <p:nvPr/>
            </p:nvSpPr>
            <p:spPr bwMode="auto">
              <a:xfrm flipV="1">
                <a:off x="7371107" y="2586739"/>
                <a:ext cx="36254"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4" name="Line 2523"/>
              <p:cNvSpPr>
                <a:spLocks noChangeShapeType="1"/>
              </p:cNvSpPr>
              <p:nvPr/>
            </p:nvSpPr>
            <p:spPr bwMode="auto">
              <a:xfrm flipV="1">
                <a:off x="7322768" y="2653820"/>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5" name="Line 2524"/>
              <p:cNvSpPr>
                <a:spLocks noChangeShapeType="1"/>
              </p:cNvSpPr>
              <p:nvPr/>
            </p:nvSpPr>
            <p:spPr bwMode="auto">
              <a:xfrm flipH="1">
                <a:off x="7254289" y="2519658"/>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6" name="Line 2525"/>
              <p:cNvSpPr>
                <a:spLocks noChangeShapeType="1"/>
              </p:cNvSpPr>
              <p:nvPr/>
            </p:nvSpPr>
            <p:spPr bwMode="auto">
              <a:xfrm flipV="1">
                <a:off x="7262345" y="2726999"/>
                <a:ext cx="60423"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7" name="Line 2526"/>
              <p:cNvSpPr>
                <a:spLocks noChangeShapeType="1"/>
              </p:cNvSpPr>
              <p:nvPr/>
            </p:nvSpPr>
            <p:spPr bwMode="auto">
              <a:xfrm flipH="1">
                <a:off x="7169696" y="2556248"/>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8" name="Line 2527"/>
              <p:cNvSpPr>
                <a:spLocks noChangeShapeType="1"/>
              </p:cNvSpPr>
              <p:nvPr/>
            </p:nvSpPr>
            <p:spPr bwMode="auto">
              <a:xfrm flipV="1">
                <a:off x="7189837" y="2819235"/>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9" name="Line 2528"/>
              <p:cNvSpPr>
                <a:spLocks noChangeShapeType="1"/>
              </p:cNvSpPr>
              <p:nvPr/>
            </p:nvSpPr>
            <p:spPr bwMode="auto">
              <a:xfrm flipH="1">
                <a:off x="7068991" y="2605034"/>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0" name="Line 2529"/>
              <p:cNvSpPr>
                <a:spLocks noChangeShapeType="1"/>
              </p:cNvSpPr>
              <p:nvPr/>
            </p:nvSpPr>
            <p:spPr bwMode="auto">
              <a:xfrm flipV="1">
                <a:off x="7109273" y="2916807"/>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1" name="Line 2530"/>
              <p:cNvSpPr>
                <a:spLocks noChangeShapeType="1"/>
              </p:cNvSpPr>
              <p:nvPr/>
            </p:nvSpPr>
            <p:spPr bwMode="auto">
              <a:xfrm flipH="1">
                <a:off x="6956201" y="267211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2" name="Line 2531"/>
              <p:cNvSpPr>
                <a:spLocks noChangeShapeType="1"/>
              </p:cNvSpPr>
              <p:nvPr/>
            </p:nvSpPr>
            <p:spPr bwMode="auto">
              <a:xfrm flipV="1">
                <a:off x="7024680" y="3020477"/>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3" name="Line 2532"/>
              <p:cNvSpPr>
                <a:spLocks noChangeShapeType="1"/>
              </p:cNvSpPr>
              <p:nvPr/>
            </p:nvSpPr>
            <p:spPr bwMode="auto">
              <a:xfrm flipH="1">
                <a:off x="6835354" y="2751392"/>
                <a:ext cx="120846"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4" name="Line 2534"/>
              <p:cNvSpPr>
                <a:spLocks noChangeShapeType="1"/>
              </p:cNvSpPr>
              <p:nvPr/>
            </p:nvSpPr>
            <p:spPr bwMode="auto">
              <a:xfrm flipV="1">
                <a:off x="6936060" y="3136344"/>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5" name="Line 2536"/>
              <p:cNvSpPr>
                <a:spLocks noChangeShapeType="1"/>
              </p:cNvSpPr>
              <p:nvPr/>
            </p:nvSpPr>
            <p:spPr bwMode="auto">
              <a:xfrm flipH="1">
                <a:off x="6706451" y="283752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6" name="Line 2538"/>
              <p:cNvSpPr>
                <a:spLocks noChangeShapeType="1"/>
              </p:cNvSpPr>
              <p:nvPr/>
            </p:nvSpPr>
            <p:spPr bwMode="auto">
              <a:xfrm flipH="1">
                <a:off x="6569492" y="2935101"/>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7" name="Line 2540"/>
              <p:cNvSpPr>
                <a:spLocks noChangeShapeType="1"/>
              </p:cNvSpPr>
              <p:nvPr/>
            </p:nvSpPr>
            <p:spPr bwMode="auto">
              <a:xfrm flipH="1">
                <a:off x="6428505" y="3032673"/>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8" name="Line 2542"/>
              <p:cNvSpPr>
                <a:spLocks noChangeShapeType="1"/>
              </p:cNvSpPr>
              <p:nvPr/>
            </p:nvSpPr>
            <p:spPr bwMode="auto">
              <a:xfrm flipH="1">
                <a:off x="6291545" y="3136344"/>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9" name="Line 2543"/>
              <p:cNvSpPr>
                <a:spLocks noChangeShapeType="1"/>
              </p:cNvSpPr>
              <p:nvPr/>
            </p:nvSpPr>
            <p:spPr bwMode="auto">
              <a:xfrm flipH="1" flipV="1">
                <a:off x="6396279" y="2274966"/>
                <a:ext cx="16113" cy="1295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0" name="Line 2544"/>
              <p:cNvSpPr>
                <a:spLocks noChangeShapeType="1"/>
              </p:cNvSpPr>
              <p:nvPr/>
            </p:nvSpPr>
            <p:spPr bwMode="auto">
              <a:xfrm flipV="1">
                <a:off x="6408364" y="2287925"/>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1" name="Line 2546"/>
              <p:cNvSpPr>
                <a:spLocks noChangeShapeType="1"/>
              </p:cNvSpPr>
              <p:nvPr/>
            </p:nvSpPr>
            <p:spPr bwMode="auto">
              <a:xfrm flipH="1">
                <a:off x="6360025" y="2274966"/>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2" name="Line 2547"/>
              <p:cNvSpPr>
                <a:spLocks noChangeShapeType="1"/>
              </p:cNvSpPr>
              <p:nvPr/>
            </p:nvSpPr>
            <p:spPr bwMode="auto">
              <a:xfrm flipV="1">
                <a:off x="6392251" y="2318416"/>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3" name="Line 2549"/>
              <p:cNvSpPr>
                <a:spLocks noChangeShapeType="1"/>
              </p:cNvSpPr>
              <p:nvPr/>
            </p:nvSpPr>
            <p:spPr bwMode="auto">
              <a:xfrm flipH="1">
                <a:off x="6307658" y="2274966"/>
                <a:ext cx="52367" cy="251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4" name="Line 2550"/>
              <p:cNvSpPr>
                <a:spLocks noChangeShapeType="1"/>
              </p:cNvSpPr>
              <p:nvPr/>
            </p:nvSpPr>
            <p:spPr bwMode="auto">
              <a:xfrm flipV="1">
                <a:off x="6355997" y="2367202"/>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5" name="Line 2552"/>
              <p:cNvSpPr>
                <a:spLocks noChangeShapeType="1"/>
              </p:cNvSpPr>
              <p:nvPr/>
            </p:nvSpPr>
            <p:spPr bwMode="auto">
              <a:xfrm flipV="1">
                <a:off x="6307658" y="2428184"/>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6" name="Line 2554"/>
              <p:cNvSpPr>
                <a:spLocks noChangeShapeType="1"/>
              </p:cNvSpPr>
              <p:nvPr/>
            </p:nvSpPr>
            <p:spPr bwMode="auto">
              <a:xfrm flipH="1">
                <a:off x="6239179" y="2300121"/>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7" name="Line 2556"/>
              <p:cNvSpPr>
                <a:spLocks noChangeShapeType="1"/>
              </p:cNvSpPr>
              <p:nvPr/>
            </p:nvSpPr>
            <p:spPr bwMode="auto">
              <a:xfrm flipH="1">
                <a:off x="6154586" y="3240014"/>
                <a:ext cx="136959"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8" name="Line 2558"/>
              <p:cNvSpPr>
                <a:spLocks noChangeShapeType="1"/>
              </p:cNvSpPr>
              <p:nvPr/>
            </p:nvSpPr>
            <p:spPr bwMode="auto">
              <a:xfrm flipV="1">
                <a:off x="6247235" y="2507462"/>
                <a:ext cx="60423"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9" name="Line 2559"/>
              <p:cNvSpPr>
                <a:spLocks noChangeShapeType="1"/>
              </p:cNvSpPr>
              <p:nvPr/>
            </p:nvSpPr>
            <p:spPr bwMode="auto">
              <a:xfrm flipH="1">
                <a:off x="6154586" y="2336711"/>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0" name="Line 2561"/>
              <p:cNvSpPr>
                <a:spLocks noChangeShapeType="1"/>
              </p:cNvSpPr>
              <p:nvPr/>
            </p:nvSpPr>
            <p:spPr bwMode="auto">
              <a:xfrm flipV="1">
                <a:off x="6174727" y="2592837"/>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1" name="Line 2562"/>
              <p:cNvSpPr>
                <a:spLocks noChangeShapeType="1"/>
              </p:cNvSpPr>
              <p:nvPr/>
            </p:nvSpPr>
            <p:spPr bwMode="auto">
              <a:xfrm flipH="1">
                <a:off x="6025683" y="3344446"/>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2" name="Line 2563"/>
              <p:cNvSpPr>
                <a:spLocks noChangeShapeType="1"/>
              </p:cNvSpPr>
              <p:nvPr/>
            </p:nvSpPr>
            <p:spPr bwMode="auto">
              <a:xfrm flipH="1">
                <a:off x="6053881" y="238549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3" name="Line 2565"/>
              <p:cNvSpPr>
                <a:spLocks noChangeShapeType="1"/>
              </p:cNvSpPr>
              <p:nvPr/>
            </p:nvSpPr>
            <p:spPr bwMode="auto">
              <a:xfrm flipV="1">
                <a:off x="6098191" y="2696507"/>
                <a:ext cx="76536"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4" name="Line 2567"/>
              <p:cNvSpPr>
                <a:spLocks noChangeShapeType="1"/>
              </p:cNvSpPr>
              <p:nvPr/>
            </p:nvSpPr>
            <p:spPr bwMode="auto">
              <a:xfrm flipH="1">
                <a:off x="5945119" y="245257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5" name="Line 2569"/>
              <p:cNvSpPr>
                <a:spLocks noChangeShapeType="1"/>
              </p:cNvSpPr>
              <p:nvPr/>
            </p:nvSpPr>
            <p:spPr bwMode="auto">
              <a:xfrm flipH="1">
                <a:off x="5900808" y="3435920"/>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6" name="Line 2571"/>
              <p:cNvSpPr>
                <a:spLocks noChangeShapeType="1"/>
              </p:cNvSpPr>
              <p:nvPr/>
            </p:nvSpPr>
            <p:spPr bwMode="auto">
              <a:xfrm flipV="1">
                <a:off x="6009570" y="2800940"/>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7" name="Line 2573"/>
              <p:cNvSpPr>
                <a:spLocks noChangeShapeType="1"/>
              </p:cNvSpPr>
              <p:nvPr/>
            </p:nvSpPr>
            <p:spPr bwMode="auto">
              <a:xfrm flipH="1">
                <a:off x="5820244" y="2525756"/>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8" name="Line 2575"/>
              <p:cNvSpPr>
                <a:spLocks noChangeShapeType="1"/>
              </p:cNvSpPr>
              <p:nvPr/>
            </p:nvSpPr>
            <p:spPr bwMode="auto">
              <a:xfrm flipV="1">
                <a:off x="5920950" y="291070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9" name="Line 2577"/>
              <p:cNvSpPr>
                <a:spLocks noChangeShapeType="1"/>
              </p:cNvSpPr>
              <p:nvPr/>
            </p:nvSpPr>
            <p:spPr bwMode="auto">
              <a:xfrm flipH="1">
                <a:off x="5788018" y="352739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0" name="Line 2579"/>
              <p:cNvSpPr>
                <a:spLocks noChangeShapeType="1"/>
              </p:cNvSpPr>
              <p:nvPr/>
            </p:nvSpPr>
            <p:spPr bwMode="auto">
              <a:xfrm flipV="1">
                <a:off x="5836357" y="3026575"/>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1" name="Line 2580"/>
              <p:cNvSpPr>
                <a:spLocks noChangeShapeType="1"/>
              </p:cNvSpPr>
              <p:nvPr/>
            </p:nvSpPr>
            <p:spPr bwMode="auto">
              <a:xfrm flipH="1">
                <a:off x="5691341" y="2617230"/>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2" name="Line 2582"/>
              <p:cNvSpPr>
                <a:spLocks noChangeShapeType="1"/>
              </p:cNvSpPr>
              <p:nvPr/>
            </p:nvSpPr>
            <p:spPr bwMode="auto">
              <a:xfrm flipH="1">
                <a:off x="5691341" y="3606671"/>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3" name="Line 2584"/>
              <p:cNvSpPr>
                <a:spLocks noChangeShapeType="1"/>
              </p:cNvSpPr>
              <p:nvPr/>
            </p:nvSpPr>
            <p:spPr bwMode="auto">
              <a:xfrm flipV="1">
                <a:off x="5747736" y="3142442"/>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4" name="Line 2586"/>
              <p:cNvSpPr>
                <a:spLocks noChangeShapeType="1"/>
              </p:cNvSpPr>
              <p:nvPr/>
            </p:nvSpPr>
            <p:spPr bwMode="auto">
              <a:xfrm flipH="1">
                <a:off x="5606749" y="3667654"/>
                <a:ext cx="84593" cy="5564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5" name="Line 2587"/>
              <p:cNvSpPr>
                <a:spLocks noChangeShapeType="1"/>
              </p:cNvSpPr>
              <p:nvPr/>
            </p:nvSpPr>
            <p:spPr bwMode="auto">
              <a:xfrm flipH="1">
                <a:off x="5554382" y="2714802"/>
                <a:ext cx="136959" cy="9833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6" name="Line 2588"/>
              <p:cNvSpPr>
                <a:spLocks noChangeShapeType="1"/>
              </p:cNvSpPr>
              <p:nvPr/>
            </p:nvSpPr>
            <p:spPr bwMode="auto">
              <a:xfrm flipV="1">
                <a:off x="5671200" y="3252973"/>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7" name="Line 2590"/>
              <p:cNvSpPr>
                <a:spLocks noChangeShapeType="1"/>
              </p:cNvSpPr>
              <p:nvPr/>
            </p:nvSpPr>
            <p:spPr bwMode="auto">
              <a:xfrm flipH="1">
                <a:off x="5538269" y="3723300"/>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8" name="Line 2591"/>
              <p:cNvSpPr>
                <a:spLocks noChangeShapeType="1"/>
              </p:cNvSpPr>
              <p:nvPr/>
            </p:nvSpPr>
            <p:spPr bwMode="auto">
              <a:xfrm flipV="1">
                <a:off x="5598692" y="3362741"/>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9" name="Line 2593"/>
              <p:cNvSpPr>
                <a:spLocks noChangeShapeType="1"/>
              </p:cNvSpPr>
              <p:nvPr/>
            </p:nvSpPr>
            <p:spPr bwMode="auto">
              <a:xfrm flipH="1">
                <a:off x="5417423" y="2813136"/>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0" name="Line 2595"/>
              <p:cNvSpPr>
                <a:spLocks noChangeShapeType="1"/>
              </p:cNvSpPr>
              <p:nvPr/>
            </p:nvSpPr>
            <p:spPr bwMode="auto">
              <a:xfrm flipH="1">
                <a:off x="5485902" y="3759890"/>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1" name="Line 2596"/>
              <p:cNvSpPr>
                <a:spLocks noChangeShapeType="1"/>
              </p:cNvSpPr>
              <p:nvPr/>
            </p:nvSpPr>
            <p:spPr bwMode="auto">
              <a:xfrm flipV="1">
                <a:off x="5534241" y="3460313"/>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2" name="Line 2598"/>
              <p:cNvSpPr>
                <a:spLocks noChangeShapeType="1"/>
              </p:cNvSpPr>
              <p:nvPr/>
            </p:nvSpPr>
            <p:spPr bwMode="auto">
              <a:xfrm flipV="1">
                <a:off x="5485902" y="3545689"/>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3" name="Line 2599"/>
              <p:cNvSpPr>
                <a:spLocks noChangeShapeType="1"/>
              </p:cNvSpPr>
              <p:nvPr/>
            </p:nvSpPr>
            <p:spPr bwMode="auto">
              <a:xfrm flipH="1">
                <a:off x="5449648" y="3778184"/>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4" name="Line 2601"/>
              <p:cNvSpPr>
                <a:spLocks noChangeShapeType="1"/>
              </p:cNvSpPr>
              <p:nvPr/>
            </p:nvSpPr>
            <p:spPr bwMode="auto">
              <a:xfrm flipV="1">
                <a:off x="5453677" y="3624966"/>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5" name="Line 2602"/>
              <p:cNvSpPr>
                <a:spLocks noChangeShapeType="1"/>
              </p:cNvSpPr>
              <p:nvPr/>
            </p:nvSpPr>
            <p:spPr bwMode="auto">
              <a:xfrm flipH="1" flipV="1">
                <a:off x="5433535" y="3765988"/>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6" name="Line 2604"/>
              <p:cNvSpPr>
                <a:spLocks noChangeShapeType="1"/>
              </p:cNvSpPr>
              <p:nvPr/>
            </p:nvSpPr>
            <p:spPr bwMode="auto">
              <a:xfrm flipV="1">
                <a:off x="5433535" y="3685948"/>
                <a:ext cx="20141"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7" name="Line 2605"/>
              <p:cNvSpPr>
                <a:spLocks noChangeShapeType="1"/>
              </p:cNvSpPr>
              <p:nvPr/>
            </p:nvSpPr>
            <p:spPr bwMode="auto">
              <a:xfrm flipV="1">
                <a:off x="5433535" y="3735497"/>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8" name="Line 2606"/>
              <p:cNvSpPr>
                <a:spLocks noChangeShapeType="1"/>
              </p:cNvSpPr>
              <p:nvPr/>
            </p:nvSpPr>
            <p:spPr bwMode="auto">
              <a:xfrm flipH="1">
                <a:off x="5276435" y="2916807"/>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9" name="Line 2608"/>
              <p:cNvSpPr>
                <a:spLocks noChangeShapeType="1"/>
              </p:cNvSpPr>
              <p:nvPr/>
            </p:nvSpPr>
            <p:spPr bwMode="auto">
              <a:xfrm flipH="1" flipV="1">
                <a:off x="5381169" y="205542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0" name="Line 2609"/>
              <p:cNvSpPr>
                <a:spLocks noChangeShapeType="1"/>
              </p:cNvSpPr>
              <p:nvPr/>
            </p:nvSpPr>
            <p:spPr bwMode="auto">
              <a:xfrm flipV="1">
                <a:off x="5397282" y="2067625"/>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1" name="Line 2611"/>
              <p:cNvSpPr>
                <a:spLocks noChangeShapeType="1"/>
              </p:cNvSpPr>
              <p:nvPr/>
            </p:nvSpPr>
            <p:spPr bwMode="auto">
              <a:xfrm flipH="1">
                <a:off x="5344915" y="2055429"/>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2" name="Line 2612"/>
              <p:cNvSpPr>
                <a:spLocks noChangeShapeType="1"/>
              </p:cNvSpPr>
              <p:nvPr/>
            </p:nvSpPr>
            <p:spPr bwMode="auto">
              <a:xfrm flipV="1">
                <a:off x="5377140" y="2098117"/>
                <a:ext cx="20141"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3" name="Line 2614"/>
              <p:cNvSpPr>
                <a:spLocks noChangeShapeType="1"/>
              </p:cNvSpPr>
              <p:nvPr/>
            </p:nvSpPr>
            <p:spPr bwMode="auto">
              <a:xfrm flipH="1">
                <a:off x="5292548" y="2055429"/>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4" name="Line 2615"/>
              <p:cNvSpPr>
                <a:spLocks noChangeShapeType="1"/>
              </p:cNvSpPr>
              <p:nvPr/>
            </p:nvSpPr>
            <p:spPr bwMode="auto">
              <a:xfrm flipV="1">
                <a:off x="5344915" y="2146903"/>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5" name="Line 2617"/>
              <p:cNvSpPr>
                <a:spLocks noChangeShapeType="1"/>
              </p:cNvSpPr>
              <p:nvPr/>
            </p:nvSpPr>
            <p:spPr bwMode="auto">
              <a:xfrm flipV="1">
                <a:off x="5296576" y="2207885"/>
                <a:ext cx="48339"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6" name="Line 2619"/>
              <p:cNvSpPr>
                <a:spLocks noChangeShapeType="1"/>
              </p:cNvSpPr>
              <p:nvPr/>
            </p:nvSpPr>
            <p:spPr bwMode="auto">
              <a:xfrm flipH="1">
                <a:off x="5224068" y="2073724"/>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7" name="Line 2621"/>
              <p:cNvSpPr>
                <a:spLocks noChangeShapeType="1"/>
              </p:cNvSpPr>
              <p:nvPr/>
            </p:nvSpPr>
            <p:spPr bwMode="auto">
              <a:xfrm flipH="1">
                <a:off x="5139476" y="3020477"/>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8" name="Line 2623"/>
              <p:cNvSpPr>
                <a:spLocks noChangeShapeType="1"/>
              </p:cNvSpPr>
              <p:nvPr/>
            </p:nvSpPr>
            <p:spPr bwMode="auto">
              <a:xfrm flipV="1">
                <a:off x="5232125" y="2287925"/>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9" name="Line 2624"/>
              <p:cNvSpPr>
                <a:spLocks noChangeShapeType="1"/>
              </p:cNvSpPr>
              <p:nvPr/>
            </p:nvSpPr>
            <p:spPr bwMode="auto">
              <a:xfrm flipH="1">
                <a:off x="5139476" y="2110313"/>
                <a:ext cx="84593" cy="5488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0" name="Line 2626"/>
              <p:cNvSpPr>
                <a:spLocks noChangeShapeType="1"/>
              </p:cNvSpPr>
              <p:nvPr/>
            </p:nvSpPr>
            <p:spPr bwMode="auto">
              <a:xfrm flipV="1">
                <a:off x="5159617" y="2373300"/>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1" name="Line 2627"/>
              <p:cNvSpPr>
                <a:spLocks noChangeShapeType="1"/>
              </p:cNvSpPr>
              <p:nvPr/>
            </p:nvSpPr>
            <p:spPr bwMode="auto">
              <a:xfrm flipH="1">
                <a:off x="5010573" y="311804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2" name="Line 2628"/>
              <p:cNvSpPr>
                <a:spLocks noChangeShapeType="1"/>
              </p:cNvSpPr>
              <p:nvPr/>
            </p:nvSpPr>
            <p:spPr bwMode="auto">
              <a:xfrm flipH="1">
                <a:off x="5042799" y="2165197"/>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3" name="Line 2630"/>
              <p:cNvSpPr>
                <a:spLocks noChangeShapeType="1"/>
              </p:cNvSpPr>
              <p:nvPr/>
            </p:nvSpPr>
            <p:spPr bwMode="auto">
              <a:xfrm flipV="1">
                <a:off x="5083081" y="2470872"/>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4" name="Line 2632"/>
              <p:cNvSpPr>
                <a:spLocks noChangeShapeType="1"/>
              </p:cNvSpPr>
              <p:nvPr/>
            </p:nvSpPr>
            <p:spPr bwMode="auto">
              <a:xfrm flipH="1">
                <a:off x="4930009" y="2226180"/>
                <a:ext cx="112790"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5" name="Line 2634"/>
              <p:cNvSpPr>
                <a:spLocks noChangeShapeType="1"/>
              </p:cNvSpPr>
              <p:nvPr/>
            </p:nvSpPr>
            <p:spPr bwMode="auto">
              <a:xfrm flipH="1">
                <a:off x="4885698" y="3215621"/>
                <a:ext cx="124875"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6" name="Line 2636"/>
              <p:cNvSpPr>
                <a:spLocks noChangeShapeType="1"/>
              </p:cNvSpPr>
              <p:nvPr/>
            </p:nvSpPr>
            <p:spPr bwMode="auto">
              <a:xfrm flipV="1">
                <a:off x="4994460" y="2580641"/>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7" name="Line 2638"/>
              <p:cNvSpPr>
                <a:spLocks noChangeShapeType="1"/>
              </p:cNvSpPr>
              <p:nvPr/>
            </p:nvSpPr>
            <p:spPr bwMode="auto">
              <a:xfrm flipH="1">
                <a:off x="4805134" y="2306219"/>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8" name="Line 2640"/>
              <p:cNvSpPr>
                <a:spLocks noChangeShapeType="1"/>
              </p:cNvSpPr>
              <p:nvPr/>
            </p:nvSpPr>
            <p:spPr bwMode="auto">
              <a:xfrm flipV="1">
                <a:off x="4909867" y="2690409"/>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9" name="Line 2642"/>
              <p:cNvSpPr>
                <a:spLocks noChangeShapeType="1"/>
              </p:cNvSpPr>
              <p:nvPr/>
            </p:nvSpPr>
            <p:spPr bwMode="auto">
              <a:xfrm flipH="1">
                <a:off x="4776936" y="330785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0" name="Line 2644"/>
              <p:cNvSpPr>
                <a:spLocks noChangeShapeType="1"/>
              </p:cNvSpPr>
              <p:nvPr/>
            </p:nvSpPr>
            <p:spPr bwMode="auto">
              <a:xfrm flipV="1">
                <a:off x="4821247" y="280703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1" name="Line 2645"/>
              <p:cNvSpPr>
                <a:spLocks noChangeShapeType="1"/>
              </p:cNvSpPr>
              <p:nvPr/>
            </p:nvSpPr>
            <p:spPr bwMode="auto">
              <a:xfrm flipH="1">
                <a:off x="4676231" y="2397693"/>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2" name="Line 2647"/>
              <p:cNvSpPr>
                <a:spLocks noChangeShapeType="1"/>
              </p:cNvSpPr>
              <p:nvPr/>
            </p:nvSpPr>
            <p:spPr bwMode="auto">
              <a:xfrm flipH="1">
                <a:off x="4676231" y="3381036"/>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3" name="Line 2649"/>
              <p:cNvSpPr>
                <a:spLocks noChangeShapeType="1"/>
              </p:cNvSpPr>
              <p:nvPr/>
            </p:nvSpPr>
            <p:spPr bwMode="auto">
              <a:xfrm flipV="1">
                <a:off x="4732626" y="2922905"/>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4" name="Line 2651"/>
              <p:cNvSpPr>
                <a:spLocks noChangeShapeType="1"/>
              </p:cNvSpPr>
              <p:nvPr/>
            </p:nvSpPr>
            <p:spPr bwMode="auto">
              <a:xfrm flipH="1">
                <a:off x="4591638" y="3448117"/>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5" name="Line 2652"/>
              <p:cNvSpPr>
                <a:spLocks noChangeShapeType="1"/>
              </p:cNvSpPr>
              <p:nvPr/>
            </p:nvSpPr>
            <p:spPr bwMode="auto">
              <a:xfrm flipH="1">
                <a:off x="4539272" y="248916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6" name="Line 2653"/>
              <p:cNvSpPr>
                <a:spLocks noChangeShapeType="1"/>
              </p:cNvSpPr>
              <p:nvPr/>
            </p:nvSpPr>
            <p:spPr bwMode="auto">
              <a:xfrm flipV="1">
                <a:off x="4656090" y="3032673"/>
                <a:ext cx="76536"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7" name="Line 2655"/>
              <p:cNvSpPr>
                <a:spLocks noChangeShapeType="1"/>
              </p:cNvSpPr>
              <p:nvPr/>
            </p:nvSpPr>
            <p:spPr bwMode="auto">
              <a:xfrm flipH="1">
                <a:off x="4523159" y="3496903"/>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8" name="Line 2656"/>
              <p:cNvSpPr>
                <a:spLocks noChangeShapeType="1"/>
              </p:cNvSpPr>
              <p:nvPr/>
            </p:nvSpPr>
            <p:spPr bwMode="auto">
              <a:xfrm flipV="1">
                <a:off x="4583582" y="3136344"/>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9" name="Line 2658"/>
              <p:cNvSpPr>
                <a:spLocks noChangeShapeType="1"/>
              </p:cNvSpPr>
              <p:nvPr/>
            </p:nvSpPr>
            <p:spPr bwMode="auto">
              <a:xfrm flipH="1">
                <a:off x="4402312" y="259283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0" name="Line 2660"/>
              <p:cNvSpPr>
                <a:spLocks noChangeShapeType="1"/>
              </p:cNvSpPr>
              <p:nvPr/>
            </p:nvSpPr>
            <p:spPr bwMode="auto">
              <a:xfrm flipH="1">
                <a:off x="4470792" y="3533492"/>
                <a:ext cx="52367" cy="2439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1" name="Line 2661"/>
              <p:cNvSpPr>
                <a:spLocks noChangeShapeType="1"/>
              </p:cNvSpPr>
              <p:nvPr/>
            </p:nvSpPr>
            <p:spPr bwMode="auto">
              <a:xfrm flipV="1">
                <a:off x="4523159" y="3240014"/>
                <a:ext cx="60423"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2" name="Line 2663"/>
              <p:cNvSpPr>
                <a:spLocks noChangeShapeType="1"/>
              </p:cNvSpPr>
              <p:nvPr/>
            </p:nvSpPr>
            <p:spPr bwMode="auto">
              <a:xfrm flipV="1">
                <a:off x="4474820" y="3326152"/>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3" name="Line 2664"/>
              <p:cNvSpPr>
                <a:spLocks noChangeShapeType="1"/>
              </p:cNvSpPr>
              <p:nvPr/>
            </p:nvSpPr>
            <p:spPr bwMode="auto">
              <a:xfrm flipH="1">
                <a:off x="4434538" y="3557885"/>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4" name="Line 2666"/>
              <p:cNvSpPr>
                <a:spLocks noChangeShapeType="1"/>
              </p:cNvSpPr>
              <p:nvPr/>
            </p:nvSpPr>
            <p:spPr bwMode="auto">
              <a:xfrm flipV="1">
                <a:off x="4438566" y="3405429"/>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5" name="Line 2667"/>
              <p:cNvSpPr>
                <a:spLocks noChangeShapeType="1"/>
              </p:cNvSpPr>
              <p:nvPr/>
            </p:nvSpPr>
            <p:spPr bwMode="auto">
              <a:xfrm flipH="1" flipV="1">
                <a:off x="4418425" y="354568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6" name="Line 2669"/>
              <p:cNvSpPr>
                <a:spLocks noChangeShapeType="1"/>
              </p:cNvSpPr>
              <p:nvPr/>
            </p:nvSpPr>
            <p:spPr bwMode="auto">
              <a:xfrm flipV="1">
                <a:off x="4422453" y="3466411"/>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7" name="Line 2670"/>
              <p:cNvSpPr>
                <a:spLocks noChangeShapeType="1"/>
              </p:cNvSpPr>
              <p:nvPr/>
            </p:nvSpPr>
            <p:spPr bwMode="auto">
              <a:xfrm flipV="1">
                <a:off x="4418425" y="3515197"/>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8" name="Line 2671"/>
              <p:cNvSpPr>
                <a:spLocks noChangeShapeType="1"/>
              </p:cNvSpPr>
              <p:nvPr/>
            </p:nvSpPr>
            <p:spPr bwMode="auto">
              <a:xfrm flipH="1">
                <a:off x="4261325" y="2696507"/>
                <a:ext cx="140988"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9" name="Line 2673"/>
              <p:cNvSpPr>
                <a:spLocks noChangeShapeType="1"/>
              </p:cNvSpPr>
              <p:nvPr/>
            </p:nvSpPr>
            <p:spPr bwMode="auto">
              <a:xfrm flipH="1">
                <a:off x="4124366" y="2800940"/>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0" name="Line 2675"/>
              <p:cNvSpPr>
                <a:spLocks noChangeShapeType="1"/>
              </p:cNvSpPr>
              <p:nvPr/>
            </p:nvSpPr>
            <p:spPr bwMode="auto">
              <a:xfrm flipH="1">
                <a:off x="3995463" y="2898512"/>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1" name="Line 2677"/>
              <p:cNvSpPr>
                <a:spLocks noChangeShapeType="1"/>
              </p:cNvSpPr>
              <p:nvPr/>
            </p:nvSpPr>
            <p:spPr bwMode="auto">
              <a:xfrm flipH="1">
                <a:off x="3874616" y="2996084"/>
                <a:ext cx="120846"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322" name="Groupe 3"/>
              <p:cNvGrpSpPr>
                <a:grpSpLocks/>
              </p:cNvGrpSpPr>
              <p:nvPr/>
            </p:nvGrpSpPr>
            <p:grpSpPr bwMode="auto">
              <a:xfrm>
                <a:off x="4141597" y="1775363"/>
                <a:ext cx="3041302" cy="2394325"/>
                <a:chOff x="3917197" y="1719263"/>
                <a:chExt cx="3041302" cy="2394325"/>
              </a:xfrm>
            </p:grpSpPr>
            <p:sp>
              <p:nvSpPr>
                <p:cNvPr id="350" name="Line 2548"/>
                <p:cNvSpPr>
                  <a:spLocks noChangeShapeType="1"/>
                </p:cNvSpPr>
                <p:nvPr/>
              </p:nvSpPr>
              <p:spPr bwMode="auto">
                <a:xfrm flipH="1" flipV="1">
                  <a:off x="6374409" y="2702606"/>
                  <a:ext cx="28198" cy="14102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51" name="Freeform 2654"/>
                <p:cNvSpPr>
                  <a:spLocks/>
                </p:cNvSpPr>
                <p:nvPr/>
              </p:nvSpPr>
              <p:spPr bwMode="auto">
                <a:xfrm>
                  <a:off x="4573796" y="3472510"/>
                  <a:ext cx="104734" cy="201242"/>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0 w 26"/>
                    <a:gd name="T9" fmla="*/ 0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6" y="33"/>
                      </a:moveTo>
                      <a:lnTo>
                        <a:pt x="19" y="30"/>
                      </a:lnTo>
                      <a:lnTo>
                        <a:pt x="13" y="23"/>
                      </a:lnTo>
                      <a:lnTo>
                        <a:pt x="7" y="1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52" name="Line 2657"/>
                <p:cNvSpPr>
                  <a:spLocks noChangeShapeType="1"/>
                </p:cNvSpPr>
                <p:nvPr/>
              </p:nvSpPr>
              <p:spPr bwMode="auto">
                <a:xfrm flipH="1" flipV="1">
                  <a:off x="4549627" y="3374938"/>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353" name="Groupe 2"/>
                <p:cNvGrpSpPr>
                  <a:grpSpLocks/>
                </p:cNvGrpSpPr>
                <p:nvPr/>
              </p:nvGrpSpPr>
              <p:grpSpPr bwMode="auto">
                <a:xfrm>
                  <a:off x="3917197" y="1719263"/>
                  <a:ext cx="3041302" cy="2394325"/>
                  <a:chOff x="3894757" y="1719263"/>
                  <a:chExt cx="3041302" cy="2394325"/>
                </a:xfrm>
              </p:grpSpPr>
              <p:sp>
                <p:nvSpPr>
                  <p:cNvPr id="354" name="Line 2533"/>
                  <p:cNvSpPr>
                    <a:spLocks noChangeShapeType="1"/>
                  </p:cNvSpPr>
                  <p:nvPr/>
                </p:nvSpPr>
                <p:spPr bwMode="auto">
                  <a:xfrm flipH="1">
                    <a:off x="6911890" y="3246874"/>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55" name="Freeform 2535"/>
                  <p:cNvSpPr>
                    <a:spLocks/>
                  </p:cNvSpPr>
                  <p:nvPr/>
                </p:nvSpPr>
                <p:spPr bwMode="auto">
                  <a:xfrm>
                    <a:off x="6811185" y="3387134"/>
                    <a:ext cx="100705" cy="488622"/>
                  </a:xfrm>
                  <a:custGeom>
                    <a:avLst/>
                    <a:gdLst>
                      <a:gd name="T0" fmla="*/ 2147483647 w 25"/>
                      <a:gd name="T1" fmla="*/ 0 h 80"/>
                      <a:gd name="T2" fmla="*/ 2147483647 w 25"/>
                      <a:gd name="T3" fmla="*/ 2147483647 h 80"/>
                      <a:gd name="T4" fmla="*/ 2147483647 w 25"/>
                      <a:gd name="T5" fmla="*/ 2147483647 h 80"/>
                      <a:gd name="T6" fmla="*/ 2147483647 w 25"/>
                      <a:gd name="T7" fmla="*/ 2147483647 h 80"/>
                      <a:gd name="T8" fmla="*/ 0 w 25"/>
                      <a:gd name="T9" fmla="*/ 2147483647 h 80"/>
                      <a:gd name="T10" fmla="*/ 0 60000 65536"/>
                      <a:gd name="T11" fmla="*/ 0 60000 65536"/>
                      <a:gd name="T12" fmla="*/ 0 60000 65536"/>
                      <a:gd name="T13" fmla="*/ 0 60000 65536"/>
                      <a:gd name="T14" fmla="*/ 0 60000 65536"/>
                      <a:gd name="T15" fmla="*/ 0 w 25"/>
                      <a:gd name="T16" fmla="*/ 0 h 80"/>
                      <a:gd name="T17" fmla="*/ 25 w 25"/>
                      <a:gd name="T18" fmla="*/ 80 h 80"/>
                    </a:gdLst>
                    <a:ahLst/>
                    <a:cxnLst>
                      <a:cxn ang="T10">
                        <a:pos x="T0" y="T1"/>
                      </a:cxn>
                      <a:cxn ang="T11">
                        <a:pos x="T2" y="T3"/>
                      </a:cxn>
                      <a:cxn ang="T12">
                        <a:pos x="T4" y="T5"/>
                      </a:cxn>
                      <a:cxn ang="T13">
                        <a:pos x="T6" y="T7"/>
                      </a:cxn>
                      <a:cxn ang="T14">
                        <a:pos x="T8" y="T9"/>
                      </a:cxn>
                    </a:cxnLst>
                    <a:rect l="T15" t="T16" r="T17" b="T18"/>
                    <a:pathLst>
                      <a:path w="25" h="80">
                        <a:moveTo>
                          <a:pt x="25" y="0"/>
                        </a:moveTo>
                        <a:lnTo>
                          <a:pt x="19" y="22"/>
                        </a:lnTo>
                        <a:lnTo>
                          <a:pt x="12" y="43"/>
                        </a:lnTo>
                        <a:lnTo>
                          <a:pt x="6" y="62"/>
                        </a:lnTo>
                        <a:lnTo>
                          <a:pt x="0" y="8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56" name="Freeform 2537"/>
                  <p:cNvSpPr>
                    <a:spLocks/>
                  </p:cNvSpPr>
                  <p:nvPr/>
                </p:nvSpPr>
                <p:spPr bwMode="auto">
                  <a:xfrm>
                    <a:off x="6682282" y="3875756"/>
                    <a:ext cx="128903" cy="237832"/>
                  </a:xfrm>
                  <a:custGeom>
                    <a:avLst/>
                    <a:gdLst>
                      <a:gd name="T0" fmla="*/ 2147483647 w 32"/>
                      <a:gd name="T1" fmla="*/ 0 h 39"/>
                      <a:gd name="T2" fmla="*/ 2147483647 w 32"/>
                      <a:gd name="T3" fmla="*/ 2147483647 h 39"/>
                      <a:gd name="T4" fmla="*/ 2147483647 w 32"/>
                      <a:gd name="T5" fmla="*/ 2147483647 h 39"/>
                      <a:gd name="T6" fmla="*/ 2147483647 w 32"/>
                      <a:gd name="T7" fmla="*/ 2147483647 h 39"/>
                      <a:gd name="T8" fmla="*/ 2147483647 w 32"/>
                      <a:gd name="T9" fmla="*/ 2147483647 h 39"/>
                      <a:gd name="T10" fmla="*/ 0 w 32"/>
                      <a:gd name="T11" fmla="*/ 2147483647 h 39"/>
                      <a:gd name="T12" fmla="*/ 0 60000 65536"/>
                      <a:gd name="T13" fmla="*/ 0 60000 65536"/>
                      <a:gd name="T14" fmla="*/ 0 60000 65536"/>
                      <a:gd name="T15" fmla="*/ 0 60000 65536"/>
                      <a:gd name="T16" fmla="*/ 0 60000 65536"/>
                      <a:gd name="T17" fmla="*/ 0 60000 65536"/>
                      <a:gd name="T18" fmla="*/ 0 w 32"/>
                      <a:gd name="T19" fmla="*/ 0 h 39"/>
                      <a:gd name="T20" fmla="*/ 32 w 32"/>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2" h="39">
                        <a:moveTo>
                          <a:pt x="32" y="0"/>
                        </a:moveTo>
                        <a:lnTo>
                          <a:pt x="26" y="14"/>
                        </a:lnTo>
                        <a:lnTo>
                          <a:pt x="19" y="25"/>
                        </a:lnTo>
                        <a:lnTo>
                          <a:pt x="13" y="34"/>
                        </a:lnTo>
                        <a:lnTo>
                          <a:pt x="7" y="38"/>
                        </a:lnTo>
                        <a:lnTo>
                          <a:pt x="0" y="39"/>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57" name="Freeform 2539"/>
                  <p:cNvSpPr>
                    <a:spLocks/>
                  </p:cNvSpPr>
                  <p:nvPr/>
                </p:nvSpPr>
                <p:spPr bwMode="auto">
                  <a:xfrm>
                    <a:off x="6557408" y="3814774"/>
                    <a:ext cx="124875" cy="298814"/>
                  </a:xfrm>
                  <a:custGeom>
                    <a:avLst/>
                    <a:gdLst>
                      <a:gd name="T0" fmla="*/ 2147483647 w 31"/>
                      <a:gd name="T1" fmla="*/ 2147483647 h 49"/>
                      <a:gd name="T2" fmla="*/ 2147483647 w 31"/>
                      <a:gd name="T3" fmla="*/ 2147483647 h 49"/>
                      <a:gd name="T4" fmla="*/ 2147483647 w 31"/>
                      <a:gd name="T5" fmla="*/ 2147483647 h 49"/>
                      <a:gd name="T6" fmla="*/ 2147483647 w 31"/>
                      <a:gd name="T7" fmla="*/ 2147483647 h 49"/>
                      <a:gd name="T8" fmla="*/ 2147483647 w 31"/>
                      <a:gd name="T9" fmla="*/ 2147483647 h 49"/>
                      <a:gd name="T10" fmla="*/ 0 w 31"/>
                      <a:gd name="T11" fmla="*/ 0 h 49"/>
                      <a:gd name="T12" fmla="*/ 0 60000 65536"/>
                      <a:gd name="T13" fmla="*/ 0 60000 65536"/>
                      <a:gd name="T14" fmla="*/ 0 60000 65536"/>
                      <a:gd name="T15" fmla="*/ 0 60000 65536"/>
                      <a:gd name="T16" fmla="*/ 0 60000 65536"/>
                      <a:gd name="T17" fmla="*/ 0 60000 65536"/>
                      <a:gd name="T18" fmla="*/ 0 w 31"/>
                      <a:gd name="T19" fmla="*/ 0 h 49"/>
                      <a:gd name="T20" fmla="*/ 31 w 3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31" h="49">
                        <a:moveTo>
                          <a:pt x="31" y="49"/>
                        </a:moveTo>
                        <a:lnTo>
                          <a:pt x="25" y="46"/>
                        </a:lnTo>
                        <a:lnTo>
                          <a:pt x="19" y="40"/>
                        </a:lnTo>
                        <a:lnTo>
                          <a:pt x="12" y="30"/>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58" name="Freeform 2541"/>
                  <p:cNvSpPr>
                    <a:spLocks/>
                  </p:cNvSpPr>
                  <p:nvPr/>
                </p:nvSpPr>
                <p:spPr bwMode="auto">
                  <a:xfrm>
                    <a:off x="6404335" y="2989986"/>
                    <a:ext cx="153072" cy="824788"/>
                  </a:xfrm>
                  <a:custGeom>
                    <a:avLst/>
                    <a:gdLst>
                      <a:gd name="T0" fmla="*/ 2147483647 w 38"/>
                      <a:gd name="T1" fmla="*/ 2147483647 h 135"/>
                      <a:gd name="T2" fmla="*/ 2147483647 w 38"/>
                      <a:gd name="T3" fmla="*/ 2147483647 h 135"/>
                      <a:gd name="T4" fmla="*/ 2147483647 w 38"/>
                      <a:gd name="T5" fmla="*/ 2147483647 h 135"/>
                      <a:gd name="T6" fmla="*/ 2147483647 w 38"/>
                      <a:gd name="T7" fmla="*/ 2147483647 h 135"/>
                      <a:gd name="T8" fmla="*/ 2147483647 w 38"/>
                      <a:gd name="T9" fmla="*/ 2147483647 h 135"/>
                      <a:gd name="T10" fmla="*/ 2147483647 w 38"/>
                      <a:gd name="T11" fmla="*/ 2147483647 h 135"/>
                      <a:gd name="T12" fmla="*/ 0 w 38"/>
                      <a:gd name="T13" fmla="*/ 0 h 135"/>
                      <a:gd name="T14" fmla="*/ 0 60000 65536"/>
                      <a:gd name="T15" fmla="*/ 0 60000 65536"/>
                      <a:gd name="T16" fmla="*/ 0 60000 65536"/>
                      <a:gd name="T17" fmla="*/ 0 60000 65536"/>
                      <a:gd name="T18" fmla="*/ 0 60000 65536"/>
                      <a:gd name="T19" fmla="*/ 0 60000 65536"/>
                      <a:gd name="T20" fmla="*/ 0 60000 65536"/>
                      <a:gd name="T21" fmla="*/ 0 w 38"/>
                      <a:gd name="T22" fmla="*/ 0 h 135"/>
                      <a:gd name="T23" fmla="*/ 38 w 38"/>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35">
                        <a:moveTo>
                          <a:pt x="38" y="135"/>
                        </a:moveTo>
                        <a:lnTo>
                          <a:pt x="32" y="117"/>
                        </a:lnTo>
                        <a:lnTo>
                          <a:pt x="25" y="96"/>
                        </a:lnTo>
                        <a:lnTo>
                          <a:pt x="19" y="73"/>
                        </a:lnTo>
                        <a:lnTo>
                          <a:pt x="13" y="49"/>
                        </a:lnTo>
                        <a:lnTo>
                          <a:pt x="6" y="2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59" name="Line 2545"/>
                  <p:cNvSpPr>
                    <a:spLocks noChangeShapeType="1"/>
                  </p:cNvSpPr>
                  <p:nvPr/>
                </p:nvSpPr>
                <p:spPr bwMode="auto">
                  <a:xfrm flipH="1" flipV="1">
                    <a:off x="6380166"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0" name="Line 2551"/>
                  <p:cNvSpPr>
                    <a:spLocks noChangeShapeType="1"/>
                  </p:cNvSpPr>
                  <p:nvPr/>
                </p:nvSpPr>
                <p:spPr bwMode="auto">
                  <a:xfrm flipH="1" flipV="1">
                    <a:off x="6327799" y="2574542"/>
                    <a:ext cx="24169"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1" name="Line 2553"/>
                  <p:cNvSpPr>
                    <a:spLocks noChangeShapeType="1"/>
                  </p:cNvSpPr>
                  <p:nvPr/>
                </p:nvSpPr>
                <p:spPr bwMode="auto">
                  <a:xfrm flipH="1" flipV="1">
                    <a:off x="6303630" y="2458676"/>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2" name="Line 2555"/>
                  <p:cNvSpPr>
                    <a:spLocks noChangeShapeType="1"/>
                  </p:cNvSpPr>
                  <p:nvPr/>
                </p:nvSpPr>
                <p:spPr bwMode="auto">
                  <a:xfrm flipH="1" flipV="1">
                    <a:off x="6279461" y="23611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3" name="Freeform 2557"/>
                  <p:cNvSpPr>
                    <a:spLocks/>
                  </p:cNvSpPr>
                  <p:nvPr/>
                </p:nvSpPr>
                <p:spPr bwMode="auto">
                  <a:xfrm>
                    <a:off x="6227094" y="2220082"/>
                    <a:ext cx="52367" cy="141022"/>
                  </a:xfrm>
                  <a:custGeom>
                    <a:avLst/>
                    <a:gdLst>
                      <a:gd name="T0" fmla="*/ 2147483647 w 13"/>
                      <a:gd name="T1" fmla="*/ 2147483647 h 23"/>
                      <a:gd name="T2" fmla="*/ 2147483647 w 13"/>
                      <a:gd name="T3" fmla="*/ 2147483647 h 23"/>
                      <a:gd name="T4" fmla="*/ 0 w 13"/>
                      <a:gd name="T5" fmla="*/ 0 h 23"/>
                      <a:gd name="T6" fmla="*/ 0 60000 65536"/>
                      <a:gd name="T7" fmla="*/ 0 60000 65536"/>
                      <a:gd name="T8" fmla="*/ 0 60000 65536"/>
                      <a:gd name="T9" fmla="*/ 0 w 13"/>
                      <a:gd name="T10" fmla="*/ 0 h 23"/>
                      <a:gd name="T11" fmla="*/ 13 w 13"/>
                      <a:gd name="T12" fmla="*/ 23 h 23"/>
                    </a:gdLst>
                    <a:ahLst/>
                    <a:cxnLst>
                      <a:cxn ang="T6">
                        <a:pos x="T0" y="T1"/>
                      </a:cxn>
                      <a:cxn ang="T7">
                        <a:pos x="T2" y="T3"/>
                      </a:cxn>
                      <a:cxn ang="T8">
                        <a:pos x="T4" y="T5"/>
                      </a:cxn>
                    </a:cxnLst>
                    <a:rect l="T9" t="T10" r="T11" b="T12"/>
                    <a:pathLst>
                      <a:path w="13" h="23">
                        <a:moveTo>
                          <a:pt x="13" y="23"/>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64" name="Freeform 2560"/>
                  <p:cNvSpPr>
                    <a:spLocks/>
                  </p:cNvSpPr>
                  <p:nvPr/>
                </p:nvSpPr>
                <p:spPr bwMode="auto">
                  <a:xfrm>
                    <a:off x="6150558" y="2159099"/>
                    <a:ext cx="76536" cy="60982"/>
                  </a:xfrm>
                  <a:custGeom>
                    <a:avLst/>
                    <a:gdLst>
                      <a:gd name="T0" fmla="*/ 2147483647 w 19"/>
                      <a:gd name="T1" fmla="*/ 2147483647 h 10"/>
                      <a:gd name="T2" fmla="*/ 2147483647 w 19"/>
                      <a:gd name="T3" fmla="*/ 2147483647 h 10"/>
                      <a:gd name="T4" fmla="*/ 2147483647 w 19"/>
                      <a:gd name="T5" fmla="*/ 0 h 10"/>
                      <a:gd name="T6" fmla="*/ 0 w 19"/>
                      <a:gd name="T7" fmla="*/ 2147483647 h 10"/>
                      <a:gd name="T8" fmla="*/ 0 60000 65536"/>
                      <a:gd name="T9" fmla="*/ 0 60000 65536"/>
                      <a:gd name="T10" fmla="*/ 0 60000 65536"/>
                      <a:gd name="T11" fmla="*/ 0 60000 65536"/>
                      <a:gd name="T12" fmla="*/ 0 w 19"/>
                      <a:gd name="T13" fmla="*/ 0 h 10"/>
                      <a:gd name="T14" fmla="*/ 19 w 19"/>
                      <a:gd name="T15" fmla="*/ 10 h 10"/>
                    </a:gdLst>
                    <a:ahLst/>
                    <a:cxnLst>
                      <a:cxn ang="T8">
                        <a:pos x="T0" y="T1"/>
                      </a:cxn>
                      <a:cxn ang="T9">
                        <a:pos x="T2" y="T3"/>
                      </a:cxn>
                      <a:cxn ang="T10">
                        <a:pos x="T4" y="T5"/>
                      </a:cxn>
                      <a:cxn ang="T11">
                        <a:pos x="T6" y="T7"/>
                      </a:cxn>
                    </a:cxnLst>
                    <a:rect l="T12" t="T13" r="T14" b="T15"/>
                    <a:pathLst>
                      <a:path w="19" h="10">
                        <a:moveTo>
                          <a:pt x="19" y="10"/>
                        </a:moveTo>
                        <a:lnTo>
                          <a:pt x="13" y="3"/>
                        </a:lnTo>
                        <a:lnTo>
                          <a:pt x="6"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65" name="Freeform 2564"/>
                  <p:cNvSpPr>
                    <a:spLocks/>
                  </p:cNvSpPr>
                  <p:nvPr/>
                </p:nvSpPr>
                <p:spPr bwMode="auto">
                  <a:xfrm>
                    <a:off x="6074022" y="2165197"/>
                    <a:ext cx="76536" cy="153219"/>
                  </a:xfrm>
                  <a:custGeom>
                    <a:avLst/>
                    <a:gdLst>
                      <a:gd name="T0" fmla="*/ 2147483647 w 19"/>
                      <a:gd name="T1" fmla="*/ 0 h 25"/>
                      <a:gd name="T2" fmla="*/ 2147483647 w 19"/>
                      <a:gd name="T3" fmla="*/ 2147483647 h 25"/>
                      <a:gd name="T4" fmla="*/ 2147483647 w 19"/>
                      <a:gd name="T5" fmla="*/ 2147483647 h 25"/>
                      <a:gd name="T6" fmla="*/ 0 w 19"/>
                      <a:gd name="T7" fmla="*/ 2147483647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19" y="0"/>
                        </a:moveTo>
                        <a:lnTo>
                          <a:pt x="13" y="5"/>
                        </a:lnTo>
                        <a:lnTo>
                          <a:pt x="7" y="13"/>
                        </a:lnTo>
                        <a:lnTo>
                          <a:pt x="0" y="2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66" name="Line 2566"/>
                  <p:cNvSpPr>
                    <a:spLocks noChangeShapeType="1"/>
                  </p:cNvSpPr>
                  <p:nvPr/>
                </p:nvSpPr>
                <p:spPr bwMode="auto">
                  <a:xfrm flipH="1">
                    <a:off x="6049852" y="2318416"/>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7" name="Line 2568"/>
                  <p:cNvSpPr>
                    <a:spLocks noChangeShapeType="1"/>
                  </p:cNvSpPr>
                  <p:nvPr/>
                </p:nvSpPr>
                <p:spPr bwMode="auto">
                  <a:xfrm flipH="1">
                    <a:off x="6025683" y="2403791"/>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8" name="Line 2570"/>
                  <p:cNvSpPr>
                    <a:spLocks noChangeShapeType="1"/>
                  </p:cNvSpPr>
                  <p:nvPr/>
                </p:nvSpPr>
                <p:spPr bwMode="auto">
                  <a:xfrm flipH="1">
                    <a:off x="5997486" y="2507462"/>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9" name="Freeform 2572"/>
                  <p:cNvSpPr>
                    <a:spLocks/>
                  </p:cNvSpPr>
                  <p:nvPr/>
                </p:nvSpPr>
                <p:spPr bwMode="auto">
                  <a:xfrm>
                    <a:off x="5920950" y="2623328"/>
                    <a:ext cx="76536" cy="403247"/>
                  </a:xfrm>
                  <a:custGeom>
                    <a:avLst/>
                    <a:gdLst>
                      <a:gd name="T0" fmla="*/ 2147483647 w 19"/>
                      <a:gd name="T1" fmla="*/ 0 h 66"/>
                      <a:gd name="T2" fmla="*/ 2147483647 w 19"/>
                      <a:gd name="T3" fmla="*/ 2147483647 h 66"/>
                      <a:gd name="T4" fmla="*/ 2147483647 w 19"/>
                      <a:gd name="T5" fmla="*/ 2147483647 h 66"/>
                      <a:gd name="T6" fmla="*/ 0 w 19"/>
                      <a:gd name="T7" fmla="*/ 2147483647 h 66"/>
                      <a:gd name="T8" fmla="*/ 0 60000 65536"/>
                      <a:gd name="T9" fmla="*/ 0 60000 65536"/>
                      <a:gd name="T10" fmla="*/ 0 60000 65536"/>
                      <a:gd name="T11" fmla="*/ 0 60000 65536"/>
                      <a:gd name="T12" fmla="*/ 0 w 19"/>
                      <a:gd name="T13" fmla="*/ 0 h 66"/>
                      <a:gd name="T14" fmla="*/ 19 w 19"/>
                      <a:gd name="T15" fmla="*/ 66 h 66"/>
                    </a:gdLst>
                    <a:ahLst/>
                    <a:cxnLst>
                      <a:cxn ang="T8">
                        <a:pos x="T0" y="T1"/>
                      </a:cxn>
                      <a:cxn ang="T9">
                        <a:pos x="T2" y="T3"/>
                      </a:cxn>
                      <a:cxn ang="T10">
                        <a:pos x="T4" y="T5"/>
                      </a:cxn>
                      <a:cxn ang="T11">
                        <a:pos x="T6" y="T7"/>
                      </a:cxn>
                    </a:cxnLst>
                    <a:rect l="T12" t="T13" r="T14" b="T15"/>
                    <a:pathLst>
                      <a:path w="19" h="66">
                        <a:moveTo>
                          <a:pt x="19" y="0"/>
                        </a:moveTo>
                        <a:lnTo>
                          <a:pt x="13" y="21"/>
                        </a:lnTo>
                        <a:lnTo>
                          <a:pt x="7"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70" name="Line 2574"/>
                  <p:cNvSpPr>
                    <a:spLocks noChangeShapeType="1"/>
                  </p:cNvSpPr>
                  <p:nvPr/>
                </p:nvSpPr>
                <p:spPr bwMode="auto">
                  <a:xfrm flipH="1">
                    <a:off x="5896780" y="3026575"/>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1" name="Line 2576"/>
                  <p:cNvSpPr>
                    <a:spLocks noChangeShapeType="1"/>
                  </p:cNvSpPr>
                  <p:nvPr/>
                </p:nvSpPr>
                <p:spPr bwMode="auto">
                  <a:xfrm flipH="1">
                    <a:off x="5796075" y="3545689"/>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2" name="Freeform 2578"/>
                  <p:cNvSpPr>
                    <a:spLocks/>
                  </p:cNvSpPr>
                  <p:nvPr/>
                </p:nvSpPr>
                <p:spPr bwMode="auto">
                  <a:xfrm>
                    <a:off x="5820244" y="3166835"/>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73" name="Line 2581"/>
                  <p:cNvSpPr>
                    <a:spLocks noChangeShapeType="1"/>
                  </p:cNvSpPr>
                  <p:nvPr/>
                </p:nvSpPr>
                <p:spPr bwMode="auto">
                  <a:xfrm flipH="1">
                    <a:off x="5771906" y="3649359"/>
                    <a:ext cx="24169" cy="92236"/>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4" name="Line 2583"/>
                  <p:cNvSpPr>
                    <a:spLocks noChangeShapeType="1"/>
                  </p:cNvSpPr>
                  <p:nvPr/>
                </p:nvSpPr>
                <p:spPr bwMode="auto">
                  <a:xfrm flipH="1">
                    <a:off x="5743708" y="3741595"/>
                    <a:ext cx="28198" cy="67081"/>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5" name="Freeform 2585"/>
                  <p:cNvSpPr>
                    <a:spLocks/>
                  </p:cNvSpPr>
                  <p:nvPr/>
                </p:nvSpPr>
                <p:spPr bwMode="auto">
                  <a:xfrm>
                    <a:off x="5667172" y="3808676"/>
                    <a:ext cx="76536" cy="85375"/>
                  </a:xfrm>
                  <a:custGeom>
                    <a:avLst/>
                    <a:gdLst>
                      <a:gd name="T0" fmla="*/ 2147483647 w 19"/>
                      <a:gd name="T1" fmla="*/ 0 h 14"/>
                      <a:gd name="T2" fmla="*/ 2147483647 w 19"/>
                      <a:gd name="T3" fmla="*/ 2147483647 h 14"/>
                      <a:gd name="T4" fmla="*/ 2147483647 w 19"/>
                      <a:gd name="T5" fmla="*/ 2147483647 h 14"/>
                      <a:gd name="T6" fmla="*/ 0 w 19"/>
                      <a:gd name="T7" fmla="*/ 2147483647 h 14"/>
                      <a:gd name="T8" fmla="*/ 0 60000 65536"/>
                      <a:gd name="T9" fmla="*/ 0 60000 65536"/>
                      <a:gd name="T10" fmla="*/ 0 60000 65536"/>
                      <a:gd name="T11" fmla="*/ 0 60000 65536"/>
                      <a:gd name="T12" fmla="*/ 0 w 19"/>
                      <a:gd name="T13" fmla="*/ 0 h 14"/>
                      <a:gd name="T14" fmla="*/ 19 w 19"/>
                      <a:gd name="T15" fmla="*/ 14 h 14"/>
                    </a:gdLst>
                    <a:ahLst/>
                    <a:cxnLst>
                      <a:cxn ang="T8">
                        <a:pos x="T0" y="T1"/>
                      </a:cxn>
                      <a:cxn ang="T9">
                        <a:pos x="T2" y="T3"/>
                      </a:cxn>
                      <a:cxn ang="T10">
                        <a:pos x="T4" y="T5"/>
                      </a:cxn>
                      <a:cxn ang="T11">
                        <a:pos x="T6" y="T7"/>
                      </a:cxn>
                    </a:cxnLst>
                    <a:rect l="T12" t="T13" r="T14" b="T15"/>
                    <a:pathLst>
                      <a:path w="19" h="14">
                        <a:moveTo>
                          <a:pt x="19" y="0"/>
                        </a:moveTo>
                        <a:lnTo>
                          <a:pt x="13" y="8"/>
                        </a:lnTo>
                        <a:lnTo>
                          <a:pt x="7"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76" name="Freeform 2589"/>
                  <p:cNvSpPr>
                    <a:spLocks/>
                  </p:cNvSpPr>
                  <p:nvPr/>
                </p:nvSpPr>
                <p:spPr bwMode="auto">
                  <a:xfrm>
                    <a:off x="5566467" y="3692047"/>
                    <a:ext cx="100705" cy="202004"/>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0 w 25"/>
                      <a:gd name="T9" fmla="*/ 0 h 33"/>
                      <a:gd name="T10" fmla="*/ 0 60000 65536"/>
                      <a:gd name="T11" fmla="*/ 0 60000 65536"/>
                      <a:gd name="T12" fmla="*/ 0 60000 65536"/>
                      <a:gd name="T13" fmla="*/ 0 60000 65536"/>
                      <a:gd name="T14" fmla="*/ 0 60000 65536"/>
                      <a:gd name="T15" fmla="*/ 0 w 25"/>
                      <a:gd name="T16" fmla="*/ 0 h 33"/>
                      <a:gd name="T17" fmla="*/ 25 w 25"/>
                      <a:gd name="T18" fmla="*/ 33 h 33"/>
                    </a:gdLst>
                    <a:ahLst/>
                    <a:cxnLst>
                      <a:cxn ang="T10">
                        <a:pos x="T0" y="T1"/>
                      </a:cxn>
                      <a:cxn ang="T11">
                        <a:pos x="T2" y="T3"/>
                      </a:cxn>
                      <a:cxn ang="T12">
                        <a:pos x="T4" y="T5"/>
                      </a:cxn>
                      <a:cxn ang="T13">
                        <a:pos x="T6" y="T7"/>
                      </a:cxn>
                      <a:cxn ang="T14">
                        <a:pos x="T8" y="T9"/>
                      </a:cxn>
                    </a:cxnLst>
                    <a:rect l="T15" t="T16" r="T17" b="T18"/>
                    <a:pathLst>
                      <a:path w="25" h="33">
                        <a:moveTo>
                          <a:pt x="25" y="33"/>
                        </a:moveTo>
                        <a:lnTo>
                          <a:pt x="19" y="30"/>
                        </a:lnTo>
                        <a:lnTo>
                          <a:pt x="13" y="24"/>
                        </a:lnTo>
                        <a:lnTo>
                          <a:pt x="7" y="1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77" name="Line 2592"/>
                  <p:cNvSpPr>
                    <a:spLocks noChangeShapeType="1"/>
                  </p:cNvSpPr>
                  <p:nvPr/>
                </p:nvSpPr>
                <p:spPr bwMode="auto">
                  <a:xfrm flipH="1" flipV="1">
                    <a:off x="5542297" y="3594475"/>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8" name="Line 2594"/>
                  <p:cNvSpPr>
                    <a:spLocks noChangeShapeType="1"/>
                  </p:cNvSpPr>
                  <p:nvPr/>
                </p:nvSpPr>
                <p:spPr bwMode="auto">
                  <a:xfrm flipH="1" flipV="1">
                    <a:off x="5518128" y="3478608"/>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9" name="Freeform 2597"/>
                  <p:cNvSpPr>
                    <a:spLocks/>
                  </p:cNvSpPr>
                  <p:nvPr/>
                </p:nvSpPr>
                <p:spPr bwMode="auto">
                  <a:xfrm>
                    <a:off x="5465761" y="3209523"/>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6"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80" name="Line 2600"/>
                  <p:cNvSpPr>
                    <a:spLocks noChangeShapeType="1"/>
                  </p:cNvSpPr>
                  <p:nvPr/>
                </p:nvSpPr>
                <p:spPr bwMode="auto">
                  <a:xfrm flipH="1" flipV="1">
                    <a:off x="5441592" y="3063165"/>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1" name="Line 2603"/>
                  <p:cNvSpPr>
                    <a:spLocks noChangeShapeType="1"/>
                  </p:cNvSpPr>
                  <p:nvPr/>
                </p:nvSpPr>
                <p:spPr bwMode="auto">
                  <a:xfrm flipH="1" flipV="1">
                    <a:off x="5417423" y="2916807"/>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2" name="Line 2607"/>
                  <p:cNvSpPr>
                    <a:spLocks noChangeShapeType="1"/>
                  </p:cNvSpPr>
                  <p:nvPr/>
                </p:nvSpPr>
                <p:spPr bwMode="auto">
                  <a:xfrm flipH="1" flipV="1">
                    <a:off x="5389225" y="2770449"/>
                    <a:ext cx="28198"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3" name="Line 2610"/>
                  <p:cNvSpPr>
                    <a:spLocks noChangeShapeType="1"/>
                  </p:cNvSpPr>
                  <p:nvPr/>
                </p:nvSpPr>
                <p:spPr bwMode="auto">
                  <a:xfrm flipH="1" flipV="1">
                    <a:off x="5365056" y="2623328"/>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4" name="Line 2613"/>
                  <p:cNvSpPr>
                    <a:spLocks noChangeShapeType="1"/>
                  </p:cNvSpPr>
                  <p:nvPr/>
                </p:nvSpPr>
                <p:spPr bwMode="auto">
                  <a:xfrm flipH="1" flipV="1">
                    <a:off x="5340887" y="2483069"/>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5" name="Line 2616"/>
                  <p:cNvSpPr>
                    <a:spLocks noChangeShapeType="1"/>
                  </p:cNvSpPr>
                  <p:nvPr/>
                </p:nvSpPr>
                <p:spPr bwMode="auto">
                  <a:xfrm flipH="1" flipV="1">
                    <a:off x="5312689" y="2355005"/>
                    <a:ext cx="28198"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6" name="Line 2618"/>
                  <p:cNvSpPr>
                    <a:spLocks noChangeShapeType="1"/>
                  </p:cNvSpPr>
                  <p:nvPr/>
                </p:nvSpPr>
                <p:spPr bwMode="auto">
                  <a:xfrm flipH="1" flipV="1">
                    <a:off x="5288520" y="2238376"/>
                    <a:ext cx="24169" cy="11662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7" name="Line 2620"/>
                  <p:cNvSpPr>
                    <a:spLocks noChangeShapeType="1"/>
                  </p:cNvSpPr>
                  <p:nvPr/>
                </p:nvSpPr>
                <p:spPr bwMode="auto">
                  <a:xfrm flipH="1" flipV="1">
                    <a:off x="5264350" y="21408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8" name="Freeform 2622"/>
                  <p:cNvSpPr>
                    <a:spLocks/>
                  </p:cNvSpPr>
                  <p:nvPr/>
                </p:nvSpPr>
                <p:spPr bwMode="auto">
                  <a:xfrm>
                    <a:off x="5211984" y="1994446"/>
                    <a:ext cx="52367" cy="146358"/>
                  </a:xfrm>
                  <a:custGeom>
                    <a:avLst/>
                    <a:gdLst>
                      <a:gd name="T0" fmla="*/ 2147483647 w 13"/>
                      <a:gd name="T1" fmla="*/ 2147483647 h 24"/>
                      <a:gd name="T2" fmla="*/ 2147483647 w 13"/>
                      <a:gd name="T3" fmla="*/ 2147483647 h 24"/>
                      <a:gd name="T4" fmla="*/ 0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13" y="24"/>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89" name="Freeform 2625"/>
                  <p:cNvSpPr>
                    <a:spLocks/>
                  </p:cNvSpPr>
                  <p:nvPr/>
                </p:nvSpPr>
                <p:spPr bwMode="auto">
                  <a:xfrm>
                    <a:off x="5135448" y="1939562"/>
                    <a:ext cx="76536" cy="54884"/>
                  </a:xfrm>
                  <a:custGeom>
                    <a:avLst/>
                    <a:gdLst>
                      <a:gd name="T0" fmla="*/ 2147483647 w 19"/>
                      <a:gd name="T1" fmla="*/ 2147483647 h 9"/>
                      <a:gd name="T2" fmla="*/ 2147483647 w 19"/>
                      <a:gd name="T3" fmla="*/ 2147483647 h 9"/>
                      <a:gd name="T4" fmla="*/ 2147483647 w 19"/>
                      <a:gd name="T5" fmla="*/ 0 h 9"/>
                      <a:gd name="T6" fmla="*/ 0 w 19"/>
                      <a:gd name="T7" fmla="*/ 2147483647 h 9"/>
                      <a:gd name="T8" fmla="*/ 0 60000 65536"/>
                      <a:gd name="T9" fmla="*/ 0 60000 65536"/>
                      <a:gd name="T10" fmla="*/ 0 60000 65536"/>
                      <a:gd name="T11" fmla="*/ 0 60000 65536"/>
                      <a:gd name="T12" fmla="*/ 0 w 19"/>
                      <a:gd name="T13" fmla="*/ 0 h 9"/>
                      <a:gd name="T14" fmla="*/ 19 w 19"/>
                      <a:gd name="T15" fmla="*/ 9 h 9"/>
                    </a:gdLst>
                    <a:ahLst/>
                    <a:cxnLst>
                      <a:cxn ang="T8">
                        <a:pos x="T0" y="T1"/>
                      </a:cxn>
                      <a:cxn ang="T9">
                        <a:pos x="T2" y="T3"/>
                      </a:cxn>
                      <a:cxn ang="T10">
                        <a:pos x="T4" y="T5"/>
                      </a:cxn>
                      <a:cxn ang="T11">
                        <a:pos x="T6" y="T7"/>
                      </a:cxn>
                    </a:cxnLst>
                    <a:rect l="T12" t="T13" r="T14" b="T15"/>
                    <a:pathLst>
                      <a:path w="19" h="9">
                        <a:moveTo>
                          <a:pt x="19" y="9"/>
                        </a:move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90" name="Freeform 2629"/>
                  <p:cNvSpPr>
                    <a:spLocks/>
                  </p:cNvSpPr>
                  <p:nvPr/>
                </p:nvSpPr>
                <p:spPr bwMode="auto">
                  <a:xfrm>
                    <a:off x="5058911" y="1945660"/>
                    <a:ext cx="76536" cy="146358"/>
                  </a:xfrm>
                  <a:custGeom>
                    <a:avLst/>
                    <a:gdLst>
                      <a:gd name="T0" fmla="*/ 2147483647 w 19"/>
                      <a:gd name="T1" fmla="*/ 0 h 24"/>
                      <a:gd name="T2" fmla="*/ 2147483647 w 19"/>
                      <a:gd name="T3" fmla="*/ 2147483647 h 24"/>
                      <a:gd name="T4" fmla="*/ 2147483647 w 19"/>
                      <a:gd name="T5" fmla="*/ 2147483647 h 24"/>
                      <a:gd name="T6" fmla="*/ 0 w 19"/>
                      <a:gd name="T7" fmla="*/ 2147483647 h 24"/>
                      <a:gd name="T8" fmla="*/ 0 60000 65536"/>
                      <a:gd name="T9" fmla="*/ 0 60000 65536"/>
                      <a:gd name="T10" fmla="*/ 0 60000 65536"/>
                      <a:gd name="T11" fmla="*/ 0 60000 65536"/>
                      <a:gd name="T12" fmla="*/ 0 w 19"/>
                      <a:gd name="T13" fmla="*/ 0 h 24"/>
                      <a:gd name="T14" fmla="*/ 19 w 19"/>
                      <a:gd name="T15" fmla="*/ 24 h 24"/>
                    </a:gdLst>
                    <a:ahLst/>
                    <a:cxnLst>
                      <a:cxn ang="T8">
                        <a:pos x="T0" y="T1"/>
                      </a:cxn>
                      <a:cxn ang="T9">
                        <a:pos x="T2" y="T3"/>
                      </a:cxn>
                      <a:cxn ang="T10">
                        <a:pos x="T4" y="T5"/>
                      </a:cxn>
                      <a:cxn ang="T11">
                        <a:pos x="T6" y="T7"/>
                      </a:cxn>
                    </a:cxnLst>
                    <a:rect l="T12" t="T13" r="T14" b="T15"/>
                    <a:pathLst>
                      <a:path w="19" h="24">
                        <a:moveTo>
                          <a:pt x="19" y="0"/>
                        </a:moveTo>
                        <a:lnTo>
                          <a:pt x="13" y="5"/>
                        </a:lnTo>
                        <a:lnTo>
                          <a:pt x="7" y="13"/>
                        </a:lnTo>
                        <a:lnTo>
                          <a:pt x="0" y="2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91" name="Line 2631"/>
                  <p:cNvSpPr>
                    <a:spLocks noChangeShapeType="1"/>
                  </p:cNvSpPr>
                  <p:nvPr/>
                </p:nvSpPr>
                <p:spPr bwMode="auto">
                  <a:xfrm flipH="1">
                    <a:off x="5034742" y="2092018"/>
                    <a:ext cx="24169" cy="9147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2" name="Line 2633"/>
                  <p:cNvSpPr>
                    <a:spLocks noChangeShapeType="1"/>
                  </p:cNvSpPr>
                  <p:nvPr/>
                </p:nvSpPr>
                <p:spPr bwMode="auto">
                  <a:xfrm flipH="1">
                    <a:off x="5010573" y="2183492"/>
                    <a:ext cx="24169" cy="10443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3" name="Line 2635"/>
                  <p:cNvSpPr>
                    <a:spLocks noChangeShapeType="1"/>
                  </p:cNvSpPr>
                  <p:nvPr/>
                </p:nvSpPr>
                <p:spPr bwMode="auto">
                  <a:xfrm flipH="1">
                    <a:off x="4982375" y="2287925"/>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4" name="Freeform 2637"/>
                  <p:cNvSpPr>
                    <a:spLocks/>
                  </p:cNvSpPr>
                  <p:nvPr/>
                </p:nvSpPr>
                <p:spPr bwMode="auto">
                  <a:xfrm>
                    <a:off x="4909867" y="2403791"/>
                    <a:ext cx="72508" cy="403247"/>
                  </a:xfrm>
                  <a:custGeom>
                    <a:avLst/>
                    <a:gdLst>
                      <a:gd name="T0" fmla="*/ 2147483647 w 18"/>
                      <a:gd name="T1" fmla="*/ 0 h 66"/>
                      <a:gd name="T2" fmla="*/ 2147483647 w 18"/>
                      <a:gd name="T3" fmla="*/ 2147483647 h 66"/>
                      <a:gd name="T4" fmla="*/ 2147483647 w 18"/>
                      <a:gd name="T5" fmla="*/ 2147483647 h 66"/>
                      <a:gd name="T6" fmla="*/ 0 w 18"/>
                      <a:gd name="T7" fmla="*/ 2147483647 h 66"/>
                      <a:gd name="T8" fmla="*/ 0 60000 65536"/>
                      <a:gd name="T9" fmla="*/ 0 60000 65536"/>
                      <a:gd name="T10" fmla="*/ 0 60000 65536"/>
                      <a:gd name="T11" fmla="*/ 0 60000 65536"/>
                      <a:gd name="T12" fmla="*/ 0 w 18"/>
                      <a:gd name="T13" fmla="*/ 0 h 66"/>
                      <a:gd name="T14" fmla="*/ 18 w 18"/>
                      <a:gd name="T15" fmla="*/ 66 h 66"/>
                    </a:gdLst>
                    <a:ahLst/>
                    <a:cxnLst>
                      <a:cxn ang="T8">
                        <a:pos x="T0" y="T1"/>
                      </a:cxn>
                      <a:cxn ang="T9">
                        <a:pos x="T2" y="T3"/>
                      </a:cxn>
                      <a:cxn ang="T10">
                        <a:pos x="T4" y="T5"/>
                      </a:cxn>
                      <a:cxn ang="T11">
                        <a:pos x="T6" y="T7"/>
                      </a:cxn>
                    </a:cxnLst>
                    <a:rect l="T12" t="T13" r="T14" b="T15"/>
                    <a:pathLst>
                      <a:path w="18" h="66">
                        <a:moveTo>
                          <a:pt x="18" y="0"/>
                        </a:moveTo>
                        <a:lnTo>
                          <a:pt x="12" y="21"/>
                        </a:lnTo>
                        <a:lnTo>
                          <a:pt x="6"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95" name="Line 2639"/>
                  <p:cNvSpPr>
                    <a:spLocks noChangeShapeType="1"/>
                  </p:cNvSpPr>
                  <p:nvPr/>
                </p:nvSpPr>
                <p:spPr bwMode="auto">
                  <a:xfrm flipH="1">
                    <a:off x="4881670" y="2807038"/>
                    <a:ext cx="28198"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6" name="Line 2641"/>
                  <p:cNvSpPr>
                    <a:spLocks noChangeShapeType="1"/>
                  </p:cNvSpPr>
                  <p:nvPr/>
                </p:nvSpPr>
                <p:spPr bwMode="auto">
                  <a:xfrm flipH="1">
                    <a:off x="4780965" y="3326152"/>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7" name="Freeform 2643"/>
                  <p:cNvSpPr>
                    <a:spLocks/>
                  </p:cNvSpPr>
                  <p:nvPr/>
                </p:nvSpPr>
                <p:spPr bwMode="auto">
                  <a:xfrm>
                    <a:off x="4805134" y="2947298"/>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98" name="Line 2646"/>
                  <p:cNvSpPr>
                    <a:spLocks noChangeShapeType="1"/>
                  </p:cNvSpPr>
                  <p:nvPr/>
                </p:nvSpPr>
                <p:spPr bwMode="auto">
                  <a:xfrm flipH="1">
                    <a:off x="4756795" y="3429822"/>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9" name="Line 2648"/>
                  <p:cNvSpPr>
                    <a:spLocks noChangeShapeType="1"/>
                  </p:cNvSpPr>
                  <p:nvPr/>
                </p:nvSpPr>
                <p:spPr bwMode="auto">
                  <a:xfrm flipH="1">
                    <a:off x="4728598" y="3515197"/>
                    <a:ext cx="28198" cy="7317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00" name="Freeform 2650"/>
                  <p:cNvSpPr>
                    <a:spLocks/>
                  </p:cNvSpPr>
                  <p:nvPr/>
                </p:nvSpPr>
                <p:spPr bwMode="auto">
                  <a:xfrm>
                    <a:off x="4656090" y="3588376"/>
                    <a:ext cx="72508" cy="85375"/>
                  </a:xfrm>
                  <a:custGeom>
                    <a:avLst/>
                    <a:gdLst>
                      <a:gd name="T0" fmla="*/ 2147483647 w 18"/>
                      <a:gd name="T1" fmla="*/ 0 h 14"/>
                      <a:gd name="T2" fmla="*/ 2147483647 w 18"/>
                      <a:gd name="T3" fmla="*/ 2147483647 h 14"/>
                      <a:gd name="T4" fmla="*/ 2147483647 w 18"/>
                      <a:gd name="T5" fmla="*/ 2147483647 h 14"/>
                      <a:gd name="T6" fmla="*/ 0 w 18"/>
                      <a:gd name="T7" fmla="*/ 2147483647 h 14"/>
                      <a:gd name="T8" fmla="*/ 0 60000 65536"/>
                      <a:gd name="T9" fmla="*/ 0 60000 65536"/>
                      <a:gd name="T10" fmla="*/ 0 60000 65536"/>
                      <a:gd name="T11" fmla="*/ 0 60000 65536"/>
                      <a:gd name="T12" fmla="*/ 0 w 18"/>
                      <a:gd name="T13" fmla="*/ 0 h 14"/>
                      <a:gd name="T14" fmla="*/ 18 w 18"/>
                      <a:gd name="T15" fmla="*/ 14 h 14"/>
                    </a:gdLst>
                    <a:ahLst/>
                    <a:cxnLst>
                      <a:cxn ang="T8">
                        <a:pos x="T0" y="T1"/>
                      </a:cxn>
                      <a:cxn ang="T9">
                        <a:pos x="T2" y="T3"/>
                      </a:cxn>
                      <a:cxn ang="T10">
                        <a:pos x="T4" y="T5"/>
                      </a:cxn>
                      <a:cxn ang="T11">
                        <a:pos x="T6" y="T7"/>
                      </a:cxn>
                    </a:cxnLst>
                    <a:rect l="T12" t="T13" r="T14" b="T15"/>
                    <a:pathLst>
                      <a:path w="18" h="14">
                        <a:moveTo>
                          <a:pt x="18" y="0"/>
                        </a:moveTo>
                        <a:lnTo>
                          <a:pt x="12" y="8"/>
                        </a:lnTo>
                        <a:lnTo>
                          <a:pt x="6"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01" name="Line 2659"/>
                  <p:cNvSpPr>
                    <a:spLocks noChangeShapeType="1"/>
                  </p:cNvSpPr>
                  <p:nvPr/>
                </p:nvSpPr>
                <p:spPr bwMode="auto">
                  <a:xfrm flipH="1" flipV="1">
                    <a:off x="4503018" y="3259071"/>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02" name="Freeform 2662"/>
                  <p:cNvSpPr>
                    <a:spLocks/>
                  </p:cNvSpPr>
                  <p:nvPr/>
                </p:nvSpPr>
                <p:spPr bwMode="auto">
                  <a:xfrm>
                    <a:off x="4450651" y="2989986"/>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7"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03" name="Line 2665"/>
                  <p:cNvSpPr>
                    <a:spLocks noChangeShapeType="1"/>
                  </p:cNvSpPr>
                  <p:nvPr/>
                </p:nvSpPr>
                <p:spPr bwMode="auto">
                  <a:xfrm flipH="1" flipV="1">
                    <a:off x="4426482"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04" name="Line 2668"/>
                  <p:cNvSpPr>
                    <a:spLocks noChangeShapeType="1"/>
                  </p:cNvSpPr>
                  <p:nvPr/>
                </p:nvSpPr>
                <p:spPr bwMode="auto">
                  <a:xfrm flipH="1" flipV="1">
                    <a:off x="4402312" y="2696507"/>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05" name="Freeform 2672"/>
                  <p:cNvSpPr>
                    <a:spLocks/>
                  </p:cNvSpPr>
                  <p:nvPr/>
                </p:nvSpPr>
                <p:spPr bwMode="auto">
                  <a:xfrm>
                    <a:off x="4249240" y="1915169"/>
                    <a:ext cx="153072" cy="781338"/>
                  </a:xfrm>
                  <a:custGeom>
                    <a:avLst/>
                    <a:gdLst>
                      <a:gd name="T0" fmla="*/ 2147483647 w 38"/>
                      <a:gd name="T1" fmla="*/ 2147483647 h 128"/>
                      <a:gd name="T2" fmla="*/ 2147483647 w 38"/>
                      <a:gd name="T3" fmla="*/ 2147483647 h 128"/>
                      <a:gd name="T4" fmla="*/ 2147483647 w 38"/>
                      <a:gd name="T5" fmla="*/ 2147483647 h 128"/>
                      <a:gd name="T6" fmla="*/ 2147483647 w 38"/>
                      <a:gd name="T7" fmla="*/ 2147483647 h 128"/>
                      <a:gd name="T8" fmla="*/ 2147483647 w 38"/>
                      <a:gd name="T9" fmla="*/ 2147483647 h 128"/>
                      <a:gd name="T10" fmla="*/ 2147483647 w 38"/>
                      <a:gd name="T11" fmla="*/ 2147483647 h 128"/>
                      <a:gd name="T12" fmla="*/ 0 w 38"/>
                      <a:gd name="T13" fmla="*/ 0 h 128"/>
                      <a:gd name="T14" fmla="*/ 0 60000 65536"/>
                      <a:gd name="T15" fmla="*/ 0 60000 65536"/>
                      <a:gd name="T16" fmla="*/ 0 60000 65536"/>
                      <a:gd name="T17" fmla="*/ 0 60000 65536"/>
                      <a:gd name="T18" fmla="*/ 0 60000 65536"/>
                      <a:gd name="T19" fmla="*/ 0 60000 65536"/>
                      <a:gd name="T20" fmla="*/ 0 60000 65536"/>
                      <a:gd name="T21" fmla="*/ 0 w 38"/>
                      <a:gd name="T22" fmla="*/ 0 h 128"/>
                      <a:gd name="T23" fmla="*/ 38 w 38"/>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28">
                        <a:moveTo>
                          <a:pt x="38" y="128"/>
                        </a:moveTo>
                        <a:lnTo>
                          <a:pt x="31" y="103"/>
                        </a:lnTo>
                        <a:lnTo>
                          <a:pt x="25" y="79"/>
                        </a:lnTo>
                        <a:lnTo>
                          <a:pt x="19" y="56"/>
                        </a:lnTo>
                        <a:lnTo>
                          <a:pt x="12" y="35"/>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06" name="Freeform 2674"/>
                  <p:cNvSpPr>
                    <a:spLocks/>
                  </p:cNvSpPr>
                  <p:nvPr/>
                </p:nvSpPr>
                <p:spPr bwMode="auto">
                  <a:xfrm>
                    <a:off x="4120337" y="1719263"/>
                    <a:ext cx="128903" cy="195906"/>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0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32" y="32"/>
                        </a:moveTo>
                        <a:lnTo>
                          <a:pt x="26" y="19"/>
                        </a:lnTo>
                        <a:lnTo>
                          <a:pt x="19" y="9"/>
                        </a:ln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07" name="Freeform 2676"/>
                  <p:cNvSpPr>
                    <a:spLocks/>
                  </p:cNvSpPr>
                  <p:nvPr/>
                </p:nvSpPr>
                <p:spPr bwMode="auto">
                  <a:xfrm>
                    <a:off x="3995463" y="1725361"/>
                    <a:ext cx="124875" cy="342264"/>
                  </a:xfrm>
                  <a:custGeom>
                    <a:avLst/>
                    <a:gdLst>
                      <a:gd name="T0" fmla="*/ 2147483647 w 31"/>
                      <a:gd name="T1" fmla="*/ 0 h 56"/>
                      <a:gd name="T2" fmla="*/ 2147483647 w 31"/>
                      <a:gd name="T3" fmla="*/ 2147483647 h 56"/>
                      <a:gd name="T4" fmla="*/ 2147483647 w 31"/>
                      <a:gd name="T5" fmla="*/ 2147483647 h 56"/>
                      <a:gd name="T6" fmla="*/ 2147483647 w 31"/>
                      <a:gd name="T7" fmla="*/ 2147483647 h 56"/>
                      <a:gd name="T8" fmla="*/ 2147483647 w 31"/>
                      <a:gd name="T9" fmla="*/ 2147483647 h 56"/>
                      <a:gd name="T10" fmla="*/ 0 w 31"/>
                      <a:gd name="T11" fmla="*/ 2147483647 h 56"/>
                      <a:gd name="T12" fmla="*/ 0 60000 65536"/>
                      <a:gd name="T13" fmla="*/ 0 60000 65536"/>
                      <a:gd name="T14" fmla="*/ 0 60000 65536"/>
                      <a:gd name="T15" fmla="*/ 0 60000 65536"/>
                      <a:gd name="T16" fmla="*/ 0 60000 65536"/>
                      <a:gd name="T17" fmla="*/ 0 60000 65536"/>
                      <a:gd name="T18" fmla="*/ 0 w 31"/>
                      <a:gd name="T19" fmla="*/ 0 h 56"/>
                      <a:gd name="T20" fmla="*/ 31 w 31"/>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31" h="56">
                        <a:moveTo>
                          <a:pt x="31" y="0"/>
                        </a:moveTo>
                        <a:lnTo>
                          <a:pt x="25" y="4"/>
                        </a:lnTo>
                        <a:lnTo>
                          <a:pt x="19" y="13"/>
                        </a:lnTo>
                        <a:lnTo>
                          <a:pt x="12" y="24"/>
                        </a:lnTo>
                        <a:lnTo>
                          <a:pt x="6" y="38"/>
                        </a:lnTo>
                        <a:lnTo>
                          <a:pt x="0" y="5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08" name="Freeform 2678"/>
                  <p:cNvSpPr>
                    <a:spLocks/>
                  </p:cNvSpPr>
                  <p:nvPr/>
                </p:nvSpPr>
                <p:spPr bwMode="auto">
                  <a:xfrm>
                    <a:off x="3894757" y="2067625"/>
                    <a:ext cx="100705" cy="519113"/>
                  </a:xfrm>
                  <a:custGeom>
                    <a:avLst/>
                    <a:gdLst>
                      <a:gd name="T0" fmla="*/ 2147483647 w 25"/>
                      <a:gd name="T1" fmla="*/ 0 h 85"/>
                      <a:gd name="T2" fmla="*/ 2147483647 w 25"/>
                      <a:gd name="T3" fmla="*/ 2147483647 h 85"/>
                      <a:gd name="T4" fmla="*/ 2147483647 w 25"/>
                      <a:gd name="T5" fmla="*/ 2147483647 h 85"/>
                      <a:gd name="T6" fmla="*/ 2147483647 w 25"/>
                      <a:gd name="T7" fmla="*/ 2147483647 h 85"/>
                      <a:gd name="T8" fmla="*/ 0 w 25"/>
                      <a:gd name="T9" fmla="*/ 2147483647 h 85"/>
                      <a:gd name="T10" fmla="*/ 0 60000 65536"/>
                      <a:gd name="T11" fmla="*/ 0 60000 65536"/>
                      <a:gd name="T12" fmla="*/ 0 60000 65536"/>
                      <a:gd name="T13" fmla="*/ 0 60000 65536"/>
                      <a:gd name="T14" fmla="*/ 0 60000 65536"/>
                      <a:gd name="T15" fmla="*/ 0 w 25"/>
                      <a:gd name="T16" fmla="*/ 0 h 85"/>
                      <a:gd name="T17" fmla="*/ 25 w 25"/>
                      <a:gd name="T18" fmla="*/ 85 h 85"/>
                    </a:gdLst>
                    <a:ahLst/>
                    <a:cxnLst>
                      <a:cxn ang="T10">
                        <a:pos x="T0" y="T1"/>
                      </a:cxn>
                      <a:cxn ang="T11">
                        <a:pos x="T2" y="T3"/>
                      </a:cxn>
                      <a:cxn ang="T12">
                        <a:pos x="T4" y="T5"/>
                      </a:cxn>
                      <a:cxn ang="T13">
                        <a:pos x="T6" y="T7"/>
                      </a:cxn>
                      <a:cxn ang="T14">
                        <a:pos x="T8" y="T9"/>
                      </a:cxn>
                    </a:cxnLst>
                    <a:rect l="T15" t="T16" r="T17" b="T18"/>
                    <a:pathLst>
                      <a:path w="25" h="85">
                        <a:moveTo>
                          <a:pt x="25" y="0"/>
                        </a:moveTo>
                        <a:lnTo>
                          <a:pt x="19" y="19"/>
                        </a:lnTo>
                        <a:lnTo>
                          <a:pt x="12" y="40"/>
                        </a:lnTo>
                        <a:lnTo>
                          <a:pt x="6" y="62"/>
                        </a:lnTo>
                        <a:lnTo>
                          <a:pt x="0" y="8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grpSp>
          <p:sp>
            <p:nvSpPr>
              <p:cNvPr id="323" name="Line 2679"/>
              <p:cNvSpPr>
                <a:spLocks noChangeShapeType="1"/>
              </p:cNvSpPr>
              <p:nvPr/>
            </p:nvSpPr>
            <p:spPr bwMode="auto">
              <a:xfrm flipH="1">
                <a:off x="3761826" y="3081459"/>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4" name="Line 2680"/>
              <p:cNvSpPr>
                <a:spLocks noChangeShapeType="1"/>
              </p:cNvSpPr>
              <p:nvPr/>
            </p:nvSpPr>
            <p:spPr bwMode="auto">
              <a:xfrm flipV="1">
                <a:off x="3806137" y="2586739"/>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5" name="Line 2681"/>
              <p:cNvSpPr>
                <a:spLocks noChangeShapeType="1"/>
              </p:cNvSpPr>
              <p:nvPr/>
            </p:nvSpPr>
            <p:spPr bwMode="auto">
              <a:xfrm flipH="1">
                <a:off x="3661121" y="316073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6" name="Line 2682"/>
              <p:cNvSpPr>
                <a:spLocks noChangeShapeType="1"/>
              </p:cNvSpPr>
              <p:nvPr/>
            </p:nvSpPr>
            <p:spPr bwMode="auto">
              <a:xfrm flipV="1">
                <a:off x="3721544" y="2696507"/>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7" name="Line 2683"/>
              <p:cNvSpPr>
                <a:spLocks noChangeShapeType="1"/>
              </p:cNvSpPr>
              <p:nvPr/>
            </p:nvSpPr>
            <p:spPr bwMode="auto">
              <a:xfrm flipH="1">
                <a:off x="3576528" y="3227817"/>
                <a:ext cx="84593"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8" name="Line 2684"/>
              <p:cNvSpPr>
                <a:spLocks noChangeShapeType="1"/>
              </p:cNvSpPr>
              <p:nvPr/>
            </p:nvSpPr>
            <p:spPr bwMode="auto">
              <a:xfrm flipV="1">
                <a:off x="3640980" y="2813136"/>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9" name="Line 2685"/>
              <p:cNvSpPr>
                <a:spLocks noChangeShapeType="1"/>
              </p:cNvSpPr>
              <p:nvPr/>
            </p:nvSpPr>
            <p:spPr bwMode="auto">
              <a:xfrm flipH="1">
                <a:off x="3508049" y="3277366"/>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0" name="Line 2686"/>
              <p:cNvSpPr>
                <a:spLocks noChangeShapeType="1"/>
              </p:cNvSpPr>
              <p:nvPr/>
            </p:nvSpPr>
            <p:spPr bwMode="auto">
              <a:xfrm flipV="1">
                <a:off x="3568472" y="2916807"/>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1" name="Line 2687"/>
              <p:cNvSpPr>
                <a:spLocks noChangeShapeType="1"/>
              </p:cNvSpPr>
              <p:nvPr/>
            </p:nvSpPr>
            <p:spPr bwMode="auto">
              <a:xfrm flipH="1">
                <a:off x="3455682" y="3313955"/>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2" name="Line 2688"/>
              <p:cNvSpPr>
                <a:spLocks noChangeShapeType="1"/>
              </p:cNvSpPr>
              <p:nvPr/>
            </p:nvSpPr>
            <p:spPr bwMode="auto">
              <a:xfrm flipV="1">
                <a:off x="3508049" y="3014379"/>
                <a:ext cx="6042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3" name="Line 2689"/>
              <p:cNvSpPr>
                <a:spLocks noChangeShapeType="1"/>
              </p:cNvSpPr>
              <p:nvPr/>
            </p:nvSpPr>
            <p:spPr bwMode="auto">
              <a:xfrm flipV="1">
                <a:off x="3459710" y="3105852"/>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4" name="Line 2690"/>
              <p:cNvSpPr>
                <a:spLocks noChangeShapeType="1"/>
              </p:cNvSpPr>
              <p:nvPr/>
            </p:nvSpPr>
            <p:spPr bwMode="auto">
              <a:xfrm flipH="1">
                <a:off x="3419428" y="3332250"/>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5" name="Line 2691"/>
              <p:cNvSpPr>
                <a:spLocks noChangeShapeType="1"/>
              </p:cNvSpPr>
              <p:nvPr/>
            </p:nvSpPr>
            <p:spPr bwMode="auto">
              <a:xfrm flipV="1">
                <a:off x="3423456" y="3179031"/>
                <a:ext cx="36254" cy="6784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6" name="Line 2692"/>
              <p:cNvSpPr>
                <a:spLocks noChangeShapeType="1"/>
              </p:cNvSpPr>
              <p:nvPr/>
            </p:nvSpPr>
            <p:spPr bwMode="auto">
              <a:xfrm flipH="1" flipV="1">
                <a:off x="3403315" y="3326152"/>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7" name="Line 2693"/>
              <p:cNvSpPr>
                <a:spLocks noChangeShapeType="1"/>
              </p:cNvSpPr>
              <p:nvPr/>
            </p:nvSpPr>
            <p:spPr bwMode="auto">
              <a:xfrm flipV="1">
                <a:off x="3407343" y="3246874"/>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8" name="Line 2694"/>
              <p:cNvSpPr>
                <a:spLocks noChangeShapeType="1"/>
              </p:cNvSpPr>
              <p:nvPr/>
            </p:nvSpPr>
            <p:spPr bwMode="auto">
              <a:xfrm flipV="1">
                <a:off x="3403315" y="32895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9" name="ZoneTexte 28676"/>
              <p:cNvSpPr txBox="1">
                <a:spLocks noChangeArrowheads="1"/>
              </p:cNvSpPr>
              <p:nvPr/>
            </p:nvSpPr>
            <p:spPr bwMode="auto">
              <a:xfrm>
                <a:off x="1917700" y="2106357"/>
                <a:ext cx="1808106" cy="5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r" eaLnBrk="1" hangingPunct="1">
                  <a:spcBef>
                    <a:spcPct val="0"/>
                  </a:spcBef>
                  <a:buFontTx/>
                  <a:buNone/>
                </a:pPr>
                <a:r>
                  <a:rPr lang="fr-FR" altLang="fr-FR" sz="1400" dirty="0">
                    <a:latin typeface="Arial Narrow" pitchFamily="34" charset="0"/>
                  </a:rPr>
                  <a:t>Une particule chargée oscille à la fréquence </a:t>
                </a:r>
                <a:r>
                  <a:rPr lang="fr-FR" altLang="fr-FR" sz="1400" i="1" dirty="0">
                    <a:latin typeface="Arial Narrow" pitchFamily="34" charset="0"/>
                    <a:sym typeface="Symbol" pitchFamily="18" charset="2"/>
                  </a:rPr>
                  <a:t></a:t>
                </a:r>
                <a:endParaRPr lang="fr-FR" altLang="fr-FR" sz="1400" i="1" dirty="0">
                  <a:latin typeface="Arial Narrow" pitchFamily="34" charset="0"/>
                </a:endParaRPr>
              </a:p>
            </p:txBody>
          </p:sp>
          <p:sp>
            <p:nvSpPr>
              <p:cNvPr id="340" name="ZoneTexte 191"/>
              <p:cNvSpPr txBox="1">
                <a:spLocks noChangeArrowheads="1"/>
              </p:cNvSpPr>
              <p:nvPr/>
            </p:nvSpPr>
            <p:spPr bwMode="auto">
              <a:xfrm>
                <a:off x="3671595" y="4156429"/>
                <a:ext cx="3763846" cy="307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fr-FR" altLang="fr-FR" sz="1400">
                    <a:latin typeface="Arial Narrow" pitchFamily="34" charset="0"/>
                  </a:rPr>
                  <a:t>Elle crée une onde électromagnétique de fréquence </a:t>
                </a:r>
                <a:r>
                  <a:rPr lang="fr-FR" altLang="fr-FR" sz="1400" i="1">
                    <a:latin typeface="Arial Narrow" pitchFamily="34" charset="0"/>
                    <a:sym typeface="Symbol" pitchFamily="18" charset="2"/>
                  </a:rPr>
                  <a:t></a:t>
                </a:r>
                <a:r>
                  <a:rPr lang="fr-FR" altLang="fr-FR" sz="1400">
                    <a:latin typeface="Arial Narrow" pitchFamily="34" charset="0"/>
                  </a:rPr>
                  <a:t> </a:t>
                </a:r>
              </a:p>
            </p:txBody>
          </p:sp>
          <p:cxnSp>
            <p:nvCxnSpPr>
              <p:cNvPr id="341" name="Connecteur droit 340"/>
              <p:cNvCxnSpPr/>
              <p:nvPr/>
            </p:nvCxnSpPr>
            <p:spPr bwMode="auto">
              <a:xfrm>
                <a:off x="3894138" y="2588000"/>
                <a:ext cx="3644900" cy="790417"/>
              </a:xfrm>
              <a:prstGeom prst="line">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342" name="Groupe 190"/>
              <p:cNvGrpSpPr>
                <a:grpSpLocks/>
              </p:cNvGrpSpPr>
              <p:nvPr/>
            </p:nvGrpSpPr>
            <p:grpSpPr bwMode="auto">
              <a:xfrm>
                <a:off x="7297331" y="2700201"/>
                <a:ext cx="338544" cy="369145"/>
                <a:chOff x="7315200" y="4019910"/>
                <a:chExt cx="338554" cy="369332"/>
              </a:xfrm>
            </p:grpSpPr>
            <p:sp>
              <p:nvSpPr>
                <p:cNvPr id="347" name="ZoneTexte 185"/>
                <p:cNvSpPr txBox="1">
                  <a:spLocks noChangeArrowheads="1"/>
                </p:cNvSpPr>
                <p:nvPr/>
              </p:nvSpPr>
              <p:spPr bwMode="auto">
                <a:xfrm>
                  <a:off x="7315200" y="4019910"/>
                  <a:ext cx="3385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fr-FR" altLang="fr-FR" sz="1800" b="1">
                      <a:solidFill>
                        <a:srgbClr val="FF0000"/>
                      </a:solidFill>
                    </a:rPr>
                    <a:t>E</a:t>
                  </a:r>
                </a:p>
              </p:txBody>
            </p:sp>
            <p:cxnSp>
              <p:nvCxnSpPr>
                <p:cNvPr id="348" name="Connecteur droit avec flèche 347"/>
                <p:cNvCxnSpPr>
                  <a:stCxn id="347" idx="0"/>
                  <a:endCxn id="347" idx="0"/>
                </p:cNvCxnSpPr>
                <p:nvPr/>
              </p:nvCxnSpPr>
              <p:spPr>
                <a:xfrm>
                  <a:off x="7485474" y="4020400"/>
                  <a:ext cx="0" cy="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cxnSp>
              <p:nvCxnSpPr>
                <p:cNvPr id="349" name="Connecteur droit avec flèche 348"/>
                <p:cNvCxnSpPr/>
                <p:nvPr/>
              </p:nvCxnSpPr>
              <p:spPr>
                <a:xfrm>
                  <a:off x="7418797" y="4045808"/>
                  <a:ext cx="206381" cy="0"/>
                </a:xfrm>
                <a:prstGeom prst="straightConnector1">
                  <a:avLst/>
                </a:prstGeom>
                <a:ln w="28575">
                  <a:solidFill>
                    <a:srgbClr val="FF0000"/>
                  </a:solidFill>
                  <a:tailEnd type="arrow"/>
                </a:ln>
              </p:spPr>
              <p:style>
                <a:lnRef idx="1">
                  <a:schemeClr val="dk1"/>
                </a:lnRef>
                <a:fillRef idx="0">
                  <a:schemeClr val="dk1"/>
                </a:fillRef>
                <a:effectRef idx="0">
                  <a:schemeClr val="dk1"/>
                </a:effectRef>
                <a:fontRef idx="minor">
                  <a:schemeClr val="tx1"/>
                </a:fontRef>
              </p:style>
            </p:cxnSp>
          </p:grpSp>
          <p:grpSp>
            <p:nvGrpSpPr>
              <p:cNvPr id="343" name="Groupe 191"/>
              <p:cNvGrpSpPr>
                <a:grpSpLocks/>
              </p:cNvGrpSpPr>
              <p:nvPr/>
            </p:nvGrpSpPr>
            <p:grpSpPr bwMode="auto">
              <a:xfrm>
                <a:off x="7046048" y="3669661"/>
                <a:ext cx="351367" cy="369145"/>
                <a:chOff x="7315200" y="4019910"/>
                <a:chExt cx="351378" cy="369332"/>
              </a:xfrm>
            </p:grpSpPr>
            <p:sp>
              <p:nvSpPr>
                <p:cNvPr id="344" name="ZoneTexte 192"/>
                <p:cNvSpPr txBox="1">
                  <a:spLocks noChangeArrowheads="1"/>
                </p:cNvSpPr>
                <p:nvPr/>
              </p:nvSpPr>
              <p:spPr bwMode="auto">
                <a:xfrm>
                  <a:off x="7315200" y="4019910"/>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fr-FR" altLang="fr-FR" sz="1800" b="1">
                      <a:solidFill>
                        <a:srgbClr val="1A49A6"/>
                      </a:solidFill>
                    </a:rPr>
                    <a:t>B</a:t>
                  </a:r>
                </a:p>
              </p:txBody>
            </p:sp>
            <p:cxnSp>
              <p:nvCxnSpPr>
                <p:cNvPr id="345" name="Connecteur droit avec flèche 344"/>
                <p:cNvCxnSpPr>
                  <a:stCxn id="344" idx="0"/>
                  <a:endCxn id="344" idx="0"/>
                </p:cNvCxnSpPr>
                <p:nvPr/>
              </p:nvCxnSpPr>
              <p:spPr>
                <a:xfrm>
                  <a:off x="7490695" y="4019121"/>
                  <a:ext cx="0" cy="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cxnSp>
              <p:nvCxnSpPr>
                <p:cNvPr id="346" name="Connecteur droit avec flèche 345"/>
                <p:cNvCxnSpPr/>
                <p:nvPr/>
              </p:nvCxnSpPr>
              <p:spPr>
                <a:xfrm>
                  <a:off x="7417668" y="4044529"/>
                  <a:ext cx="207969" cy="0"/>
                </a:xfrm>
                <a:prstGeom prst="straightConnector1">
                  <a:avLst/>
                </a:prstGeom>
                <a:ln w="28575">
                  <a:solidFill>
                    <a:srgbClr val="1A49A6"/>
                  </a:solidFill>
                  <a:tailEnd type="arrow"/>
                </a:ln>
              </p:spPr>
              <p:style>
                <a:lnRef idx="1">
                  <a:schemeClr val="dk1"/>
                </a:lnRef>
                <a:fillRef idx="0">
                  <a:schemeClr val="dk1"/>
                </a:fillRef>
                <a:effectRef idx="0">
                  <a:schemeClr val="dk1"/>
                </a:effectRef>
                <a:fontRef idx="minor">
                  <a:schemeClr val="tx1"/>
                </a:fontRef>
              </p:style>
            </p:cxnSp>
          </p:grpSp>
        </p:grpSp>
        <p:sp>
          <p:nvSpPr>
            <p:cNvPr id="409" name="Line 2574"/>
            <p:cNvSpPr>
              <a:spLocks noChangeShapeType="1"/>
            </p:cNvSpPr>
            <p:nvPr/>
          </p:nvSpPr>
          <p:spPr bwMode="auto">
            <a:xfrm flipH="1">
              <a:off x="3699302" y="4582903"/>
              <a:ext cx="24169" cy="14028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10" name="Freeform 2578"/>
            <p:cNvSpPr>
              <a:spLocks/>
            </p:cNvSpPr>
            <p:nvPr/>
          </p:nvSpPr>
          <p:spPr bwMode="auto">
            <a:xfrm>
              <a:off x="3622766" y="4723191"/>
              <a:ext cx="76536" cy="378930"/>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11" name="Line 2581"/>
            <p:cNvSpPr>
              <a:spLocks noChangeShapeType="1"/>
            </p:cNvSpPr>
            <p:nvPr/>
          </p:nvSpPr>
          <p:spPr bwMode="auto">
            <a:xfrm flipH="1">
              <a:off x="3574428" y="5205811"/>
              <a:ext cx="24169" cy="9225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12" name="Freeform 2585"/>
            <p:cNvSpPr>
              <a:spLocks/>
            </p:cNvSpPr>
            <p:nvPr/>
          </p:nvSpPr>
          <p:spPr bwMode="auto">
            <a:xfrm>
              <a:off x="3469694" y="5365160"/>
              <a:ext cx="76536" cy="85392"/>
            </a:xfrm>
            <a:custGeom>
              <a:avLst/>
              <a:gdLst>
                <a:gd name="T0" fmla="*/ 2147483647 w 19"/>
                <a:gd name="T1" fmla="*/ 0 h 14"/>
                <a:gd name="T2" fmla="*/ 2147483647 w 19"/>
                <a:gd name="T3" fmla="*/ 2147483647 h 14"/>
                <a:gd name="T4" fmla="*/ 2147483647 w 19"/>
                <a:gd name="T5" fmla="*/ 2147483647 h 14"/>
                <a:gd name="T6" fmla="*/ 0 w 19"/>
                <a:gd name="T7" fmla="*/ 2147483647 h 14"/>
                <a:gd name="T8" fmla="*/ 0 60000 65536"/>
                <a:gd name="T9" fmla="*/ 0 60000 65536"/>
                <a:gd name="T10" fmla="*/ 0 60000 65536"/>
                <a:gd name="T11" fmla="*/ 0 60000 65536"/>
                <a:gd name="T12" fmla="*/ 0 w 19"/>
                <a:gd name="T13" fmla="*/ 0 h 14"/>
                <a:gd name="T14" fmla="*/ 19 w 19"/>
                <a:gd name="T15" fmla="*/ 14 h 14"/>
              </a:gdLst>
              <a:ahLst/>
              <a:cxnLst>
                <a:cxn ang="T8">
                  <a:pos x="T0" y="T1"/>
                </a:cxn>
                <a:cxn ang="T9">
                  <a:pos x="T2" y="T3"/>
                </a:cxn>
                <a:cxn ang="T10">
                  <a:pos x="T4" y="T5"/>
                </a:cxn>
                <a:cxn ang="T11">
                  <a:pos x="T6" y="T7"/>
                </a:cxn>
              </a:cxnLst>
              <a:rect l="T12" t="T13" r="T14" b="T15"/>
              <a:pathLst>
                <a:path w="19" h="14">
                  <a:moveTo>
                    <a:pt x="19" y="0"/>
                  </a:moveTo>
                  <a:lnTo>
                    <a:pt x="13" y="8"/>
                  </a:lnTo>
                  <a:lnTo>
                    <a:pt x="7"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13" name="Line 2576"/>
            <p:cNvSpPr>
              <a:spLocks noChangeShapeType="1"/>
            </p:cNvSpPr>
            <p:nvPr/>
          </p:nvSpPr>
          <p:spPr bwMode="auto">
            <a:xfrm flipH="1">
              <a:off x="3598597" y="5094461"/>
              <a:ext cx="24169" cy="103691"/>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14" name="Line 2583"/>
            <p:cNvSpPr>
              <a:spLocks noChangeShapeType="1"/>
            </p:cNvSpPr>
            <p:nvPr/>
          </p:nvSpPr>
          <p:spPr bwMode="auto">
            <a:xfrm flipH="1">
              <a:off x="3546230" y="5290407"/>
              <a:ext cx="28198" cy="6709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grpSp>
      <p:sp>
        <p:nvSpPr>
          <p:cNvPr id="415"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wipe(left)">
                                      <p:cBhvr>
                                        <p:cTn id="7" dur="500"/>
                                        <p:tgtEl>
                                          <p:spTgt spid="21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29</a:t>
            </a:fld>
            <a:endParaRPr lang="fr-FR"/>
          </a:p>
        </p:txBody>
      </p:sp>
      <p:sp>
        <p:nvSpPr>
          <p:cNvPr id="4" name="Rectangle 3"/>
          <p:cNvSpPr/>
          <p:nvPr/>
        </p:nvSpPr>
        <p:spPr>
          <a:xfrm>
            <a:off x="191387" y="871861"/>
            <a:ext cx="8537944" cy="4662815"/>
          </a:xfrm>
          <a:prstGeom prst="rect">
            <a:avLst/>
          </a:prstGeom>
        </p:spPr>
        <p:txBody>
          <a:bodyPr wrap="square">
            <a:spAutoFit/>
          </a:bodyPr>
          <a:lstStyle/>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Principe de l’émission de lumière</a:t>
            </a:r>
          </a:p>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Le rayonnement thermique</a:t>
            </a:r>
          </a:p>
          <a:p>
            <a:pPr marL="342900" indent="-342900">
              <a:lnSpc>
                <a:spcPct val="150000"/>
              </a:lnSpc>
              <a:buFont typeface="+mj-lt"/>
              <a:buAutoNum type="arabicPeriod"/>
            </a:pPr>
            <a:r>
              <a:rPr lang="fr-FR" b="1" dirty="0" smtClean="0">
                <a:solidFill>
                  <a:srgbClr val="8F8685"/>
                </a:solidFill>
                <a:latin typeface="Arial Narrow" pitchFamily="34" charset="0"/>
              </a:rPr>
              <a:t>Les transitions radiatives : La luminescence</a:t>
            </a:r>
          </a:p>
          <a:p>
            <a:pPr marL="74613" indent="-354013">
              <a:lnSpc>
                <a:spcPct val="150000"/>
              </a:lnSpc>
              <a:buFont typeface="+mj-lt"/>
              <a:buAutoNum type="arabicPeriod"/>
            </a:pPr>
            <a:r>
              <a:rPr lang="fr-FR" b="1" dirty="0" smtClean="0">
                <a:latin typeface="Arial Narrow" pitchFamily="34" charset="0"/>
                <a:sym typeface="Wingdings" pitchFamily="2" charset="2"/>
              </a:rPr>
              <a:t>Les lasers</a:t>
            </a:r>
            <a:endParaRPr lang="fr-FR" dirty="0" smtClean="0">
              <a:latin typeface="Arial Narrow" pitchFamily="34" charset="0"/>
            </a:endParaRPr>
          </a:p>
          <a:p>
            <a:pPr marL="527050" lvl="1" indent="-342900">
              <a:lnSpc>
                <a:spcPct val="150000"/>
              </a:lnSpc>
              <a:buFont typeface="+mj-lt"/>
              <a:buAutoNum type="alphaLcParenR"/>
            </a:pPr>
            <a:r>
              <a:rPr lang="fr-FR" dirty="0" smtClean="0">
                <a:latin typeface="Arial Narrow" pitchFamily="34" charset="0"/>
                <a:sym typeface="Wingdings" pitchFamily="2" charset="2"/>
              </a:rPr>
              <a:t>La cavité résonnante</a:t>
            </a:r>
          </a:p>
          <a:p>
            <a:pPr marL="527050" lvl="1" indent="-342900">
              <a:lnSpc>
                <a:spcPct val="150000"/>
              </a:lnSpc>
              <a:buFont typeface="+mj-lt"/>
              <a:buAutoNum type="alphaLcParenR"/>
            </a:pPr>
            <a:r>
              <a:rPr lang="fr-FR" dirty="0" smtClean="0">
                <a:latin typeface="Arial Narrow" pitchFamily="34" charset="0"/>
                <a:sym typeface="Wingdings" pitchFamily="2" charset="2"/>
              </a:rPr>
              <a:t>Le laser</a:t>
            </a:r>
          </a:p>
          <a:p>
            <a:pPr marL="527050" lvl="1" indent="-342900">
              <a:lnSpc>
                <a:spcPct val="150000"/>
              </a:lnSpc>
              <a:buFont typeface="+mj-lt"/>
              <a:buAutoNum type="alphaLcParenR"/>
            </a:pPr>
            <a:r>
              <a:rPr lang="fr-FR" dirty="0" smtClean="0">
                <a:latin typeface="Arial Narrow" pitchFamily="34" charset="0"/>
                <a:sym typeface="Wingdings" pitchFamily="2" charset="2"/>
              </a:rPr>
              <a:t>Caractéristiques principales d’un faisceau laser</a:t>
            </a:r>
            <a:endParaRPr lang="fr-FR" dirty="0" smtClean="0">
              <a:latin typeface="Arial Narrow" pitchFamily="34" charset="0"/>
            </a:endParaRPr>
          </a:p>
          <a:p>
            <a:pPr marL="900113" lvl="2" indent="-265113">
              <a:lnSpc>
                <a:spcPct val="150000"/>
              </a:lnSpc>
            </a:pPr>
            <a:endParaRPr lang="fr-FR" dirty="0" smtClean="0">
              <a:solidFill>
                <a:srgbClr val="847573"/>
              </a:solidFill>
              <a:latin typeface="Arial Narrow" pitchFamily="34" charset="0"/>
            </a:endParaRPr>
          </a:p>
          <a:p>
            <a:pPr marL="900113" lvl="2" indent="-265113">
              <a:lnSpc>
                <a:spcPct val="150000"/>
              </a:lnSpc>
              <a:buFont typeface="Arial" pitchFamily="34" charset="0"/>
              <a:buChar char="•"/>
            </a:pPr>
            <a:endParaRPr lang="fr-FR" dirty="0" smtClean="0">
              <a:latin typeface="Arial Narrow" pitchFamily="34" charset="0"/>
            </a:endParaRPr>
          </a:p>
          <a:p>
            <a:pPr marL="900113" lvl="2" indent="-265113">
              <a:lnSpc>
                <a:spcPct val="150000"/>
              </a:lnSpc>
              <a:buFont typeface="Arial" pitchFamily="34" charset="0"/>
              <a:buChar char="•"/>
            </a:pPr>
            <a:endParaRPr lang="fr-FR" dirty="0" smtClean="0">
              <a:latin typeface="Arial Narrow" pitchFamily="34" charset="0"/>
            </a:endParaRPr>
          </a:p>
          <a:p>
            <a:pPr lvl="1">
              <a:lnSpc>
                <a:spcPct val="150000"/>
              </a:lnSpc>
            </a:pPr>
            <a:endParaRPr lang="fr-FR" dirty="0">
              <a:latin typeface="Arial Narrow" pitchFamily="34" charset="0"/>
            </a:endParaRPr>
          </a:p>
        </p:txBody>
      </p:sp>
      <p:sp>
        <p:nvSpPr>
          <p:cNvPr id="5" name="Titre 1"/>
          <p:cNvSpPr txBox="1">
            <a:spLocks/>
          </p:cNvSpPr>
          <p:nvPr/>
        </p:nvSpPr>
        <p:spPr>
          <a:xfrm>
            <a:off x="1497013" y="443775"/>
            <a:ext cx="7391400" cy="5450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2800" b="1" i="0" u="none" strike="noStrike" kern="0" cap="none" spc="0" normalizeH="0" baseline="0" noProof="0" dirty="0" smtClean="0">
                <a:ln>
                  <a:noFill/>
                </a:ln>
                <a:solidFill>
                  <a:srgbClr val="DA6667"/>
                </a:solidFill>
                <a:effectLst/>
                <a:uLnTx/>
                <a:uFillTx/>
                <a:latin typeface="+mj-lt"/>
                <a:ea typeface="+mj-ea"/>
                <a:cs typeface="+mj-cs"/>
              </a:rPr>
              <a:t>Plan</a:t>
            </a:r>
            <a:endParaRPr kumimoji="0" lang="fr-FR" sz="2800" b="1" i="0" u="none" strike="noStrike" kern="0" cap="none" spc="0" normalizeH="0" baseline="0" noProof="0" dirty="0">
              <a:ln>
                <a:noFill/>
              </a:ln>
              <a:solidFill>
                <a:srgbClr val="DA6667"/>
              </a:solidFill>
              <a:effectLst/>
              <a:uLnTx/>
              <a:uFillTx/>
              <a:latin typeface="+mj-lt"/>
              <a:ea typeface="+mj-ea"/>
              <a:cs typeface="+mj-cs"/>
            </a:endParaRPr>
          </a:p>
        </p:txBody>
      </p:sp>
      <p:sp>
        <p:nvSpPr>
          <p:cNvPr id="7"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30</a:t>
            </a:fld>
            <a:endParaRPr lang="fr-FR"/>
          </a:p>
        </p:txBody>
      </p:sp>
      <p:sp>
        <p:nvSpPr>
          <p:cNvPr id="4" name="Rectangle 3"/>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Généralité</a:t>
            </a:r>
            <a:endParaRPr lang="fr-FR" sz="2400" b="1" kern="0" dirty="0">
              <a:solidFill>
                <a:srgbClr val="DA6667"/>
              </a:solidFill>
              <a:latin typeface="Arial Narrow" pitchFamily="34" charset="0"/>
              <a:ea typeface="+mj-ea"/>
              <a:cs typeface="+mj-cs"/>
            </a:endParaRPr>
          </a:p>
        </p:txBody>
      </p:sp>
      <p:sp>
        <p:nvSpPr>
          <p:cNvPr id="6" name="Rectangle à coins arrondis 5"/>
          <p:cNvSpPr/>
          <p:nvPr/>
        </p:nvSpPr>
        <p:spPr>
          <a:xfrm>
            <a:off x="3303917" y="2573536"/>
            <a:ext cx="2869871" cy="1112808"/>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fr-FR" dirty="0" smtClean="0">
                <a:solidFill>
                  <a:schemeClr val="tx1"/>
                </a:solidFill>
              </a:rPr>
              <a:t>Milieu amplificateur</a:t>
            </a:r>
            <a:endParaRPr lang="fr-FR" dirty="0">
              <a:solidFill>
                <a:schemeClr val="tx1"/>
              </a:solidFill>
            </a:endParaRPr>
          </a:p>
        </p:txBody>
      </p:sp>
      <p:grpSp>
        <p:nvGrpSpPr>
          <p:cNvPr id="25" name="Groupe 24"/>
          <p:cNvGrpSpPr/>
          <p:nvPr/>
        </p:nvGrpSpPr>
        <p:grpSpPr>
          <a:xfrm>
            <a:off x="6423944" y="2073220"/>
            <a:ext cx="304650" cy="2113441"/>
            <a:chOff x="6320430" y="1966828"/>
            <a:chExt cx="304650" cy="2113441"/>
          </a:xfrm>
        </p:grpSpPr>
        <p:cxnSp>
          <p:nvCxnSpPr>
            <p:cNvPr id="10" name="Connecteur droit 9"/>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2" name="Connecteur droit 11"/>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3" name="Connecteur droit 12"/>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4" name="Connecteur droit 13"/>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5" name="Connecteur droit 14"/>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6" name="Connecteur droit 15"/>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7" name="Connecteur droit 16"/>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8" name="Connecteur droit 17"/>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9" name="Connecteur droit 18"/>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0" name="Connecteur droit 19"/>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1" name="Connecteur droit 20"/>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2" name="Connecteur droit 21"/>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3" name="Connecteur droit 22"/>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4" name="Connecteur droit 23"/>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grpSp>
        <p:nvGrpSpPr>
          <p:cNvPr id="26" name="Groupe 25"/>
          <p:cNvGrpSpPr/>
          <p:nvPr/>
        </p:nvGrpSpPr>
        <p:grpSpPr>
          <a:xfrm flipH="1">
            <a:off x="2746215" y="2073220"/>
            <a:ext cx="304650" cy="2113441"/>
            <a:chOff x="6320430" y="1966828"/>
            <a:chExt cx="304650" cy="2113441"/>
          </a:xfrm>
        </p:grpSpPr>
        <p:cxnSp>
          <p:nvCxnSpPr>
            <p:cNvPr id="27" name="Connecteur droit 26"/>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8" name="Connecteur droit 27"/>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9" name="Connecteur droit 28"/>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0" name="Connecteur droit 29"/>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1" name="Connecteur droit 30"/>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2" name="Connecteur droit 31"/>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3" name="Connecteur droit 32"/>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4" name="Connecteur droit 33"/>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5" name="Connecteur droit 34"/>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6" name="Connecteur droit 35"/>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7" name="Connecteur droit 36"/>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8" name="Connecteur droit 37"/>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9" name="Connecteur droit 38"/>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0" name="Connecteur droit 39"/>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sp>
        <p:nvSpPr>
          <p:cNvPr id="41" name="ZoneTexte 40"/>
          <p:cNvSpPr txBox="1"/>
          <p:nvPr/>
        </p:nvSpPr>
        <p:spPr>
          <a:xfrm>
            <a:off x="3088256" y="4563374"/>
            <a:ext cx="1928733" cy="369332"/>
          </a:xfrm>
          <a:prstGeom prst="rect">
            <a:avLst/>
          </a:prstGeom>
          <a:noFill/>
        </p:spPr>
        <p:txBody>
          <a:bodyPr wrap="none" rtlCol="0">
            <a:spAutoFit/>
          </a:bodyPr>
          <a:lstStyle/>
          <a:p>
            <a:r>
              <a:rPr lang="fr-FR" dirty="0" smtClean="0"/>
              <a:t>Cavité résonante</a:t>
            </a:r>
            <a:endParaRPr lang="fr-FR" dirty="0"/>
          </a:p>
        </p:txBody>
      </p:sp>
      <p:cxnSp>
        <p:nvCxnSpPr>
          <p:cNvPr id="43" name="Connecteur droit avec flèche 42"/>
          <p:cNvCxnSpPr/>
          <p:nvPr/>
        </p:nvCxnSpPr>
        <p:spPr>
          <a:xfrm flipH="1" flipV="1">
            <a:off x="3062377" y="4235570"/>
            <a:ext cx="224287" cy="276045"/>
          </a:xfrm>
          <a:prstGeom prst="straightConnector1">
            <a:avLst/>
          </a:prstGeom>
          <a:ln>
            <a:solidFill>
              <a:schemeClr val="tx1"/>
            </a:solidFill>
            <a:tailEnd type="arrow"/>
          </a:ln>
        </p:spPr>
        <p:style>
          <a:lnRef idx="1">
            <a:schemeClr val="accent6"/>
          </a:lnRef>
          <a:fillRef idx="0">
            <a:schemeClr val="accent6"/>
          </a:fillRef>
          <a:effectRef idx="0">
            <a:schemeClr val="accent6"/>
          </a:effectRef>
          <a:fontRef idx="minor">
            <a:schemeClr val="tx1"/>
          </a:fontRef>
        </p:style>
      </p:cxnSp>
      <p:cxnSp>
        <p:nvCxnSpPr>
          <p:cNvPr id="45" name="Connecteur droit avec flèche 44"/>
          <p:cNvCxnSpPr/>
          <p:nvPr/>
        </p:nvCxnSpPr>
        <p:spPr>
          <a:xfrm flipV="1">
            <a:off x="5011947" y="4166558"/>
            <a:ext cx="1161841" cy="448574"/>
          </a:xfrm>
          <a:prstGeom prst="straightConnector1">
            <a:avLst/>
          </a:prstGeom>
          <a:ln>
            <a:solidFill>
              <a:schemeClr val="tx1"/>
            </a:solidFill>
            <a:tailEnd type="arrow"/>
          </a:ln>
        </p:spPr>
        <p:style>
          <a:lnRef idx="1">
            <a:schemeClr val="accent6"/>
          </a:lnRef>
          <a:fillRef idx="0">
            <a:schemeClr val="accent6"/>
          </a:fillRef>
          <a:effectRef idx="0">
            <a:schemeClr val="accent6"/>
          </a:effectRef>
          <a:fontRef idx="minor">
            <a:schemeClr val="tx1"/>
          </a:fontRef>
        </p:style>
      </p:cxnSp>
      <p:sp>
        <p:nvSpPr>
          <p:cNvPr id="46" name="ZoneTexte 45"/>
          <p:cNvSpPr txBox="1"/>
          <p:nvPr/>
        </p:nvSpPr>
        <p:spPr>
          <a:xfrm>
            <a:off x="810883" y="1544128"/>
            <a:ext cx="5838008" cy="369332"/>
          </a:xfrm>
          <a:prstGeom prst="rect">
            <a:avLst/>
          </a:prstGeom>
          <a:noFill/>
        </p:spPr>
        <p:txBody>
          <a:bodyPr wrap="none" rtlCol="0">
            <a:spAutoFit/>
          </a:bodyPr>
          <a:lstStyle/>
          <a:p>
            <a:r>
              <a:rPr lang="fr-FR" b="1" dirty="0" smtClean="0">
                <a:latin typeface="Arial Narrow" pitchFamily="34" charset="0"/>
              </a:rPr>
              <a:t>LASER : Light Amplification of </a:t>
            </a:r>
            <a:r>
              <a:rPr lang="fr-FR" b="1" dirty="0" err="1" smtClean="0">
                <a:latin typeface="Arial Narrow" pitchFamily="34" charset="0"/>
              </a:rPr>
              <a:t>stimulated</a:t>
            </a:r>
            <a:r>
              <a:rPr lang="fr-FR" b="1" dirty="0" smtClean="0">
                <a:latin typeface="Arial Narrow" pitchFamily="34" charset="0"/>
              </a:rPr>
              <a:t> </a:t>
            </a:r>
            <a:r>
              <a:rPr lang="fr-FR" b="1" dirty="0" err="1" smtClean="0">
                <a:latin typeface="Arial Narrow" pitchFamily="34" charset="0"/>
              </a:rPr>
              <a:t>emission</a:t>
            </a:r>
            <a:r>
              <a:rPr lang="fr-FR" b="1" dirty="0" smtClean="0">
                <a:latin typeface="Arial Narrow" pitchFamily="34" charset="0"/>
              </a:rPr>
              <a:t> of radiation</a:t>
            </a:r>
            <a:endParaRPr lang="fr-FR" b="1" dirty="0">
              <a:latin typeface="Arial Narrow" pitchFamily="34" charset="0"/>
            </a:endParaRPr>
          </a:p>
        </p:txBody>
      </p:sp>
      <p:sp>
        <p:nvSpPr>
          <p:cNvPr id="44"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31</a:t>
            </a:fld>
            <a:endParaRPr lang="fr-FR"/>
          </a:p>
        </p:txBody>
      </p:sp>
      <p:sp>
        <p:nvSpPr>
          <p:cNvPr id="4" name="Rectangle 3"/>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La cavité résonante</a:t>
            </a:r>
            <a:endParaRPr lang="fr-FR" sz="2400" b="1" kern="0" dirty="0">
              <a:solidFill>
                <a:srgbClr val="DA6667"/>
              </a:solidFill>
              <a:latin typeface="Arial Narrow" pitchFamily="34" charset="0"/>
              <a:ea typeface="+mj-ea"/>
              <a:cs typeface="+mj-cs"/>
            </a:endParaRPr>
          </a:p>
        </p:txBody>
      </p:sp>
      <p:sp>
        <p:nvSpPr>
          <p:cNvPr id="6" name="ZoneTexte 5"/>
          <p:cNvSpPr txBox="1"/>
          <p:nvPr/>
        </p:nvSpPr>
        <p:spPr>
          <a:xfrm>
            <a:off x="810883" y="1544128"/>
            <a:ext cx="3744936" cy="1754326"/>
          </a:xfrm>
          <a:prstGeom prst="rect">
            <a:avLst/>
          </a:prstGeom>
          <a:noFill/>
        </p:spPr>
        <p:txBody>
          <a:bodyPr wrap="none" rtlCol="0">
            <a:spAutoFit/>
          </a:bodyPr>
          <a:lstStyle/>
          <a:p>
            <a:r>
              <a:rPr lang="fr-FR" b="1" dirty="0" smtClean="0">
                <a:latin typeface="Arial Narrow" pitchFamily="34" charset="0"/>
              </a:rPr>
              <a:t>Toutes sortes de cavités :</a:t>
            </a:r>
          </a:p>
          <a:p>
            <a:pPr>
              <a:buFontTx/>
              <a:buChar char="-"/>
            </a:pPr>
            <a:r>
              <a:rPr lang="fr-FR" b="1" dirty="0" smtClean="0">
                <a:latin typeface="Arial Narrow" pitchFamily="34" charset="0"/>
              </a:rPr>
              <a:t> Miroirs plan / plan (cavité Fabry </a:t>
            </a:r>
            <a:r>
              <a:rPr lang="fr-FR" b="1" dirty="0" err="1" smtClean="0">
                <a:latin typeface="Arial Narrow" pitchFamily="34" charset="0"/>
              </a:rPr>
              <a:t>Perot</a:t>
            </a:r>
            <a:r>
              <a:rPr lang="fr-FR" b="1" dirty="0" smtClean="0">
                <a:latin typeface="Arial Narrow" pitchFamily="34" charset="0"/>
              </a:rPr>
              <a:t>)</a:t>
            </a:r>
          </a:p>
          <a:p>
            <a:pPr>
              <a:buFontTx/>
              <a:buChar char="-"/>
            </a:pPr>
            <a:r>
              <a:rPr lang="fr-FR" b="1" dirty="0" smtClean="0">
                <a:latin typeface="Arial Narrow" pitchFamily="34" charset="0"/>
              </a:rPr>
              <a:t> Miroirs plan / concave</a:t>
            </a:r>
          </a:p>
          <a:p>
            <a:pPr>
              <a:buFontTx/>
              <a:buChar char="-"/>
            </a:pPr>
            <a:r>
              <a:rPr lang="fr-FR" b="1" dirty="0" smtClean="0">
                <a:latin typeface="Arial Narrow" pitchFamily="34" charset="0"/>
              </a:rPr>
              <a:t> en anneau</a:t>
            </a:r>
          </a:p>
          <a:p>
            <a:pPr>
              <a:buFontTx/>
              <a:buChar char="-"/>
            </a:pPr>
            <a:r>
              <a:rPr lang="fr-FR" b="1" dirty="0" smtClean="0">
                <a:latin typeface="Arial Narrow" pitchFamily="34" charset="0"/>
              </a:rPr>
              <a:t> à fibre </a:t>
            </a:r>
          </a:p>
          <a:p>
            <a:pPr>
              <a:buFontTx/>
              <a:buChar char="-"/>
            </a:pPr>
            <a:r>
              <a:rPr lang="fr-FR" b="1" dirty="0" smtClean="0">
                <a:latin typeface="Arial Narrow" pitchFamily="34" charset="0"/>
              </a:rPr>
              <a:t> etc.</a:t>
            </a:r>
            <a:endParaRPr lang="fr-FR" b="1" dirty="0">
              <a:latin typeface="Arial Narrow" pitchFamily="34" charset="0"/>
            </a:endParaRPr>
          </a:p>
        </p:txBody>
      </p:sp>
      <p:grpSp>
        <p:nvGrpSpPr>
          <p:cNvPr id="39" name="Groupe 38"/>
          <p:cNvGrpSpPr/>
          <p:nvPr/>
        </p:nvGrpSpPr>
        <p:grpSpPr>
          <a:xfrm>
            <a:off x="5763396" y="2139205"/>
            <a:ext cx="3045377" cy="646331"/>
            <a:chOff x="3743864" y="2208213"/>
            <a:chExt cx="3558467" cy="646331"/>
          </a:xfrm>
        </p:grpSpPr>
        <p:sp>
          <p:nvSpPr>
            <p:cNvPr id="37" name="Flèche droite 36"/>
            <p:cNvSpPr/>
            <p:nvPr/>
          </p:nvSpPr>
          <p:spPr>
            <a:xfrm>
              <a:off x="3743864" y="2208213"/>
              <a:ext cx="474452" cy="345206"/>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8" name="ZoneTexte 37"/>
            <p:cNvSpPr txBox="1"/>
            <p:nvPr/>
          </p:nvSpPr>
          <p:spPr>
            <a:xfrm>
              <a:off x="4364966" y="2208213"/>
              <a:ext cx="2937365" cy="646331"/>
            </a:xfrm>
            <a:prstGeom prst="rect">
              <a:avLst/>
            </a:prstGeom>
            <a:noFill/>
          </p:spPr>
          <p:txBody>
            <a:bodyPr wrap="none" rtlCol="0">
              <a:spAutoFit/>
            </a:bodyPr>
            <a:lstStyle/>
            <a:p>
              <a:r>
                <a:rPr lang="fr-FR" b="1" dirty="0" smtClean="0">
                  <a:latin typeface="Arial Narrow" pitchFamily="34" charset="0"/>
                </a:rPr>
                <a:t>Problème d’interférences </a:t>
              </a:r>
            </a:p>
            <a:p>
              <a:r>
                <a:rPr lang="fr-FR" b="1" dirty="0" smtClean="0">
                  <a:latin typeface="Arial Narrow" pitchFamily="34" charset="0"/>
                </a:rPr>
                <a:t>à ondes multiples</a:t>
              </a:r>
              <a:endParaRPr lang="fr-FR" b="1" dirty="0">
                <a:latin typeface="Arial Narrow" pitchFamily="34" charset="0"/>
              </a:endParaRPr>
            </a:p>
          </p:txBody>
        </p:sp>
      </p:grpSp>
      <p:cxnSp>
        <p:nvCxnSpPr>
          <p:cNvPr id="40" name="Connecteur droit 39"/>
          <p:cNvCxnSpPr/>
          <p:nvPr/>
        </p:nvCxnSpPr>
        <p:spPr bwMode="auto">
          <a:xfrm>
            <a:off x="160391" y="5167049"/>
            <a:ext cx="11128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1" name="Connecteur droit 40"/>
          <p:cNvCxnSpPr/>
          <p:nvPr/>
        </p:nvCxnSpPr>
        <p:spPr bwMode="auto">
          <a:xfrm flipH="1" flipV="1">
            <a:off x="1271641" y="5014649"/>
            <a:ext cx="415925"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2" name="Connecteur droit 41"/>
          <p:cNvCxnSpPr/>
          <p:nvPr/>
        </p:nvCxnSpPr>
        <p:spPr bwMode="auto">
          <a:xfrm flipH="1" flipV="1">
            <a:off x="1271641" y="4862249"/>
            <a:ext cx="415925"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3" name="Connecteur droit 42"/>
          <p:cNvCxnSpPr/>
          <p:nvPr/>
        </p:nvCxnSpPr>
        <p:spPr bwMode="auto">
          <a:xfrm flipH="1" flipV="1">
            <a:off x="1271641" y="4709849"/>
            <a:ext cx="415925"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4" name="Connecteur droit 43"/>
          <p:cNvCxnSpPr/>
          <p:nvPr/>
        </p:nvCxnSpPr>
        <p:spPr bwMode="auto">
          <a:xfrm flipH="1" flipV="1">
            <a:off x="1271641" y="4557449"/>
            <a:ext cx="415925"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5" name="Connecteur droit 44"/>
          <p:cNvCxnSpPr/>
          <p:nvPr/>
        </p:nvCxnSpPr>
        <p:spPr bwMode="auto">
          <a:xfrm flipH="1" flipV="1">
            <a:off x="1271641" y="4405049"/>
            <a:ext cx="417512"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6" name="Connecteur droit 45"/>
          <p:cNvCxnSpPr/>
          <p:nvPr/>
        </p:nvCxnSpPr>
        <p:spPr bwMode="auto">
          <a:xfrm flipH="1" flipV="1">
            <a:off x="1271641" y="4252649"/>
            <a:ext cx="417512"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grpSp>
        <p:nvGrpSpPr>
          <p:cNvPr id="54" name="Groupe 53"/>
          <p:cNvGrpSpPr/>
          <p:nvPr/>
        </p:nvGrpSpPr>
        <p:grpSpPr>
          <a:xfrm>
            <a:off x="2902004" y="4249474"/>
            <a:ext cx="1155700" cy="914400"/>
            <a:chOff x="5011738" y="2773363"/>
            <a:chExt cx="1155700" cy="914400"/>
          </a:xfrm>
        </p:grpSpPr>
        <p:cxnSp>
          <p:nvCxnSpPr>
            <p:cNvPr id="55" name="Connecteur droit 54"/>
            <p:cNvCxnSpPr/>
            <p:nvPr/>
          </p:nvCxnSpPr>
          <p:spPr bwMode="auto">
            <a:xfrm>
              <a:off x="5019675" y="3232150"/>
              <a:ext cx="1143000"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56" name="Connecteur droit 55"/>
            <p:cNvCxnSpPr/>
            <p:nvPr/>
          </p:nvCxnSpPr>
          <p:spPr bwMode="auto">
            <a:xfrm>
              <a:off x="5019675" y="2773363"/>
              <a:ext cx="1143000" cy="4572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57" name="Connecteur droit 56"/>
            <p:cNvCxnSpPr/>
            <p:nvPr/>
          </p:nvCxnSpPr>
          <p:spPr bwMode="auto">
            <a:xfrm>
              <a:off x="5014913" y="2925763"/>
              <a:ext cx="1143000" cy="3048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58" name="Connecteur droit 57"/>
            <p:cNvCxnSpPr/>
            <p:nvPr/>
          </p:nvCxnSpPr>
          <p:spPr bwMode="auto">
            <a:xfrm>
              <a:off x="5014913" y="3078163"/>
              <a:ext cx="1149350" cy="155575"/>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59" name="Connecteur droit 58"/>
            <p:cNvCxnSpPr/>
            <p:nvPr/>
          </p:nvCxnSpPr>
          <p:spPr bwMode="auto">
            <a:xfrm flipV="1">
              <a:off x="5011738" y="3232150"/>
              <a:ext cx="1147762" cy="150813"/>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60" name="Connecteur droit 59"/>
            <p:cNvCxnSpPr/>
            <p:nvPr/>
          </p:nvCxnSpPr>
          <p:spPr bwMode="auto">
            <a:xfrm flipV="1">
              <a:off x="5011738" y="3233738"/>
              <a:ext cx="1155700" cy="3048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61" name="Connecteur droit 60"/>
            <p:cNvCxnSpPr/>
            <p:nvPr/>
          </p:nvCxnSpPr>
          <p:spPr bwMode="auto">
            <a:xfrm flipV="1">
              <a:off x="5011738" y="3233738"/>
              <a:ext cx="1155700" cy="454025"/>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grpSp>
      <p:cxnSp>
        <p:nvCxnSpPr>
          <p:cNvPr id="70" name="Connecteur droit 69"/>
          <p:cNvCxnSpPr/>
          <p:nvPr/>
        </p:nvCxnSpPr>
        <p:spPr bwMode="auto">
          <a:xfrm>
            <a:off x="1271642" y="5167050"/>
            <a:ext cx="1633537" cy="4761"/>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1" name="Connecteur droit 70"/>
          <p:cNvCxnSpPr/>
          <p:nvPr/>
        </p:nvCxnSpPr>
        <p:spPr bwMode="auto">
          <a:xfrm flipV="1">
            <a:off x="1271641" y="5019411"/>
            <a:ext cx="1647825" cy="2"/>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2" name="Connecteur droit 71"/>
          <p:cNvCxnSpPr/>
          <p:nvPr/>
        </p:nvCxnSpPr>
        <p:spPr bwMode="auto">
          <a:xfrm>
            <a:off x="1271641" y="4862249"/>
            <a:ext cx="16335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3" name="Connecteur droit 72"/>
          <p:cNvCxnSpPr/>
          <p:nvPr/>
        </p:nvCxnSpPr>
        <p:spPr bwMode="auto">
          <a:xfrm>
            <a:off x="1276403" y="4709849"/>
            <a:ext cx="16335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4" name="Connecteur droit 73"/>
          <p:cNvCxnSpPr/>
          <p:nvPr/>
        </p:nvCxnSpPr>
        <p:spPr bwMode="auto">
          <a:xfrm>
            <a:off x="1276403" y="4557449"/>
            <a:ext cx="16335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5" name="Connecteur droit 74"/>
          <p:cNvCxnSpPr/>
          <p:nvPr/>
        </p:nvCxnSpPr>
        <p:spPr bwMode="auto">
          <a:xfrm>
            <a:off x="1276403" y="4409812"/>
            <a:ext cx="16335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6" name="Connecteur droit 75"/>
          <p:cNvCxnSpPr/>
          <p:nvPr/>
        </p:nvCxnSpPr>
        <p:spPr bwMode="auto">
          <a:xfrm>
            <a:off x="1276403" y="4252650"/>
            <a:ext cx="16335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grpSp>
        <p:nvGrpSpPr>
          <p:cNvPr id="87" name="Groupe 86"/>
          <p:cNvGrpSpPr/>
          <p:nvPr/>
        </p:nvGrpSpPr>
        <p:grpSpPr>
          <a:xfrm>
            <a:off x="1052566" y="3684324"/>
            <a:ext cx="4003837" cy="2178687"/>
            <a:chOff x="1980482" y="3605687"/>
            <a:chExt cx="4003837" cy="2178687"/>
          </a:xfrm>
        </p:grpSpPr>
        <p:sp>
          <p:nvSpPr>
            <p:cNvPr id="47" name="ZoneTexte 56"/>
            <p:cNvSpPr txBox="1">
              <a:spLocks noChangeArrowheads="1"/>
            </p:cNvSpPr>
            <p:nvPr/>
          </p:nvSpPr>
          <p:spPr bwMode="auto">
            <a:xfrm>
              <a:off x="2284625" y="3845399"/>
              <a:ext cx="269621" cy="276878"/>
            </a:xfrm>
            <a:prstGeom prst="rect">
              <a:avLst/>
            </a:prstGeom>
            <a:noFill/>
            <a:ln w="9525">
              <a:noFill/>
              <a:miter lim="800000"/>
              <a:headEnd/>
              <a:tailEnd/>
            </a:ln>
          </p:spPr>
          <p:txBody>
            <a:bodyPr wrap="none">
              <a:spAutoFit/>
            </a:bodyPr>
            <a:lstStyle/>
            <a:p>
              <a:r>
                <a:rPr lang="fr-FR" sz="1200" i="1" dirty="0"/>
                <a:t>n</a:t>
              </a:r>
            </a:p>
          </p:txBody>
        </p:sp>
        <p:cxnSp>
          <p:nvCxnSpPr>
            <p:cNvPr id="48" name="Connecteur droit avec flèche 47"/>
            <p:cNvCxnSpPr/>
            <p:nvPr/>
          </p:nvCxnSpPr>
          <p:spPr bwMode="auto">
            <a:xfrm>
              <a:off x="2199557" y="5294787"/>
              <a:ext cx="415925" cy="0"/>
            </a:xfrm>
            <a:prstGeom prst="straightConnector1">
              <a:avLst/>
            </a:prstGeom>
            <a:ln>
              <a:prstDash val="dash"/>
              <a:headEnd type="triangle" w="med" len="med"/>
              <a:tailEnd type="triangle" w="med" len="med"/>
            </a:ln>
          </p:spPr>
          <p:style>
            <a:lnRef idx="1">
              <a:schemeClr val="dk1"/>
            </a:lnRef>
            <a:fillRef idx="0">
              <a:schemeClr val="dk1"/>
            </a:fillRef>
            <a:effectRef idx="0">
              <a:schemeClr val="dk1"/>
            </a:effectRef>
            <a:fontRef idx="minor">
              <a:schemeClr val="tx1"/>
            </a:fontRef>
          </p:style>
        </p:cxnSp>
        <p:sp>
          <p:nvSpPr>
            <p:cNvPr id="49" name="ZoneTexte 59"/>
            <p:cNvSpPr txBox="1">
              <a:spLocks noChangeArrowheads="1"/>
            </p:cNvSpPr>
            <p:nvPr/>
          </p:nvSpPr>
          <p:spPr bwMode="auto">
            <a:xfrm>
              <a:off x="2275100" y="5061685"/>
              <a:ext cx="269621" cy="276878"/>
            </a:xfrm>
            <a:prstGeom prst="rect">
              <a:avLst/>
            </a:prstGeom>
            <a:noFill/>
            <a:ln w="9525">
              <a:noFill/>
              <a:miter lim="800000"/>
              <a:headEnd/>
              <a:tailEnd/>
            </a:ln>
          </p:spPr>
          <p:txBody>
            <a:bodyPr wrap="none">
              <a:spAutoFit/>
            </a:bodyPr>
            <a:lstStyle/>
            <a:p>
              <a:r>
                <a:rPr lang="fr-FR" sz="1200" i="1" dirty="0"/>
                <a:t>e</a:t>
              </a:r>
            </a:p>
          </p:txBody>
        </p:sp>
        <p:cxnSp>
          <p:nvCxnSpPr>
            <p:cNvPr id="50" name="Connecteur droit avec flèche 49"/>
            <p:cNvCxnSpPr/>
            <p:nvPr/>
          </p:nvCxnSpPr>
          <p:spPr bwMode="auto">
            <a:xfrm flipH="1">
              <a:off x="3829920" y="4021612"/>
              <a:ext cx="4762" cy="1258887"/>
            </a:xfrm>
            <a:prstGeom prst="straightConnector1">
              <a:avLst/>
            </a:prstGeom>
            <a:ln w="38100">
              <a:headEnd type="triangle" w="med" len="med"/>
              <a:tailEnd type="triangle" w="med" len="med"/>
            </a:ln>
          </p:spPr>
          <p:style>
            <a:lnRef idx="1">
              <a:schemeClr val="dk1"/>
            </a:lnRef>
            <a:fillRef idx="0">
              <a:schemeClr val="dk1"/>
            </a:fillRef>
            <a:effectRef idx="0">
              <a:schemeClr val="dk1"/>
            </a:effectRef>
            <a:fontRef idx="minor">
              <a:schemeClr val="tx1"/>
            </a:fontRef>
          </p:style>
        </p:cxnSp>
        <p:cxnSp>
          <p:nvCxnSpPr>
            <p:cNvPr id="51" name="Connecteur droit avec flèche 50"/>
            <p:cNvCxnSpPr/>
            <p:nvPr/>
          </p:nvCxnSpPr>
          <p:spPr bwMode="auto">
            <a:xfrm>
              <a:off x="3858495" y="5290024"/>
              <a:ext cx="1128712" cy="0"/>
            </a:xfrm>
            <a:prstGeom prst="straightConnector1">
              <a:avLst/>
            </a:prstGeom>
            <a:ln>
              <a:prstDash val="dash"/>
              <a:headEnd type="triangle" w="med" len="med"/>
              <a:tailEnd type="triangle" w="med" len="med"/>
            </a:ln>
          </p:spPr>
          <p:style>
            <a:lnRef idx="1">
              <a:schemeClr val="dk1"/>
            </a:lnRef>
            <a:fillRef idx="0">
              <a:schemeClr val="dk1"/>
            </a:fillRef>
            <a:effectRef idx="0">
              <a:schemeClr val="dk1"/>
            </a:effectRef>
            <a:fontRef idx="minor">
              <a:schemeClr val="tx1"/>
            </a:fontRef>
          </p:style>
        </p:cxnSp>
        <p:sp>
          <p:nvSpPr>
            <p:cNvPr id="52" name="ZoneTexte 64"/>
            <p:cNvSpPr txBox="1">
              <a:spLocks noChangeArrowheads="1"/>
            </p:cNvSpPr>
            <p:nvPr/>
          </p:nvSpPr>
          <p:spPr bwMode="auto">
            <a:xfrm>
              <a:off x="4325317" y="5052169"/>
              <a:ext cx="227944" cy="276878"/>
            </a:xfrm>
            <a:prstGeom prst="rect">
              <a:avLst/>
            </a:prstGeom>
            <a:noFill/>
            <a:ln w="9525">
              <a:noFill/>
              <a:miter lim="800000"/>
              <a:headEnd/>
              <a:tailEnd/>
            </a:ln>
          </p:spPr>
          <p:txBody>
            <a:bodyPr wrap="none">
              <a:spAutoFit/>
            </a:bodyPr>
            <a:lstStyle/>
            <a:p>
              <a:r>
                <a:rPr lang="fr-FR" sz="1200" i="1"/>
                <a:t>f</a:t>
              </a:r>
            </a:p>
          </p:txBody>
        </p:sp>
        <p:cxnSp>
          <p:nvCxnSpPr>
            <p:cNvPr id="53" name="Connecteur droit avec flèche 52"/>
            <p:cNvCxnSpPr/>
            <p:nvPr/>
          </p:nvCxnSpPr>
          <p:spPr bwMode="auto">
            <a:xfrm flipH="1" flipV="1">
              <a:off x="4977682" y="4040662"/>
              <a:ext cx="9525" cy="128270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sp>
          <p:nvSpPr>
            <p:cNvPr id="62" name="ZoneTexte 82"/>
            <p:cNvSpPr txBox="1">
              <a:spLocks noChangeArrowheads="1"/>
            </p:cNvSpPr>
            <p:nvPr/>
          </p:nvSpPr>
          <p:spPr bwMode="auto">
            <a:xfrm>
              <a:off x="5011104" y="3895387"/>
              <a:ext cx="287253" cy="276878"/>
            </a:xfrm>
            <a:prstGeom prst="rect">
              <a:avLst/>
            </a:prstGeom>
            <a:noFill/>
            <a:ln w="9525">
              <a:noFill/>
              <a:miter lim="800000"/>
              <a:headEnd/>
              <a:tailEnd/>
            </a:ln>
          </p:spPr>
          <p:txBody>
            <a:bodyPr wrap="none">
              <a:spAutoFit/>
            </a:bodyPr>
            <a:lstStyle/>
            <a:p>
              <a:r>
                <a:rPr lang="fr-FR" sz="1200" i="1"/>
                <a:t>X</a:t>
              </a:r>
            </a:p>
          </p:txBody>
        </p:sp>
        <p:sp>
          <p:nvSpPr>
            <p:cNvPr id="63" name="Forme libre 62"/>
            <p:cNvSpPr/>
            <p:nvPr/>
          </p:nvSpPr>
          <p:spPr bwMode="auto">
            <a:xfrm>
              <a:off x="4961807" y="4607399"/>
              <a:ext cx="85725" cy="50800"/>
            </a:xfrm>
            <a:custGeom>
              <a:avLst/>
              <a:gdLst>
                <a:gd name="connsiteX0" fmla="*/ 0 w 85725"/>
                <a:gd name="connsiteY0" fmla="*/ 0 h 50800"/>
                <a:gd name="connsiteX1" fmla="*/ 85725 w 85725"/>
                <a:gd name="connsiteY1" fmla="*/ 0 h 50800"/>
                <a:gd name="connsiteX2" fmla="*/ 82550 w 85725"/>
                <a:gd name="connsiteY2" fmla="*/ 50800 h 50800"/>
                <a:gd name="connsiteX3" fmla="*/ 0 w 85725"/>
                <a:gd name="connsiteY3" fmla="*/ 50800 h 50800"/>
                <a:gd name="connsiteX4" fmla="*/ 0 w 85725"/>
                <a:gd name="connsiteY4" fmla="*/ 50800 h 5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50800">
                  <a:moveTo>
                    <a:pt x="0" y="0"/>
                  </a:moveTo>
                  <a:lnTo>
                    <a:pt x="85725" y="0"/>
                  </a:lnTo>
                  <a:lnTo>
                    <a:pt x="82550" y="50800"/>
                  </a:lnTo>
                  <a:lnTo>
                    <a:pt x="0" y="50800"/>
                  </a:lnTo>
                  <a:lnTo>
                    <a:pt x="0" y="50800"/>
                  </a:lnTo>
                </a:path>
              </a:pathLst>
            </a:custGeom>
            <a:ln w="19050"/>
          </p:spPr>
          <p:style>
            <a:lnRef idx="1">
              <a:schemeClr val="dk1"/>
            </a:lnRef>
            <a:fillRef idx="0">
              <a:schemeClr val="dk1"/>
            </a:fillRef>
            <a:effectRef idx="0">
              <a:schemeClr val="dk1"/>
            </a:effectRef>
            <a:fontRef idx="minor">
              <a:schemeClr val="tx1"/>
            </a:fontRef>
          </p:style>
          <p:txBody>
            <a:bodyPr anchor="ctr"/>
            <a:lstStyle/>
            <a:p>
              <a:pPr algn="ctr">
                <a:defRPr/>
              </a:pPr>
              <a:endParaRPr lang="fr-FR"/>
            </a:p>
          </p:txBody>
        </p:sp>
        <p:cxnSp>
          <p:nvCxnSpPr>
            <p:cNvPr id="64" name="Connecteur droit 63"/>
            <p:cNvCxnSpPr/>
            <p:nvPr/>
          </p:nvCxnSpPr>
          <p:spPr bwMode="auto">
            <a:xfrm>
              <a:off x="5047532" y="4629624"/>
              <a:ext cx="130175" cy="0"/>
            </a:xfrm>
            <a:prstGeom prst="line">
              <a:avLst/>
            </a:prstGeom>
            <a:ln w="19050"/>
          </p:spPr>
          <p:style>
            <a:lnRef idx="1">
              <a:schemeClr val="dk1"/>
            </a:lnRef>
            <a:fillRef idx="0">
              <a:schemeClr val="dk1"/>
            </a:fillRef>
            <a:effectRef idx="0">
              <a:schemeClr val="dk1"/>
            </a:effectRef>
            <a:fontRef idx="minor">
              <a:schemeClr val="tx1"/>
            </a:fontRef>
          </p:style>
        </p:cxnSp>
        <p:sp>
          <p:nvSpPr>
            <p:cNvPr id="65" name="ZoneTexte 89"/>
            <p:cNvSpPr txBox="1">
              <a:spLocks noChangeArrowheads="1"/>
            </p:cNvSpPr>
            <p:nvPr/>
          </p:nvSpPr>
          <p:spPr bwMode="auto">
            <a:xfrm>
              <a:off x="4979355" y="4612623"/>
              <a:ext cx="287253" cy="276878"/>
            </a:xfrm>
            <a:prstGeom prst="rect">
              <a:avLst/>
            </a:prstGeom>
            <a:noFill/>
            <a:ln w="9525">
              <a:noFill/>
              <a:miter lim="800000"/>
              <a:headEnd/>
              <a:tailEnd/>
            </a:ln>
          </p:spPr>
          <p:txBody>
            <a:bodyPr wrap="none">
              <a:spAutoFit/>
            </a:bodyPr>
            <a:lstStyle/>
            <a:p>
              <a:r>
                <a:rPr lang="fr-FR" sz="1200" i="1"/>
                <a:t>P</a:t>
              </a:r>
            </a:p>
          </p:txBody>
        </p:sp>
        <p:sp>
          <p:nvSpPr>
            <p:cNvPr id="66" name="ZoneTexte 91"/>
            <p:cNvSpPr txBox="1">
              <a:spLocks noChangeArrowheads="1"/>
            </p:cNvSpPr>
            <p:nvPr/>
          </p:nvSpPr>
          <p:spPr bwMode="auto">
            <a:xfrm>
              <a:off x="3710173" y="5322709"/>
              <a:ext cx="583814" cy="276999"/>
            </a:xfrm>
            <a:prstGeom prst="rect">
              <a:avLst/>
            </a:prstGeom>
            <a:noFill/>
            <a:ln w="9525">
              <a:noFill/>
              <a:miter lim="800000"/>
              <a:headEnd/>
              <a:tailEnd/>
            </a:ln>
          </p:spPr>
          <p:txBody>
            <a:bodyPr wrap="none">
              <a:spAutoFit/>
            </a:bodyPr>
            <a:lstStyle/>
            <a:p>
              <a:r>
                <a:rPr lang="fr-FR" sz="1200" i="1" dirty="0">
                  <a:latin typeface="Arial Narrow" pitchFamily="34" charset="0"/>
                </a:rPr>
                <a:t>Lentille</a:t>
              </a:r>
            </a:p>
          </p:txBody>
        </p:sp>
        <p:cxnSp>
          <p:nvCxnSpPr>
            <p:cNvPr id="67" name="Connecteur droit 66"/>
            <p:cNvCxnSpPr/>
            <p:nvPr/>
          </p:nvCxnSpPr>
          <p:spPr bwMode="auto">
            <a:xfrm>
              <a:off x="2625007" y="3899374"/>
              <a:ext cx="0" cy="1447800"/>
            </a:xfrm>
            <a:prstGeom prst="line">
              <a:avLst/>
            </a:prstGeom>
            <a:ln w="34925" cmpd="tri"/>
          </p:spPr>
          <p:style>
            <a:lnRef idx="1">
              <a:schemeClr val="dk1"/>
            </a:lnRef>
            <a:fillRef idx="0">
              <a:schemeClr val="dk1"/>
            </a:fillRef>
            <a:effectRef idx="0">
              <a:schemeClr val="dk1"/>
            </a:effectRef>
            <a:fontRef idx="minor">
              <a:schemeClr val="tx1"/>
            </a:fontRef>
          </p:style>
        </p:cxnSp>
        <p:cxnSp>
          <p:nvCxnSpPr>
            <p:cNvPr id="68" name="Connecteur droit 67"/>
            <p:cNvCxnSpPr/>
            <p:nvPr/>
          </p:nvCxnSpPr>
          <p:spPr bwMode="auto">
            <a:xfrm>
              <a:off x="2186857" y="3899374"/>
              <a:ext cx="0" cy="1447800"/>
            </a:xfrm>
            <a:prstGeom prst="line">
              <a:avLst/>
            </a:prstGeom>
            <a:ln w="34925" cmpd="tri"/>
          </p:spPr>
          <p:style>
            <a:lnRef idx="1">
              <a:schemeClr val="dk1"/>
            </a:lnRef>
            <a:fillRef idx="0">
              <a:schemeClr val="dk1"/>
            </a:fillRef>
            <a:effectRef idx="0">
              <a:schemeClr val="dk1"/>
            </a:effectRef>
            <a:fontRef idx="minor">
              <a:schemeClr val="tx1"/>
            </a:fontRef>
          </p:style>
        </p:cxnSp>
        <p:sp>
          <p:nvSpPr>
            <p:cNvPr id="69" name="ZoneTexte 95"/>
            <p:cNvSpPr txBox="1">
              <a:spLocks noChangeArrowheads="1"/>
            </p:cNvSpPr>
            <p:nvPr/>
          </p:nvSpPr>
          <p:spPr bwMode="auto">
            <a:xfrm>
              <a:off x="2059204" y="5322709"/>
              <a:ext cx="542136" cy="461665"/>
            </a:xfrm>
            <a:prstGeom prst="rect">
              <a:avLst/>
            </a:prstGeom>
            <a:noFill/>
            <a:ln w="9525">
              <a:noFill/>
              <a:miter lim="800000"/>
              <a:headEnd/>
              <a:tailEnd/>
            </a:ln>
          </p:spPr>
          <p:txBody>
            <a:bodyPr wrap="none">
              <a:spAutoFit/>
            </a:bodyPr>
            <a:lstStyle/>
            <a:p>
              <a:pPr algn="ctr"/>
              <a:r>
                <a:rPr lang="fr-FR" sz="1200" i="1" dirty="0" smtClean="0">
                  <a:latin typeface="Arial Narrow" pitchFamily="34" charset="0"/>
                </a:rPr>
                <a:t>Cavité</a:t>
              </a:r>
            </a:p>
            <a:p>
              <a:pPr algn="ctr"/>
              <a:r>
                <a:rPr lang="fr-FR" sz="1200" i="1" dirty="0" smtClean="0">
                  <a:latin typeface="Arial Narrow" pitchFamily="34" charset="0"/>
                </a:rPr>
                <a:t>FP</a:t>
              </a:r>
              <a:endParaRPr lang="fr-FR" sz="1200" i="1" dirty="0">
                <a:latin typeface="Arial Narrow" pitchFamily="34" charset="0"/>
              </a:endParaRPr>
            </a:p>
          </p:txBody>
        </p:sp>
        <p:sp>
          <p:nvSpPr>
            <p:cNvPr id="77" name="ZoneTexte 76"/>
            <p:cNvSpPr txBox="1"/>
            <p:nvPr/>
          </p:nvSpPr>
          <p:spPr>
            <a:xfrm>
              <a:off x="2431332" y="3605687"/>
              <a:ext cx="416653" cy="276999"/>
            </a:xfrm>
            <a:prstGeom prst="rect">
              <a:avLst/>
            </a:prstGeom>
            <a:noFill/>
          </p:spPr>
          <p:txBody>
            <a:bodyPr wrap="none" rtlCol="0">
              <a:spAutoFit/>
            </a:bodyPr>
            <a:lstStyle/>
            <a:p>
              <a:r>
                <a:rPr lang="fr-FR" sz="1200" dirty="0" smtClean="0"/>
                <a:t>(</a:t>
              </a:r>
              <a:r>
                <a:rPr lang="fr-FR" sz="1200" dirty="0" err="1" smtClean="0"/>
                <a:t>r,t</a:t>
              </a:r>
              <a:r>
                <a:rPr lang="fr-FR" sz="1200" dirty="0" smtClean="0"/>
                <a:t>)</a:t>
              </a:r>
              <a:endParaRPr lang="fr-FR" sz="1200" dirty="0"/>
            </a:p>
          </p:txBody>
        </p:sp>
        <p:sp>
          <p:nvSpPr>
            <p:cNvPr id="78" name="ZoneTexte 77"/>
            <p:cNvSpPr txBox="1"/>
            <p:nvPr/>
          </p:nvSpPr>
          <p:spPr>
            <a:xfrm>
              <a:off x="1980482" y="3605687"/>
              <a:ext cx="416653" cy="276999"/>
            </a:xfrm>
            <a:prstGeom prst="rect">
              <a:avLst/>
            </a:prstGeom>
            <a:noFill/>
          </p:spPr>
          <p:txBody>
            <a:bodyPr wrap="none" rtlCol="0">
              <a:spAutoFit/>
            </a:bodyPr>
            <a:lstStyle/>
            <a:p>
              <a:r>
                <a:rPr lang="fr-FR" sz="1200" dirty="0" smtClean="0"/>
                <a:t>(</a:t>
              </a:r>
              <a:r>
                <a:rPr lang="fr-FR" sz="1200" dirty="0" err="1" smtClean="0"/>
                <a:t>r,t</a:t>
              </a:r>
              <a:r>
                <a:rPr lang="fr-FR" sz="1200" dirty="0" smtClean="0"/>
                <a:t>)</a:t>
              </a:r>
              <a:endParaRPr lang="fr-FR" sz="1200" dirty="0"/>
            </a:p>
          </p:txBody>
        </p:sp>
        <p:sp>
          <p:nvSpPr>
            <p:cNvPr id="79" name="ZoneTexte 91"/>
            <p:cNvSpPr txBox="1">
              <a:spLocks noChangeArrowheads="1"/>
            </p:cNvSpPr>
            <p:nvPr/>
          </p:nvSpPr>
          <p:spPr bwMode="auto">
            <a:xfrm>
              <a:off x="5251426" y="4483071"/>
              <a:ext cx="732893" cy="276999"/>
            </a:xfrm>
            <a:prstGeom prst="rect">
              <a:avLst/>
            </a:prstGeom>
            <a:noFill/>
            <a:ln w="9525">
              <a:noFill/>
              <a:miter lim="800000"/>
              <a:headEnd/>
              <a:tailEnd/>
            </a:ln>
          </p:spPr>
          <p:txBody>
            <a:bodyPr wrap="none">
              <a:spAutoFit/>
            </a:bodyPr>
            <a:lstStyle/>
            <a:p>
              <a:r>
                <a:rPr lang="fr-FR" sz="1200" i="1" dirty="0" smtClean="0">
                  <a:latin typeface="Arial Narrow" pitchFamily="34" charset="0"/>
                </a:rPr>
                <a:t>Détecteur</a:t>
              </a:r>
              <a:endParaRPr lang="fr-FR" sz="1200" i="1" dirty="0">
                <a:latin typeface="Arial Narrow" pitchFamily="34" charset="0"/>
              </a:endParaRPr>
            </a:p>
          </p:txBody>
        </p:sp>
      </p:grpSp>
      <p:graphicFrame>
        <p:nvGraphicFramePr>
          <p:cNvPr id="224258" name="Object 2"/>
          <p:cNvGraphicFramePr>
            <a:graphicFrameLocks noChangeAspect="1"/>
          </p:cNvGraphicFramePr>
          <p:nvPr>
            <p:extLst>
              <p:ext uri="{D42A27DB-BD31-4B8C-83A1-F6EECF244321}">
                <p14:modId xmlns:p14="http://schemas.microsoft.com/office/powerpoint/2010/main" val="1937945583"/>
              </p:ext>
            </p:extLst>
          </p:nvPr>
        </p:nvGraphicFramePr>
        <p:xfrm>
          <a:off x="2116909" y="4951824"/>
          <a:ext cx="177800" cy="215900"/>
        </p:xfrm>
        <a:graphic>
          <a:graphicData uri="http://schemas.openxmlformats.org/presentationml/2006/ole">
            <mc:AlternateContent xmlns:mc="http://schemas.openxmlformats.org/markup-compatibility/2006">
              <mc:Choice xmlns:v="urn:schemas-microsoft-com:vml" Requires="v">
                <p:oleObj spid="_x0000_s224573" name="Équation" r:id="rId3" imgW="177480" imgH="215640" progId="Equation.3">
                  <p:embed/>
                </p:oleObj>
              </mc:Choice>
              <mc:Fallback>
                <p:oleObj name="Équation" r:id="rId3" imgW="177480" imgH="215640" progId="Equation.3">
                  <p:embed/>
                  <p:pic>
                    <p:nvPicPr>
                      <p:cNvPr id="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6909" y="4951824"/>
                        <a:ext cx="17780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24259" name="Object 3"/>
          <p:cNvGraphicFramePr>
            <a:graphicFrameLocks noChangeAspect="1"/>
          </p:cNvGraphicFramePr>
          <p:nvPr>
            <p:extLst>
              <p:ext uri="{D42A27DB-BD31-4B8C-83A1-F6EECF244321}">
                <p14:modId xmlns:p14="http://schemas.microsoft.com/office/powerpoint/2010/main" val="2823369070"/>
              </p:ext>
            </p:extLst>
          </p:nvPr>
        </p:nvGraphicFramePr>
        <p:xfrm>
          <a:off x="2104659" y="4813792"/>
          <a:ext cx="176451" cy="201659"/>
        </p:xfrm>
        <a:graphic>
          <a:graphicData uri="http://schemas.openxmlformats.org/presentationml/2006/ole">
            <mc:AlternateContent xmlns:mc="http://schemas.openxmlformats.org/markup-compatibility/2006">
              <mc:Choice xmlns:v="urn:schemas-microsoft-com:vml" Requires="v">
                <p:oleObj spid="_x0000_s224574" name="Équation" r:id="rId5" imgW="190440" imgH="215640" progId="Equation.3">
                  <p:embed/>
                </p:oleObj>
              </mc:Choice>
              <mc:Fallback>
                <p:oleObj name="Équation" r:id="rId5" imgW="190440" imgH="215640" progId="Equation.3">
                  <p:embed/>
                  <p:pic>
                    <p:nvPicPr>
                      <p:cNvPr id="0"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04659" y="4813792"/>
                        <a:ext cx="176451" cy="201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24260" name="Object 4"/>
          <p:cNvGraphicFramePr>
            <a:graphicFrameLocks noChangeAspect="1"/>
          </p:cNvGraphicFramePr>
          <p:nvPr>
            <p:extLst>
              <p:ext uri="{D42A27DB-BD31-4B8C-83A1-F6EECF244321}">
                <p14:modId xmlns:p14="http://schemas.microsoft.com/office/powerpoint/2010/main" val="3333316220"/>
              </p:ext>
            </p:extLst>
          </p:nvPr>
        </p:nvGraphicFramePr>
        <p:xfrm>
          <a:off x="2110559" y="4643858"/>
          <a:ext cx="190500" cy="228600"/>
        </p:xfrm>
        <a:graphic>
          <a:graphicData uri="http://schemas.openxmlformats.org/presentationml/2006/ole">
            <mc:AlternateContent xmlns:mc="http://schemas.openxmlformats.org/markup-compatibility/2006">
              <mc:Choice xmlns:v="urn:schemas-microsoft-com:vml" Requires="v">
                <p:oleObj spid="_x0000_s224575" name="Équation" r:id="rId7" imgW="190440" imgH="228600" progId="Equation.3">
                  <p:embed/>
                </p:oleObj>
              </mc:Choice>
              <mc:Fallback>
                <p:oleObj name="Équation" r:id="rId7" imgW="190440" imgH="228600" progId="Equation.3">
                  <p:embed/>
                  <p:pic>
                    <p:nvPicPr>
                      <p:cNvPr id="0" name="Picture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10559" y="4643858"/>
                        <a:ext cx="1905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24261" name="Object 5"/>
          <p:cNvGraphicFramePr>
            <a:graphicFrameLocks noChangeAspect="1"/>
          </p:cNvGraphicFramePr>
          <p:nvPr>
            <p:extLst>
              <p:ext uri="{D42A27DB-BD31-4B8C-83A1-F6EECF244321}">
                <p14:modId xmlns:p14="http://schemas.microsoft.com/office/powerpoint/2010/main" val="2341443313"/>
              </p:ext>
            </p:extLst>
          </p:nvPr>
        </p:nvGraphicFramePr>
        <p:xfrm>
          <a:off x="2110559" y="4486624"/>
          <a:ext cx="190500" cy="215900"/>
        </p:xfrm>
        <a:graphic>
          <a:graphicData uri="http://schemas.openxmlformats.org/presentationml/2006/ole">
            <mc:AlternateContent xmlns:mc="http://schemas.openxmlformats.org/markup-compatibility/2006">
              <mc:Choice xmlns:v="urn:schemas-microsoft-com:vml" Requires="v">
                <p:oleObj spid="_x0000_s224576" name="Équation" r:id="rId9" imgW="190440" imgH="215640" progId="Equation.3">
                  <p:embed/>
                </p:oleObj>
              </mc:Choice>
              <mc:Fallback>
                <p:oleObj name="Équation" r:id="rId9" imgW="190440" imgH="215640" progId="Equation.3">
                  <p:embed/>
                  <p:pic>
                    <p:nvPicPr>
                      <p:cNvPr id="0" name="Picture 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110559" y="4486624"/>
                        <a:ext cx="19050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24262" name="Object 6"/>
          <p:cNvGraphicFramePr>
            <a:graphicFrameLocks noChangeAspect="1"/>
          </p:cNvGraphicFramePr>
          <p:nvPr>
            <p:extLst>
              <p:ext uri="{D42A27DB-BD31-4B8C-83A1-F6EECF244321}">
                <p14:modId xmlns:p14="http://schemas.microsoft.com/office/powerpoint/2010/main" val="2881175805"/>
              </p:ext>
            </p:extLst>
          </p:nvPr>
        </p:nvGraphicFramePr>
        <p:xfrm>
          <a:off x="624659" y="4937975"/>
          <a:ext cx="190500" cy="228600"/>
        </p:xfrm>
        <a:graphic>
          <a:graphicData uri="http://schemas.openxmlformats.org/presentationml/2006/ole">
            <mc:AlternateContent xmlns:mc="http://schemas.openxmlformats.org/markup-compatibility/2006">
              <mc:Choice xmlns:v="urn:schemas-microsoft-com:vml" Requires="v">
                <p:oleObj spid="_x0000_s224577" name="Équation" r:id="rId11" imgW="190440" imgH="228600" progId="Equation.3">
                  <p:embed/>
                </p:oleObj>
              </mc:Choice>
              <mc:Fallback>
                <p:oleObj name="Équation" r:id="rId11" imgW="190440" imgH="228600" progId="Equation.3">
                  <p:embed/>
                  <p:pic>
                    <p:nvPicPr>
                      <p:cNvPr id="0" name="Picture 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24659" y="4937975"/>
                        <a:ext cx="1905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4264" name="Rectangle 8"/>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4265" name="Rectangle 9"/>
          <p:cNvSpPr>
            <a:spLocks noChangeArrowheads="1"/>
          </p:cNvSpPr>
          <p:nvPr/>
        </p:nvSpPr>
        <p:spPr bwMode="auto">
          <a:xfrm>
            <a:off x="0" y="4286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8" name="Groupe 7"/>
          <p:cNvGrpSpPr/>
          <p:nvPr/>
        </p:nvGrpSpPr>
        <p:grpSpPr>
          <a:xfrm>
            <a:off x="4460969" y="3910503"/>
            <a:ext cx="4572000" cy="2149228"/>
            <a:chOff x="4460969" y="3910503"/>
            <a:chExt cx="4572000" cy="2149228"/>
          </a:xfrm>
        </p:grpSpPr>
        <p:sp>
          <p:nvSpPr>
            <p:cNvPr id="88" name="Flèche droite 87"/>
            <p:cNvSpPr/>
            <p:nvPr/>
          </p:nvSpPr>
          <p:spPr>
            <a:xfrm>
              <a:off x="5347494" y="4400436"/>
              <a:ext cx="258792" cy="612476"/>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mc:AlternateContent xmlns:mc="http://schemas.openxmlformats.org/markup-compatibility/2006" xmlns:a14="http://schemas.microsoft.com/office/drawing/2010/main">
          <mc:Choice Requires="a14">
            <p:sp>
              <p:nvSpPr>
                <p:cNvPr id="3" name="Rectangle 2"/>
                <p:cNvSpPr/>
                <p:nvPr/>
              </p:nvSpPr>
              <p:spPr>
                <a:xfrm>
                  <a:off x="4460969" y="3910503"/>
                  <a:ext cx="4572000" cy="1579407"/>
                </a:xfrm>
                <a:prstGeom prst="rect">
                  <a:avLst/>
                </a:prstGeom>
              </p:spPr>
              <p:txBody>
                <a:bodyPr>
                  <a:spAutoFit/>
                </a:bodyPr>
                <a:lstStyle/>
                <a:p>
                  <a:pPr marL="1444625" indent="-6350">
                    <a:spcAft>
                      <a:spcPts val="0"/>
                    </a:spcAft>
                  </a:pPr>
                  <a14:m>
                    <m:oMathPara xmlns:m="http://schemas.openxmlformats.org/officeDocument/2006/math">
                      <m:oMathParaPr>
                        <m:jc m:val="centerGroup"/>
                      </m:oMathParaPr>
                      <m:oMath xmlns:m="http://schemas.openxmlformats.org/officeDocument/2006/math">
                        <m:sSub>
                          <m:sSubPr>
                            <m:ctrlPr>
                              <a:rPr lang="fr-FR" sz="1600" i="1">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1</m:t>
                            </m:r>
                          </m:sub>
                        </m:s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𝑡</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1</m:t>
                            </m:r>
                          </m:sub>
                        </m:sSub>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𝑡</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sub>
                        </m:sSub>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fPr>
                              <m:num>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𝜑</m:t>
                                </m:r>
                              </m:num>
                              <m:den>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sz="1600" dirty="0">
                    <a:effectLst/>
                    <a:latin typeface="Arial Narrow" panose="020B0606020202030204" pitchFamily="34" charset="0"/>
                    <a:ea typeface="Times New Roman" panose="02020603050405020304" pitchFamily="18" charset="0"/>
                    <a:cs typeface="Times New Roman" panose="02020603050405020304" pitchFamily="18" charset="0"/>
                  </a:endParaRPr>
                </a:p>
                <a:p>
                  <a:pPr marL="1445260" indent="342900">
                    <a:spcAft>
                      <a:spcPts val="0"/>
                    </a:spcAft>
                  </a:pPr>
                  <a14:m>
                    <m:oMathPara xmlns:m="http://schemas.openxmlformats.org/officeDocument/2006/math">
                      <m:oMathParaPr>
                        <m:jc m:val="centerGroup"/>
                      </m:oMathParaPr>
                      <m:oMath xmlns:m="http://schemas.openxmlformats.org/officeDocument/2006/math">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sub>
                        </m:s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𝑟</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1</m:t>
                                </m:r>
                              </m:sub>
                            </m:sSub>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𝑟</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sub>
                            </m:s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𝑡</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1</m:t>
                            </m:r>
                          </m:sub>
                        </m:sSub>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𝑡</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sub>
                        </m:sSub>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pPr>
                          <m:e>
                            <m:sSup>
                              <m:sSup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𝑖</m:t>
                                </m:r>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𝜑</m:t>
                                </m:r>
                              </m:sup>
                            </m:s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fPr>
                              <m:num>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𝜑</m:t>
                                </m:r>
                              </m:num>
                              <m:den>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sz="1600" dirty="0">
                    <a:effectLst/>
                    <a:latin typeface="Arial Narrow" panose="020B0606020202030204" pitchFamily="34" charset="0"/>
                    <a:ea typeface="Times New Roman" panose="02020603050405020304" pitchFamily="18" charset="0"/>
                    <a:cs typeface="Times New Roman" panose="02020603050405020304" pitchFamily="18" charset="0"/>
                  </a:endParaRPr>
                </a:p>
                <a:p>
                  <a:pPr marL="1445260" indent="342900">
                    <a:spcAft>
                      <a:spcPts val="0"/>
                    </a:spcAft>
                  </a:pPr>
                  <a14:m>
                    <m:oMathPara xmlns:m="http://schemas.openxmlformats.org/officeDocument/2006/math">
                      <m:oMathParaPr>
                        <m:jc m:val="centerGroup"/>
                      </m:oMathParaPr>
                      <m:oMath xmlns:m="http://schemas.openxmlformats.org/officeDocument/2006/math">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3</m:t>
                            </m:r>
                          </m:sub>
                        </m:s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sSubSup>
                              <m:sSubSup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Sup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𝑟</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1</m:t>
                                </m:r>
                              </m:sub>
                              <m: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sup>
                            </m:sSubSup>
                            <m:sSubSup>
                              <m:sSubSup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Sup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𝑟</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sub>
                              <m: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sup>
                            </m:sSub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𝑡</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1</m:t>
                            </m:r>
                          </m:sub>
                        </m:sSub>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𝑡</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sub>
                        </m:sSub>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pPr>
                          <m:e>
                            <m:sSup>
                              <m:sSup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𝑖</m:t>
                                </m:r>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𝜑</m:t>
                                </m:r>
                              </m:sup>
                            </m:s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fPr>
                              <m:num>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𝜑</m:t>
                                </m:r>
                              </m:num>
                              <m:den>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sz="1600" dirty="0">
                    <a:effectLst/>
                    <a:latin typeface="Arial Narrow" panose="020B0606020202030204" pitchFamily="34" charset="0"/>
                    <a:ea typeface="Times New Roman" panose="02020603050405020304" pitchFamily="18" charset="0"/>
                    <a:cs typeface="Times New Roman" panose="02020603050405020304" pitchFamily="18" charset="0"/>
                  </a:endParaRPr>
                </a:p>
                <a:p>
                  <a:pPr marL="1445260" indent="342900">
                    <a:spcAft>
                      <a:spcPts val="0"/>
                    </a:spcAft>
                  </a:pPr>
                  <a14:m>
                    <m:oMathPara xmlns:m="http://schemas.openxmlformats.org/officeDocument/2006/math">
                      <m:oMathParaPr>
                        <m:jc m:val="centerGroup"/>
                      </m:oMathParaPr>
                      <m:oMath xmlns:m="http://schemas.openxmlformats.org/officeDocument/2006/math">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4</m:t>
                            </m:r>
                          </m:sub>
                        </m:s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sSubSup>
                              <m:sSubSup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Sup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𝑟</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1</m:t>
                                </m:r>
                              </m:sub>
                              <m: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3</m:t>
                                </m:r>
                              </m:sup>
                            </m:sSubSup>
                            <m:sSubSup>
                              <m:sSubSup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Sup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𝑟</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sub>
                              <m: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3</m:t>
                                </m:r>
                              </m:sup>
                            </m:sSub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𝑡</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1</m:t>
                            </m:r>
                          </m:sub>
                        </m:sSub>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𝑡</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sub>
                        </m:sSub>
                        <m:sSub>
                          <m:sSub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pPr>
                          <m:e>
                            <m:sSup>
                              <m:sSupPr>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𝑖</m:t>
                                </m:r>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3</m:t>
                                </m:r>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𝜑</m:t>
                                </m:r>
                              </m:sup>
                            </m:s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sz="1600" i="1">
                                    <a:effectLst/>
                                    <a:latin typeface="Cambria Math" panose="02040503050406030204" pitchFamily="18" charset="0"/>
                                    <a:ea typeface="Times New Roman" panose="02020603050405020304" pitchFamily="18" charset="0"/>
                                    <a:cs typeface="Times New Roman" panose="02020603050405020304" pitchFamily="18" charset="0"/>
                                  </a:rPr>
                                </m:ctrlPr>
                              </m:fPr>
                              <m:num>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𝜑</m:t>
                                </m:r>
                              </m:num>
                              <m:den>
                                <m:r>
                                  <a:rPr lang="fr-FR" sz="1600" i="1">
                                    <a:effectLst/>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sz="1600" dirty="0">
                    <a:effectLst/>
                    <a:latin typeface="Arial Narrow" panose="020B0606020202030204" pitchFamily="34" charset="0"/>
                    <a:ea typeface="Times New Roman" panose="02020603050405020304" pitchFamily="18" charset="0"/>
                    <a:cs typeface="Times New Roman" panose="02020603050405020304" pitchFamily="18" charset="0"/>
                  </a:endParaRPr>
                </a:p>
                <a:p>
                  <a:pPr marL="1445260" algn="just">
                    <a:spcAft>
                      <a:spcPts val="0"/>
                    </a:spcAft>
                  </a:pPr>
                  <a:r>
                    <a:rPr lang="fr-FR" sz="1600" dirty="0">
                      <a:effectLst/>
                      <a:latin typeface="Arial Narrow" panose="020B0606020202030204" pitchFamily="34" charset="0"/>
                      <a:ea typeface="Times New Roman" panose="02020603050405020304" pitchFamily="18" charset="0"/>
                      <a:cs typeface="Times New Roman" panose="02020603050405020304" pitchFamily="18" charset="0"/>
                    </a:rPr>
                    <a:t>…</a:t>
                  </a:r>
                </a:p>
              </p:txBody>
            </p:sp>
          </mc:Choice>
          <mc:Fallback xmlns="">
            <p:sp>
              <p:nvSpPr>
                <p:cNvPr id="3" name="Rectangle 2"/>
                <p:cNvSpPr>
                  <a:spLocks noRot="1" noChangeAspect="1" noMove="1" noResize="1" noEditPoints="1" noAdjustHandles="1" noChangeArrowheads="1" noChangeShapeType="1" noTextEdit="1"/>
                </p:cNvSpPr>
                <p:nvPr/>
              </p:nvSpPr>
              <p:spPr>
                <a:xfrm>
                  <a:off x="4460969" y="3910503"/>
                  <a:ext cx="4572000" cy="1579407"/>
                </a:xfrm>
                <a:prstGeom prst="rect">
                  <a:avLst/>
                </a:prstGeom>
                <a:blipFill>
                  <a:blip r:embed="rId13"/>
                  <a:stretch>
                    <a:fillRect t="-19615" b="-11538"/>
                  </a:stretch>
                </a:blipFill>
              </p:spPr>
              <p:txBody>
                <a:bodyPr/>
                <a:lstStyle/>
                <a:p>
                  <a:r>
                    <a:rPr lang="fr-FR">
                      <a:noFill/>
                    </a:rPr>
                    <a:t> </a:t>
                  </a:r>
                </a:p>
              </p:txBody>
            </p:sp>
          </mc:Fallback>
        </mc:AlternateContent>
        <mc:AlternateContent xmlns:mc="http://schemas.openxmlformats.org/markup-compatibility/2006" xmlns:a14="http://schemas.microsoft.com/office/drawing/2010/main">
          <mc:Choice Requires="a14">
            <p:sp>
              <p:nvSpPr>
                <p:cNvPr id="7" name="Rectangle 6"/>
                <p:cNvSpPr/>
                <p:nvPr/>
              </p:nvSpPr>
              <p:spPr>
                <a:xfrm>
                  <a:off x="5117416" y="5539845"/>
                  <a:ext cx="3889847" cy="519886"/>
                </a:xfrm>
                <a:prstGeom prst="rect">
                  <a:avLst/>
                </a:prstGeom>
              </p:spPr>
              <p:txBody>
                <a:bodyPr wrap="none">
                  <a:spAutoFit/>
                </a:bodyPr>
                <a:lstStyle/>
                <a:p>
                  <a:r>
                    <a:rPr lang="fr-FR" dirty="0" smtClean="0"/>
                    <a:t>Avec </a:t>
                  </a:r>
                  <a14:m>
                    <m:oMath xmlns:m="http://schemas.openxmlformats.org/officeDocument/2006/math">
                      <m:r>
                        <a:rPr lang="fr-FR" i="1">
                          <a:latin typeface="Cambria Math" panose="02040503050406030204" pitchFamily="18" charset="0"/>
                        </a:rPr>
                        <m:t>𝜑</m:t>
                      </m:r>
                      <m:r>
                        <a:rPr lang="fr-FR" i="0">
                          <a:latin typeface="Cambria Math" panose="02040503050406030204" pitchFamily="18" charset="0"/>
                        </a:rPr>
                        <m:t>=</m:t>
                      </m:r>
                      <m:f>
                        <m:fPr>
                          <m:ctrlPr>
                            <a:rPr lang="fr-FR" i="1">
                              <a:latin typeface="Cambria Math" panose="02040503050406030204" pitchFamily="18" charset="0"/>
                            </a:rPr>
                          </m:ctrlPr>
                        </m:fPr>
                        <m:num>
                          <m:r>
                            <a:rPr lang="fr-FR" i="0">
                              <a:latin typeface="Cambria Math" panose="02040503050406030204" pitchFamily="18" charset="0"/>
                            </a:rPr>
                            <m:t>2</m:t>
                          </m:r>
                          <m:r>
                            <a:rPr lang="fr-FR" i="1">
                              <a:latin typeface="Cambria Math" panose="02040503050406030204" pitchFamily="18" charset="0"/>
                            </a:rPr>
                            <m:t>𝜋</m:t>
                          </m:r>
                        </m:num>
                        <m:den>
                          <m:sSub>
                            <m:sSubPr>
                              <m:ctrlPr>
                                <a:rPr lang="fr-FR" i="1">
                                  <a:latin typeface="Cambria Math" panose="02040503050406030204" pitchFamily="18" charset="0"/>
                                </a:rPr>
                              </m:ctrlPr>
                            </m:sSubPr>
                            <m:e>
                              <m:r>
                                <a:rPr lang="fr-FR" i="1">
                                  <a:latin typeface="Cambria Math" panose="02040503050406030204" pitchFamily="18" charset="0"/>
                                </a:rPr>
                                <m:t>𝜆</m:t>
                              </m:r>
                            </m:e>
                            <m:sub>
                              <m:r>
                                <a:rPr lang="fr-FR" i="0">
                                  <a:latin typeface="Cambria Math" panose="02040503050406030204" pitchFamily="18" charset="0"/>
                                </a:rPr>
                                <m:t>0</m:t>
                              </m:r>
                            </m:sub>
                          </m:sSub>
                        </m:den>
                      </m:f>
                      <m:r>
                        <a:rPr lang="fr-FR" i="0">
                          <a:latin typeface="Cambria Math" panose="02040503050406030204" pitchFamily="18" charset="0"/>
                        </a:rPr>
                        <m:t>2</m:t>
                      </m:r>
                      <m:r>
                        <a:rPr lang="fr-FR" i="1">
                          <a:latin typeface="Cambria Math" panose="02040503050406030204" pitchFamily="18" charset="0"/>
                        </a:rPr>
                        <m:t>𝑛𝑒</m:t>
                      </m:r>
                      <m:r>
                        <a:rPr lang="fr-FR" b="0" i="1" smtClean="0">
                          <a:latin typeface="Cambria Math" panose="02040503050406030204" pitchFamily="18" charset="0"/>
                        </a:rPr>
                        <m:t> </m:t>
                      </m:r>
                      <m:r>
                        <m:rPr>
                          <m:sty m:val="p"/>
                        </m:rPr>
                        <a:rPr lang="fr-FR" b="0" i="0" smtClean="0">
                          <a:latin typeface="Cambria Math" panose="02040503050406030204" pitchFamily="18" charset="0"/>
                        </a:rPr>
                        <m:t>et</m:t>
                      </m:r>
                      <m:r>
                        <a:rPr lang="fr-FR" b="0" i="1" smtClean="0">
                          <a:latin typeface="Cambria Math" panose="02040503050406030204" pitchFamily="18" charset="0"/>
                        </a:rPr>
                        <m:t> </m:t>
                      </m:r>
                      <m:r>
                        <m:rPr>
                          <m:nor/>
                        </m:rPr>
                        <a:rPr lang="fr-FR" i="1"/>
                        <m:t>r</m:t>
                      </m:r>
                      <m:r>
                        <m:rPr>
                          <m:nor/>
                        </m:rPr>
                        <a:rPr lang="fr-FR" i="1"/>
                        <m:t>=</m:t>
                      </m:r>
                      <m:r>
                        <m:rPr>
                          <m:nor/>
                        </m:rPr>
                        <a:rPr lang="fr-FR" i="1"/>
                        <m:t>r</m:t>
                      </m:r>
                      <m:r>
                        <m:rPr>
                          <m:nor/>
                        </m:rPr>
                        <a:rPr lang="fr-FR" i="1" baseline="-25000"/>
                        <m:t>1</m:t>
                      </m:r>
                      <m:r>
                        <m:rPr>
                          <m:nor/>
                        </m:rPr>
                        <a:rPr lang="fr-FR" i="1"/>
                        <m:t>=</m:t>
                      </m:r>
                      <m:r>
                        <m:rPr>
                          <m:nor/>
                        </m:rPr>
                        <a:rPr lang="fr-FR" i="1"/>
                        <m:t>r</m:t>
                      </m:r>
                      <m:r>
                        <m:rPr>
                          <m:nor/>
                        </m:rPr>
                        <a:rPr lang="fr-FR" i="1" baseline="-25000"/>
                        <m:t>2</m:t>
                      </m:r>
                      <m:r>
                        <m:rPr>
                          <m:nor/>
                        </m:rPr>
                        <a:rPr lang="fr-FR"/>
                        <m:t> </m:t>
                      </m:r>
                      <m:r>
                        <m:rPr>
                          <m:nor/>
                        </m:rPr>
                        <a:rPr lang="fr-FR"/>
                        <m:t>et</m:t>
                      </m:r>
                      <m:r>
                        <m:rPr>
                          <m:nor/>
                        </m:rPr>
                        <a:rPr lang="fr-FR"/>
                        <m:t> </m:t>
                      </m:r>
                      <m:r>
                        <m:rPr>
                          <m:nor/>
                        </m:rPr>
                        <a:rPr lang="fr-FR" i="1"/>
                        <m:t>t</m:t>
                      </m:r>
                      <m:r>
                        <m:rPr>
                          <m:nor/>
                        </m:rPr>
                        <a:rPr lang="fr-FR" i="1"/>
                        <m:t>=</m:t>
                      </m:r>
                      <m:r>
                        <m:rPr>
                          <m:nor/>
                        </m:rPr>
                        <a:rPr lang="fr-FR" i="1"/>
                        <m:t>t</m:t>
                      </m:r>
                      <m:r>
                        <m:rPr>
                          <m:nor/>
                        </m:rPr>
                        <a:rPr lang="fr-FR" i="1" baseline="-25000"/>
                        <m:t>1</m:t>
                      </m:r>
                      <m:r>
                        <m:rPr>
                          <m:nor/>
                        </m:rPr>
                        <a:rPr lang="fr-FR" i="1"/>
                        <m:t>=</m:t>
                      </m:r>
                      <m:r>
                        <m:rPr>
                          <m:nor/>
                        </m:rPr>
                        <a:rPr lang="fr-FR" i="1"/>
                        <m:t>t</m:t>
                      </m:r>
                      <m:r>
                        <m:rPr>
                          <m:nor/>
                        </m:rPr>
                        <a:rPr lang="fr-FR" i="1" baseline="-25000"/>
                        <m:t>2</m:t>
                      </m:r>
                    </m:oMath>
                  </a14:m>
                  <a:endParaRPr lang="fr-FR" dirty="0"/>
                </a:p>
              </p:txBody>
            </p:sp>
          </mc:Choice>
          <mc:Fallback xmlns="">
            <p:sp>
              <p:nvSpPr>
                <p:cNvPr id="7" name="Rectangle 6"/>
                <p:cNvSpPr>
                  <a:spLocks noRot="1" noChangeAspect="1" noMove="1" noResize="1" noEditPoints="1" noAdjustHandles="1" noChangeArrowheads="1" noChangeShapeType="1" noTextEdit="1"/>
                </p:cNvSpPr>
                <p:nvPr/>
              </p:nvSpPr>
              <p:spPr>
                <a:xfrm>
                  <a:off x="5117416" y="5539845"/>
                  <a:ext cx="3889847" cy="519886"/>
                </a:xfrm>
                <a:prstGeom prst="rect">
                  <a:avLst/>
                </a:prstGeom>
                <a:blipFill>
                  <a:blip r:embed="rId14"/>
                  <a:stretch>
                    <a:fillRect l="-1252"/>
                  </a:stretch>
                </a:blipFill>
              </p:spPr>
              <p:txBody>
                <a:bodyPr/>
                <a:lstStyle/>
                <a:p>
                  <a:r>
                    <a:rPr lang="fr-FR">
                      <a:noFill/>
                    </a:rPr>
                    <a:t> </a:t>
                  </a:r>
                </a:p>
              </p:txBody>
            </p:sp>
          </mc:Fallback>
        </mc:AlternateContent>
      </p:grpSp>
      <p:sp>
        <p:nvSpPr>
          <p:cNvPr id="81"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nodeType="clickEffect">
                                  <p:stCondLst>
                                    <p:cond delay="0"/>
                                  </p:stCondLst>
                                  <p:childTnLst>
                                    <p:animClr clrSpc="rgb" dir="cw">
                                      <p:cBhvr override="childStyle">
                                        <p:cTn id="6" dur="500" fill="hold"/>
                                        <p:tgtEl>
                                          <p:spTgt spid="6">
                                            <p:txEl>
                                              <p:pRg st="1" end="1"/>
                                            </p:txEl>
                                          </p:spTgt>
                                        </p:tgtEl>
                                        <p:attrNameLst>
                                          <p:attrName>style.color</p:attrName>
                                        </p:attrNameLst>
                                      </p:cBhvr>
                                      <p:to>
                                        <a:srgbClr val="FF0000"/>
                                      </p:to>
                                    </p:animClr>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8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500"/>
                                        <p:tgtEl>
                                          <p:spTgt spid="40"/>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499"/>
                                          </p:stCondLst>
                                        </p:cTn>
                                        <p:tgtEl>
                                          <p:spTgt spid="22426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left)">
                                      <p:cBhvr>
                                        <p:cTn id="27" dur="500"/>
                                        <p:tgtEl>
                                          <p:spTgt spid="70"/>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499"/>
                                          </p:stCondLst>
                                        </p:cTn>
                                        <p:tgtEl>
                                          <p:spTgt spid="22425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wipe(down)">
                                      <p:cBhvr>
                                        <p:cTn id="35" dur="500"/>
                                        <p:tgtEl>
                                          <p:spTgt spid="41"/>
                                        </p:tgtEl>
                                      </p:cBhvr>
                                    </p:animEffect>
                                  </p:childTnLst>
                                </p:cTn>
                              </p:par>
                            </p:childTnLst>
                          </p:cTn>
                        </p:par>
                        <p:par>
                          <p:cTn id="36" fill="hold">
                            <p:stCondLst>
                              <p:cond delay="500"/>
                            </p:stCondLst>
                            <p:childTnLst>
                              <p:par>
                                <p:cTn id="37" presetID="22" presetClass="entr" presetSubtype="8" fill="hold" nodeType="after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wipe(left)">
                                      <p:cBhvr>
                                        <p:cTn id="39" dur="500"/>
                                        <p:tgtEl>
                                          <p:spTgt spid="71"/>
                                        </p:tgtEl>
                                      </p:cBhvr>
                                    </p:animEffect>
                                  </p:childTnLst>
                                </p:cTn>
                              </p:par>
                            </p:childTnLst>
                          </p:cTn>
                        </p:par>
                        <p:par>
                          <p:cTn id="40" fill="hold">
                            <p:stCondLst>
                              <p:cond delay="1000"/>
                            </p:stCondLst>
                            <p:childTnLst>
                              <p:par>
                                <p:cTn id="41" presetID="1" presetClass="entr" presetSubtype="0" fill="hold" nodeType="afterEffect">
                                  <p:stCondLst>
                                    <p:cond delay="0"/>
                                  </p:stCondLst>
                                  <p:childTnLst>
                                    <p:set>
                                      <p:cBhvr>
                                        <p:cTn id="42" dur="1" fill="hold">
                                          <p:stCondLst>
                                            <p:cond delay="499"/>
                                          </p:stCondLst>
                                        </p:cTn>
                                        <p:tgtEl>
                                          <p:spTgt spid="224259"/>
                                        </p:tgtEl>
                                        <p:attrNameLst>
                                          <p:attrName>style.visibility</p:attrName>
                                        </p:attrNameLst>
                                      </p:cBhvr>
                                      <p:to>
                                        <p:strVal val="visible"/>
                                      </p:to>
                                    </p:set>
                                  </p:childTnLst>
                                </p:cTn>
                              </p:par>
                            </p:childTnLst>
                          </p:cTn>
                        </p:par>
                        <p:par>
                          <p:cTn id="43" fill="hold">
                            <p:stCondLst>
                              <p:cond delay="1500"/>
                            </p:stCondLst>
                            <p:childTnLst>
                              <p:par>
                                <p:cTn id="44" presetID="22" presetClass="entr" presetSubtype="4" fill="hold" nodeType="after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down)">
                                      <p:cBhvr>
                                        <p:cTn id="46" dur="500"/>
                                        <p:tgtEl>
                                          <p:spTgt spid="42"/>
                                        </p:tgtEl>
                                      </p:cBhvr>
                                    </p:animEffect>
                                  </p:childTnLst>
                                </p:cTn>
                              </p:par>
                            </p:childTnLst>
                          </p:cTn>
                        </p:par>
                        <p:par>
                          <p:cTn id="47" fill="hold">
                            <p:stCondLst>
                              <p:cond delay="2000"/>
                            </p:stCondLst>
                            <p:childTnLst>
                              <p:par>
                                <p:cTn id="48" presetID="22" presetClass="entr" presetSubtype="8" fill="hold" nodeType="after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wipe(left)">
                                      <p:cBhvr>
                                        <p:cTn id="50" dur="500"/>
                                        <p:tgtEl>
                                          <p:spTgt spid="72"/>
                                        </p:tgtEl>
                                      </p:cBhvr>
                                    </p:animEffect>
                                  </p:childTnLst>
                                </p:cTn>
                              </p:par>
                            </p:childTnLst>
                          </p:cTn>
                        </p:par>
                        <p:par>
                          <p:cTn id="51" fill="hold">
                            <p:stCondLst>
                              <p:cond delay="2500"/>
                            </p:stCondLst>
                            <p:childTnLst>
                              <p:par>
                                <p:cTn id="52" presetID="1" presetClass="entr" presetSubtype="0" fill="hold" nodeType="afterEffect">
                                  <p:stCondLst>
                                    <p:cond delay="0"/>
                                  </p:stCondLst>
                                  <p:childTnLst>
                                    <p:set>
                                      <p:cBhvr>
                                        <p:cTn id="53" dur="1" fill="hold">
                                          <p:stCondLst>
                                            <p:cond delay="499"/>
                                          </p:stCondLst>
                                        </p:cTn>
                                        <p:tgtEl>
                                          <p:spTgt spid="224260"/>
                                        </p:tgtEl>
                                        <p:attrNameLst>
                                          <p:attrName>style.visibility</p:attrName>
                                        </p:attrNameLst>
                                      </p:cBhvr>
                                      <p:to>
                                        <p:strVal val="visible"/>
                                      </p:to>
                                    </p:set>
                                  </p:childTnLst>
                                </p:cTn>
                              </p:par>
                            </p:childTnLst>
                          </p:cTn>
                        </p:par>
                        <p:par>
                          <p:cTn id="54" fill="hold">
                            <p:stCondLst>
                              <p:cond delay="3000"/>
                            </p:stCondLst>
                            <p:childTnLst>
                              <p:par>
                                <p:cTn id="55" presetID="22" presetClass="entr" presetSubtype="4" fill="hold"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down)">
                                      <p:cBhvr>
                                        <p:cTn id="57" dur="500"/>
                                        <p:tgtEl>
                                          <p:spTgt spid="43"/>
                                        </p:tgtEl>
                                      </p:cBhvr>
                                    </p:animEffect>
                                  </p:childTnLst>
                                </p:cTn>
                              </p:par>
                            </p:childTnLst>
                          </p:cTn>
                        </p:par>
                        <p:par>
                          <p:cTn id="58" fill="hold">
                            <p:stCondLst>
                              <p:cond delay="3500"/>
                            </p:stCondLst>
                            <p:childTnLst>
                              <p:par>
                                <p:cTn id="59" presetID="22" presetClass="entr" presetSubtype="8" fill="hold" nodeType="afterEffect">
                                  <p:stCondLst>
                                    <p:cond delay="0"/>
                                  </p:stCondLst>
                                  <p:childTnLst>
                                    <p:set>
                                      <p:cBhvr>
                                        <p:cTn id="60" dur="1" fill="hold">
                                          <p:stCondLst>
                                            <p:cond delay="0"/>
                                          </p:stCondLst>
                                        </p:cTn>
                                        <p:tgtEl>
                                          <p:spTgt spid="73"/>
                                        </p:tgtEl>
                                        <p:attrNameLst>
                                          <p:attrName>style.visibility</p:attrName>
                                        </p:attrNameLst>
                                      </p:cBhvr>
                                      <p:to>
                                        <p:strVal val="visible"/>
                                      </p:to>
                                    </p:set>
                                    <p:animEffect transition="in" filter="wipe(left)">
                                      <p:cBhvr>
                                        <p:cTn id="61" dur="500"/>
                                        <p:tgtEl>
                                          <p:spTgt spid="73"/>
                                        </p:tgtEl>
                                      </p:cBhvr>
                                    </p:animEffect>
                                  </p:childTnLst>
                                </p:cTn>
                              </p:par>
                            </p:childTnLst>
                          </p:cTn>
                        </p:par>
                        <p:par>
                          <p:cTn id="62" fill="hold">
                            <p:stCondLst>
                              <p:cond delay="4000"/>
                            </p:stCondLst>
                            <p:childTnLst>
                              <p:par>
                                <p:cTn id="63" presetID="1" presetClass="entr" presetSubtype="0" fill="hold" nodeType="afterEffect">
                                  <p:stCondLst>
                                    <p:cond delay="0"/>
                                  </p:stCondLst>
                                  <p:childTnLst>
                                    <p:set>
                                      <p:cBhvr>
                                        <p:cTn id="64" dur="1" fill="hold">
                                          <p:stCondLst>
                                            <p:cond delay="499"/>
                                          </p:stCondLst>
                                        </p:cTn>
                                        <p:tgtEl>
                                          <p:spTgt spid="224261"/>
                                        </p:tgtEl>
                                        <p:attrNameLst>
                                          <p:attrName>style.visibility</p:attrName>
                                        </p:attrNameLst>
                                      </p:cBhvr>
                                      <p:to>
                                        <p:strVal val="visible"/>
                                      </p:to>
                                    </p:set>
                                  </p:childTnLst>
                                </p:cTn>
                              </p:par>
                            </p:childTnLst>
                          </p:cTn>
                        </p:par>
                        <p:par>
                          <p:cTn id="65" fill="hold">
                            <p:stCondLst>
                              <p:cond delay="4500"/>
                            </p:stCondLst>
                            <p:childTnLst>
                              <p:par>
                                <p:cTn id="66" presetID="22" presetClass="entr" presetSubtype="4" fill="hold" nodeType="after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wipe(down)">
                                      <p:cBhvr>
                                        <p:cTn id="68" dur="500"/>
                                        <p:tgtEl>
                                          <p:spTgt spid="44"/>
                                        </p:tgtEl>
                                      </p:cBhvr>
                                    </p:animEffect>
                                  </p:childTnLst>
                                </p:cTn>
                              </p:par>
                            </p:childTnLst>
                          </p:cTn>
                        </p:par>
                        <p:par>
                          <p:cTn id="69" fill="hold">
                            <p:stCondLst>
                              <p:cond delay="5000"/>
                            </p:stCondLst>
                            <p:childTnLst>
                              <p:par>
                                <p:cTn id="70" presetID="22" presetClass="entr" presetSubtype="8" fill="hold" nodeType="afterEffect">
                                  <p:stCondLst>
                                    <p:cond delay="0"/>
                                  </p:stCondLst>
                                  <p:childTnLst>
                                    <p:set>
                                      <p:cBhvr>
                                        <p:cTn id="71" dur="1" fill="hold">
                                          <p:stCondLst>
                                            <p:cond delay="0"/>
                                          </p:stCondLst>
                                        </p:cTn>
                                        <p:tgtEl>
                                          <p:spTgt spid="74"/>
                                        </p:tgtEl>
                                        <p:attrNameLst>
                                          <p:attrName>style.visibility</p:attrName>
                                        </p:attrNameLst>
                                      </p:cBhvr>
                                      <p:to>
                                        <p:strVal val="visible"/>
                                      </p:to>
                                    </p:set>
                                    <p:animEffect transition="in" filter="wipe(left)">
                                      <p:cBhvr>
                                        <p:cTn id="72" dur="500"/>
                                        <p:tgtEl>
                                          <p:spTgt spid="74"/>
                                        </p:tgtEl>
                                      </p:cBhvr>
                                    </p:animEffect>
                                  </p:childTnLst>
                                </p:cTn>
                              </p:par>
                            </p:childTnLst>
                          </p:cTn>
                        </p:par>
                        <p:par>
                          <p:cTn id="73" fill="hold">
                            <p:stCondLst>
                              <p:cond delay="5500"/>
                            </p:stCondLst>
                            <p:childTnLst>
                              <p:par>
                                <p:cTn id="74" presetID="22" presetClass="entr" presetSubtype="4" fill="hold" nodeType="afterEffect">
                                  <p:stCondLst>
                                    <p:cond delay="0"/>
                                  </p:stCondLst>
                                  <p:childTnLst>
                                    <p:set>
                                      <p:cBhvr>
                                        <p:cTn id="75" dur="1" fill="hold">
                                          <p:stCondLst>
                                            <p:cond delay="0"/>
                                          </p:stCondLst>
                                        </p:cTn>
                                        <p:tgtEl>
                                          <p:spTgt spid="45"/>
                                        </p:tgtEl>
                                        <p:attrNameLst>
                                          <p:attrName>style.visibility</p:attrName>
                                        </p:attrNameLst>
                                      </p:cBhvr>
                                      <p:to>
                                        <p:strVal val="visible"/>
                                      </p:to>
                                    </p:set>
                                    <p:animEffect transition="in" filter="wipe(down)">
                                      <p:cBhvr>
                                        <p:cTn id="76" dur="500"/>
                                        <p:tgtEl>
                                          <p:spTgt spid="45"/>
                                        </p:tgtEl>
                                      </p:cBhvr>
                                    </p:animEffect>
                                  </p:childTnLst>
                                </p:cTn>
                              </p:par>
                            </p:childTnLst>
                          </p:cTn>
                        </p:par>
                        <p:par>
                          <p:cTn id="77" fill="hold">
                            <p:stCondLst>
                              <p:cond delay="6000"/>
                            </p:stCondLst>
                            <p:childTnLst>
                              <p:par>
                                <p:cTn id="78" presetID="22" presetClass="entr" presetSubtype="8" fill="hold" nodeType="afterEffect">
                                  <p:stCondLst>
                                    <p:cond delay="0"/>
                                  </p:stCondLst>
                                  <p:childTnLst>
                                    <p:set>
                                      <p:cBhvr>
                                        <p:cTn id="79" dur="1" fill="hold">
                                          <p:stCondLst>
                                            <p:cond delay="0"/>
                                          </p:stCondLst>
                                        </p:cTn>
                                        <p:tgtEl>
                                          <p:spTgt spid="75"/>
                                        </p:tgtEl>
                                        <p:attrNameLst>
                                          <p:attrName>style.visibility</p:attrName>
                                        </p:attrNameLst>
                                      </p:cBhvr>
                                      <p:to>
                                        <p:strVal val="visible"/>
                                      </p:to>
                                    </p:set>
                                    <p:animEffect transition="in" filter="wipe(left)">
                                      <p:cBhvr>
                                        <p:cTn id="80" dur="500"/>
                                        <p:tgtEl>
                                          <p:spTgt spid="75"/>
                                        </p:tgtEl>
                                      </p:cBhvr>
                                    </p:animEffect>
                                  </p:childTnLst>
                                </p:cTn>
                              </p:par>
                            </p:childTnLst>
                          </p:cTn>
                        </p:par>
                        <p:par>
                          <p:cTn id="81" fill="hold">
                            <p:stCondLst>
                              <p:cond delay="6500"/>
                            </p:stCondLst>
                            <p:childTnLst>
                              <p:par>
                                <p:cTn id="82" presetID="22" presetClass="entr" presetSubtype="4" fill="hold" nodeType="afterEffect">
                                  <p:stCondLst>
                                    <p:cond delay="0"/>
                                  </p:stCondLst>
                                  <p:childTnLst>
                                    <p:set>
                                      <p:cBhvr>
                                        <p:cTn id="83" dur="1" fill="hold">
                                          <p:stCondLst>
                                            <p:cond delay="0"/>
                                          </p:stCondLst>
                                        </p:cTn>
                                        <p:tgtEl>
                                          <p:spTgt spid="46"/>
                                        </p:tgtEl>
                                        <p:attrNameLst>
                                          <p:attrName>style.visibility</p:attrName>
                                        </p:attrNameLst>
                                      </p:cBhvr>
                                      <p:to>
                                        <p:strVal val="visible"/>
                                      </p:to>
                                    </p:set>
                                    <p:animEffect transition="in" filter="wipe(down)">
                                      <p:cBhvr>
                                        <p:cTn id="84" dur="500"/>
                                        <p:tgtEl>
                                          <p:spTgt spid="46"/>
                                        </p:tgtEl>
                                      </p:cBhvr>
                                    </p:animEffect>
                                  </p:childTnLst>
                                </p:cTn>
                              </p:par>
                            </p:childTnLst>
                          </p:cTn>
                        </p:par>
                        <p:par>
                          <p:cTn id="85" fill="hold">
                            <p:stCondLst>
                              <p:cond delay="7000"/>
                            </p:stCondLst>
                            <p:childTnLst>
                              <p:par>
                                <p:cTn id="86" presetID="22" presetClass="entr" presetSubtype="8" fill="hold" nodeType="afterEffect">
                                  <p:stCondLst>
                                    <p:cond delay="0"/>
                                  </p:stCondLst>
                                  <p:childTnLst>
                                    <p:set>
                                      <p:cBhvr>
                                        <p:cTn id="87" dur="1" fill="hold">
                                          <p:stCondLst>
                                            <p:cond delay="0"/>
                                          </p:stCondLst>
                                        </p:cTn>
                                        <p:tgtEl>
                                          <p:spTgt spid="76"/>
                                        </p:tgtEl>
                                        <p:attrNameLst>
                                          <p:attrName>style.visibility</p:attrName>
                                        </p:attrNameLst>
                                      </p:cBhvr>
                                      <p:to>
                                        <p:strVal val="visible"/>
                                      </p:to>
                                    </p:set>
                                    <p:animEffect transition="in" filter="wipe(left)">
                                      <p:cBhvr>
                                        <p:cTn id="88" dur="500"/>
                                        <p:tgtEl>
                                          <p:spTgt spid="76"/>
                                        </p:tgtEl>
                                      </p:cBhvr>
                                    </p:animEffect>
                                  </p:childTnLst>
                                </p:cTn>
                              </p:par>
                            </p:childTnLst>
                          </p:cTn>
                        </p:par>
                        <p:par>
                          <p:cTn id="89" fill="hold">
                            <p:stCondLst>
                              <p:cond delay="7500"/>
                            </p:stCondLst>
                            <p:childTnLst>
                              <p:par>
                                <p:cTn id="90" presetID="22" presetClass="entr" presetSubtype="8" fill="hold" nodeType="afterEffect">
                                  <p:stCondLst>
                                    <p:cond delay="0"/>
                                  </p:stCondLst>
                                  <p:childTnLst>
                                    <p:set>
                                      <p:cBhvr>
                                        <p:cTn id="91" dur="1" fill="hold">
                                          <p:stCondLst>
                                            <p:cond delay="0"/>
                                          </p:stCondLst>
                                        </p:cTn>
                                        <p:tgtEl>
                                          <p:spTgt spid="54"/>
                                        </p:tgtEl>
                                        <p:attrNameLst>
                                          <p:attrName>style.visibility</p:attrName>
                                        </p:attrNameLst>
                                      </p:cBhvr>
                                      <p:to>
                                        <p:strVal val="visible"/>
                                      </p:to>
                                    </p:set>
                                    <p:animEffect transition="in" filter="wipe(left)">
                                      <p:cBhvr>
                                        <p:cTn id="92" dur="500"/>
                                        <p:tgtEl>
                                          <p:spTgt spid="54"/>
                                        </p:tgtEl>
                                      </p:cBhvr>
                                    </p:animEffect>
                                  </p:childTnLst>
                                </p:cTn>
                              </p:par>
                            </p:childTnLst>
                          </p:cTn>
                        </p:par>
                        <p:par>
                          <p:cTn id="93" fill="hold">
                            <p:stCondLst>
                              <p:cond delay="8000"/>
                            </p:stCondLst>
                            <p:childTnLst>
                              <p:par>
                                <p:cTn id="94" presetID="1" presetClass="entr" presetSubtype="0" fill="hold" nodeType="afterEffect">
                                  <p:stCondLst>
                                    <p:cond delay="0"/>
                                  </p:stCondLst>
                                  <p:childTnLst>
                                    <p:set>
                                      <p:cBhvr>
                                        <p:cTn id="95"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32</a:t>
            </a:fld>
            <a:endParaRPr lang="fr-FR"/>
          </a:p>
        </p:txBody>
      </p:sp>
      <p:sp>
        <p:nvSpPr>
          <p:cNvPr id="55" name="Rectangle 54"/>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56"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La cavité résonante</a:t>
            </a:r>
            <a:endParaRPr lang="fr-FR" sz="2400" b="1" kern="0" dirty="0">
              <a:solidFill>
                <a:srgbClr val="DA6667"/>
              </a:solidFill>
              <a:latin typeface="Arial Narrow" pitchFamily="34" charset="0"/>
              <a:ea typeface="+mj-ea"/>
              <a:cs typeface="+mj-cs"/>
            </a:endParaRPr>
          </a:p>
        </p:txBody>
      </p:sp>
      <p:sp>
        <p:nvSpPr>
          <p:cNvPr id="223234"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35" name="Rectangle 3"/>
          <p:cNvSpPr>
            <a:spLocks noChangeArrowheads="1"/>
          </p:cNvSpPr>
          <p:nvPr/>
        </p:nvSpPr>
        <p:spPr bwMode="auto">
          <a:xfrm>
            <a:off x="0" y="257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37" name="Rectangle 5"/>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38" name="Rectangle 6"/>
          <p:cNvSpPr>
            <a:spLocks noChangeArrowheads="1"/>
          </p:cNvSpPr>
          <p:nvPr/>
        </p:nvSpPr>
        <p:spPr bwMode="auto">
          <a:xfrm>
            <a:off x="0" y="11620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40" name="Rectangle 8"/>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41" name="Rectangle 9"/>
          <p:cNvSpPr>
            <a:spLocks noChangeArrowheads="1"/>
          </p:cNvSpPr>
          <p:nvPr/>
        </p:nvSpPr>
        <p:spPr bwMode="auto">
          <a:xfrm>
            <a:off x="0" y="342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49" name="Rectangle 17"/>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50" name="Rectangle 18"/>
          <p:cNvSpPr>
            <a:spLocks noChangeArrowheads="1"/>
          </p:cNvSpPr>
          <p:nvPr/>
        </p:nvSpPr>
        <p:spPr bwMode="auto">
          <a:xfrm>
            <a:off x="0" y="390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53" name="Rectangle 2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54" name="Rectangle 2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76" name="Groupe 75"/>
          <p:cNvGrpSpPr/>
          <p:nvPr/>
        </p:nvGrpSpPr>
        <p:grpSpPr>
          <a:xfrm>
            <a:off x="448571" y="1420743"/>
            <a:ext cx="3639451" cy="465677"/>
            <a:chOff x="448571" y="1757157"/>
            <a:chExt cx="3639451" cy="465677"/>
          </a:xfrm>
        </p:grpSpPr>
        <p:sp>
          <p:nvSpPr>
            <p:cNvPr id="70" name="ZoneTexte 69"/>
            <p:cNvSpPr txBox="1"/>
            <p:nvPr/>
          </p:nvSpPr>
          <p:spPr>
            <a:xfrm>
              <a:off x="448571" y="1768415"/>
              <a:ext cx="453970" cy="369332"/>
            </a:xfrm>
            <a:prstGeom prst="rect">
              <a:avLst/>
            </a:prstGeom>
            <a:noFill/>
          </p:spPr>
          <p:txBody>
            <a:bodyPr wrap="none" rtlCol="0">
              <a:spAutoFit/>
            </a:bodyPr>
            <a:lstStyle/>
            <a:p>
              <a:r>
                <a:rPr lang="fr-FR" dirty="0" smtClean="0"/>
                <a:t>Si </a:t>
              </a:r>
              <a:endParaRPr lang="fr-FR" dirty="0"/>
            </a:p>
          </p:txBody>
        </p:sp>
        <p:sp>
          <p:nvSpPr>
            <p:cNvPr id="75" name="Flèche droite 74"/>
            <p:cNvSpPr/>
            <p:nvPr/>
          </p:nvSpPr>
          <p:spPr>
            <a:xfrm>
              <a:off x="3492799" y="1757157"/>
              <a:ext cx="595223" cy="465677"/>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82" name="Groupe 81"/>
          <p:cNvGrpSpPr/>
          <p:nvPr/>
        </p:nvGrpSpPr>
        <p:grpSpPr>
          <a:xfrm>
            <a:off x="581367" y="2993399"/>
            <a:ext cx="8385063" cy="597455"/>
            <a:chOff x="184571" y="3674853"/>
            <a:chExt cx="8385063" cy="597455"/>
          </a:xfrm>
        </p:grpSpPr>
        <p:grpSp>
          <p:nvGrpSpPr>
            <p:cNvPr id="61" name="Groupe 60"/>
            <p:cNvGrpSpPr/>
            <p:nvPr/>
          </p:nvGrpSpPr>
          <p:grpSpPr>
            <a:xfrm>
              <a:off x="790045" y="3749088"/>
              <a:ext cx="7779589" cy="523220"/>
              <a:chOff x="56808" y="1808104"/>
              <a:chExt cx="7779589" cy="523220"/>
            </a:xfrm>
          </p:grpSpPr>
          <p:graphicFrame>
            <p:nvGraphicFramePr>
              <p:cNvPr id="223245" name="Object 13"/>
              <p:cNvGraphicFramePr>
                <a:graphicFrameLocks noChangeAspect="1"/>
              </p:cNvGraphicFramePr>
              <p:nvPr/>
            </p:nvGraphicFramePr>
            <p:xfrm>
              <a:off x="3355673" y="1939025"/>
              <a:ext cx="443208" cy="320944"/>
            </p:xfrm>
            <a:graphic>
              <a:graphicData uri="http://schemas.openxmlformats.org/presentationml/2006/ole">
                <mc:AlternateContent xmlns:mc="http://schemas.openxmlformats.org/markup-compatibility/2006">
                  <mc:Choice xmlns:v="urn:schemas-microsoft-com:vml" Requires="v">
                    <p:oleObj spid="_x0000_s223576" name="Équation" r:id="rId3" imgW="279279" imgH="203112" progId="Equation.3">
                      <p:embed/>
                    </p:oleObj>
                  </mc:Choice>
                  <mc:Fallback>
                    <p:oleObj name="Équation" r:id="rId3" imgW="279279" imgH="203112" progId="Equation.3">
                      <p:embed/>
                      <p:pic>
                        <p:nvPicPr>
                          <p:cNvPr id="0"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55673" y="1939025"/>
                            <a:ext cx="443208" cy="3209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3247" name="Rectangle 15"/>
              <p:cNvSpPr>
                <a:spLocks noChangeArrowheads="1"/>
              </p:cNvSpPr>
              <p:nvPr/>
            </p:nvSpPr>
            <p:spPr bwMode="auto">
              <a:xfrm>
                <a:off x="56808" y="1808104"/>
                <a:ext cx="7779589" cy="52322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a:r>
                  <a:rPr lang="fr-FR" dirty="0" smtClean="0">
                    <a:latin typeface="Arial Narrow" pitchFamily="34" charset="0"/>
                    <a:ea typeface="Times New Roman" pitchFamily="18" charset="0"/>
                    <a:cs typeface="Arial" pitchFamily="34" charset="0"/>
                  </a:rPr>
                  <a:t>C’est une suite géométrique de raison         , </a:t>
                </a:r>
                <a:r>
                  <a:rPr kumimoji="0" lang="fr-FR" b="0" i="0" u="none" strike="noStrike" cap="none" normalizeH="0" baseline="0" dirty="0" smtClean="0">
                    <a:ln>
                      <a:noFill/>
                    </a:ln>
                    <a:solidFill>
                      <a:schemeClr val="tx1"/>
                    </a:solidFill>
                    <a:effectLst/>
                    <a:latin typeface="Arial Narrow" pitchFamily="34" charset="0"/>
                    <a:ea typeface="Times New Roman" pitchFamily="18" charset="0"/>
                    <a:cs typeface="Times New Roman" pitchFamily="18" charset="0"/>
                  </a:rPr>
                  <a:t> Puisque R&lt;1, on trouve après sommation :</a:t>
                </a:r>
                <a:endParaRPr kumimoji="0" lang="fr-FR" sz="2800" b="0" i="0" u="none" strike="noStrike" cap="none" normalizeH="0" baseline="0" dirty="0" smtClean="0">
                  <a:ln>
                    <a:noFill/>
                  </a:ln>
                  <a:solidFill>
                    <a:schemeClr val="tx1"/>
                  </a:solidFill>
                  <a:effectLst/>
                  <a:latin typeface="Arial" pitchFamily="34" charset="0"/>
                </a:endParaRPr>
              </a:p>
            </p:txBody>
          </p:sp>
        </p:grpSp>
        <p:sp>
          <p:nvSpPr>
            <p:cNvPr id="77" name="Flèche à angle droit 76"/>
            <p:cNvSpPr/>
            <p:nvPr/>
          </p:nvSpPr>
          <p:spPr>
            <a:xfrm rot="5400000">
              <a:off x="175945" y="3683479"/>
              <a:ext cx="491705" cy="474453"/>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aphicFrame>
        <p:nvGraphicFramePr>
          <p:cNvPr id="89" name="Object 7"/>
          <p:cNvGraphicFramePr>
            <a:graphicFrameLocks noChangeAspect="1"/>
          </p:cNvGraphicFramePr>
          <p:nvPr/>
        </p:nvGraphicFramePr>
        <p:xfrm>
          <a:off x="7789653" y="5386452"/>
          <a:ext cx="983411" cy="606212"/>
        </p:xfrm>
        <a:graphic>
          <a:graphicData uri="http://schemas.openxmlformats.org/presentationml/2006/ole">
            <mc:AlternateContent xmlns:mc="http://schemas.openxmlformats.org/markup-compatibility/2006">
              <mc:Choice xmlns:v="urn:schemas-microsoft-com:vml" Requires="v">
                <p:oleObj spid="_x0000_s223577" name="Équation" r:id="rId5" imgW="698197" imgH="431613" progId="Equation.3">
                  <p:embed/>
                </p:oleObj>
              </mc:Choice>
              <mc:Fallback>
                <p:oleObj name="Équation" r:id="rId5" imgW="698197" imgH="431613" progId="Equation.3">
                  <p:embed/>
                  <p:pic>
                    <p:nvPicPr>
                      <p:cNvPr id="0" name="Picture 2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89653" y="5386452"/>
                        <a:ext cx="983411" cy="6062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3257" name="Rectangle 25"/>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mc:AlternateContent xmlns:mc="http://schemas.openxmlformats.org/markup-compatibility/2006" xmlns:a14="http://schemas.microsoft.com/office/drawing/2010/main">
        <mc:Choice Requires="a14">
          <p:sp>
            <p:nvSpPr>
              <p:cNvPr id="3" name="Rectangle 2"/>
              <p:cNvSpPr/>
              <p:nvPr/>
            </p:nvSpPr>
            <p:spPr>
              <a:xfrm>
                <a:off x="907206" y="1415951"/>
                <a:ext cx="2403287" cy="400110"/>
              </a:xfrm>
              <a:prstGeom prst="rect">
                <a:avLst/>
              </a:prstGeom>
            </p:spPr>
            <p:txBody>
              <a:bodyPr wrap="none">
                <a:spAutoFit/>
              </a:bodyPr>
              <a:lstStyle/>
              <a:p>
                <a14:m>
                  <m:oMath xmlns:m="http://schemas.openxmlformats.org/officeDocument/2006/math">
                    <m:r>
                      <a:rPr lang="fr-FR" sz="2000" i="1">
                        <a:latin typeface="Cambria Math" panose="02040503050406030204" pitchFamily="18" charset="0"/>
                        <a:ea typeface="Times New Roman" panose="02020603050405020304" pitchFamily="18" charset="0"/>
                        <a:cs typeface="Times New Roman" panose="02020603050405020304" pitchFamily="18" charset="0"/>
                      </a:rPr>
                      <m:t>𝑅</m:t>
                    </m:r>
                    <m:r>
                      <a:rPr lang="fr-FR" sz="2000" i="1">
                        <a:latin typeface="Cambria Math" panose="02040503050406030204" pitchFamily="18" charset="0"/>
                        <a:ea typeface="Times New Roman" panose="02020603050405020304" pitchFamily="18" charset="0"/>
                        <a:cs typeface="Times New Roman" panose="02020603050405020304" pitchFamily="18" charset="0"/>
                      </a:rPr>
                      <m:t>=</m:t>
                    </m:r>
                    <m:sSup>
                      <m:sSupPr>
                        <m:ctrlPr>
                          <a:rPr lang="fr-FR" sz="2000" i="1">
                            <a:effectLst/>
                            <a:latin typeface="Cambria Math" panose="02040503050406030204" pitchFamily="18" charset="0"/>
                          </a:rPr>
                        </m:ctrlPr>
                      </m:sSupPr>
                      <m:e>
                        <m:r>
                          <a:rPr lang="fr-FR" sz="2000" i="1">
                            <a:effectLst/>
                            <a:latin typeface="Cambria Math" panose="02040503050406030204" pitchFamily="18" charset="0"/>
                            <a:ea typeface="Times New Roman" panose="02020603050405020304" pitchFamily="18" charset="0"/>
                            <a:cs typeface="Times New Roman" panose="02020603050405020304" pitchFamily="18" charset="0"/>
                          </a:rPr>
                          <m:t>𝑟</m:t>
                        </m:r>
                      </m:e>
                      <m:sup>
                        <m:r>
                          <a:rPr lang="fr-FR" sz="2000" i="1">
                            <a:effectLst/>
                            <a:latin typeface="Cambria Math" panose="02040503050406030204" pitchFamily="18" charset="0"/>
                            <a:ea typeface="Times New Roman" panose="02020603050405020304" pitchFamily="18" charset="0"/>
                            <a:cs typeface="Times New Roman" panose="02020603050405020304" pitchFamily="18" charset="0"/>
                          </a:rPr>
                          <m:t>2</m:t>
                        </m:r>
                      </m:sup>
                    </m:sSup>
                  </m:oMath>
                </a14:m>
                <a:r>
                  <a:rPr lang="fr-FR" sz="2000" dirty="0">
                    <a:effectLst/>
                    <a:latin typeface="Arial Narrow" panose="020B0606020202030204" pitchFamily="34" charset="0"/>
                    <a:ea typeface="Times New Roman" panose="02020603050405020304" pitchFamily="18" charset="0"/>
                    <a:cs typeface="Times New Roman" panose="02020603050405020304" pitchFamily="18" charset="0"/>
                  </a:rPr>
                  <a:t>     et     </a:t>
                </a:r>
                <a14:m>
                  <m:oMath xmlns:m="http://schemas.openxmlformats.org/officeDocument/2006/math">
                    <m:r>
                      <a:rPr lang="fr-FR" sz="2000" i="1">
                        <a:effectLst/>
                        <a:latin typeface="Cambria Math" panose="02040503050406030204" pitchFamily="18" charset="0"/>
                        <a:ea typeface="Times New Roman" panose="02020603050405020304" pitchFamily="18" charset="0"/>
                        <a:cs typeface="Times New Roman" panose="02020603050405020304" pitchFamily="18" charset="0"/>
                      </a:rPr>
                      <m:t>𝑇</m:t>
                    </m:r>
                    <m:r>
                      <a:rPr lang="fr-FR" sz="2000" i="1">
                        <a:effectLst/>
                        <a:latin typeface="Cambria Math" panose="02040503050406030204" pitchFamily="18" charset="0"/>
                        <a:ea typeface="Times New Roman" panose="02020603050405020304" pitchFamily="18" charset="0"/>
                        <a:cs typeface="Times New Roman" panose="02020603050405020304" pitchFamily="18" charset="0"/>
                      </a:rPr>
                      <m:t>=</m:t>
                    </m:r>
                    <m:sSup>
                      <m:sSupPr>
                        <m:ctrlPr>
                          <a:rPr lang="fr-FR" sz="2000" i="1">
                            <a:effectLst/>
                            <a:latin typeface="Cambria Math" panose="02040503050406030204" pitchFamily="18" charset="0"/>
                          </a:rPr>
                        </m:ctrlPr>
                      </m:sSupPr>
                      <m:e>
                        <m:r>
                          <a:rPr lang="fr-FR" sz="2000" i="1">
                            <a:effectLst/>
                            <a:latin typeface="Cambria Math" panose="02040503050406030204" pitchFamily="18" charset="0"/>
                            <a:ea typeface="Times New Roman" panose="02020603050405020304" pitchFamily="18" charset="0"/>
                            <a:cs typeface="Times New Roman" panose="02020603050405020304" pitchFamily="18" charset="0"/>
                          </a:rPr>
                          <m:t>𝑡</m:t>
                        </m:r>
                      </m:e>
                      <m:sup>
                        <m:r>
                          <a:rPr lang="fr-FR" sz="2000" i="1">
                            <a:effectLst/>
                            <a:latin typeface="Cambria Math" panose="02040503050406030204" pitchFamily="18" charset="0"/>
                            <a:ea typeface="Times New Roman" panose="02020603050405020304" pitchFamily="18" charset="0"/>
                            <a:cs typeface="Times New Roman" panose="02020603050405020304" pitchFamily="18" charset="0"/>
                          </a:rPr>
                          <m:t>2</m:t>
                        </m:r>
                      </m:sup>
                    </m:sSup>
                  </m:oMath>
                </a14:m>
                <a:endParaRPr lang="fr-FR" sz="2000" dirty="0"/>
              </a:p>
            </p:txBody>
          </p:sp>
        </mc:Choice>
        <mc:Fallback xmlns="">
          <p:sp>
            <p:nvSpPr>
              <p:cNvPr id="3" name="Rectangle 2"/>
              <p:cNvSpPr>
                <a:spLocks noRot="1" noChangeAspect="1" noMove="1" noResize="1" noEditPoints="1" noAdjustHandles="1" noChangeArrowheads="1" noChangeShapeType="1" noTextEdit="1"/>
              </p:cNvSpPr>
              <p:nvPr/>
            </p:nvSpPr>
            <p:spPr>
              <a:xfrm>
                <a:off x="907206" y="1415951"/>
                <a:ext cx="2403287" cy="400110"/>
              </a:xfrm>
              <a:prstGeom prst="rect">
                <a:avLst/>
              </a:prstGeom>
              <a:blipFill>
                <a:blip r:embed="rId7"/>
                <a:stretch>
                  <a:fillRect t="-7576" b="-25758"/>
                </a:stretch>
              </a:blipFill>
            </p:spPr>
            <p:txBody>
              <a:bodyPr/>
              <a:lstStyle/>
              <a:p>
                <a:r>
                  <a:rPr lang="fr-FR">
                    <a:noFill/>
                  </a:rPr>
                  <a:t> </a:t>
                </a:r>
              </a:p>
            </p:txBody>
          </p:sp>
        </mc:Fallback>
      </mc:AlternateContent>
      <mc:AlternateContent xmlns:mc="http://schemas.openxmlformats.org/markup-compatibility/2006" xmlns:a14="http://schemas.microsoft.com/office/drawing/2010/main">
        <mc:Choice Requires="a14">
          <p:sp>
            <p:nvSpPr>
              <p:cNvPr id="4" name="Rectangle 3"/>
              <p:cNvSpPr/>
              <p:nvPr/>
            </p:nvSpPr>
            <p:spPr>
              <a:xfrm>
                <a:off x="3217653" y="756868"/>
                <a:ext cx="4572000" cy="1764073"/>
              </a:xfrm>
              <a:prstGeom prst="rect">
                <a:avLst/>
              </a:prstGeom>
            </p:spPr>
            <p:txBody>
              <a:bodyPr>
                <a:spAutoFit/>
              </a:bodyPr>
              <a:lstStyle/>
              <a:p>
                <a:pPr marL="1444625" indent="-6350">
                  <a:spcAft>
                    <a:spcPts val="0"/>
                  </a:spcAft>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1</m:t>
                          </m:r>
                        </m:sub>
                      </m:s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𝑇</m:t>
                      </m:r>
                      <m:sSub>
                        <m:sSub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fPr>
                            <m:num>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𝜑</m:t>
                              </m:r>
                            </m:num>
                            <m:den>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sz="1800" dirty="0">
                  <a:effectLst/>
                  <a:latin typeface="Arial Narrow" panose="020B0606020202030204" pitchFamily="34" charset="0"/>
                  <a:ea typeface="Times New Roman" panose="02020603050405020304" pitchFamily="18" charset="0"/>
                  <a:cs typeface="Times New Roman" panose="02020603050405020304" pitchFamily="18" charset="0"/>
                </a:endParaRPr>
              </a:p>
              <a:p>
                <a:pPr marL="1445260" indent="342900">
                  <a:spcAft>
                    <a:spcPts val="0"/>
                  </a:spcAft>
                </a:pPr>
                <a14:m>
                  <m:oMathPara xmlns:m="http://schemas.openxmlformats.org/officeDocument/2006/math">
                    <m:oMathParaPr>
                      <m:jc m:val="centerGroup"/>
                    </m:oMathParaPr>
                    <m:oMath xmlns:m="http://schemas.openxmlformats.org/officeDocument/2006/math">
                      <m:sSub>
                        <m:sSub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sub>
                      </m:s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𝑅𝑇</m:t>
                      </m:r>
                      <m:sSub>
                        <m:sSub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pPr>
                        <m:e>
                          <m:sSup>
                            <m:sSup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𝑖</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𝜑</m:t>
                              </m:r>
                            </m:sup>
                          </m:s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fPr>
                            <m:num>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𝜑</m:t>
                              </m:r>
                            </m:num>
                            <m:den>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sz="1800" dirty="0">
                  <a:effectLst/>
                  <a:latin typeface="Arial Narrow" panose="020B0606020202030204" pitchFamily="34" charset="0"/>
                  <a:ea typeface="Times New Roman" panose="02020603050405020304" pitchFamily="18" charset="0"/>
                  <a:cs typeface="Times New Roman" panose="02020603050405020304" pitchFamily="18" charset="0"/>
                </a:endParaRPr>
              </a:p>
              <a:p>
                <a:pPr marL="1445260" indent="342900">
                  <a:spcAft>
                    <a:spcPts val="0"/>
                  </a:spcAft>
                </a:pPr>
                <a14:m>
                  <m:oMathPara xmlns:m="http://schemas.openxmlformats.org/officeDocument/2006/math">
                    <m:oMathParaPr>
                      <m:jc m:val="centerGroup"/>
                    </m:oMathParaPr>
                    <m:oMath xmlns:m="http://schemas.openxmlformats.org/officeDocument/2006/math">
                      <m:sSub>
                        <m:sSub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3</m:t>
                          </m:r>
                        </m:sub>
                      </m:s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bPr>
                        <m:e>
                          <m:sSup>
                            <m:sSup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𝑅</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sup>
                          </m:s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𝑇</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pPr>
                        <m:e>
                          <m:sSup>
                            <m:sSup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𝑖</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𝜑</m:t>
                              </m:r>
                            </m:sup>
                          </m:s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fPr>
                            <m:num>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𝜑</m:t>
                              </m:r>
                            </m:num>
                            <m:den>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sz="1800" dirty="0">
                  <a:effectLst/>
                  <a:latin typeface="Arial Narrow" panose="020B0606020202030204" pitchFamily="34" charset="0"/>
                  <a:ea typeface="Times New Roman" panose="02020603050405020304" pitchFamily="18" charset="0"/>
                  <a:cs typeface="Times New Roman" panose="02020603050405020304" pitchFamily="18" charset="0"/>
                </a:endParaRPr>
              </a:p>
              <a:p>
                <a:pPr marL="1445260" indent="342900">
                  <a:spcAft>
                    <a:spcPts val="0"/>
                  </a:spcAft>
                </a:pPr>
                <a14:m>
                  <m:oMathPara xmlns:m="http://schemas.openxmlformats.org/officeDocument/2006/math">
                    <m:oMathParaPr>
                      <m:jc m:val="centerGroup"/>
                    </m:oMathParaPr>
                    <m:oMath xmlns:m="http://schemas.openxmlformats.org/officeDocument/2006/math">
                      <m:sSub>
                        <m:sSub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4</m:t>
                          </m:r>
                        </m:sub>
                      </m:s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bPr>
                        <m:e>
                          <m:sSup>
                            <m:sSup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𝑅</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3</m:t>
                              </m:r>
                            </m:sup>
                          </m:s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𝑇</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pPr>
                        <m:e>
                          <m:sSup>
                            <m:sSup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𝑖</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𝜑</m:t>
                              </m:r>
                            </m:sup>
                          </m:s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𝑒</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fPr>
                            <m:num>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𝜑</m:t>
                              </m:r>
                            </m:num>
                            <m:den>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sz="1800" dirty="0">
                  <a:effectLst/>
                  <a:latin typeface="Arial Narrow" panose="020B0606020202030204" pitchFamily="34" charset="0"/>
                  <a:ea typeface="Times New Roman" panose="02020603050405020304" pitchFamily="18" charset="0"/>
                  <a:cs typeface="Times New Roman" panose="02020603050405020304" pitchFamily="18" charset="0"/>
                </a:endParaRPr>
              </a:p>
              <a:p>
                <a:pPr marL="1445260" algn="just">
                  <a:spcAft>
                    <a:spcPts val="0"/>
                  </a:spcAft>
                </a:pPr>
                <a:r>
                  <a:rPr lang="fr-FR" sz="1800" dirty="0">
                    <a:effectLst/>
                    <a:latin typeface="Arial Narrow" panose="020B0606020202030204" pitchFamily="34" charset="0"/>
                    <a:ea typeface="Times New Roman" panose="02020603050405020304" pitchFamily="18" charset="0"/>
                    <a:cs typeface="Times New Roman" panose="02020603050405020304" pitchFamily="18" charset="0"/>
                  </a:rPr>
                  <a:t>…</a:t>
                </a:r>
              </a:p>
            </p:txBody>
          </p:sp>
        </mc:Choice>
        <mc:Fallback xmlns="">
          <p:sp>
            <p:nvSpPr>
              <p:cNvPr id="4" name="Rectangle 3"/>
              <p:cNvSpPr>
                <a:spLocks noRot="1" noChangeAspect="1" noMove="1" noResize="1" noEditPoints="1" noAdjustHandles="1" noChangeArrowheads="1" noChangeShapeType="1" noTextEdit="1"/>
              </p:cNvSpPr>
              <p:nvPr/>
            </p:nvSpPr>
            <p:spPr>
              <a:xfrm>
                <a:off x="3217653" y="756868"/>
                <a:ext cx="4572000" cy="1764073"/>
              </a:xfrm>
              <a:prstGeom prst="rect">
                <a:avLst/>
              </a:prstGeom>
              <a:blipFill>
                <a:blip r:embed="rId8"/>
                <a:stretch>
                  <a:fillRect t="-22069" b="-14138"/>
                </a:stretch>
              </a:blipFill>
            </p:spPr>
            <p:txBody>
              <a:bodyPr/>
              <a:lstStyle/>
              <a:p>
                <a:r>
                  <a:rPr lang="fr-FR">
                    <a:noFill/>
                  </a:rPr>
                  <a:t> </a:t>
                </a:r>
              </a:p>
            </p:txBody>
          </p:sp>
        </mc:Fallback>
      </mc:AlternateContent>
      <p:grpSp>
        <p:nvGrpSpPr>
          <p:cNvPr id="6" name="Groupe 5"/>
          <p:cNvGrpSpPr/>
          <p:nvPr/>
        </p:nvGrpSpPr>
        <p:grpSpPr>
          <a:xfrm>
            <a:off x="219075" y="2208213"/>
            <a:ext cx="7898888" cy="1143447"/>
            <a:chOff x="219075" y="2208213"/>
            <a:chExt cx="7898888" cy="1143447"/>
          </a:xfrm>
        </p:grpSpPr>
        <p:sp>
          <p:nvSpPr>
            <p:cNvPr id="57" name="Rectangle 56"/>
            <p:cNvSpPr/>
            <p:nvPr/>
          </p:nvSpPr>
          <p:spPr>
            <a:xfrm>
              <a:off x="219075" y="2208213"/>
              <a:ext cx="3058851" cy="369332"/>
            </a:xfrm>
            <a:prstGeom prst="rect">
              <a:avLst/>
            </a:prstGeom>
          </p:spPr>
          <p:txBody>
            <a:bodyPr wrap="none">
              <a:spAutoFit/>
            </a:bodyPr>
            <a:lstStyle/>
            <a:p>
              <a:r>
                <a:rPr lang="fr-FR" b="1" i="1" dirty="0" smtClean="0">
                  <a:latin typeface="Arial Narrow" pitchFamily="34" charset="0"/>
                </a:rPr>
                <a:t>Amplitude de l’onde transmise :</a:t>
              </a:r>
              <a:endParaRPr lang="fr-FR" dirty="0">
                <a:latin typeface="Arial Narrow" pitchFamily="34" charset="0"/>
              </a:endParaRPr>
            </a:p>
          </p:txBody>
        </p:sp>
        <mc:AlternateContent xmlns:mc="http://schemas.openxmlformats.org/markup-compatibility/2006" xmlns:a14="http://schemas.microsoft.com/office/drawing/2010/main">
          <mc:Choice Requires="a14">
            <p:sp>
              <p:nvSpPr>
                <p:cNvPr id="5" name="Rectangle 4"/>
                <p:cNvSpPr/>
                <p:nvPr/>
              </p:nvSpPr>
              <p:spPr>
                <a:xfrm>
                  <a:off x="1336163" y="2587092"/>
                  <a:ext cx="6781800" cy="764568"/>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rPr>
                            </m:ctrlPr>
                          </m:sSubPr>
                          <m:e>
                            <m:r>
                              <a:rPr lang="fr-FR" i="1">
                                <a:latin typeface="Cambria Math" panose="02040503050406030204" pitchFamily="18" charset="0"/>
                              </a:rPr>
                              <m:t>𝜓</m:t>
                            </m:r>
                          </m:e>
                          <m:sub>
                            <m:r>
                              <a:rPr lang="fr-FR" i="1">
                                <a:latin typeface="Cambria Math" panose="02040503050406030204" pitchFamily="18" charset="0"/>
                              </a:rPr>
                              <m:t>𝑡</m:t>
                            </m:r>
                          </m:sub>
                        </m:sSub>
                        <m:d>
                          <m:dPr>
                            <m:ctrlPr>
                              <a:rPr lang="fr-FR" i="1">
                                <a:latin typeface="Cambria Math" panose="02040503050406030204" pitchFamily="18" charset="0"/>
                              </a:rPr>
                            </m:ctrlPr>
                          </m:dPr>
                          <m:e>
                            <m:r>
                              <a:rPr lang="fr-FR" i="1">
                                <a:latin typeface="Cambria Math" panose="02040503050406030204" pitchFamily="18" charset="0"/>
                              </a:rPr>
                              <m:t>𝑃</m:t>
                            </m:r>
                          </m:e>
                        </m:d>
                        <m:r>
                          <a:rPr lang="fr-FR" i="0">
                            <a:latin typeface="Cambria Math" panose="02040503050406030204" pitchFamily="18" charset="0"/>
                          </a:rPr>
                          <m:t>=</m:t>
                        </m:r>
                        <m:nary>
                          <m:naryPr>
                            <m:chr m:val="∑"/>
                            <m:limLoc m:val="undOvr"/>
                            <m:supHide m:val="on"/>
                            <m:ctrlPr>
                              <a:rPr lang="fr-FR" i="1">
                                <a:latin typeface="Cambria Math" panose="02040503050406030204" pitchFamily="18" charset="0"/>
                              </a:rPr>
                            </m:ctrlPr>
                          </m:naryPr>
                          <m:sub>
                            <m:r>
                              <a:rPr lang="fr-FR" i="1">
                                <a:latin typeface="Cambria Math" panose="02040503050406030204" pitchFamily="18" charset="0"/>
                              </a:rPr>
                              <m:t>𝑖</m:t>
                            </m:r>
                          </m:sub>
                          <m:sup/>
                          <m:e>
                            <m:sSub>
                              <m:sSubPr>
                                <m:ctrlPr>
                                  <a:rPr lang="fr-FR" i="1">
                                    <a:latin typeface="Cambria Math" panose="02040503050406030204" pitchFamily="18" charset="0"/>
                                  </a:rPr>
                                </m:ctrlPr>
                              </m:sSubPr>
                              <m:e>
                                <m:r>
                                  <a:rPr lang="fr-FR" i="1">
                                    <a:latin typeface="Cambria Math" panose="02040503050406030204" pitchFamily="18" charset="0"/>
                                  </a:rPr>
                                  <m:t>𝜓</m:t>
                                </m:r>
                              </m:e>
                              <m:sub>
                                <m:r>
                                  <a:rPr lang="fr-FR" i="1">
                                    <a:latin typeface="Cambria Math" panose="02040503050406030204" pitchFamily="18" charset="0"/>
                                  </a:rPr>
                                  <m:t>𝑖</m:t>
                                </m:r>
                              </m:sub>
                            </m:sSub>
                          </m:e>
                        </m:nary>
                        <m:r>
                          <a:rPr lang="fr-FR" i="0">
                            <a:latin typeface="Cambria Math" panose="02040503050406030204" pitchFamily="18" charset="0"/>
                          </a:rPr>
                          <m:t>= </m:t>
                        </m:r>
                        <m:r>
                          <a:rPr lang="fr-FR" i="1">
                            <a:latin typeface="Cambria Math" panose="02040503050406030204" pitchFamily="18" charset="0"/>
                          </a:rPr>
                          <m:t>𝑇</m:t>
                        </m:r>
                        <m:sSub>
                          <m:sSubPr>
                            <m:ctrlPr>
                              <a:rPr lang="fr-FR" i="1">
                                <a:latin typeface="Cambria Math" panose="02040503050406030204" pitchFamily="18" charset="0"/>
                              </a:rPr>
                            </m:ctrlPr>
                          </m:sSubPr>
                          <m:e>
                            <m:r>
                              <a:rPr lang="fr-FR" i="1">
                                <a:latin typeface="Cambria Math" panose="02040503050406030204" pitchFamily="18" charset="0"/>
                              </a:rPr>
                              <m:t>𝜓</m:t>
                            </m:r>
                          </m:e>
                          <m:sub>
                            <m:r>
                              <a:rPr lang="fr-FR" i="0">
                                <a:latin typeface="Cambria Math" panose="02040503050406030204" pitchFamily="18" charset="0"/>
                              </a:rPr>
                              <m:t>0</m:t>
                            </m:r>
                          </m:sub>
                        </m:sSub>
                        <m:d>
                          <m:dPr>
                            <m:begChr m:val="["/>
                            <m:endChr m:val="]"/>
                            <m:ctrlPr>
                              <a:rPr lang="fr-FR" i="1">
                                <a:latin typeface="Cambria Math" panose="02040503050406030204" pitchFamily="18" charset="0"/>
                              </a:rPr>
                            </m:ctrlPr>
                          </m:dPr>
                          <m:e>
                            <m:r>
                              <a:rPr lang="fr-FR" i="0">
                                <a:latin typeface="Cambria Math" panose="02040503050406030204" pitchFamily="18" charset="0"/>
                              </a:rPr>
                              <m:t>1+</m:t>
                            </m:r>
                            <m:sSup>
                              <m:sSupPr>
                                <m:ctrlPr>
                                  <a:rPr lang="fr-FR" i="1">
                                    <a:latin typeface="Cambria Math" panose="02040503050406030204" pitchFamily="18" charset="0"/>
                                  </a:rPr>
                                </m:ctrlPr>
                              </m:sSupPr>
                              <m:e>
                                <m:r>
                                  <a:rPr lang="fr-FR" i="1">
                                    <a:latin typeface="Cambria Math" panose="02040503050406030204" pitchFamily="18" charset="0"/>
                                  </a:rPr>
                                  <m:t>𝑅𝑒</m:t>
                                </m:r>
                              </m:e>
                              <m:sup>
                                <m:r>
                                  <a:rPr lang="fr-FR" i="1">
                                    <a:latin typeface="Cambria Math" panose="02040503050406030204" pitchFamily="18" charset="0"/>
                                  </a:rPr>
                                  <m:t>𝑖</m:t>
                                </m:r>
                                <m:r>
                                  <a:rPr lang="fr-FR" i="1">
                                    <a:latin typeface="Cambria Math" panose="02040503050406030204" pitchFamily="18" charset="0"/>
                                  </a:rPr>
                                  <m:t>𝜑</m:t>
                                </m:r>
                              </m:sup>
                            </m:sSup>
                            <m:sSup>
                              <m:sSupPr>
                                <m:ctrlPr>
                                  <a:rPr lang="fr-FR" i="1">
                                    <a:latin typeface="Cambria Math" panose="02040503050406030204" pitchFamily="18" charset="0"/>
                                  </a:rPr>
                                </m:ctrlPr>
                              </m:sSupPr>
                              <m:e>
                                <m:r>
                                  <a:rPr lang="fr-FR" i="0">
                                    <a:latin typeface="Cambria Math" panose="02040503050406030204" pitchFamily="18" charset="0"/>
                                  </a:rPr>
                                  <m:t>+</m:t>
                                </m:r>
                                <m:sSup>
                                  <m:sSupPr>
                                    <m:ctrlPr>
                                      <a:rPr lang="fr-FR" i="1">
                                        <a:latin typeface="Cambria Math" panose="02040503050406030204" pitchFamily="18" charset="0"/>
                                      </a:rPr>
                                    </m:ctrlPr>
                                  </m:sSupPr>
                                  <m:e>
                                    <m:r>
                                      <a:rPr lang="fr-FR" i="1">
                                        <a:latin typeface="Cambria Math" panose="02040503050406030204" pitchFamily="18" charset="0"/>
                                      </a:rPr>
                                      <m:t>𝑅</m:t>
                                    </m:r>
                                  </m:e>
                                  <m:sup>
                                    <m:r>
                                      <a:rPr lang="fr-FR" i="0">
                                        <a:latin typeface="Cambria Math" panose="02040503050406030204" pitchFamily="18" charset="0"/>
                                      </a:rPr>
                                      <m:t>2</m:t>
                                    </m:r>
                                  </m:sup>
                                </m:sSup>
                                <m:r>
                                  <a:rPr lang="fr-FR" i="1">
                                    <a:latin typeface="Cambria Math" panose="02040503050406030204" pitchFamily="18" charset="0"/>
                                  </a:rPr>
                                  <m:t>𝑒</m:t>
                                </m:r>
                              </m:e>
                              <m:sup>
                                <m:r>
                                  <a:rPr lang="fr-FR" i="1">
                                    <a:latin typeface="Cambria Math" panose="02040503050406030204" pitchFamily="18" charset="0"/>
                                  </a:rPr>
                                  <m:t>𝑖</m:t>
                                </m:r>
                                <m:r>
                                  <a:rPr lang="fr-FR" i="0">
                                    <a:latin typeface="Cambria Math" panose="02040503050406030204" pitchFamily="18" charset="0"/>
                                  </a:rPr>
                                  <m:t>2</m:t>
                                </m:r>
                                <m:r>
                                  <a:rPr lang="fr-FR" i="1">
                                    <a:latin typeface="Cambria Math" panose="02040503050406030204" pitchFamily="18" charset="0"/>
                                  </a:rPr>
                                  <m:t>𝜑</m:t>
                                </m:r>
                              </m:sup>
                            </m:sSup>
                            <m:r>
                              <a:rPr lang="fr-FR" i="0">
                                <a:latin typeface="Cambria Math" panose="02040503050406030204" pitchFamily="18" charset="0"/>
                              </a:rPr>
                              <m:t>+…</m:t>
                            </m:r>
                            <m:sSup>
                              <m:sSupPr>
                                <m:ctrlPr>
                                  <a:rPr lang="fr-FR" i="1">
                                    <a:latin typeface="Cambria Math" panose="02040503050406030204" pitchFamily="18" charset="0"/>
                                  </a:rPr>
                                </m:ctrlPr>
                              </m:sSupPr>
                              <m:e>
                                <m:r>
                                  <a:rPr lang="fr-FR" i="0">
                                    <a:latin typeface="Cambria Math" panose="02040503050406030204" pitchFamily="18" charset="0"/>
                                  </a:rPr>
                                  <m:t>+</m:t>
                                </m:r>
                                <m:sSup>
                                  <m:sSupPr>
                                    <m:ctrlPr>
                                      <a:rPr lang="fr-FR" i="1">
                                        <a:latin typeface="Cambria Math" panose="02040503050406030204" pitchFamily="18" charset="0"/>
                                      </a:rPr>
                                    </m:ctrlPr>
                                  </m:sSupPr>
                                  <m:e>
                                    <m:r>
                                      <a:rPr lang="fr-FR" i="1">
                                        <a:latin typeface="Cambria Math" panose="02040503050406030204" pitchFamily="18" charset="0"/>
                                      </a:rPr>
                                      <m:t>𝑅</m:t>
                                    </m:r>
                                  </m:e>
                                  <m:sup>
                                    <m:r>
                                      <a:rPr lang="fr-FR" i="1">
                                        <a:latin typeface="Cambria Math" panose="02040503050406030204" pitchFamily="18" charset="0"/>
                                      </a:rPr>
                                      <m:t>𝑚</m:t>
                                    </m:r>
                                  </m:sup>
                                </m:sSup>
                                <m:r>
                                  <a:rPr lang="fr-FR" i="1">
                                    <a:latin typeface="Cambria Math" panose="02040503050406030204" pitchFamily="18" charset="0"/>
                                  </a:rPr>
                                  <m:t>𝑒</m:t>
                                </m:r>
                              </m:e>
                              <m:sup>
                                <m:r>
                                  <a:rPr lang="fr-FR" i="1">
                                    <a:latin typeface="Cambria Math" panose="02040503050406030204" pitchFamily="18" charset="0"/>
                                  </a:rPr>
                                  <m:t>𝑖𝑚</m:t>
                                </m:r>
                                <m:r>
                                  <a:rPr lang="fr-FR" i="1">
                                    <a:latin typeface="Cambria Math" panose="02040503050406030204" pitchFamily="18" charset="0"/>
                                  </a:rPr>
                                  <m:t>𝜑</m:t>
                                </m:r>
                              </m:sup>
                            </m:sSup>
                            <m:r>
                              <a:rPr lang="fr-FR" i="0">
                                <a:latin typeface="Cambria Math" panose="02040503050406030204" pitchFamily="18" charset="0"/>
                              </a:rPr>
                              <m:t>+…</m:t>
                            </m:r>
                          </m:e>
                        </m:d>
                        <m:sSup>
                          <m:sSupPr>
                            <m:ctrlPr>
                              <a:rPr lang="fr-FR" i="1">
                                <a:latin typeface="Cambria Math" panose="02040503050406030204" pitchFamily="18" charset="0"/>
                              </a:rPr>
                            </m:ctrlPr>
                          </m:sSupPr>
                          <m:e>
                            <m:r>
                              <a:rPr lang="fr-FR" i="1">
                                <a:latin typeface="Cambria Math" panose="02040503050406030204" pitchFamily="18" charset="0"/>
                              </a:rPr>
                              <m:t>𝑒</m:t>
                            </m:r>
                          </m:e>
                          <m:sup>
                            <m:r>
                              <a:rPr lang="fr-FR" i="1">
                                <a:latin typeface="Cambria Math" panose="02040503050406030204" pitchFamily="18" charset="0"/>
                              </a:rPr>
                              <m:t>𝑖</m:t>
                            </m:r>
                            <m:f>
                              <m:fPr>
                                <m:type m:val="skw"/>
                                <m:ctrlPr>
                                  <a:rPr lang="fr-FR" i="1">
                                    <a:latin typeface="Cambria Math" panose="02040503050406030204" pitchFamily="18" charset="0"/>
                                  </a:rPr>
                                </m:ctrlPr>
                              </m:fPr>
                              <m:num>
                                <m:r>
                                  <a:rPr lang="fr-FR" i="1">
                                    <a:latin typeface="Cambria Math" panose="02040503050406030204" pitchFamily="18" charset="0"/>
                                  </a:rPr>
                                  <m:t>𝜑</m:t>
                                </m:r>
                              </m:num>
                              <m:den>
                                <m:r>
                                  <a:rPr lang="fr-FR" i="0">
                                    <a:latin typeface="Cambria Math" panose="02040503050406030204" pitchFamily="18" charset="0"/>
                                  </a:rPr>
                                  <m:t>2</m:t>
                                </m:r>
                              </m:den>
                            </m:f>
                          </m:sup>
                        </m:sSup>
                      </m:oMath>
                    </m:oMathPara>
                  </a14:m>
                  <a:endParaRPr lang="fr-FR" dirty="0"/>
                </a:p>
              </p:txBody>
            </p:sp>
          </mc:Choice>
          <mc:Fallback xmlns="">
            <p:sp>
              <p:nvSpPr>
                <p:cNvPr id="5" name="Rectangle 4"/>
                <p:cNvSpPr>
                  <a:spLocks noRot="1" noChangeAspect="1" noMove="1" noResize="1" noEditPoints="1" noAdjustHandles="1" noChangeArrowheads="1" noChangeShapeType="1" noTextEdit="1"/>
                </p:cNvSpPr>
                <p:nvPr/>
              </p:nvSpPr>
              <p:spPr>
                <a:xfrm>
                  <a:off x="1336163" y="2587092"/>
                  <a:ext cx="6781800" cy="764568"/>
                </a:xfrm>
                <a:prstGeom prst="rect">
                  <a:avLst/>
                </a:prstGeom>
                <a:blipFill>
                  <a:blip r:embed="rId9"/>
                  <a:stretch>
                    <a:fillRect/>
                  </a:stretch>
                </a:blipFill>
              </p:spPr>
              <p:txBody>
                <a:bodyPr/>
                <a:lstStyle/>
                <a:p>
                  <a:r>
                    <a:rPr lang="fr-FR">
                      <a:noFill/>
                    </a:rPr>
                    <a:t> </a:t>
                  </a:r>
                </a:p>
              </p:txBody>
            </p:sp>
          </mc:Fallback>
        </mc:AlternateContent>
      </p:grpSp>
      <p:grpSp>
        <p:nvGrpSpPr>
          <p:cNvPr id="8" name="Groupe 7"/>
          <p:cNvGrpSpPr/>
          <p:nvPr/>
        </p:nvGrpSpPr>
        <p:grpSpPr>
          <a:xfrm>
            <a:off x="2864509" y="3631746"/>
            <a:ext cx="3844837" cy="802257"/>
            <a:chOff x="2864509" y="3631746"/>
            <a:chExt cx="3844837" cy="802257"/>
          </a:xfrm>
        </p:grpSpPr>
        <p:grpSp>
          <p:nvGrpSpPr>
            <p:cNvPr id="85" name="Groupe 84"/>
            <p:cNvGrpSpPr/>
            <p:nvPr/>
          </p:nvGrpSpPr>
          <p:grpSpPr>
            <a:xfrm>
              <a:off x="2864509" y="3631746"/>
              <a:ext cx="3844836" cy="802257"/>
              <a:chOff x="2864510" y="4166558"/>
              <a:chExt cx="2556983" cy="802257"/>
            </a:xfrm>
          </p:grpSpPr>
          <p:sp>
            <p:nvSpPr>
              <p:cNvPr id="84" name="Rectangle 83"/>
              <p:cNvSpPr/>
              <p:nvPr/>
            </p:nvSpPr>
            <p:spPr>
              <a:xfrm>
                <a:off x="3426371" y="4166558"/>
                <a:ext cx="1995122" cy="80225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83" name="Flèche à angle droit 82"/>
              <p:cNvSpPr/>
              <p:nvPr/>
            </p:nvSpPr>
            <p:spPr>
              <a:xfrm rot="5400000">
                <a:off x="2855884" y="4206824"/>
                <a:ext cx="491705" cy="474453"/>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mc:AlternateContent xmlns:mc="http://schemas.openxmlformats.org/markup-compatibility/2006" xmlns:a14="http://schemas.microsoft.com/office/drawing/2010/main">
          <mc:Choice Requires="a14">
            <p:sp>
              <p:nvSpPr>
                <p:cNvPr id="7" name="Rectangle 6"/>
                <p:cNvSpPr/>
                <p:nvPr/>
              </p:nvSpPr>
              <p:spPr>
                <a:xfrm>
                  <a:off x="3709358" y="3673118"/>
                  <a:ext cx="2999988" cy="614848"/>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rPr>
                            </m:ctrlPr>
                          </m:sSubPr>
                          <m:e>
                            <m:r>
                              <a:rPr lang="fr-FR" i="1">
                                <a:latin typeface="Cambria Math" panose="02040503050406030204" pitchFamily="18" charset="0"/>
                              </a:rPr>
                              <m:t>𝜓</m:t>
                            </m:r>
                          </m:e>
                          <m:sub>
                            <m:r>
                              <a:rPr lang="fr-FR" i="1">
                                <a:latin typeface="Cambria Math" panose="02040503050406030204" pitchFamily="18" charset="0"/>
                              </a:rPr>
                              <m:t>𝑡</m:t>
                            </m:r>
                          </m:sub>
                        </m:sSub>
                        <m:d>
                          <m:dPr>
                            <m:ctrlPr>
                              <a:rPr lang="fr-FR" i="1">
                                <a:latin typeface="Cambria Math" panose="02040503050406030204" pitchFamily="18" charset="0"/>
                              </a:rPr>
                            </m:ctrlPr>
                          </m:dPr>
                          <m:e>
                            <m:r>
                              <a:rPr lang="fr-FR" i="1">
                                <a:latin typeface="Cambria Math" panose="02040503050406030204" pitchFamily="18" charset="0"/>
                              </a:rPr>
                              <m:t>𝑃</m:t>
                            </m:r>
                          </m:e>
                        </m:d>
                        <m:r>
                          <a:rPr lang="fr-FR" i="0">
                            <a:latin typeface="Cambria Math" panose="02040503050406030204" pitchFamily="18" charset="0"/>
                          </a:rPr>
                          <m:t>=</m:t>
                        </m:r>
                        <m:r>
                          <a:rPr lang="fr-FR" i="1">
                            <a:latin typeface="Cambria Math" panose="02040503050406030204" pitchFamily="18" charset="0"/>
                          </a:rPr>
                          <m:t>𝑇</m:t>
                        </m:r>
                        <m:sSub>
                          <m:sSubPr>
                            <m:ctrlPr>
                              <a:rPr lang="fr-FR" i="1">
                                <a:latin typeface="Cambria Math" panose="02040503050406030204" pitchFamily="18" charset="0"/>
                              </a:rPr>
                            </m:ctrlPr>
                          </m:sSubPr>
                          <m:e>
                            <m:r>
                              <a:rPr lang="fr-FR" i="1">
                                <a:latin typeface="Cambria Math" panose="02040503050406030204" pitchFamily="18" charset="0"/>
                              </a:rPr>
                              <m:t>𝜓</m:t>
                            </m:r>
                          </m:e>
                          <m:sub>
                            <m:r>
                              <a:rPr lang="fr-FR" i="0">
                                <a:latin typeface="Cambria Math" panose="02040503050406030204" pitchFamily="18" charset="0"/>
                              </a:rPr>
                              <m:t>0</m:t>
                            </m:r>
                          </m:sub>
                        </m:sSub>
                        <m:f>
                          <m:fPr>
                            <m:ctrlPr>
                              <a:rPr lang="fr-FR" i="1">
                                <a:latin typeface="Cambria Math" panose="02040503050406030204" pitchFamily="18" charset="0"/>
                              </a:rPr>
                            </m:ctrlPr>
                          </m:fPr>
                          <m:num>
                            <m:r>
                              <a:rPr lang="fr-FR" i="0">
                                <a:latin typeface="Cambria Math" panose="02040503050406030204" pitchFamily="18" charset="0"/>
                              </a:rPr>
                              <m:t>1</m:t>
                            </m:r>
                          </m:num>
                          <m:den>
                            <m:r>
                              <a:rPr lang="fr-FR" i="0">
                                <a:latin typeface="Cambria Math" panose="02040503050406030204" pitchFamily="18" charset="0"/>
                              </a:rPr>
                              <m:t>1−</m:t>
                            </m:r>
                            <m:sSup>
                              <m:sSupPr>
                                <m:ctrlPr>
                                  <a:rPr lang="fr-FR" i="1">
                                    <a:latin typeface="Cambria Math" panose="02040503050406030204" pitchFamily="18" charset="0"/>
                                  </a:rPr>
                                </m:ctrlPr>
                              </m:sSupPr>
                              <m:e>
                                <m:r>
                                  <a:rPr lang="fr-FR" i="1">
                                    <a:latin typeface="Cambria Math" panose="02040503050406030204" pitchFamily="18" charset="0"/>
                                  </a:rPr>
                                  <m:t>𝑅𝑒</m:t>
                                </m:r>
                              </m:e>
                              <m:sup>
                                <m:r>
                                  <a:rPr lang="fr-FR" i="1">
                                    <a:latin typeface="Cambria Math" panose="02040503050406030204" pitchFamily="18" charset="0"/>
                                  </a:rPr>
                                  <m:t>𝑖</m:t>
                                </m:r>
                                <m:r>
                                  <a:rPr lang="fr-FR" i="1">
                                    <a:latin typeface="Cambria Math" panose="02040503050406030204" pitchFamily="18" charset="0"/>
                                  </a:rPr>
                                  <m:t>𝜑</m:t>
                                </m:r>
                              </m:sup>
                            </m:sSup>
                          </m:den>
                        </m:f>
                        <m:sSup>
                          <m:sSupPr>
                            <m:ctrlPr>
                              <a:rPr lang="fr-FR" i="1">
                                <a:latin typeface="Cambria Math" panose="02040503050406030204" pitchFamily="18" charset="0"/>
                              </a:rPr>
                            </m:ctrlPr>
                          </m:sSupPr>
                          <m:e>
                            <m:r>
                              <a:rPr lang="fr-FR" i="1">
                                <a:latin typeface="Cambria Math" panose="02040503050406030204" pitchFamily="18" charset="0"/>
                              </a:rPr>
                              <m:t>𝑒</m:t>
                            </m:r>
                          </m:e>
                          <m:sup>
                            <m:r>
                              <a:rPr lang="fr-FR" i="1">
                                <a:latin typeface="Cambria Math" panose="02040503050406030204" pitchFamily="18" charset="0"/>
                              </a:rPr>
                              <m:t>𝑖</m:t>
                            </m:r>
                            <m:f>
                              <m:fPr>
                                <m:type m:val="skw"/>
                                <m:ctrlPr>
                                  <a:rPr lang="fr-FR" i="1">
                                    <a:latin typeface="Cambria Math" panose="02040503050406030204" pitchFamily="18" charset="0"/>
                                  </a:rPr>
                                </m:ctrlPr>
                              </m:fPr>
                              <m:num>
                                <m:r>
                                  <a:rPr lang="fr-FR" i="1">
                                    <a:latin typeface="Cambria Math" panose="02040503050406030204" pitchFamily="18" charset="0"/>
                                  </a:rPr>
                                  <m:t>𝜑</m:t>
                                </m:r>
                              </m:num>
                              <m:den>
                                <m:r>
                                  <a:rPr lang="fr-FR" i="0">
                                    <a:latin typeface="Cambria Math" panose="02040503050406030204" pitchFamily="18" charset="0"/>
                                  </a:rPr>
                                  <m:t>2</m:t>
                                </m:r>
                              </m:den>
                            </m:f>
                          </m:sup>
                        </m:sSup>
                      </m:oMath>
                    </m:oMathPara>
                  </a14:m>
                  <a:endParaRPr lang="fr-FR" dirty="0"/>
                </a:p>
              </p:txBody>
            </p:sp>
          </mc:Choice>
          <mc:Fallback xmlns="">
            <p:sp>
              <p:nvSpPr>
                <p:cNvPr id="7" name="Rectangle 6"/>
                <p:cNvSpPr>
                  <a:spLocks noRot="1" noChangeAspect="1" noMove="1" noResize="1" noEditPoints="1" noAdjustHandles="1" noChangeArrowheads="1" noChangeShapeType="1" noTextEdit="1"/>
                </p:cNvSpPr>
                <p:nvPr/>
              </p:nvSpPr>
              <p:spPr>
                <a:xfrm>
                  <a:off x="3709358" y="3673118"/>
                  <a:ext cx="2999988" cy="614848"/>
                </a:xfrm>
                <a:prstGeom prst="rect">
                  <a:avLst/>
                </a:prstGeom>
                <a:blipFill>
                  <a:blip r:embed="rId10"/>
                  <a:stretch>
                    <a:fillRect/>
                  </a:stretch>
                </a:blipFill>
              </p:spPr>
              <p:txBody>
                <a:bodyPr/>
                <a:lstStyle/>
                <a:p>
                  <a:r>
                    <a:rPr lang="fr-FR">
                      <a:noFill/>
                    </a:rPr>
                    <a:t> </a:t>
                  </a:r>
                </a:p>
              </p:txBody>
            </p:sp>
          </mc:Fallback>
        </mc:AlternateContent>
      </p:grpSp>
      <p:grpSp>
        <p:nvGrpSpPr>
          <p:cNvPr id="10" name="Groupe 9"/>
          <p:cNvGrpSpPr/>
          <p:nvPr/>
        </p:nvGrpSpPr>
        <p:grpSpPr>
          <a:xfrm>
            <a:off x="219075" y="4546922"/>
            <a:ext cx="7199680" cy="1655470"/>
            <a:chOff x="219075" y="4546922"/>
            <a:chExt cx="7199680" cy="1655470"/>
          </a:xfrm>
        </p:grpSpPr>
        <p:grpSp>
          <p:nvGrpSpPr>
            <p:cNvPr id="88" name="Groupe 87"/>
            <p:cNvGrpSpPr/>
            <p:nvPr/>
          </p:nvGrpSpPr>
          <p:grpSpPr>
            <a:xfrm>
              <a:off x="219075" y="4546922"/>
              <a:ext cx="7199680" cy="1655470"/>
              <a:chOff x="219075" y="4546922"/>
              <a:chExt cx="7199680" cy="1655470"/>
            </a:xfrm>
          </p:grpSpPr>
          <p:sp>
            <p:nvSpPr>
              <p:cNvPr id="223251" name="Rectangle 19"/>
              <p:cNvSpPr>
                <a:spLocks noChangeArrowheads="1"/>
              </p:cNvSpPr>
              <p:nvPr/>
            </p:nvSpPr>
            <p:spPr bwMode="auto">
              <a:xfrm>
                <a:off x="219075" y="4546922"/>
                <a:ext cx="3571336" cy="3693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lang="fr-FR" b="1" i="1" dirty="0" smtClean="0">
                    <a:latin typeface="Arial Narrow" pitchFamily="34" charset="0"/>
                  </a:rPr>
                  <a:t>Intensité de l’onde transmise :</a:t>
                </a:r>
              </a:p>
            </p:txBody>
          </p:sp>
          <p:sp>
            <p:nvSpPr>
              <p:cNvPr id="86" name="Rectangle 85"/>
              <p:cNvSpPr/>
              <p:nvPr/>
            </p:nvSpPr>
            <p:spPr>
              <a:xfrm>
                <a:off x="1664936" y="4839419"/>
                <a:ext cx="5753819" cy="1362973"/>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mc:AlternateContent xmlns:mc="http://schemas.openxmlformats.org/markup-compatibility/2006" xmlns:a14="http://schemas.microsoft.com/office/drawing/2010/main">
          <mc:Choice Requires="a14">
            <p:sp>
              <p:nvSpPr>
                <p:cNvPr id="9" name="Rectangle 8"/>
                <p:cNvSpPr/>
                <p:nvPr/>
              </p:nvSpPr>
              <p:spPr>
                <a:xfrm>
                  <a:off x="1547813" y="5072540"/>
                  <a:ext cx="5670255" cy="994631"/>
                </a:xfrm>
                <a:prstGeom prst="rect">
                  <a:avLst/>
                </a:prstGeom>
              </p:spPr>
              <p:txBody>
                <a:bodyPr wrap="square">
                  <a:spAutoFit/>
                </a:bodyPr>
                <a:lstStyle/>
                <a:p>
                  <a:pPr marL="455295" indent="342900">
                    <a:spcAft>
                      <a:spcPts val="0"/>
                    </a:spcAft>
                  </a:pPr>
                  <a14:m>
                    <m:oMath xmlns:m="http://schemas.openxmlformats.org/officeDocument/2006/math">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𝐼</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𝑡</m:t>
                          </m:r>
                        </m:sub>
                      </m:sSub>
                      <m:d>
                        <m:d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d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𝑃</m:t>
                          </m:r>
                        </m:e>
                      </m:d>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sSup>
                        <m:sSup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pPr>
                        <m:e>
                          <m:d>
                            <m:dPr>
                              <m:begChr m:val="|"/>
                              <m:endChr m:val="|"/>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dPr>
                            <m:e>
                              <m:sSub>
                                <m:sSub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𝜓</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𝑡</m:t>
                                  </m:r>
                                </m:sub>
                              </m:sSub>
                              <m:d>
                                <m:d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d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𝑃</m:t>
                                  </m:r>
                                </m:e>
                              </m:d>
                            </m:e>
                          </m:d>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sup>
                      </m:s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f>
                        <m:f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fPr>
                        <m:num>
                          <m:sSub>
                            <m:sSub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𝐼</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𝑚𝑎𝑥</m:t>
                              </m:r>
                            </m:sub>
                          </m:sSub>
                        </m:num>
                        <m:den>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1+</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𝑀</m:t>
                          </m:r>
                          <m:func>
                            <m:func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funcPr>
                            <m:fName>
                              <m:sSup>
                                <m:sSupPr>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sSupPr>
                                <m:e>
                                  <m:r>
                                    <m:rPr>
                                      <m:sty m:val="p"/>
                                    </m:rPr>
                                    <a:rPr lang="fr-FR" sz="1800">
                                      <a:effectLst/>
                                      <a:latin typeface="Cambria Math" panose="02040503050406030204" pitchFamily="18" charset="0"/>
                                      <a:ea typeface="Times New Roman" panose="02020603050405020304" pitchFamily="18" charset="0"/>
                                      <a:cs typeface="Times New Roman" panose="02020603050405020304" pitchFamily="18" charset="0"/>
                                    </a:rPr>
                                    <m:t>sin</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sup>
                              </m:sSup>
                            </m:fName>
                            <m:e>
                              <m:f>
                                <m:fPr>
                                  <m:type m:val="skw"/>
                                  <m:ctrlPr>
                                    <a:rPr lang="fr-FR" sz="1800" i="1">
                                      <a:effectLst/>
                                      <a:latin typeface="Cambria Math" panose="02040503050406030204" pitchFamily="18" charset="0"/>
                                      <a:ea typeface="Times New Roman" panose="02020603050405020304" pitchFamily="18" charset="0"/>
                                      <a:cs typeface="Times New Roman" panose="02020603050405020304" pitchFamily="18" charset="0"/>
                                    </a:rPr>
                                  </m:ctrlPr>
                                </m:fPr>
                                <m:num>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𝜑</m:t>
                                  </m:r>
                                </m:num>
                                <m:den>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den>
                              </m:f>
                            </m:e>
                          </m:func>
                        </m:den>
                      </m:f>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 </m:t>
                      </m:r>
                    </m:oMath>
                  </a14:m>
                  <a:r>
                    <a:rPr lang="fr-FR" sz="1800" dirty="0">
                      <a:effectLst/>
                      <a:latin typeface="Arial Narrow" panose="020B0606020202030204" pitchFamily="34" charset="0"/>
                      <a:ea typeface="Times New Roman" panose="02020603050405020304" pitchFamily="18" charset="0"/>
                      <a:cs typeface="Times New Roman" panose="02020603050405020304" pitchFamily="18" charset="0"/>
                    </a:rPr>
                    <a:t>   </a:t>
                  </a:r>
                </a:p>
                <a:p>
                  <a:r>
                    <a:rPr lang="fr-FR" sz="1800" dirty="0">
                      <a:effectLst/>
                      <a:latin typeface="Arial Narrow" panose="020B0606020202030204" pitchFamily="34" charset="0"/>
                      <a:ea typeface="Times New Roman" panose="02020603050405020304" pitchFamily="18" charset="0"/>
                      <a:cs typeface="Times New Roman" panose="02020603050405020304" pitchFamily="18" charset="0"/>
                    </a:rPr>
                    <a:t>            avec   </a:t>
                  </a:r>
                  <a14:m>
                    <m:oMath xmlns:m="http://schemas.openxmlformats.org/officeDocument/2006/math">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𝑀</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f>
                        <m:fPr>
                          <m:ctrlPr>
                            <a:rPr lang="fr-FR" i="1">
                              <a:effectLst/>
                              <a:latin typeface="Cambria Math" panose="02040503050406030204" pitchFamily="18" charset="0"/>
                            </a:rPr>
                          </m:ctrlPr>
                        </m:fPr>
                        <m:num>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4</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𝑅</m:t>
                          </m:r>
                        </m:num>
                        <m:den>
                          <m:sSup>
                            <m:sSupPr>
                              <m:ctrlPr>
                                <a:rPr lang="fr-FR" i="1">
                                  <a:effectLst/>
                                  <a:latin typeface="Cambria Math" panose="02040503050406030204" pitchFamily="18" charset="0"/>
                                </a:rPr>
                              </m:ctrlPr>
                            </m:sSup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(1−</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𝑅</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sup>
                          </m:sSup>
                        </m:den>
                      </m:f>
                    </m:oMath>
                  </a14:m>
                  <a:r>
                    <a:rPr lang="fr-FR" sz="1800" dirty="0">
                      <a:effectLst/>
                      <a:latin typeface="Arial Narrow" panose="020B0606020202030204" pitchFamily="34" charset="0"/>
                      <a:ea typeface="Times New Roman" panose="02020603050405020304" pitchFamily="18" charset="0"/>
                      <a:cs typeface="Times New Roman" panose="02020603050405020304" pitchFamily="18" charset="0"/>
                    </a:rPr>
                    <a:t>     et   </a:t>
                  </a:r>
                  <a14:m>
                    <m:oMath xmlns:m="http://schemas.openxmlformats.org/officeDocument/2006/math">
                      <m:sSub>
                        <m:sSubPr>
                          <m:ctrlPr>
                            <a:rPr lang="fr-FR" i="1">
                              <a:effectLst/>
                              <a:latin typeface="Cambria Math" panose="020405030504060302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𝐼</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𝑚𝑎𝑥</m:t>
                          </m:r>
                        </m:sub>
                      </m:s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i="1">
                              <a:effectLst/>
                              <a:latin typeface="Cambria Math" panose="02040503050406030204" pitchFamily="18" charset="0"/>
                            </a:rPr>
                          </m:ctrlPr>
                        </m:sSubPr>
                        <m:e>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𝐼</m:t>
                          </m:r>
                        </m:e>
                        <m:sub>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i="1">
                              <a:effectLst/>
                              <a:latin typeface="Cambria Math" panose="02040503050406030204" pitchFamily="18" charset="0"/>
                            </a:rPr>
                          </m:ctrlPr>
                        </m:sSupPr>
                        <m:e>
                          <m:d>
                            <m:dPr>
                              <m:ctrlPr>
                                <a:rPr lang="fr-FR" i="1">
                                  <a:effectLst/>
                                  <a:latin typeface="Cambria Math" panose="02040503050406030204" pitchFamily="18" charset="0"/>
                                </a:rPr>
                              </m:ctrlPr>
                            </m:dPr>
                            <m:e>
                              <m:f>
                                <m:fPr>
                                  <m:ctrlPr>
                                    <a:rPr lang="fr-FR" i="1">
                                      <a:effectLst/>
                                      <a:latin typeface="Cambria Math" panose="02040503050406030204" pitchFamily="18" charset="0"/>
                                    </a:rPr>
                                  </m:ctrlPr>
                                </m:fPr>
                                <m:num>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𝑇</m:t>
                                  </m:r>
                                </m:num>
                                <m:den>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1−</m:t>
                                  </m:r>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𝑅</m:t>
                                  </m:r>
                                </m:den>
                              </m:f>
                            </m:e>
                          </m:d>
                        </m:e>
                        <m:sup>
                          <m:r>
                            <a:rPr lang="fr-FR" sz="1800" i="1">
                              <a:effectLst/>
                              <a:latin typeface="Cambria Math" panose="02040503050406030204" pitchFamily="18" charset="0"/>
                              <a:ea typeface="Times New Roman" panose="02020603050405020304" pitchFamily="18" charset="0"/>
                              <a:cs typeface="Times New Roman" panose="02020603050405020304" pitchFamily="18" charset="0"/>
                            </a:rPr>
                            <m:t>2</m:t>
                          </m:r>
                        </m:sup>
                      </m:sSup>
                    </m:oMath>
                  </a14:m>
                  <a:endParaRPr lang="fr-FR" dirty="0"/>
                </a:p>
              </p:txBody>
            </p:sp>
          </mc:Choice>
          <mc:Fallback xmlns="">
            <p:sp>
              <p:nvSpPr>
                <p:cNvPr id="9" name="Rectangle 8"/>
                <p:cNvSpPr>
                  <a:spLocks noRot="1" noChangeAspect="1" noMove="1" noResize="1" noEditPoints="1" noAdjustHandles="1" noChangeArrowheads="1" noChangeShapeType="1" noTextEdit="1"/>
                </p:cNvSpPr>
                <p:nvPr/>
              </p:nvSpPr>
              <p:spPr>
                <a:xfrm>
                  <a:off x="1547813" y="5072540"/>
                  <a:ext cx="5670255" cy="994631"/>
                </a:xfrm>
                <a:prstGeom prst="rect">
                  <a:avLst/>
                </a:prstGeom>
                <a:blipFill>
                  <a:blip r:embed="rId11"/>
                  <a:stretch>
                    <a:fillRect t="-20859" b="-17178"/>
                  </a:stretch>
                </a:blipFill>
              </p:spPr>
              <p:txBody>
                <a:bodyPr/>
                <a:lstStyle/>
                <a:p>
                  <a:r>
                    <a:rPr lang="fr-FR">
                      <a:noFill/>
                    </a:rPr>
                    <a:t> </a:t>
                  </a:r>
                </a:p>
              </p:txBody>
            </p:sp>
          </mc:Fallback>
        </mc:AlternateContent>
      </p:grpSp>
      <p:grpSp>
        <p:nvGrpSpPr>
          <p:cNvPr id="94" name="Groupe 93"/>
          <p:cNvGrpSpPr/>
          <p:nvPr/>
        </p:nvGrpSpPr>
        <p:grpSpPr>
          <a:xfrm>
            <a:off x="4188145" y="4113015"/>
            <a:ext cx="3416059" cy="1621765"/>
            <a:chOff x="2260122" y="4597879"/>
            <a:chExt cx="3416059" cy="1621765"/>
          </a:xfrm>
        </p:grpSpPr>
        <p:sp>
          <p:nvSpPr>
            <p:cNvPr id="92" name="Rectangle 91"/>
            <p:cNvSpPr/>
            <p:nvPr/>
          </p:nvSpPr>
          <p:spPr>
            <a:xfrm>
              <a:off x="4132053" y="4597879"/>
              <a:ext cx="1544128" cy="845389"/>
            </a:xfrm>
            <a:prstGeom prst="rect">
              <a:avLst/>
            </a:prstGeom>
            <a:solidFill>
              <a:schemeClr val="accent4">
                <a:lumMod val="10000"/>
                <a:lumOff val="9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aphicFrame>
          <p:nvGraphicFramePr>
            <p:cNvPr id="223256" name="Object 24"/>
            <p:cNvGraphicFramePr>
              <a:graphicFrameLocks noChangeAspect="1"/>
            </p:cNvGraphicFramePr>
            <p:nvPr/>
          </p:nvGraphicFramePr>
          <p:xfrm>
            <a:off x="4201064" y="4666892"/>
            <a:ext cx="1402733" cy="719048"/>
          </p:xfrm>
          <a:graphic>
            <a:graphicData uri="http://schemas.openxmlformats.org/presentationml/2006/ole">
              <mc:AlternateContent xmlns:mc="http://schemas.openxmlformats.org/markup-compatibility/2006">
                <mc:Choice xmlns:v="urn:schemas-microsoft-com:vml" Requires="v">
                  <p:oleObj spid="_x0000_s223578" name="Équation" r:id="rId12" imgW="1129810" imgH="583947" progId="Equation.3">
                    <p:embed/>
                  </p:oleObj>
                </mc:Choice>
                <mc:Fallback>
                  <p:oleObj name="Équation" r:id="rId12" imgW="1129810" imgH="583947" progId="Equation.3">
                    <p:embed/>
                    <p:pic>
                      <p:nvPicPr>
                        <p:cNvPr id="0" name="Picture 2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201064" y="4666892"/>
                          <a:ext cx="1402733" cy="71904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0" name="Ellipse 89"/>
            <p:cNvSpPr/>
            <p:nvPr/>
          </p:nvSpPr>
          <p:spPr>
            <a:xfrm>
              <a:off x="2260122" y="5253486"/>
              <a:ext cx="1155940" cy="966158"/>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91" name="Forme libre 90"/>
            <p:cNvSpPr/>
            <p:nvPr/>
          </p:nvSpPr>
          <p:spPr>
            <a:xfrm>
              <a:off x="3416060" y="5322498"/>
              <a:ext cx="1147314" cy="636917"/>
            </a:xfrm>
            <a:custGeom>
              <a:avLst/>
              <a:gdLst>
                <a:gd name="connsiteX0" fmla="*/ 0 w 1147314"/>
                <a:gd name="connsiteY0" fmla="*/ 560717 h 636917"/>
                <a:gd name="connsiteX1" fmla="*/ 664234 w 1147314"/>
                <a:gd name="connsiteY1" fmla="*/ 543464 h 636917"/>
                <a:gd name="connsiteX2" fmla="*/ 1147314 w 1147314"/>
                <a:gd name="connsiteY2" fmla="*/ 0 h 636917"/>
              </a:gdLst>
              <a:ahLst/>
              <a:cxnLst>
                <a:cxn ang="0">
                  <a:pos x="connsiteX0" y="connsiteY0"/>
                </a:cxn>
                <a:cxn ang="0">
                  <a:pos x="connsiteX1" y="connsiteY1"/>
                </a:cxn>
                <a:cxn ang="0">
                  <a:pos x="connsiteX2" y="connsiteY2"/>
                </a:cxn>
              </a:cxnLst>
              <a:rect l="l" t="t" r="r" b="b"/>
              <a:pathLst>
                <a:path w="1147314" h="636917">
                  <a:moveTo>
                    <a:pt x="0" y="560717"/>
                  </a:moveTo>
                  <a:cubicBezTo>
                    <a:pt x="236507" y="598817"/>
                    <a:pt x="473015" y="636917"/>
                    <a:pt x="664234" y="543464"/>
                  </a:cubicBezTo>
                  <a:cubicBezTo>
                    <a:pt x="855453" y="450011"/>
                    <a:pt x="1001383" y="225005"/>
                    <a:pt x="1147314" y="0"/>
                  </a:cubicBezTo>
                </a:path>
              </a:pathLst>
            </a:custGeom>
            <a:ln w="38100">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46"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8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par>
                          <p:cTn id="15" fill="hold">
                            <p:stCondLst>
                              <p:cond delay="0"/>
                            </p:stCondLst>
                            <p:childTnLst>
                              <p:par>
                                <p:cTn id="16" presetID="1" presetClass="entr" presetSubtype="0" fill="hold" nodeType="afterEffect">
                                  <p:stCondLst>
                                    <p:cond delay="0"/>
                                  </p:stCondLst>
                                  <p:childTnLst>
                                    <p:set>
                                      <p:cBhvr>
                                        <p:cTn id="17" dur="1" fill="hold">
                                          <p:stCondLst>
                                            <p:cond delay="499"/>
                                          </p:stCondLst>
                                        </p:cTn>
                                        <p:tgtEl>
                                          <p:spTgt spid="8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wipe(left)">
                                      <p:cBhvr>
                                        <p:cTn id="26"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33</a:t>
            </a:fld>
            <a:endParaRPr lang="fr-FR"/>
          </a:p>
        </p:txBody>
      </p:sp>
      <p:sp>
        <p:nvSpPr>
          <p:cNvPr id="5" name="Rectangle 4"/>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6"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La cavité résonante</a:t>
            </a:r>
            <a:endParaRPr lang="fr-FR" sz="2400" b="1" kern="0" dirty="0">
              <a:solidFill>
                <a:srgbClr val="DA6667"/>
              </a:solidFill>
              <a:latin typeface="Arial Narrow" pitchFamily="34" charset="0"/>
              <a:ea typeface="+mj-ea"/>
              <a:cs typeface="+mj-cs"/>
            </a:endParaRPr>
          </a:p>
        </p:txBody>
      </p:sp>
      <p:sp>
        <p:nvSpPr>
          <p:cNvPr id="222211" name="Rectangle 3"/>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2218" name="Rectangle 10"/>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2220" name="Rectangle 1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pic>
        <p:nvPicPr>
          <p:cNvPr id="19" name="Picture 2"/>
          <p:cNvPicPr>
            <a:picLocks noChangeAspect="1" noChangeArrowheads="1"/>
          </p:cNvPicPr>
          <p:nvPr/>
        </p:nvPicPr>
        <p:blipFill>
          <a:blip r:embed="rId3"/>
          <a:srcRect/>
          <a:stretch>
            <a:fillRect/>
          </a:stretch>
        </p:blipFill>
        <p:spPr bwMode="auto">
          <a:xfrm>
            <a:off x="5177406" y="672037"/>
            <a:ext cx="4056149" cy="2959100"/>
          </a:xfrm>
          <a:prstGeom prst="rect">
            <a:avLst/>
          </a:prstGeom>
          <a:noFill/>
          <a:ln w="9525">
            <a:noFill/>
            <a:miter lim="800000"/>
            <a:headEnd/>
            <a:tailEnd/>
          </a:ln>
        </p:spPr>
      </p:pic>
      <p:sp>
        <p:nvSpPr>
          <p:cNvPr id="222222" name="Rectangle 1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31" name="Groupe 30"/>
          <p:cNvGrpSpPr/>
          <p:nvPr/>
        </p:nvGrpSpPr>
        <p:grpSpPr>
          <a:xfrm>
            <a:off x="146642" y="5108541"/>
            <a:ext cx="8388012" cy="1303680"/>
            <a:chOff x="34504" y="5108541"/>
            <a:chExt cx="8388012" cy="1303680"/>
          </a:xfrm>
        </p:grpSpPr>
        <p:sp>
          <p:nvSpPr>
            <p:cNvPr id="222223" name="Rectangle 15"/>
            <p:cNvSpPr>
              <a:spLocks noChangeArrowheads="1"/>
            </p:cNvSpPr>
            <p:nvPr/>
          </p:nvSpPr>
          <p:spPr bwMode="auto">
            <a:xfrm>
              <a:off x="569084" y="5108541"/>
              <a:ext cx="7853432" cy="954107"/>
            </a:xfrm>
            <a:prstGeom prst="rect">
              <a:avLst/>
            </a:prstGeom>
            <a:noFill/>
            <a:ln w="28575">
              <a:solidFill>
                <a:srgbClr val="FF0000"/>
              </a:solid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b="0" i="0"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rPr>
                <a:t>La fonction d’Airy est donc constituée d’une succession de pics dont le </a:t>
              </a:r>
              <a:r>
                <a:rPr kumimoji="0" lang="fr-FR" b="1" i="0"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rPr>
                <a:t>profil est </a:t>
              </a:r>
              <a:r>
                <a:rPr kumimoji="0" lang="fr-FR" b="1" i="0" u="none" strike="noStrike" cap="none" normalizeH="0" baseline="0" dirty="0" err="1" smtClean="0">
                  <a:ln>
                    <a:noFill/>
                  </a:ln>
                  <a:solidFill>
                    <a:schemeClr val="tx1"/>
                  </a:solidFill>
                  <a:effectLst/>
                  <a:latin typeface="Arial Narrow" pitchFamily="34" charset="0"/>
                  <a:ea typeface="Times New Roman" pitchFamily="18" charset="0"/>
                  <a:cs typeface="Arial" pitchFamily="34" charset="0"/>
                </a:rPr>
                <a:t>lorenzien</a:t>
              </a:r>
              <a:endParaRPr kumimoji="0" lang="fr-FR" b="1" i="0"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endParaRPr>
            </a:p>
            <a:p>
              <a:pPr marL="285750" marR="0" lvl="0" indent="-285750" algn="ctr" defTabSz="914400" rtl="0" eaLnBrk="1" fontAlgn="base" latinLnBrk="0" hangingPunct="1">
                <a:lnSpc>
                  <a:spcPct val="100000"/>
                </a:lnSpc>
                <a:spcBef>
                  <a:spcPct val="0"/>
                </a:spcBef>
                <a:spcAft>
                  <a:spcPct val="0"/>
                </a:spcAft>
                <a:buClrTx/>
                <a:buSzTx/>
                <a:buFont typeface="Wingdings" panose="05000000000000000000" pitchFamily="2" charset="2"/>
                <a:buChar char="è"/>
                <a:tabLst/>
              </a:pPr>
              <a:r>
                <a:rPr lang="fr-FR" b="1" dirty="0" smtClean="0">
                  <a:solidFill>
                    <a:srgbClr val="FF0000"/>
                  </a:solidFill>
                  <a:latin typeface="Arial Narrow" pitchFamily="34" charset="0"/>
                  <a:ea typeface="Times New Roman" pitchFamily="18" charset="0"/>
                  <a:cs typeface="Arial" pitchFamily="34" charset="0"/>
                  <a:sym typeface="Wingdings" panose="05000000000000000000" pitchFamily="2" charset="2"/>
                </a:rPr>
                <a:t>La cavité est sélective en longueur d’onde</a:t>
              </a:r>
              <a:r>
                <a:rPr kumimoji="0" lang="fr-FR" b="1" i="0" u="none" strike="noStrike" cap="none" normalizeH="0" baseline="0" dirty="0" smtClean="0">
                  <a:ln>
                    <a:noFill/>
                  </a:ln>
                  <a:solidFill>
                    <a:srgbClr val="FF0000"/>
                  </a:solidFill>
                  <a:effectLst/>
                  <a:latin typeface="Arial Narrow" pitchFamily="34" charset="0"/>
                  <a:ea typeface="Times New Roman" pitchFamily="18" charset="0"/>
                  <a:cs typeface="Arial" pitchFamily="34" charset="0"/>
                </a:rPr>
                <a:t>.</a:t>
              </a:r>
            </a:p>
            <a:p>
              <a:pPr marL="457200" marR="0" lvl="0" indent="-457200" algn="ctr" defTabSz="914400" rtl="0" eaLnBrk="1" fontAlgn="base" latinLnBrk="0" hangingPunct="1">
                <a:lnSpc>
                  <a:spcPct val="100000"/>
                </a:lnSpc>
                <a:spcBef>
                  <a:spcPct val="0"/>
                </a:spcBef>
                <a:spcAft>
                  <a:spcPct val="0"/>
                </a:spcAft>
                <a:buClrTx/>
                <a:buSzTx/>
                <a:buFont typeface="Wingdings" panose="05000000000000000000" pitchFamily="2" charset="2"/>
                <a:buChar char="è"/>
                <a:tabLst/>
              </a:pPr>
              <a:r>
                <a:rPr lang="fr-FR" b="1" dirty="0" smtClean="0">
                  <a:solidFill>
                    <a:srgbClr val="FF0000"/>
                  </a:solidFill>
                  <a:latin typeface="Arial Narrow" pitchFamily="34" charset="0"/>
                  <a:cs typeface="Arial" pitchFamily="34" charset="0"/>
                </a:rPr>
                <a:t>Seules certaines longueurs d’onde peuvent être transmises</a:t>
              </a:r>
              <a:endParaRPr kumimoji="0" lang="fr-FR" b="1" i="0" u="none" strike="noStrike" cap="none" normalizeH="0" baseline="0" dirty="0" smtClean="0">
                <a:ln>
                  <a:noFill/>
                </a:ln>
                <a:solidFill>
                  <a:srgbClr val="FF0000"/>
                </a:solidFill>
                <a:effectLst/>
                <a:latin typeface="Arial" pitchFamily="34" charset="0"/>
              </a:endParaRPr>
            </a:p>
          </p:txBody>
        </p:sp>
        <p:sp>
          <p:nvSpPr>
            <p:cNvPr id="28" name="ZoneTexte 27"/>
            <p:cNvSpPr txBox="1"/>
            <p:nvPr/>
          </p:nvSpPr>
          <p:spPr>
            <a:xfrm>
              <a:off x="2492823" y="6042889"/>
              <a:ext cx="3017173" cy="369332"/>
            </a:xfrm>
            <a:prstGeom prst="rect">
              <a:avLst/>
            </a:prstGeom>
            <a:noFill/>
          </p:spPr>
          <p:txBody>
            <a:bodyPr wrap="none" rtlCol="0">
              <a:spAutoFit/>
            </a:bodyPr>
            <a:lstStyle/>
            <a:p>
              <a:r>
                <a:rPr lang="fr-FR" b="1" i="1" dirty="0" smtClean="0">
                  <a:latin typeface="Arial Narrow" pitchFamily="34" charset="0"/>
                </a:rPr>
                <a:t>Remarque : Plus R </a:t>
              </a:r>
              <a:r>
                <a:rPr lang="fr-FR" b="1" i="1" dirty="0" smtClean="0">
                  <a:latin typeface="Arial Narrow" pitchFamily="34" charset="0"/>
                  <a:sym typeface="Symbol"/>
                </a:rPr>
                <a:t>, plus </a:t>
              </a:r>
              <a:endParaRPr lang="fr-FR" b="1" i="1" dirty="0">
                <a:latin typeface="Arial Narrow" pitchFamily="34" charset="0"/>
              </a:endParaRPr>
            </a:p>
          </p:txBody>
        </p:sp>
        <p:sp>
          <p:nvSpPr>
            <p:cNvPr id="30" name="Flèche à angle droit 29"/>
            <p:cNvSpPr/>
            <p:nvPr/>
          </p:nvSpPr>
          <p:spPr>
            <a:xfrm rot="5400000">
              <a:off x="25878" y="5247774"/>
              <a:ext cx="491705" cy="474453"/>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mc:AlternateContent xmlns:mc="http://schemas.openxmlformats.org/markup-compatibility/2006" xmlns:a14="http://schemas.microsoft.com/office/drawing/2010/main">
        <mc:Choice Requires="a14">
          <p:sp>
            <p:nvSpPr>
              <p:cNvPr id="3" name="Rectangle 2"/>
              <p:cNvSpPr/>
              <p:nvPr/>
            </p:nvSpPr>
            <p:spPr>
              <a:xfrm>
                <a:off x="6798864" y="350961"/>
                <a:ext cx="2255489" cy="682816"/>
              </a:xfrm>
              <a:prstGeom prst="rect">
                <a:avLst/>
              </a:prstGeom>
              <a:solidFill>
                <a:schemeClr val="tx2"/>
              </a:solidFill>
            </p:spPr>
            <p:txBody>
              <a:bodyPr wrap="none">
                <a:spAutoFit/>
              </a:bodyPr>
              <a:lstStyle/>
              <a:p>
                <a:pPr/>
                <a14:m>
                  <m:oMathPara xmlns:m="http://schemas.openxmlformats.org/officeDocument/2006/math">
                    <m:oMathParaPr>
                      <m:jc m:val="centerGroup"/>
                    </m:oMathParaPr>
                    <m:oMath xmlns:m="http://schemas.openxmlformats.org/officeDocument/2006/math">
                      <m:r>
                        <a:rPr lang="fr-FR" sz="1600" i="1">
                          <a:latin typeface="Cambria Math" panose="02040503050406030204" pitchFamily="18" charset="0"/>
                        </a:rPr>
                        <m:t>𝐴</m:t>
                      </m:r>
                      <m:r>
                        <a:rPr lang="fr-FR" sz="1600" i="0">
                          <a:latin typeface="Cambria Math" panose="02040503050406030204" pitchFamily="18" charset="0"/>
                        </a:rPr>
                        <m:t>(</m:t>
                      </m:r>
                      <m:r>
                        <a:rPr lang="fr-FR" sz="1600" i="1">
                          <a:latin typeface="Cambria Math" panose="02040503050406030204" pitchFamily="18" charset="0"/>
                        </a:rPr>
                        <m:t>𝜑</m:t>
                      </m:r>
                      <m:r>
                        <a:rPr lang="fr-FR" sz="1600" i="0">
                          <a:latin typeface="Cambria Math" panose="02040503050406030204" pitchFamily="18" charset="0"/>
                        </a:rPr>
                        <m:t>)=</m:t>
                      </m:r>
                      <m:f>
                        <m:fPr>
                          <m:ctrlPr>
                            <a:rPr lang="fr-FR" sz="1600" i="1">
                              <a:latin typeface="Cambria Math" panose="02040503050406030204" pitchFamily="18" charset="0"/>
                            </a:rPr>
                          </m:ctrlPr>
                        </m:fPr>
                        <m:num>
                          <m:r>
                            <a:rPr lang="fr-FR" sz="1600" i="0">
                              <a:latin typeface="Cambria Math" panose="02040503050406030204" pitchFamily="18" charset="0"/>
                            </a:rPr>
                            <m:t>1</m:t>
                          </m:r>
                        </m:num>
                        <m:den>
                          <m:r>
                            <a:rPr lang="fr-FR" sz="1600" i="0">
                              <a:latin typeface="Cambria Math" panose="02040503050406030204" pitchFamily="18" charset="0"/>
                            </a:rPr>
                            <m:t>1+</m:t>
                          </m:r>
                          <m:r>
                            <a:rPr lang="fr-FR" sz="1600" i="1">
                              <a:latin typeface="Cambria Math" panose="02040503050406030204" pitchFamily="18" charset="0"/>
                            </a:rPr>
                            <m:t>𝑀</m:t>
                          </m:r>
                          <m:func>
                            <m:funcPr>
                              <m:ctrlPr>
                                <a:rPr lang="fr-FR" sz="1600" i="1">
                                  <a:latin typeface="Cambria Math" panose="02040503050406030204" pitchFamily="18" charset="0"/>
                                </a:rPr>
                              </m:ctrlPr>
                            </m:funcPr>
                            <m:fName>
                              <m:sSup>
                                <m:sSupPr>
                                  <m:ctrlPr>
                                    <a:rPr lang="fr-FR" sz="1600" i="1">
                                      <a:latin typeface="Cambria Math" panose="02040503050406030204" pitchFamily="18" charset="0"/>
                                    </a:rPr>
                                  </m:ctrlPr>
                                </m:sSupPr>
                                <m:e>
                                  <m:r>
                                    <m:rPr>
                                      <m:sty m:val="p"/>
                                    </m:rPr>
                                    <a:rPr lang="fr-FR" sz="1600" i="0">
                                      <a:latin typeface="Cambria Math" panose="02040503050406030204" pitchFamily="18" charset="0"/>
                                    </a:rPr>
                                    <m:t>sin</m:t>
                                  </m:r>
                                </m:e>
                                <m:sup>
                                  <m:r>
                                    <a:rPr lang="fr-FR" sz="1600" i="0">
                                      <a:latin typeface="Cambria Math" panose="02040503050406030204" pitchFamily="18" charset="0"/>
                                    </a:rPr>
                                    <m:t>2</m:t>
                                  </m:r>
                                </m:sup>
                              </m:sSup>
                            </m:fName>
                            <m:e>
                              <m:f>
                                <m:fPr>
                                  <m:type m:val="skw"/>
                                  <m:ctrlPr>
                                    <a:rPr lang="fr-FR" sz="1600" i="1">
                                      <a:latin typeface="Cambria Math" panose="02040503050406030204" pitchFamily="18" charset="0"/>
                                    </a:rPr>
                                  </m:ctrlPr>
                                </m:fPr>
                                <m:num>
                                  <m:r>
                                    <a:rPr lang="fr-FR" sz="1600" i="1">
                                      <a:latin typeface="Cambria Math" panose="02040503050406030204" pitchFamily="18" charset="0"/>
                                    </a:rPr>
                                    <m:t>𝜑</m:t>
                                  </m:r>
                                </m:num>
                                <m:den>
                                  <m:r>
                                    <a:rPr lang="fr-FR" sz="1600" i="0">
                                      <a:latin typeface="Cambria Math" panose="02040503050406030204" pitchFamily="18" charset="0"/>
                                    </a:rPr>
                                    <m:t>2</m:t>
                                  </m:r>
                                </m:den>
                              </m:f>
                            </m:e>
                          </m:func>
                        </m:den>
                      </m:f>
                    </m:oMath>
                  </m:oMathPara>
                </a14:m>
                <a:endParaRPr lang="fr-FR" sz="1600" dirty="0"/>
              </a:p>
            </p:txBody>
          </p:sp>
        </mc:Choice>
        <mc:Fallback xmlns="">
          <p:sp>
            <p:nvSpPr>
              <p:cNvPr id="3" name="Rectangle 2"/>
              <p:cNvSpPr>
                <a:spLocks noRot="1" noChangeAspect="1" noMove="1" noResize="1" noEditPoints="1" noAdjustHandles="1" noChangeArrowheads="1" noChangeShapeType="1" noTextEdit="1"/>
              </p:cNvSpPr>
              <p:nvPr/>
            </p:nvSpPr>
            <p:spPr>
              <a:xfrm>
                <a:off x="6798864" y="350961"/>
                <a:ext cx="2255489" cy="682816"/>
              </a:xfrm>
              <a:prstGeom prst="rect">
                <a:avLst/>
              </a:prstGeom>
              <a:blipFill>
                <a:blip r:embed="rId4"/>
                <a:stretch>
                  <a:fillRect/>
                </a:stretch>
              </a:blipFill>
            </p:spPr>
            <p:txBody>
              <a:bodyPr/>
              <a:lstStyle/>
              <a:p>
                <a:r>
                  <a:rPr lang="fr-FR">
                    <a:noFill/>
                  </a:rPr>
                  <a:t> </a:t>
                </a:r>
              </a:p>
            </p:txBody>
          </p:sp>
        </mc:Fallback>
      </mc:AlternateContent>
      <p:grpSp>
        <p:nvGrpSpPr>
          <p:cNvPr id="8" name="Groupe 7"/>
          <p:cNvGrpSpPr/>
          <p:nvPr/>
        </p:nvGrpSpPr>
        <p:grpSpPr>
          <a:xfrm>
            <a:off x="219075" y="3804250"/>
            <a:ext cx="8342029" cy="1256093"/>
            <a:chOff x="219075" y="3804250"/>
            <a:chExt cx="8342029" cy="1256093"/>
          </a:xfrm>
        </p:grpSpPr>
        <p:grpSp>
          <p:nvGrpSpPr>
            <p:cNvPr id="29" name="Groupe 28"/>
            <p:cNvGrpSpPr/>
            <p:nvPr/>
          </p:nvGrpSpPr>
          <p:grpSpPr>
            <a:xfrm>
              <a:off x="219075" y="3804250"/>
              <a:ext cx="8342029" cy="1015074"/>
              <a:chOff x="219075" y="3804250"/>
              <a:chExt cx="8342029" cy="1015074"/>
            </a:xfrm>
          </p:grpSpPr>
          <p:grpSp>
            <p:nvGrpSpPr>
              <p:cNvPr id="22" name="Groupe 21"/>
              <p:cNvGrpSpPr/>
              <p:nvPr/>
            </p:nvGrpSpPr>
            <p:grpSpPr>
              <a:xfrm>
                <a:off x="219075" y="3804250"/>
                <a:ext cx="4905510" cy="396012"/>
                <a:chOff x="1317594" y="3804250"/>
                <a:chExt cx="4905510" cy="396012"/>
              </a:xfrm>
            </p:grpSpPr>
            <p:sp>
              <p:nvSpPr>
                <p:cNvPr id="14" name="Rectangle 13"/>
                <p:cNvSpPr/>
                <p:nvPr/>
              </p:nvSpPr>
              <p:spPr>
                <a:xfrm>
                  <a:off x="1317594" y="3830930"/>
                  <a:ext cx="4905510" cy="369332"/>
                </a:xfrm>
                <a:prstGeom prst="rect">
                  <a:avLst/>
                </a:prstGeom>
              </p:spPr>
              <p:txBody>
                <a:bodyPr wrap="none">
                  <a:spAutoFit/>
                </a:bodyPr>
                <a:lstStyle/>
                <a:p>
                  <a:r>
                    <a:rPr lang="fr-FR" dirty="0" smtClean="0">
                      <a:latin typeface="Arial Narrow" pitchFamily="34" charset="0"/>
                    </a:rPr>
                    <a:t>Si         petit (autour du pic centré autour de                  ) </a:t>
                  </a:r>
                  <a:endParaRPr lang="fr-FR" dirty="0">
                    <a:latin typeface="Arial Narrow" pitchFamily="34" charset="0"/>
                  </a:endParaRPr>
                </a:p>
              </p:txBody>
            </p:sp>
            <mc:AlternateContent xmlns:mc="http://schemas.openxmlformats.org/markup-compatibility/2006" xmlns:a14="http://schemas.microsoft.com/office/drawing/2010/main">
              <mc:Choice Requires="a14">
                <p:graphicFrame>
                  <p:nvGraphicFramePr>
                    <p:cNvPr id="222217" name="Object 9"/>
                    <p:cNvGraphicFramePr>
                      <a:graphicFrameLocks noChangeAspect="1"/>
                    </p:cNvGraphicFramePr>
                    <p:nvPr/>
                  </p:nvGraphicFramePr>
                  <p:xfrm>
                    <a:off x="1609726" y="3804250"/>
                    <a:ext cx="395376" cy="379561"/>
                  </p:xfrm>
                  <a:graphic>
                    <a:graphicData uri="http://schemas.openxmlformats.org/presentationml/2006/ole">
                      <mc:AlternateContent>
                        <mc:Choice xmlns:v="urn:schemas-microsoft-com:vml" Requires="v">
                          <p:oleObj spid="_x0000_s222389" name="Équation" r:id="rId5" imgW="241300" imgH="228600" progId="Equation.3">
                            <p:embed/>
                          </p:oleObj>
                        </mc:Choice>
                        <mc:Fallback>
                          <p:oleObj name="Équation" r:id="rId5" imgW="241300" imgH="228600" progId="Equation.3">
                            <p:embed/>
                            <p:pic>
                              <p:nvPicPr>
                                <p:cNvPr id="0" name="Picture 9"/>
                                <p:cNvPicPr>
                                  <a:picLocks noChangeAspect="1" noChangeArrowheads="1"/>
                                </p:cNvPicPr>
                                <p:nvPr/>
                              </p:nvPicPr>
                              <p:blipFill>
                                <a:blip r:embed="rId6">
                                  <a:extLst>
                                    <a:ext uri="{28A0092B-C50C-407E-A947-70E740481C1C}">
                                      <a14:useLocalDpi val="0"/>
                                    </a:ext>
                                  </a:extLst>
                                </a:blip>
                                <a:srcRect/>
                                <a:stretch>
                                  <a:fillRect/>
                                </a:stretch>
                              </p:blipFill>
                              <p:spPr bwMode="auto">
                                <a:xfrm>
                                  <a:off x="1609726" y="3804250"/>
                                  <a:ext cx="395376" cy="379561"/>
                                </a:xfrm>
                                <a:prstGeom prst="rect">
                                  <a:avLst/>
                                </a:prstGeom>
                                <a:noFill/>
                                <a:extLst>
                                  <a:ext uri="{909E8E84-426E-40DD-AFC4-6F175D3DCCD1}">
                                    <a14:hiddenFill>
                                      <a:solidFill>
                                        <a:srgbClr val="FFFFFF"/>
                                      </a:solidFill>
                                    </a14:hiddenFill>
                                  </a:ext>
                                </a:extLst>
                              </p:spPr>
                            </p:pic>
                          </p:oleObj>
                        </mc:Fallback>
                      </mc:AlternateContent>
                    </a:graphicData>
                  </a:graphic>
                </p:graphicFrame>
              </mc:Choice>
              <mc:Fallback xmlns="">
                <p:graphicFrame>
                  <p:nvGraphicFramePr>
                    <p:cNvPr id="222217" name="Object 9"/>
                    <p:cNvGraphicFramePr>
                      <a:graphicFrameLocks noChangeAspect="1"/>
                    </p:cNvGraphicFramePr>
                    <p:nvPr/>
                  </p:nvGraphicFramePr>
                  <p:xfrm>
                    <a:off x="1609726" y="3804250"/>
                    <a:ext cx="395376" cy="379561"/>
                  </p:xfrm>
                  <a:graphic>
                    <a:graphicData uri="http://schemas.openxmlformats.org/presentationml/2006/ole">
                      <mc:AlternateContent>
                        <mc:Choice xmlns:v="urn:schemas-microsoft-com:vml" Requires="v">
                          <p:oleObj spid="_x0000_s222361" name="Équation" r:id="rId7" imgW="241300" imgH="228600" progId="Equation.3">
                            <p:embed/>
                          </p:oleObj>
                        </mc:Choice>
                        <mc:Fallback>
                          <p:oleObj name="Équation" r:id="rId7" imgW="241300" imgH="228600" progId="Equation.3">
                            <p:embed/>
                            <p:pic>
                              <p:nvPicPr>
                                <p:cNvPr id="0" name="Picture 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09726" y="3804250"/>
                                  <a:ext cx="395376" cy="37956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Fallback>
            </mc:AlternateContent>
            <mc:AlternateContent xmlns:mc="http://schemas.openxmlformats.org/markup-compatibility/2006" xmlns:a14="http://schemas.microsoft.com/office/drawing/2010/main">
              <mc:Choice Requires="a14">
                <p:graphicFrame>
                  <p:nvGraphicFramePr>
                    <p:cNvPr id="222219" name="Object 11"/>
                    <p:cNvGraphicFramePr>
                      <a:graphicFrameLocks noChangeAspect="1"/>
                    </p:cNvGraphicFramePr>
                    <p:nvPr/>
                  </p:nvGraphicFramePr>
                  <p:xfrm>
                    <a:off x="5046453" y="3881887"/>
                    <a:ext cx="905775" cy="301925"/>
                  </p:xfrm>
                  <a:graphic>
                    <a:graphicData uri="http://schemas.openxmlformats.org/presentationml/2006/ole">
                      <mc:AlternateContent>
                        <mc:Choice xmlns:v="urn:schemas-microsoft-com:vml" Requires="v">
                          <p:oleObj spid="_x0000_s222390" name="Équation" r:id="rId9" imgW="596641" imgH="203112" progId="Equation.3">
                            <p:embed/>
                          </p:oleObj>
                        </mc:Choice>
                        <mc:Fallback>
                          <p:oleObj name="Équation" r:id="rId9" imgW="596641" imgH="203112" progId="Equation.3">
                            <p:embed/>
                            <p:pic>
                              <p:nvPicPr>
                                <p:cNvPr id="0" name="Picture 11"/>
                                <p:cNvPicPr>
                                  <a:picLocks noChangeAspect="1" noChangeArrowheads="1"/>
                                </p:cNvPicPr>
                                <p:nvPr/>
                              </p:nvPicPr>
                              <p:blipFill>
                                <a:blip r:embed="rId10">
                                  <a:extLst>
                                    <a:ext uri="{28A0092B-C50C-407E-A947-70E740481C1C}">
                                      <a14:useLocalDpi val="0"/>
                                    </a:ext>
                                  </a:extLst>
                                </a:blip>
                                <a:srcRect/>
                                <a:stretch>
                                  <a:fillRect/>
                                </a:stretch>
                              </p:blipFill>
                              <p:spPr bwMode="auto">
                                <a:xfrm>
                                  <a:off x="5046453" y="3881887"/>
                                  <a:ext cx="905775" cy="301925"/>
                                </a:xfrm>
                                <a:prstGeom prst="rect">
                                  <a:avLst/>
                                </a:prstGeom>
                                <a:noFill/>
                                <a:extLst>
                                  <a:ext uri="{909E8E84-426E-40DD-AFC4-6F175D3DCCD1}">
                                    <a14:hiddenFill>
                                      <a:solidFill>
                                        <a:srgbClr val="FFFFFF"/>
                                      </a:solidFill>
                                    </a14:hiddenFill>
                                  </a:ext>
                                </a:extLst>
                              </p:spPr>
                            </p:pic>
                          </p:oleObj>
                        </mc:Fallback>
                      </mc:AlternateContent>
                    </a:graphicData>
                  </a:graphic>
                </p:graphicFrame>
              </mc:Choice>
              <mc:Fallback xmlns="">
                <p:graphicFrame>
                  <p:nvGraphicFramePr>
                    <p:cNvPr id="222219" name="Object 11"/>
                    <p:cNvGraphicFramePr>
                      <a:graphicFrameLocks noChangeAspect="1"/>
                    </p:cNvGraphicFramePr>
                    <p:nvPr/>
                  </p:nvGraphicFramePr>
                  <p:xfrm>
                    <a:off x="5046453" y="3881887"/>
                    <a:ext cx="905775" cy="301925"/>
                  </p:xfrm>
                  <a:graphic>
                    <a:graphicData uri="http://schemas.openxmlformats.org/presentationml/2006/ole">
                      <mc:AlternateContent>
                        <mc:Choice xmlns:v="urn:schemas-microsoft-com:vml" Requires="v">
                          <p:oleObj spid="_x0000_s222362" name="Équation" r:id="rId11" imgW="596641" imgH="203112" progId="Equation.3">
                            <p:embed/>
                          </p:oleObj>
                        </mc:Choice>
                        <mc:Fallback>
                          <p:oleObj name="Équation" r:id="rId11" imgW="596641" imgH="203112" progId="Equation.3">
                            <p:embed/>
                            <p:pic>
                              <p:nvPicPr>
                                <p:cNvPr id="0" name="Picture 1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046453" y="3881887"/>
                                  <a:ext cx="905775" cy="3019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Fallback>
            </mc:AlternateContent>
          </p:grpSp>
          <p:sp>
            <p:nvSpPr>
              <p:cNvPr id="25" name="Flèche à angle droit 24"/>
              <p:cNvSpPr/>
              <p:nvPr/>
            </p:nvSpPr>
            <p:spPr>
              <a:xfrm rot="5400000">
                <a:off x="2424563" y="4336245"/>
                <a:ext cx="491705" cy="474453"/>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6" name="ZoneTexte 25"/>
              <p:cNvSpPr txBox="1"/>
              <p:nvPr/>
            </p:nvSpPr>
            <p:spPr>
              <a:xfrm>
                <a:off x="7097242" y="4388805"/>
                <a:ext cx="1463862" cy="369332"/>
              </a:xfrm>
              <a:prstGeom prst="rect">
                <a:avLst/>
              </a:prstGeom>
              <a:noFill/>
            </p:spPr>
            <p:txBody>
              <a:bodyPr wrap="none" rtlCol="0">
                <a:spAutoFit/>
              </a:bodyPr>
              <a:lstStyle/>
              <a:p>
                <a:r>
                  <a:rPr lang="fr-FR" b="1" dirty="0" smtClean="0">
                    <a:latin typeface="Arial Narrow" pitchFamily="34" charset="0"/>
                  </a:rPr>
                  <a:t>= </a:t>
                </a:r>
                <a:r>
                  <a:rPr lang="fr-FR" b="1" dirty="0" err="1" smtClean="0">
                    <a:latin typeface="Arial Narrow" pitchFamily="34" charset="0"/>
                  </a:rPr>
                  <a:t>Lorenzienne</a:t>
                </a:r>
                <a:endParaRPr lang="fr-FR" b="1" dirty="0">
                  <a:latin typeface="Arial Narrow" pitchFamily="34" charset="0"/>
                </a:endParaRPr>
              </a:p>
            </p:txBody>
          </p:sp>
        </p:grpSp>
        <mc:AlternateContent xmlns:mc="http://schemas.openxmlformats.org/markup-compatibility/2006" xmlns:a14="http://schemas.microsoft.com/office/drawing/2010/main">
          <mc:Choice Requires="a14">
            <p:sp>
              <p:nvSpPr>
                <p:cNvPr id="7" name="Rectangle 6"/>
                <p:cNvSpPr/>
                <p:nvPr/>
              </p:nvSpPr>
              <p:spPr>
                <a:xfrm>
                  <a:off x="2945438" y="4248967"/>
                  <a:ext cx="4284826" cy="811376"/>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fr-FR" i="1">
                            <a:latin typeface="Cambria Math" panose="02040503050406030204" pitchFamily="18" charset="0"/>
                          </a:rPr>
                          <m:t>𝐴</m:t>
                        </m:r>
                        <m:r>
                          <a:rPr lang="fr-FR" i="0">
                            <a:latin typeface="Cambria Math" panose="02040503050406030204" pitchFamily="18" charset="0"/>
                          </a:rPr>
                          <m:t>(</m:t>
                        </m:r>
                        <m:r>
                          <a:rPr lang="fr-FR" i="1">
                            <a:latin typeface="Cambria Math" panose="02040503050406030204" pitchFamily="18" charset="0"/>
                          </a:rPr>
                          <m:t>𝜑</m:t>
                        </m:r>
                        <m:r>
                          <a:rPr lang="fr-FR" i="0">
                            <a:latin typeface="Cambria Math" panose="02040503050406030204" pitchFamily="18" charset="0"/>
                          </a:rPr>
                          <m:t>)=</m:t>
                        </m:r>
                        <m:f>
                          <m:fPr>
                            <m:ctrlPr>
                              <a:rPr lang="fr-FR" i="1">
                                <a:latin typeface="Cambria Math" panose="02040503050406030204" pitchFamily="18" charset="0"/>
                              </a:rPr>
                            </m:ctrlPr>
                          </m:fPr>
                          <m:num>
                            <m:r>
                              <a:rPr lang="fr-FR" i="0">
                                <a:latin typeface="Cambria Math" panose="02040503050406030204" pitchFamily="18" charset="0"/>
                              </a:rPr>
                              <m:t>1</m:t>
                            </m:r>
                          </m:num>
                          <m:den>
                            <m:r>
                              <a:rPr lang="fr-FR" i="0">
                                <a:latin typeface="Cambria Math" panose="02040503050406030204" pitchFamily="18" charset="0"/>
                              </a:rPr>
                              <m:t>1+</m:t>
                            </m:r>
                            <m:r>
                              <a:rPr lang="fr-FR" i="1">
                                <a:latin typeface="Cambria Math" panose="02040503050406030204" pitchFamily="18" charset="0"/>
                              </a:rPr>
                              <m:t>𝑀</m:t>
                            </m:r>
                            <m:func>
                              <m:funcPr>
                                <m:ctrlPr>
                                  <a:rPr lang="fr-FR" i="1">
                                    <a:latin typeface="Cambria Math" panose="02040503050406030204" pitchFamily="18" charset="0"/>
                                  </a:rPr>
                                </m:ctrlPr>
                              </m:funcPr>
                              <m:fName>
                                <m:sSup>
                                  <m:sSupPr>
                                    <m:ctrlPr>
                                      <a:rPr lang="fr-FR" i="1">
                                        <a:latin typeface="Cambria Math" panose="02040503050406030204" pitchFamily="18" charset="0"/>
                                      </a:rPr>
                                    </m:ctrlPr>
                                  </m:sSupPr>
                                  <m:e>
                                    <m:r>
                                      <m:rPr>
                                        <m:sty m:val="p"/>
                                      </m:rPr>
                                      <a:rPr lang="fr-FR" i="0">
                                        <a:latin typeface="Cambria Math" panose="02040503050406030204" pitchFamily="18" charset="0"/>
                                      </a:rPr>
                                      <m:t>sin</m:t>
                                    </m:r>
                                  </m:e>
                                  <m:sup>
                                    <m:r>
                                      <a:rPr lang="fr-FR" i="0">
                                        <a:latin typeface="Cambria Math" panose="02040503050406030204" pitchFamily="18" charset="0"/>
                                      </a:rPr>
                                      <m:t>2</m:t>
                                    </m:r>
                                  </m:sup>
                                </m:sSup>
                              </m:fName>
                              <m:e>
                                <m:d>
                                  <m:dPr>
                                    <m:ctrlPr>
                                      <a:rPr lang="fr-FR" i="1">
                                        <a:latin typeface="Cambria Math" panose="02040503050406030204" pitchFamily="18" charset="0"/>
                                      </a:rPr>
                                    </m:ctrlPr>
                                  </m:dPr>
                                  <m:e>
                                    <m:f>
                                      <m:fPr>
                                        <m:type m:val="skw"/>
                                        <m:ctrlPr>
                                          <a:rPr lang="fr-FR" i="1">
                                            <a:latin typeface="Cambria Math" panose="02040503050406030204" pitchFamily="18" charset="0"/>
                                          </a:rPr>
                                        </m:ctrlPr>
                                      </m:fPr>
                                      <m:num>
                                        <m:r>
                                          <a:rPr lang="fr-FR" i="1">
                                            <a:latin typeface="Cambria Math" panose="02040503050406030204" pitchFamily="18" charset="0"/>
                                          </a:rPr>
                                          <m:t>𝜑</m:t>
                                        </m:r>
                                      </m:num>
                                      <m:den>
                                        <m:r>
                                          <a:rPr lang="fr-FR" i="0">
                                            <a:latin typeface="Cambria Math" panose="02040503050406030204" pitchFamily="18" charset="0"/>
                                          </a:rPr>
                                          <m:t>2</m:t>
                                        </m:r>
                                      </m:den>
                                    </m:f>
                                  </m:e>
                                </m:d>
                              </m:e>
                            </m:func>
                          </m:den>
                        </m:f>
                        <m:r>
                          <a:rPr lang="fr-FR" i="0">
                            <a:latin typeface="Cambria Math" panose="02040503050406030204" pitchFamily="18" charset="0"/>
                          </a:rPr>
                          <m:t>≈</m:t>
                        </m:r>
                        <m:f>
                          <m:fPr>
                            <m:ctrlPr>
                              <a:rPr lang="fr-FR" i="1">
                                <a:latin typeface="Cambria Math" panose="02040503050406030204" pitchFamily="18" charset="0"/>
                              </a:rPr>
                            </m:ctrlPr>
                          </m:fPr>
                          <m:num>
                            <m:r>
                              <a:rPr lang="fr-FR" i="0">
                                <a:latin typeface="Cambria Math" panose="02040503050406030204" pitchFamily="18" charset="0"/>
                              </a:rPr>
                              <m:t>1</m:t>
                            </m:r>
                          </m:num>
                          <m:den>
                            <m:r>
                              <a:rPr lang="fr-FR" i="0">
                                <a:latin typeface="Cambria Math" panose="02040503050406030204" pitchFamily="18" charset="0"/>
                              </a:rPr>
                              <m:t>1+</m:t>
                            </m:r>
                            <m:r>
                              <a:rPr lang="fr-FR" i="1">
                                <a:latin typeface="Cambria Math" panose="02040503050406030204" pitchFamily="18" charset="0"/>
                              </a:rPr>
                              <m:t>𝑀</m:t>
                            </m:r>
                            <m:sSup>
                              <m:sSupPr>
                                <m:ctrlPr>
                                  <a:rPr lang="fr-FR" i="1">
                                    <a:latin typeface="Cambria Math" panose="02040503050406030204" pitchFamily="18" charset="0"/>
                                  </a:rPr>
                                </m:ctrlPr>
                              </m:sSupPr>
                              <m:e>
                                <m:d>
                                  <m:dPr>
                                    <m:ctrlPr>
                                      <a:rPr lang="fr-FR" i="1">
                                        <a:latin typeface="Cambria Math" panose="02040503050406030204" pitchFamily="18" charset="0"/>
                                      </a:rPr>
                                    </m:ctrlPr>
                                  </m:dPr>
                                  <m:e>
                                    <m:f>
                                      <m:fPr>
                                        <m:type m:val="skw"/>
                                        <m:ctrlPr>
                                          <a:rPr lang="fr-FR" i="1">
                                            <a:latin typeface="Cambria Math" panose="02040503050406030204" pitchFamily="18" charset="0"/>
                                          </a:rPr>
                                        </m:ctrlPr>
                                      </m:fPr>
                                      <m:num>
                                        <m:r>
                                          <a:rPr lang="fr-FR" i="1">
                                            <a:latin typeface="Cambria Math" panose="02040503050406030204" pitchFamily="18" charset="0"/>
                                          </a:rPr>
                                          <m:t>𝜑</m:t>
                                        </m:r>
                                      </m:num>
                                      <m:den>
                                        <m:r>
                                          <a:rPr lang="fr-FR" i="0">
                                            <a:latin typeface="Cambria Math" panose="02040503050406030204" pitchFamily="18" charset="0"/>
                                          </a:rPr>
                                          <m:t>2</m:t>
                                        </m:r>
                                      </m:den>
                                    </m:f>
                                  </m:e>
                                </m:d>
                              </m:e>
                              <m:sup>
                                <m:r>
                                  <a:rPr lang="fr-FR" i="0">
                                    <a:latin typeface="Cambria Math" panose="02040503050406030204" pitchFamily="18" charset="0"/>
                                  </a:rPr>
                                  <m:t>2</m:t>
                                </m:r>
                              </m:sup>
                            </m:sSup>
                          </m:den>
                        </m:f>
                      </m:oMath>
                    </m:oMathPara>
                  </a14:m>
                  <a:endParaRPr lang="fr-FR" dirty="0"/>
                </a:p>
              </p:txBody>
            </p:sp>
          </mc:Choice>
          <mc:Fallback xmlns="">
            <p:sp>
              <p:nvSpPr>
                <p:cNvPr id="7" name="Rectangle 6"/>
                <p:cNvSpPr>
                  <a:spLocks noRot="1" noChangeAspect="1" noMove="1" noResize="1" noEditPoints="1" noAdjustHandles="1" noChangeArrowheads="1" noChangeShapeType="1" noTextEdit="1"/>
                </p:cNvSpPr>
                <p:nvPr/>
              </p:nvSpPr>
              <p:spPr>
                <a:xfrm>
                  <a:off x="2945438" y="4248967"/>
                  <a:ext cx="4284826" cy="811376"/>
                </a:xfrm>
                <a:prstGeom prst="rect">
                  <a:avLst/>
                </a:prstGeom>
                <a:blipFill>
                  <a:blip r:embed="rId13"/>
                  <a:stretch>
                    <a:fillRect/>
                  </a:stretch>
                </a:blipFill>
              </p:spPr>
              <p:txBody>
                <a:bodyPr/>
                <a:lstStyle/>
                <a:p>
                  <a:r>
                    <a:rPr lang="fr-FR">
                      <a:noFill/>
                    </a:rPr>
                    <a:t> </a:t>
                  </a:r>
                </a:p>
              </p:txBody>
            </p:sp>
          </mc:Fallback>
        </mc:AlternateContent>
      </p:grpSp>
      <p:sp>
        <p:nvSpPr>
          <p:cNvPr id="32"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grpSp>
        <p:nvGrpSpPr>
          <p:cNvPr id="33" name="Groupe 32"/>
          <p:cNvGrpSpPr/>
          <p:nvPr/>
        </p:nvGrpSpPr>
        <p:grpSpPr>
          <a:xfrm flipH="1" flipV="1">
            <a:off x="2882061" y="1295399"/>
            <a:ext cx="304650" cy="2113441"/>
            <a:chOff x="6320430" y="1966828"/>
            <a:chExt cx="304650" cy="2113441"/>
          </a:xfrm>
        </p:grpSpPr>
        <p:cxnSp>
          <p:nvCxnSpPr>
            <p:cNvPr id="34" name="Connecteur droit 33"/>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5" name="Connecteur droit 34"/>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6" name="Connecteur droit 35"/>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7" name="Connecteur droit 36"/>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8" name="Connecteur droit 37"/>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9" name="Connecteur droit 38"/>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0" name="Connecteur droit 39"/>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1" name="Connecteur droit 40"/>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2" name="Connecteur droit 41"/>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3" name="Connecteur droit 42"/>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4" name="Connecteur droit 43"/>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5" name="Connecteur droit 44"/>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6" name="Connecteur droit 45"/>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7" name="Connecteur droit 46"/>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grpSp>
        <p:nvGrpSpPr>
          <p:cNvPr id="48" name="Groupe 47"/>
          <p:cNvGrpSpPr/>
          <p:nvPr/>
        </p:nvGrpSpPr>
        <p:grpSpPr>
          <a:xfrm flipV="1">
            <a:off x="4224503" y="1295399"/>
            <a:ext cx="304650" cy="2113441"/>
            <a:chOff x="6320430" y="1966828"/>
            <a:chExt cx="304650" cy="2113441"/>
          </a:xfrm>
        </p:grpSpPr>
        <p:cxnSp>
          <p:nvCxnSpPr>
            <p:cNvPr id="49" name="Connecteur droit 48"/>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0" name="Connecteur droit 49"/>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1" name="Connecteur droit 50"/>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2" name="Connecteur droit 51"/>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3" name="Connecteur droit 52"/>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4" name="Connecteur droit 53"/>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5" name="Connecteur droit 54"/>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6" name="Connecteur droit 55"/>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7" name="Connecteur droit 56"/>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8" name="Connecteur droit 57"/>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9" name="Connecteur droit 58"/>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0" name="Connecteur droit 59"/>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1" name="Connecteur droit 60"/>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2" name="Connecteur droit 61"/>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grpSp>
        <p:nvGrpSpPr>
          <p:cNvPr id="222210" name="Groupe 222209"/>
          <p:cNvGrpSpPr/>
          <p:nvPr/>
        </p:nvGrpSpPr>
        <p:grpSpPr>
          <a:xfrm>
            <a:off x="155207" y="1551324"/>
            <a:ext cx="1278577" cy="1481247"/>
            <a:chOff x="20884" y="1295386"/>
            <a:chExt cx="1278577" cy="1481247"/>
          </a:xfrm>
        </p:grpSpPr>
        <p:cxnSp>
          <p:nvCxnSpPr>
            <p:cNvPr id="9" name="Connecteur droit avec flèche 8"/>
            <p:cNvCxnSpPr/>
            <p:nvPr/>
          </p:nvCxnSpPr>
          <p:spPr>
            <a:xfrm>
              <a:off x="146642" y="2420743"/>
              <a:ext cx="1123406" cy="0"/>
            </a:xfrm>
            <a:prstGeom prst="straightConnector1">
              <a:avLst/>
            </a:prstGeom>
            <a:ln>
              <a:solidFill>
                <a:schemeClr val="tx1"/>
              </a:solidFill>
              <a:tailEnd type="triangle"/>
            </a:ln>
          </p:spPr>
          <p:style>
            <a:lnRef idx="1">
              <a:schemeClr val="accent6"/>
            </a:lnRef>
            <a:fillRef idx="0">
              <a:schemeClr val="accent6"/>
            </a:fillRef>
            <a:effectRef idx="0">
              <a:schemeClr val="accent6"/>
            </a:effectRef>
            <a:fontRef idx="minor">
              <a:schemeClr val="tx1"/>
            </a:fontRef>
          </p:style>
        </p:cxnSp>
        <p:cxnSp>
          <p:nvCxnSpPr>
            <p:cNvPr id="11" name="Connecteur droit avec flèche 10"/>
            <p:cNvCxnSpPr/>
            <p:nvPr/>
          </p:nvCxnSpPr>
          <p:spPr>
            <a:xfrm flipV="1">
              <a:off x="146642" y="1658743"/>
              <a:ext cx="0" cy="739897"/>
            </a:xfrm>
            <a:prstGeom prst="straightConnector1">
              <a:avLst/>
            </a:prstGeom>
            <a:ln>
              <a:solidFill>
                <a:schemeClr val="tx1"/>
              </a:solidFill>
              <a:tailEnd type="triangle"/>
            </a:ln>
          </p:spPr>
          <p:style>
            <a:lnRef idx="1">
              <a:schemeClr val="accent6"/>
            </a:lnRef>
            <a:fillRef idx="0">
              <a:schemeClr val="accent6"/>
            </a:fillRef>
            <a:effectRef idx="0">
              <a:schemeClr val="accent6"/>
            </a:effectRef>
            <a:fontRef idx="minor">
              <a:schemeClr val="tx1"/>
            </a:fontRef>
          </p:style>
        </p:cxnSp>
        <p:cxnSp>
          <p:nvCxnSpPr>
            <p:cNvPr id="13" name="Connecteur droit 12"/>
            <p:cNvCxnSpPr/>
            <p:nvPr/>
          </p:nvCxnSpPr>
          <p:spPr>
            <a:xfrm>
              <a:off x="146642" y="1869553"/>
              <a:ext cx="982911" cy="0"/>
            </a:xfrm>
            <a:prstGeom prst="line">
              <a:avLst/>
            </a:prstGeom>
            <a:ln w="38100">
              <a:solidFill>
                <a:srgbClr val="FF0000"/>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15" name="ZoneTexte 14"/>
            <p:cNvSpPr txBox="1"/>
            <p:nvPr/>
          </p:nvSpPr>
          <p:spPr>
            <a:xfrm>
              <a:off x="994569" y="2407301"/>
              <a:ext cx="304892" cy="369332"/>
            </a:xfrm>
            <a:prstGeom prst="rect">
              <a:avLst/>
            </a:prstGeom>
            <a:noFill/>
          </p:spPr>
          <p:txBody>
            <a:bodyPr wrap="none" rtlCol="0">
              <a:spAutoFit/>
            </a:bodyPr>
            <a:lstStyle/>
            <a:p>
              <a:r>
                <a:rPr lang="fr-FR" dirty="0" smtClean="0">
                  <a:sym typeface="Symbol" panose="05050102010706020507" pitchFamily="18" charset="2"/>
                </a:rPr>
                <a:t></a:t>
              </a:r>
              <a:endParaRPr lang="fr-FR" dirty="0"/>
            </a:p>
          </p:txBody>
        </p:sp>
        <p:sp>
          <p:nvSpPr>
            <p:cNvPr id="65" name="ZoneTexte 64"/>
            <p:cNvSpPr txBox="1"/>
            <p:nvPr/>
          </p:nvSpPr>
          <p:spPr>
            <a:xfrm>
              <a:off x="20884" y="1295386"/>
              <a:ext cx="248786" cy="369332"/>
            </a:xfrm>
            <a:prstGeom prst="rect">
              <a:avLst/>
            </a:prstGeom>
            <a:noFill/>
          </p:spPr>
          <p:txBody>
            <a:bodyPr wrap="none" rtlCol="0">
              <a:spAutoFit/>
            </a:bodyPr>
            <a:lstStyle/>
            <a:p>
              <a:r>
                <a:rPr lang="fr-FR" dirty="0" smtClean="0">
                  <a:sym typeface="Symbol" panose="05050102010706020507" pitchFamily="18" charset="2"/>
                </a:rPr>
                <a:t>I</a:t>
              </a:r>
              <a:endParaRPr lang="fr-FR" dirty="0"/>
            </a:p>
          </p:txBody>
        </p:sp>
      </p:grpSp>
      <p:sp>
        <p:nvSpPr>
          <p:cNvPr id="16" name="Flèche droite 15"/>
          <p:cNvSpPr/>
          <p:nvPr/>
        </p:nvSpPr>
        <p:spPr>
          <a:xfrm>
            <a:off x="1949564" y="1956727"/>
            <a:ext cx="766742" cy="690113"/>
          </a:xfrm>
          <a:prstGeom prst="right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67" name="Groupe 66"/>
          <p:cNvGrpSpPr/>
          <p:nvPr/>
        </p:nvGrpSpPr>
        <p:grpSpPr>
          <a:xfrm>
            <a:off x="3247311" y="1913528"/>
            <a:ext cx="914233" cy="796804"/>
            <a:chOff x="7295071" y="948906"/>
            <a:chExt cx="1469367" cy="1259307"/>
          </a:xfrm>
        </p:grpSpPr>
        <p:sp>
          <p:nvSpPr>
            <p:cNvPr id="68" name="Flèche en arc 67"/>
            <p:cNvSpPr/>
            <p:nvPr/>
          </p:nvSpPr>
          <p:spPr>
            <a:xfrm>
              <a:off x="7297947" y="948906"/>
              <a:ext cx="1466491" cy="1259307"/>
            </a:xfrm>
            <a:prstGeom prst="circular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p:sp>
          <p:nvSpPr>
            <p:cNvPr id="69" name="Flèche en arc 68"/>
            <p:cNvSpPr/>
            <p:nvPr/>
          </p:nvSpPr>
          <p:spPr>
            <a:xfrm flipH="1" flipV="1">
              <a:off x="7295071" y="948906"/>
              <a:ext cx="1466491" cy="1259307"/>
            </a:xfrm>
            <a:prstGeom prst="circular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p:grpSp>
      <p:sp>
        <p:nvSpPr>
          <p:cNvPr id="70" name="Flèche droite 69"/>
          <p:cNvSpPr/>
          <p:nvPr/>
        </p:nvSpPr>
        <p:spPr>
          <a:xfrm>
            <a:off x="4657577" y="1959063"/>
            <a:ext cx="766742" cy="690113"/>
          </a:xfrm>
          <a:prstGeom prst="right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222212" name="Groupe 222211"/>
          <p:cNvGrpSpPr/>
          <p:nvPr/>
        </p:nvGrpSpPr>
        <p:grpSpPr>
          <a:xfrm>
            <a:off x="5243513" y="3541383"/>
            <a:ext cx="3291141" cy="532488"/>
            <a:chOff x="5243513" y="3541383"/>
            <a:chExt cx="3291141" cy="532488"/>
          </a:xfrm>
        </p:grpSpPr>
        <p:cxnSp>
          <p:nvCxnSpPr>
            <p:cNvPr id="18" name="Connecteur droit avec flèche 17"/>
            <p:cNvCxnSpPr/>
            <p:nvPr/>
          </p:nvCxnSpPr>
          <p:spPr>
            <a:xfrm>
              <a:off x="5243513" y="3631137"/>
              <a:ext cx="3160899" cy="0"/>
            </a:xfrm>
            <a:prstGeom prst="straightConnector1">
              <a:avLst/>
            </a:prstGeom>
            <a:ln>
              <a:solidFill>
                <a:schemeClr val="tx1"/>
              </a:solidFill>
              <a:tailEnd type="triangle"/>
            </a:ln>
          </p:spPr>
          <p:style>
            <a:lnRef idx="1">
              <a:schemeClr val="accent6"/>
            </a:lnRef>
            <a:fillRef idx="0">
              <a:schemeClr val="accent6"/>
            </a:fillRef>
            <a:effectRef idx="0">
              <a:schemeClr val="accent6"/>
            </a:effectRef>
            <a:fontRef idx="minor">
              <a:schemeClr val="tx1"/>
            </a:fontRef>
          </p:style>
        </p:cxnSp>
        <p:sp>
          <p:nvSpPr>
            <p:cNvPr id="73" name="ZoneTexte 72"/>
            <p:cNvSpPr txBox="1"/>
            <p:nvPr/>
          </p:nvSpPr>
          <p:spPr>
            <a:xfrm>
              <a:off x="8229762" y="3541383"/>
              <a:ext cx="304892" cy="369332"/>
            </a:xfrm>
            <a:prstGeom prst="rect">
              <a:avLst/>
            </a:prstGeom>
            <a:noFill/>
          </p:spPr>
          <p:txBody>
            <a:bodyPr wrap="none" rtlCol="0">
              <a:spAutoFit/>
            </a:bodyPr>
            <a:lstStyle/>
            <a:p>
              <a:r>
                <a:rPr lang="fr-FR" dirty="0" smtClean="0">
                  <a:sym typeface="Symbol" panose="05050102010706020507" pitchFamily="18" charset="2"/>
                </a:rPr>
                <a:t></a:t>
              </a:r>
              <a:endParaRPr lang="fr-FR" dirty="0"/>
            </a:p>
          </p:txBody>
        </p:sp>
        <p:cxnSp>
          <p:nvCxnSpPr>
            <p:cNvPr id="24" name="Connecteur droit 23"/>
            <p:cNvCxnSpPr/>
            <p:nvPr/>
          </p:nvCxnSpPr>
          <p:spPr>
            <a:xfrm>
              <a:off x="6731629" y="3597574"/>
              <a:ext cx="0" cy="152426"/>
            </a:xfrm>
            <a:prstGeom prst="line">
              <a:avLst/>
            </a:prstGeom>
            <a:ln>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6" name="Connecteur droit 75"/>
            <p:cNvCxnSpPr/>
            <p:nvPr/>
          </p:nvCxnSpPr>
          <p:spPr>
            <a:xfrm>
              <a:off x="7273992" y="3597574"/>
              <a:ext cx="0" cy="152426"/>
            </a:xfrm>
            <a:prstGeom prst="line">
              <a:avLst/>
            </a:prstGeom>
            <a:ln>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7" name="Connecteur droit 76"/>
            <p:cNvCxnSpPr/>
            <p:nvPr/>
          </p:nvCxnSpPr>
          <p:spPr>
            <a:xfrm>
              <a:off x="7802908" y="3597574"/>
              <a:ext cx="0" cy="152426"/>
            </a:xfrm>
            <a:prstGeom prst="line">
              <a:avLst/>
            </a:prstGeom>
            <a:ln>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8" name="Connecteur droit 77"/>
            <p:cNvCxnSpPr/>
            <p:nvPr/>
          </p:nvCxnSpPr>
          <p:spPr>
            <a:xfrm>
              <a:off x="6207193" y="3597574"/>
              <a:ext cx="0" cy="152426"/>
            </a:xfrm>
            <a:prstGeom prst="line">
              <a:avLst/>
            </a:prstGeom>
            <a:ln>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9" name="Connecteur droit 78"/>
            <p:cNvCxnSpPr/>
            <p:nvPr/>
          </p:nvCxnSpPr>
          <p:spPr>
            <a:xfrm>
              <a:off x="5673796" y="3597574"/>
              <a:ext cx="0" cy="152426"/>
            </a:xfrm>
            <a:prstGeom prst="line">
              <a:avLst/>
            </a:prstGeom>
            <a:ln>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63" name="ZoneTexte 62"/>
            <p:cNvSpPr txBox="1"/>
            <p:nvPr/>
          </p:nvSpPr>
          <p:spPr>
            <a:xfrm>
              <a:off x="6798864" y="3858427"/>
              <a:ext cx="437620" cy="215444"/>
            </a:xfrm>
            <a:prstGeom prst="rect">
              <a:avLst/>
            </a:prstGeom>
            <a:noFill/>
          </p:spPr>
          <p:txBody>
            <a:bodyPr wrap="none" lIns="0" tIns="0" rIns="0" bIns="0" rtlCol="0">
              <a:spAutoFit/>
            </a:bodyPr>
            <a:lstStyle/>
            <a:p>
              <a:r>
                <a:rPr lang="fr-FR" sz="1400" dirty="0" smtClean="0"/>
                <a:t>c/2nd</a:t>
              </a:r>
              <a:endParaRPr lang="fr-FR" sz="1400" dirty="0"/>
            </a:p>
          </p:txBody>
        </p:sp>
        <p:cxnSp>
          <p:nvCxnSpPr>
            <p:cNvPr id="222209" name="Connecteur droit avec flèche 222208"/>
            <p:cNvCxnSpPr/>
            <p:nvPr/>
          </p:nvCxnSpPr>
          <p:spPr>
            <a:xfrm>
              <a:off x="6727506" y="3778447"/>
              <a:ext cx="573380" cy="0"/>
            </a:xfrm>
            <a:prstGeom prst="straightConnector1">
              <a:avLst/>
            </a:prstGeom>
            <a:ln>
              <a:solidFill>
                <a:schemeClr val="tx1"/>
              </a:solidFill>
              <a:headEnd type="triangle" w="med" len="med"/>
              <a:tailEnd type="triangle" w="med" len="med"/>
            </a:ln>
          </p:spPr>
          <p:style>
            <a:lnRef idx="1">
              <a:schemeClr val="accent6"/>
            </a:lnRef>
            <a:fillRef idx="0">
              <a:schemeClr val="accent6"/>
            </a:fillRef>
            <a:effectRef idx="0">
              <a:schemeClr val="accent6"/>
            </a:effectRef>
            <a:fontRef idx="minor">
              <a:schemeClr val="tx1"/>
            </a:fontRef>
          </p:style>
        </p:cxnSp>
      </p:grpSp>
      <p:sp>
        <p:nvSpPr>
          <p:cNvPr id="222213" name="ZoneTexte 222212"/>
          <p:cNvSpPr txBox="1"/>
          <p:nvPr/>
        </p:nvSpPr>
        <p:spPr>
          <a:xfrm>
            <a:off x="3143192" y="994209"/>
            <a:ext cx="1197764" cy="369332"/>
          </a:xfrm>
          <a:prstGeom prst="rect">
            <a:avLst/>
          </a:prstGeom>
          <a:noFill/>
        </p:spPr>
        <p:txBody>
          <a:bodyPr wrap="none" rtlCol="0">
            <a:spAutoFit/>
          </a:bodyPr>
          <a:lstStyle/>
          <a:p>
            <a:r>
              <a:rPr lang="fr-FR" dirty="0" smtClean="0"/>
              <a:t>Cavité FP</a:t>
            </a:r>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34</a:t>
            </a:fld>
            <a:endParaRPr lang="fr-FR"/>
          </a:p>
        </p:txBody>
      </p:sp>
      <p:sp>
        <p:nvSpPr>
          <p:cNvPr id="4" name="Rectangle 3"/>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Le milieu amplificateur plongé dans une cavité résonante</a:t>
            </a:r>
            <a:endParaRPr lang="fr-FR" sz="2400" b="1" kern="0" dirty="0">
              <a:solidFill>
                <a:srgbClr val="DA6667"/>
              </a:solidFill>
              <a:latin typeface="Arial Narrow" pitchFamily="34" charset="0"/>
              <a:ea typeface="+mj-ea"/>
              <a:cs typeface="+mj-cs"/>
            </a:endParaRPr>
          </a:p>
        </p:txBody>
      </p:sp>
      <p:sp>
        <p:nvSpPr>
          <p:cNvPr id="6" name="Rectangle 5"/>
          <p:cNvSpPr/>
          <p:nvPr/>
        </p:nvSpPr>
        <p:spPr bwMode="auto">
          <a:xfrm>
            <a:off x="1854680" y="1913095"/>
            <a:ext cx="4944639" cy="1751012"/>
          </a:xfrm>
          <a:prstGeom prst="rect">
            <a:avLst/>
          </a:prstGeom>
          <a:solidFill>
            <a:srgbClr val="BBE0E3"/>
          </a:solidFill>
          <a:ln w="254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7" name="Groupe 6"/>
          <p:cNvGrpSpPr/>
          <p:nvPr/>
        </p:nvGrpSpPr>
        <p:grpSpPr>
          <a:xfrm>
            <a:off x="3754494" y="2711607"/>
            <a:ext cx="598487" cy="320675"/>
            <a:chOff x="2082531" y="3921125"/>
            <a:chExt cx="598487" cy="320675"/>
          </a:xfrm>
        </p:grpSpPr>
        <p:sp>
          <p:nvSpPr>
            <p:cNvPr id="8" name="Forme libre 7"/>
            <p:cNvSpPr/>
            <p:nvPr/>
          </p:nvSpPr>
          <p:spPr bwMode="auto">
            <a:xfrm>
              <a:off x="2093643" y="39211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 name="Forme libre 8"/>
            <p:cNvSpPr/>
            <p:nvPr/>
          </p:nvSpPr>
          <p:spPr bwMode="auto">
            <a:xfrm>
              <a:off x="2082531" y="40909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grpSp>
        <p:nvGrpSpPr>
          <p:cNvPr id="10" name="Groupe 9"/>
          <p:cNvGrpSpPr/>
          <p:nvPr/>
        </p:nvGrpSpPr>
        <p:grpSpPr>
          <a:xfrm>
            <a:off x="4903844" y="2587782"/>
            <a:ext cx="611187" cy="636588"/>
            <a:chOff x="3231881" y="3797300"/>
            <a:chExt cx="611187" cy="636588"/>
          </a:xfrm>
        </p:grpSpPr>
        <p:sp>
          <p:nvSpPr>
            <p:cNvPr id="11" name="Forme libre 10"/>
            <p:cNvSpPr/>
            <p:nvPr/>
          </p:nvSpPr>
          <p:spPr bwMode="auto">
            <a:xfrm>
              <a:off x="3255693" y="379730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2" name="Forme libre 11"/>
            <p:cNvSpPr/>
            <p:nvPr/>
          </p:nvSpPr>
          <p:spPr bwMode="auto">
            <a:xfrm>
              <a:off x="3242993" y="39671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3" name="Forme libre 12"/>
            <p:cNvSpPr/>
            <p:nvPr/>
          </p:nvSpPr>
          <p:spPr bwMode="auto">
            <a:xfrm>
              <a:off x="3242993" y="41132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4" name="Forme libre 13"/>
            <p:cNvSpPr/>
            <p:nvPr/>
          </p:nvSpPr>
          <p:spPr bwMode="auto">
            <a:xfrm>
              <a:off x="3231881" y="428307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grpSp>
        <p:nvGrpSpPr>
          <p:cNvPr id="15" name="Groupe 14"/>
          <p:cNvGrpSpPr/>
          <p:nvPr/>
        </p:nvGrpSpPr>
        <p:grpSpPr>
          <a:xfrm>
            <a:off x="6045256" y="2343307"/>
            <a:ext cx="612775" cy="1306513"/>
            <a:chOff x="4373293" y="3552825"/>
            <a:chExt cx="612775" cy="1306513"/>
          </a:xfrm>
        </p:grpSpPr>
        <p:sp>
          <p:nvSpPr>
            <p:cNvPr id="16" name="Forme libre 15"/>
            <p:cNvSpPr/>
            <p:nvPr/>
          </p:nvSpPr>
          <p:spPr bwMode="auto">
            <a:xfrm>
              <a:off x="4398693" y="35528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7" name="Forme libre 16"/>
            <p:cNvSpPr/>
            <p:nvPr/>
          </p:nvSpPr>
          <p:spPr bwMode="auto">
            <a:xfrm>
              <a:off x="4387581" y="37226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8" name="Forme libre 17"/>
            <p:cNvSpPr/>
            <p:nvPr/>
          </p:nvSpPr>
          <p:spPr bwMode="auto">
            <a:xfrm>
              <a:off x="4387581" y="38687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9" name="Forme libre 18"/>
            <p:cNvSpPr/>
            <p:nvPr/>
          </p:nvSpPr>
          <p:spPr bwMode="auto">
            <a:xfrm>
              <a:off x="4376468" y="403860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20" name="Forme libre 19"/>
            <p:cNvSpPr/>
            <p:nvPr/>
          </p:nvSpPr>
          <p:spPr bwMode="auto">
            <a:xfrm>
              <a:off x="4397106" y="42227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21" name="Forme libre 20"/>
            <p:cNvSpPr/>
            <p:nvPr/>
          </p:nvSpPr>
          <p:spPr bwMode="auto">
            <a:xfrm>
              <a:off x="4384406" y="43926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22" name="Forme libre 21"/>
            <p:cNvSpPr/>
            <p:nvPr/>
          </p:nvSpPr>
          <p:spPr bwMode="auto">
            <a:xfrm>
              <a:off x="4384406" y="45386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23" name="Forme libre 22"/>
            <p:cNvSpPr/>
            <p:nvPr/>
          </p:nvSpPr>
          <p:spPr bwMode="auto">
            <a:xfrm>
              <a:off x="4373293" y="47085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sp>
        <p:nvSpPr>
          <p:cNvPr id="24" name="Étoile à 5 branches 23"/>
          <p:cNvSpPr/>
          <p:nvPr/>
        </p:nvSpPr>
        <p:spPr bwMode="auto">
          <a:xfrm>
            <a:off x="4346631" y="2594132"/>
            <a:ext cx="138113" cy="130175"/>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grpSp>
        <p:nvGrpSpPr>
          <p:cNvPr id="29" name="Groupe 28"/>
          <p:cNvGrpSpPr/>
          <p:nvPr/>
        </p:nvGrpSpPr>
        <p:grpSpPr>
          <a:xfrm>
            <a:off x="1958384" y="2808445"/>
            <a:ext cx="1451039" cy="512791"/>
            <a:chOff x="286421" y="4017963"/>
            <a:chExt cx="1451039" cy="512791"/>
          </a:xfrm>
        </p:grpSpPr>
        <p:sp>
          <p:nvSpPr>
            <p:cNvPr id="30" name="Forme libre 29"/>
            <p:cNvSpPr/>
            <p:nvPr/>
          </p:nvSpPr>
          <p:spPr bwMode="auto">
            <a:xfrm>
              <a:off x="906193" y="40179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31" name="ZoneTexte 42"/>
            <p:cNvSpPr txBox="1">
              <a:spLocks noChangeArrowheads="1"/>
            </p:cNvSpPr>
            <p:nvPr/>
          </p:nvSpPr>
          <p:spPr bwMode="auto">
            <a:xfrm>
              <a:off x="286421" y="4192200"/>
              <a:ext cx="1451039" cy="338554"/>
            </a:xfrm>
            <a:prstGeom prst="rect">
              <a:avLst/>
            </a:prstGeom>
            <a:noFill/>
            <a:ln w="9525">
              <a:noFill/>
              <a:miter lim="800000"/>
              <a:headEnd/>
              <a:tailEnd/>
            </a:ln>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FR" sz="1600" b="0" i="0" u="none" strike="noStrike" kern="0" cap="none" spc="0" normalizeH="0" baseline="0" noProof="0" dirty="0" smtClean="0">
                  <a:ln>
                    <a:noFill/>
                  </a:ln>
                  <a:solidFill>
                    <a:srgbClr val="0070C0"/>
                  </a:solidFill>
                  <a:effectLst/>
                  <a:uLnTx/>
                  <a:uFillTx/>
                  <a:latin typeface="Arial Narrow" pitchFamily="34" charset="0"/>
                </a:rPr>
                <a:t>Photon</a:t>
              </a:r>
              <a:r>
                <a:rPr kumimoji="0" lang="fr-FR" sz="1600" b="0" i="0" u="none" strike="noStrike" kern="0" cap="none" spc="0" normalizeH="0" noProof="0" dirty="0" smtClean="0">
                  <a:ln>
                    <a:noFill/>
                  </a:ln>
                  <a:solidFill>
                    <a:srgbClr val="0070C0"/>
                  </a:solidFill>
                  <a:effectLst/>
                  <a:uLnTx/>
                  <a:uFillTx/>
                  <a:latin typeface="Arial Narrow" pitchFamily="34" charset="0"/>
                </a:rPr>
                <a:t> spontané</a:t>
              </a:r>
              <a:endParaRPr kumimoji="0" lang="fr-FR" sz="1600" b="0" i="0" u="none" strike="noStrike" kern="0" cap="none" spc="0" normalizeH="0" baseline="0" noProof="0" dirty="0" smtClean="0">
                <a:ln>
                  <a:noFill/>
                </a:ln>
                <a:solidFill>
                  <a:srgbClr val="0070C0"/>
                </a:solidFill>
                <a:effectLst/>
                <a:uLnTx/>
                <a:uFillTx/>
                <a:latin typeface="Arial Narrow" pitchFamily="34" charset="0"/>
              </a:endParaRPr>
            </a:p>
          </p:txBody>
        </p:sp>
      </p:grpSp>
      <p:grpSp>
        <p:nvGrpSpPr>
          <p:cNvPr id="32" name="Groupe 31"/>
          <p:cNvGrpSpPr/>
          <p:nvPr/>
        </p:nvGrpSpPr>
        <p:grpSpPr>
          <a:xfrm>
            <a:off x="4427594" y="1989255"/>
            <a:ext cx="1768000" cy="562015"/>
            <a:chOff x="2755631" y="3198773"/>
            <a:chExt cx="1768000" cy="562015"/>
          </a:xfrm>
        </p:grpSpPr>
        <p:sp>
          <p:nvSpPr>
            <p:cNvPr id="33" name="Forme libre 32"/>
            <p:cNvSpPr/>
            <p:nvPr/>
          </p:nvSpPr>
          <p:spPr bwMode="auto">
            <a:xfrm rot="20316049">
              <a:off x="2755631" y="360997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34" name="ZoneTexte 52"/>
            <p:cNvSpPr txBox="1">
              <a:spLocks noChangeArrowheads="1"/>
            </p:cNvSpPr>
            <p:nvPr/>
          </p:nvSpPr>
          <p:spPr bwMode="auto">
            <a:xfrm rot="20658777">
              <a:off x="3217068" y="3198773"/>
              <a:ext cx="1306563" cy="430683"/>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100" b="1" i="1" u="none" strike="noStrike" kern="0" cap="none" spc="0" normalizeH="0" baseline="0" noProof="0" smtClean="0">
                  <a:ln>
                    <a:noFill/>
                  </a:ln>
                  <a:solidFill>
                    <a:srgbClr val="1A49A6"/>
                  </a:solidFill>
                  <a:effectLst/>
                  <a:uLnTx/>
                  <a:uFillTx/>
                  <a:latin typeface="Arial Narrow" pitchFamily="34" charset="0"/>
                </a:rPr>
                <a:t>Emission spontanée</a:t>
              </a:r>
            </a:p>
            <a:p>
              <a:pPr marL="0" marR="0" lvl="0" indent="0" defTabSz="914400" eaLnBrk="1" fontAlgn="auto" latinLnBrk="0" hangingPunct="1">
                <a:lnSpc>
                  <a:spcPct val="100000"/>
                </a:lnSpc>
                <a:spcBef>
                  <a:spcPts val="0"/>
                </a:spcBef>
                <a:spcAft>
                  <a:spcPts val="0"/>
                </a:spcAft>
                <a:buClrTx/>
                <a:buSzTx/>
                <a:buFontTx/>
                <a:buNone/>
                <a:tabLst/>
                <a:defRPr/>
              </a:pPr>
              <a:r>
                <a:rPr kumimoji="0" lang="fr-FR" sz="1100" b="1" i="1" u="none" strike="noStrike" kern="0" cap="none" spc="0" normalizeH="0" baseline="0" noProof="0" smtClean="0">
                  <a:ln>
                    <a:noFill/>
                  </a:ln>
                  <a:solidFill>
                    <a:srgbClr val="1A49A6"/>
                  </a:solidFill>
                  <a:effectLst/>
                  <a:uLnTx/>
                  <a:uFillTx/>
                  <a:latin typeface="Arial Narrow" pitchFamily="34" charset="0"/>
                </a:rPr>
                <a:t>non guidée</a:t>
              </a:r>
            </a:p>
          </p:txBody>
        </p:sp>
      </p:grpSp>
      <p:sp>
        <p:nvSpPr>
          <p:cNvPr id="35" name="ZoneTexte 63"/>
          <p:cNvSpPr txBox="1">
            <a:spLocks noChangeArrowheads="1"/>
          </p:cNvSpPr>
          <p:nvPr/>
        </p:nvSpPr>
        <p:spPr bwMode="auto">
          <a:xfrm>
            <a:off x="3479037" y="1561244"/>
            <a:ext cx="1954381" cy="369332"/>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fr-FR" b="1" kern="0" dirty="0" smtClean="0">
                <a:solidFill>
                  <a:sysClr val="windowText" lastClr="000000"/>
                </a:solidFill>
                <a:latin typeface="Arial Narrow" pitchFamily="34" charset="0"/>
              </a:rPr>
              <a:t>Milieu </a:t>
            </a:r>
            <a:r>
              <a:rPr kumimoji="0" lang="fr-FR" b="1" i="0" u="none" strike="noStrike" kern="0" cap="none" spc="0" normalizeH="0" baseline="0" noProof="0" dirty="0" smtClean="0">
                <a:ln>
                  <a:noFill/>
                </a:ln>
                <a:solidFill>
                  <a:sysClr val="windowText" lastClr="000000"/>
                </a:solidFill>
                <a:effectLst/>
                <a:uLnTx/>
                <a:uFillTx/>
                <a:latin typeface="Arial Narrow" pitchFamily="34" charset="0"/>
              </a:rPr>
              <a:t>amplificateur</a:t>
            </a:r>
          </a:p>
        </p:txBody>
      </p:sp>
      <p:sp>
        <p:nvSpPr>
          <p:cNvPr id="36" name="Étoile à 5 branches 35"/>
          <p:cNvSpPr/>
          <p:nvPr/>
        </p:nvSpPr>
        <p:spPr bwMode="auto">
          <a:xfrm>
            <a:off x="4740331" y="3048157"/>
            <a:ext cx="138113" cy="130175"/>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37" name="Étoile à 5 branches 36"/>
          <p:cNvSpPr/>
          <p:nvPr/>
        </p:nvSpPr>
        <p:spPr bwMode="auto">
          <a:xfrm>
            <a:off x="3624319" y="2813207"/>
            <a:ext cx="138112" cy="128588"/>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38" name="Étoile à 5 branches 37"/>
          <p:cNvSpPr/>
          <p:nvPr/>
        </p:nvSpPr>
        <p:spPr bwMode="auto">
          <a:xfrm>
            <a:off x="4781606" y="2844957"/>
            <a:ext cx="138113" cy="128588"/>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39" name="Étoile à 5 branches 38"/>
          <p:cNvSpPr/>
          <p:nvPr/>
        </p:nvSpPr>
        <p:spPr bwMode="auto">
          <a:xfrm>
            <a:off x="5883331" y="2859245"/>
            <a:ext cx="138113" cy="128587"/>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40" name="Étoile à 5 branches 39"/>
          <p:cNvSpPr/>
          <p:nvPr/>
        </p:nvSpPr>
        <p:spPr bwMode="auto">
          <a:xfrm>
            <a:off x="5353106" y="3089432"/>
            <a:ext cx="138113" cy="128588"/>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41" name="Étoile à 5 branches 40"/>
          <p:cNvSpPr/>
          <p:nvPr/>
        </p:nvSpPr>
        <p:spPr bwMode="auto">
          <a:xfrm>
            <a:off x="5992869" y="3097370"/>
            <a:ext cx="136525" cy="130175"/>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grpSp>
        <p:nvGrpSpPr>
          <p:cNvPr id="42" name="Groupe 41"/>
          <p:cNvGrpSpPr/>
          <p:nvPr/>
        </p:nvGrpSpPr>
        <p:grpSpPr>
          <a:xfrm flipH="1">
            <a:off x="6195594" y="2136872"/>
            <a:ext cx="612775" cy="1304925"/>
            <a:chOff x="5259118" y="3473450"/>
            <a:chExt cx="612775" cy="1304925"/>
          </a:xfrm>
        </p:grpSpPr>
        <p:sp>
          <p:nvSpPr>
            <p:cNvPr id="43" name="Forme libre 42"/>
            <p:cNvSpPr/>
            <p:nvPr/>
          </p:nvSpPr>
          <p:spPr bwMode="auto">
            <a:xfrm>
              <a:off x="5284518" y="3473450"/>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44" name="Forme libre 43"/>
            <p:cNvSpPr/>
            <p:nvPr/>
          </p:nvSpPr>
          <p:spPr bwMode="auto">
            <a:xfrm>
              <a:off x="5273406" y="36417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45" name="Forme libre 44"/>
            <p:cNvSpPr/>
            <p:nvPr/>
          </p:nvSpPr>
          <p:spPr bwMode="auto">
            <a:xfrm>
              <a:off x="5273406" y="37893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46" name="Forme libre 45"/>
            <p:cNvSpPr/>
            <p:nvPr/>
          </p:nvSpPr>
          <p:spPr bwMode="auto">
            <a:xfrm>
              <a:off x="5262293" y="39576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47" name="Forme libre 46"/>
            <p:cNvSpPr/>
            <p:nvPr/>
          </p:nvSpPr>
          <p:spPr bwMode="auto">
            <a:xfrm>
              <a:off x="5281343" y="41417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48" name="Forme libre 47"/>
            <p:cNvSpPr/>
            <p:nvPr/>
          </p:nvSpPr>
          <p:spPr bwMode="auto">
            <a:xfrm>
              <a:off x="5270231" y="43116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49" name="Forme libre 48"/>
            <p:cNvSpPr/>
            <p:nvPr/>
          </p:nvSpPr>
          <p:spPr bwMode="auto">
            <a:xfrm>
              <a:off x="5270231" y="4459288"/>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50" name="Forme libre 49"/>
            <p:cNvSpPr/>
            <p:nvPr/>
          </p:nvSpPr>
          <p:spPr bwMode="auto">
            <a:xfrm>
              <a:off x="5259118" y="46275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sp>
        <p:nvSpPr>
          <p:cNvPr id="59" name="Étoile à 5 branches 58"/>
          <p:cNvSpPr/>
          <p:nvPr/>
        </p:nvSpPr>
        <p:spPr bwMode="auto">
          <a:xfrm>
            <a:off x="4160894" y="3033870"/>
            <a:ext cx="138112" cy="130175"/>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60" name="Groupe 59"/>
          <p:cNvGrpSpPr/>
          <p:nvPr/>
        </p:nvGrpSpPr>
        <p:grpSpPr>
          <a:xfrm>
            <a:off x="7105431" y="1673382"/>
            <a:ext cx="304650" cy="2113441"/>
            <a:chOff x="6320430" y="1966828"/>
            <a:chExt cx="304650" cy="2113441"/>
          </a:xfrm>
        </p:grpSpPr>
        <p:cxnSp>
          <p:nvCxnSpPr>
            <p:cNvPr id="61" name="Connecteur droit 60"/>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2" name="Connecteur droit 61"/>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3" name="Connecteur droit 62"/>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4" name="Connecteur droit 63"/>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5" name="Connecteur droit 64"/>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6" name="Connecteur droit 65"/>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7" name="Connecteur droit 66"/>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8" name="Connecteur droit 67"/>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9" name="Connecteur droit 68"/>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0" name="Connecteur droit 69"/>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1" name="Connecteur droit 70"/>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2" name="Connecteur droit 71"/>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3" name="Connecteur droit 72"/>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4" name="Connecteur droit 73"/>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grpSp>
        <p:nvGrpSpPr>
          <p:cNvPr id="75" name="Groupe 74"/>
          <p:cNvGrpSpPr/>
          <p:nvPr/>
        </p:nvGrpSpPr>
        <p:grpSpPr>
          <a:xfrm flipH="1">
            <a:off x="1124449" y="1673382"/>
            <a:ext cx="304650" cy="2113441"/>
            <a:chOff x="6320430" y="1966828"/>
            <a:chExt cx="304650" cy="2113441"/>
          </a:xfrm>
        </p:grpSpPr>
        <p:cxnSp>
          <p:nvCxnSpPr>
            <p:cNvPr id="76" name="Connecteur droit 75"/>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7" name="Connecteur droit 76"/>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8" name="Connecteur droit 77"/>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9" name="Connecteur droit 78"/>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0" name="Connecteur droit 79"/>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1" name="Connecteur droit 80"/>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2" name="Connecteur droit 81"/>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3" name="Connecteur droit 82"/>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4" name="Connecteur droit 83"/>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5" name="Connecteur droit 84"/>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6" name="Connecteur droit 85"/>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7" name="Connecteur droit 86"/>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8" name="Connecteur droit 87"/>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9" name="Connecteur droit 88"/>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sp>
        <p:nvSpPr>
          <p:cNvPr id="90" name="ZoneTexte 89"/>
          <p:cNvSpPr txBox="1"/>
          <p:nvPr/>
        </p:nvSpPr>
        <p:spPr>
          <a:xfrm>
            <a:off x="76200" y="3908603"/>
            <a:ext cx="9067800" cy="2605842"/>
          </a:xfrm>
          <a:prstGeom prst="rect">
            <a:avLst/>
          </a:prstGeom>
          <a:noFill/>
        </p:spPr>
        <p:txBody>
          <a:bodyPr wrap="square" rtlCol="0">
            <a:spAutoFit/>
          </a:bodyPr>
          <a:lstStyle/>
          <a:p>
            <a:pPr marL="266700" indent="-266700">
              <a:lnSpc>
                <a:spcPts val="2800"/>
              </a:lnSpc>
              <a:buFont typeface="+mj-lt"/>
              <a:buAutoNum type="arabicPeriod"/>
            </a:pPr>
            <a:r>
              <a:rPr lang="fr-FR" dirty="0" smtClean="0">
                <a:latin typeface="Arial Narrow" pitchFamily="34" charset="0"/>
              </a:rPr>
              <a:t>Allumage du laser 					</a:t>
            </a:r>
            <a:r>
              <a:rPr lang="fr-FR" dirty="0" smtClean="0">
                <a:latin typeface="Arial Narrow" pitchFamily="34" charset="0"/>
                <a:sym typeface="Wingdings" pitchFamily="2" charset="2"/>
              </a:rPr>
              <a:t> </a:t>
            </a:r>
            <a:r>
              <a:rPr lang="fr-FR" dirty="0" smtClean="0">
                <a:latin typeface="Arial Narrow" pitchFamily="34" charset="0"/>
              </a:rPr>
              <a:t>Génération de photons spontanés</a:t>
            </a:r>
          </a:p>
          <a:p>
            <a:pPr marL="266700" indent="-266700">
              <a:lnSpc>
                <a:spcPts val="2800"/>
              </a:lnSpc>
              <a:buFont typeface="+mj-lt"/>
              <a:buAutoNum type="arabicPeriod"/>
            </a:pPr>
            <a:r>
              <a:rPr lang="fr-FR" dirty="0" smtClean="0">
                <a:latin typeface="Arial Narrow" pitchFamily="34" charset="0"/>
              </a:rPr>
              <a:t>Si photon spontané dans la direction </a:t>
            </a:r>
            <a:r>
              <a:rPr lang="fr-FR" dirty="0" smtClean="0">
                <a:latin typeface="Arial Narrow" pitchFamily="34" charset="0"/>
                <a:sym typeface="Symbol"/>
              </a:rPr>
              <a:t> aux miroirs		</a:t>
            </a:r>
            <a:r>
              <a:rPr lang="fr-FR" dirty="0" smtClean="0">
                <a:latin typeface="Arial Narrow" pitchFamily="34" charset="0"/>
                <a:sym typeface="Wingdings" pitchFamily="2" charset="2"/>
              </a:rPr>
              <a:t></a:t>
            </a:r>
            <a:r>
              <a:rPr lang="fr-FR" dirty="0" smtClean="0">
                <a:latin typeface="Arial Narrow" pitchFamily="34" charset="0"/>
              </a:rPr>
              <a:t>Amplification du photon spontané</a:t>
            </a:r>
          </a:p>
          <a:p>
            <a:pPr marL="266700" indent="-266700">
              <a:lnSpc>
                <a:spcPts val="2800"/>
              </a:lnSpc>
              <a:buFont typeface="+mj-lt"/>
              <a:buAutoNum type="arabicPeriod"/>
            </a:pPr>
            <a:r>
              <a:rPr lang="fr-FR" dirty="0" smtClean="0">
                <a:latin typeface="Arial Narrow" pitchFamily="34" charset="0"/>
              </a:rPr>
              <a:t>Réflexion sur les miroirs</a:t>
            </a:r>
          </a:p>
          <a:p>
            <a:pPr marL="266700" indent="-266700">
              <a:lnSpc>
                <a:spcPts val="2800"/>
              </a:lnSpc>
              <a:buFont typeface="+mj-lt"/>
              <a:buAutoNum type="arabicPeriod"/>
            </a:pPr>
            <a:r>
              <a:rPr lang="fr-FR" dirty="0" smtClean="0">
                <a:latin typeface="Arial Narrow" pitchFamily="34" charset="0"/>
              </a:rPr>
              <a:t>Si longueur d’onde du photon spontané pas adapté à la cavité </a:t>
            </a:r>
            <a:r>
              <a:rPr lang="fr-FR" dirty="0" smtClean="0">
                <a:latin typeface="Arial Narrow" pitchFamily="34" charset="0"/>
                <a:sym typeface="Wingdings" pitchFamily="2" charset="2"/>
              </a:rPr>
              <a:t> Interférences destructives</a:t>
            </a:r>
          </a:p>
          <a:p>
            <a:pPr marL="266700" indent="-266700">
              <a:lnSpc>
                <a:spcPts val="2800"/>
              </a:lnSpc>
            </a:pPr>
            <a:r>
              <a:rPr lang="fr-FR" dirty="0" smtClean="0">
                <a:latin typeface="Arial Narrow" pitchFamily="34" charset="0"/>
                <a:sym typeface="Wingdings" pitchFamily="2" charset="2"/>
              </a:rPr>
              <a:t>							 Extinction de l’onde</a:t>
            </a:r>
          </a:p>
          <a:p>
            <a:pPr marL="342900" indent="-342900">
              <a:lnSpc>
                <a:spcPts val="2800"/>
              </a:lnSpc>
              <a:buAutoNum type="arabicPeriod" startAt="5"/>
            </a:pPr>
            <a:r>
              <a:rPr lang="fr-FR" dirty="0" smtClean="0">
                <a:latin typeface="Arial Narrow" pitchFamily="34" charset="0"/>
              </a:rPr>
              <a:t>Si longueur d’onde du photon spontané adapté à la cavité 	</a:t>
            </a:r>
            <a:r>
              <a:rPr lang="fr-FR" dirty="0" smtClean="0">
                <a:latin typeface="Arial Narrow" pitchFamily="34" charset="0"/>
                <a:sym typeface="Wingdings" pitchFamily="2" charset="2"/>
              </a:rPr>
              <a:t> L’amplification continue</a:t>
            </a:r>
          </a:p>
          <a:p>
            <a:pPr marL="266700" indent="-266700">
              <a:lnSpc>
                <a:spcPts val="2800"/>
              </a:lnSpc>
            </a:pPr>
            <a:r>
              <a:rPr lang="fr-FR" dirty="0" smtClean="0">
                <a:latin typeface="Arial Narrow" pitchFamily="34" charset="0"/>
                <a:sym typeface="Wingdings" pitchFamily="2" charset="2"/>
              </a:rPr>
              <a:t>							 Oscillations </a:t>
            </a:r>
            <a:endParaRPr lang="fr-FR" dirty="0">
              <a:latin typeface="Arial Narrow" pitchFamily="34" charset="0"/>
            </a:endParaRPr>
          </a:p>
        </p:txBody>
      </p:sp>
      <p:grpSp>
        <p:nvGrpSpPr>
          <p:cNvPr id="109" name="Groupe 108"/>
          <p:cNvGrpSpPr/>
          <p:nvPr/>
        </p:nvGrpSpPr>
        <p:grpSpPr>
          <a:xfrm>
            <a:off x="5128794" y="2110997"/>
            <a:ext cx="612775" cy="1391185"/>
            <a:chOff x="7483805" y="817028"/>
            <a:chExt cx="612775" cy="1391185"/>
          </a:xfrm>
        </p:grpSpPr>
        <p:grpSp>
          <p:nvGrpSpPr>
            <p:cNvPr id="91" name="Groupe 90"/>
            <p:cNvGrpSpPr/>
            <p:nvPr/>
          </p:nvGrpSpPr>
          <p:grpSpPr>
            <a:xfrm flipH="1">
              <a:off x="7483805" y="903288"/>
              <a:ext cx="612775" cy="1304925"/>
              <a:chOff x="5259118" y="3473450"/>
              <a:chExt cx="612775" cy="1304925"/>
            </a:xfrm>
          </p:grpSpPr>
          <p:sp>
            <p:nvSpPr>
              <p:cNvPr id="92" name="Forme libre 91"/>
              <p:cNvSpPr/>
              <p:nvPr/>
            </p:nvSpPr>
            <p:spPr bwMode="auto">
              <a:xfrm>
                <a:off x="5284518" y="3473450"/>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3" name="Forme libre 92"/>
              <p:cNvSpPr/>
              <p:nvPr/>
            </p:nvSpPr>
            <p:spPr bwMode="auto">
              <a:xfrm>
                <a:off x="5273406" y="36417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4" name="Forme libre 93"/>
              <p:cNvSpPr/>
              <p:nvPr/>
            </p:nvSpPr>
            <p:spPr bwMode="auto">
              <a:xfrm>
                <a:off x="5273406" y="37893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5" name="Forme libre 94"/>
              <p:cNvSpPr/>
              <p:nvPr/>
            </p:nvSpPr>
            <p:spPr bwMode="auto">
              <a:xfrm>
                <a:off x="5262293" y="39576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6" name="Forme libre 95"/>
              <p:cNvSpPr/>
              <p:nvPr/>
            </p:nvSpPr>
            <p:spPr bwMode="auto">
              <a:xfrm>
                <a:off x="5281343" y="41417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7" name="Forme libre 96"/>
              <p:cNvSpPr/>
              <p:nvPr/>
            </p:nvSpPr>
            <p:spPr bwMode="auto">
              <a:xfrm>
                <a:off x="5270231" y="43116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8" name="Forme libre 97"/>
              <p:cNvSpPr/>
              <p:nvPr/>
            </p:nvSpPr>
            <p:spPr bwMode="auto">
              <a:xfrm>
                <a:off x="5270231" y="4459288"/>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99" name="Forme libre 98"/>
              <p:cNvSpPr/>
              <p:nvPr/>
            </p:nvSpPr>
            <p:spPr bwMode="auto">
              <a:xfrm>
                <a:off x="5259118" y="46275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grpSp>
          <p:nvGrpSpPr>
            <p:cNvPr id="100" name="Groupe 99"/>
            <p:cNvGrpSpPr/>
            <p:nvPr/>
          </p:nvGrpSpPr>
          <p:grpSpPr>
            <a:xfrm flipH="1">
              <a:off x="7483805" y="817028"/>
              <a:ext cx="612775" cy="1304925"/>
              <a:chOff x="5259118" y="3473450"/>
              <a:chExt cx="612775" cy="1304925"/>
            </a:xfrm>
          </p:grpSpPr>
          <p:sp>
            <p:nvSpPr>
              <p:cNvPr id="101" name="Forme libre 100"/>
              <p:cNvSpPr/>
              <p:nvPr/>
            </p:nvSpPr>
            <p:spPr bwMode="auto">
              <a:xfrm>
                <a:off x="5284518" y="3473450"/>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02" name="Forme libre 101"/>
              <p:cNvSpPr/>
              <p:nvPr/>
            </p:nvSpPr>
            <p:spPr bwMode="auto">
              <a:xfrm>
                <a:off x="5273406" y="36417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03" name="Forme libre 102"/>
              <p:cNvSpPr/>
              <p:nvPr/>
            </p:nvSpPr>
            <p:spPr bwMode="auto">
              <a:xfrm>
                <a:off x="5273406" y="37893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04" name="Forme libre 103"/>
              <p:cNvSpPr/>
              <p:nvPr/>
            </p:nvSpPr>
            <p:spPr bwMode="auto">
              <a:xfrm>
                <a:off x="5262293" y="39576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05" name="Forme libre 104"/>
              <p:cNvSpPr/>
              <p:nvPr/>
            </p:nvSpPr>
            <p:spPr bwMode="auto">
              <a:xfrm>
                <a:off x="5281343" y="41417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06" name="Forme libre 105"/>
              <p:cNvSpPr/>
              <p:nvPr/>
            </p:nvSpPr>
            <p:spPr bwMode="auto">
              <a:xfrm>
                <a:off x="5270231" y="43116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07" name="Forme libre 106"/>
              <p:cNvSpPr/>
              <p:nvPr/>
            </p:nvSpPr>
            <p:spPr bwMode="auto">
              <a:xfrm>
                <a:off x="5270231" y="4459288"/>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sp>
            <p:nvSpPr>
              <p:cNvPr id="108" name="Forme libre 107"/>
              <p:cNvSpPr/>
              <p:nvPr/>
            </p:nvSpPr>
            <p:spPr bwMode="auto">
              <a:xfrm>
                <a:off x="5259118" y="46275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0000"/>
                  </a:solidFill>
                  <a:effectLst/>
                  <a:uLnTx/>
                  <a:uFillTx/>
                  <a:latin typeface="Arial Narrow" pitchFamily="34" charset="0"/>
                  <a:ea typeface="+mn-ea"/>
                  <a:cs typeface="+mn-cs"/>
                </a:endParaRPr>
              </a:p>
            </p:txBody>
          </p:sp>
        </p:grpSp>
      </p:grpSp>
      <p:grpSp>
        <p:nvGrpSpPr>
          <p:cNvPr id="112" name="Groupe 111"/>
          <p:cNvGrpSpPr/>
          <p:nvPr/>
        </p:nvGrpSpPr>
        <p:grpSpPr>
          <a:xfrm>
            <a:off x="3430438" y="2122254"/>
            <a:ext cx="1469367" cy="1259307"/>
            <a:chOff x="7295071" y="948906"/>
            <a:chExt cx="1469367" cy="1259307"/>
          </a:xfrm>
        </p:grpSpPr>
        <p:sp>
          <p:nvSpPr>
            <p:cNvPr id="110" name="Flèche en arc 109"/>
            <p:cNvSpPr/>
            <p:nvPr/>
          </p:nvSpPr>
          <p:spPr>
            <a:xfrm>
              <a:off x="7297947" y="948906"/>
              <a:ext cx="1466491" cy="1259307"/>
            </a:xfrm>
            <a:prstGeom prst="circular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p:sp>
          <p:nvSpPr>
            <p:cNvPr id="111" name="Flèche en arc 110"/>
            <p:cNvSpPr/>
            <p:nvPr/>
          </p:nvSpPr>
          <p:spPr>
            <a:xfrm flipH="1" flipV="1">
              <a:off x="7295071" y="948906"/>
              <a:ext cx="1466491" cy="1259307"/>
            </a:xfrm>
            <a:prstGeom prst="circular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p:grpSp>
      <p:grpSp>
        <p:nvGrpSpPr>
          <p:cNvPr id="122" name="Groupe 121"/>
          <p:cNvGrpSpPr/>
          <p:nvPr/>
        </p:nvGrpSpPr>
        <p:grpSpPr>
          <a:xfrm>
            <a:off x="6630846" y="2398151"/>
            <a:ext cx="451442" cy="1161690"/>
            <a:chOff x="6596340" y="2932982"/>
            <a:chExt cx="451442" cy="1161690"/>
          </a:xfrm>
        </p:grpSpPr>
        <p:sp>
          <p:nvSpPr>
            <p:cNvPr id="113" name="Arc 112"/>
            <p:cNvSpPr/>
            <p:nvPr/>
          </p:nvSpPr>
          <p:spPr>
            <a:xfrm>
              <a:off x="6607834" y="29329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4" name="Arc 113"/>
            <p:cNvSpPr/>
            <p:nvPr/>
          </p:nvSpPr>
          <p:spPr>
            <a:xfrm>
              <a:off x="6596340" y="30853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5" name="Arc 114"/>
            <p:cNvSpPr/>
            <p:nvPr/>
          </p:nvSpPr>
          <p:spPr>
            <a:xfrm>
              <a:off x="6607834" y="32377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6" name="Arc 115"/>
            <p:cNvSpPr/>
            <p:nvPr/>
          </p:nvSpPr>
          <p:spPr>
            <a:xfrm>
              <a:off x="6607834" y="33901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7" name="Arc 116"/>
            <p:cNvSpPr/>
            <p:nvPr/>
          </p:nvSpPr>
          <p:spPr>
            <a:xfrm>
              <a:off x="6607834" y="35425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8" name="Arc 117"/>
            <p:cNvSpPr/>
            <p:nvPr/>
          </p:nvSpPr>
          <p:spPr>
            <a:xfrm>
              <a:off x="6607834" y="36949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9" name="Arc 118"/>
            <p:cNvSpPr/>
            <p:nvPr/>
          </p:nvSpPr>
          <p:spPr>
            <a:xfrm>
              <a:off x="6607834" y="38473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20" name="Arc 119"/>
            <p:cNvSpPr/>
            <p:nvPr/>
          </p:nvSpPr>
          <p:spPr>
            <a:xfrm>
              <a:off x="6607834" y="39997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126" name="ZoneTexte 67"/>
          <p:cNvSpPr txBox="1">
            <a:spLocks noChangeArrowheads="1"/>
          </p:cNvSpPr>
          <p:nvPr/>
        </p:nvSpPr>
        <p:spPr bwMode="auto">
          <a:xfrm>
            <a:off x="2303568" y="3665647"/>
            <a:ext cx="2095445" cy="261610"/>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sz="1100" b="1" i="1" u="none" strike="noStrike" kern="0" cap="none" spc="0" normalizeH="0" baseline="0" noProof="0" dirty="0" smtClean="0">
                <a:ln>
                  <a:noFill/>
                </a:ln>
                <a:solidFill>
                  <a:sysClr val="windowText" lastClr="000000"/>
                </a:solidFill>
                <a:effectLst/>
                <a:uLnTx/>
                <a:uFillTx/>
              </a:rPr>
              <a:t>= Atome amplificateur excité</a:t>
            </a:r>
          </a:p>
        </p:txBody>
      </p:sp>
      <p:sp>
        <p:nvSpPr>
          <p:cNvPr id="127" name="Étoile à 5 branches 126"/>
          <p:cNvSpPr/>
          <p:nvPr/>
        </p:nvSpPr>
        <p:spPr bwMode="auto">
          <a:xfrm>
            <a:off x="2163763" y="3728696"/>
            <a:ext cx="138112" cy="130175"/>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123" name="Étoile à 5 branches 122"/>
          <p:cNvSpPr/>
          <p:nvPr/>
        </p:nvSpPr>
        <p:spPr bwMode="auto">
          <a:xfrm>
            <a:off x="2384685" y="2841181"/>
            <a:ext cx="138112" cy="130175"/>
          </a:xfrm>
          <a:prstGeom prst="star5">
            <a:avLst/>
          </a:prstGeom>
          <a:solidFill>
            <a:srgbClr val="BBE0E3"/>
          </a:solidFill>
          <a:ln w="19050" cap="flat" cmpd="sng" algn="ctr">
            <a:solidFill>
              <a:srgbClr val="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a:ea typeface="+mn-ea"/>
              <a:cs typeface="+mn-cs"/>
            </a:endParaRPr>
          </a:p>
        </p:txBody>
      </p:sp>
      <p:sp>
        <p:nvSpPr>
          <p:cNvPr id="124"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0">
                                            <p:txEl>
                                              <p:pRg st="0" end="0"/>
                                            </p:txEl>
                                          </p:spTgt>
                                        </p:tgtEl>
                                        <p:attrNameLst>
                                          <p:attrName>style.visibility</p:attrName>
                                        </p:attrNameLst>
                                      </p:cBhvr>
                                      <p:to>
                                        <p:strVal val="visible"/>
                                      </p:to>
                                    </p:set>
                                  </p:childTnLst>
                                </p:cTn>
                              </p:par>
                            </p:childTnLst>
                          </p:cTn>
                        </p:par>
                        <p:par>
                          <p:cTn id="7" fill="hold">
                            <p:stCondLst>
                              <p:cond delay="0"/>
                            </p:stCondLst>
                            <p:childTnLst>
                              <p:par>
                                <p:cTn id="8" presetID="22" presetClass="entr" presetSubtype="4" fill="hold" nodeType="after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wipe(down)">
                                      <p:cBhvr>
                                        <p:cTn id="10" dur="500"/>
                                        <p:tgtEl>
                                          <p:spTgt spid="3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left)">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90">
                                            <p:txEl>
                                              <p:pRg st="1" end="1"/>
                                            </p:txEl>
                                          </p:spTgt>
                                        </p:tgtEl>
                                        <p:attrNameLst>
                                          <p:attrName>style.visibility</p:attrName>
                                        </p:attrNameLst>
                                      </p:cBhvr>
                                      <p:to>
                                        <p:strVal val="visible"/>
                                      </p:to>
                                    </p:set>
                                  </p:childTnLst>
                                </p:cTn>
                              </p:par>
                              <p:par>
                                <p:cTn id="20" presetID="22" presetClass="entr" presetSubtype="8"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par>
                          <p:cTn id="27" fill="hold">
                            <p:stCondLst>
                              <p:cond delay="1000"/>
                            </p:stCondLst>
                            <p:childTnLst>
                              <p:par>
                                <p:cTn id="28" presetID="22" presetClass="entr" presetSubtype="8"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90">
                                            <p:txEl>
                                              <p:pRg st="2" end="2"/>
                                            </p:txEl>
                                          </p:spTgt>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nodeType="afterEffect">
                                  <p:stCondLst>
                                    <p:cond delay="0"/>
                                  </p:stCondLst>
                                  <p:childTnLst>
                                    <p:set>
                                      <p:cBhvr>
                                        <p:cTn id="37" dur="1" fill="hold">
                                          <p:stCondLst>
                                            <p:cond delay="0"/>
                                          </p:stCondLst>
                                        </p:cTn>
                                        <p:tgtEl>
                                          <p:spTgt spid="122"/>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90">
                                            <p:txEl>
                                              <p:pRg st="3" end="3"/>
                                            </p:txEl>
                                          </p:spTgt>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90">
                                            <p:txEl>
                                              <p:pRg st="4" end="4"/>
                                            </p:txEl>
                                          </p:spTgt>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90">
                                            <p:txEl>
                                              <p:pRg st="5" end="5"/>
                                            </p:txEl>
                                          </p:spTgt>
                                        </p:tgtEl>
                                        <p:attrNameLst>
                                          <p:attrName>style.visibility</p:attrName>
                                        </p:attrNameLst>
                                      </p:cBhvr>
                                      <p:to>
                                        <p:strVal val="visible"/>
                                      </p:to>
                                    </p:set>
                                  </p:childTnLst>
                                </p:cTn>
                              </p:par>
                            </p:childTnLst>
                          </p:cTn>
                        </p:par>
                        <p:par>
                          <p:cTn id="48" fill="hold">
                            <p:stCondLst>
                              <p:cond delay="0"/>
                            </p:stCondLst>
                            <p:childTnLst>
                              <p:par>
                                <p:cTn id="49" presetID="1" presetClass="exit" presetSubtype="0" fill="hold" nodeType="afterEffect">
                                  <p:stCondLst>
                                    <p:cond delay="0"/>
                                  </p:stCondLst>
                                  <p:childTnLst>
                                    <p:set>
                                      <p:cBhvr>
                                        <p:cTn id="50" dur="1" fill="hold">
                                          <p:stCondLst>
                                            <p:cond delay="0"/>
                                          </p:stCondLst>
                                        </p:cTn>
                                        <p:tgtEl>
                                          <p:spTgt spid="15"/>
                                        </p:tgtEl>
                                        <p:attrNameLst>
                                          <p:attrName>style.visibility</p:attrName>
                                        </p:attrNameLst>
                                      </p:cBhvr>
                                      <p:to>
                                        <p:strVal val="hidden"/>
                                      </p:to>
                                    </p:set>
                                  </p:childTnLst>
                                </p:cTn>
                              </p:par>
                            </p:childTnLst>
                          </p:cTn>
                        </p:par>
                        <p:par>
                          <p:cTn id="51" fill="hold">
                            <p:stCondLst>
                              <p:cond delay="0"/>
                            </p:stCondLst>
                            <p:childTnLst>
                              <p:par>
                                <p:cTn id="52" presetID="1" presetClass="exit" presetSubtype="0" fill="hold" nodeType="afterEffect">
                                  <p:stCondLst>
                                    <p:cond delay="0"/>
                                  </p:stCondLst>
                                  <p:childTnLst>
                                    <p:set>
                                      <p:cBhvr>
                                        <p:cTn id="53" dur="1" fill="hold">
                                          <p:stCondLst>
                                            <p:cond delay="0"/>
                                          </p:stCondLst>
                                        </p:cTn>
                                        <p:tgtEl>
                                          <p:spTgt spid="10"/>
                                        </p:tgtEl>
                                        <p:attrNameLst>
                                          <p:attrName>style.visibility</p:attrName>
                                        </p:attrNameLst>
                                      </p:cBhvr>
                                      <p:to>
                                        <p:strVal val="hidden"/>
                                      </p:to>
                                    </p:set>
                                  </p:childTnLst>
                                </p:cTn>
                              </p:par>
                            </p:childTnLst>
                          </p:cTn>
                        </p:par>
                        <p:par>
                          <p:cTn id="54" fill="hold">
                            <p:stCondLst>
                              <p:cond delay="0"/>
                            </p:stCondLst>
                            <p:childTnLst>
                              <p:par>
                                <p:cTn id="55" presetID="1" presetClass="exit" presetSubtype="0" fill="hold" nodeType="afterEffect">
                                  <p:stCondLst>
                                    <p:cond delay="0"/>
                                  </p:stCondLst>
                                  <p:childTnLst>
                                    <p:set>
                                      <p:cBhvr>
                                        <p:cTn id="56" dur="1" fill="hold">
                                          <p:stCondLst>
                                            <p:cond delay="0"/>
                                          </p:stCondLst>
                                        </p:cTn>
                                        <p:tgtEl>
                                          <p:spTgt spid="7"/>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9"/>
                                        </p:tgtEl>
                                        <p:attrNameLst>
                                          <p:attrName>style.visibility</p:attrName>
                                        </p:attrNameLst>
                                      </p:cBhvr>
                                      <p:to>
                                        <p:strVal val="hidden"/>
                                      </p:to>
                                    </p:set>
                                  </p:childTnLst>
                                </p:cTn>
                              </p:par>
                            </p:childTnLst>
                          </p:cTn>
                        </p:par>
                        <p:par>
                          <p:cTn id="59" fill="hold">
                            <p:stCondLst>
                              <p:cond delay="0"/>
                            </p:stCondLst>
                            <p:childTnLst>
                              <p:par>
                                <p:cTn id="60" presetID="22" presetClass="entr" presetSubtype="2"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Effect transition="in" filter="wipe(right)">
                                      <p:cBhvr>
                                        <p:cTn id="62" dur="500"/>
                                        <p:tgtEl>
                                          <p:spTgt spid="42"/>
                                        </p:tgtEl>
                                      </p:cBhvr>
                                    </p:animEffect>
                                  </p:childTnLst>
                                </p:cTn>
                              </p:par>
                            </p:childTnLst>
                          </p:cTn>
                        </p:par>
                        <p:par>
                          <p:cTn id="63" fill="hold">
                            <p:stCondLst>
                              <p:cond delay="500"/>
                            </p:stCondLst>
                            <p:childTnLst>
                              <p:par>
                                <p:cTn id="64" presetID="22" presetClass="entr" presetSubtype="2" fill="hold" nodeType="afterEffect">
                                  <p:stCondLst>
                                    <p:cond delay="0"/>
                                  </p:stCondLst>
                                  <p:childTnLst>
                                    <p:set>
                                      <p:cBhvr>
                                        <p:cTn id="65" dur="1" fill="hold">
                                          <p:stCondLst>
                                            <p:cond delay="0"/>
                                          </p:stCondLst>
                                        </p:cTn>
                                        <p:tgtEl>
                                          <p:spTgt spid="109"/>
                                        </p:tgtEl>
                                        <p:attrNameLst>
                                          <p:attrName>style.visibility</p:attrName>
                                        </p:attrNameLst>
                                      </p:cBhvr>
                                      <p:to>
                                        <p:strVal val="visible"/>
                                      </p:to>
                                    </p:set>
                                    <p:animEffect transition="in" filter="wipe(right)">
                                      <p:cBhvr>
                                        <p:cTn id="66" dur="500"/>
                                        <p:tgtEl>
                                          <p:spTgt spid="109"/>
                                        </p:tgtEl>
                                      </p:cBhvr>
                                    </p:animEffec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90">
                                            <p:txEl>
                                              <p:pRg st="6" end="6"/>
                                            </p:txEl>
                                          </p:spTgt>
                                        </p:tgtEl>
                                        <p:attrNameLst>
                                          <p:attrName>style.visibility</p:attrName>
                                        </p:attrNameLst>
                                      </p:cBhvr>
                                      <p:to>
                                        <p:strVal val="visible"/>
                                      </p:to>
                                    </p:set>
                                  </p:childTnLst>
                                </p:cTn>
                              </p:par>
                              <p:par>
                                <p:cTn id="71" presetID="1" presetClass="exit" presetSubtype="0" fill="hold" nodeType="withEffect">
                                  <p:stCondLst>
                                    <p:cond delay="0"/>
                                  </p:stCondLst>
                                  <p:childTnLst>
                                    <p:set>
                                      <p:cBhvr>
                                        <p:cTn id="72" dur="1" fill="hold">
                                          <p:stCondLst>
                                            <p:cond delay="0"/>
                                          </p:stCondLst>
                                        </p:cTn>
                                        <p:tgtEl>
                                          <p:spTgt spid="109"/>
                                        </p:tgtEl>
                                        <p:attrNameLst>
                                          <p:attrName>style.visibility</p:attrName>
                                        </p:attrNameLst>
                                      </p:cBhvr>
                                      <p:to>
                                        <p:strVal val="hidden"/>
                                      </p:to>
                                    </p:set>
                                  </p:childTnLst>
                                </p:cTn>
                              </p:par>
                              <p:par>
                                <p:cTn id="73" presetID="1" presetClass="exit" presetSubtype="0" fill="hold" nodeType="withEffect">
                                  <p:stCondLst>
                                    <p:cond delay="0"/>
                                  </p:stCondLst>
                                  <p:childTnLst>
                                    <p:set>
                                      <p:cBhvr>
                                        <p:cTn id="74" dur="1" fill="hold">
                                          <p:stCondLst>
                                            <p:cond delay="0"/>
                                          </p:stCondLst>
                                        </p:cTn>
                                        <p:tgtEl>
                                          <p:spTgt spid="42"/>
                                        </p:tgtEl>
                                        <p:attrNameLst>
                                          <p:attrName>style.visibility</p:attrName>
                                        </p:attrNameLst>
                                      </p:cBhvr>
                                      <p:to>
                                        <p:strVal val="hidden"/>
                                      </p:to>
                                    </p:set>
                                  </p:childTnLst>
                                </p:cTn>
                              </p:par>
                            </p:childTnLst>
                          </p:cTn>
                        </p:par>
                        <p:par>
                          <p:cTn id="75" fill="hold">
                            <p:stCondLst>
                              <p:cond delay="0"/>
                            </p:stCondLst>
                            <p:childTnLst>
                              <p:par>
                                <p:cTn id="76" presetID="1" presetClass="entr" presetSubtype="0" fill="hold" nodeType="afterEffect">
                                  <p:stCondLst>
                                    <p:cond delay="0"/>
                                  </p:stCondLst>
                                  <p:childTnLst>
                                    <p:set>
                                      <p:cBhvr>
                                        <p:cTn id="77" dur="1" fill="hold">
                                          <p:stCondLst>
                                            <p:cond delay="0"/>
                                          </p:stCondLst>
                                        </p:cTn>
                                        <p:tgtEl>
                                          <p:spTgt spid="1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latin typeface="Arial Narrow" pitchFamily="34" charset="0"/>
              </a:rPr>
              <a:t>page </a:t>
            </a:r>
            <a:fld id="{C6DDD436-036D-4AFC-B45E-DF406FB8E6F8}" type="slidenum">
              <a:rPr lang="fr-FR" smtClean="0">
                <a:latin typeface="Arial Narrow" pitchFamily="34" charset="0"/>
              </a:rPr>
              <a:pPr/>
              <a:t>35</a:t>
            </a:fld>
            <a:endParaRPr lang="fr-FR">
              <a:latin typeface="Arial Narrow" pitchFamily="34" charset="0"/>
            </a:endParaRPr>
          </a:p>
        </p:txBody>
      </p:sp>
      <p:sp>
        <p:nvSpPr>
          <p:cNvPr id="4" name="Rectangle 3"/>
          <p:cNvSpPr/>
          <p:nvPr/>
        </p:nvSpPr>
        <p:spPr>
          <a:xfrm>
            <a:off x="219075" y="1561882"/>
            <a:ext cx="8848725" cy="1200329"/>
          </a:xfrm>
          <a:prstGeom prst="rect">
            <a:avLst/>
          </a:prstGeom>
        </p:spPr>
        <p:txBody>
          <a:bodyPr wrap="square">
            <a:spAutoFit/>
          </a:bodyPr>
          <a:lstStyle/>
          <a:p>
            <a:pPr>
              <a:buFont typeface="Wingdings" pitchFamily="2" charset="2"/>
              <a:buChar char="è"/>
            </a:pPr>
            <a:r>
              <a:rPr lang="fr-FR" dirty="0" smtClean="0">
                <a:latin typeface="Arial Narrow" pitchFamily="34" charset="0"/>
              </a:rPr>
              <a:t> Pour que l’onde continue à croître, il faut que le gain compense les pertes dues aux réflexions et à l’absorption du milieu et des miroirs</a:t>
            </a:r>
          </a:p>
          <a:p>
            <a:pPr>
              <a:buFont typeface="Wingdings" pitchFamily="2" charset="2"/>
              <a:buChar char="è"/>
            </a:pPr>
            <a:endParaRPr lang="fr-FR" dirty="0" smtClean="0">
              <a:latin typeface="Arial Narrow" pitchFamily="34" charset="0"/>
            </a:endParaRPr>
          </a:p>
          <a:p>
            <a:r>
              <a:rPr lang="fr-FR" dirty="0" smtClean="0">
                <a:latin typeface="Arial Narrow" pitchFamily="34" charset="0"/>
              </a:rPr>
              <a:t>           </a:t>
            </a:r>
            <a:r>
              <a:rPr lang="fr-FR" b="1" dirty="0" smtClean="0">
                <a:latin typeface="Arial Narrow" pitchFamily="34" charset="0"/>
              </a:rPr>
              <a:t>Condition de gain </a:t>
            </a:r>
            <a:r>
              <a:rPr lang="fr-FR" dirty="0" smtClean="0">
                <a:latin typeface="Arial Narrow" pitchFamily="34" charset="0"/>
              </a:rPr>
              <a:t>pour entretenir l’oscillation</a:t>
            </a:r>
            <a:endParaRPr lang="fr-FR" dirty="0">
              <a:latin typeface="Arial Narrow" pitchFamily="34" charset="0"/>
            </a:endParaRPr>
          </a:p>
        </p:txBody>
      </p:sp>
      <p:sp>
        <p:nvSpPr>
          <p:cNvPr id="5" name="Rectangle 4"/>
          <p:cNvSpPr/>
          <p:nvPr/>
        </p:nvSpPr>
        <p:spPr>
          <a:xfrm>
            <a:off x="3070874" y="2864772"/>
            <a:ext cx="2845651" cy="369332"/>
          </a:xfrm>
          <a:prstGeom prst="rect">
            <a:avLst/>
          </a:prstGeom>
          <a:ln w="38100">
            <a:solidFill>
              <a:srgbClr val="FF0000"/>
            </a:solidFill>
          </a:ln>
        </p:spPr>
        <p:txBody>
          <a:bodyPr wrap="none">
            <a:spAutoFit/>
          </a:bodyPr>
          <a:lstStyle/>
          <a:p>
            <a:r>
              <a:rPr lang="fr-FR" b="1" i="1" dirty="0" smtClean="0">
                <a:latin typeface="Arial Narrow" pitchFamily="34" charset="0"/>
              </a:rPr>
              <a:t>Gain </a:t>
            </a:r>
            <a:r>
              <a:rPr lang="fr-FR" b="1" i="1" baseline="-25000" dirty="0" smtClean="0">
                <a:latin typeface="Arial Narrow" pitchFamily="34" charset="0"/>
              </a:rPr>
              <a:t>aller-retour</a:t>
            </a:r>
            <a:r>
              <a:rPr lang="fr-FR" b="1" i="1" dirty="0" smtClean="0">
                <a:latin typeface="Arial Narrow" pitchFamily="34" charset="0"/>
              </a:rPr>
              <a:t> = Pertes </a:t>
            </a:r>
            <a:r>
              <a:rPr lang="fr-FR" b="1" i="1" baseline="-25000" dirty="0" smtClean="0">
                <a:latin typeface="Arial Narrow" pitchFamily="34" charset="0"/>
              </a:rPr>
              <a:t>aller-retour</a:t>
            </a:r>
            <a:endParaRPr lang="fr-FR" dirty="0">
              <a:latin typeface="Arial Narrow" pitchFamily="34" charset="0"/>
            </a:endParaRPr>
          </a:p>
        </p:txBody>
      </p:sp>
      <p:sp>
        <p:nvSpPr>
          <p:cNvPr id="6" name="Flèche à angle droit 5"/>
          <p:cNvSpPr/>
          <p:nvPr/>
        </p:nvSpPr>
        <p:spPr>
          <a:xfrm rot="5400000">
            <a:off x="339828" y="2216839"/>
            <a:ext cx="491705" cy="474453"/>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Narrow" pitchFamily="34" charset="0"/>
            </a:endParaRPr>
          </a:p>
        </p:txBody>
      </p:sp>
      <p:grpSp>
        <p:nvGrpSpPr>
          <p:cNvPr id="10" name="Groupe 9"/>
          <p:cNvGrpSpPr/>
          <p:nvPr/>
        </p:nvGrpSpPr>
        <p:grpSpPr>
          <a:xfrm>
            <a:off x="219075" y="3827753"/>
            <a:ext cx="8848725" cy="923330"/>
            <a:chOff x="219075" y="3827753"/>
            <a:chExt cx="8848725" cy="923330"/>
          </a:xfrm>
        </p:grpSpPr>
        <p:sp>
          <p:nvSpPr>
            <p:cNvPr id="7" name="Rectangle 6"/>
            <p:cNvSpPr/>
            <p:nvPr/>
          </p:nvSpPr>
          <p:spPr>
            <a:xfrm>
              <a:off x="219075" y="3827753"/>
              <a:ext cx="8848725" cy="923330"/>
            </a:xfrm>
            <a:prstGeom prst="rect">
              <a:avLst/>
            </a:prstGeom>
          </p:spPr>
          <p:txBody>
            <a:bodyPr wrap="square">
              <a:spAutoFit/>
            </a:bodyPr>
            <a:lstStyle/>
            <a:p>
              <a:pPr>
                <a:buFont typeface="Wingdings" pitchFamily="2" charset="2"/>
                <a:buChar char="è"/>
              </a:pPr>
              <a:r>
                <a:rPr lang="fr-FR" dirty="0" smtClean="0">
                  <a:latin typeface="Arial Narrow" pitchFamily="34" charset="0"/>
                </a:rPr>
                <a:t> Il faut également qu’après un aller-retour, l’onde revienne en phase avec elle-même</a:t>
              </a:r>
            </a:p>
            <a:p>
              <a:pPr>
                <a:buFont typeface="Wingdings" pitchFamily="2" charset="2"/>
                <a:buChar char="è"/>
              </a:pPr>
              <a:endParaRPr lang="fr-FR" dirty="0" smtClean="0">
                <a:latin typeface="Arial Narrow" pitchFamily="34" charset="0"/>
              </a:endParaRPr>
            </a:p>
            <a:p>
              <a:r>
                <a:rPr lang="fr-FR" dirty="0" smtClean="0">
                  <a:latin typeface="Arial Narrow" pitchFamily="34" charset="0"/>
                </a:rPr>
                <a:t>           </a:t>
              </a:r>
              <a:r>
                <a:rPr lang="fr-FR" b="1" dirty="0" smtClean="0">
                  <a:latin typeface="Arial Narrow" pitchFamily="34" charset="0"/>
                </a:rPr>
                <a:t>Condition de phase </a:t>
              </a:r>
              <a:r>
                <a:rPr lang="fr-FR" dirty="0" smtClean="0">
                  <a:latin typeface="Arial Narrow" pitchFamily="34" charset="0"/>
                </a:rPr>
                <a:t>pour entretenir l’oscillation</a:t>
              </a:r>
              <a:endParaRPr lang="fr-FR" dirty="0">
                <a:latin typeface="Arial Narrow" pitchFamily="34" charset="0"/>
              </a:endParaRPr>
            </a:p>
          </p:txBody>
        </p:sp>
        <p:sp>
          <p:nvSpPr>
            <p:cNvPr id="8" name="Flèche à angle droit 7"/>
            <p:cNvSpPr/>
            <p:nvPr/>
          </p:nvSpPr>
          <p:spPr>
            <a:xfrm rot="5400000">
              <a:off x="336952" y="4180786"/>
              <a:ext cx="491705" cy="474453"/>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Narrow" pitchFamily="34" charset="0"/>
              </a:endParaRPr>
            </a:p>
          </p:txBody>
        </p:sp>
      </p:grpSp>
      <p:sp>
        <p:nvSpPr>
          <p:cNvPr id="234497" name="Rectangle 1"/>
          <p:cNvSpPr>
            <a:spLocks noChangeArrowheads="1"/>
          </p:cNvSpPr>
          <p:nvPr/>
        </p:nvSpPr>
        <p:spPr bwMode="auto">
          <a:xfrm>
            <a:off x="3032137" y="4771210"/>
            <a:ext cx="2996333" cy="369332"/>
          </a:xfrm>
          <a:prstGeom prst="rect">
            <a:avLst/>
          </a:prstGeom>
          <a:noFill/>
          <a:ln w="38100">
            <a:solidFill>
              <a:srgbClr val="FF0000"/>
            </a:solid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b="1" i="1"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sym typeface="Symbol" pitchFamily="18" charset="2"/>
              </a:rPr>
              <a:t></a:t>
            </a:r>
            <a:r>
              <a:rPr kumimoji="0" lang="fr-FR" b="1" i="1" u="none" strike="noStrike" cap="none" normalizeH="0" baseline="-30000" dirty="0" smtClean="0">
                <a:ln>
                  <a:noFill/>
                </a:ln>
                <a:solidFill>
                  <a:schemeClr val="tx1"/>
                </a:solidFill>
                <a:effectLst/>
                <a:latin typeface="Arial Narrow" pitchFamily="34" charset="0"/>
                <a:ea typeface="Times New Roman" pitchFamily="18" charset="0"/>
                <a:cs typeface="Arial" pitchFamily="34" charset="0"/>
              </a:rPr>
              <a:t>aller-retour</a:t>
            </a:r>
            <a:r>
              <a:rPr kumimoji="0" lang="fr-FR" b="1" i="1"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sym typeface="Symbol" pitchFamily="18" charset="2"/>
              </a:rPr>
              <a:t> = 2k</a:t>
            </a:r>
            <a:r>
              <a:rPr kumimoji="0" lang="fr-FR" b="1" i="1"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rPr>
              <a:t>      </a:t>
            </a:r>
            <a:r>
              <a:rPr kumimoji="0" lang="fr-FR" b="1" i="1"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sym typeface="Symbol" pitchFamily="18" charset="2"/>
              </a:rPr>
              <a:t>avec k entier</a:t>
            </a:r>
          </a:p>
        </p:txBody>
      </p:sp>
      <p:sp>
        <p:nvSpPr>
          <p:cNvPr id="11" name="Rectangle 10"/>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12"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Condition d’obtention de l’effet laser</a:t>
            </a:r>
            <a:endParaRPr lang="fr-FR" sz="2400" b="1" kern="0" dirty="0">
              <a:solidFill>
                <a:srgbClr val="DA6667"/>
              </a:solidFill>
              <a:latin typeface="Arial Narrow" pitchFamily="34" charset="0"/>
              <a:ea typeface="+mj-ea"/>
              <a:cs typeface="+mj-cs"/>
            </a:endParaRPr>
          </a:p>
        </p:txBody>
      </p:sp>
      <p:grpSp>
        <p:nvGrpSpPr>
          <p:cNvPr id="25" name="Groupe 24"/>
          <p:cNvGrpSpPr/>
          <p:nvPr/>
        </p:nvGrpSpPr>
        <p:grpSpPr>
          <a:xfrm>
            <a:off x="6161088" y="2277375"/>
            <a:ext cx="2982912" cy="1845300"/>
            <a:chOff x="6161088" y="2277375"/>
            <a:chExt cx="2982912" cy="1845300"/>
          </a:xfrm>
        </p:grpSpPr>
        <p:grpSp>
          <p:nvGrpSpPr>
            <p:cNvPr id="15" name="Groupe 14"/>
            <p:cNvGrpSpPr/>
            <p:nvPr/>
          </p:nvGrpSpPr>
          <p:grpSpPr>
            <a:xfrm>
              <a:off x="6161088" y="2277375"/>
              <a:ext cx="2982912" cy="983410"/>
              <a:chOff x="6161088" y="2277375"/>
              <a:chExt cx="2982912" cy="983410"/>
            </a:xfrm>
          </p:grpSpPr>
          <p:sp>
            <p:nvSpPr>
              <p:cNvPr id="13" name="Flèche droite 12"/>
              <p:cNvSpPr/>
              <p:nvPr/>
            </p:nvSpPr>
            <p:spPr>
              <a:xfrm>
                <a:off x="6161088" y="2924355"/>
                <a:ext cx="662406" cy="336430"/>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4" name="ZoneTexte 13"/>
              <p:cNvSpPr txBox="1"/>
              <p:nvPr/>
            </p:nvSpPr>
            <p:spPr>
              <a:xfrm>
                <a:off x="6894666" y="2277375"/>
                <a:ext cx="2249334" cy="369332"/>
              </a:xfrm>
              <a:prstGeom prst="rect">
                <a:avLst/>
              </a:prstGeom>
              <a:noFill/>
            </p:spPr>
            <p:txBody>
              <a:bodyPr wrap="none" rtlCol="0">
                <a:spAutoFit/>
              </a:bodyPr>
              <a:lstStyle/>
              <a:p>
                <a:r>
                  <a:rPr lang="fr-FR" b="1" dirty="0" smtClean="0">
                    <a:solidFill>
                      <a:srgbClr val="FF0000"/>
                    </a:solidFill>
                    <a:latin typeface="Arial Narrow" pitchFamily="34" charset="0"/>
                  </a:rPr>
                  <a:t>Existence d’un seuil !!!</a:t>
                </a:r>
                <a:endParaRPr lang="fr-FR" b="1" dirty="0">
                  <a:solidFill>
                    <a:srgbClr val="FF0000"/>
                  </a:solidFill>
                  <a:latin typeface="Arial Narrow" pitchFamily="34" charset="0"/>
                </a:endParaRPr>
              </a:p>
            </p:txBody>
          </p:sp>
        </p:grpSp>
        <p:cxnSp>
          <p:nvCxnSpPr>
            <p:cNvPr id="18" name="Connecteur droit avec flèche 17"/>
            <p:cNvCxnSpPr/>
            <p:nvPr/>
          </p:nvCxnSpPr>
          <p:spPr>
            <a:xfrm>
              <a:off x="7185804" y="3786996"/>
              <a:ext cx="1147313" cy="0"/>
            </a:xfrm>
            <a:prstGeom prst="straightConnector1">
              <a:avLst/>
            </a:prstGeom>
            <a:ln>
              <a:solidFill>
                <a:schemeClr val="tx1"/>
              </a:solidFill>
              <a:tailEnd type="arrow"/>
            </a:ln>
          </p:spPr>
          <p:style>
            <a:lnRef idx="1">
              <a:schemeClr val="accent6"/>
            </a:lnRef>
            <a:fillRef idx="0">
              <a:schemeClr val="accent6"/>
            </a:fillRef>
            <a:effectRef idx="0">
              <a:schemeClr val="accent6"/>
            </a:effectRef>
            <a:fontRef idx="minor">
              <a:schemeClr val="tx1"/>
            </a:fontRef>
          </p:style>
        </p:cxnSp>
        <p:cxnSp>
          <p:nvCxnSpPr>
            <p:cNvPr id="20" name="Connecteur droit avec flèche 19"/>
            <p:cNvCxnSpPr/>
            <p:nvPr/>
          </p:nvCxnSpPr>
          <p:spPr>
            <a:xfrm flipV="1">
              <a:off x="7177177" y="2751826"/>
              <a:ext cx="0" cy="1026544"/>
            </a:xfrm>
            <a:prstGeom prst="straightConnector1">
              <a:avLst/>
            </a:prstGeom>
            <a:ln>
              <a:solidFill>
                <a:schemeClr val="tx1"/>
              </a:solidFill>
              <a:tailEnd type="arrow"/>
            </a:ln>
          </p:spPr>
          <p:style>
            <a:lnRef idx="1">
              <a:schemeClr val="accent6"/>
            </a:lnRef>
            <a:fillRef idx="0">
              <a:schemeClr val="accent6"/>
            </a:fillRef>
            <a:effectRef idx="0">
              <a:schemeClr val="accent6"/>
            </a:effectRef>
            <a:fontRef idx="minor">
              <a:schemeClr val="tx1"/>
            </a:fontRef>
          </p:style>
        </p:cxnSp>
        <p:sp>
          <p:nvSpPr>
            <p:cNvPr id="21" name="Forme libre 20"/>
            <p:cNvSpPr/>
            <p:nvPr/>
          </p:nvSpPr>
          <p:spPr>
            <a:xfrm>
              <a:off x="7177177" y="2786332"/>
              <a:ext cx="940280" cy="992038"/>
            </a:xfrm>
            <a:custGeom>
              <a:avLst/>
              <a:gdLst>
                <a:gd name="connsiteX0" fmla="*/ 0 w 940280"/>
                <a:gd name="connsiteY0" fmla="*/ 992038 h 992038"/>
                <a:gd name="connsiteX1" fmla="*/ 465827 w 940280"/>
                <a:gd name="connsiteY1" fmla="*/ 983411 h 992038"/>
                <a:gd name="connsiteX2" fmla="*/ 940280 w 940280"/>
                <a:gd name="connsiteY2" fmla="*/ 0 h 992038"/>
              </a:gdLst>
              <a:ahLst/>
              <a:cxnLst>
                <a:cxn ang="0">
                  <a:pos x="connsiteX0" y="connsiteY0"/>
                </a:cxn>
                <a:cxn ang="0">
                  <a:pos x="connsiteX1" y="connsiteY1"/>
                </a:cxn>
                <a:cxn ang="0">
                  <a:pos x="connsiteX2" y="connsiteY2"/>
                </a:cxn>
              </a:cxnLst>
              <a:rect l="l" t="t" r="r" b="b"/>
              <a:pathLst>
                <a:path w="940280" h="992038">
                  <a:moveTo>
                    <a:pt x="0" y="992038"/>
                  </a:moveTo>
                  <a:lnTo>
                    <a:pt x="465827" y="983411"/>
                  </a:lnTo>
                  <a:lnTo>
                    <a:pt x="940280" y="0"/>
                  </a:lnTo>
                </a:path>
              </a:pathLst>
            </a:custGeom>
            <a:ln w="38100">
              <a:solidFill>
                <a:srgbClr val="FF0000"/>
              </a:solidFill>
              <a:headEnd type="none"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22" name="ZoneTexte 21"/>
            <p:cNvSpPr txBox="1"/>
            <p:nvPr/>
          </p:nvSpPr>
          <p:spPr>
            <a:xfrm>
              <a:off x="6754483" y="2648310"/>
              <a:ext cx="471604" cy="338554"/>
            </a:xfrm>
            <a:prstGeom prst="rect">
              <a:avLst/>
            </a:prstGeom>
            <a:noFill/>
          </p:spPr>
          <p:txBody>
            <a:bodyPr wrap="none" rtlCol="0">
              <a:spAutoFit/>
            </a:bodyPr>
            <a:lstStyle/>
            <a:p>
              <a:r>
                <a:rPr lang="fr-FR" sz="1600" b="1" dirty="0" err="1" smtClean="0">
                  <a:latin typeface="Arial Narrow" pitchFamily="34" charset="0"/>
                </a:rPr>
                <a:t>P</a:t>
              </a:r>
              <a:r>
                <a:rPr lang="fr-FR" sz="1600" b="1" baseline="-25000" dirty="0" err="1" smtClean="0">
                  <a:latin typeface="Arial Narrow" pitchFamily="34" charset="0"/>
                </a:rPr>
                <a:t>opt</a:t>
              </a:r>
              <a:endParaRPr lang="fr-FR" sz="1600" b="1" baseline="-25000" dirty="0">
                <a:latin typeface="Arial Narrow" pitchFamily="34" charset="0"/>
              </a:endParaRPr>
            </a:p>
          </p:txBody>
        </p:sp>
        <p:sp>
          <p:nvSpPr>
            <p:cNvPr id="23" name="ZoneTexte 22"/>
            <p:cNvSpPr txBox="1"/>
            <p:nvPr/>
          </p:nvSpPr>
          <p:spPr>
            <a:xfrm>
              <a:off x="8128119" y="3784121"/>
              <a:ext cx="939681" cy="338554"/>
            </a:xfrm>
            <a:prstGeom prst="rect">
              <a:avLst/>
            </a:prstGeom>
            <a:noFill/>
          </p:spPr>
          <p:txBody>
            <a:bodyPr wrap="none" rtlCol="0">
              <a:spAutoFit/>
            </a:bodyPr>
            <a:lstStyle/>
            <a:p>
              <a:r>
                <a:rPr lang="fr-FR" sz="1600" b="1" dirty="0" smtClean="0">
                  <a:latin typeface="Arial Narrow" pitchFamily="34" charset="0"/>
                </a:rPr>
                <a:t>Pompage</a:t>
              </a:r>
              <a:endParaRPr lang="fr-FR" sz="1600" b="1" baseline="-25000" dirty="0">
                <a:latin typeface="Arial Narrow" pitchFamily="34" charset="0"/>
              </a:endParaRPr>
            </a:p>
          </p:txBody>
        </p:sp>
        <p:sp>
          <p:nvSpPr>
            <p:cNvPr id="24" name="Arc 23"/>
            <p:cNvSpPr/>
            <p:nvPr/>
          </p:nvSpPr>
          <p:spPr>
            <a:xfrm rot="14379092">
              <a:off x="7389121" y="2663858"/>
              <a:ext cx="1293125" cy="1146547"/>
            </a:xfrm>
            <a:prstGeom prst="arc">
              <a:avLst/>
            </a:prstGeom>
            <a:ln>
              <a:solidFill>
                <a:srgbClr val="FF0000"/>
              </a:solidFill>
              <a:headEnd type="arrow"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26"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344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3449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latin typeface="Arial Narrow" pitchFamily="34" charset="0"/>
              </a:rPr>
              <a:t>page </a:t>
            </a:r>
            <a:fld id="{C6DDD436-036D-4AFC-B45E-DF406FB8E6F8}" type="slidenum">
              <a:rPr lang="fr-FR" smtClean="0">
                <a:latin typeface="Arial Narrow" pitchFamily="34" charset="0"/>
              </a:rPr>
              <a:pPr/>
              <a:t>36</a:t>
            </a:fld>
            <a:endParaRPr lang="fr-FR">
              <a:latin typeface="Arial Narrow" pitchFamily="34" charset="0"/>
            </a:endParaRPr>
          </a:p>
        </p:txBody>
      </p:sp>
      <p:sp>
        <p:nvSpPr>
          <p:cNvPr id="8" name="Line 28"/>
          <p:cNvSpPr>
            <a:spLocks noChangeShapeType="1"/>
          </p:cNvSpPr>
          <p:nvPr/>
        </p:nvSpPr>
        <p:spPr bwMode="auto">
          <a:xfrm flipV="1">
            <a:off x="1437649" y="1777422"/>
            <a:ext cx="0" cy="1998447"/>
          </a:xfrm>
          <a:prstGeom prst="line">
            <a:avLst/>
          </a:prstGeom>
          <a:noFill/>
          <a:ln w="28575">
            <a:solidFill>
              <a:schemeClr val="tx1"/>
            </a:solidFill>
            <a:round/>
            <a:headEnd/>
            <a:tailEnd type="triangle" w="med" len="med"/>
          </a:ln>
        </p:spPr>
        <p:txBody>
          <a:bodyPr/>
          <a:lstStyle/>
          <a:p>
            <a:endParaRPr lang="fr-FR">
              <a:latin typeface="Arial Narrow" pitchFamily="34" charset="0"/>
            </a:endParaRPr>
          </a:p>
        </p:txBody>
      </p:sp>
      <p:sp>
        <p:nvSpPr>
          <p:cNvPr id="9" name="Line 29"/>
          <p:cNvSpPr>
            <a:spLocks noChangeShapeType="1"/>
          </p:cNvSpPr>
          <p:nvPr/>
        </p:nvSpPr>
        <p:spPr bwMode="auto">
          <a:xfrm>
            <a:off x="1437649" y="3793121"/>
            <a:ext cx="6160160" cy="0"/>
          </a:xfrm>
          <a:prstGeom prst="line">
            <a:avLst/>
          </a:prstGeom>
          <a:noFill/>
          <a:ln w="28575">
            <a:solidFill>
              <a:schemeClr val="tx1"/>
            </a:solidFill>
            <a:round/>
            <a:headEnd/>
            <a:tailEnd type="triangle" w="med" len="med"/>
          </a:ln>
        </p:spPr>
        <p:txBody>
          <a:bodyPr/>
          <a:lstStyle/>
          <a:p>
            <a:endParaRPr lang="fr-FR">
              <a:latin typeface="Arial Narrow" pitchFamily="34" charset="0"/>
            </a:endParaRPr>
          </a:p>
        </p:txBody>
      </p:sp>
      <p:sp>
        <p:nvSpPr>
          <p:cNvPr id="10" name="Freeform 30"/>
          <p:cNvSpPr>
            <a:spLocks/>
          </p:cNvSpPr>
          <p:nvPr/>
        </p:nvSpPr>
        <p:spPr bwMode="auto">
          <a:xfrm>
            <a:off x="1401386" y="2005709"/>
            <a:ext cx="6242570" cy="1273924"/>
          </a:xfrm>
          <a:custGeom>
            <a:avLst/>
            <a:gdLst>
              <a:gd name="T0" fmla="*/ 0 w 5454"/>
              <a:gd name="T1" fmla="*/ 1059 h 1113"/>
              <a:gd name="T2" fmla="*/ 2646 w 5454"/>
              <a:gd name="T3" fmla="*/ 9 h 1113"/>
              <a:gd name="T4" fmla="*/ 5454 w 5454"/>
              <a:gd name="T5" fmla="*/ 1113 h 1113"/>
              <a:gd name="T6" fmla="*/ 0 60000 65536"/>
              <a:gd name="T7" fmla="*/ 0 60000 65536"/>
              <a:gd name="T8" fmla="*/ 0 60000 65536"/>
              <a:gd name="T9" fmla="*/ 0 w 5454"/>
              <a:gd name="T10" fmla="*/ 0 h 1113"/>
              <a:gd name="T11" fmla="*/ 5454 w 5454"/>
              <a:gd name="T12" fmla="*/ 1113 h 1113"/>
            </a:gdLst>
            <a:ahLst/>
            <a:cxnLst>
              <a:cxn ang="T6">
                <a:pos x="T0" y="T1"/>
              </a:cxn>
              <a:cxn ang="T7">
                <a:pos x="T2" y="T3"/>
              </a:cxn>
              <a:cxn ang="T8">
                <a:pos x="T4" y="T5"/>
              </a:cxn>
            </a:cxnLst>
            <a:rect l="T9" t="T10" r="T11" b="T12"/>
            <a:pathLst>
              <a:path w="5454" h="1113">
                <a:moveTo>
                  <a:pt x="0" y="1059"/>
                </a:moveTo>
                <a:cubicBezTo>
                  <a:pt x="868" y="529"/>
                  <a:pt x="1737" y="0"/>
                  <a:pt x="2646" y="9"/>
                </a:cubicBezTo>
                <a:cubicBezTo>
                  <a:pt x="3555" y="18"/>
                  <a:pt x="4504" y="565"/>
                  <a:pt x="5454" y="1113"/>
                </a:cubicBezTo>
              </a:path>
            </a:pathLst>
          </a:custGeom>
          <a:noFill/>
          <a:ln w="28575" cap="flat" cmpd="sng">
            <a:solidFill>
              <a:schemeClr val="tx1"/>
            </a:solidFill>
            <a:prstDash val="sysDot"/>
            <a:round/>
            <a:headEnd/>
            <a:tailEnd/>
          </a:ln>
        </p:spPr>
        <p:txBody>
          <a:bodyPr/>
          <a:lstStyle/>
          <a:p>
            <a:endParaRPr lang="fr-FR">
              <a:latin typeface="Arial Narrow" pitchFamily="34" charset="0"/>
            </a:endParaRPr>
          </a:p>
        </p:txBody>
      </p:sp>
      <p:sp>
        <p:nvSpPr>
          <p:cNvPr id="24" name="Line 61"/>
          <p:cNvSpPr>
            <a:spLocks noChangeShapeType="1"/>
          </p:cNvSpPr>
          <p:nvPr/>
        </p:nvSpPr>
        <p:spPr bwMode="auto">
          <a:xfrm>
            <a:off x="1451384" y="2491644"/>
            <a:ext cx="6022810" cy="0"/>
          </a:xfrm>
          <a:prstGeom prst="line">
            <a:avLst/>
          </a:prstGeom>
          <a:noFill/>
          <a:ln w="28575">
            <a:solidFill>
              <a:srgbClr val="0000FF"/>
            </a:solidFill>
            <a:prstDash val="lgDashDot"/>
            <a:round/>
            <a:headEnd/>
            <a:tailEnd/>
          </a:ln>
        </p:spPr>
        <p:txBody>
          <a:bodyPr/>
          <a:lstStyle/>
          <a:p>
            <a:endParaRPr lang="fr-FR">
              <a:latin typeface="Arial Narrow" pitchFamily="34" charset="0"/>
            </a:endParaRPr>
          </a:p>
        </p:txBody>
      </p:sp>
      <p:sp>
        <p:nvSpPr>
          <p:cNvPr id="26" name="Line 64"/>
          <p:cNvSpPr>
            <a:spLocks noChangeShapeType="1"/>
          </p:cNvSpPr>
          <p:nvPr/>
        </p:nvSpPr>
        <p:spPr bwMode="auto">
          <a:xfrm flipH="1">
            <a:off x="4502988" y="1598868"/>
            <a:ext cx="219568" cy="376582"/>
          </a:xfrm>
          <a:prstGeom prst="line">
            <a:avLst/>
          </a:prstGeom>
          <a:noFill/>
          <a:ln w="9525">
            <a:solidFill>
              <a:schemeClr val="tx1"/>
            </a:solidFill>
            <a:round/>
            <a:headEnd/>
            <a:tailEnd type="triangle" w="med" len="med"/>
          </a:ln>
        </p:spPr>
        <p:txBody>
          <a:bodyPr/>
          <a:lstStyle/>
          <a:p>
            <a:endParaRPr lang="fr-FR">
              <a:latin typeface="Arial Narrow" pitchFamily="34" charset="0"/>
            </a:endParaRPr>
          </a:p>
        </p:txBody>
      </p:sp>
      <p:sp>
        <p:nvSpPr>
          <p:cNvPr id="27" name="Text Box 65"/>
          <p:cNvSpPr txBox="1">
            <a:spLocks noChangeArrowheads="1"/>
          </p:cNvSpPr>
          <p:nvPr/>
        </p:nvSpPr>
        <p:spPr bwMode="auto">
          <a:xfrm>
            <a:off x="3824311" y="1191421"/>
            <a:ext cx="3825086" cy="369332"/>
          </a:xfrm>
          <a:prstGeom prst="rect">
            <a:avLst/>
          </a:prstGeom>
          <a:noFill/>
          <a:ln w="9525">
            <a:noFill/>
            <a:miter lim="800000"/>
            <a:headEnd/>
            <a:tailEnd/>
          </a:ln>
        </p:spPr>
        <p:txBody>
          <a:bodyPr wrap="none">
            <a:spAutoFit/>
          </a:bodyPr>
          <a:lstStyle/>
          <a:p>
            <a:r>
              <a:rPr lang="fr-FR" dirty="0">
                <a:latin typeface="Arial Narrow" pitchFamily="34" charset="0"/>
              </a:rPr>
              <a:t>Courbe de gain </a:t>
            </a:r>
            <a:r>
              <a:rPr lang="fr-FR" i="1" dirty="0" smtClean="0">
                <a:latin typeface="Arial Narrow" pitchFamily="34" charset="0"/>
              </a:rPr>
              <a:t>g(</a:t>
            </a:r>
            <a:r>
              <a:rPr lang="fr-FR" i="1" dirty="0" smtClean="0">
                <a:latin typeface="Arial Narrow" pitchFamily="34" charset="0"/>
                <a:sym typeface="Symbol"/>
              </a:rPr>
              <a:t>)</a:t>
            </a:r>
            <a:r>
              <a:rPr lang="fr-FR" dirty="0" smtClean="0">
                <a:latin typeface="Arial Narrow" pitchFamily="34" charset="0"/>
                <a:sym typeface="Symbol"/>
              </a:rPr>
              <a:t> </a:t>
            </a:r>
            <a:r>
              <a:rPr lang="fr-FR" dirty="0" smtClean="0">
                <a:latin typeface="Arial Narrow" pitchFamily="34" charset="0"/>
              </a:rPr>
              <a:t>du </a:t>
            </a:r>
            <a:r>
              <a:rPr lang="fr-FR" dirty="0">
                <a:latin typeface="Arial Narrow" pitchFamily="34" charset="0"/>
              </a:rPr>
              <a:t>milieu amplificateur</a:t>
            </a:r>
          </a:p>
        </p:txBody>
      </p:sp>
      <p:sp>
        <p:nvSpPr>
          <p:cNvPr id="28" name="Text Box 66"/>
          <p:cNvSpPr txBox="1">
            <a:spLocks noChangeArrowheads="1"/>
          </p:cNvSpPr>
          <p:nvPr/>
        </p:nvSpPr>
        <p:spPr bwMode="auto">
          <a:xfrm>
            <a:off x="1955002" y="1578265"/>
            <a:ext cx="1946367" cy="369332"/>
          </a:xfrm>
          <a:prstGeom prst="rect">
            <a:avLst/>
          </a:prstGeom>
          <a:noFill/>
          <a:ln w="9525">
            <a:noFill/>
            <a:miter lim="800000"/>
            <a:headEnd/>
            <a:tailEnd/>
          </a:ln>
        </p:spPr>
        <p:txBody>
          <a:bodyPr wrap="none">
            <a:spAutoFit/>
          </a:bodyPr>
          <a:lstStyle/>
          <a:p>
            <a:r>
              <a:rPr lang="fr-FR">
                <a:latin typeface="Arial Narrow" pitchFamily="34" charset="0"/>
              </a:rPr>
              <a:t>Pertes dans la cavité</a:t>
            </a:r>
          </a:p>
        </p:txBody>
      </p:sp>
      <p:sp>
        <p:nvSpPr>
          <p:cNvPr id="29" name="Line 67"/>
          <p:cNvSpPr>
            <a:spLocks noChangeShapeType="1"/>
          </p:cNvSpPr>
          <p:nvPr/>
        </p:nvSpPr>
        <p:spPr bwMode="auto">
          <a:xfrm flipH="1">
            <a:off x="2206811" y="1811760"/>
            <a:ext cx="75543" cy="679884"/>
          </a:xfrm>
          <a:prstGeom prst="line">
            <a:avLst/>
          </a:prstGeom>
          <a:noFill/>
          <a:ln w="9525">
            <a:solidFill>
              <a:schemeClr val="tx1"/>
            </a:solidFill>
            <a:round/>
            <a:headEnd/>
            <a:tailEnd type="triangle" w="med" len="med"/>
          </a:ln>
        </p:spPr>
        <p:txBody>
          <a:bodyPr/>
          <a:lstStyle/>
          <a:p>
            <a:endParaRPr lang="fr-FR">
              <a:latin typeface="Arial Narrow" pitchFamily="34" charset="0"/>
            </a:endParaRPr>
          </a:p>
        </p:txBody>
      </p:sp>
      <p:sp>
        <p:nvSpPr>
          <p:cNvPr id="32" name="Text Box 70"/>
          <p:cNvSpPr txBox="1">
            <a:spLocks noChangeArrowheads="1"/>
          </p:cNvSpPr>
          <p:nvPr/>
        </p:nvSpPr>
        <p:spPr bwMode="auto">
          <a:xfrm>
            <a:off x="7380338" y="3837677"/>
            <a:ext cx="292068" cy="338554"/>
          </a:xfrm>
          <a:prstGeom prst="rect">
            <a:avLst/>
          </a:prstGeom>
          <a:noFill/>
          <a:ln w="9525">
            <a:noFill/>
            <a:miter lim="800000"/>
            <a:headEnd/>
            <a:tailEnd/>
          </a:ln>
        </p:spPr>
        <p:txBody>
          <a:bodyPr wrap="none">
            <a:spAutoFit/>
          </a:bodyPr>
          <a:lstStyle/>
          <a:p>
            <a:r>
              <a:rPr lang="fr-FR" sz="1600" dirty="0" smtClean="0">
                <a:latin typeface="Arial Narrow" pitchFamily="34" charset="0"/>
                <a:sym typeface="Symbol"/>
              </a:rPr>
              <a:t></a:t>
            </a:r>
            <a:endParaRPr lang="fr-FR" sz="1600" dirty="0">
              <a:latin typeface="Arial Narrow" pitchFamily="34" charset="0"/>
            </a:endParaRPr>
          </a:p>
        </p:txBody>
      </p:sp>
      <p:sp>
        <p:nvSpPr>
          <p:cNvPr id="33" name="Text Box 71"/>
          <p:cNvSpPr txBox="1">
            <a:spLocks noChangeArrowheads="1"/>
          </p:cNvSpPr>
          <p:nvPr/>
        </p:nvSpPr>
        <p:spPr bwMode="auto">
          <a:xfrm>
            <a:off x="1121442" y="1561096"/>
            <a:ext cx="231154" cy="338554"/>
          </a:xfrm>
          <a:prstGeom prst="rect">
            <a:avLst/>
          </a:prstGeom>
          <a:noFill/>
          <a:ln w="9525">
            <a:noFill/>
            <a:miter lim="800000"/>
            <a:headEnd/>
            <a:tailEnd/>
          </a:ln>
        </p:spPr>
        <p:txBody>
          <a:bodyPr wrap="none">
            <a:spAutoFit/>
          </a:bodyPr>
          <a:lstStyle/>
          <a:p>
            <a:r>
              <a:rPr lang="fr-FR" sz="1600" dirty="0">
                <a:latin typeface="Arial Narrow" pitchFamily="34" charset="0"/>
              </a:rPr>
              <a:t>I</a:t>
            </a:r>
          </a:p>
        </p:txBody>
      </p:sp>
      <p:sp>
        <p:nvSpPr>
          <p:cNvPr id="34" name="Freeform 73"/>
          <p:cNvSpPr>
            <a:spLocks/>
          </p:cNvSpPr>
          <p:nvPr/>
        </p:nvSpPr>
        <p:spPr bwMode="auto">
          <a:xfrm>
            <a:off x="1499457" y="6162236"/>
            <a:ext cx="109880" cy="54940"/>
          </a:xfrm>
          <a:custGeom>
            <a:avLst/>
            <a:gdLst>
              <a:gd name="T0" fmla="*/ 0 w 834"/>
              <a:gd name="T1" fmla="*/ 2 h 1008"/>
              <a:gd name="T2" fmla="*/ 1 w 834"/>
              <a:gd name="T3" fmla="*/ 2 h 1008"/>
              <a:gd name="T4" fmla="*/ 5 w 834"/>
              <a:gd name="T5" fmla="*/ 0 h 1008"/>
              <a:gd name="T6" fmla="*/ 10 w 834"/>
              <a:gd name="T7" fmla="*/ 2 h 1008"/>
              <a:gd name="T8" fmla="*/ 11 w 834"/>
              <a:gd name="T9" fmla="*/ 2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35" name="Freeform 74"/>
          <p:cNvSpPr>
            <a:spLocks/>
          </p:cNvSpPr>
          <p:nvPr/>
        </p:nvSpPr>
        <p:spPr bwMode="auto">
          <a:xfrm>
            <a:off x="2023677" y="6141634"/>
            <a:ext cx="116748" cy="68675"/>
          </a:xfrm>
          <a:custGeom>
            <a:avLst/>
            <a:gdLst>
              <a:gd name="T0" fmla="*/ 0 w 834"/>
              <a:gd name="T1" fmla="*/ 3 h 1008"/>
              <a:gd name="T2" fmla="*/ 2 w 834"/>
              <a:gd name="T3" fmla="*/ 3 h 1008"/>
              <a:gd name="T4" fmla="*/ 6 w 834"/>
              <a:gd name="T5" fmla="*/ 0 h 1008"/>
              <a:gd name="T6" fmla="*/ 11 w 834"/>
              <a:gd name="T7" fmla="*/ 3 h 1008"/>
              <a:gd name="T8" fmla="*/ 12 w 834"/>
              <a:gd name="T9" fmla="*/ 3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36" name="Freeform 75"/>
          <p:cNvSpPr>
            <a:spLocks/>
          </p:cNvSpPr>
          <p:nvPr/>
        </p:nvSpPr>
        <p:spPr bwMode="auto">
          <a:xfrm>
            <a:off x="2554765" y="6134766"/>
            <a:ext cx="130483" cy="75543"/>
          </a:xfrm>
          <a:custGeom>
            <a:avLst/>
            <a:gdLst>
              <a:gd name="T0" fmla="*/ 0 w 834"/>
              <a:gd name="T1" fmla="*/ 4 h 1008"/>
              <a:gd name="T2" fmla="*/ 2 w 834"/>
              <a:gd name="T3" fmla="*/ 4 h 1008"/>
              <a:gd name="T4" fmla="*/ 8 w 834"/>
              <a:gd name="T5" fmla="*/ 0 h 1008"/>
              <a:gd name="T6" fmla="*/ 14 w 834"/>
              <a:gd name="T7" fmla="*/ 4 h 1008"/>
              <a:gd name="T8" fmla="*/ 16 w 834"/>
              <a:gd name="T9" fmla="*/ 4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grpSp>
        <p:nvGrpSpPr>
          <p:cNvPr id="74" name="Groupe 73"/>
          <p:cNvGrpSpPr/>
          <p:nvPr/>
        </p:nvGrpSpPr>
        <p:grpSpPr>
          <a:xfrm>
            <a:off x="3085852" y="5952214"/>
            <a:ext cx="2783633" cy="256004"/>
            <a:chOff x="3085852" y="4239426"/>
            <a:chExt cx="2783633" cy="1710012"/>
          </a:xfrm>
        </p:grpSpPr>
        <p:sp>
          <p:nvSpPr>
            <p:cNvPr id="37" name="Freeform 76"/>
            <p:cNvSpPr>
              <a:spLocks/>
            </p:cNvSpPr>
            <p:nvPr/>
          </p:nvSpPr>
          <p:spPr bwMode="auto">
            <a:xfrm>
              <a:off x="3085852" y="5228349"/>
              <a:ext cx="109880" cy="679884"/>
            </a:xfrm>
            <a:custGeom>
              <a:avLst/>
              <a:gdLst>
                <a:gd name="T0" fmla="*/ 0 w 834"/>
                <a:gd name="T1" fmla="*/ 328 h 1008"/>
                <a:gd name="T2" fmla="*/ 1 w 834"/>
                <a:gd name="T3" fmla="*/ 289 h 1008"/>
                <a:gd name="T4" fmla="*/ 5 w 834"/>
                <a:gd name="T5" fmla="*/ 1 h 1008"/>
                <a:gd name="T6" fmla="*/ 10 w 834"/>
                <a:gd name="T7" fmla="*/ 295 h 1008"/>
                <a:gd name="T8" fmla="*/ 11 w 834"/>
                <a:gd name="T9" fmla="*/ 332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38" name="Freeform 77"/>
            <p:cNvSpPr>
              <a:spLocks/>
            </p:cNvSpPr>
            <p:nvPr/>
          </p:nvSpPr>
          <p:spPr bwMode="auto">
            <a:xfrm>
              <a:off x="3616940" y="4795695"/>
              <a:ext cx="123615" cy="1140007"/>
            </a:xfrm>
            <a:custGeom>
              <a:avLst/>
              <a:gdLst>
                <a:gd name="T0" fmla="*/ 0 w 834"/>
                <a:gd name="T1" fmla="*/ 923 h 1008"/>
                <a:gd name="T2" fmla="*/ 2 w 834"/>
                <a:gd name="T3" fmla="*/ 811 h 1008"/>
                <a:gd name="T4" fmla="*/ 7 w 834"/>
                <a:gd name="T5" fmla="*/ 3 h 1008"/>
                <a:gd name="T6" fmla="*/ 12 w 834"/>
                <a:gd name="T7" fmla="*/ 829 h 1008"/>
                <a:gd name="T8" fmla="*/ 14 w 834"/>
                <a:gd name="T9" fmla="*/ 935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39" name="Freeform 78"/>
            <p:cNvSpPr>
              <a:spLocks/>
            </p:cNvSpPr>
            <p:nvPr/>
          </p:nvSpPr>
          <p:spPr bwMode="auto">
            <a:xfrm>
              <a:off x="4145739" y="4246294"/>
              <a:ext cx="123615" cy="1703144"/>
            </a:xfrm>
            <a:custGeom>
              <a:avLst/>
              <a:gdLst>
                <a:gd name="T0" fmla="*/ 0 w 834"/>
                <a:gd name="T1" fmla="*/ 2059 h 1008"/>
                <a:gd name="T2" fmla="*/ 2 w 834"/>
                <a:gd name="T3" fmla="*/ 1811 h 1008"/>
                <a:gd name="T4" fmla="*/ 7 w 834"/>
                <a:gd name="T5" fmla="*/ 6 h 1008"/>
                <a:gd name="T6" fmla="*/ 12 w 834"/>
                <a:gd name="T7" fmla="*/ 1850 h 1008"/>
                <a:gd name="T8" fmla="*/ 14 w 834"/>
                <a:gd name="T9" fmla="*/ 2086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40" name="Freeform 79"/>
            <p:cNvSpPr>
              <a:spLocks/>
            </p:cNvSpPr>
            <p:nvPr/>
          </p:nvSpPr>
          <p:spPr bwMode="auto">
            <a:xfrm>
              <a:off x="4674537" y="4239426"/>
              <a:ext cx="123615" cy="1703144"/>
            </a:xfrm>
            <a:custGeom>
              <a:avLst/>
              <a:gdLst>
                <a:gd name="T0" fmla="*/ 0 w 834"/>
                <a:gd name="T1" fmla="*/ 2059 h 1008"/>
                <a:gd name="T2" fmla="*/ 2 w 834"/>
                <a:gd name="T3" fmla="*/ 1811 h 1008"/>
                <a:gd name="T4" fmla="*/ 7 w 834"/>
                <a:gd name="T5" fmla="*/ 6 h 1008"/>
                <a:gd name="T6" fmla="*/ 12 w 834"/>
                <a:gd name="T7" fmla="*/ 1850 h 1008"/>
                <a:gd name="T8" fmla="*/ 14 w 834"/>
                <a:gd name="T9" fmla="*/ 2086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41" name="Freeform 80"/>
            <p:cNvSpPr>
              <a:spLocks/>
            </p:cNvSpPr>
            <p:nvPr/>
          </p:nvSpPr>
          <p:spPr bwMode="auto">
            <a:xfrm>
              <a:off x="5210203" y="4788828"/>
              <a:ext cx="103013" cy="1160610"/>
            </a:xfrm>
            <a:custGeom>
              <a:avLst/>
              <a:gdLst>
                <a:gd name="T0" fmla="*/ 0 w 834"/>
                <a:gd name="T1" fmla="*/ 957 h 1008"/>
                <a:gd name="T2" fmla="*/ 1 w 834"/>
                <a:gd name="T3" fmla="*/ 841 h 1008"/>
                <a:gd name="T4" fmla="*/ 5 w 834"/>
                <a:gd name="T5" fmla="*/ 3 h 1008"/>
                <a:gd name="T6" fmla="*/ 9 w 834"/>
                <a:gd name="T7" fmla="*/ 859 h 1008"/>
                <a:gd name="T8" fmla="*/ 10 w 834"/>
                <a:gd name="T9" fmla="*/ 969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42" name="Freeform 81"/>
            <p:cNvSpPr>
              <a:spLocks/>
            </p:cNvSpPr>
            <p:nvPr/>
          </p:nvSpPr>
          <p:spPr bwMode="auto">
            <a:xfrm>
              <a:off x="5752737" y="5029191"/>
              <a:ext cx="116748" cy="920247"/>
            </a:xfrm>
            <a:custGeom>
              <a:avLst/>
              <a:gdLst>
                <a:gd name="T0" fmla="*/ 0 w 834"/>
                <a:gd name="T1" fmla="*/ 601 h 1008"/>
                <a:gd name="T2" fmla="*/ 2 w 834"/>
                <a:gd name="T3" fmla="*/ 529 h 1008"/>
                <a:gd name="T4" fmla="*/ 6 w 834"/>
                <a:gd name="T5" fmla="*/ 2 h 1008"/>
                <a:gd name="T6" fmla="*/ 11 w 834"/>
                <a:gd name="T7" fmla="*/ 540 h 1008"/>
                <a:gd name="T8" fmla="*/ 12 w 834"/>
                <a:gd name="T9" fmla="*/ 609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grpSp>
      <p:sp>
        <p:nvSpPr>
          <p:cNvPr id="43" name="Freeform 82"/>
          <p:cNvSpPr>
            <a:spLocks/>
          </p:cNvSpPr>
          <p:nvPr/>
        </p:nvSpPr>
        <p:spPr bwMode="auto">
          <a:xfrm>
            <a:off x="6281536" y="6148501"/>
            <a:ext cx="116748" cy="61808"/>
          </a:xfrm>
          <a:custGeom>
            <a:avLst/>
            <a:gdLst>
              <a:gd name="T0" fmla="*/ 0 w 834"/>
              <a:gd name="T1" fmla="*/ 3 h 1008"/>
              <a:gd name="T2" fmla="*/ 2 w 834"/>
              <a:gd name="T3" fmla="*/ 2 h 1008"/>
              <a:gd name="T4" fmla="*/ 6 w 834"/>
              <a:gd name="T5" fmla="*/ 0 h 1008"/>
              <a:gd name="T6" fmla="*/ 11 w 834"/>
              <a:gd name="T7" fmla="*/ 2 h 1008"/>
              <a:gd name="T8" fmla="*/ 12 w 834"/>
              <a:gd name="T9" fmla="*/ 3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44" name="Freeform 83"/>
          <p:cNvSpPr>
            <a:spLocks/>
          </p:cNvSpPr>
          <p:nvPr/>
        </p:nvSpPr>
        <p:spPr bwMode="auto">
          <a:xfrm>
            <a:off x="6817202" y="6182839"/>
            <a:ext cx="96145" cy="34338"/>
          </a:xfrm>
          <a:custGeom>
            <a:avLst/>
            <a:gdLst>
              <a:gd name="T0" fmla="*/ 0 w 834"/>
              <a:gd name="T1" fmla="*/ 1 h 1008"/>
              <a:gd name="T2" fmla="*/ 1 w 834"/>
              <a:gd name="T3" fmla="*/ 1 h 1008"/>
              <a:gd name="T4" fmla="*/ 4 w 834"/>
              <a:gd name="T5" fmla="*/ 0 h 1008"/>
              <a:gd name="T6" fmla="*/ 7 w 834"/>
              <a:gd name="T7" fmla="*/ 1 h 1008"/>
              <a:gd name="T8" fmla="*/ 8 w 834"/>
              <a:gd name="T9" fmla="*/ 1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45" name="Freeform 84"/>
          <p:cNvSpPr>
            <a:spLocks/>
          </p:cNvSpPr>
          <p:nvPr/>
        </p:nvSpPr>
        <p:spPr bwMode="auto">
          <a:xfrm>
            <a:off x="7339133" y="6162236"/>
            <a:ext cx="123615" cy="61808"/>
          </a:xfrm>
          <a:custGeom>
            <a:avLst/>
            <a:gdLst>
              <a:gd name="T0" fmla="*/ 0 w 834"/>
              <a:gd name="T1" fmla="*/ 3 h 1008"/>
              <a:gd name="T2" fmla="*/ 2 w 834"/>
              <a:gd name="T3" fmla="*/ 2 h 1008"/>
              <a:gd name="T4" fmla="*/ 7 w 834"/>
              <a:gd name="T5" fmla="*/ 0 h 1008"/>
              <a:gd name="T6" fmla="*/ 12 w 834"/>
              <a:gd name="T7" fmla="*/ 2 h 1008"/>
              <a:gd name="T8" fmla="*/ 14 w 834"/>
              <a:gd name="T9" fmla="*/ 3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grpSp>
        <p:nvGrpSpPr>
          <p:cNvPr id="46" name="Group 85"/>
          <p:cNvGrpSpPr>
            <a:grpSpLocks/>
          </p:cNvGrpSpPr>
          <p:nvPr/>
        </p:nvGrpSpPr>
        <p:grpSpPr bwMode="auto">
          <a:xfrm>
            <a:off x="1616204" y="6200008"/>
            <a:ext cx="5727507" cy="27470"/>
            <a:chOff x="372" y="2544"/>
            <a:chExt cx="5004" cy="24"/>
          </a:xfrm>
        </p:grpSpPr>
        <p:sp>
          <p:nvSpPr>
            <p:cNvPr id="52" name="Line 86"/>
            <p:cNvSpPr>
              <a:spLocks noChangeShapeType="1"/>
            </p:cNvSpPr>
            <p:nvPr/>
          </p:nvSpPr>
          <p:spPr bwMode="auto">
            <a:xfrm flipV="1">
              <a:off x="1308" y="2550"/>
              <a:ext cx="360"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3" name="Line 87"/>
            <p:cNvSpPr>
              <a:spLocks noChangeShapeType="1"/>
            </p:cNvSpPr>
            <p:nvPr/>
          </p:nvSpPr>
          <p:spPr bwMode="auto">
            <a:xfrm flipV="1">
              <a:off x="1776" y="2550"/>
              <a:ext cx="354"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4" name="Line 88"/>
            <p:cNvSpPr>
              <a:spLocks noChangeShapeType="1"/>
            </p:cNvSpPr>
            <p:nvPr/>
          </p:nvSpPr>
          <p:spPr bwMode="auto">
            <a:xfrm flipV="1">
              <a:off x="2238" y="2550"/>
              <a:ext cx="354"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5" name="Line 89"/>
            <p:cNvSpPr>
              <a:spLocks noChangeShapeType="1"/>
            </p:cNvSpPr>
            <p:nvPr/>
          </p:nvSpPr>
          <p:spPr bwMode="auto">
            <a:xfrm flipV="1">
              <a:off x="2700" y="2544"/>
              <a:ext cx="366"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6" name="Line 90"/>
            <p:cNvSpPr>
              <a:spLocks noChangeShapeType="1"/>
            </p:cNvSpPr>
            <p:nvPr/>
          </p:nvSpPr>
          <p:spPr bwMode="auto">
            <a:xfrm flipV="1">
              <a:off x="3168"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7" name="Line 91"/>
            <p:cNvSpPr>
              <a:spLocks noChangeShapeType="1"/>
            </p:cNvSpPr>
            <p:nvPr/>
          </p:nvSpPr>
          <p:spPr bwMode="auto">
            <a:xfrm flipV="1">
              <a:off x="3630"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8" name="Line 92"/>
            <p:cNvSpPr>
              <a:spLocks noChangeShapeType="1"/>
            </p:cNvSpPr>
            <p:nvPr/>
          </p:nvSpPr>
          <p:spPr bwMode="auto">
            <a:xfrm flipV="1">
              <a:off x="372"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9" name="Line 93"/>
            <p:cNvSpPr>
              <a:spLocks noChangeShapeType="1"/>
            </p:cNvSpPr>
            <p:nvPr/>
          </p:nvSpPr>
          <p:spPr bwMode="auto">
            <a:xfrm flipV="1">
              <a:off x="834" y="2544"/>
              <a:ext cx="366"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0" name="Line 94"/>
            <p:cNvSpPr>
              <a:spLocks noChangeShapeType="1"/>
            </p:cNvSpPr>
            <p:nvPr/>
          </p:nvSpPr>
          <p:spPr bwMode="auto">
            <a:xfrm flipV="1">
              <a:off x="4092" y="2544"/>
              <a:ext cx="366" cy="24"/>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1" name="Line 95"/>
            <p:cNvSpPr>
              <a:spLocks noChangeShapeType="1"/>
            </p:cNvSpPr>
            <p:nvPr/>
          </p:nvSpPr>
          <p:spPr bwMode="auto">
            <a:xfrm flipV="1">
              <a:off x="4548" y="2556"/>
              <a:ext cx="360"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2" name="Line 96"/>
            <p:cNvSpPr>
              <a:spLocks noChangeShapeType="1"/>
            </p:cNvSpPr>
            <p:nvPr/>
          </p:nvSpPr>
          <p:spPr bwMode="auto">
            <a:xfrm flipV="1">
              <a:off x="5022" y="2556"/>
              <a:ext cx="354" cy="12"/>
            </a:xfrm>
            <a:prstGeom prst="line">
              <a:avLst/>
            </a:prstGeom>
            <a:noFill/>
            <a:ln w="28575">
              <a:solidFill>
                <a:srgbClr val="FF0000"/>
              </a:solidFill>
              <a:round/>
              <a:headEnd/>
              <a:tailEnd/>
            </a:ln>
          </p:spPr>
          <p:txBody>
            <a:bodyPr/>
            <a:lstStyle/>
            <a:p>
              <a:endParaRPr lang="fr-FR">
                <a:latin typeface="Arial Narrow" pitchFamily="34" charset="0"/>
              </a:endParaRPr>
            </a:p>
          </p:txBody>
        </p:sp>
      </p:grpSp>
      <p:sp>
        <p:nvSpPr>
          <p:cNvPr id="47" name="Line 97"/>
          <p:cNvSpPr>
            <a:spLocks noChangeShapeType="1"/>
          </p:cNvSpPr>
          <p:nvPr/>
        </p:nvSpPr>
        <p:spPr bwMode="auto">
          <a:xfrm flipV="1">
            <a:off x="1437649" y="4332044"/>
            <a:ext cx="0" cy="1998447"/>
          </a:xfrm>
          <a:prstGeom prst="line">
            <a:avLst/>
          </a:prstGeom>
          <a:noFill/>
          <a:ln w="28575">
            <a:solidFill>
              <a:schemeClr val="tx1"/>
            </a:solidFill>
            <a:round/>
            <a:headEnd/>
            <a:tailEnd type="triangle" w="med" len="med"/>
          </a:ln>
        </p:spPr>
        <p:txBody>
          <a:bodyPr/>
          <a:lstStyle/>
          <a:p>
            <a:endParaRPr lang="fr-FR">
              <a:latin typeface="Arial Narrow" pitchFamily="34" charset="0"/>
            </a:endParaRPr>
          </a:p>
        </p:txBody>
      </p:sp>
      <p:sp>
        <p:nvSpPr>
          <p:cNvPr id="48" name="Line 98"/>
          <p:cNvSpPr>
            <a:spLocks noChangeShapeType="1"/>
          </p:cNvSpPr>
          <p:nvPr/>
        </p:nvSpPr>
        <p:spPr bwMode="auto">
          <a:xfrm>
            <a:off x="1437649" y="6330490"/>
            <a:ext cx="6160160" cy="0"/>
          </a:xfrm>
          <a:prstGeom prst="line">
            <a:avLst/>
          </a:prstGeom>
          <a:noFill/>
          <a:ln w="28575">
            <a:solidFill>
              <a:schemeClr val="tx1"/>
            </a:solidFill>
            <a:round/>
            <a:headEnd/>
            <a:tailEnd type="triangle" w="med" len="med"/>
          </a:ln>
        </p:spPr>
        <p:txBody>
          <a:bodyPr/>
          <a:lstStyle/>
          <a:p>
            <a:endParaRPr lang="fr-FR">
              <a:latin typeface="Arial Narrow" pitchFamily="34" charset="0"/>
            </a:endParaRPr>
          </a:p>
        </p:txBody>
      </p:sp>
      <p:sp>
        <p:nvSpPr>
          <p:cNvPr id="49" name="Text Box 99"/>
          <p:cNvSpPr txBox="1">
            <a:spLocks noChangeArrowheads="1"/>
          </p:cNvSpPr>
          <p:nvPr/>
        </p:nvSpPr>
        <p:spPr bwMode="auto">
          <a:xfrm>
            <a:off x="7387205" y="6296153"/>
            <a:ext cx="292068" cy="338554"/>
          </a:xfrm>
          <a:prstGeom prst="rect">
            <a:avLst/>
          </a:prstGeom>
          <a:noFill/>
          <a:ln w="9525">
            <a:noFill/>
            <a:miter lim="800000"/>
            <a:headEnd/>
            <a:tailEnd/>
          </a:ln>
        </p:spPr>
        <p:txBody>
          <a:bodyPr wrap="none">
            <a:spAutoFit/>
          </a:bodyPr>
          <a:lstStyle/>
          <a:p>
            <a:r>
              <a:rPr lang="fr-FR" sz="1600" dirty="0" smtClean="0">
                <a:latin typeface="Arial Narrow" pitchFamily="34" charset="0"/>
                <a:sym typeface="Symbol"/>
              </a:rPr>
              <a:t></a:t>
            </a:r>
            <a:endParaRPr lang="fr-FR" sz="1600" dirty="0">
              <a:latin typeface="Arial Narrow" pitchFamily="34" charset="0"/>
            </a:endParaRPr>
          </a:p>
        </p:txBody>
      </p:sp>
      <p:sp>
        <p:nvSpPr>
          <p:cNvPr id="50" name="Text Box 100"/>
          <p:cNvSpPr txBox="1">
            <a:spLocks noChangeArrowheads="1"/>
          </p:cNvSpPr>
          <p:nvPr/>
        </p:nvSpPr>
        <p:spPr bwMode="auto">
          <a:xfrm>
            <a:off x="6122763" y="4891088"/>
            <a:ext cx="2945037" cy="646331"/>
          </a:xfrm>
          <a:prstGeom prst="rect">
            <a:avLst/>
          </a:prstGeom>
          <a:noFill/>
          <a:ln w="9525">
            <a:noFill/>
            <a:miter lim="800000"/>
            <a:headEnd/>
            <a:tailEnd/>
          </a:ln>
        </p:spPr>
        <p:txBody>
          <a:bodyPr wrap="none">
            <a:spAutoFit/>
          </a:bodyPr>
          <a:lstStyle/>
          <a:p>
            <a:r>
              <a:rPr lang="fr-FR" b="1" dirty="0">
                <a:solidFill>
                  <a:srgbClr val="FF0000"/>
                </a:solidFill>
                <a:latin typeface="Arial Narrow" pitchFamily="34" charset="0"/>
              </a:rPr>
              <a:t>Spectre d’un laser </a:t>
            </a:r>
            <a:r>
              <a:rPr lang="fr-FR" b="1" dirty="0" smtClean="0">
                <a:solidFill>
                  <a:srgbClr val="FF0000"/>
                </a:solidFill>
                <a:latin typeface="Arial Narrow" pitchFamily="34" charset="0"/>
              </a:rPr>
              <a:t>Fabry-</a:t>
            </a:r>
            <a:r>
              <a:rPr lang="fr-FR" b="1" dirty="0" err="1" smtClean="0">
                <a:solidFill>
                  <a:srgbClr val="FF0000"/>
                </a:solidFill>
                <a:latin typeface="Arial Narrow" pitchFamily="34" charset="0"/>
              </a:rPr>
              <a:t>Perot</a:t>
            </a:r>
            <a:endParaRPr lang="fr-FR" b="1" dirty="0" smtClean="0">
              <a:solidFill>
                <a:srgbClr val="FF0000"/>
              </a:solidFill>
              <a:latin typeface="Arial Narrow" pitchFamily="34" charset="0"/>
            </a:endParaRPr>
          </a:p>
          <a:p>
            <a:r>
              <a:rPr lang="fr-FR" b="1" dirty="0" smtClean="0">
                <a:solidFill>
                  <a:srgbClr val="FF0000"/>
                </a:solidFill>
                <a:latin typeface="Arial Narrow" pitchFamily="34" charset="0"/>
              </a:rPr>
              <a:t>Quand le pompage augmente</a:t>
            </a:r>
            <a:endParaRPr lang="fr-FR" b="1" dirty="0">
              <a:solidFill>
                <a:srgbClr val="FF0000"/>
              </a:solidFill>
              <a:latin typeface="Arial Narrow" pitchFamily="34" charset="0"/>
            </a:endParaRPr>
          </a:p>
        </p:txBody>
      </p:sp>
      <p:sp>
        <p:nvSpPr>
          <p:cNvPr id="51" name="Text Box 101"/>
          <p:cNvSpPr txBox="1">
            <a:spLocks noChangeArrowheads="1"/>
          </p:cNvSpPr>
          <p:nvPr/>
        </p:nvSpPr>
        <p:spPr bwMode="auto">
          <a:xfrm>
            <a:off x="1121442" y="4191260"/>
            <a:ext cx="231154" cy="338554"/>
          </a:xfrm>
          <a:prstGeom prst="rect">
            <a:avLst/>
          </a:prstGeom>
          <a:noFill/>
          <a:ln w="9525">
            <a:noFill/>
            <a:miter lim="800000"/>
            <a:headEnd/>
            <a:tailEnd/>
          </a:ln>
        </p:spPr>
        <p:txBody>
          <a:bodyPr wrap="none">
            <a:spAutoFit/>
          </a:bodyPr>
          <a:lstStyle/>
          <a:p>
            <a:r>
              <a:rPr lang="fr-FR" sz="1600">
                <a:latin typeface="Arial Narrow" pitchFamily="34" charset="0"/>
              </a:rPr>
              <a:t>I</a:t>
            </a:r>
          </a:p>
        </p:txBody>
      </p:sp>
      <p:grpSp>
        <p:nvGrpSpPr>
          <p:cNvPr id="78" name="Groupe 77"/>
          <p:cNvGrpSpPr/>
          <p:nvPr/>
        </p:nvGrpSpPr>
        <p:grpSpPr>
          <a:xfrm>
            <a:off x="1506324" y="1571397"/>
            <a:ext cx="7362680" cy="2173569"/>
            <a:chOff x="1506324" y="1571397"/>
            <a:chExt cx="7362680" cy="2173569"/>
          </a:xfrm>
        </p:grpSpPr>
        <p:grpSp>
          <p:nvGrpSpPr>
            <p:cNvPr id="77" name="Groupe 76"/>
            <p:cNvGrpSpPr/>
            <p:nvPr/>
          </p:nvGrpSpPr>
          <p:grpSpPr>
            <a:xfrm>
              <a:off x="5317795" y="1571397"/>
              <a:ext cx="3551209" cy="1524589"/>
              <a:chOff x="5317795" y="1571397"/>
              <a:chExt cx="3551209" cy="1524589"/>
            </a:xfrm>
          </p:grpSpPr>
          <p:sp>
            <p:nvSpPr>
              <p:cNvPr id="30" name="Line 68"/>
              <p:cNvSpPr>
                <a:spLocks noChangeShapeType="1"/>
              </p:cNvSpPr>
              <p:nvPr/>
            </p:nvSpPr>
            <p:spPr bwMode="auto">
              <a:xfrm flipH="1">
                <a:off x="5317795" y="2156604"/>
                <a:ext cx="574047" cy="939382"/>
              </a:xfrm>
              <a:prstGeom prst="line">
                <a:avLst/>
              </a:prstGeom>
              <a:noFill/>
              <a:ln w="9525">
                <a:solidFill>
                  <a:schemeClr val="tx1"/>
                </a:solidFill>
                <a:round/>
                <a:headEnd/>
                <a:tailEnd type="triangle" w="med" len="med"/>
              </a:ln>
            </p:spPr>
            <p:txBody>
              <a:bodyPr/>
              <a:lstStyle/>
              <a:p>
                <a:endParaRPr lang="fr-FR">
                  <a:latin typeface="Arial Narrow" pitchFamily="34" charset="0"/>
                </a:endParaRPr>
              </a:p>
            </p:txBody>
          </p:sp>
          <p:sp>
            <p:nvSpPr>
              <p:cNvPr id="31" name="Text Box 69"/>
              <p:cNvSpPr txBox="1">
                <a:spLocks noChangeArrowheads="1"/>
              </p:cNvSpPr>
              <p:nvPr/>
            </p:nvSpPr>
            <p:spPr bwMode="auto">
              <a:xfrm>
                <a:off x="5320084" y="1571397"/>
                <a:ext cx="3548920" cy="646331"/>
              </a:xfrm>
              <a:prstGeom prst="rect">
                <a:avLst/>
              </a:prstGeom>
              <a:noFill/>
              <a:ln w="9525">
                <a:noFill/>
                <a:miter lim="800000"/>
                <a:headEnd/>
                <a:tailEnd/>
              </a:ln>
            </p:spPr>
            <p:txBody>
              <a:bodyPr wrap="none">
                <a:spAutoFit/>
              </a:bodyPr>
              <a:lstStyle/>
              <a:p>
                <a:r>
                  <a:rPr lang="fr-FR" dirty="0">
                    <a:latin typeface="Arial Narrow" pitchFamily="34" charset="0"/>
                  </a:rPr>
                  <a:t>Courbe de gain filtrée par la </a:t>
                </a:r>
                <a:r>
                  <a:rPr lang="fr-FR" dirty="0" smtClean="0">
                    <a:latin typeface="Arial Narrow" pitchFamily="34" charset="0"/>
                  </a:rPr>
                  <a:t>cavité :</a:t>
                </a:r>
              </a:p>
              <a:p>
                <a:r>
                  <a:rPr lang="fr-FR" b="1" dirty="0" err="1" smtClean="0">
                    <a:solidFill>
                      <a:srgbClr val="FF0000"/>
                    </a:solidFill>
                    <a:latin typeface="Arial Narrow" pitchFamily="34" charset="0"/>
                  </a:rPr>
                  <a:t>Emission</a:t>
                </a:r>
                <a:r>
                  <a:rPr lang="fr-FR" b="1" dirty="0" smtClean="0">
                    <a:solidFill>
                      <a:srgbClr val="FF0000"/>
                    </a:solidFill>
                    <a:latin typeface="Arial Narrow" pitchFamily="34" charset="0"/>
                  </a:rPr>
                  <a:t> spontanée Amplifiée Filtrée</a:t>
                </a:r>
                <a:endParaRPr lang="fr-FR" b="1" dirty="0">
                  <a:solidFill>
                    <a:srgbClr val="FF0000"/>
                  </a:solidFill>
                  <a:latin typeface="Arial Narrow" pitchFamily="34" charset="0"/>
                </a:endParaRPr>
              </a:p>
            </p:txBody>
          </p:sp>
        </p:grpSp>
        <p:grpSp>
          <p:nvGrpSpPr>
            <p:cNvPr id="76" name="Groupe 75"/>
            <p:cNvGrpSpPr/>
            <p:nvPr/>
          </p:nvGrpSpPr>
          <p:grpSpPr>
            <a:xfrm>
              <a:off x="1506324" y="2034954"/>
              <a:ext cx="5963291" cy="1710012"/>
              <a:chOff x="1506324" y="2034954"/>
              <a:chExt cx="5963291" cy="1710012"/>
            </a:xfrm>
          </p:grpSpPr>
          <p:grpSp>
            <p:nvGrpSpPr>
              <p:cNvPr id="75" name="Groupe 74"/>
              <p:cNvGrpSpPr/>
              <p:nvPr/>
            </p:nvGrpSpPr>
            <p:grpSpPr>
              <a:xfrm>
                <a:off x="1506324" y="2034954"/>
                <a:ext cx="5963291" cy="1710012"/>
                <a:chOff x="1506324" y="2034954"/>
                <a:chExt cx="5963291" cy="1710012"/>
              </a:xfrm>
            </p:grpSpPr>
            <p:sp>
              <p:nvSpPr>
                <p:cNvPr id="11" name="Freeform 31"/>
                <p:cNvSpPr>
                  <a:spLocks/>
                </p:cNvSpPr>
                <p:nvPr/>
              </p:nvSpPr>
              <p:spPr bwMode="auto">
                <a:xfrm>
                  <a:off x="1506324" y="3161227"/>
                  <a:ext cx="109880" cy="515064"/>
                </a:xfrm>
                <a:custGeom>
                  <a:avLst/>
                  <a:gdLst>
                    <a:gd name="T0" fmla="*/ 0 w 834"/>
                    <a:gd name="T1" fmla="*/ 188 h 1008"/>
                    <a:gd name="T2" fmla="*/ 1 w 834"/>
                    <a:gd name="T3" fmla="*/ 166 h 1008"/>
                    <a:gd name="T4" fmla="*/ 5 w 834"/>
                    <a:gd name="T5" fmla="*/ 0 h 1008"/>
                    <a:gd name="T6" fmla="*/ 10 w 834"/>
                    <a:gd name="T7" fmla="*/ 169 h 1008"/>
                    <a:gd name="T8" fmla="*/ 11 w 834"/>
                    <a:gd name="T9" fmla="*/ 191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2" name="Freeform 32"/>
                <p:cNvSpPr>
                  <a:spLocks/>
                </p:cNvSpPr>
                <p:nvPr/>
              </p:nvSpPr>
              <p:spPr bwMode="auto">
                <a:xfrm>
                  <a:off x="2030544" y="2852189"/>
                  <a:ext cx="116748" cy="865307"/>
                </a:xfrm>
                <a:custGeom>
                  <a:avLst/>
                  <a:gdLst>
                    <a:gd name="T0" fmla="*/ 0 w 834"/>
                    <a:gd name="T1" fmla="*/ 532 h 1008"/>
                    <a:gd name="T2" fmla="*/ 2 w 834"/>
                    <a:gd name="T3" fmla="*/ 467 h 1008"/>
                    <a:gd name="T4" fmla="*/ 6 w 834"/>
                    <a:gd name="T5" fmla="*/ 2 h 1008"/>
                    <a:gd name="T6" fmla="*/ 11 w 834"/>
                    <a:gd name="T7" fmla="*/ 478 h 1008"/>
                    <a:gd name="T8" fmla="*/ 12 w 834"/>
                    <a:gd name="T9" fmla="*/ 539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3" name="Freeform 34"/>
                <p:cNvSpPr>
                  <a:spLocks/>
                </p:cNvSpPr>
                <p:nvPr/>
              </p:nvSpPr>
              <p:spPr bwMode="auto">
                <a:xfrm>
                  <a:off x="2561632" y="2550018"/>
                  <a:ext cx="116748" cy="1146875"/>
                </a:xfrm>
                <a:custGeom>
                  <a:avLst/>
                  <a:gdLst>
                    <a:gd name="T0" fmla="*/ 0 w 834"/>
                    <a:gd name="T1" fmla="*/ 933 h 1008"/>
                    <a:gd name="T2" fmla="*/ 2 w 834"/>
                    <a:gd name="T3" fmla="*/ 821 h 1008"/>
                    <a:gd name="T4" fmla="*/ 6 w 834"/>
                    <a:gd name="T5" fmla="*/ 3 h 1008"/>
                    <a:gd name="T6" fmla="*/ 11 w 834"/>
                    <a:gd name="T7" fmla="*/ 839 h 1008"/>
                    <a:gd name="T8" fmla="*/ 12 w 834"/>
                    <a:gd name="T9" fmla="*/ 945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4" name="Freeform 35"/>
                <p:cNvSpPr>
                  <a:spLocks/>
                </p:cNvSpPr>
                <p:nvPr/>
              </p:nvSpPr>
              <p:spPr bwMode="auto">
                <a:xfrm>
                  <a:off x="3092720" y="2289052"/>
                  <a:ext cx="109880" cy="1428443"/>
                </a:xfrm>
                <a:custGeom>
                  <a:avLst/>
                  <a:gdLst>
                    <a:gd name="T0" fmla="*/ 0 w 834"/>
                    <a:gd name="T1" fmla="*/ 1449 h 1008"/>
                    <a:gd name="T2" fmla="*/ 1 w 834"/>
                    <a:gd name="T3" fmla="*/ 1274 h 1008"/>
                    <a:gd name="T4" fmla="*/ 5 w 834"/>
                    <a:gd name="T5" fmla="*/ 5 h 1008"/>
                    <a:gd name="T6" fmla="*/ 10 w 834"/>
                    <a:gd name="T7" fmla="*/ 1301 h 1008"/>
                    <a:gd name="T8" fmla="*/ 11 w 834"/>
                    <a:gd name="T9" fmla="*/ 1467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5" name="Freeform 36"/>
                <p:cNvSpPr>
                  <a:spLocks/>
                </p:cNvSpPr>
                <p:nvPr/>
              </p:nvSpPr>
              <p:spPr bwMode="auto">
                <a:xfrm>
                  <a:off x="3623808" y="2151702"/>
                  <a:ext cx="116748" cy="1579528"/>
                </a:xfrm>
                <a:custGeom>
                  <a:avLst/>
                  <a:gdLst>
                    <a:gd name="T0" fmla="*/ 0 w 834"/>
                    <a:gd name="T1" fmla="*/ 1772 h 1008"/>
                    <a:gd name="T2" fmla="*/ 2 w 834"/>
                    <a:gd name="T3" fmla="*/ 1558 h 1008"/>
                    <a:gd name="T4" fmla="*/ 6 w 834"/>
                    <a:gd name="T5" fmla="*/ 5 h 1008"/>
                    <a:gd name="T6" fmla="*/ 11 w 834"/>
                    <a:gd name="T7" fmla="*/ 1591 h 1008"/>
                    <a:gd name="T8" fmla="*/ 12 w 834"/>
                    <a:gd name="T9" fmla="*/ 1793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6" name="Freeform 37"/>
                <p:cNvSpPr>
                  <a:spLocks/>
                </p:cNvSpPr>
                <p:nvPr/>
              </p:nvSpPr>
              <p:spPr bwMode="auto">
                <a:xfrm>
                  <a:off x="4152606" y="2041822"/>
                  <a:ext cx="123615" cy="1703144"/>
                </a:xfrm>
                <a:custGeom>
                  <a:avLst/>
                  <a:gdLst>
                    <a:gd name="T0" fmla="*/ 0 w 834"/>
                    <a:gd name="T1" fmla="*/ 2059 h 1008"/>
                    <a:gd name="T2" fmla="*/ 2 w 834"/>
                    <a:gd name="T3" fmla="*/ 1811 h 1008"/>
                    <a:gd name="T4" fmla="*/ 7 w 834"/>
                    <a:gd name="T5" fmla="*/ 6 h 1008"/>
                    <a:gd name="T6" fmla="*/ 12 w 834"/>
                    <a:gd name="T7" fmla="*/ 1850 h 1008"/>
                    <a:gd name="T8" fmla="*/ 14 w 834"/>
                    <a:gd name="T9" fmla="*/ 2086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7" name="Freeform 38"/>
                <p:cNvSpPr>
                  <a:spLocks/>
                </p:cNvSpPr>
                <p:nvPr/>
              </p:nvSpPr>
              <p:spPr bwMode="auto">
                <a:xfrm>
                  <a:off x="4681405" y="2034954"/>
                  <a:ext cx="123615" cy="1703144"/>
                </a:xfrm>
                <a:custGeom>
                  <a:avLst/>
                  <a:gdLst>
                    <a:gd name="T0" fmla="*/ 0 w 834"/>
                    <a:gd name="T1" fmla="*/ 2059 h 1008"/>
                    <a:gd name="T2" fmla="*/ 2 w 834"/>
                    <a:gd name="T3" fmla="*/ 1811 h 1008"/>
                    <a:gd name="T4" fmla="*/ 7 w 834"/>
                    <a:gd name="T5" fmla="*/ 6 h 1008"/>
                    <a:gd name="T6" fmla="*/ 12 w 834"/>
                    <a:gd name="T7" fmla="*/ 1850 h 1008"/>
                    <a:gd name="T8" fmla="*/ 14 w 834"/>
                    <a:gd name="T9" fmla="*/ 2086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8" name="Freeform 39"/>
                <p:cNvSpPr>
                  <a:spLocks/>
                </p:cNvSpPr>
                <p:nvPr/>
              </p:nvSpPr>
              <p:spPr bwMode="auto">
                <a:xfrm>
                  <a:off x="5217071" y="2151702"/>
                  <a:ext cx="103013" cy="1593263"/>
                </a:xfrm>
                <a:custGeom>
                  <a:avLst/>
                  <a:gdLst>
                    <a:gd name="T0" fmla="*/ 0 w 834"/>
                    <a:gd name="T1" fmla="*/ 1802 h 1008"/>
                    <a:gd name="T2" fmla="*/ 1 w 834"/>
                    <a:gd name="T3" fmla="*/ 1585 h 1008"/>
                    <a:gd name="T4" fmla="*/ 5 w 834"/>
                    <a:gd name="T5" fmla="*/ 6 h 1008"/>
                    <a:gd name="T6" fmla="*/ 9 w 834"/>
                    <a:gd name="T7" fmla="*/ 1618 h 1008"/>
                    <a:gd name="T8" fmla="*/ 10 w 834"/>
                    <a:gd name="T9" fmla="*/ 1826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9" name="Freeform 40"/>
                <p:cNvSpPr>
                  <a:spLocks/>
                </p:cNvSpPr>
                <p:nvPr/>
              </p:nvSpPr>
              <p:spPr bwMode="auto">
                <a:xfrm>
                  <a:off x="5759605" y="2330257"/>
                  <a:ext cx="103013" cy="1414708"/>
                </a:xfrm>
                <a:custGeom>
                  <a:avLst/>
                  <a:gdLst>
                    <a:gd name="T0" fmla="*/ 0 w 834"/>
                    <a:gd name="T1" fmla="*/ 1421 h 1008"/>
                    <a:gd name="T2" fmla="*/ 1 w 834"/>
                    <a:gd name="T3" fmla="*/ 1249 h 1008"/>
                    <a:gd name="T4" fmla="*/ 5 w 834"/>
                    <a:gd name="T5" fmla="*/ 5 h 1008"/>
                    <a:gd name="T6" fmla="*/ 9 w 834"/>
                    <a:gd name="T7" fmla="*/ 1276 h 1008"/>
                    <a:gd name="T8" fmla="*/ 10 w 834"/>
                    <a:gd name="T9" fmla="*/ 1438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20" name="Freeform 41"/>
                <p:cNvSpPr>
                  <a:spLocks/>
                </p:cNvSpPr>
                <p:nvPr/>
              </p:nvSpPr>
              <p:spPr bwMode="auto">
                <a:xfrm>
                  <a:off x="6288403" y="2543150"/>
                  <a:ext cx="109880" cy="1160610"/>
                </a:xfrm>
                <a:custGeom>
                  <a:avLst/>
                  <a:gdLst>
                    <a:gd name="T0" fmla="*/ 0 w 834"/>
                    <a:gd name="T1" fmla="*/ 957 h 1008"/>
                    <a:gd name="T2" fmla="*/ 1 w 834"/>
                    <a:gd name="T3" fmla="*/ 841 h 1008"/>
                    <a:gd name="T4" fmla="*/ 5 w 834"/>
                    <a:gd name="T5" fmla="*/ 3 h 1008"/>
                    <a:gd name="T6" fmla="*/ 10 w 834"/>
                    <a:gd name="T7" fmla="*/ 859 h 1008"/>
                    <a:gd name="T8" fmla="*/ 11 w 834"/>
                    <a:gd name="T9" fmla="*/ 969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21" name="Freeform 44"/>
                <p:cNvSpPr>
                  <a:spLocks/>
                </p:cNvSpPr>
                <p:nvPr/>
              </p:nvSpPr>
              <p:spPr bwMode="auto">
                <a:xfrm>
                  <a:off x="6824069" y="2797248"/>
                  <a:ext cx="89278" cy="913379"/>
                </a:xfrm>
                <a:custGeom>
                  <a:avLst/>
                  <a:gdLst>
                    <a:gd name="T0" fmla="*/ 0 w 834"/>
                    <a:gd name="T1" fmla="*/ 592 h 1008"/>
                    <a:gd name="T2" fmla="*/ 1 w 834"/>
                    <a:gd name="T3" fmla="*/ 521 h 1008"/>
                    <a:gd name="T4" fmla="*/ 4 w 834"/>
                    <a:gd name="T5" fmla="*/ 2 h 1008"/>
                    <a:gd name="T6" fmla="*/ 6 w 834"/>
                    <a:gd name="T7" fmla="*/ 532 h 1008"/>
                    <a:gd name="T8" fmla="*/ 7 w 834"/>
                    <a:gd name="T9" fmla="*/ 600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22" name="Freeform 45"/>
                <p:cNvSpPr>
                  <a:spLocks/>
                </p:cNvSpPr>
                <p:nvPr/>
              </p:nvSpPr>
              <p:spPr bwMode="auto">
                <a:xfrm>
                  <a:off x="7346000" y="3126889"/>
                  <a:ext cx="123615" cy="576871"/>
                </a:xfrm>
                <a:custGeom>
                  <a:avLst/>
                  <a:gdLst>
                    <a:gd name="T0" fmla="*/ 0 w 834"/>
                    <a:gd name="T1" fmla="*/ 237 h 1008"/>
                    <a:gd name="T2" fmla="*/ 2 w 834"/>
                    <a:gd name="T3" fmla="*/ 208 h 1008"/>
                    <a:gd name="T4" fmla="*/ 7 w 834"/>
                    <a:gd name="T5" fmla="*/ 1 h 1008"/>
                    <a:gd name="T6" fmla="*/ 12 w 834"/>
                    <a:gd name="T7" fmla="*/ 213 h 1008"/>
                    <a:gd name="T8" fmla="*/ 14 w 834"/>
                    <a:gd name="T9" fmla="*/ 240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grpSp>
              <p:nvGrpSpPr>
                <p:cNvPr id="23" name="Group 48"/>
                <p:cNvGrpSpPr>
                  <a:grpSpLocks/>
                </p:cNvGrpSpPr>
                <p:nvPr/>
              </p:nvGrpSpPr>
              <p:grpSpPr bwMode="auto">
                <a:xfrm>
                  <a:off x="1623072" y="3659121"/>
                  <a:ext cx="5727507" cy="27470"/>
                  <a:chOff x="372" y="2544"/>
                  <a:chExt cx="5004" cy="24"/>
                </a:xfrm>
              </p:grpSpPr>
              <p:sp>
                <p:nvSpPr>
                  <p:cNvPr id="63" name="Line 49"/>
                  <p:cNvSpPr>
                    <a:spLocks noChangeShapeType="1"/>
                  </p:cNvSpPr>
                  <p:nvPr/>
                </p:nvSpPr>
                <p:spPr bwMode="auto">
                  <a:xfrm flipV="1">
                    <a:off x="1308" y="2550"/>
                    <a:ext cx="360"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4" name="Line 50"/>
                  <p:cNvSpPr>
                    <a:spLocks noChangeShapeType="1"/>
                  </p:cNvSpPr>
                  <p:nvPr/>
                </p:nvSpPr>
                <p:spPr bwMode="auto">
                  <a:xfrm flipV="1">
                    <a:off x="1776" y="2550"/>
                    <a:ext cx="354"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5" name="Line 51"/>
                  <p:cNvSpPr>
                    <a:spLocks noChangeShapeType="1"/>
                  </p:cNvSpPr>
                  <p:nvPr/>
                </p:nvSpPr>
                <p:spPr bwMode="auto">
                  <a:xfrm flipV="1">
                    <a:off x="2238" y="2550"/>
                    <a:ext cx="354"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6" name="Line 52"/>
                  <p:cNvSpPr>
                    <a:spLocks noChangeShapeType="1"/>
                  </p:cNvSpPr>
                  <p:nvPr/>
                </p:nvSpPr>
                <p:spPr bwMode="auto">
                  <a:xfrm flipV="1">
                    <a:off x="2700" y="2544"/>
                    <a:ext cx="366"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7" name="Line 53"/>
                  <p:cNvSpPr>
                    <a:spLocks noChangeShapeType="1"/>
                  </p:cNvSpPr>
                  <p:nvPr/>
                </p:nvSpPr>
                <p:spPr bwMode="auto">
                  <a:xfrm flipV="1">
                    <a:off x="3168"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8" name="Line 54"/>
                  <p:cNvSpPr>
                    <a:spLocks noChangeShapeType="1"/>
                  </p:cNvSpPr>
                  <p:nvPr/>
                </p:nvSpPr>
                <p:spPr bwMode="auto">
                  <a:xfrm flipV="1">
                    <a:off x="3630"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9" name="Line 55"/>
                  <p:cNvSpPr>
                    <a:spLocks noChangeShapeType="1"/>
                  </p:cNvSpPr>
                  <p:nvPr/>
                </p:nvSpPr>
                <p:spPr bwMode="auto">
                  <a:xfrm flipV="1">
                    <a:off x="372"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70" name="Line 56"/>
                  <p:cNvSpPr>
                    <a:spLocks noChangeShapeType="1"/>
                  </p:cNvSpPr>
                  <p:nvPr/>
                </p:nvSpPr>
                <p:spPr bwMode="auto">
                  <a:xfrm flipV="1">
                    <a:off x="834" y="2544"/>
                    <a:ext cx="366"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71" name="Line 57"/>
                  <p:cNvSpPr>
                    <a:spLocks noChangeShapeType="1"/>
                  </p:cNvSpPr>
                  <p:nvPr/>
                </p:nvSpPr>
                <p:spPr bwMode="auto">
                  <a:xfrm flipV="1">
                    <a:off x="4092" y="2544"/>
                    <a:ext cx="366" cy="24"/>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72" name="Line 58"/>
                  <p:cNvSpPr>
                    <a:spLocks noChangeShapeType="1"/>
                  </p:cNvSpPr>
                  <p:nvPr/>
                </p:nvSpPr>
                <p:spPr bwMode="auto">
                  <a:xfrm flipV="1">
                    <a:off x="4548" y="2556"/>
                    <a:ext cx="360"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73" name="Line 59"/>
                  <p:cNvSpPr>
                    <a:spLocks noChangeShapeType="1"/>
                  </p:cNvSpPr>
                  <p:nvPr/>
                </p:nvSpPr>
                <p:spPr bwMode="auto">
                  <a:xfrm flipV="1">
                    <a:off x="5022" y="2556"/>
                    <a:ext cx="354" cy="12"/>
                  </a:xfrm>
                  <a:prstGeom prst="line">
                    <a:avLst/>
                  </a:prstGeom>
                  <a:noFill/>
                  <a:ln w="28575">
                    <a:solidFill>
                      <a:srgbClr val="FF0000"/>
                    </a:solidFill>
                    <a:round/>
                    <a:headEnd/>
                    <a:tailEnd/>
                  </a:ln>
                </p:spPr>
                <p:txBody>
                  <a:bodyPr/>
                  <a:lstStyle/>
                  <a:p>
                    <a:endParaRPr lang="fr-FR">
                      <a:latin typeface="Arial Narrow" pitchFamily="34" charset="0"/>
                    </a:endParaRPr>
                  </a:p>
                </p:txBody>
              </p:sp>
            </p:grpSp>
          </p:grpSp>
          <p:sp>
            <p:nvSpPr>
              <p:cNvPr id="6" name="Line 105"/>
              <p:cNvSpPr>
                <a:spLocks noChangeShapeType="1"/>
              </p:cNvSpPr>
              <p:nvPr/>
            </p:nvSpPr>
            <p:spPr bwMode="auto">
              <a:xfrm>
                <a:off x="4212125" y="2136822"/>
                <a:ext cx="521931" cy="0"/>
              </a:xfrm>
              <a:prstGeom prst="line">
                <a:avLst/>
              </a:prstGeom>
              <a:noFill/>
              <a:ln w="9525">
                <a:solidFill>
                  <a:srgbClr val="FF0000"/>
                </a:solidFill>
                <a:round/>
                <a:headEnd type="triangle" w="med" len="med"/>
                <a:tailEnd type="triangle" w="med" len="med"/>
              </a:ln>
            </p:spPr>
            <p:txBody>
              <a:bodyPr/>
              <a:lstStyle/>
              <a:p>
                <a:endParaRPr lang="fr-FR">
                  <a:latin typeface="Arial Narrow" pitchFamily="34" charset="0"/>
                </a:endParaRPr>
              </a:p>
            </p:txBody>
          </p:sp>
          <p:sp>
            <p:nvSpPr>
              <p:cNvPr id="7" name="Text Box 106"/>
              <p:cNvSpPr txBox="1">
                <a:spLocks noChangeArrowheads="1"/>
              </p:cNvSpPr>
              <p:nvPr/>
            </p:nvSpPr>
            <p:spPr bwMode="auto">
              <a:xfrm>
                <a:off x="4183260" y="2088750"/>
                <a:ext cx="569387" cy="307777"/>
              </a:xfrm>
              <a:prstGeom prst="rect">
                <a:avLst/>
              </a:prstGeom>
              <a:noFill/>
              <a:ln w="9525">
                <a:noFill/>
                <a:miter lim="800000"/>
                <a:headEnd/>
                <a:tailEnd/>
              </a:ln>
            </p:spPr>
            <p:txBody>
              <a:bodyPr wrap="none">
                <a:spAutoFit/>
              </a:bodyPr>
              <a:lstStyle/>
              <a:p>
                <a:r>
                  <a:rPr lang="fr-FR" sz="1400" b="1" dirty="0">
                    <a:latin typeface="Arial Narrow" pitchFamily="34" charset="0"/>
                  </a:rPr>
                  <a:t>c/2nd</a:t>
                </a:r>
              </a:p>
            </p:txBody>
          </p:sp>
        </p:grpSp>
      </p:grpSp>
      <p:sp>
        <p:nvSpPr>
          <p:cNvPr id="79" name="ZoneTexte 78"/>
          <p:cNvSpPr txBox="1"/>
          <p:nvPr/>
        </p:nvSpPr>
        <p:spPr>
          <a:xfrm>
            <a:off x="0" y="1000665"/>
            <a:ext cx="2916183" cy="369332"/>
          </a:xfrm>
          <a:prstGeom prst="rect">
            <a:avLst/>
          </a:prstGeom>
          <a:noFill/>
          <a:ln>
            <a:solidFill>
              <a:srgbClr val="FF0000"/>
            </a:solidFill>
          </a:ln>
        </p:spPr>
        <p:txBody>
          <a:bodyPr wrap="none" rtlCol="0">
            <a:spAutoFit/>
          </a:bodyPr>
          <a:lstStyle/>
          <a:p>
            <a:r>
              <a:rPr lang="fr-FR" b="1" dirty="0" smtClean="0">
                <a:solidFill>
                  <a:srgbClr val="FF0000"/>
                </a:solidFill>
                <a:latin typeface="Arial Narrow" pitchFamily="34" charset="0"/>
              </a:rPr>
              <a:t>Sous le seuil </a:t>
            </a:r>
            <a:r>
              <a:rPr lang="fr-FR" b="1" dirty="0" smtClean="0">
                <a:solidFill>
                  <a:srgbClr val="FF0000"/>
                </a:solidFill>
                <a:latin typeface="Arial Narrow" pitchFamily="34" charset="0"/>
                <a:sym typeface="Wingdings" pitchFamily="2" charset="2"/>
              </a:rPr>
              <a:t> Gain &lt; Pertes</a:t>
            </a:r>
            <a:endParaRPr lang="fr-FR" b="1" dirty="0">
              <a:solidFill>
                <a:srgbClr val="FF0000"/>
              </a:solidFill>
              <a:latin typeface="Arial Narrow" pitchFamily="34" charset="0"/>
            </a:endParaRPr>
          </a:p>
        </p:txBody>
      </p:sp>
      <p:sp>
        <p:nvSpPr>
          <p:cNvPr id="80" name="ZoneTexte 79"/>
          <p:cNvSpPr txBox="1"/>
          <p:nvPr/>
        </p:nvSpPr>
        <p:spPr>
          <a:xfrm>
            <a:off x="0" y="3879011"/>
            <a:ext cx="3525324" cy="369332"/>
          </a:xfrm>
          <a:prstGeom prst="rect">
            <a:avLst/>
          </a:prstGeom>
          <a:noFill/>
          <a:ln>
            <a:solidFill>
              <a:srgbClr val="FF0000"/>
            </a:solidFill>
          </a:ln>
        </p:spPr>
        <p:txBody>
          <a:bodyPr wrap="none" rtlCol="0">
            <a:spAutoFit/>
          </a:bodyPr>
          <a:lstStyle/>
          <a:p>
            <a:r>
              <a:rPr lang="fr-FR" b="1" dirty="0" smtClean="0">
                <a:solidFill>
                  <a:srgbClr val="FF0000"/>
                </a:solidFill>
                <a:latin typeface="Arial Narrow" pitchFamily="34" charset="0"/>
              </a:rPr>
              <a:t>Au dessus du seuil  </a:t>
            </a:r>
            <a:r>
              <a:rPr lang="fr-FR" b="1" dirty="0" smtClean="0">
                <a:solidFill>
                  <a:srgbClr val="FF0000"/>
                </a:solidFill>
                <a:latin typeface="Arial Narrow" pitchFamily="34" charset="0"/>
                <a:sym typeface="Wingdings" pitchFamily="2" charset="2"/>
              </a:rPr>
              <a:t> Gain = Pertes</a:t>
            </a:r>
            <a:endParaRPr lang="fr-FR" b="1" dirty="0">
              <a:solidFill>
                <a:srgbClr val="FF0000"/>
              </a:solidFill>
              <a:latin typeface="Arial Narrow" pitchFamily="34" charset="0"/>
            </a:endParaRPr>
          </a:p>
        </p:txBody>
      </p:sp>
      <p:sp>
        <p:nvSpPr>
          <p:cNvPr id="81" name="Rectangle 80"/>
          <p:cNvSpPr/>
          <p:nvPr/>
        </p:nvSpPr>
        <p:spPr>
          <a:xfrm>
            <a:off x="1574697" y="473839"/>
            <a:ext cx="1763624" cy="523220"/>
          </a:xfrm>
          <a:prstGeom prst="rect">
            <a:avLst/>
          </a:prstGeom>
        </p:spPr>
        <p:txBody>
          <a:bodyPr wrap="none">
            <a:spAutoFit/>
          </a:bodyPr>
          <a:lstStyle/>
          <a:p>
            <a:r>
              <a:rPr lang="fr-FR" sz="2800" b="1" kern="0" dirty="0" smtClean="0">
                <a:solidFill>
                  <a:srgbClr val="DA6667"/>
                </a:solidFill>
                <a:latin typeface="Arial"/>
              </a:rPr>
              <a:t>Le laser :</a:t>
            </a:r>
          </a:p>
        </p:txBody>
      </p:sp>
      <p:sp>
        <p:nvSpPr>
          <p:cNvPr id="82" name="Rectangle 2"/>
          <p:cNvSpPr txBox="1">
            <a:spLocks noChangeArrowheads="1"/>
          </p:cNvSpPr>
          <p:nvPr/>
        </p:nvSpPr>
        <p:spPr>
          <a:xfrm>
            <a:off x="3157267" y="515392"/>
            <a:ext cx="5817554" cy="513169"/>
          </a:xfrm>
          <a:prstGeom prst="rect">
            <a:avLst/>
          </a:prstGeom>
        </p:spPr>
        <p:txBody>
          <a:bodyPr/>
          <a:lstStyle/>
          <a:p>
            <a:r>
              <a:rPr lang="fr-FR" sz="2400" b="1" kern="0" dirty="0" smtClean="0">
                <a:solidFill>
                  <a:srgbClr val="DA6667"/>
                </a:solidFill>
                <a:latin typeface="Arial Narrow" pitchFamily="34" charset="0"/>
                <a:ea typeface="+mj-ea"/>
                <a:cs typeface="+mj-cs"/>
              </a:rPr>
              <a:t>Fonctionnement en fonction du pompage</a:t>
            </a:r>
            <a:endParaRPr lang="fr-FR" sz="2400" b="1" kern="0" dirty="0">
              <a:solidFill>
                <a:srgbClr val="DA6667"/>
              </a:solidFill>
              <a:latin typeface="Arial Narrow" pitchFamily="34" charset="0"/>
              <a:ea typeface="+mj-ea"/>
              <a:cs typeface="+mj-cs"/>
            </a:endParaRPr>
          </a:p>
        </p:txBody>
      </p:sp>
      <p:sp>
        <p:nvSpPr>
          <p:cNvPr id="84"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7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6" presetClass="emph" presetSubtype="0" fill="hold" nodeType="clickEffect">
                                  <p:stCondLst>
                                    <p:cond delay="0"/>
                                  </p:stCondLst>
                                  <p:childTnLst>
                                    <p:animScale>
                                      <p:cBhvr>
                                        <p:cTn id="36" dur="2000" fill="hold"/>
                                        <p:tgtEl>
                                          <p:spTgt spid="74"/>
                                        </p:tgtEl>
                                      </p:cBhvr>
                                      <p:by x="100000" y="500000"/>
                                    </p:animScale>
                                  </p:childTnLst>
                                </p:cTn>
                              </p:par>
                              <p:par>
                                <p:cTn id="37" presetID="64" presetClass="path" presetSubtype="0" accel="50000" decel="50000" fill="hold" nodeType="withEffect">
                                  <p:stCondLst>
                                    <p:cond delay="0"/>
                                  </p:stCondLst>
                                  <p:childTnLst>
                                    <p:animMotion origin="layout" path="M -3.33333E-6 -4.07407E-6 L -3.33333E-6 -0.08518 " pathEditMode="relative" rAng="0" ptsTypes="AA">
                                      <p:cBhvr>
                                        <p:cTn id="38" dur="2000" fill="hold"/>
                                        <p:tgtEl>
                                          <p:spTgt spid="74"/>
                                        </p:tgtEl>
                                        <p:attrNameLst>
                                          <p:attrName>ppt_x</p:attrName>
                                          <p:attrName>ppt_y</p:attrName>
                                        </p:attrNameLst>
                                      </p:cBhvr>
                                      <p:rCtr x="0" y="-43"/>
                                    </p:animMotion>
                                  </p:childTnLst>
                                </p:cTn>
                              </p:par>
                              <p:par>
                                <p:cTn id="39" presetID="1" presetClass="entr" presetSubtype="0" fill="hold" grpId="0" nodeType="withEffect">
                                  <p:stCondLst>
                                    <p:cond delay="0"/>
                                  </p:stCondLst>
                                  <p:childTnLst>
                                    <p:set>
                                      <p:cBhvr>
                                        <p:cTn id="40"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p:bldP spid="29" grpId="0" animBg="1"/>
      <p:bldP spid="34" grpId="0" animBg="1"/>
      <p:bldP spid="35" grpId="0" animBg="1"/>
      <p:bldP spid="36" grpId="0" animBg="1"/>
      <p:bldP spid="43" grpId="0" animBg="1"/>
      <p:bldP spid="44" grpId="0" animBg="1"/>
      <p:bldP spid="45" grpId="0" animBg="1"/>
      <p:bldP spid="5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37</a:t>
            </a:fld>
            <a:endParaRPr lang="fr-FR"/>
          </a:p>
        </p:txBody>
      </p:sp>
      <p:grpSp>
        <p:nvGrpSpPr>
          <p:cNvPr id="508" name="Groupe 24"/>
          <p:cNvGrpSpPr>
            <a:grpSpLocks/>
          </p:cNvGrpSpPr>
          <p:nvPr/>
        </p:nvGrpSpPr>
        <p:grpSpPr bwMode="auto">
          <a:xfrm>
            <a:off x="495300" y="1443038"/>
            <a:ext cx="7364413" cy="3484562"/>
            <a:chOff x="1273175" y="2257426"/>
            <a:chExt cx="8081963" cy="3986212"/>
          </a:xfrm>
        </p:grpSpPr>
        <p:grpSp>
          <p:nvGrpSpPr>
            <p:cNvPr id="509" name="Group 41"/>
            <p:cNvGrpSpPr>
              <a:grpSpLocks/>
            </p:cNvGrpSpPr>
            <p:nvPr/>
          </p:nvGrpSpPr>
          <p:grpSpPr bwMode="auto">
            <a:xfrm>
              <a:off x="4078288" y="2670176"/>
              <a:ext cx="2640012" cy="142875"/>
              <a:chOff x="2381" y="1842"/>
              <a:chExt cx="1663" cy="90"/>
            </a:xfrm>
          </p:grpSpPr>
          <p:grpSp>
            <p:nvGrpSpPr>
              <p:cNvPr id="988" name="Group 42"/>
              <p:cNvGrpSpPr>
                <a:grpSpLocks/>
              </p:cNvGrpSpPr>
              <p:nvPr/>
            </p:nvGrpSpPr>
            <p:grpSpPr bwMode="auto">
              <a:xfrm>
                <a:off x="2381" y="1842"/>
                <a:ext cx="590" cy="90"/>
                <a:chOff x="1604" y="1003"/>
                <a:chExt cx="3034" cy="2416"/>
              </a:xfrm>
            </p:grpSpPr>
            <p:sp>
              <p:nvSpPr>
                <p:cNvPr id="1005" name="Freeform 4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6" name="Freeform 4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7" name="Freeform 4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8" name="Freeform 4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9" name="Freeform 4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10" name="Freeform 4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11" name="Freeform 4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89" name="Group 50"/>
              <p:cNvGrpSpPr>
                <a:grpSpLocks/>
              </p:cNvGrpSpPr>
              <p:nvPr/>
            </p:nvGrpSpPr>
            <p:grpSpPr bwMode="auto">
              <a:xfrm>
                <a:off x="2919" y="1842"/>
                <a:ext cx="590" cy="90"/>
                <a:chOff x="1604" y="1003"/>
                <a:chExt cx="3034" cy="2416"/>
              </a:xfrm>
            </p:grpSpPr>
            <p:sp>
              <p:nvSpPr>
                <p:cNvPr id="998" name="Freeform 5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9" name="Freeform 5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0" name="Freeform 5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1" name="Freeform 5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2" name="Freeform 5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3" name="Freeform 5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4" name="Freeform 5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90" name="Group 58"/>
              <p:cNvGrpSpPr>
                <a:grpSpLocks/>
              </p:cNvGrpSpPr>
              <p:nvPr/>
            </p:nvGrpSpPr>
            <p:grpSpPr bwMode="auto">
              <a:xfrm>
                <a:off x="3454" y="1842"/>
                <a:ext cx="590" cy="90"/>
                <a:chOff x="1604" y="1003"/>
                <a:chExt cx="3034" cy="2416"/>
              </a:xfrm>
            </p:grpSpPr>
            <p:sp>
              <p:nvSpPr>
                <p:cNvPr id="991" name="Freeform 5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2" name="Freeform 6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3" name="Freeform 6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4" name="Freeform 6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5" name="Freeform 6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6" name="Freeform 6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7" name="Freeform 6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510" name="Group 66"/>
            <p:cNvGrpSpPr>
              <a:grpSpLocks/>
            </p:cNvGrpSpPr>
            <p:nvPr/>
          </p:nvGrpSpPr>
          <p:grpSpPr bwMode="auto">
            <a:xfrm>
              <a:off x="4078288" y="2962276"/>
              <a:ext cx="2640012" cy="142875"/>
              <a:chOff x="2381" y="1842"/>
              <a:chExt cx="1663" cy="90"/>
            </a:xfrm>
          </p:grpSpPr>
          <p:grpSp>
            <p:nvGrpSpPr>
              <p:cNvPr id="964" name="Group 67"/>
              <p:cNvGrpSpPr>
                <a:grpSpLocks/>
              </p:cNvGrpSpPr>
              <p:nvPr/>
            </p:nvGrpSpPr>
            <p:grpSpPr bwMode="auto">
              <a:xfrm>
                <a:off x="2381" y="1842"/>
                <a:ext cx="590" cy="90"/>
                <a:chOff x="1604" y="1003"/>
                <a:chExt cx="3034" cy="2416"/>
              </a:xfrm>
            </p:grpSpPr>
            <p:sp>
              <p:nvSpPr>
                <p:cNvPr id="981" name="Freeform 6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2" name="Freeform 6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3" name="Freeform 7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4" name="Freeform 7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5" name="Freeform 7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6" name="Freeform 7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7" name="Freeform 7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65" name="Group 75"/>
              <p:cNvGrpSpPr>
                <a:grpSpLocks/>
              </p:cNvGrpSpPr>
              <p:nvPr/>
            </p:nvGrpSpPr>
            <p:grpSpPr bwMode="auto">
              <a:xfrm>
                <a:off x="2919" y="1842"/>
                <a:ext cx="590" cy="90"/>
                <a:chOff x="1604" y="1003"/>
                <a:chExt cx="3034" cy="2416"/>
              </a:xfrm>
            </p:grpSpPr>
            <p:sp>
              <p:nvSpPr>
                <p:cNvPr id="974" name="Freeform 7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75" name="Freeform 7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76" name="Freeform 7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77" name="Freeform 7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78" name="Freeform 8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79" name="Freeform 8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0" name="Freeform 8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66" name="Group 83"/>
              <p:cNvGrpSpPr>
                <a:grpSpLocks/>
              </p:cNvGrpSpPr>
              <p:nvPr/>
            </p:nvGrpSpPr>
            <p:grpSpPr bwMode="auto">
              <a:xfrm>
                <a:off x="3454" y="1842"/>
                <a:ext cx="590" cy="90"/>
                <a:chOff x="1604" y="1003"/>
                <a:chExt cx="3034" cy="2416"/>
              </a:xfrm>
            </p:grpSpPr>
            <p:sp>
              <p:nvSpPr>
                <p:cNvPr id="967" name="Freeform 8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8" name="Freeform 8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9" name="Freeform 8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70" name="Freeform 8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71" name="Freeform 8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72" name="Freeform 8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73" name="Freeform 9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511" name="Group 91"/>
            <p:cNvGrpSpPr>
              <a:grpSpLocks/>
            </p:cNvGrpSpPr>
            <p:nvPr/>
          </p:nvGrpSpPr>
          <p:grpSpPr bwMode="auto">
            <a:xfrm>
              <a:off x="4078288" y="3254376"/>
              <a:ext cx="2640012" cy="142875"/>
              <a:chOff x="2381" y="1842"/>
              <a:chExt cx="1663" cy="90"/>
            </a:xfrm>
          </p:grpSpPr>
          <p:grpSp>
            <p:nvGrpSpPr>
              <p:cNvPr id="940" name="Group 92"/>
              <p:cNvGrpSpPr>
                <a:grpSpLocks/>
              </p:cNvGrpSpPr>
              <p:nvPr/>
            </p:nvGrpSpPr>
            <p:grpSpPr bwMode="auto">
              <a:xfrm>
                <a:off x="2381" y="1842"/>
                <a:ext cx="590" cy="90"/>
                <a:chOff x="1604" y="1003"/>
                <a:chExt cx="3034" cy="2416"/>
              </a:xfrm>
            </p:grpSpPr>
            <p:sp>
              <p:nvSpPr>
                <p:cNvPr id="957" name="Freeform 9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58" name="Freeform 9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59" name="Freeform 9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0" name="Freeform 9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1" name="Freeform 9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2" name="Freeform 9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3" name="Freeform 9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41" name="Group 100"/>
              <p:cNvGrpSpPr>
                <a:grpSpLocks/>
              </p:cNvGrpSpPr>
              <p:nvPr/>
            </p:nvGrpSpPr>
            <p:grpSpPr bwMode="auto">
              <a:xfrm>
                <a:off x="2919" y="1842"/>
                <a:ext cx="590" cy="90"/>
                <a:chOff x="1604" y="1003"/>
                <a:chExt cx="3034" cy="2416"/>
              </a:xfrm>
            </p:grpSpPr>
            <p:sp>
              <p:nvSpPr>
                <p:cNvPr id="950" name="Freeform 10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51" name="Freeform 10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52" name="Freeform 10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53" name="Freeform 10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54" name="Freeform 10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55" name="Freeform 10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56" name="Freeform 10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42" name="Group 108"/>
              <p:cNvGrpSpPr>
                <a:grpSpLocks/>
              </p:cNvGrpSpPr>
              <p:nvPr/>
            </p:nvGrpSpPr>
            <p:grpSpPr bwMode="auto">
              <a:xfrm>
                <a:off x="3454" y="1842"/>
                <a:ext cx="590" cy="90"/>
                <a:chOff x="1604" y="1003"/>
                <a:chExt cx="3034" cy="2416"/>
              </a:xfrm>
            </p:grpSpPr>
            <p:sp>
              <p:nvSpPr>
                <p:cNvPr id="943" name="Freeform 10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44" name="Freeform 11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45" name="Freeform 11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46" name="Freeform 11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47" name="Freeform 11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48" name="Freeform 11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49" name="Freeform 11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512" name="Group 506"/>
            <p:cNvGrpSpPr>
              <a:grpSpLocks/>
            </p:cNvGrpSpPr>
            <p:nvPr/>
          </p:nvGrpSpPr>
          <p:grpSpPr bwMode="auto">
            <a:xfrm>
              <a:off x="4406901" y="4471988"/>
              <a:ext cx="4144963" cy="1566862"/>
              <a:chOff x="2536" y="2817"/>
              <a:chExt cx="2611" cy="987"/>
            </a:xfrm>
          </p:grpSpPr>
          <p:grpSp>
            <p:nvGrpSpPr>
              <p:cNvPr id="690" name="Group 205"/>
              <p:cNvGrpSpPr>
                <a:grpSpLocks/>
              </p:cNvGrpSpPr>
              <p:nvPr/>
            </p:nvGrpSpPr>
            <p:grpSpPr bwMode="auto">
              <a:xfrm rot="-1483819">
                <a:off x="2536" y="2817"/>
                <a:ext cx="2006" cy="89"/>
                <a:chOff x="2381" y="1842"/>
                <a:chExt cx="1663" cy="90"/>
              </a:xfrm>
            </p:grpSpPr>
            <p:grpSp>
              <p:nvGrpSpPr>
                <p:cNvPr id="916" name="Group 206"/>
                <p:cNvGrpSpPr>
                  <a:grpSpLocks/>
                </p:cNvGrpSpPr>
                <p:nvPr/>
              </p:nvGrpSpPr>
              <p:grpSpPr bwMode="auto">
                <a:xfrm>
                  <a:off x="2381" y="1842"/>
                  <a:ext cx="590" cy="90"/>
                  <a:chOff x="1604" y="1003"/>
                  <a:chExt cx="3034" cy="2416"/>
                </a:xfrm>
              </p:grpSpPr>
              <p:sp>
                <p:nvSpPr>
                  <p:cNvPr id="933" name="Freeform 20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34" name="Freeform 20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35" name="Freeform 20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36" name="Freeform 21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37" name="Freeform 21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38" name="Freeform 21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39" name="Freeform 21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17" name="Group 214"/>
                <p:cNvGrpSpPr>
                  <a:grpSpLocks/>
                </p:cNvGrpSpPr>
                <p:nvPr/>
              </p:nvGrpSpPr>
              <p:grpSpPr bwMode="auto">
                <a:xfrm>
                  <a:off x="2919" y="1842"/>
                  <a:ext cx="590" cy="90"/>
                  <a:chOff x="1604" y="1003"/>
                  <a:chExt cx="3034" cy="2416"/>
                </a:xfrm>
              </p:grpSpPr>
              <p:sp>
                <p:nvSpPr>
                  <p:cNvPr id="926" name="Freeform 21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27" name="Freeform 21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28" name="Freeform 21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29" name="Freeform 21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30" name="Freeform 21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31" name="Freeform 22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32" name="Freeform 22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18" name="Group 222"/>
                <p:cNvGrpSpPr>
                  <a:grpSpLocks/>
                </p:cNvGrpSpPr>
                <p:nvPr/>
              </p:nvGrpSpPr>
              <p:grpSpPr bwMode="auto">
                <a:xfrm>
                  <a:off x="3454" y="1842"/>
                  <a:ext cx="590" cy="90"/>
                  <a:chOff x="1604" y="1003"/>
                  <a:chExt cx="3034" cy="2416"/>
                </a:xfrm>
              </p:grpSpPr>
              <p:sp>
                <p:nvSpPr>
                  <p:cNvPr id="919" name="Freeform 22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20" name="Freeform 22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21" name="Freeform 22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22" name="Freeform 22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23" name="Freeform 22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24" name="Freeform 22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25" name="Freeform 22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691" name="Group 230"/>
              <p:cNvGrpSpPr>
                <a:grpSpLocks/>
              </p:cNvGrpSpPr>
              <p:nvPr/>
            </p:nvGrpSpPr>
            <p:grpSpPr bwMode="auto">
              <a:xfrm>
                <a:off x="3593" y="3018"/>
                <a:ext cx="1287" cy="90"/>
                <a:chOff x="2381" y="1842"/>
                <a:chExt cx="1663" cy="90"/>
              </a:xfrm>
            </p:grpSpPr>
            <p:grpSp>
              <p:nvGrpSpPr>
                <p:cNvPr id="892" name="Group 231"/>
                <p:cNvGrpSpPr>
                  <a:grpSpLocks/>
                </p:cNvGrpSpPr>
                <p:nvPr/>
              </p:nvGrpSpPr>
              <p:grpSpPr bwMode="auto">
                <a:xfrm>
                  <a:off x="2381" y="1842"/>
                  <a:ext cx="590" cy="90"/>
                  <a:chOff x="1604" y="1003"/>
                  <a:chExt cx="3034" cy="2416"/>
                </a:xfrm>
              </p:grpSpPr>
              <p:sp>
                <p:nvSpPr>
                  <p:cNvPr id="909" name="Freeform 23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10" name="Freeform 23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11" name="Freeform 23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12" name="Freeform 23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13" name="Freeform 23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14" name="Freeform 23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15" name="Freeform 23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893" name="Group 239"/>
                <p:cNvGrpSpPr>
                  <a:grpSpLocks/>
                </p:cNvGrpSpPr>
                <p:nvPr/>
              </p:nvGrpSpPr>
              <p:grpSpPr bwMode="auto">
                <a:xfrm>
                  <a:off x="2919" y="1842"/>
                  <a:ext cx="590" cy="90"/>
                  <a:chOff x="1604" y="1003"/>
                  <a:chExt cx="3034" cy="2416"/>
                </a:xfrm>
              </p:grpSpPr>
              <p:sp>
                <p:nvSpPr>
                  <p:cNvPr id="902" name="Freeform 24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03" name="Freeform 24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04" name="Freeform 24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05" name="Freeform 24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06" name="Freeform 24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07" name="Freeform 24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08" name="Freeform 24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894" name="Group 247"/>
                <p:cNvGrpSpPr>
                  <a:grpSpLocks/>
                </p:cNvGrpSpPr>
                <p:nvPr/>
              </p:nvGrpSpPr>
              <p:grpSpPr bwMode="auto">
                <a:xfrm>
                  <a:off x="3454" y="1842"/>
                  <a:ext cx="590" cy="90"/>
                  <a:chOff x="1604" y="1003"/>
                  <a:chExt cx="3034" cy="2416"/>
                </a:xfrm>
              </p:grpSpPr>
              <p:sp>
                <p:nvSpPr>
                  <p:cNvPr id="895" name="Freeform 24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96" name="Freeform 24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97" name="Freeform 25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98" name="Freeform 25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99" name="Freeform 25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00" name="Freeform 25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01" name="Freeform 25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692" name="Group 280"/>
              <p:cNvGrpSpPr>
                <a:grpSpLocks/>
              </p:cNvGrpSpPr>
              <p:nvPr/>
            </p:nvGrpSpPr>
            <p:grpSpPr bwMode="auto">
              <a:xfrm>
                <a:off x="3705" y="3386"/>
                <a:ext cx="1343" cy="90"/>
                <a:chOff x="2381" y="1842"/>
                <a:chExt cx="1663" cy="90"/>
              </a:xfrm>
            </p:grpSpPr>
            <p:grpSp>
              <p:nvGrpSpPr>
                <p:cNvPr id="868" name="Group 281"/>
                <p:cNvGrpSpPr>
                  <a:grpSpLocks/>
                </p:cNvGrpSpPr>
                <p:nvPr/>
              </p:nvGrpSpPr>
              <p:grpSpPr bwMode="auto">
                <a:xfrm>
                  <a:off x="2381" y="1842"/>
                  <a:ext cx="590" cy="90"/>
                  <a:chOff x="1604" y="1003"/>
                  <a:chExt cx="3034" cy="2416"/>
                </a:xfrm>
              </p:grpSpPr>
              <p:sp>
                <p:nvSpPr>
                  <p:cNvPr id="885" name="Freeform 28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86" name="Freeform 28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87" name="Freeform 28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88" name="Freeform 28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89" name="Freeform 28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90" name="Freeform 28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91" name="Freeform 28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869" name="Group 289"/>
                <p:cNvGrpSpPr>
                  <a:grpSpLocks/>
                </p:cNvGrpSpPr>
                <p:nvPr/>
              </p:nvGrpSpPr>
              <p:grpSpPr bwMode="auto">
                <a:xfrm>
                  <a:off x="2919" y="1842"/>
                  <a:ext cx="590" cy="90"/>
                  <a:chOff x="1604" y="1003"/>
                  <a:chExt cx="3034" cy="2416"/>
                </a:xfrm>
              </p:grpSpPr>
              <p:sp>
                <p:nvSpPr>
                  <p:cNvPr id="878" name="Freeform 29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79" name="Freeform 29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80" name="Freeform 29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81" name="Freeform 29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82" name="Freeform 29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83" name="Freeform 29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84" name="Freeform 29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870" name="Group 297"/>
                <p:cNvGrpSpPr>
                  <a:grpSpLocks/>
                </p:cNvGrpSpPr>
                <p:nvPr/>
              </p:nvGrpSpPr>
              <p:grpSpPr bwMode="auto">
                <a:xfrm>
                  <a:off x="3454" y="1842"/>
                  <a:ext cx="590" cy="90"/>
                  <a:chOff x="1604" y="1003"/>
                  <a:chExt cx="3034" cy="2416"/>
                </a:xfrm>
              </p:grpSpPr>
              <p:sp>
                <p:nvSpPr>
                  <p:cNvPr id="871" name="Freeform 2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72" name="Freeform 2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73" name="Freeform 3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74" name="Freeform 3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75" name="Freeform 3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76" name="Freeform 3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77" name="Freeform 3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693" name="Group 305"/>
              <p:cNvGrpSpPr>
                <a:grpSpLocks/>
              </p:cNvGrpSpPr>
              <p:nvPr/>
            </p:nvGrpSpPr>
            <p:grpSpPr bwMode="auto">
              <a:xfrm>
                <a:off x="3305" y="3186"/>
                <a:ext cx="1367" cy="90"/>
                <a:chOff x="2381" y="1842"/>
                <a:chExt cx="1663" cy="90"/>
              </a:xfrm>
            </p:grpSpPr>
            <p:grpSp>
              <p:nvGrpSpPr>
                <p:cNvPr id="844" name="Group 306"/>
                <p:cNvGrpSpPr>
                  <a:grpSpLocks/>
                </p:cNvGrpSpPr>
                <p:nvPr/>
              </p:nvGrpSpPr>
              <p:grpSpPr bwMode="auto">
                <a:xfrm>
                  <a:off x="2381" y="1842"/>
                  <a:ext cx="590" cy="90"/>
                  <a:chOff x="1604" y="1003"/>
                  <a:chExt cx="3034" cy="2416"/>
                </a:xfrm>
              </p:grpSpPr>
              <p:sp>
                <p:nvSpPr>
                  <p:cNvPr id="861" name="Freeform 30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62" name="Freeform 30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63" name="Freeform 30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64" name="Freeform 31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65" name="Freeform 31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66" name="Freeform 31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67" name="Freeform 31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845" name="Group 314"/>
                <p:cNvGrpSpPr>
                  <a:grpSpLocks/>
                </p:cNvGrpSpPr>
                <p:nvPr/>
              </p:nvGrpSpPr>
              <p:grpSpPr bwMode="auto">
                <a:xfrm>
                  <a:off x="2919" y="1842"/>
                  <a:ext cx="590" cy="90"/>
                  <a:chOff x="1604" y="1003"/>
                  <a:chExt cx="3034" cy="2416"/>
                </a:xfrm>
              </p:grpSpPr>
              <p:sp>
                <p:nvSpPr>
                  <p:cNvPr id="854" name="Freeform 31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55" name="Freeform 31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56" name="Freeform 31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57" name="Freeform 31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58" name="Freeform 31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59" name="Freeform 32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60" name="Freeform 32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846" name="Group 322"/>
                <p:cNvGrpSpPr>
                  <a:grpSpLocks/>
                </p:cNvGrpSpPr>
                <p:nvPr/>
              </p:nvGrpSpPr>
              <p:grpSpPr bwMode="auto">
                <a:xfrm>
                  <a:off x="3454" y="1842"/>
                  <a:ext cx="590" cy="90"/>
                  <a:chOff x="1604" y="1003"/>
                  <a:chExt cx="3034" cy="2416"/>
                </a:xfrm>
              </p:grpSpPr>
              <p:sp>
                <p:nvSpPr>
                  <p:cNvPr id="847" name="Freeform 32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48" name="Freeform 32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49" name="Freeform 32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50" name="Freeform 32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51" name="Freeform 32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52" name="Freeform 32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53" name="Freeform 32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694" name="Group 330"/>
              <p:cNvGrpSpPr>
                <a:grpSpLocks/>
              </p:cNvGrpSpPr>
              <p:nvPr/>
            </p:nvGrpSpPr>
            <p:grpSpPr bwMode="auto">
              <a:xfrm rot="-1483819">
                <a:off x="2768" y="3049"/>
                <a:ext cx="1286" cy="83"/>
                <a:chOff x="2381" y="1842"/>
                <a:chExt cx="1663" cy="90"/>
              </a:xfrm>
            </p:grpSpPr>
            <p:grpSp>
              <p:nvGrpSpPr>
                <p:cNvPr id="820" name="Group 331"/>
                <p:cNvGrpSpPr>
                  <a:grpSpLocks/>
                </p:cNvGrpSpPr>
                <p:nvPr/>
              </p:nvGrpSpPr>
              <p:grpSpPr bwMode="auto">
                <a:xfrm>
                  <a:off x="2381" y="1842"/>
                  <a:ext cx="590" cy="90"/>
                  <a:chOff x="1604" y="1003"/>
                  <a:chExt cx="3034" cy="2416"/>
                </a:xfrm>
              </p:grpSpPr>
              <p:sp>
                <p:nvSpPr>
                  <p:cNvPr id="837" name="Freeform 33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38" name="Freeform 33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39" name="Freeform 33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40" name="Freeform 33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41" name="Freeform 33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42" name="Freeform 33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43" name="Freeform 33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821" name="Group 339"/>
                <p:cNvGrpSpPr>
                  <a:grpSpLocks/>
                </p:cNvGrpSpPr>
                <p:nvPr/>
              </p:nvGrpSpPr>
              <p:grpSpPr bwMode="auto">
                <a:xfrm>
                  <a:off x="2919" y="1842"/>
                  <a:ext cx="590" cy="90"/>
                  <a:chOff x="1604" y="1003"/>
                  <a:chExt cx="3034" cy="2416"/>
                </a:xfrm>
              </p:grpSpPr>
              <p:sp>
                <p:nvSpPr>
                  <p:cNvPr id="830" name="Freeform 34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31" name="Freeform 34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32" name="Freeform 34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33" name="Freeform 34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34" name="Freeform 34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35" name="Freeform 34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36" name="Freeform 34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822" name="Group 347"/>
                <p:cNvGrpSpPr>
                  <a:grpSpLocks/>
                </p:cNvGrpSpPr>
                <p:nvPr/>
              </p:nvGrpSpPr>
              <p:grpSpPr bwMode="auto">
                <a:xfrm>
                  <a:off x="3454" y="1842"/>
                  <a:ext cx="590" cy="90"/>
                  <a:chOff x="1604" y="1003"/>
                  <a:chExt cx="3034" cy="2416"/>
                </a:xfrm>
              </p:grpSpPr>
              <p:sp>
                <p:nvSpPr>
                  <p:cNvPr id="823" name="Freeform 34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24" name="Freeform 34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25" name="Freeform 35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26" name="Freeform 35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27" name="Freeform 35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28" name="Freeform 35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29" name="Freeform 35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695" name="Group 355"/>
              <p:cNvGrpSpPr>
                <a:grpSpLocks/>
              </p:cNvGrpSpPr>
              <p:nvPr/>
            </p:nvGrpSpPr>
            <p:grpSpPr bwMode="auto">
              <a:xfrm rot="-1483819">
                <a:off x="2852" y="2940"/>
                <a:ext cx="2295" cy="125"/>
                <a:chOff x="2381" y="1842"/>
                <a:chExt cx="1663" cy="90"/>
              </a:xfrm>
            </p:grpSpPr>
            <p:grpSp>
              <p:nvGrpSpPr>
                <p:cNvPr id="796" name="Group 356"/>
                <p:cNvGrpSpPr>
                  <a:grpSpLocks/>
                </p:cNvGrpSpPr>
                <p:nvPr/>
              </p:nvGrpSpPr>
              <p:grpSpPr bwMode="auto">
                <a:xfrm>
                  <a:off x="2381" y="1842"/>
                  <a:ext cx="590" cy="90"/>
                  <a:chOff x="1604" y="1003"/>
                  <a:chExt cx="3034" cy="2416"/>
                </a:xfrm>
              </p:grpSpPr>
              <p:sp>
                <p:nvSpPr>
                  <p:cNvPr id="813" name="Freeform 35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14" name="Freeform 35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15" name="Freeform 35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16" name="Freeform 36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17" name="Freeform 36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18" name="Freeform 36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19" name="Freeform 36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797" name="Group 364"/>
                <p:cNvGrpSpPr>
                  <a:grpSpLocks/>
                </p:cNvGrpSpPr>
                <p:nvPr/>
              </p:nvGrpSpPr>
              <p:grpSpPr bwMode="auto">
                <a:xfrm>
                  <a:off x="2919" y="1842"/>
                  <a:ext cx="590" cy="90"/>
                  <a:chOff x="1604" y="1003"/>
                  <a:chExt cx="3034" cy="2416"/>
                </a:xfrm>
              </p:grpSpPr>
              <p:sp>
                <p:nvSpPr>
                  <p:cNvPr id="806" name="Freeform 36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07" name="Freeform 36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08" name="Freeform 36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09" name="Freeform 36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10" name="Freeform 36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11" name="Freeform 37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12" name="Freeform 37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798" name="Group 372"/>
                <p:cNvGrpSpPr>
                  <a:grpSpLocks/>
                </p:cNvGrpSpPr>
                <p:nvPr/>
              </p:nvGrpSpPr>
              <p:grpSpPr bwMode="auto">
                <a:xfrm>
                  <a:off x="3454" y="1842"/>
                  <a:ext cx="590" cy="90"/>
                  <a:chOff x="1604" y="1003"/>
                  <a:chExt cx="3034" cy="2416"/>
                </a:xfrm>
              </p:grpSpPr>
              <p:sp>
                <p:nvSpPr>
                  <p:cNvPr id="799" name="Freeform 3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00" name="Freeform 3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01" name="Freeform 3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02" name="Freeform 3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03" name="Freeform 3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04" name="Freeform 3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805" name="Freeform 3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696" name="Group 380"/>
              <p:cNvGrpSpPr>
                <a:grpSpLocks/>
              </p:cNvGrpSpPr>
              <p:nvPr/>
            </p:nvGrpSpPr>
            <p:grpSpPr bwMode="auto">
              <a:xfrm rot="754978">
                <a:off x="2905" y="3625"/>
                <a:ext cx="1735" cy="98"/>
                <a:chOff x="2381" y="1842"/>
                <a:chExt cx="1663" cy="90"/>
              </a:xfrm>
            </p:grpSpPr>
            <p:grpSp>
              <p:nvGrpSpPr>
                <p:cNvPr id="772" name="Group 381"/>
                <p:cNvGrpSpPr>
                  <a:grpSpLocks/>
                </p:cNvGrpSpPr>
                <p:nvPr/>
              </p:nvGrpSpPr>
              <p:grpSpPr bwMode="auto">
                <a:xfrm>
                  <a:off x="2381" y="1842"/>
                  <a:ext cx="590" cy="90"/>
                  <a:chOff x="1604" y="1003"/>
                  <a:chExt cx="3034" cy="2416"/>
                </a:xfrm>
              </p:grpSpPr>
              <p:sp>
                <p:nvSpPr>
                  <p:cNvPr id="789" name="Freeform 38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90" name="Freeform 38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91" name="Freeform 38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92" name="Freeform 38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93" name="Freeform 38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94" name="Freeform 38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95" name="Freeform 38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773" name="Group 389"/>
                <p:cNvGrpSpPr>
                  <a:grpSpLocks/>
                </p:cNvGrpSpPr>
                <p:nvPr/>
              </p:nvGrpSpPr>
              <p:grpSpPr bwMode="auto">
                <a:xfrm>
                  <a:off x="2919" y="1842"/>
                  <a:ext cx="590" cy="90"/>
                  <a:chOff x="1604" y="1003"/>
                  <a:chExt cx="3034" cy="2416"/>
                </a:xfrm>
              </p:grpSpPr>
              <p:sp>
                <p:nvSpPr>
                  <p:cNvPr id="782" name="Freeform 39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83" name="Freeform 39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84" name="Freeform 39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85" name="Freeform 39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86" name="Freeform 39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87" name="Freeform 39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88" name="Freeform 39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774" name="Group 397"/>
                <p:cNvGrpSpPr>
                  <a:grpSpLocks/>
                </p:cNvGrpSpPr>
                <p:nvPr/>
              </p:nvGrpSpPr>
              <p:grpSpPr bwMode="auto">
                <a:xfrm>
                  <a:off x="3454" y="1842"/>
                  <a:ext cx="590" cy="90"/>
                  <a:chOff x="1604" y="1003"/>
                  <a:chExt cx="3034" cy="2416"/>
                </a:xfrm>
              </p:grpSpPr>
              <p:sp>
                <p:nvSpPr>
                  <p:cNvPr id="775" name="Freeform 3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76" name="Freeform 3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77" name="Freeform 4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78" name="Freeform 4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79" name="Freeform 4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80" name="Freeform 4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81" name="Freeform 4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697" name="Group 405"/>
              <p:cNvGrpSpPr>
                <a:grpSpLocks/>
              </p:cNvGrpSpPr>
              <p:nvPr/>
            </p:nvGrpSpPr>
            <p:grpSpPr bwMode="auto">
              <a:xfrm rot="1114076">
                <a:off x="2561" y="3714"/>
                <a:ext cx="1663" cy="90"/>
                <a:chOff x="2381" y="1842"/>
                <a:chExt cx="1663" cy="90"/>
              </a:xfrm>
            </p:grpSpPr>
            <p:grpSp>
              <p:nvGrpSpPr>
                <p:cNvPr id="748" name="Group 406"/>
                <p:cNvGrpSpPr>
                  <a:grpSpLocks/>
                </p:cNvGrpSpPr>
                <p:nvPr/>
              </p:nvGrpSpPr>
              <p:grpSpPr bwMode="auto">
                <a:xfrm>
                  <a:off x="2381" y="1842"/>
                  <a:ext cx="590" cy="90"/>
                  <a:chOff x="1604" y="1003"/>
                  <a:chExt cx="3034" cy="2416"/>
                </a:xfrm>
              </p:grpSpPr>
              <p:sp>
                <p:nvSpPr>
                  <p:cNvPr id="765" name="Freeform 40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66" name="Freeform 40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67" name="Freeform 40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68" name="Freeform 41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69" name="Freeform 41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70" name="Freeform 41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71" name="Freeform 41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749" name="Group 414"/>
                <p:cNvGrpSpPr>
                  <a:grpSpLocks/>
                </p:cNvGrpSpPr>
                <p:nvPr/>
              </p:nvGrpSpPr>
              <p:grpSpPr bwMode="auto">
                <a:xfrm>
                  <a:off x="2919" y="1842"/>
                  <a:ext cx="590" cy="90"/>
                  <a:chOff x="1604" y="1003"/>
                  <a:chExt cx="3034" cy="2416"/>
                </a:xfrm>
              </p:grpSpPr>
              <p:sp>
                <p:nvSpPr>
                  <p:cNvPr id="758" name="Freeform 41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59" name="Freeform 41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60" name="Freeform 41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61" name="Freeform 41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62" name="Freeform 41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63" name="Freeform 42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64" name="Freeform 42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750" name="Group 422"/>
                <p:cNvGrpSpPr>
                  <a:grpSpLocks/>
                </p:cNvGrpSpPr>
                <p:nvPr/>
              </p:nvGrpSpPr>
              <p:grpSpPr bwMode="auto">
                <a:xfrm>
                  <a:off x="3454" y="1842"/>
                  <a:ext cx="590" cy="90"/>
                  <a:chOff x="1604" y="1003"/>
                  <a:chExt cx="3034" cy="2416"/>
                </a:xfrm>
              </p:grpSpPr>
              <p:sp>
                <p:nvSpPr>
                  <p:cNvPr id="751" name="Freeform 42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52" name="Freeform 42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53" name="Freeform 42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54" name="Freeform 42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55" name="Freeform 42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56" name="Freeform 42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57" name="Freeform 42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698" name="Group 430"/>
              <p:cNvGrpSpPr>
                <a:grpSpLocks/>
              </p:cNvGrpSpPr>
              <p:nvPr/>
            </p:nvGrpSpPr>
            <p:grpSpPr bwMode="auto">
              <a:xfrm rot="-1483819">
                <a:off x="3385" y="3074"/>
                <a:ext cx="1663" cy="90"/>
                <a:chOff x="2381" y="1842"/>
                <a:chExt cx="1663" cy="90"/>
              </a:xfrm>
            </p:grpSpPr>
            <p:grpSp>
              <p:nvGrpSpPr>
                <p:cNvPr id="724" name="Group 431"/>
                <p:cNvGrpSpPr>
                  <a:grpSpLocks/>
                </p:cNvGrpSpPr>
                <p:nvPr/>
              </p:nvGrpSpPr>
              <p:grpSpPr bwMode="auto">
                <a:xfrm>
                  <a:off x="2381" y="1842"/>
                  <a:ext cx="590" cy="90"/>
                  <a:chOff x="1604" y="1003"/>
                  <a:chExt cx="3034" cy="2416"/>
                </a:xfrm>
              </p:grpSpPr>
              <p:sp>
                <p:nvSpPr>
                  <p:cNvPr id="741" name="Freeform 43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42" name="Freeform 43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43" name="Freeform 43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44" name="Freeform 43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45" name="Freeform 43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46" name="Freeform 43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47" name="Freeform 43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725" name="Group 439"/>
                <p:cNvGrpSpPr>
                  <a:grpSpLocks/>
                </p:cNvGrpSpPr>
                <p:nvPr/>
              </p:nvGrpSpPr>
              <p:grpSpPr bwMode="auto">
                <a:xfrm>
                  <a:off x="2919" y="1842"/>
                  <a:ext cx="590" cy="90"/>
                  <a:chOff x="1604" y="1003"/>
                  <a:chExt cx="3034" cy="2416"/>
                </a:xfrm>
              </p:grpSpPr>
              <p:sp>
                <p:nvSpPr>
                  <p:cNvPr id="734" name="Freeform 44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35" name="Freeform 44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36" name="Freeform 44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37" name="Freeform 44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38" name="Freeform 44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39" name="Freeform 44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40" name="Freeform 44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726" name="Group 447"/>
                <p:cNvGrpSpPr>
                  <a:grpSpLocks/>
                </p:cNvGrpSpPr>
                <p:nvPr/>
              </p:nvGrpSpPr>
              <p:grpSpPr bwMode="auto">
                <a:xfrm>
                  <a:off x="3454" y="1842"/>
                  <a:ext cx="590" cy="90"/>
                  <a:chOff x="1604" y="1003"/>
                  <a:chExt cx="3034" cy="2416"/>
                </a:xfrm>
              </p:grpSpPr>
              <p:sp>
                <p:nvSpPr>
                  <p:cNvPr id="727" name="Freeform 44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28" name="Freeform 44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29" name="Freeform 45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30" name="Freeform 45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31" name="Freeform 45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32" name="Freeform 45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33" name="Freeform 45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699" name="Group 480"/>
              <p:cNvGrpSpPr>
                <a:grpSpLocks/>
              </p:cNvGrpSpPr>
              <p:nvPr/>
            </p:nvGrpSpPr>
            <p:grpSpPr bwMode="auto">
              <a:xfrm>
                <a:off x="2945" y="3562"/>
                <a:ext cx="1663" cy="90"/>
                <a:chOff x="2381" y="1842"/>
                <a:chExt cx="1663" cy="90"/>
              </a:xfrm>
            </p:grpSpPr>
            <p:grpSp>
              <p:nvGrpSpPr>
                <p:cNvPr id="700" name="Group 481"/>
                <p:cNvGrpSpPr>
                  <a:grpSpLocks/>
                </p:cNvGrpSpPr>
                <p:nvPr/>
              </p:nvGrpSpPr>
              <p:grpSpPr bwMode="auto">
                <a:xfrm>
                  <a:off x="2381" y="1842"/>
                  <a:ext cx="590" cy="90"/>
                  <a:chOff x="1604" y="1003"/>
                  <a:chExt cx="3034" cy="2416"/>
                </a:xfrm>
              </p:grpSpPr>
              <p:sp>
                <p:nvSpPr>
                  <p:cNvPr id="717" name="Freeform 48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18" name="Freeform 48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19" name="Freeform 48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20" name="Freeform 48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21" name="Freeform 48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22" name="Freeform 48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23" name="Freeform 48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701" name="Group 489"/>
                <p:cNvGrpSpPr>
                  <a:grpSpLocks/>
                </p:cNvGrpSpPr>
                <p:nvPr/>
              </p:nvGrpSpPr>
              <p:grpSpPr bwMode="auto">
                <a:xfrm>
                  <a:off x="2919" y="1842"/>
                  <a:ext cx="590" cy="90"/>
                  <a:chOff x="1604" y="1003"/>
                  <a:chExt cx="3034" cy="2416"/>
                </a:xfrm>
              </p:grpSpPr>
              <p:sp>
                <p:nvSpPr>
                  <p:cNvPr id="710" name="Freeform 49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11" name="Freeform 49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12" name="Freeform 49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13" name="Freeform 49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14" name="Freeform 49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15" name="Freeform 49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16" name="Freeform 49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702" name="Group 497"/>
                <p:cNvGrpSpPr>
                  <a:grpSpLocks/>
                </p:cNvGrpSpPr>
                <p:nvPr/>
              </p:nvGrpSpPr>
              <p:grpSpPr bwMode="auto">
                <a:xfrm>
                  <a:off x="3454" y="1842"/>
                  <a:ext cx="590" cy="90"/>
                  <a:chOff x="1604" y="1003"/>
                  <a:chExt cx="3034" cy="2416"/>
                </a:xfrm>
              </p:grpSpPr>
              <p:sp>
                <p:nvSpPr>
                  <p:cNvPr id="703" name="Freeform 4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04" name="Freeform 4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05" name="Freeform 5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06" name="Freeform 5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07" name="Freeform 5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08" name="Freeform 5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709" name="Freeform 5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grpSp>
          <p:nvGrpSpPr>
            <p:cNvPr id="513" name="Group 4"/>
            <p:cNvGrpSpPr>
              <a:grpSpLocks/>
            </p:cNvGrpSpPr>
            <p:nvPr/>
          </p:nvGrpSpPr>
          <p:grpSpPr bwMode="auto">
            <a:xfrm rot="-2695088">
              <a:off x="2786064" y="2463801"/>
              <a:ext cx="382587" cy="461963"/>
              <a:chOff x="1435" y="2826"/>
              <a:chExt cx="241" cy="291"/>
            </a:xfrm>
          </p:grpSpPr>
          <p:sp>
            <p:nvSpPr>
              <p:cNvPr id="688" name="Line 5"/>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89" name="Freeform 6"/>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14" name="Group 7"/>
            <p:cNvGrpSpPr>
              <a:grpSpLocks/>
            </p:cNvGrpSpPr>
            <p:nvPr/>
          </p:nvGrpSpPr>
          <p:grpSpPr bwMode="auto">
            <a:xfrm rot="-2695088">
              <a:off x="3470275" y="2746376"/>
              <a:ext cx="382588" cy="461963"/>
              <a:chOff x="1435" y="2826"/>
              <a:chExt cx="241" cy="291"/>
            </a:xfrm>
          </p:grpSpPr>
          <p:sp>
            <p:nvSpPr>
              <p:cNvPr id="686" name="Line 8"/>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87" name="Freeform 9"/>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15" name="Group 10"/>
            <p:cNvGrpSpPr>
              <a:grpSpLocks/>
            </p:cNvGrpSpPr>
            <p:nvPr/>
          </p:nvGrpSpPr>
          <p:grpSpPr bwMode="auto">
            <a:xfrm rot="-2695088">
              <a:off x="2786064" y="3043238"/>
              <a:ext cx="382587" cy="461962"/>
              <a:chOff x="1435" y="2826"/>
              <a:chExt cx="241" cy="291"/>
            </a:xfrm>
          </p:grpSpPr>
          <p:sp>
            <p:nvSpPr>
              <p:cNvPr id="684" name="Line 11"/>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85" name="Freeform 12"/>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16" name="Group 13"/>
            <p:cNvGrpSpPr>
              <a:grpSpLocks/>
            </p:cNvGrpSpPr>
            <p:nvPr/>
          </p:nvGrpSpPr>
          <p:grpSpPr bwMode="auto">
            <a:xfrm rot="-2695088">
              <a:off x="2786064" y="2747963"/>
              <a:ext cx="382587" cy="461962"/>
              <a:chOff x="1435" y="2826"/>
              <a:chExt cx="241" cy="291"/>
            </a:xfrm>
          </p:grpSpPr>
          <p:sp>
            <p:nvSpPr>
              <p:cNvPr id="682" name="Line 14"/>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83" name="Freeform 15"/>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17" name="Group 16"/>
            <p:cNvGrpSpPr>
              <a:grpSpLocks/>
            </p:cNvGrpSpPr>
            <p:nvPr/>
          </p:nvGrpSpPr>
          <p:grpSpPr bwMode="auto">
            <a:xfrm rot="-2695088">
              <a:off x="3470275" y="3043238"/>
              <a:ext cx="382588" cy="461962"/>
              <a:chOff x="1435" y="2826"/>
              <a:chExt cx="241" cy="291"/>
            </a:xfrm>
          </p:grpSpPr>
          <p:sp>
            <p:nvSpPr>
              <p:cNvPr id="680" name="Line 17"/>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81" name="Freeform 18"/>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18" name="Group 19"/>
            <p:cNvGrpSpPr>
              <a:grpSpLocks/>
            </p:cNvGrpSpPr>
            <p:nvPr/>
          </p:nvGrpSpPr>
          <p:grpSpPr bwMode="auto">
            <a:xfrm rot="-2695088">
              <a:off x="3470275" y="2463801"/>
              <a:ext cx="382588" cy="461963"/>
              <a:chOff x="1435" y="2826"/>
              <a:chExt cx="241" cy="291"/>
            </a:xfrm>
          </p:grpSpPr>
          <p:sp>
            <p:nvSpPr>
              <p:cNvPr id="678" name="Line 20"/>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79" name="Freeform 21"/>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19" name="Group 22"/>
            <p:cNvGrpSpPr>
              <a:grpSpLocks/>
            </p:cNvGrpSpPr>
            <p:nvPr/>
          </p:nvGrpSpPr>
          <p:grpSpPr bwMode="auto">
            <a:xfrm rot="-2695088">
              <a:off x="4151314" y="2463801"/>
              <a:ext cx="382587" cy="461963"/>
              <a:chOff x="1435" y="2826"/>
              <a:chExt cx="241" cy="291"/>
            </a:xfrm>
          </p:grpSpPr>
          <p:sp>
            <p:nvSpPr>
              <p:cNvPr id="676" name="Line 23"/>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77" name="Freeform 24"/>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20" name="Group 25"/>
            <p:cNvGrpSpPr>
              <a:grpSpLocks/>
            </p:cNvGrpSpPr>
            <p:nvPr/>
          </p:nvGrpSpPr>
          <p:grpSpPr bwMode="auto">
            <a:xfrm rot="-2695088">
              <a:off x="4829175" y="2746376"/>
              <a:ext cx="382588" cy="461963"/>
              <a:chOff x="1435" y="2826"/>
              <a:chExt cx="241" cy="291"/>
            </a:xfrm>
          </p:grpSpPr>
          <p:sp>
            <p:nvSpPr>
              <p:cNvPr id="674" name="Line 26"/>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75" name="Freeform 27"/>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21" name="Group 28"/>
            <p:cNvGrpSpPr>
              <a:grpSpLocks/>
            </p:cNvGrpSpPr>
            <p:nvPr/>
          </p:nvGrpSpPr>
          <p:grpSpPr bwMode="auto">
            <a:xfrm rot="-2695088">
              <a:off x="4151314" y="3043238"/>
              <a:ext cx="382587" cy="461962"/>
              <a:chOff x="1435" y="2826"/>
              <a:chExt cx="241" cy="291"/>
            </a:xfrm>
          </p:grpSpPr>
          <p:sp>
            <p:nvSpPr>
              <p:cNvPr id="672" name="Line 29"/>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73" name="Freeform 30"/>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22" name="Group 31"/>
            <p:cNvGrpSpPr>
              <a:grpSpLocks/>
            </p:cNvGrpSpPr>
            <p:nvPr/>
          </p:nvGrpSpPr>
          <p:grpSpPr bwMode="auto">
            <a:xfrm rot="-2695088">
              <a:off x="4151314" y="2747963"/>
              <a:ext cx="382587" cy="461962"/>
              <a:chOff x="1435" y="2826"/>
              <a:chExt cx="241" cy="291"/>
            </a:xfrm>
          </p:grpSpPr>
          <p:sp>
            <p:nvSpPr>
              <p:cNvPr id="670" name="Line 32"/>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71" name="Freeform 33"/>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23" name="Group 34"/>
            <p:cNvGrpSpPr>
              <a:grpSpLocks/>
            </p:cNvGrpSpPr>
            <p:nvPr/>
          </p:nvGrpSpPr>
          <p:grpSpPr bwMode="auto">
            <a:xfrm rot="-2695088">
              <a:off x="4829175" y="3043238"/>
              <a:ext cx="382588" cy="461962"/>
              <a:chOff x="1435" y="2826"/>
              <a:chExt cx="241" cy="291"/>
            </a:xfrm>
          </p:grpSpPr>
          <p:sp>
            <p:nvSpPr>
              <p:cNvPr id="668" name="Line 35"/>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69" name="Freeform 36"/>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24" name="Group 37"/>
            <p:cNvGrpSpPr>
              <a:grpSpLocks/>
            </p:cNvGrpSpPr>
            <p:nvPr/>
          </p:nvGrpSpPr>
          <p:grpSpPr bwMode="auto">
            <a:xfrm rot="-2695088">
              <a:off x="4829175" y="2463801"/>
              <a:ext cx="382588" cy="461963"/>
              <a:chOff x="1435" y="2826"/>
              <a:chExt cx="241" cy="291"/>
            </a:xfrm>
          </p:grpSpPr>
          <p:sp>
            <p:nvSpPr>
              <p:cNvPr id="666" name="Line 38"/>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67" name="Freeform 39"/>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sp>
          <p:nvSpPr>
            <p:cNvPr id="525" name="Rectangle 40"/>
            <p:cNvSpPr>
              <a:spLocks noChangeArrowheads="1"/>
            </p:cNvSpPr>
            <p:nvPr/>
          </p:nvSpPr>
          <p:spPr bwMode="auto">
            <a:xfrm>
              <a:off x="1273175" y="2514600"/>
              <a:ext cx="1390650" cy="1041400"/>
            </a:xfrm>
            <a:prstGeom prst="rect">
              <a:avLst/>
            </a:prstGeom>
            <a:solidFill>
              <a:srgbClr val="FFFFFF"/>
            </a:solidFill>
            <a:ln w="25400">
              <a:solidFill>
                <a:srgbClr val="000000"/>
              </a:solidFill>
              <a:miter lim="800000"/>
              <a:headEnd/>
              <a:tailEnd/>
            </a:ln>
          </p:spPr>
          <p:txBody>
            <a:bodyPr wrap="none" lIns="90000" tIns="46800" rIns="90000" bIns="46800" anchor="ct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fr-FR" altLang="fr-FR" sz="2400" b="0" i="0" u="none" strike="noStrike" kern="0" cap="none" spc="0" normalizeH="0" baseline="0" noProof="0" smtClean="0">
                  <a:ln>
                    <a:noFill/>
                  </a:ln>
                  <a:solidFill>
                    <a:srgbClr val="000066"/>
                  </a:solidFill>
                  <a:effectLst/>
                  <a:uLnTx/>
                  <a:uFillTx/>
                  <a:cs typeface="Arial" charset="0"/>
                </a:rPr>
                <a:t>Laser</a:t>
              </a:r>
            </a:p>
          </p:txBody>
        </p:sp>
        <p:grpSp>
          <p:nvGrpSpPr>
            <p:cNvPr id="526" name="Group 116"/>
            <p:cNvGrpSpPr>
              <a:grpSpLocks/>
            </p:cNvGrpSpPr>
            <p:nvPr/>
          </p:nvGrpSpPr>
          <p:grpSpPr bwMode="auto">
            <a:xfrm>
              <a:off x="2852739" y="6178550"/>
              <a:ext cx="168275" cy="65088"/>
              <a:chOff x="3076" y="3013"/>
              <a:chExt cx="252" cy="81"/>
            </a:xfrm>
          </p:grpSpPr>
          <p:sp>
            <p:nvSpPr>
              <p:cNvPr id="664" name="Freeform 117"/>
              <p:cNvSpPr>
                <a:spLocks/>
              </p:cNvSpPr>
              <p:nvPr/>
            </p:nvSpPr>
            <p:spPr bwMode="auto">
              <a:xfrm>
                <a:off x="3076" y="3013"/>
                <a:ext cx="252" cy="81"/>
              </a:xfrm>
              <a:custGeom>
                <a:avLst/>
                <a:gdLst>
                  <a:gd name="T0" fmla="*/ 0 w 505"/>
                  <a:gd name="T1" fmla="*/ 0 h 161"/>
                  <a:gd name="T2" fmla="*/ 0 w 505"/>
                  <a:gd name="T3" fmla="*/ 1 h 161"/>
                  <a:gd name="T4" fmla="*/ 0 w 505"/>
                  <a:gd name="T5" fmla="*/ 2 h 161"/>
                  <a:gd name="T6" fmla="*/ 0 w 505"/>
                  <a:gd name="T7" fmla="*/ 2 h 161"/>
                  <a:gd name="T8" fmla="*/ 1 w 505"/>
                  <a:gd name="T9" fmla="*/ 2 h 161"/>
                  <a:gd name="T10" fmla="*/ 1 w 505"/>
                  <a:gd name="T11" fmla="*/ 2 h 161"/>
                  <a:gd name="T12" fmla="*/ 1 w 505"/>
                  <a:gd name="T13" fmla="*/ 2 h 161"/>
                  <a:gd name="T14" fmla="*/ 1 w 505"/>
                  <a:gd name="T15" fmla="*/ 2 h 161"/>
                  <a:gd name="T16" fmla="*/ 1 w 505"/>
                  <a:gd name="T17" fmla="*/ 2 h 161"/>
                  <a:gd name="T18" fmla="*/ 1 w 505"/>
                  <a:gd name="T19" fmla="*/ 2 h 161"/>
                  <a:gd name="T20" fmla="*/ 1 w 505"/>
                  <a:gd name="T21" fmla="*/ 2 h 161"/>
                  <a:gd name="T22" fmla="*/ 2 w 505"/>
                  <a:gd name="T23" fmla="*/ 2 h 161"/>
                  <a:gd name="T24" fmla="*/ 2 w 505"/>
                  <a:gd name="T25" fmla="*/ 2 h 161"/>
                  <a:gd name="T26" fmla="*/ 2 w 505"/>
                  <a:gd name="T27" fmla="*/ 2 h 161"/>
                  <a:gd name="T28" fmla="*/ 2 w 505"/>
                  <a:gd name="T29" fmla="*/ 2 h 161"/>
                  <a:gd name="T30" fmla="*/ 2 w 505"/>
                  <a:gd name="T31" fmla="*/ 2 h 161"/>
                  <a:gd name="T32" fmla="*/ 2 w 505"/>
                  <a:gd name="T33" fmla="*/ 2 h 161"/>
                  <a:gd name="T34" fmla="*/ 2 w 505"/>
                  <a:gd name="T35" fmla="*/ 2 h 161"/>
                  <a:gd name="T36" fmla="*/ 3 w 505"/>
                  <a:gd name="T37" fmla="*/ 2 h 161"/>
                  <a:gd name="T38" fmla="*/ 3 w 505"/>
                  <a:gd name="T39" fmla="*/ 2 h 161"/>
                  <a:gd name="T40" fmla="*/ 3 w 505"/>
                  <a:gd name="T41" fmla="*/ 2 h 161"/>
                  <a:gd name="T42" fmla="*/ 3 w 505"/>
                  <a:gd name="T43" fmla="*/ 1 h 161"/>
                  <a:gd name="T44" fmla="*/ 3 w 505"/>
                  <a:gd name="T45" fmla="*/ 0 h 161"/>
                  <a:gd name="T46" fmla="*/ 0 w 505"/>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5"/>
                  <a:gd name="T73" fmla="*/ 0 h 161"/>
                  <a:gd name="T74" fmla="*/ 505 w 505"/>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5" h="161">
                    <a:moveTo>
                      <a:pt x="0" y="0"/>
                    </a:moveTo>
                    <a:lnTo>
                      <a:pt x="102" y="128"/>
                    </a:lnTo>
                    <a:lnTo>
                      <a:pt x="111" y="135"/>
                    </a:lnTo>
                    <a:lnTo>
                      <a:pt x="123" y="141"/>
                    </a:lnTo>
                    <a:lnTo>
                      <a:pt x="138" y="145"/>
                    </a:lnTo>
                    <a:lnTo>
                      <a:pt x="155" y="151"/>
                    </a:lnTo>
                    <a:lnTo>
                      <a:pt x="176" y="155"/>
                    </a:lnTo>
                    <a:lnTo>
                      <a:pt x="191" y="156"/>
                    </a:lnTo>
                    <a:lnTo>
                      <a:pt x="208" y="158"/>
                    </a:lnTo>
                    <a:lnTo>
                      <a:pt x="225" y="159"/>
                    </a:lnTo>
                    <a:lnTo>
                      <a:pt x="247" y="161"/>
                    </a:lnTo>
                    <a:lnTo>
                      <a:pt x="261" y="161"/>
                    </a:lnTo>
                    <a:lnTo>
                      <a:pt x="282" y="159"/>
                    </a:lnTo>
                    <a:lnTo>
                      <a:pt x="300" y="158"/>
                    </a:lnTo>
                    <a:lnTo>
                      <a:pt x="319" y="156"/>
                    </a:lnTo>
                    <a:lnTo>
                      <a:pt x="337" y="155"/>
                    </a:lnTo>
                    <a:lnTo>
                      <a:pt x="354" y="150"/>
                    </a:lnTo>
                    <a:lnTo>
                      <a:pt x="371" y="147"/>
                    </a:lnTo>
                    <a:lnTo>
                      <a:pt x="386" y="141"/>
                    </a:lnTo>
                    <a:lnTo>
                      <a:pt x="398" y="134"/>
                    </a:lnTo>
                    <a:lnTo>
                      <a:pt x="403" y="130"/>
                    </a:lnTo>
                    <a:lnTo>
                      <a:pt x="411" y="124"/>
                    </a:lnTo>
                    <a:lnTo>
                      <a:pt x="505" y="0"/>
                    </a:lnTo>
                    <a:lnTo>
                      <a:pt x="0" y="0"/>
                    </a:lnTo>
                    <a:close/>
                  </a:path>
                </a:pathLst>
              </a:custGeom>
              <a:solidFill>
                <a:srgbClr val="00000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65" name="Freeform 118"/>
              <p:cNvSpPr>
                <a:spLocks/>
              </p:cNvSpPr>
              <p:nvPr/>
            </p:nvSpPr>
            <p:spPr bwMode="auto">
              <a:xfrm>
                <a:off x="3116" y="3013"/>
                <a:ext cx="112" cy="81"/>
              </a:xfrm>
              <a:custGeom>
                <a:avLst/>
                <a:gdLst>
                  <a:gd name="T0" fmla="*/ 0 w 225"/>
                  <a:gd name="T1" fmla="*/ 0 h 161"/>
                  <a:gd name="T2" fmla="*/ 0 w 225"/>
                  <a:gd name="T3" fmla="*/ 2 h 161"/>
                  <a:gd name="T4" fmla="*/ 0 w 225"/>
                  <a:gd name="T5" fmla="*/ 2 h 161"/>
                  <a:gd name="T6" fmla="*/ 0 w 225"/>
                  <a:gd name="T7" fmla="*/ 2 h 161"/>
                  <a:gd name="T8" fmla="*/ 0 w 225"/>
                  <a:gd name="T9" fmla="*/ 2 h 161"/>
                  <a:gd name="T10" fmla="*/ 1 w 225"/>
                  <a:gd name="T11" fmla="*/ 2 h 161"/>
                  <a:gd name="T12" fmla="*/ 1 w 225"/>
                  <a:gd name="T13" fmla="*/ 2 h 161"/>
                  <a:gd name="T14" fmla="*/ 1 w 225"/>
                  <a:gd name="T15" fmla="*/ 2 h 161"/>
                  <a:gd name="T16" fmla="*/ 1 w 225"/>
                  <a:gd name="T17" fmla="*/ 2 h 161"/>
                  <a:gd name="T18" fmla="*/ 1 w 225"/>
                  <a:gd name="T19" fmla="*/ 2 h 161"/>
                  <a:gd name="T20" fmla="*/ 1 w 225"/>
                  <a:gd name="T21" fmla="*/ 0 h 161"/>
                  <a:gd name="T22" fmla="*/ 0 w 225"/>
                  <a:gd name="T23" fmla="*/ 0 h 1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161"/>
                  <a:gd name="T38" fmla="*/ 225 w 225"/>
                  <a:gd name="T39" fmla="*/ 161 h 1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161">
                    <a:moveTo>
                      <a:pt x="0" y="0"/>
                    </a:moveTo>
                    <a:lnTo>
                      <a:pt x="62" y="145"/>
                    </a:lnTo>
                    <a:lnTo>
                      <a:pt x="75" y="151"/>
                    </a:lnTo>
                    <a:lnTo>
                      <a:pt x="96" y="155"/>
                    </a:lnTo>
                    <a:lnTo>
                      <a:pt x="111" y="156"/>
                    </a:lnTo>
                    <a:lnTo>
                      <a:pt x="128" y="158"/>
                    </a:lnTo>
                    <a:lnTo>
                      <a:pt x="145" y="159"/>
                    </a:lnTo>
                    <a:lnTo>
                      <a:pt x="167" y="161"/>
                    </a:lnTo>
                    <a:lnTo>
                      <a:pt x="181" y="161"/>
                    </a:lnTo>
                    <a:lnTo>
                      <a:pt x="202" y="159"/>
                    </a:lnTo>
                    <a:lnTo>
                      <a:pt x="225" y="0"/>
                    </a:lnTo>
                    <a:lnTo>
                      <a:pt x="0" y="0"/>
                    </a:lnTo>
                    <a:close/>
                  </a:path>
                </a:pathLst>
              </a:custGeom>
              <a:solidFill>
                <a:srgbClr val="40404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27" name="Group 119"/>
            <p:cNvGrpSpPr>
              <a:grpSpLocks/>
            </p:cNvGrpSpPr>
            <p:nvPr/>
          </p:nvGrpSpPr>
          <p:grpSpPr bwMode="auto">
            <a:xfrm>
              <a:off x="2776539" y="5961063"/>
              <a:ext cx="306387" cy="234950"/>
              <a:chOff x="2960" y="2743"/>
              <a:chExt cx="463" cy="293"/>
            </a:xfrm>
          </p:grpSpPr>
          <p:sp>
            <p:nvSpPr>
              <p:cNvPr id="657" name="Freeform 120"/>
              <p:cNvSpPr>
                <a:spLocks/>
              </p:cNvSpPr>
              <p:nvPr/>
            </p:nvSpPr>
            <p:spPr bwMode="auto">
              <a:xfrm>
                <a:off x="2960" y="2743"/>
                <a:ext cx="463" cy="293"/>
              </a:xfrm>
              <a:custGeom>
                <a:avLst/>
                <a:gdLst>
                  <a:gd name="T0" fmla="*/ 1 w 926"/>
                  <a:gd name="T1" fmla="*/ 1 h 585"/>
                  <a:gd name="T2" fmla="*/ 1 w 926"/>
                  <a:gd name="T3" fmla="*/ 1 h 585"/>
                  <a:gd name="T4" fmla="*/ 1 w 926"/>
                  <a:gd name="T5" fmla="*/ 1 h 585"/>
                  <a:gd name="T6" fmla="*/ 1 w 926"/>
                  <a:gd name="T7" fmla="*/ 1 h 585"/>
                  <a:gd name="T8" fmla="*/ 1 w 926"/>
                  <a:gd name="T9" fmla="*/ 1 h 585"/>
                  <a:gd name="T10" fmla="*/ 1 w 926"/>
                  <a:gd name="T11" fmla="*/ 1 h 585"/>
                  <a:gd name="T12" fmla="*/ 1 w 926"/>
                  <a:gd name="T13" fmla="*/ 2 h 585"/>
                  <a:gd name="T14" fmla="*/ 1 w 926"/>
                  <a:gd name="T15" fmla="*/ 2 h 585"/>
                  <a:gd name="T16" fmla="*/ 1 w 926"/>
                  <a:gd name="T17" fmla="*/ 2 h 585"/>
                  <a:gd name="T18" fmla="*/ 1 w 926"/>
                  <a:gd name="T19" fmla="*/ 2 h 585"/>
                  <a:gd name="T20" fmla="*/ 1 w 926"/>
                  <a:gd name="T21" fmla="*/ 2 h 585"/>
                  <a:gd name="T22" fmla="*/ 1 w 926"/>
                  <a:gd name="T23" fmla="*/ 2 h 585"/>
                  <a:gd name="T24" fmla="*/ 1 w 926"/>
                  <a:gd name="T25" fmla="*/ 2 h 585"/>
                  <a:gd name="T26" fmla="*/ 1 w 926"/>
                  <a:gd name="T27" fmla="*/ 3 h 585"/>
                  <a:gd name="T28" fmla="*/ 0 w 926"/>
                  <a:gd name="T29" fmla="*/ 3 h 585"/>
                  <a:gd name="T30" fmla="*/ 1 w 926"/>
                  <a:gd name="T31" fmla="*/ 3 h 585"/>
                  <a:gd name="T32" fmla="*/ 1 w 926"/>
                  <a:gd name="T33" fmla="*/ 3 h 585"/>
                  <a:gd name="T34" fmla="*/ 1 w 926"/>
                  <a:gd name="T35" fmla="*/ 3 h 585"/>
                  <a:gd name="T36" fmla="*/ 1 w 926"/>
                  <a:gd name="T37" fmla="*/ 3 h 585"/>
                  <a:gd name="T38" fmla="*/ 1 w 926"/>
                  <a:gd name="T39" fmla="*/ 4 h 585"/>
                  <a:gd name="T40" fmla="*/ 1 w 926"/>
                  <a:gd name="T41" fmla="*/ 4 h 585"/>
                  <a:gd name="T42" fmla="*/ 1 w 926"/>
                  <a:gd name="T43" fmla="*/ 4 h 585"/>
                  <a:gd name="T44" fmla="*/ 2 w 926"/>
                  <a:gd name="T45" fmla="*/ 5 h 585"/>
                  <a:gd name="T46" fmla="*/ 2 w 926"/>
                  <a:gd name="T47" fmla="*/ 5 h 585"/>
                  <a:gd name="T48" fmla="*/ 3 w 926"/>
                  <a:gd name="T49" fmla="*/ 5 h 585"/>
                  <a:gd name="T50" fmla="*/ 4 w 926"/>
                  <a:gd name="T51" fmla="*/ 5 h 585"/>
                  <a:gd name="T52" fmla="*/ 5 w 926"/>
                  <a:gd name="T53" fmla="*/ 5 h 585"/>
                  <a:gd name="T54" fmla="*/ 5 w 926"/>
                  <a:gd name="T55" fmla="*/ 5 h 585"/>
                  <a:gd name="T56" fmla="*/ 6 w 926"/>
                  <a:gd name="T57" fmla="*/ 5 h 585"/>
                  <a:gd name="T58" fmla="*/ 6 w 926"/>
                  <a:gd name="T59" fmla="*/ 5 h 585"/>
                  <a:gd name="T60" fmla="*/ 7 w 926"/>
                  <a:gd name="T61" fmla="*/ 5 h 585"/>
                  <a:gd name="T62" fmla="*/ 7 w 926"/>
                  <a:gd name="T63" fmla="*/ 4 h 585"/>
                  <a:gd name="T64" fmla="*/ 7 w 926"/>
                  <a:gd name="T65" fmla="*/ 3 h 585"/>
                  <a:gd name="T66" fmla="*/ 7 w 926"/>
                  <a:gd name="T67" fmla="*/ 3 h 585"/>
                  <a:gd name="T68" fmla="*/ 7 w 926"/>
                  <a:gd name="T69" fmla="*/ 3 h 585"/>
                  <a:gd name="T70" fmla="*/ 7 w 926"/>
                  <a:gd name="T71" fmla="*/ 3 h 585"/>
                  <a:gd name="T72" fmla="*/ 7 w 926"/>
                  <a:gd name="T73" fmla="*/ 3 h 585"/>
                  <a:gd name="T74" fmla="*/ 7 w 926"/>
                  <a:gd name="T75" fmla="*/ 3 h 585"/>
                  <a:gd name="T76" fmla="*/ 7 w 926"/>
                  <a:gd name="T77" fmla="*/ 3 h 585"/>
                  <a:gd name="T78" fmla="*/ 7 w 926"/>
                  <a:gd name="T79" fmla="*/ 2 h 585"/>
                  <a:gd name="T80" fmla="*/ 7 w 926"/>
                  <a:gd name="T81" fmla="*/ 2 h 585"/>
                  <a:gd name="T82" fmla="*/ 7 w 926"/>
                  <a:gd name="T83" fmla="*/ 2 h 585"/>
                  <a:gd name="T84" fmla="*/ 7 w 926"/>
                  <a:gd name="T85" fmla="*/ 2 h 585"/>
                  <a:gd name="T86" fmla="*/ 7 w 926"/>
                  <a:gd name="T87" fmla="*/ 2 h 585"/>
                  <a:gd name="T88" fmla="*/ 7 w 926"/>
                  <a:gd name="T89" fmla="*/ 2 h 585"/>
                  <a:gd name="T90" fmla="*/ 7 w 926"/>
                  <a:gd name="T91" fmla="*/ 1 h 585"/>
                  <a:gd name="T92" fmla="*/ 7 w 926"/>
                  <a:gd name="T93" fmla="*/ 1 h 585"/>
                  <a:gd name="T94" fmla="*/ 7 w 926"/>
                  <a:gd name="T95" fmla="*/ 1 h 585"/>
                  <a:gd name="T96" fmla="*/ 7 w 926"/>
                  <a:gd name="T97" fmla="*/ 1 h 585"/>
                  <a:gd name="T98" fmla="*/ 7 w 926"/>
                  <a:gd name="T99" fmla="*/ 1 h 585"/>
                  <a:gd name="T100" fmla="*/ 7 w 926"/>
                  <a:gd name="T101" fmla="*/ 1 h 585"/>
                  <a:gd name="T102" fmla="*/ 7 w 926"/>
                  <a:gd name="T103" fmla="*/ 1 h 585"/>
                  <a:gd name="T104" fmla="*/ 1 w 926"/>
                  <a:gd name="T105" fmla="*/ 0 h 5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6"/>
                  <a:gd name="T160" fmla="*/ 0 h 585"/>
                  <a:gd name="T161" fmla="*/ 926 w 926"/>
                  <a:gd name="T162" fmla="*/ 585 h 5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6" h="585">
                    <a:moveTo>
                      <a:pt x="27" y="0"/>
                    </a:moveTo>
                    <a:lnTo>
                      <a:pt x="22" y="16"/>
                    </a:lnTo>
                    <a:lnTo>
                      <a:pt x="23" y="23"/>
                    </a:lnTo>
                    <a:lnTo>
                      <a:pt x="26" y="31"/>
                    </a:lnTo>
                    <a:lnTo>
                      <a:pt x="27" y="48"/>
                    </a:lnTo>
                    <a:lnTo>
                      <a:pt x="23" y="60"/>
                    </a:lnTo>
                    <a:lnTo>
                      <a:pt x="18" y="70"/>
                    </a:lnTo>
                    <a:lnTo>
                      <a:pt x="12" y="78"/>
                    </a:lnTo>
                    <a:lnTo>
                      <a:pt x="6" y="92"/>
                    </a:lnTo>
                    <a:lnTo>
                      <a:pt x="6" y="102"/>
                    </a:lnTo>
                    <a:lnTo>
                      <a:pt x="12" y="112"/>
                    </a:lnTo>
                    <a:lnTo>
                      <a:pt x="18" y="122"/>
                    </a:lnTo>
                    <a:lnTo>
                      <a:pt x="29" y="132"/>
                    </a:lnTo>
                    <a:lnTo>
                      <a:pt x="35" y="143"/>
                    </a:lnTo>
                    <a:lnTo>
                      <a:pt x="35" y="150"/>
                    </a:lnTo>
                    <a:lnTo>
                      <a:pt x="31" y="159"/>
                    </a:lnTo>
                    <a:lnTo>
                      <a:pt x="22" y="166"/>
                    </a:lnTo>
                    <a:lnTo>
                      <a:pt x="14" y="176"/>
                    </a:lnTo>
                    <a:lnTo>
                      <a:pt x="8" y="184"/>
                    </a:lnTo>
                    <a:lnTo>
                      <a:pt x="6" y="192"/>
                    </a:lnTo>
                    <a:lnTo>
                      <a:pt x="12" y="202"/>
                    </a:lnTo>
                    <a:lnTo>
                      <a:pt x="19" y="211"/>
                    </a:lnTo>
                    <a:lnTo>
                      <a:pt x="27" y="219"/>
                    </a:lnTo>
                    <a:lnTo>
                      <a:pt x="31" y="226"/>
                    </a:lnTo>
                    <a:lnTo>
                      <a:pt x="35" y="235"/>
                    </a:lnTo>
                    <a:lnTo>
                      <a:pt x="31" y="246"/>
                    </a:lnTo>
                    <a:lnTo>
                      <a:pt x="22" y="255"/>
                    </a:lnTo>
                    <a:lnTo>
                      <a:pt x="12" y="263"/>
                    </a:lnTo>
                    <a:lnTo>
                      <a:pt x="2" y="274"/>
                    </a:lnTo>
                    <a:lnTo>
                      <a:pt x="0" y="284"/>
                    </a:lnTo>
                    <a:lnTo>
                      <a:pt x="4" y="295"/>
                    </a:lnTo>
                    <a:lnTo>
                      <a:pt x="14" y="303"/>
                    </a:lnTo>
                    <a:lnTo>
                      <a:pt x="23" y="312"/>
                    </a:lnTo>
                    <a:lnTo>
                      <a:pt x="33" y="322"/>
                    </a:lnTo>
                    <a:lnTo>
                      <a:pt x="39" y="337"/>
                    </a:lnTo>
                    <a:lnTo>
                      <a:pt x="33" y="351"/>
                    </a:lnTo>
                    <a:lnTo>
                      <a:pt x="23" y="362"/>
                    </a:lnTo>
                    <a:lnTo>
                      <a:pt x="19" y="371"/>
                    </a:lnTo>
                    <a:lnTo>
                      <a:pt x="19" y="380"/>
                    </a:lnTo>
                    <a:lnTo>
                      <a:pt x="22" y="386"/>
                    </a:lnTo>
                    <a:lnTo>
                      <a:pt x="29" y="394"/>
                    </a:lnTo>
                    <a:lnTo>
                      <a:pt x="43" y="407"/>
                    </a:lnTo>
                    <a:lnTo>
                      <a:pt x="65" y="430"/>
                    </a:lnTo>
                    <a:lnTo>
                      <a:pt x="109" y="467"/>
                    </a:lnTo>
                    <a:lnTo>
                      <a:pt x="146" y="497"/>
                    </a:lnTo>
                    <a:lnTo>
                      <a:pt x="169" y="513"/>
                    </a:lnTo>
                    <a:lnTo>
                      <a:pt x="192" y="525"/>
                    </a:lnTo>
                    <a:lnTo>
                      <a:pt x="220" y="538"/>
                    </a:lnTo>
                    <a:lnTo>
                      <a:pt x="259" y="556"/>
                    </a:lnTo>
                    <a:lnTo>
                      <a:pt x="317" y="572"/>
                    </a:lnTo>
                    <a:lnTo>
                      <a:pt x="361" y="579"/>
                    </a:lnTo>
                    <a:lnTo>
                      <a:pt x="407" y="583"/>
                    </a:lnTo>
                    <a:lnTo>
                      <a:pt x="467" y="585"/>
                    </a:lnTo>
                    <a:lnTo>
                      <a:pt x="530" y="583"/>
                    </a:lnTo>
                    <a:lnTo>
                      <a:pt x="586" y="582"/>
                    </a:lnTo>
                    <a:lnTo>
                      <a:pt x="634" y="576"/>
                    </a:lnTo>
                    <a:lnTo>
                      <a:pt x="676" y="568"/>
                    </a:lnTo>
                    <a:lnTo>
                      <a:pt x="706" y="559"/>
                    </a:lnTo>
                    <a:lnTo>
                      <a:pt x="733" y="548"/>
                    </a:lnTo>
                    <a:lnTo>
                      <a:pt x="754" y="537"/>
                    </a:lnTo>
                    <a:lnTo>
                      <a:pt x="771" y="528"/>
                    </a:lnTo>
                    <a:lnTo>
                      <a:pt x="789" y="513"/>
                    </a:lnTo>
                    <a:lnTo>
                      <a:pt x="844" y="453"/>
                    </a:lnTo>
                    <a:lnTo>
                      <a:pt x="887" y="402"/>
                    </a:lnTo>
                    <a:lnTo>
                      <a:pt x="903" y="376"/>
                    </a:lnTo>
                    <a:lnTo>
                      <a:pt x="906" y="365"/>
                    </a:lnTo>
                    <a:lnTo>
                      <a:pt x="908" y="357"/>
                    </a:lnTo>
                    <a:lnTo>
                      <a:pt x="908" y="348"/>
                    </a:lnTo>
                    <a:lnTo>
                      <a:pt x="900" y="337"/>
                    </a:lnTo>
                    <a:lnTo>
                      <a:pt x="895" y="331"/>
                    </a:lnTo>
                    <a:lnTo>
                      <a:pt x="892" y="321"/>
                    </a:lnTo>
                    <a:lnTo>
                      <a:pt x="895" y="311"/>
                    </a:lnTo>
                    <a:lnTo>
                      <a:pt x="900" y="303"/>
                    </a:lnTo>
                    <a:lnTo>
                      <a:pt x="906" y="295"/>
                    </a:lnTo>
                    <a:lnTo>
                      <a:pt x="913" y="287"/>
                    </a:lnTo>
                    <a:lnTo>
                      <a:pt x="921" y="278"/>
                    </a:lnTo>
                    <a:lnTo>
                      <a:pt x="926" y="269"/>
                    </a:lnTo>
                    <a:lnTo>
                      <a:pt x="925" y="257"/>
                    </a:lnTo>
                    <a:lnTo>
                      <a:pt x="920" y="249"/>
                    </a:lnTo>
                    <a:lnTo>
                      <a:pt x="913" y="240"/>
                    </a:lnTo>
                    <a:lnTo>
                      <a:pt x="906" y="233"/>
                    </a:lnTo>
                    <a:lnTo>
                      <a:pt x="899" y="224"/>
                    </a:lnTo>
                    <a:lnTo>
                      <a:pt x="896" y="215"/>
                    </a:lnTo>
                    <a:lnTo>
                      <a:pt x="899" y="207"/>
                    </a:lnTo>
                    <a:lnTo>
                      <a:pt x="908" y="195"/>
                    </a:lnTo>
                    <a:lnTo>
                      <a:pt x="917" y="187"/>
                    </a:lnTo>
                    <a:lnTo>
                      <a:pt x="921" y="177"/>
                    </a:lnTo>
                    <a:lnTo>
                      <a:pt x="921" y="164"/>
                    </a:lnTo>
                    <a:lnTo>
                      <a:pt x="916" y="153"/>
                    </a:lnTo>
                    <a:lnTo>
                      <a:pt x="906" y="143"/>
                    </a:lnTo>
                    <a:lnTo>
                      <a:pt x="903" y="136"/>
                    </a:lnTo>
                    <a:lnTo>
                      <a:pt x="899" y="126"/>
                    </a:lnTo>
                    <a:lnTo>
                      <a:pt x="900" y="115"/>
                    </a:lnTo>
                    <a:lnTo>
                      <a:pt x="908" y="105"/>
                    </a:lnTo>
                    <a:lnTo>
                      <a:pt x="913" y="99"/>
                    </a:lnTo>
                    <a:lnTo>
                      <a:pt x="921" y="92"/>
                    </a:lnTo>
                    <a:lnTo>
                      <a:pt x="925" y="82"/>
                    </a:lnTo>
                    <a:lnTo>
                      <a:pt x="926" y="71"/>
                    </a:lnTo>
                    <a:lnTo>
                      <a:pt x="924" y="65"/>
                    </a:lnTo>
                    <a:lnTo>
                      <a:pt x="916" y="54"/>
                    </a:lnTo>
                    <a:lnTo>
                      <a:pt x="908" y="46"/>
                    </a:lnTo>
                    <a:lnTo>
                      <a:pt x="903" y="34"/>
                    </a:lnTo>
                    <a:lnTo>
                      <a:pt x="903" y="23"/>
                    </a:lnTo>
                    <a:lnTo>
                      <a:pt x="906" y="15"/>
                    </a:lnTo>
                    <a:lnTo>
                      <a:pt x="904" y="0"/>
                    </a:lnTo>
                    <a:lnTo>
                      <a:pt x="27" y="0"/>
                    </a:lnTo>
                    <a:close/>
                  </a:path>
                </a:pathLst>
              </a:custGeom>
              <a:solidFill>
                <a:srgbClr val="FFC08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58" name="Freeform 121"/>
              <p:cNvSpPr>
                <a:spLocks/>
              </p:cNvSpPr>
              <p:nvPr/>
            </p:nvSpPr>
            <p:spPr bwMode="auto">
              <a:xfrm>
                <a:off x="2963" y="2782"/>
                <a:ext cx="57" cy="40"/>
              </a:xfrm>
              <a:custGeom>
                <a:avLst/>
                <a:gdLst>
                  <a:gd name="T0" fmla="*/ 0 w 115"/>
                  <a:gd name="T1" fmla="*/ 0 h 81"/>
                  <a:gd name="T2" fmla="*/ 0 w 115"/>
                  <a:gd name="T3" fmla="*/ 0 h 81"/>
                  <a:gd name="T4" fmla="*/ 0 w 115"/>
                  <a:gd name="T5" fmla="*/ 0 h 81"/>
                  <a:gd name="T6" fmla="*/ 0 w 115"/>
                  <a:gd name="T7" fmla="*/ 0 h 81"/>
                  <a:gd name="T8" fmla="*/ 0 w 115"/>
                  <a:gd name="T9" fmla="*/ 0 h 81"/>
                  <a:gd name="T10" fmla="*/ 0 w 115"/>
                  <a:gd name="T11" fmla="*/ 0 h 81"/>
                  <a:gd name="T12" fmla="*/ 0 w 115"/>
                  <a:gd name="T13" fmla="*/ 0 h 81"/>
                  <a:gd name="T14" fmla="*/ 0 w 115"/>
                  <a:gd name="T15" fmla="*/ 0 h 81"/>
                  <a:gd name="T16" fmla="*/ 0 w 115"/>
                  <a:gd name="T17" fmla="*/ 0 h 81"/>
                  <a:gd name="T18" fmla="*/ 0 w 115"/>
                  <a:gd name="T19" fmla="*/ 0 h 81"/>
                  <a:gd name="T20" fmla="*/ 0 w 115"/>
                  <a:gd name="T21" fmla="*/ 0 h 81"/>
                  <a:gd name="T22" fmla="*/ 0 w 115"/>
                  <a:gd name="T23" fmla="*/ 0 h 81"/>
                  <a:gd name="T24" fmla="*/ 0 w 115"/>
                  <a:gd name="T25" fmla="*/ 0 h 81"/>
                  <a:gd name="T26" fmla="*/ 0 w 115"/>
                  <a:gd name="T27" fmla="*/ 0 h 81"/>
                  <a:gd name="T28" fmla="*/ 0 w 115"/>
                  <a:gd name="T29" fmla="*/ 0 h 81"/>
                  <a:gd name="T30" fmla="*/ 0 w 115"/>
                  <a:gd name="T31" fmla="*/ 0 h 81"/>
                  <a:gd name="T32" fmla="*/ 0 w 115"/>
                  <a:gd name="T33" fmla="*/ 0 h 81"/>
                  <a:gd name="T34" fmla="*/ 0 w 115"/>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
                  <a:gd name="T55" fmla="*/ 0 h 81"/>
                  <a:gd name="T56" fmla="*/ 115 w 115"/>
                  <a:gd name="T57" fmla="*/ 81 h 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 h="81">
                    <a:moveTo>
                      <a:pt x="6" y="0"/>
                    </a:moveTo>
                    <a:lnTo>
                      <a:pt x="13" y="10"/>
                    </a:lnTo>
                    <a:lnTo>
                      <a:pt x="25" y="21"/>
                    </a:lnTo>
                    <a:lnTo>
                      <a:pt x="45" y="35"/>
                    </a:lnTo>
                    <a:lnTo>
                      <a:pt x="69" y="47"/>
                    </a:lnTo>
                    <a:lnTo>
                      <a:pt x="92" y="54"/>
                    </a:lnTo>
                    <a:lnTo>
                      <a:pt x="115" y="58"/>
                    </a:lnTo>
                    <a:lnTo>
                      <a:pt x="106" y="72"/>
                    </a:lnTo>
                    <a:lnTo>
                      <a:pt x="76" y="69"/>
                    </a:lnTo>
                    <a:lnTo>
                      <a:pt x="45" y="71"/>
                    </a:lnTo>
                    <a:lnTo>
                      <a:pt x="25" y="81"/>
                    </a:lnTo>
                    <a:lnTo>
                      <a:pt x="29" y="72"/>
                    </a:lnTo>
                    <a:lnTo>
                      <a:pt x="27" y="64"/>
                    </a:lnTo>
                    <a:lnTo>
                      <a:pt x="21" y="51"/>
                    </a:lnTo>
                    <a:lnTo>
                      <a:pt x="12" y="40"/>
                    </a:lnTo>
                    <a:lnTo>
                      <a:pt x="2" y="27"/>
                    </a:lnTo>
                    <a:lnTo>
                      <a:pt x="0" y="14"/>
                    </a:lnTo>
                    <a:lnTo>
                      <a:pt x="6" y="0"/>
                    </a:lnTo>
                    <a:close/>
                  </a:path>
                </a:pathLst>
              </a:custGeom>
              <a:solidFill>
                <a:srgbClr val="FFA04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59" name="Freeform 122"/>
              <p:cNvSpPr>
                <a:spLocks/>
              </p:cNvSpPr>
              <p:nvPr/>
            </p:nvSpPr>
            <p:spPr bwMode="auto">
              <a:xfrm>
                <a:off x="2964" y="2832"/>
                <a:ext cx="76" cy="34"/>
              </a:xfrm>
              <a:custGeom>
                <a:avLst/>
                <a:gdLst>
                  <a:gd name="T0" fmla="*/ 0 w 151"/>
                  <a:gd name="T1" fmla="*/ 0 h 69"/>
                  <a:gd name="T2" fmla="*/ 1 w 151"/>
                  <a:gd name="T3" fmla="*/ 0 h 69"/>
                  <a:gd name="T4" fmla="*/ 1 w 151"/>
                  <a:gd name="T5" fmla="*/ 0 h 69"/>
                  <a:gd name="T6" fmla="*/ 1 w 151"/>
                  <a:gd name="T7" fmla="*/ 0 h 69"/>
                  <a:gd name="T8" fmla="*/ 1 w 151"/>
                  <a:gd name="T9" fmla="*/ 0 h 69"/>
                  <a:gd name="T10" fmla="*/ 1 w 151"/>
                  <a:gd name="T11" fmla="*/ 0 h 69"/>
                  <a:gd name="T12" fmla="*/ 1 w 151"/>
                  <a:gd name="T13" fmla="*/ 0 h 69"/>
                  <a:gd name="T14" fmla="*/ 2 w 151"/>
                  <a:gd name="T15" fmla="*/ 0 h 69"/>
                  <a:gd name="T16" fmla="*/ 2 w 151"/>
                  <a:gd name="T17" fmla="*/ 0 h 69"/>
                  <a:gd name="T18" fmla="*/ 1 w 151"/>
                  <a:gd name="T19" fmla="*/ 0 h 69"/>
                  <a:gd name="T20" fmla="*/ 1 w 151"/>
                  <a:gd name="T21" fmla="*/ 0 h 69"/>
                  <a:gd name="T22" fmla="*/ 1 w 151"/>
                  <a:gd name="T23" fmla="*/ 0 h 69"/>
                  <a:gd name="T24" fmla="*/ 1 w 151"/>
                  <a:gd name="T25" fmla="*/ 0 h 69"/>
                  <a:gd name="T26" fmla="*/ 1 w 151"/>
                  <a:gd name="T27" fmla="*/ 0 h 69"/>
                  <a:gd name="T28" fmla="*/ 1 w 151"/>
                  <a:gd name="T29" fmla="*/ 0 h 69"/>
                  <a:gd name="T30" fmla="*/ 1 w 151"/>
                  <a:gd name="T31" fmla="*/ 0 h 69"/>
                  <a:gd name="T32" fmla="*/ 1 w 151"/>
                  <a:gd name="T33" fmla="*/ 0 h 69"/>
                  <a:gd name="T34" fmla="*/ 0 w 151"/>
                  <a:gd name="T35" fmla="*/ 0 h 69"/>
                  <a:gd name="T36" fmla="*/ 0 w 151"/>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69"/>
                  <a:gd name="T59" fmla="*/ 151 w 151"/>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69">
                    <a:moveTo>
                      <a:pt x="0" y="9"/>
                    </a:moveTo>
                    <a:lnTo>
                      <a:pt x="4" y="0"/>
                    </a:lnTo>
                    <a:lnTo>
                      <a:pt x="10" y="9"/>
                    </a:lnTo>
                    <a:lnTo>
                      <a:pt x="21" y="13"/>
                    </a:lnTo>
                    <a:lnTo>
                      <a:pt x="43" y="20"/>
                    </a:lnTo>
                    <a:lnTo>
                      <a:pt x="65" y="26"/>
                    </a:lnTo>
                    <a:lnTo>
                      <a:pt x="100" y="31"/>
                    </a:lnTo>
                    <a:lnTo>
                      <a:pt x="139" y="37"/>
                    </a:lnTo>
                    <a:lnTo>
                      <a:pt x="151" y="65"/>
                    </a:lnTo>
                    <a:lnTo>
                      <a:pt x="108" y="57"/>
                    </a:lnTo>
                    <a:lnTo>
                      <a:pt x="73" y="54"/>
                    </a:lnTo>
                    <a:lnTo>
                      <a:pt x="45" y="58"/>
                    </a:lnTo>
                    <a:lnTo>
                      <a:pt x="25" y="69"/>
                    </a:lnTo>
                    <a:lnTo>
                      <a:pt x="25" y="60"/>
                    </a:lnTo>
                    <a:lnTo>
                      <a:pt x="25" y="51"/>
                    </a:lnTo>
                    <a:lnTo>
                      <a:pt x="21" y="43"/>
                    </a:lnTo>
                    <a:lnTo>
                      <a:pt x="10" y="30"/>
                    </a:lnTo>
                    <a:lnTo>
                      <a:pt x="0" y="19"/>
                    </a:lnTo>
                    <a:lnTo>
                      <a:pt x="0" y="9"/>
                    </a:lnTo>
                    <a:close/>
                  </a:path>
                </a:pathLst>
              </a:custGeom>
              <a:solidFill>
                <a:srgbClr val="FFA04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60" name="Freeform 123"/>
              <p:cNvSpPr>
                <a:spLocks/>
              </p:cNvSpPr>
              <p:nvPr/>
            </p:nvSpPr>
            <p:spPr bwMode="auto">
              <a:xfrm>
                <a:off x="2961" y="2875"/>
                <a:ext cx="89" cy="43"/>
              </a:xfrm>
              <a:custGeom>
                <a:avLst/>
                <a:gdLst>
                  <a:gd name="T0" fmla="*/ 1 w 177"/>
                  <a:gd name="T1" fmla="*/ 1 h 85"/>
                  <a:gd name="T2" fmla="*/ 1 w 177"/>
                  <a:gd name="T3" fmla="*/ 0 h 85"/>
                  <a:gd name="T4" fmla="*/ 1 w 177"/>
                  <a:gd name="T5" fmla="*/ 1 h 85"/>
                  <a:gd name="T6" fmla="*/ 1 w 177"/>
                  <a:gd name="T7" fmla="*/ 1 h 85"/>
                  <a:gd name="T8" fmla="*/ 1 w 177"/>
                  <a:gd name="T9" fmla="*/ 1 h 85"/>
                  <a:gd name="T10" fmla="*/ 1 w 177"/>
                  <a:gd name="T11" fmla="*/ 1 h 85"/>
                  <a:gd name="T12" fmla="*/ 1 w 177"/>
                  <a:gd name="T13" fmla="*/ 1 h 85"/>
                  <a:gd name="T14" fmla="*/ 1 w 177"/>
                  <a:gd name="T15" fmla="*/ 1 h 85"/>
                  <a:gd name="T16" fmla="*/ 2 w 177"/>
                  <a:gd name="T17" fmla="*/ 1 h 85"/>
                  <a:gd name="T18" fmla="*/ 2 w 177"/>
                  <a:gd name="T19" fmla="*/ 1 h 85"/>
                  <a:gd name="T20" fmla="*/ 2 w 177"/>
                  <a:gd name="T21" fmla="*/ 1 h 85"/>
                  <a:gd name="T22" fmla="*/ 1 w 177"/>
                  <a:gd name="T23" fmla="*/ 1 h 85"/>
                  <a:gd name="T24" fmla="*/ 1 w 177"/>
                  <a:gd name="T25" fmla="*/ 1 h 85"/>
                  <a:gd name="T26" fmla="*/ 1 w 177"/>
                  <a:gd name="T27" fmla="*/ 1 h 85"/>
                  <a:gd name="T28" fmla="*/ 1 w 177"/>
                  <a:gd name="T29" fmla="*/ 1 h 85"/>
                  <a:gd name="T30" fmla="*/ 1 w 177"/>
                  <a:gd name="T31" fmla="*/ 1 h 85"/>
                  <a:gd name="T32" fmla="*/ 1 w 177"/>
                  <a:gd name="T33" fmla="*/ 1 h 85"/>
                  <a:gd name="T34" fmla="*/ 1 w 177"/>
                  <a:gd name="T35" fmla="*/ 1 h 85"/>
                  <a:gd name="T36" fmla="*/ 1 w 177"/>
                  <a:gd name="T37" fmla="*/ 1 h 85"/>
                  <a:gd name="T38" fmla="*/ 0 w 177"/>
                  <a:gd name="T39" fmla="*/ 1 h 85"/>
                  <a:gd name="T40" fmla="*/ 1 w 177"/>
                  <a:gd name="T41" fmla="*/ 1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7"/>
                  <a:gd name="T64" fmla="*/ 0 h 85"/>
                  <a:gd name="T65" fmla="*/ 177 w 177"/>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7" h="85">
                    <a:moveTo>
                      <a:pt x="2" y="10"/>
                    </a:moveTo>
                    <a:lnTo>
                      <a:pt x="10" y="0"/>
                    </a:lnTo>
                    <a:lnTo>
                      <a:pt x="21" y="14"/>
                    </a:lnTo>
                    <a:lnTo>
                      <a:pt x="33" y="20"/>
                    </a:lnTo>
                    <a:lnTo>
                      <a:pt x="46" y="27"/>
                    </a:lnTo>
                    <a:lnTo>
                      <a:pt x="70" y="34"/>
                    </a:lnTo>
                    <a:lnTo>
                      <a:pt x="98" y="40"/>
                    </a:lnTo>
                    <a:lnTo>
                      <a:pt x="128" y="48"/>
                    </a:lnTo>
                    <a:lnTo>
                      <a:pt x="169" y="58"/>
                    </a:lnTo>
                    <a:lnTo>
                      <a:pt x="177" y="85"/>
                    </a:lnTo>
                    <a:lnTo>
                      <a:pt x="135" y="71"/>
                    </a:lnTo>
                    <a:lnTo>
                      <a:pt x="104" y="62"/>
                    </a:lnTo>
                    <a:lnTo>
                      <a:pt x="79" y="58"/>
                    </a:lnTo>
                    <a:lnTo>
                      <a:pt x="59" y="58"/>
                    </a:lnTo>
                    <a:lnTo>
                      <a:pt x="49" y="65"/>
                    </a:lnTo>
                    <a:lnTo>
                      <a:pt x="37" y="75"/>
                    </a:lnTo>
                    <a:lnTo>
                      <a:pt x="34" y="64"/>
                    </a:lnTo>
                    <a:lnTo>
                      <a:pt x="21" y="48"/>
                    </a:lnTo>
                    <a:lnTo>
                      <a:pt x="10" y="37"/>
                    </a:lnTo>
                    <a:lnTo>
                      <a:pt x="0" y="25"/>
                    </a:lnTo>
                    <a:lnTo>
                      <a:pt x="2" y="10"/>
                    </a:lnTo>
                    <a:close/>
                  </a:path>
                </a:pathLst>
              </a:custGeom>
              <a:solidFill>
                <a:srgbClr val="FFA04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61" name="Freeform 124"/>
              <p:cNvSpPr>
                <a:spLocks/>
              </p:cNvSpPr>
              <p:nvPr/>
            </p:nvSpPr>
            <p:spPr bwMode="auto">
              <a:xfrm>
                <a:off x="2971" y="2921"/>
                <a:ext cx="105" cy="94"/>
              </a:xfrm>
              <a:custGeom>
                <a:avLst/>
                <a:gdLst>
                  <a:gd name="T0" fmla="*/ 1 w 210"/>
                  <a:gd name="T1" fmla="*/ 1 h 188"/>
                  <a:gd name="T2" fmla="*/ 0 w 210"/>
                  <a:gd name="T3" fmla="*/ 1 h 188"/>
                  <a:gd name="T4" fmla="*/ 0 w 210"/>
                  <a:gd name="T5" fmla="*/ 1 h 188"/>
                  <a:gd name="T6" fmla="*/ 1 w 210"/>
                  <a:gd name="T7" fmla="*/ 0 h 188"/>
                  <a:gd name="T8" fmla="*/ 1 w 210"/>
                  <a:gd name="T9" fmla="*/ 1 h 188"/>
                  <a:gd name="T10" fmla="*/ 1 w 210"/>
                  <a:gd name="T11" fmla="*/ 1 h 188"/>
                  <a:gd name="T12" fmla="*/ 1 w 210"/>
                  <a:gd name="T13" fmla="*/ 1 h 188"/>
                  <a:gd name="T14" fmla="*/ 1 w 210"/>
                  <a:gd name="T15" fmla="*/ 1 h 188"/>
                  <a:gd name="T16" fmla="*/ 2 w 210"/>
                  <a:gd name="T17" fmla="*/ 1 h 188"/>
                  <a:gd name="T18" fmla="*/ 2 w 210"/>
                  <a:gd name="T19" fmla="*/ 1 h 188"/>
                  <a:gd name="T20" fmla="*/ 2 w 210"/>
                  <a:gd name="T21" fmla="*/ 1 h 188"/>
                  <a:gd name="T22" fmla="*/ 1 w 210"/>
                  <a:gd name="T23" fmla="*/ 1 h 188"/>
                  <a:gd name="T24" fmla="*/ 1 w 210"/>
                  <a:gd name="T25" fmla="*/ 1 h 188"/>
                  <a:gd name="T26" fmla="*/ 1 w 210"/>
                  <a:gd name="T27" fmla="*/ 1 h 188"/>
                  <a:gd name="T28" fmla="*/ 1 w 210"/>
                  <a:gd name="T29" fmla="*/ 1 h 188"/>
                  <a:gd name="T30" fmla="*/ 1 w 210"/>
                  <a:gd name="T31" fmla="*/ 1 h 188"/>
                  <a:gd name="T32" fmla="*/ 2 w 210"/>
                  <a:gd name="T33" fmla="*/ 1 h 188"/>
                  <a:gd name="T34" fmla="*/ 2 w 210"/>
                  <a:gd name="T35" fmla="*/ 1 h 188"/>
                  <a:gd name="T36" fmla="*/ 2 w 210"/>
                  <a:gd name="T37" fmla="*/ 1 h 188"/>
                  <a:gd name="T38" fmla="*/ 2 w 210"/>
                  <a:gd name="T39" fmla="*/ 1 h 188"/>
                  <a:gd name="T40" fmla="*/ 2 w 210"/>
                  <a:gd name="T41" fmla="*/ 1 h 188"/>
                  <a:gd name="T42" fmla="*/ 2 w 210"/>
                  <a:gd name="T43" fmla="*/ 1 h 188"/>
                  <a:gd name="T44" fmla="*/ 2 w 210"/>
                  <a:gd name="T45" fmla="*/ 1 h 188"/>
                  <a:gd name="T46" fmla="*/ 1 w 210"/>
                  <a:gd name="T47" fmla="*/ 1 h 188"/>
                  <a:gd name="T48" fmla="*/ 1 w 210"/>
                  <a:gd name="T49" fmla="*/ 1 h 188"/>
                  <a:gd name="T50" fmla="*/ 1 w 210"/>
                  <a:gd name="T51" fmla="*/ 1 h 188"/>
                  <a:gd name="T52" fmla="*/ 1 w 210"/>
                  <a:gd name="T53" fmla="*/ 1 h 188"/>
                  <a:gd name="T54" fmla="*/ 1 w 210"/>
                  <a:gd name="T55" fmla="*/ 1 h 188"/>
                  <a:gd name="T56" fmla="*/ 1 w 210"/>
                  <a:gd name="T57" fmla="*/ 1 h 1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0"/>
                  <a:gd name="T88" fmla="*/ 0 h 188"/>
                  <a:gd name="T89" fmla="*/ 210 w 210"/>
                  <a:gd name="T90" fmla="*/ 188 h 1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0" h="188">
                    <a:moveTo>
                      <a:pt x="1" y="29"/>
                    </a:moveTo>
                    <a:lnTo>
                      <a:pt x="0" y="17"/>
                    </a:lnTo>
                    <a:lnTo>
                      <a:pt x="0" y="9"/>
                    </a:lnTo>
                    <a:lnTo>
                      <a:pt x="7" y="0"/>
                    </a:lnTo>
                    <a:lnTo>
                      <a:pt x="22" y="14"/>
                    </a:lnTo>
                    <a:lnTo>
                      <a:pt x="47" y="26"/>
                    </a:lnTo>
                    <a:lnTo>
                      <a:pt x="72" y="36"/>
                    </a:lnTo>
                    <a:lnTo>
                      <a:pt x="107" y="45"/>
                    </a:lnTo>
                    <a:lnTo>
                      <a:pt x="157" y="53"/>
                    </a:lnTo>
                    <a:lnTo>
                      <a:pt x="168" y="75"/>
                    </a:lnTo>
                    <a:lnTo>
                      <a:pt x="141" y="68"/>
                    </a:lnTo>
                    <a:lnTo>
                      <a:pt x="115" y="65"/>
                    </a:lnTo>
                    <a:lnTo>
                      <a:pt x="102" y="67"/>
                    </a:lnTo>
                    <a:lnTo>
                      <a:pt x="98" y="78"/>
                    </a:lnTo>
                    <a:lnTo>
                      <a:pt x="106" y="92"/>
                    </a:lnTo>
                    <a:lnTo>
                      <a:pt x="116" y="104"/>
                    </a:lnTo>
                    <a:lnTo>
                      <a:pt x="137" y="125"/>
                    </a:lnTo>
                    <a:lnTo>
                      <a:pt x="168" y="146"/>
                    </a:lnTo>
                    <a:lnTo>
                      <a:pt x="210" y="171"/>
                    </a:lnTo>
                    <a:lnTo>
                      <a:pt x="210" y="188"/>
                    </a:lnTo>
                    <a:lnTo>
                      <a:pt x="192" y="178"/>
                    </a:lnTo>
                    <a:lnTo>
                      <a:pt x="168" y="168"/>
                    </a:lnTo>
                    <a:lnTo>
                      <a:pt x="133" y="146"/>
                    </a:lnTo>
                    <a:lnTo>
                      <a:pt x="106" y="123"/>
                    </a:lnTo>
                    <a:lnTo>
                      <a:pt x="80" y="104"/>
                    </a:lnTo>
                    <a:lnTo>
                      <a:pt x="56" y="82"/>
                    </a:lnTo>
                    <a:lnTo>
                      <a:pt x="35" y="64"/>
                    </a:lnTo>
                    <a:lnTo>
                      <a:pt x="14" y="47"/>
                    </a:lnTo>
                    <a:lnTo>
                      <a:pt x="1" y="29"/>
                    </a:lnTo>
                    <a:close/>
                  </a:path>
                </a:pathLst>
              </a:custGeom>
              <a:solidFill>
                <a:srgbClr val="FFA04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62" name="Freeform 125"/>
              <p:cNvSpPr>
                <a:spLocks/>
              </p:cNvSpPr>
              <p:nvPr/>
            </p:nvSpPr>
            <p:spPr bwMode="auto">
              <a:xfrm>
                <a:off x="2973" y="2753"/>
                <a:ext cx="43" cy="28"/>
              </a:xfrm>
              <a:custGeom>
                <a:avLst/>
                <a:gdLst>
                  <a:gd name="T0" fmla="*/ 0 w 87"/>
                  <a:gd name="T1" fmla="*/ 0 h 57"/>
                  <a:gd name="T2" fmla="*/ 0 w 87"/>
                  <a:gd name="T3" fmla="*/ 0 h 57"/>
                  <a:gd name="T4" fmla="*/ 0 w 87"/>
                  <a:gd name="T5" fmla="*/ 0 h 57"/>
                  <a:gd name="T6" fmla="*/ 0 w 87"/>
                  <a:gd name="T7" fmla="*/ 0 h 57"/>
                  <a:gd name="T8" fmla="*/ 0 w 87"/>
                  <a:gd name="T9" fmla="*/ 0 h 57"/>
                  <a:gd name="T10" fmla="*/ 0 w 87"/>
                  <a:gd name="T11" fmla="*/ 0 h 57"/>
                  <a:gd name="T12" fmla="*/ 0 w 87"/>
                  <a:gd name="T13" fmla="*/ 0 h 57"/>
                  <a:gd name="T14" fmla="*/ 0 w 87"/>
                  <a:gd name="T15" fmla="*/ 0 h 57"/>
                  <a:gd name="T16" fmla="*/ 0 w 87"/>
                  <a:gd name="T17" fmla="*/ 0 h 57"/>
                  <a:gd name="T18" fmla="*/ 0 w 87"/>
                  <a:gd name="T19" fmla="*/ 0 h 57"/>
                  <a:gd name="T20" fmla="*/ 0 w 87"/>
                  <a:gd name="T21" fmla="*/ 0 h 57"/>
                  <a:gd name="T22" fmla="*/ 0 w 87"/>
                  <a:gd name="T23" fmla="*/ 0 h 57"/>
                  <a:gd name="T24" fmla="*/ 0 w 87"/>
                  <a:gd name="T25" fmla="*/ 0 h 57"/>
                  <a:gd name="T26" fmla="*/ 0 w 87"/>
                  <a:gd name="T27" fmla="*/ 0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57"/>
                  <a:gd name="T44" fmla="*/ 87 w 87"/>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57">
                    <a:moveTo>
                      <a:pt x="0" y="0"/>
                    </a:moveTo>
                    <a:lnTo>
                      <a:pt x="10" y="9"/>
                    </a:lnTo>
                    <a:lnTo>
                      <a:pt x="25" y="17"/>
                    </a:lnTo>
                    <a:lnTo>
                      <a:pt x="42" y="27"/>
                    </a:lnTo>
                    <a:lnTo>
                      <a:pt x="60" y="36"/>
                    </a:lnTo>
                    <a:lnTo>
                      <a:pt x="78" y="44"/>
                    </a:lnTo>
                    <a:lnTo>
                      <a:pt x="87" y="50"/>
                    </a:lnTo>
                    <a:lnTo>
                      <a:pt x="66" y="57"/>
                    </a:lnTo>
                    <a:lnTo>
                      <a:pt x="42" y="50"/>
                    </a:lnTo>
                    <a:lnTo>
                      <a:pt x="18" y="43"/>
                    </a:lnTo>
                    <a:lnTo>
                      <a:pt x="0" y="34"/>
                    </a:lnTo>
                    <a:lnTo>
                      <a:pt x="1" y="27"/>
                    </a:lnTo>
                    <a:lnTo>
                      <a:pt x="3" y="14"/>
                    </a:lnTo>
                    <a:lnTo>
                      <a:pt x="0" y="0"/>
                    </a:lnTo>
                    <a:close/>
                  </a:path>
                </a:pathLst>
              </a:custGeom>
              <a:solidFill>
                <a:srgbClr val="FFA04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63" name="Freeform 126"/>
              <p:cNvSpPr>
                <a:spLocks/>
              </p:cNvSpPr>
              <p:nvPr/>
            </p:nvSpPr>
            <p:spPr bwMode="auto">
              <a:xfrm>
                <a:off x="3052" y="2746"/>
                <a:ext cx="371" cy="281"/>
              </a:xfrm>
              <a:custGeom>
                <a:avLst/>
                <a:gdLst>
                  <a:gd name="T0" fmla="*/ 2 w 743"/>
                  <a:gd name="T1" fmla="*/ 1 h 562"/>
                  <a:gd name="T2" fmla="*/ 2 w 743"/>
                  <a:gd name="T3" fmla="*/ 1 h 562"/>
                  <a:gd name="T4" fmla="*/ 1 w 743"/>
                  <a:gd name="T5" fmla="*/ 1 h 562"/>
                  <a:gd name="T6" fmla="*/ 0 w 743"/>
                  <a:gd name="T7" fmla="*/ 1 h 562"/>
                  <a:gd name="T8" fmla="*/ 1 w 743"/>
                  <a:gd name="T9" fmla="*/ 1 h 562"/>
                  <a:gd name="T10" fmla="*/ 3 w 743"/>
                  <a:gd name="T11" fmla="*/ 1 h 562"/>
                  <a:gd name="T12" fmla="*/ 4 w 743"/>
                  <a:gd name="T13" fmla="*/ 1 h 562"/>
                  <a:gd name="T14" fmla="*/ 5 w 743"/>
                  <a:gd name="T15" fmla="*/ 1 h 562"/>
                  <a:gd name="T16" fmla="*/ 4 w 743"/>
                  <a:gd name="T17" fmla="*/ 1 h 562"/>
                  <a:gd name="T18" fmla="*/ 4 w 743"/>
                  <a:gd name="T19" fmla="*/ 1 h 562"/>
                  <a:gd name="T20" fmla="*/ 2 w 743"/>
                  <a:gd name="T21" fmla="*/ 1 h 562"/>
                  <a:gd name="T22" fmla="*/ 1 w 743"/>
                  <a:gd name="T23" fmla="*/ 2 h 562"/>
                  <a:gd name="T24" fmla="*/ 3 w 743"/>
                  <a:gd name="T25" fmla="*/ 2 h 562"/>
                  <a:gd name="T26" fmla="*/ 4 w 743"/>
                  <a:gd name="T27" fmla="*/ 1 h 562"/>
                  <a:gd name="T28" fmla="*/ 5 w 743"/>
                  <a:gd name="T29" fmla="*/ 1 h 562"/>
                  <a:gd name="T30" fmla="*/ 5 w 743"/>
                  <a:gd name="T31" fmla="*/ 1 h 562"/>
                  <a:gd name="T32" fmla="*/ 4 w 743"/>
                  <a:gd name="T33" fmla="*/ 2 h 562"/>
                  <a:gd name="T34" fmla="*/ 3 w 743"/>
                  <a:gd name="T35" fmla="*/ 2 h 562"/>
                  <a:gd name="T36" fmla="*/ 1 w 743"/>
                  <a:gd name="T37" fmla="*/ 2 h 562"/>
                  <a:gd name="T38" fmla="*/ 2 w 743"/>
                  <a:gd name="T39" fmla="*/ 2 h 562"/>
                  <a:gd name="T40" fmla="*/ 3 w 743"/>
                  <a:gd name="T41" fmla="*/ 2 h 562"/>
                  <a:gd name="T42" fmla="*/ 4 w 743"/>
                  <a:gd name="T43" fmla="*/ 2 h 562"/>
                  <a:gd name="T44" fmla="*/ 5 w 743"/>
                  <a:gd name="T45" fmla="*/ 2 h 562"/>
                  <a:gd name="T46" fmla="*/ 4 w 743"/>
                  <a:gd name="T47" fmla="*/ 3 h 562"/>
                  <a:gd name="T48" fmla="*/ 3 w 743"/>
                  <a:gd name="T49" fmla="*/ 3 h 562"/>
                  <a:gd name="T50" fmla="*/ 2 w 743"/>
                  <a:gd name="T51" fmla="*/ 3 h 562"/>
                  <a:gd name="T52" fmla="*/ 1 w 743"/>
                  <a:gd name="T53" fmla="*/ 3 h 562"/>
                  <a:gd name="T54" fmla="*/ 2 w 743"/>
                  <a:gd name="T55" fmla="*/ 3 h 562"/>
                  <a:gd name="T56" fmla="*/ 3 w 743"/>
                  <a:gd name="T57" fmla="*/ 3 h 562"/>
                  <a:gd name="T58" fmla="*/ 4 w 743"/>
                  <a:gd name="T59" fmla="*/ 3 h 562"/>
                  <a:gd name="T60" fmla="*/ 4 w 743"/>
                  <a:gd name="T61" fmla="*/ 3 h 562"/>
                  <a:gd name="T62" fmla="*/ 4 w 743"/>
                  <a:gd name="T63" fmla="*/ 3 h 562"/>
                  <a:gd name="T64" fmla="*/ 3 w 743"/>
                  <a:gd name="T65" fmla="*/ 3 h 562"/>
                  <a:gd name="T66" fmla="*/ 2 w 743"/>
                  <a:gd name="T67" fmla="*/ 4 h 562"/>
                  <a:gd name="T68" fmla="*/ 3 w 743"/>
                  <a:gd name="T69" fmla="*/ 4 h 562"/>
                  <a:gd name="T70" fmla="*/ 3 w 743"/>
                  <a:gd name="T71" fmla="*/ 4 h 562"/>
                  <a:gd name="T72" fmla="*/ 4 w 743"/>
                  <a:gd name="T73" fmla="*/ 4 h 562"/>
                  <a:gd name="T74" fmla="*/ 4 w 743"/>
                  <a:gd name="T75" fmla="*/ 3 h 562"/>
                  <a:gd name="T76" fmla="*/ 5 w 743"/>
                  <a:gd name="T77" fmla="*/ 2 h 562"/>
                  <a:gd name="T78" fmla="*/ 5 w 743"/>
                  <a:gd name="T79" fmla="*/ 2 h 562"/>
                  <a:gd name="T80" fmla="*/ 5 w 743"/>
                  <a:gd name="T81" fmla="*/ 2 h 562"/>
                  <a:gd name="T82" fmla="*/ 5 w 743"/>
                  <a:gd name="T83" fmla="*/ 2 h 562"/>
                  <a:gd name="T84" fmla="*/ 5 w 743"/>
                  <a:gd name="T85" fmla="*/ 2 h 562"/>
                  <a:gd name="T86" fmla="*/ 5 w 743"/>
                  <a:gd name="T87" fmla="*/ 1 h 562"/>
                  <a:gd name="T88" fmla="*/ 5 w 743"/>
                  <a:gd name="T89" fmla="*/ 1 h 562"/>
                  <a:gd name="T90" fmla="*/ 5 w 743"/>
                  <a:gd name="T91" fmla="*/ 1 h 562"/>
                  <a:gd name="T92" fmla="*/ 5 w 743"/>
                  <a:gd name="T93" fmla="*/ 1 h 562"/>
                  <a:gd name="T94" fmla="*/ 5 w 743"/>
                  <a:gd name="T95" fmla="*/ 1 h 562"/>
                  <a:gd name="T96" fmla="*/ 5 w 743"/>
                  <a:gd name="T97" fmla="*/ 1 h 562"/>
                  <a:gd name="T98" fmla="*/ 5 w 743"/>
                  <a:gd name="T99" fmla="*/ 1 h 562"/>
                  <a:gd name="T100" fmla="*/ 5 w 743"/>
                  <a:gd name="T101" fmla="*/ 1 h 562"/>
                  <a:gd name="T102" fmla="*/ 5 w 743"/>
                  <a:gd name="T103" fmla="*/ 1 h 562"/>
                  <a:gd name="T104" fmla="*/ 3 w 743"/>
                  <a:gd name="T105" fmla="*/ 1 h 562"/>
                  <a:gd name="T106" fmla="*/ 2 w 743"/>
                  <a:gd name="T107" fmla="*/ 1 h 5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43"/>
                  <a:gd name="T163" fmla="*/ 0 h 562"/>
                  <a:gd name="T164" fmla="*/ 743 w 743"/>
                  <a:gd name="T165" fmla="*/ 562 h 5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43" h="562">
                    <a:moveTo>
                      <a:pt x="298" y="110"/>
                    </a:moveTo>
                    <a:lnTo>
                      <a:pt x="190" y="117"/>
                    </a:lnTo>
                    <a:lnTo>
                      <a:pt x="354" y="129"/>
                    </a:lnTo>
                    <a:lnTo>
                      <a:pt x="343" y="136"/>
                    </a:lnTo>
                    <a:lnTo>
                      <a:pt x="323" y="141"/>
                    </a:lnTo>
                    <a:lnTo>
                      <a:pt x="297" y="148"/>
                    </a:lnTo>
                    <a:lnTo>
                      <a:pt x="262" y="155"/>
                    </a:lnTo>
                    <a:lnTo>
                      <a:pt x="225" y="160"/>
                    </a:lnTo>
                    <a:lnTo>
                      <a:pt x="178" y="164"/>
                    </a:lnTo>
                    <a:lnTo>
                      <a:pt x="122" y="168"/>
                    </a:lnTo>
                    <a:lnTo>
                      <a:pt x="62" y="171"/>
                    </a:lnTo>
                    <a:lnTo>
                      <a:pt x="0" y="171"/>
                    </a:lnTo>
                    <a:lnTo>
                      <a:pt x="97" y="189"/>
                    </a:lnTo>
                    <a:lnTo>
                      <a:pt x="156" y="199"/>
                    </a:lnTo>
                    <a:lnTo>
                      <a:pt x="208" y="199"/>
                    </a:lnTo>
                    <a:lnTo>
                      <a:pt x="272" y="199"/>
                    </a:lnTo>
                    <a:lnTo>
                      <a:pt x="364" y="192"/>
                    </a:lnTo>
                    <a:lnTo>
                      <a:pt x="441" y="184"/>
                    </a:lnTo>
                    <a:lnTo>
                      <a:pt x="506" y="171"/>
                    </a:lnTo>
                    <a:lnTo>
                      <a:pt x="575" y="154"/>
                    </a:lnTo>
                    <a:lnTo>
                      <a:pt x="606" y="144"/>
                    </a:lnTo>
                    <a:lnTo>
                      <a:pt x="635" y="137"/>
                    </a:lnTo>
                    <a:lnTo>
                      <a:pt x="649" y="134"/>
                    </a:lnTo>
                    <a:lnTo>
                      <a:pt x="657" y="138"/>
                    </a:lnTo>
                    <a:lnTo>
                      <a:pt x="657" y="148"/>
                    </a:lnTo>
                    <a:lnTo>
                      <a:pt x="652" y="158"/>
                    </a:lnTo>
                    <a:lnTo>
                      <a:pt x="635" y="170"/>
                    </a:lnTo>
                    <a:lnTo>
                      <a:pt x="606" y="185"/>
                    </a:lnTo>
                    <a:lnTo>
                      <a:pt x="566" y="199"/>
                    </a:lnTo>
                    <a:lnTo>
                      <a:pt x="518" y="215"/>
                    </a:lnTo>
                    <a:lnTo>
                      <a:pt x="455" y="230"/>
                    </a:lnTo>
                    <a:lnTo>
                      <a:pt x="382" y="243"/>
                    </a:lnTo>
                    <a:lnTo>
                      <a:pt x="309" y="251"/>
                    </a:lnTo>
                    <a:lnTo>
                      <a:pt x="232" y="261"/>
                    </a:lnTo>
                    <a:lnTo>
                      <a:pt x="97" y="272"/>
                    </a:lnTo>
                    <a:lnTo>
                      <a:pt x="180" y="288"/>
                    </a:lnTo>
                    <a:lnTo>
                      <a:pt x="247" y="294"/>
                    </a:lnTo>
                    <a:lnTo>
                      <a:pt x="331" y="292"/>
                    </a:lnTo>
                    <a:lnTo>
                      <a:pt x="417" y="283"/>
                    </a:lnTo>
                    <a:lnTo>
                      <a:pt x="481" y="272"/>
                    </a:lnTo>
                    <a:lnTo>
                      <a:pt x="533" y="261"/>
                    </a:lnTo>
                    <a:lnTo>
                      <a:pt x="575" y="251"/>
                    </a:lnTo>
                    <a:lnTo>
                      <a:pt x="619" y="240"/>
                    </a:lnTo>
                    <a:lnTo>
                      <a:pt x="653" y="229"/>
                    </a:lnTo>
                    <a:lnTo>
                      <a:pt x="669" y="226"/>
                    </a:lnTo>
                    <a:lnTo>
                      <a:pt x="678" y="226"/>
                    </a:lnTo>
                    <a:lnTo>
                      <a:pt x="677" y="234"/>
                    </a:lnTo>
                    <a:lnTo>
                      <a:pt x="671" y="244"/>
                    </a:lnTo>
                    <a:lnTo>
                      <a:pt x="657" y="257"/>
                    </a:lnTo>
                    <a:lnTo>
                      <a:pt x="627" y="274"/>
                    </a:lnTo>
                    <a:lnTo>
                      <a:pt x="592" y="289"/>
                    </a:lnTo>
                    <a:lnTo>
                      <a:pt x="554" y="303"/>
                    </a:lnTo>
                    <a:lnTo>
                      <a:pt x="504" y="319"/>
                    </a:lnTo>
                    <a:lnTo>
                      <a:pt x="445" y="333"/>
                    </a:lnTo>
                    <a:lnTo>
                      <a:pt x="358" y="347"/>
                    </a:lnTo>
                    <a:lnTo>
                      <a:pt x="298" y="357"/>
                    </a:lnTo>
                    <a:lnTo>
                      <a:pt x="241" y="362"/>
                    </a:lnTo>
                    <a:lnTo>
                      <a:pt x="156" y="367"/>
                    </a:lnTo>
                    <a:lnTo>
                      <a:pt x="243" y="376"/>
                    </a:lnTo>
                    <a:lnTo>
                      <a:pt x="310" y="381"/>
                    </a:lnTo>
                    <a:lnTo>
                      <a:pt x="366" y="382"/>
                    </a:lnTo>
                    <a:lnTo>
                      <a:pt x="429" y="381"/>
                    </a:lnTo>
                    <a:lnTo>
                      <a:pt x="489" y="374"/>
                    </a:lnTo>
                    <a:lnTo>
                      <a:pt x="538" y="365"/>
                    </a:lnTo>
                    <a:lnTo>
                      <a:pt x="576" y="354"/>
                    </a:lnTo>
                    <a:lnTo>
                      <a:pt x="639" y="337"/>
                    </a:lnTo>
                    <a:lnTo>
                      <a:pt x="647" y="337"/>
                    </a:lnTo>
                    <a:lnTo>
                      <a:pt x="653" y="340"/>
                    </a:lnTo>
                    <a:lnTo>
                      <a:pt x="652" y="351"/>
                    </a:lnTo>
                    <a:lnTo>
                      <a:pt x="644" y="362"/>
                    </a:lnTo>
                    <a:lnTo>
                      <a:pt x="629" y="374"/>
                    </a:lnTo>
                    <a:lnTo>
                      <a:pt x="608" y="387"/>
                    </a:lnTo>
                    <a:lnTo>
                      <a:pt x="571" y="402"/>
                    </a:lnTo>
                    <a:lnTo>
                      <a:pt x="533" y="416"/>
                    </a:lnTo>
                    <a:lnTo>
                      <a:pt x="497" y="426"/>
                    </a:lnTo>
                    <a:lnTo>
                      <a:pt x="455" y="433"/>
                    </a:lnTo>
                    <a:lnTo>
                      <a:pt x="416" y="438"/>
                    </a:lnTo>
                    <a:lnTo>
                      <a:pt x="366" y="443"/>
                    </a:lnTo>
                    <a:lnTo>
                      <a:pt x="310" y="445"/>
                    </a:lnTo>
                    <a:lnTo>
                      <a:pt x="255" y="446"/>
                    </a:lnTo>
                    <a:lnTo>
                      <a:pt x="168" y="446"/>
                    </a:lnTo>
                    <a:lnTo>
                      <a:pt x="215" y="459"/>
                    </a:lnTo>
                    <a:lnTo>
                      <a:pt x="257" y="467"/>
                    </a:lnTo>
                    <a:lnTo>
                      <a:pt x="306" y="473"/>
                    </a:lnTo>
                    <a:lnTo>
                      <a:pt x="347" y="474"/>
                    </a:lnTo>
                    <a:lnTo>
                      <a:pt x="390" y="476"/>
                    </a:lnTo>
                    <a:lnTo>
                      <a:pt x="433" y="474"/>
                    </a:lnTo>
                    <a:lnTo>
                      <a:pt x="469" y="473"/>
                    </a:lnTo>
                    <a:lnTo>
                      <a:pt x="502" y="467"/>
                    </a:lnTo>
                    <a:lnTo>
                      <a:pt x="549" y="459"/>
                    </a:lnTo>
                    <a:lnTo>
                      <a:pt x="583" y="452"/>
                    </a:lnTo>
                    <a:lnTo>
                      <a:pt x="596" y="453"/>
                    </a:lnTo>
                    <a:lnTo>
                      <a:pt x="598" y="461"/>
                    </a:lnTo>
                    <a:lnTo>
                      <a:pt x="594" y="469"/>
                    </a:lnTo>
                    <a:lnTo>
                      <a:pt x="584" y="478"/>
                    </a:lnTo>
                    <a:lnTo>
                      <a:pt x="570" y="488"/>
                    </a:lnTo>
                    <a:lnTo>
                      <a:pt x="553" y="494"/>
                    </a:lnTo>
                    <a:lnTo>
                      <a:pt x="533" y="501"/>
                    </a:lnTo>
                    <a:lnTo>
                      <a:pt x="502" y="508"/>
                    </a:lnTo>
                    <a:lnTo>
                      <a:pt x="439" y="515"/>
                    </a:lnTo>
                    <a:lnTo>
                      <a:pt x="378" y="522"/>
                    </a:lnTo>
                    <a:lnTo>
                      <a:pt x="257" y="529"/>
                    </a:lnTo>
                    <a:lnTo>
                      <a:pt x="413" y="536"/>
                    </a:lnTo>
                    <a:lnTo>
                      <a:pt x="445" y="536"/>
                    </a:lnTo>
                    <a:lnTo>
                      <a:pt x="460" y="541"/>
                    </a:lnTo>
                    <a:lnTo>
                      <a:pt x="468" y="546"/>
                    </a:lnTo>
                    <a:lnTo>
                      <a:pt x="465" y="556"/>
                    </a:lnTo>
                    <a:lnTo>
                      <a:pt x="473" y="560"/>
                    </a:lnTo>
                    <a:lnTo>
                      <a:pt x="493" y="562"/>
                    </a:lnTo>
                    <a:lnTo>
                      <a:pt x="523" y="553"/>
                    </a:lnTo>
                    <a:lnTo>
                      <a:pt x="550" y="542"/>
                    </a:lnTo>
                    <a:lnTo>
                      <a:pt x="571" y="531"/>
                    </a:lnTo>
                    <a:lnTo>
                      <a:pt x="588" y="522"/>
                    </a:lnTo>
                    <a:lnTo>
                      <a:pt x="606" y="507"/>
                    </a:lnTo>
                    <a:lnTo>
                      <a:pt x="661" y="447"/>
                    </a:lnTo>
                    <a:lnTo>
                      <a:pt x="704" y="396"/>
                    </a:lnTo>
                    <a:lnTo>
                      <a:pt x="720" y="370"/>
                    </a:lnTo>
                    <a:lnTo>
                      <a:pt x="723" y="359"/>
                    </a:lnTo>
                    <a:lnTo>
                      <a:pt x="725" y="351"/>
                    </a:lnTo>
                    <a:lnTo>
                      <a:pt x="725" y="342"/>
                    </a:lnTo>
                    <a:lnTo>
                      <a:pt x="717" y="331"/>
                    </a:lnTo>
                    <a:lnTo>
                      <a:pt x="712" y="325"/>
                    </a:lnTo>
                    <a:lnTo>
                      <a:pt x="709" y="315"/>
                    </a:lnTo>
                    <a:lnTo>
                      <a:pt x="712" y="305"/>
                    </a:lnTo>
                    <a:lnTo>
                      <a:pt x="717" y="297"/>
                    </a:lnTo>
                    <a:lnTo>
                      <a:pt x="723" y="289"/>
                    </a:lnTo>
                    <a:lnTo>
                      <a:pt x="730" y="281"/>
                    </a:lnTo>
                    <a:lnTo>
                      <a:pt x="738" y="272"/>
                    </a:lnTo>
                    <a:lnTo>
                      <a:pt x="743" y="263"/>
                    </a:lnTo>
                    <a:lnTo>
                      <a:pt x="742" y="251"/>
                    </a:lnTo>
                    <a:lnTo>
                      <a:pt x="737" y="243"/>
                    </a:lnTo>
                    <a:lnTo>
                      <a:pt x="730" y="234"/>
                    </a:lnTo>
                    <a:lnTo>
                      <a:pt x="723" y="227"/>
                    </a:lnTo>
                    <a:lnTo>
                      <a:pt x="716" y="218"/>
                    </a:lnTo>
                    <a:lnTo>
                      <a:pt x="713" y="209"/>
                    </a:lnTo>
                    <a:lnTo>
                      <a:pt x="716" y="201"/>
                    </a:lnTo>
                    <a:lnTo>
                      <a:pt x="725" y="189"/>
                    </a:lnTo>
                    <a:lnTo>
                      <a:pt x="734" y="181"/>
                    </a:lnTo>
                    <a:lnTo>
                      <a:pt x="738" y="171"/>
                    </a:lnTo>
                    <a:lnTo>
                      <a:pt x="738" y="158"/>
                    </a:lnTo>
                    <a:lnTo>
                      <a:pt x="733" y="147"/>
                    </a:lnTo>
                    <a:lnTo>
                      <a:pt x="723" y="137"/>
                    </a:lnTo>
                    <a:lnTo>
                      <a:pt x="720" y="130"/>
                    </a:lnTo>
                    <a:lnTo>
                      <a:pt x="716" y="120"/>
                    </a:lnTo>
                    <a:lnTo>
                      <a:pt x="717" y="109"/>
                    </a:lnTo>
                    <a:lnTo>
                      <a:pt x="725" y="99"/>
                    </a:lnTo>
                    <a:lnTo>
                      <a:pt x="730" y="93"/>
                    </a:lnTo>
                    <a:lnTo>
                      <a:pt x="738" y="86"/>
                    </a:lnTo>
                    <a:lnTo>
                      <a:pt x="742" y="76"/>
                    </a:lnTo>
                    <a:lnTo>
                      <a:pt x="743" y="65"/>
                    </a:lnTo>
                    <a:lnTo>
                      <a:pt x="741" y="59"/>
                    </a:lnTo>
                    <a:lnTo>
                      <a:pt x="733" y="48"/>
                    </a:lnTo>
                    <a:lnTo>
                      <a:pt x="725" y="40"/>
                    </a:lnTo>
                    <a:lnTo>
                      <a:pt x="720" y="28"/>
                    </a:lnTo>
                    <a:lnTo>
                      <a:pt x="720" y="0"/>
                    </a:lnTo>
                    <a:lnTo>
                      <a:pt x="644" y="41"/>
                    </a:lnTo>
                    <a:lnTo>
                      <a:pt x="598" y="57"/>
                    </a:lnTo>
                    <a:lnTo>
                      <a:pt x="545" y="71"/>
                    </a:lnTo>
                    <a:lnTo>
                      <a:pt x="482" y="86"/>
                    </a:lnTo>
                    <a:lnTo>
                      <a:pt x="427" y="95"/>
                    </a:lnTo>
                    <a:lnTo>
                      <a:pt x="371" y="103"/>
                    </a:lnTo>
                    <a:lnTo>
                      <a:pt x="298" y="110"/>
                    </a:lnTo>
                    <a:close/>
                  </a:path>
                </a:pathLst>
              </a:custGeom>
              <a:solidFill>
                <a:srgbClr val="FFA04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sp>
          <p:nvSpPr>
            <p:cNvPr id="528" name="Freeform 127"/>
            <p:cNvSpPr>
              <a:spLocks/>
            </p:cNvSpPr>
            <p:nvPr/>
          </p:nvSpPr>
          <p:spPr bwMode="auto">
            <a:xfrm>
              <a:off x="2995613" y="6037264"/>
              <a:ext cx="55562" cy="22225"/>
            </a:xfrm>
            <a:custGeom>
              <a:avLst/>
              <a:gdLst>
                <a:gd name="T0" fmla="*/ 2147483647 w 170"/>
                <a:gd name="T1" fmla="*/ 2147483647 h 57"/>
                <a:gd name="T2" fmla="*/ 2147483647 w 170"/>
                <a:gd name="T3" fmla="*/ 0 h 57"/>
                <a:gd name="T4" fmla="*/ 2147483647 w 170"/>
                <a:gd name="T5" fmla="*/ 2147483647 h 57"/>
                <a:gd name="T6" fmla="*/ 2147483647 w 170"/>
                <a:gd name="T7" fmla="*/ 2147483647 h 57"/>
                <a:gd name="T8" fmla="*/ 0 w 170"/>
                <a:gd name="T9" fmla="*/ 2147483647 h 57"/>
                <a:gd name="T10" fmla="*/ 2147483647 w 170"/>
                <a:gd name="T11" fmla="*/ 2147483647 h 57"/>
                <a:gd name="T12" fmla="*/ 2147483647 w 170"/>
                <a:gd name="T13" fmla="*/ 2147483647 h 57"/>
                <a:gd name="T14" fmla="*/ 2147483647 w 170"/>
                <a:gd name="T15" fmla="*/ 2147483647 h 57"/>
                <a:gd name="T16" fmla="*/ 2147483647 w 170"/>
                <a:gd name="T17" fmla="*/ 2147483647 h 57"/>
                <a:gd name="T18" fmla="*/ 2147483647 w 170"/>
                <a:gd name="T19" fmla="*/ 2147483647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57"/>
                <a:gd name="T32" fmla="*/ 170 w 170"/>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57">
                  <a:moveTo>
                    <a:pt x="170" y="11"/>
                  </a:moveTo>
                  <a:lnTo>
                    <a:pt x="154" y="0"/>
                  </a:lnTo>
                  <a:lnTo>
                    <a:pt x="102" y="21"/>
                  </a:lnTo>
                  <a:lnTo>
                    <a:pt x="50" y="36"/>
                  </a:lnTo>
                  <a:lnTo>
                    <a:pt x="0" y="48"/>
                  </a:lnTo>
                  <a:lnTo>
                    <a:pt x="9" y="57"/>
                  </a:lnTo>
                  <a:lnTo>
                    <a:pt x="44" y="57"/>
                  </a:lnTo>
                  <a:lnTo>
                    <a:pt x="90" y="49"/>
                  </a:lnTo>
                  <a:lnTo>
                    <a:pt x="133" y="32"/>
                  </a:lnTo>
                  <a:lnTo>
                    <a:pt x="170" y="11"/>
                  </a:lnTo>
                  <a:close/>
                </a:path>
              </a:pathLst>
            </a:custGeom>
            <a:solidFill>
              <a:srgbClr val="FFE0C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29" name="Freeform 128"/>
            <p:cNvSpPr>
              <a:spLocks/>
            </p:cNvSpPr>
            <p:nvPr/>
          </p:nvSpPr>
          <p:spPr bwMode="auto">
            <a:xfrm>
              <a:off x="3005138" y="6073775"/>
              <a:ext cx="49212" cy="25400"/>
            </a:xfrm>
            <a:custGeom>
              <a:avLst/>
              <a:gdLst>
                <a:gd name="T0" fmla="*/ 2147483647 w 148"/>
                <a:gd name="T1" fmla="*/ 2147483647 h 64"/>
                <a:gd name="T2" fmla="*/ 2147483647 w 148"/>
                <a:gd name="T3" fmla="*/ 0 h 64"/>
                <a:gd name="T4" fmla="*/ 2147483647 w 148"/>
                <a:gd name="T5" fmla="*/ 2147483647 h 64"/>
                <a:gd name="T6" fmla="*/ 2147483647 w 148"/>
                <a:gd name="T7" fmla="*/ 2147483647 h 64"/>
                <a:gd name="T8" fmla="*/ 0 w 148"/>
                <a:gd name="T9" fmla="*/ 2147483647 h 64"/>
                <a:gd name="T10" fmla="*/ 2147483647 w 148"/>
                <a:gd name="T11" fmla="*/ 2147483647 h 64"/>
                <a:gd name="T12" fmla="*/ 2147483647 w 148"/>
                <a:gd name="T13" fmla="*/ 2147483647 h 64"/>
                <a:gd name="T14" fmla="*/ 2147483647 w 148"/>
                <a:gd name="T15" fmla="*/ 2147483647 h 64"/>
                <a:gd name="T16" fmla="*/ 2147483647 w 148"/>
                <a:gd name="T17" fmla="*/ 2147483647 h 64"/>
                <a:gd name="T18" fmla="*/ 2147483647 w 148"/>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8"/>
                <a:gd name="T31" fmla="*/ 0 h 64"/>
                <a:gd name="T32" fmla="*/ 148 w 148"/>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8" h="64">
                  <a:moveTo>
                    <a:pt x="148" y="13"/>
                  </a:moveTo>
                  <a:lnTo>
                    <a:pt x="140" y="0"/>
                  </a:lnTo>
                  <a:lnTo>
                    <a:pt x="90" y="28"/>
                  </a:lnTo>
                  <a:lnTo>
                    <a:pt x="50" y="41"/>
                  </a:lnTo>
                  <a:lnTo>
                    <a:pt x="0" y="54"/>
                  </a:lnTo>
                  <a:lnTo>
                    <a:pt x="10" y="64"/>
                  </a:lnTo>
                  <a:lnTo>
                    <a:pt x="42" y="64"/>
                  </a:lnTo>
                  <a:lnTo>
                    <a:pt x="75" y="56"/>
                  </a:lnTo>
                  <a:lnTo>
                    <a:pt x="113" y="37"/>
                  </a:lnTo>
                  <a:lnTo>
                    <a:pt x="148" y="13"/>
                  </a:lnTo>
                  <a:close/>
                </a:path>
              </a:pathLst>
            </a:custGeom>
            <a:solidFill>
              <a:srgbClr val="FFE0C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30" name="Freeform 129"/>
            <p:cNvSpPr>
              <a:spLocks/>
            </p:cNvSpPr>
            <p:nvPr/>
          </p:nvSpPr>
          <p:spPr bwMode="auto">
            <a:xfrm>
              <a:off x="3001963" y="6116638"/>
              <a:ext cx="49212" cy="25400"/>
            </a:xfrm>
            <a:custGeom>
              <a:avLst/>
              <a:gdLst>
                <a:gd name="T0" fmla="*/ 2147483647 w 151"/>
                <a:gd name="T1" fmla="*/ 2147483647 h 63"/>
                <a:gd name="T2" fmla="*/ 2147483647 w 151"/>
                <a:gd name="T3" fmla="*/ 0 h 63"/>
                <a:gd name="T4" fmla="*/ 2147483647 w 151"/>
                <a:gd name="T5" fmla="*/ 2147483647 h 63"/>
                <a:gd name="T6" fmla="*/ 2147483647 w 151"/>
                <a:gd name="T7" fmla="*/ 2147483647 h 63"/>
                <a:gd name="T8" fmla="*/ 0 w 151"/>
                <a:gd name="T9" fmla="*/ 2147483647 h 63"/>
                <a:gd name="T10" fmla="*/ 2147483647 w 151"/>
                <a:gd name="T11" fmla="*/ 2147483647 h 63"/>
                <a:gd name="T12" fmla="*/ 2147483647 w 151"/>
                <a:gd name="T13" fmla="*/ 2147483647 h 63"/>
                <a:gd name="T14" fmla="*/ 2147483647 w 151"/>
                <a:gd name="T15" fmla="*/ 2147483647 h 63"/>
                <a:gd name="T16" fmla="*/ 2147483647 w 151"/>
                <a:gd name="T17" fmla="*/ 2147483647 h 63"/>
                <a:gd name="T18" fmla="*/ 2147483647 w 151"/>
                <a:gd name="T19" fmla="*/ 2147483647 h 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63"/>
                <a:gd name="T32" fmla="*/ 151 w 151"/>
                <a:gd name="T33" fmla="*/ 63 h 6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63">
                  <a:moveTo>
                    <a:pt x="151" y="9"/>
                  </a:moveTo>
                  <a:lnTo>
                    <a:pt x="141" y="0"/>
                  </a:lnTo>
                  <a:lnTo>
                    <a:pt x="94" y="25"/>
                  </a:lnTo>
                  <a:lnTo>
                    <a:pt x="51" y="40"/>
                  </a:lnTo>
                  <a:lnTo>
                    <a:pt x="0" y="51"/>
                  </a:lnTo>
                  <a:lnTo>
                    <a:pt x="10" y="63"/>
                  </a:lnTo>
                  <a:lnTo>
                    <a:pt x="43" y="61"/>
                  </a:lnTo>
                  <a:lnTo>
                    <a:pt x="82" y="53"/>
                  </a:lnTo>
                  <a:lnTo>
                    <a:pt x="123" y="33"/>
                  </a:lnTo>
                  <a:lnTo>
                    <a:pt x="151" y="9"/>
                  </a:lnTo>
                  <a:close/>
                </a:path>
              </a:pathLst>
            </a:custGeom>
            <a:solidFill>
              <a:srgbClr val="FFE0C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31" name="Freeform 130"/>
            <p:cNvSpPr>
              <a:spLocks/>
            </p:cNvSpPr>
            <p:nvPr/>
          </p:nvSpPr>
          <p:spPr bwMode="auto">
            <a:xfrm>
              <a:off x="2981325" y="5999164"/>
              <a:ext cx="57150" cy="22225"/>
            </a:xfrm>
            <a:custGeom>
              <a:avLst/>
              <a:gdLst>
                <a:gd name="T0" fmla="*/ 2147483647 w 173"/>
                <a:gd name="T1" fmla="*/ 2147483647 h 55"/>
                <a:gd name="T2" fmla="*/ 2147483647 w 173"/>
                <a:gd name="T3" fmla="*/ 0 h 55"/>
                <a:gd name="T4" fmla="*/ 2147483647 w 173"/>
                <a:gd name="T5" fmla="*/ 2147483647 h 55"/>
                <a:gd name="T6" fmla="*/ 2147483647 w 173"/>
                <a:gd name="T7" fmla="*/ 2147483647 h 55"/>
                <a:gd name="T8" fmla="*/ 0 w 173"/>
                <a:gd name="T9" fmla="*/ 2147483647 h 55"/>
                <a:gd name="T10" fmla="*/ 2147483647 w 173"/>
                <a:gd name="T11" fmla="*/ 2147483647 h 55"/>
                <a:gd name="T12" fmla="*/ 2147483647 w 173"/>
                <a:gd name="T13" fmla="*/ 2147483647 h 55"/>
                <a:gd name="T14" fmla="*/ 2147483647 w 173"/>
                <a:gd name="T15" fmla="*/ 2147483647 h 55"/>
                <a:gd name="T16" fmla="*/ 2147483647 w 173"/>
                <a:gd name="T17" fmla="*/ 2147483647 h 55"/>
                <a:gd name="T18" fmla="*/ 2147483647 w 173"/>
                <a:gd name="T19" fmla="*/ 2147483647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3"/>
                <a:gd name="T31" fmla="*/ 0 h 55"/>
                <a:gd name="T32" fmla="*/ 173 w 173"/>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3" h="55">
                  <a:moveTo>
                    <a:pt x="173" y="10"/>
                  </a:moveTo>
                  <a:lnTo>
                    <a:pt x="156" y="0"/>
                  </a:lnTo>
                  <a:lnTo>
                    <a:pt x="98" y="21"/>
                  </a:lnTo>
                  <a:lnTo>
                    <a:pt x="50" y="34"/>
                  </a:lnTo>
                  <a:lnTo>
                    <a:pt x="0" y="45"/>
                  </a:lnTo>
                  <a:lnTo>
                    <a:pt x="10" y="55"/>
                  </a:lnTo>
                  <a:lnTo>
                    <a:pt x="42" y="54"/>
                  </a:lnTo>
                  <a:lnTo>
                    <a:pt x="83" y="47"/>
                  </a:lnTo>
                  <a:lnTo>
                    <a:pt x="128" y="33"/>
                  </a:lnTo>
                  <a:lnTo>
                    <a:pt x="173" y="10"/>
                  </a:lnTo>
                  <a:close/>
                </a:path>
              </a:pathLst>
            </a:custGeom>
            <a:solidFill>
              <a:srgbClr val="FFE0C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32" name="Freeform 131"/>
            <p:cNvSpPr>
              <a:spLocks/>
            </p:cNvSpPr>
            <p:nvPr/>
          </p:nvSpPr>
          <p:spPr bwMode="auto">
            <a:xfrm>
              <a:off x="2595563" y="4995864"/>
              <a:ext cx="679450" cy="949325"/>
            </a:xfrm>
            <a:custGeom>
              <a:avLst/>
              <a:gdLst>
                <a:gd name="T0" fmla="*/ 2147483647 w 2046"/>
                <a:gd name="T1" fmla="*/ 2147483647 h 2371"/>
                <a:gd name="T2" fmla="*/ 2147483647 w 2046"/>
                <a:gd name="T3" fmla="*/ 2147483647 h 2371"/>
                <a:gd name="T4" fmla="*/ 2147483647 w 2046"/>
                <a:gd name="T5" fmla="*/ 2147483647 h 2371"/>
                <a:gd name="T6" fmla="*/ 2147483647 w 2046"/>
                <a:gd name="T7" fmla="*/ 2147483647 h 2371"/>
                <a:gd name="T8" fmla="*/ 2147483647 w 2046"/>
                <a:gd name="T9" fmla="*/ 2147483647 h 2371"/>
                <a:gd name="T10" fmla="*/ 2147483647 w 2046"/>
                <a:gd name="T11" fmla="*/ 2147483647 h 2371"/>
                <a:gd name="T12" fmla="*/ 2147483647 w 2046"/>
                <a:gd name="T13" fmla="*/ 2147483647 h 2371"/>
                <a:gd name="T14" fmla="*/ 2147483647 w 2046"/>
                <a:gd name="T15" fmla="*/ 2147483647 h 2371"/>
                <a:gd name="T16" fmla="*/ 2147483647 w 2046"/>
                <a:gd name="T17" fmla="*/ 2147483647 h 2371"/>
                <a:gd name="T18" fmla="*/ 2147483647 w 2046"/>
                <a:gd name="T19" fmla="*/ 2147483647 h 2371"/>
                <a:gd name="T20" fmla="*/ 2147483647 w 2046"/>
                <a:gd name="T21" fmla="*/ 2147483647 h 2371"/>
                <a:gd name="T22" fmla="*/ 2147483647 w 2046"/>
                <a:gd name="T23" fmla="*/ 2147483647 h 2371"/>
                <a:gd name="T24" fmla="*/ 2147483647 w 2046"/>
                <a:gd name="T25" fmla="*/ 2147483647 h 2371"/>
                <a:gd name="T26" fmla="*/ 2147483647 w 2046"/>
                <a:gd name="T27" fmla="*/ 2147483647 h 2371"/>
                <a:gd name="T28" fmla="*/ 2147483647 w 2046"/>
                <a:gd name="T29" fmla="*/ 2147483647 h 2371"/>
                <a:gd name="T30" fmla="*/ 2147483647 w 2046"/>
                <a:gd name="T31" fmla="*/ 2147483647 h 2371"/>
                <a:gd name="T32" fmla="*/ 2147483647 w 2046"/>
                <a:gd name="T33" fmla="*/ 2147483647 h 2371"/>
                <a:gd name="T34" fmla="*/ 2147483647 w 2046"/>
                <a:gd name="T35" fmla="*/ 2147483647 h 2371"/>
                <a:gd name="T36" fmla="*/ 2147483647 w 2046"/>
                <a:gd name="T37" fmla="*/ 2147483647 h 2371"/>
                <a:gd name="T38" fmla="*/ 2147483647 w 2046"/>
                <a:gd name="T39" fmla="*/ 2147483647 h 2371"/>
                <a:gd name="T40" fmla="*/ 2147483647 w 2046"/>
                <a:gd name="T41" fmla="*/ 0 h 2371"/>
                <a:gd name="T42" fmla="*/ 2147483647 w 2046"/>
                <a:gd name="T43" fmla="*/ 2147483647 h 2371"/>
                <a:gd name="T44" fmla="*/ 2147483647 w 2046"/>
                <a:gd name="T45" fmla="*/ 2147483647 h 2371"/>
                <a:gd name="T46" fmla="*/ 2147483647 w 2046"/>
                <a:gd name="T47" fmla="*/ 2147483647 h 2371"/>
                <a:gd name="T48" fmla="*/ 2147483647 w 2046"/>
                <a:gd name="T49" fmla="*/ 2147483647 h 2371"/>
                <a:gd name="T50" fmla="*/ 2147483647 w 2046"/>
                <a:gd name="T51" fmla="*/ 2147483647 h 2371"/>
                <a:gd name="T52" fmla="*/ 2147483647 w 2046"/>
                <a:gd name="T53" fmla="*/ 2147483647 h 2371"/>
                <a:gd name="T54" fmla="*/ 2147483647 w 2046"/>
                <a:gd name="T55" fmla="*/ 2147483647 h 2371"/>
                <a:gd name="T56" fmla="*/ 2147483647 w 2046"/>
                <a:gd name="T57" fmla="*/ 2147483647 h 2371"/>
                <a:gd name="T58" fmla="*/ 0 w 2046"/>
                <a:gd name="T59" fmla="*/ 2147483647 h 2371"/>
                <a:gd name="T60" fmla="*/ 2147483647 w 2046"/>
                <a:gd name="T61" fmla="*/ 2147483647 h 2371"/>
                <a:gd name="T62" fmla="*/ 2147483647 w 2046"/>
                <a:gd name="T63" fmla="*/ 2147483647 h 2371"/>
                <a:gd name="T64" fmla="*/ 2147483647 w 2046"/>
                <a:gd name="T65" fmla="*/ 2147483647 h 2371"/>
                <a:gd name="T66" fmla="*/ 2147483647 w 2046"/>
                <a:gd name="T67" fmla="*/ 2147483647 h 2371"/>
                <a:gd name="T68" fmla="*/ 2147483647 w 2046"/>
                <a:gd name="T69" fmla="*/ 2147483647 h 2371"/>
                <a:gd name="T70" fmla="*/ 2147483647 w 2046"/>
                <a:gd name="T71" fmla="*/ 2147483647 h 2371"/>
                <a:gd name="T72" fmla="*/ 2147483647 w 2046"/>
                <a:gd name="T73" fmla="*/ 2147483647 h 2371"/>
                <a:gd name="T74" fmla="*/ 2147483647 w 2046"/>
                <a:gd name="T75" fmla="*/ 2147483647 h 2371"/>
                <a:gd name="T76" fmla="*/ 2147483647 w 2046"/>
                <a:gd name="T77" fmla="*/ 2147483647 h 2371"/>
                <a:gd name="T78" fmla="*/ 2147483647 w 2046"/>
                <a:gd name="T79" fmla="*/ 2147483647 h 2371"/>
                <a:gd name="T80" fmla="*/ 2147483647 w 2046"/>
                <a:gd name="T81" fmla="*/ 2147483647 h 2371"/>
                <a:gd name="T82" fmla="*/ 2147483647 w 2046"/>
                <a:gd name="T83" fmla="*/ 2147483647 h 2371"/>
                <a:gd name="T84" fmla="*/ 2147483647 w 2046"/>
                <a:gd name="T85" fmla="*/ 2147483647 h 2371"/>
                <a:gd name="T86" fmla="*/ 2147483647 w 2046"/>
                <a:gd name="T87" fmla="*/ 2147483647 h 2371"/>
                <a:gd name="T88" fmla="*/ 2147483647 w 2046"/>
                <a:gd name="T89" fmla="*/ 2147483647 h 2371"/>
                <a:gd name="T90" fmla="*/ 2147483647 w 2046"/>
                <a:gd name="T91" fmla="*/ 2147483647 h 2371"/>
                <a:gd name="T92" fmla="*/ 2147483647 w 2046"/>
                <a:gd name="T93" fmla="*/ 2147483647 h 2371"/>
                <a:gd name="T94" fmla="*/ 2147483647 w 2046"/>
                <a:gd name="T95" fmla="*/ 2147483647 h 2371"/>
                <a:gd name="T96" fmla="*/ 2147483647 w 2046"/>
                <a:gd name="T97" fmla="*/ 2147483647 h 2371"/>
                <a:gd name="T98" fmla="*/ 2147483647 w 2046"/>
                <a:gd name="T99" fmla="*/ 2147483647 h 2371"/>
                <a:gd name="T100" fmla="*/ 2147483647 w 2046"/>
                <a:gd name="T101" fmla="*/ 2147483647 h 2371"/>
                <a:gd name="T102" fmla="*/ 2147483647 w 2046"/>
                <a:gd name="T103" fmla="*/ 2147483647 h 2371"/>
                <a:gd name="T104" fmla="*/ 2147483647 w 2046"/>
                <a:gd name="T105" fmla="*/ 2147483647 h 23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46"/>
                <a:gd name="T160" fmla="*/ 0 h 2371"/>
                <a:gd name="T161" fmla="*/ 2046 w 2046"/>
                <a:gd name="T162" fmla="*/ 2371 h 23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46" h="2371">
                  <a:moveTo>
                    <a:pt x="1434" y="2308"/>
                  </a:moveTo>
                  <a:lnTo>
                    <a:pt x="1452" y="2298"/>
                  </a:lnTo>
                  <a:lnTo>
                    <a:pt x="1465" y="2288"/>
                  </a:lnTo>
                  <a:lnTo>
                    <a:pt x="1473" y="2282"/>
                  </a:lnTo>
                  <a:lnTo>
                    <a:pt x="1478" y="2274"/>
                  </a:lnTo>
                  <a:lnTo>
                    <a:pt x="1483" y="2270"/>
                  </a:lnTo>
                  <a:lnTo>
                    <a:pt x="1486" y="2265"/>
                  </a:lnTo>
                  <a:lnTo>
                    <a:pt x="1490" y="2261"/>
                  </a:lnTo>
                  <a:lnTo>
                    <a:pt x="1491" y="2254"/>
                  </a:lnTo>
                  <a:lnTo>
                    <a:pt x="1494" y="2247"/>
                  </a:lnTo>
                  <a:lnTo>
                    <a:pt x="1495" y="2237"/>
                  </a:lnTo>
                  <a:lnTo>
                    <a:pt x="1505" y="2200"/>
                  </a:lnTo>
                  <a:lnTo>
                    <a:pt x="1564" y="1893"/>
                  </a:lnTo>
                  <a:lnTo>
                    <a:pt x="1575" y="1849"/>
                  </a:lnTo>
                  <a:lnTo>
                    <a:pt x="1584" y="1817"/>
                  </a:lnTo>
                  <a:lnTo>
                    <a:pt x="1599" y="1773"/>
                  </a:lnTo>
                  <a:lnTo>
                    <a:pt x="1620" y="1724"/>
                  </a:lnTo>
                  <a:lnTo>
                    <a:pt x="1641" y="1681"/>
                  </a:lnTo>
                  <a:lnTo>
                    <a:pt x="1661" y="1645"/>
                  </a:lnTo>
                  <a:lnTo>
                    <a:pt x="1678" y="1614"/>
                  </a:lnTo>
                  <a:lnTo>
                    <a:pt x="1695" y="1584"/>
                  </a:lnTo>
                  <a:lnTo>
                    <a:pt x="1730" y="1533"/>
                  </a:lnTo>
                  <a:lnTo>
                    <a:pt x="1764" y="1484"/>
                  </a:lnTo>
                  <a:lnTo>
                    <a:pt x="1797" y="1440"/>
                  </a:lnTo>
                  <a:lnTo>
                    <a:pt x="1824" y="1405"/>
                  </a:lnTo>
                  <a:lnTo>
                    <a:pt x="1872" y="1341"/>
                  </a:lnTo>
                  <a:lnTo>
                    <a:pt x="1905" y="1296"/>
                  </a:lnTo>
                  <a:lnTo>
                    <a:pt x="1931" y="1259"/>
                  </a:lnTo>
                  <a:lnTo>
                    <a:pt x="1954" y="1216"/>
                  </a:lnTo>
                  <a:lnTo>
                    <a:pt x="1979" y="1165"/>
                  </a:lnTo>
                  <a:lnTo>
                    <a:pt x="1996" y="1120"/>
                  </a:lnTo>
                  <a:lnTo>
                    <a:pt x="2012" y="1073"/>
                  </a:lnTo>
                  <a:lnTo>
                    <a:pt x="2023" y="1032"/>
                  </a:lnTo>
                  <a:lnTo>
                    <a:pt x="2034" y="987"/>
                  </a:lnTo>
                  <a:lnTo>
                    <a:pt x="2042" y="931"/>
                  </a:lnTo>
                  <a:lnTo>
                    <a:pt x="2046" y="865"/>
                  </a:lnTo>
                  <a:lnTo>
                    <a:pt x="2046" y="805"/>
                  </a:lnTo>
                  <a:lnTo>
                    <a:pt x="2040" y="756"/>
                  </a:lnTo>
                  <a:lnTo>
                    <a:pt x="2031" y="712"/>
                  </a:lnTo>
                  <a:lnTo>
                    <a:pt x="2021" y="671"/>
                  </a:lnTo>
                  <a:lnTo>
                    <a:pt x="2005" y="619"/>
                  </a:lnTo>
                  <a:lnTo>
                    <a:pt x="1987" y="565"/>
                  </a:lnTo>
                  <a:lnTo>
                    <a:pt x="1967" y="516"/>
                  </a:lnTo>
                  <a:lnTo>
                    <a:pt x="1943" y="471"/>
                  </a:lnTo>
                  <a:lnTo>
                    <a:pt x="1914" y="430"/>
                  </a:lnTo>
                  <a:lnTo>
                    <a:pt x="1876" y="379"/>
                  </a:lnTo>
                  <a:lnTo>
                    <a:pt x="1832" y="328"/>
                  </a:lnTo>
                  <a:lnTo>
                    <a:pt x="1789" y="288"/>
                  </a:lnTo>
                  <a:lnTo>
                    <a:pt x="1751" y="254"/>
                  </a:lnTo>
                  <a:lnTo>
                    <a:pt x="1706" y="221"/>
                  </a:lnTo>
                  <a:lnTo>
                    <a:pt x="1658" y="189"/>
                  </a:lnTo>
                  <a:lnTo>
                    <a:pt x="1612" y="159"/>
                  </a:lnTo>
                  <a:lnTo>
                    <a:pt x="1556" y="129"/>
                  </a:lnTo>
                  <a:lnTo>
                    <a:pt x="1491" y="97"/>
                  </a:lnTo>
                  <a:lnTo>
                    <a:pt x="1430" y="72"/>
                  </a:lnTo>
                  <a:lnTo>
                    <a:pt x="1359" y="49"/>
                  </a:lnTo>
                  <a:lnTo>
                    <a:pt x="1294" y="32"/>
                  </a:lnTo>
                  <a:lnTo>
                    <a:pt x="1241" y="21"/>
                  </a:lnTo>
                  <a:lnTo>
                    <a:pt x="1183" y="10"/>
                  </a:lnTo>
                  <a:lnTo>
                    <a:pt x="1130" y="4"/>
                  </a:lnTo>
                  <a:lnTo>
                    <a:pt x="1067" y="0"/>
                  </a:lnTo>
                  <a:lnTo>
                    <a:pt x="1010" y="0"/>
                  </a:lnTo>
                  <a:lnTo>
                    <a:pt x="948" y="0"/>
                  </a:lnTo>
                  <a:lnTo>
                    <a:pt x="896" y="4"/>
                  </a:lnTo>
                  <a:lnTo>
                    <a:pt x="837" y="15"/>
                  </a:lnTo>
                  <a:lnTo>
                    <a:pt x="792" y="22"/>
                  </a:lnTo>
                  <a:lnTo>
                    <a:pt x="736" y="35"/>
                  </a:lnTo>
                  <a:lnTo>
                    <a:pt x="685" y="48"/>
                  </a:lnTo>
                  <a:lnTo>
                    <a:pt x="638" y="63"/>
                  </a:lnTo>
                  <a:lnTo>
                    <a:pt x="593" y="79"/>
                  </a:lnTo>
                  <a:lnTo>
                    <a:pt x="548" y="98"/>
                  </a:lnTo>
                  <a:lnTo>
                    <a:pt x="507" y="117"/>
                  </a:lnTo>
                  <a:lnTo>
                    <a:pt x="462" y="142"/>
                  </a:lnTo>
                  <a:lnTo>
                    <a:pt x="413" y="170"/>
                  </a:lnTo>
                  <a:lnTo>
                    <a:pt x="369" y="196"/>
                  </a:lnTo>
                  <a:lnTo>
                    <a:pt x="329" y="225"/>
                  </a:lnTo>
                  <a:lnTo>
                    <a:pt x="287" y="257"/>
                  </a:lnTo>
                  <a:lnTo>
                    <a:pt x="245" y="292"/>
                  </a:lnTo>
                  <a:lnTo>
                    <a:pt x="208" y="327"/>
                  </a:lnTo>
                  <a:lnTo>
                    <a:pt x="177" y="359"/>
                  </a:lnTo>
                  <a:lnTo>
                    <a:pt x="141" y="403"/>
                  </a:lnTo>
                  <a:lnTo>
                    <a:pt x="107" y="451"/>
                  </a:lnTo>
                  <a:lnTo>
                    <a:pt x="75" y="505"/>
                  </a:lnTo>
                  <a:lnTo>
                    <a:pt x="53" y="558"/>
                  </a:lnTo>
                  <a:lnTo>
                    <a:pt x="34" y="612"/>
                  </a:lnTo>
                  <a:lnTo>
                    <a:pt x="17" y="667"/>
                  </a:lnTo>
                  <a:lnTo>
                    <a:pt x="6" y="716"/>
                  </a:lnTo>
                  <a:lnTo>
                    <a:pt x="0" y="766"/>
                  </a:lnTo>
                  <a:lnTo>
                    <a:pt x="0" y="814"/>
                  </a:lnTo>
                  <a:lnTo>
                    <a:pt x="0" y="857"/>
                  </a:lnTo>
                  <a:lnTo>
                    <a:pt x="0" y="908"/>
                  </a:lnTo>
                  <a:lnTo>
                    <a:pt x="2" y="953"/>
                  </a:lnTo>
                  <a:lnTo>
                    <a:pt x="13" y="1010"/>
                  </a:lnTo>
                  <a:lnTo>
                    <a:pt x="23" y="1059"/>
                  </a:lnTo>
                  <a:lnTo>
                    <a:pt x="39" y="1107"/>
                  </a:lnTo>
                  <a:lnTo>
                    <a:pt x="62" y="1163"/>
                  </a:lnTo>
                  <a:lnTo>
                    <a:pt x="87" y="1213"/>
                  </a:lnTo>
                  <a:lnTo>
                    <a:pt x="114" y="1257"/>
                  </a:lnTo>
                  <a:lnTo>
                    <a:pt x="145" y="1306"/>
                  </a:lnTo>
                  <a:lnTo>
                    <a:pt x="180" y="1353"/>
                  </a:lnTo>
                  <a:lnTo>
                    <a:pt x="210" y="1398"/>
                  </a:lnTo>
                  <a:lnTo>
                    <a:pt x="242" y="1443"/>
                  </a:lnTo>
                  <a:lnTo>
                    <a:pt x="275" y="1492"/>
                  </a:lnTo>
                  <a:lnTo>
                    <a:pt x="327" y="1562"/>
                  </a:lnTo>
                  <a:lnTo>
                    <a:pt x="375" y="1636"/>
                  </a:lnTo>
                  <a:lnTo>
                    <a:pt x="402" y="1674"/>
                  </a:lnTo>
                  <a:lnTo>
                    <a:pt x="417" y="1705"/>
                  </a:lnTo>
                  <a:lnTo>
                    <a:pt x="434" y="1743"/>
                  </a:lnTo>
                  <a:lnTo>
                    <a:pt x="450" y="1787"/>
                  </a:lnTo>
                  <a:lnTo>
                    <a:pt x="463" y="1825"/>
                  </a:lnTo>
                  <a:lnTo>
                    <a:pt x="475" y="1868"/>
                  </a:lnTo>
                  <a:lnTo>
                    <a:pt x="484" y="1928"/>
                  </a:lnTo>
                  <a:lnTo>
                    <a:pt x="498" y="1992"/>
                  </a:lnTo>
                  <a:lnTo>
                    <a:pt x="507" y="2044"/>
                  </a:lnTo>
                  <a:lnTo>
                    <a:pt x="518" y="2109"/>
                  </a:lnTo>
                  <a:lnTo>
                    <a:pt x="524" y="2155"/>
                  </a:lnTo>
                  <a:lnTo>
                    <a:pt x="532" y="2195"/>
                  </a:lnTo>
                  <a:lnTo>
                    <a:pt x="544" y="2236"/>
                  </a:lnTo>
                  <a:lnTo>
                    <a:pt x="548" y="2247"/>
                  </a:lnTo>
                  <a:lnTo>
                    <a:pt x="549" y="2256"/>
                  </a:lnTo>
                  <a:lnTo>
                    <a:pt x="552" y="2261"/>
                  </a:lnTo>
                  <a:lnTo>
                    <a:pt x="553" y="2265"/>
                  </a:lnTo>
                  <a:lnTo>
                    <a:pt x="559" y="2270"/>
                  </a:lnTo>
                  <a:lnTo>
                    <a:pt x="565" y="2278"/>
                  </a:lnTo>
                  <a:lnTo>
                    <a:pt x="575" y="2285"/>
                  </a:lnTo>
                  <a:lnTo>
                    <a:pt x="584" y="2293"/>
                  </a:lnTo>
                  <a:lnTo>
                    <a:pt x="600" y="2302"/>
                  </a:lnTo>
                  <a:lnTo>
                    <a:pt x="618" y="2310"/>
                  </a:lnTo>
                  <a:lnTo>
                    <a:pt x="643" y="2322"/>
                  </a:lnTo>
                  <a:lnTo>
                    <a:pt x="666" y="2329"/>
                  </a:lnTo>
                  <a:lnTo>
                    <a:pt x="690" y="2335"/>
                  </a:lnTo>
                  <a:lnTo>
                    <a:pt x="712" y="2340"/>
                  </a:lnTo>
                  <a:lnTo>
                    <a:pt x="732" y="2344"/>
                  </a:lnTo>
                  <a:lnTo>
                    <a:pt x="763" y="2350"/>
                  </a:lnTo>
                  <a:lnTo>
                    <a:pt x="788" y="2356"/>
                  </a:lnTo>
                  <a:lnTo>
                    <a:pt x="813" y="2358"/>
                  </a:lnTo>
                  <a:lnTo>
                    <a:pt x="840" y="2361"/>
                  </a:lnTo>
                  <a:lnTo>
                    <a:pt x="869" y="2364"/>
                  </a:lnTo>
                  <a:lnTo>
                    <a:pt x="895" y="2366"/>
                  </a:lnTo>
                  <a:lnTo>
                    <a:pt x="918" y="2367"/>
                  </a:lnTo>
                  <a:lnTo>
                    <a:pt x="947" y="2370"/>
                  </a:lnTo>
                  <a:lnTo>
                    <a:pt x="972" y="2371"/>
                  </a:lnTo>
                  <a:lnTo>
                    <a:pt x="997" y="2371"/>
                  </a:lnTo>
                  <a:lnTo>
                    <a:pt x="1020" y="2371"/>
                  </a:lnTo>
                  <a:lnTo>
                    <a:pt x="1045" y="2371"/>
                  </a:lnTo>
                  <a:lnTo>
                    <a:pt x="1075" y="2371"/>
                  </a:lnTo>
                  <a:lnTo>
                    <a:pt x="1101" y="2370"/>
                  </a:lnTo>
                  <a:lnTo>
                    <a:pt x="1123" y="2370"/>
                  </a:lnTo>
                  <a:lnTo>
                    <a:pt x="1150" y="2366"/>
                  </a:lnTo>
                  <a:lnTo>
                    <a:pt x="1181" y="2364"/>
                  </a:lnTo>
                  <a:lnTo>
                    <a:pt x="1204" y="2361"/>
                  </a:lnTo>
                  <a:lnTo>
                    <a:pt x="1233" y="2358"/>
                  </a:lnTo>
                  <a:lnTo>
                    <a:pt x="1258" y="2354"/>
                  </a:lnTo>
                  <a:lnTo>
                    <a:pt x="1282" y="2350"/>
                  </a:lnTo>
                  <a:lnTo>
                    <a:pt x="1306" y="2346"/>
                  </a:lnTo>
                  <a:lnTo>
                    <a:pt x="1327" y="2341"/>
                  </a:lnTo>
                  <a:lnTo>
                    <a:pt x="1352" y="2335"/>
                  </a:lnTo>
                  <a:lnTo>
                    <a:pt x="1372" y="2329"/>
                  </a:lnTo>
                  <a:lnTo>
                    <a:pt x="1393" y="2323"/>
                  </a:lnTo>
                  <a:lnTo>
                    <a:pt x="1414" y="2315"/>
                  </a:lnTo>
                  <a:lnTo>
                    <a:pt x="1434" y="2308"/>
                  </a:lnTo>
                  <a:close/>
                </a:path>
              </a:pathLst>
            </a:custGeom>
            <a:solidFill>
              <a:srgbClr val="FFFF00"/>
            </a:solidFill>
            <a:ln w="8001">
              <a:solidFill>
                <a:srgbClr val="FFFFFF"/>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33" name="Oval 132"/>
            <p:cNvSpPr>
              <a:spLocks noChangeArrowheads="1"/>
            </p:cNvSpPr>
            <p:nvPr/>
          </p:nvSpPr>
          <p:spPr bwMode="auto">
            <a:xfrm>
              <a:off x="2782888" y="5884864"/>
              <a:ext cx="296862" cy="96837"/>
            </a:xfrm>
            <a:prstGeom prst="ellipse">
              <a:avLst/>
            </a:prstGeom>
            <a:solidFill>
              <a:srgbClr val="A0A0A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altLang="fr-FR" sz="1800" b="0" i="0" u="none" strike="noStrike" kern="0" cap="none" spc="0" normalizeH="0" baseline="0" noProof="0" smtClean="0">
                <a:ln>
                  <a:noFill/>
                </a:ln>
                <a:solidFill>
                  <a:sysClr val="windowText" lastClr="000000"/>
                </a:solidFill>
                <a:effectLst/>
                <a:uLnTx/>
                <a:uFillTx/>
                <a:latin typeface="Calibri" pitchFamily="34" charset="0"/>
                <a:cs typeface="Arial" charset="0"/>
              </a:endParaRPr>
            </a:p>
          </p:txBody>
        </p:sp>
        <p:sp>
          <p:nvSpPr>
            <p:cNvPr id="534" name="Freeform 133"/>
            <p:cNvSpPr>
              <a:spLocks/>
            </p:cNvSpPr>
            <p:nvPr/>
          </p:nvSpPr>
          <p:spPr bwMode="auto">
            <a:xfrm>
              <a:off x="2871789" y="5575300"/>
              <a:ext cx="115887" cy="342900"/>
            </a:xfrm>
            <a:custGeom>
              <a:avLst/>
              <a:gdLst>
                <a:gd name="T0" fmla="*/ 0 w 350"/>
                <a:gd name="T1" fmla="*/ 2147483647 h 859"/>
                <a:gd name="T2" fmla="*/ 2147483647 w 350"/>
                <a:gd name="T3" fmla="*/ 2147483647 h 859"/>
                <a:gd name="T4" fmla="*/ 2147483647 w 350"/>
                <a:gd name="T5" fmla="*/ 2147483647 h 859"/>
                <a:gd name="T6" fmla="*/ 2147483647 w 350"/>
                <a:gd name="T7" fmla="*/ 2147483647 h 859"/>
                <a:gd name="T8" fmla="*/ 2147483647 w 350"/>
                <a:gd name="T9" fmla="*/ 2147483647 h 859"/>
                <a:gd name="T10" fmla="*/ 2147483647 w 350"/>
                <a:gd name="T11" fmla="*/ 2147483647 h 859"/>
                <a:gd name="T12" fmla="*/ 2147483647 w 350"/>
                <a:gd name="T13" fmla="*/ 2147483647 h 859"/>
                <a:gd name="T14" fmla="*/ 2147483647 w 350"/>
                <a:gd name="T15" fmla="*/ 2147483647 h 859"/>
                <a:gd name="T16" fmla="*/ 2147483647 w 350"/>
                <a:gd name="T17" fmla="*/ 2147483647 h 859"/>
                <a:gd name="T18" fmla="*/ 2147483647 w 350"/>
                <a:gd name="T19" fmla="*/ 2147483647 h 859"/>
                <a:gd name="T20" fmla="*/ 2147483647 w 350"/>
                <a:gd name="T21" fmla="*/ 2147483647 h 859"/>
                <a:gd name="T22" fmla="*/ 2147483647 w 350"/>
                <a:gd name="T23" fmla="*/ 2147483647 h 859"/>
                <a:gd name="T24" fmla="*/ 2147483647 w 350"/>
                <a:gd name="T25" fmla="*/ 2147483647 h 859"/>
                <a:gd name="T26" fmla="*/ 2147483647 w 350"/>
                <a:gd name="T27" fmla="*/ 2147483647 h 859"/>
                <a:gd name="T28" fmla="*/ 2147483647 w 350"/>
                <a:gd name="T29" fmla="*/ 2147483647 h 859"/>
                <a:gd name="T30" fmla="*/ 2147483647 w 350"/>
                <a:gd name="T31" fmla="*/ 2147483647 h 859"/>
                <a:gd name="T32" fmla="*/ 2147483647 w 350"/>
                <a:gd name="T33" fmla="*/ 0 h 859"/>
                <a:gd name="T34" fmla="*/ 2147483647 w 350"/>
                <a:gd name="T35" fmla="*/ 0 h 859"/>
                <a:gd name="T36" fmla="*/ 2147483647 w 350"/>
                <a:gd name="T37" fmla="*/ 2147483647 h 859"/>
                <a:gd name="T38" fmla="*/ 2147483647 w 350"/>
                <a:gd name="T39" fmla="*/ 2147483647 h 859"/>
                <a:gd name="T40" fmla="*/ 0 w 350"/>
                <a:gd name="T41" fmla="*/ 2147483647 h 8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0"/>
                <a:gd name="T64" fmla="*/ 0 h 859"/>
                <a:gd name="T65" fmla="*/ 350 w 350"/>
                <a:gd name="T66" fmla="*/ 859 h 8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0" h="859">
                  <a:moveTo>
                    <a:pt x="0" y="66"/>
                  </a:moveTo>
                  <a:lnTo>
                    <a:pt x="6" y="206"/>
                  </a:lnTo>
                  <a:lnTo>
                    <a:pt x="24" y="224"/>
                  </a:lnTo>
                  <a:lnTo>
                    <a:pt x="17" y="796"/>
                  </a:lnTo>
                  <a:lnTo>
                    <a:pt x="41" y="859"/>
                  </a:lnTo>
                  <a:lnTo>
                    <a:pt x="99" y="859"/>
                  </a:lnTo>
                  <a:lnTo>
                    <a:pt x="148" y="828"/>
                  </a:lnTo>
                  <a:lnTo>
                    <a:pt x="204" y="828"/>
                  </a:lnTo>
                  <a:lnTo>
                    <a:pt x="249" y="859"/>
                  </a:lnTo>
                  <a:lnTo>
                    <a:pt x="311" y="859"/>
                  </a:lnTo>
                  <a:lnTo>
                    <a:pt x="332" y="796"/>
                  </a:lnTo>
                  <a:lnTo>
                    <a:pt x="322" y="224"/>
                  </a:lnTo>
                  <a:lnTo>
                    <a:pt x="338" y="206"/>
                  </a:lnTo>
                  <a:lnTo>
                    <a:pt x="350" y="66"/>
                  </a:lnTo>
                  <a:lnTo>
                    <a:pt x="273" y="14"/>
                  </a:lnTo>
                  <a:lnTo>
                    <a:pt x="234" y="14"/>
                  </a:lnTo>
                  <a:lnTo>
                    <a:pt x="213" y="0"/>
                  </a:lnTo>
                  <a:lnTo>
                    <a:pt x="124" y="0"/>
                  </a:lnTo>
                  <a:lnTo>
                    <a:pt x="106" y="14"/>
                  </a:lnTo>
                  <a:lnTo>
                    <a:pt x="73" y="14"/>
                  </a:lnTo>
                  <a:lnTo>
                    <a:pt x="0" y="66"/>
                  </a:lnTo>
                  <a:close/>
                </a:path>
              </a:pathLst>
            </a:custGeom>
            <a:solidFill>
              <a:srgbClr val="C0C0C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35" name="Oval 134"/>
            <p:cNvSpPr>
              <a:spLocks noChangeArrowheads="1"/>
            </p:cNvSpPr>
            <p:nvPr/>
          </p:nvSpPr>
          <p:spPr bwMode="auto">
            <a:xfrm>
              <a:off x="2930526" y="5586413"/>
              <a:ext cx="15875" cy="23812"/>
            </a:xfrm>
            <a:prstGeom prst="ellipse">
              <a:avLst/>
            </a:prstGeom>
            <a:solidFill>
              <a:srgbClr val="E0E0E0"/>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altLang="fr-FR" sz="1800" b="0" i="0" u="none" strike="noStrike" kern="0" cap="none" spc="0" normalizeH="0" baseline="0" noProof="0" smtClean="0">
                <a:ln>
                  <a:noFill/>
                </a:ln>
                <a:solidFill>
                  <a:sysClr val="windowText" lastClr="000000"/>
                </a:solidFill>
                <a:effectLst/>
                <a:uLnTx/>
                <a:uFillTx/>
                <a:latin typeface="Calibri" pitchFamily="34" charset="0"/>
                <a:cs typeface="Arial" charset="0"/>
              </a:endParaRPr>
            </a:p>
          </p:txBody>
        </p:sp>
        <p:grpSp>
          <p:nvGrpSpPr>
            <p:cNvPr id="536" name="Group 135"/>
            <p:cNvGrpSpPr>
              <a:grpSpLocks/>
            </p:cNvGrpSpPr>
            <p:nvPr/>
          </p:nvGrpSpPr>
          <p:grpSpPr bwMode="auto">
            <a:xfrm>
              <a:off x="2836863" y="5329239"/>
              <a:ext cx="188912" cy="269875"/>
              <a:chOff x="3050" y="1953"/>
              <a:chExt cx="285" cy="338"/>
            </a:xfrm>
          </p:grpSpPr>
          <p:sp>
            <p:nvSpPr>
              <p:cNvPr id="655" name="Oval 136"/>
              <p:cNvSpPr>
                <a:spLocks noChangeArrowheads="1"/>
              </p:cNvSpPr>
              <p:nvPr/>
            </p:nvSpPr>
            <p:spPr bwMode="auto">
              <a:xfrm>
                <a:off x="3067" y="1953"/>
                <a:ext cx="261" cy="115"/>
              </a:xfrm>
              <a:prstGeom prst="ellipse">
                <a:avLst/>
              </a:prstGeom>
              <a:solidFill>
                <a:srgbClr val="FFFFFF"/>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altLang="fr-FR" sz="1800" b="0" i="0" u="none" strike="noStrike" kern="0" cap="none" spc="0" normalizeH="0" baseline="0" noProof="0" smtClean="0">
                  <a:ln>
                    <a:noFill/>
                  </a:ln>
                  <a:solidFill>
                    <a:sysClr val="windowText" lastClr="000000"/>
                  </a:solidFill>
                  <a:effectLst/>
                  <a:uLnTx/>
                  <a:uFillTx/>
                  <a:latin typeface="Calibri" pitchFamily="34" charset="0"/>
                  <a:cs typeface="Arial" charset="0"/>
                </a:endParaRPr>
              </a:p>
            </p:txBody>
          </p:sp>
          <p:sp>
            <p:nvSpPr>
              <p:cNvPr id="656" name="Freeform 137"/>
              <p:cNvSpPr>
                <a:spLocks/>
              </p:cNvSpPr>
              <p:nvPr/>
            </p:nvSpPr>
            <p:spPr bwMode="auto">
              <a:xfrm>
                <a:off x="3050" y="2006"/>
                <a:ext cx="285" cy="285"/>
              </a:xfrm>
              <a:custGeom>
                <a:avLst/>
                <a:gdLst>
                  <a:gd name="T0" fmla="*/ 3 w 569"/>
                  <a:gd name="T1" fmla="*/ 4 h 570"/>
                  <a:gd name="T2" fmla="*/ 5 w 569"/>
                  <a:gd name="T3" fmla="*/ 1 h 570"/>
                  <a:gd name="T4" fmla="*/ 5 w 569"/>
                  <a:gd name="T5" fmla="*/ 1 h 570"/>
                  <a:gd name="T6" fmla="*/ 4 w 569"/>
                  <a:gd name="T7" fmla="*/ 1 h 570"/>
                  <a:gd name="T8" fmla="*/ 4 w 569"/>
                  <a:gd name="T9" fmla="*/ 1 h 570"/>
                  <a:gd name="T10" fmla="*/ 4 w 569"/>
                  <a:gd name="T11" fmla="*/ 1 h 570"/>
                  <a:gd name="T12" fmla="*/ 3 w 569"/>
                  <a:gd name="T13" fmla="*/ 1 h 570"/>
                  <a:gd name="T14" fmla="*/ 3 w 569"/>
                  <a:gd name="T15" fmla="*/ 0 h 570"/>
                  <a:gd name="T16" fmla="*/ 2 w 569"/>
                  <a:gd name="T17" fmla="*/ 1 h 570"/>
                  <a:gd name="T18" fmla="*/ 2 w 569"/>
                  <a:gd name="T19" fmla="*/ 1 h 570"/>
                  <a:gd name="T20" fmla="*/ 2 w 569"/>
                  <a:gd name="T21" fmla="*/ 1 h 570"/>
                  <a:gd name="T22" fmla="*/ 1 w 569"/>
                  <a:gd name="T23" fmla="*/ 1 h 570"/>
                  <a:gd name="T24" fmla="*/ 1 w 569"/>
                  <a:gd name="T25" fmla="*/ 1 h 570"/>
                  <a:gd name="T26" fmla="*/ 0 w 569"/>
                  <a:gd name="T27" fmla="*/ 1 h 570"/>
                  <a:gd name="T28" fmla="*/ 2 w 569"/>
                  <a:gd name="T29" fmla="*/ 4 h 5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9"/>
                  <a:gd name="T46" fmla="*/ 0 h 570"/>
                  <a:gd name="T47" fmla="*/ 569 w 569"/>
                  <a:gd name="T48" fmla="*/ 570 h 5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9" h="570">
                    <a:moveTo>
                      <a:pt x="363" y="570"/>
                    </a:moveTo>
                    <a:lnTo>
                      <a:pt x="569" y="56"/>
                    </a:lnTo>
                    <a:lnTo>
                      <a:pt x="533" y="45"/>
                    </a:lnTo>
                    <a:lnTo>
                      <a:pt x="491" y="31"/>
                    </a:lnTo>
                    <a:lnTo>
                      <a:pt x="437" y="20"/>
                    </a:lnTo>
                    <a:lnTo>
                      <a:pt x="389" y="10"/>
                    </a:lnTo>
                    <a:lnTo>
                      <a:pt x="347" y="4"/>
                    </a:lnTo>
                    <a:lnTo>
                      <a:pt x="300" y="0"/>
                    </a:lnTo>
                    <a:lnTo>
                      <a:pt x="251" y="3"/>
                    </a:lnTo>
                    <a:lnTo>
                      <a:pt x="188" y="8"/>
                    </a:lnTo>
                    <a:lnTo>
                      <a:pt x="133" y="20"/>
                    </a:lnTo>
                    <a:lnTo>
                      <a:pt x="80" y="31"/>
                    </a:lnTo>
                    <a:lnTo>
                      <a:pt x="34" y="47"/>
                    </a:lnTo>
                    <a:lnTo>
                      <a:pt x="0" y="62"/>
                    </a:lnTo>
                    <a:lnTo>
                      <a:pt x="200" y="570"/>
                    </a:lnTo>
                  </a:path>
                </a:pathLst>
              </a:custGeom>
              <a:noFill/>
              <a:ln w="7938">
                <a:solidFill>
                  <a:srgbClr val="A0A0A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37" name="Group 138"/>
            <p:cNvGrpSpPr>
              <a:grpSpLocks/>
            </p:cNvGrpSpPr>
            <p:nvPr/>
          </p:nvGrpSpPr>
          <p:grpSpPr bwMode="auto">
            <a:xfrm>
              <a:off x="2895600" y="5624514"/>
              <a:ext cx="65088" cy="261937"/>
              <a:chOff x="3140" y="2322"/>
              <a:chExt cx="98" cy="327"/>
            </a:xfrm>
          </p:grpSpPr>
          <p:sp>
            <p:nvSpPr>
              <p:cNvPr id="651" name="Line 139"/>
              <p:cNvSpPr>
                <a:spLocks noChangeShapeType="1"/>
              </p:cNvSpPr>
              <p:nvPr/>
            </p:nvSpPr>
            <p:spPr bwMode="auto">
              <a:xfrm>
                <a:off x="3157" y="2330"/>
                <a:ext cx="1" cy="319"/>
              </a:xfrm>
              <a:prstGeom prst="line">
                <a:avLst/>
              </a:prstGeom>
              <a:noFill/>
              <a:ln w="7938">
                <a:solidFill>
                  <a:srgbClr val="80808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52" name="Line 140"/>
              <p:cNvSpPr>
                <a:spLocks noChangeShapeType="1"/>
              </p:cNvSpPr>
              <p:nvPr/>
            </p:nvSpPr>
            <p:spPr bwMode="auto">
              <a:xfrm flipV="1">
                <a:off x="3222" y="2330"/>
                <a:ext cx="2" cy="318"/>
              </a:xfrm>
              <a:prstGeom prst="line">
                <a:avLst/>
              </a:prstGeom>
              <a:noFill/>
              <a:ln w="7938">
                <a:solidFill>
                  <a:srgbClr val="80808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53" name="Line 141"/>
              <p:cNvSpPr>
                <a:spLocks noChangeShapeType="1"/>
              </p:cNvSpPr>
              <p:nvPr/>
            </p:nvSpPr>
            <p:spPr bwMode="auto">
              <a:xfrm flipV="1">
                <a:off x="3237" y="2322"/>
                <a:ext cx="1" cy="318"/>
              </a:xfrm>
              <a:prstGeom prst="line">
                <a:avLst/>
              </a:prstGeom>
              <a:noFill/>
              <a:ln w="7938">
                <a:solidFill>
                  <a:srgbClr val="FFFFFF"/>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54" name="Line 142"/>
              <p:cNvSpPr>
                <a:spLocks noChangeShapeType="1"/>
              </p:cNvSpPr>
              <p:nvPr/>
            </p:nvSpPr>
            <p:spPr bwMode="auto">
              <a:xfrm flipH="1" flipV="1">
                <a:off x="3140" y="2322"/>
                <a:ext cx="2" cy="318"/>
              </a:xfrm>
              <a:prstGeom prst="line">
                <a:avLst/>
              </a:prstGeom>
              <a:noFill/>
              <a:ln w="7938">
                <a:solidFill>
                  <a:srgbClr val="FFFFFF"/>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sp>
          <p:nvSpPr>
            <p:cNvPr id="538" name="Freeform 143"/>
            <p:cNvSpPr>
              <a:spLocks/>
            </p:cNvSpPr>
            <p:nvPr/>
          </p:nvSpPr>
          <p:spPr bwMode="auto">
            <a:xfrm>
              <a:off x="2917825" y="5748339"/>
              <a:ext cx="184150" cy="223837"/>
            </a:xfrm>
            <a:custGeom>
              <a:avLst/>
              <a:gdLst>
                <a:gd name="T0" fmla="*/ 2147483647 w 553"/>
                <a:gd name="T1" fmla="*/ 0 h 555"/>
                <a:gd name="T2" fmla="*/ 2147483647 w 553"/>
                <a:gd name="T3" fmla="*/ 2147483647 h 555"/>
                <a:gd name="T4" fmla="*/ 2147483647 w 553"/>
                <a:gd name="T5" fmla="*/ 2147483647 h 555"/>
                <a:gd name="T6" fmla="*/ 2147483647 w 553"/>
                <a:gd name="T7" fmla="*/ 2147483647 h 555"/>
                <a:gd name="T8" fmla="*/ 2147483647 w 553"/>
                <a:gd name="T9" fmla="*/ 2147483647 h 555"/>
                <a:gd name="T10" fmla="*/ 2147483647 w 553"/>
                <a:gd name="T11" fmla="*/ 2147483647 h 555"/>
                <a:gd name="T12" fmla="*/ 2147483647 w 553"/>
                <a:gd name="T13" fmla="*/ 2147483647 h 555"/>
                <a:gd name="T14" fmla="*/ 2147483647 w 553"/>
                <a:gd name="T15" fmla="*/ 2147483647 h 555"/>
                <a:gd name="T16" fmla="*/ 2147483647 w 553"/>
                <a:gd name="T17" fmla="*/ 2147483647 h 555"/>
                <a:gd name="T18" fmla="*/ 2147483647 w 553"/>
                <a:gd name="T19" fmla="*/ 2147483647 h 555"/>
                <a:gd name="T20" fmla="*/ 2147483647 w 553"/>
                <a:gd name="T21" fmla="*/ 2147483647 h 555"/>
                <a:gd name="T22" fmla="*/ 2147483647 w 553"/>
                <a:gd name="T23" fmla="*/ 2147483647 h 555"/>
                <a:gd name="T24" fmla="*/ 0 w 553"/>
                <a:gd name="T25" fmla="*/ 2147483647 h 555"/>
                <a:gd name="T26" fmla="*/ 2147483647 w 553"/>
                <a:gd name="T27" fmla="*/ 2147483647 h 555"/>
                <a:gd name="T28" fmla="*/ 2147483647 w 553"/>
                <a:gd name="T29" fmla="*/ 2147483647 h 555"/>
                <a:gd name="T30" fmla="*/ 2147483647 w 553"/>
                <a:gd name="T31" fmla="*/ 2147483647 h 555"/>
                <a:gd name="T32" fmla="*/ 2147483647 w 553"/>
                <a:gd name="T33" fmla="*/ 2147483647 h 555"/>
                <a:gd name="T34" fmla="*/ 2147483647 w 553"/>
                <a:gd name="T35" fmla="*/ 2147483647 h 555"/>
                <a:gd name="T36" fmla="*/ 2147483647 w 553"/>
                <a:gd name="T37" fmla="*/ 2147483647 h 555"/>
                <a:gd name="T38" fmla="*/ 2147483647 w 553"/>
                <a:gd name="T39" fmla="*/ 2147483647 h 555"/>
                <a:gd name="T40" fmla="*/ 2147483647 w 553"/>
                <a:gd name="T41" fmla="*/ 2147483647 h 555"/>
                <a:gd name="T42" fmla="*/ 2147483647 w 553"/>
                <a:gd name="T43" fmla="*/ 2147483647 h 555"/>
                <a:gd name="T44" fmla="*/ 2147483647 w 553"/>
                <a:gd name="T45" fmla="*/ 2147483647 h 555"/>
                <a:gd name="T46" fmla="*/ 2147483647 w 553"/>
                <a:gd name="T47" fmla="*/ 2147483647 h 555"/>
                <a:gd name="T48" fmla="*/ 2147483647 w 553"/>
                <a:gd name="T49" fmla="*/ 2147483647 h 555"/>
                <a:gd name="T50" fmla="*/ 2147483647 w 553"/>
                <a:gd name="T51" fmla="*/ 2147483647 h 555"/>
                <a:gd name="T52" fmla="*/ 2147483647 w 553"/>
                <a:gd name="T53" fmla="*/ 2147483647 h 555"/>
                <a:gd name="T54" fmla="*/ 2147483647 w 553"/>
                <a:gd name="T55" fmla="*/ 2147483647 h 555"/>
                <a:gd name="T56" fmla="*/ 2147483647 w 553"/>
                <a:gd name="T57" fmla="*/ 0 h 5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3"/>
                <a:gd name="T88" fmla="*/ 0 h 555"/>
                <a:gd name="T89" fmla="*/ 553 w 553"/>
                <a:gd name="T90" fmla="*/ 555 h 5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3" h="555">
                  <a:moveTo>
                    <a:pt x="553" y="0"/>
                  </a:moveTo>
                  <a:lnTo>
                    <a:pt x="531" y="16"/>
                  </a:lnTo>
                  <a:lnTo>
                    <a:pt x="438" y="360"/>
                  </a:lnTo>
                  <a:lnTo>
                    <a:pt x="421" y="394"/>
                  </a:lnTo>
                  <a:lnTo>
                    <a:pt x="393" y="423"/>
                  </a:lnTo>
                  <a:lnTo>
                    <a:pt x="352" y="448"/>
                  </a:lnTo>
                  <a:lnTo>
                    <a:pt x="311" y="469"/>
                  </a:lnTo>
                  <a:lnTo>
                    <a:pt x="266" y="488"/>
                  </a:lnTo>
                  <a:lnTo>
                    <a:pt x="218" y="504"/>
                  </a:lnTo>
                  <a:lnTo>
                    <a:pt x="165" y="520"/>
                  </a:lnTo>
                  <a:lnTo>
                    <a:pt x="120" y="527"/>
                  </a:lnTo>
                  <a:lnTo>
                    <a:pt x="66" y="535"/>
                  </a:lnTo>
                  <a:lnTo>
                    <a:pt x="0" y="532"/>
                  </a:lnTo>
                  <a:lnTo>
                    <a:pt x="10" y="552"/>
                  </a:lnTo>
                  <a:lnTo>
                    <a:pt x="55" y="555"/>
                  </a:lnTo>
                  <a:lnTo>
                    <a:pt x="87" y="555"/>
                  </a:lnTo>
                  <a:lnTo>
                    <a:pt x="136" y="552"/>
                  </a:lnTo>
                  <a:lnTo>
                    <a:pt x="176" y="550"/>
                  </a:lnTo>
                  <a:lnTo>
                    <a:pt x="230" y="542"/>
                  </a:lnTo>
                  <a:lnTo>
                    <a:pt x="273" y="536"/>
                  </a:lnTo>
                  <a:lnTo>
                    <a:pt x="320" y="524"/>
                  </a:lnTo>
                  <a:lnTo>
                    <a:pt x="348" y="518"/>
                  </a:lnTo>
                  <a:lnTo>
                    <a:pt x="389" y="504"/>
                  </a:lnTo>
                  <a:lnTo>
                    <a:pt x="433" y="481"/>
                  </a:lnTo>
                  <a:lnTo>
                    <a:pt x="446" y="469"/>
                  </a:lnTo>
                  <a:lnTo>
                    <a:pt x="458" y="451"/>
                  </a:lnTo>
                  <a:lnTo>
                    <a:pt x="469" y="417"/>
                  </a:lnTo>
                  <a:lnTo>
                    <a:pt x="478" y="383"/>
                  </a:lnTo>
                  <a:lnTo>
                    <a:pt x="553" y="0"/>
                  </a:lnTo>
                  <a:close/>
                </a:path>
              </a:pathLst>
            </a:custGeom>
            <a:solidFill>
              <a:srgbClr val="FFFFFF"/>
            </a:solid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39" name="Line 144"/>
            <p:cNvSpPr>
              <a:spLocks noChangeShapeType="1"/>
            </p:cNvSpPr>
            <p:nvPr/>
          </p:nvSpPr>
          <p:spPr bwMode="auto">
            <a:xfrm rot="2700000" flipV="1">
              <a:off x="3663950" y="6208713"/>
              <a:ext cx="69850"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40" name="Freeform 145"/>
            <p:cNvSpPr>
              <a:spLocks/>
            </p:cNvSpPr>
            <p:nvPr/>
          </p:nvSpPr>
          <p:spPr bwMode="auto">
            <a:xfrm rot="2700000">
              <a:off x="3232150" y="5865813"/>
              <a:ext cx="439738" cy="201612"/>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41" name="Line 146"/>
            <p:cNvSpPr>
              <a:spLocks noChangeShapeType="1"/>
            </p:cNvSpPr>
            <p:nvPr/>
          </p:nvSpPr>
          <p:spPr bwMode="auto">
            <a:xfrm rot="8100000" flipV="1">
              <a:off x="2124076" y="6208713"/>
              <a:ext cx="85725" cy="0"/>
            </a:xfrm>
            <a:prstGeom prst="line">
              <a:avLst/>
            </a:prstGeom>
            <a:noFill/>
            <a:ln w="50800">
              <a:solidFill>
                <a:srgbClr val="80008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42" name="Freeform 147"/>
            <p:cNvSpPr>
              <a:spLocks/>
            </p:cNvSpPr>
            <p:nvPr/>
          </p:nvSpPr>
          <p:spPr bwMode="auto">
            <a:xfrm rot="8100000">
              <a:off x="2211389" y="5878514"/>
              <a:ext cx="365125" cy="250825"/>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80008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43" name="Line 148"/>
            <p:cNvSpPr>
              <a:spLocks noChangeShapeType="1"/>
            </p:cNvSpPr>
            <p:nvPr/>
          </p:nvSpPr>
          <p:spPr bwMode="auto">
            <a:xfrm rot="18900000" flipV="1">
              <a:off x="3588545" y="4498182"/>
              <a:ext cx="84137" cy="0"/>
            </a:xfrm>
            <a:prstGeom prst="line">
              <a:avLst/>
            </a:prstGeom>
            <a:noFill/>
            <a:ln w="50800">
              <a:solidFill>
                <a:srgbClr val="FFCC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44" name="Freeform 149"/>
            <p:cNvSpPr>
              <a:spLocks/>
            </p:cNvSpPr>
            <p:nvPr/>
          </p:nvSpPr>
          <p:spPr bwMode="auto">
            <a:xfrm rot="-2700000">
              <a:off x="3235325" y="4581526"/>
              <a:ext cx="363538" cy="252413"/>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CC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45" name="Line 150"/>
            <p:cNvSpPr>
              <a:spLocks noChangeShapeType="1"/>
            </p:cNvSpPr>
            <p:nvPr/>
          </p:nvSpPr>
          <p:spPr bwMode="auto">
            <a:xfrm rot="10800000" flipV="1">
              <a:off x="1882775" y="5372100"/>
              <a:ext cx="69850" cy="0"/>
            </a:xfrm>
            <a:prstGeom prst="line">
              <a:avLst/>
            </a:prstGeom>
            <a:noFill/>
            <a:ln w="50800">
              <a:solidFill>
                <a:srgbClr val="333399"/>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46" name="Freeform 151"/>
            <p:cNvSpPr>
              <a:spLocks/>
            </p:cNvSpPr>
            <p:nvPr/>
          </p:nvSpPr>
          <p:spPr bwMode="auto">
            <a:xfrm rot="10800000">
              <a:off x="2047875" y="5243514"/>
              <a:ext cx="363538" cy="231775"/>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333399"/>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47" name="Line 152"/>
            <p:cNvSpPr>
              <a:spLocks noChangeShapeType="1"/>
            </p:cNvSpPr>
            <p:nvPr/>
          </p:nvSpPr>
          <p:spPr bwMode="auto">
            <a:xfrm rot="13500000" flipV="1">
              <a:off x="2114550" y="4579938"/>
              <a:ext cx="69850" cy="0"/>
            </a:xfrm>
            <a:prstGeom prst="line">
              <a:avLst/>
            </a:prstGeom>
            <a:noFill/>
            <a:ln w="50800">
              <a:solidFill>
                <a:srgbClr val="3366FF"/>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48" name="Freeform 153"/>
            <p:cNvSpPr>
              <a:spLocks/>
            </p:cNvSpPr>
            <p:nvPr/>
          </p:nvSpPr>
          <p:spPr bwMode="auto">
            <a:xfrm rot="-8100000">
              <a:off x="2180432" y="4675982"/>
              <a:ext cx="439737" cy="234950"/>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3366FF"/>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49" name="Line 154"/>
            <p:cNvSpPr>
              <a:spLocks noChangeShapeType="1"/>
            </p:cNvSpPr>
            <p:nvPr/>
          </p:nvSpPr>
          <p:spPr bwMode="auto">
            <a:xfrm rot="16200000" flipV="1">
              <a:off x="2861470" y="4266407"/>
              <a:ext cx="77787" cy="0"/>
            </a:xfrm>
            <a:prstGeom prst="line">
              <a:avLst/>
            </a:prstGeom>
            <a:noFill/>
            <a:ln w="50800">
              <a:solidFill>
                <a:srgbClr val="008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50" name="Freeform 155"/>
            <p:cNvSpPr>
              <a:spLocks/>
            </p:cNvSpPr>
            <p:nvPr/>
          </p:nvSpPr>
          <p:spPr bwMode="auto">
            <a:xfrm rot="-5400000">
              <a:off x="2713832" y="4483895"/>
              <a:ext cx="400050" cy="242887"/>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008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51" name="Line 156"/>
            <p:cNvSpPr>
              <a:spLocks noChangeShapeType="1"/>
            </p:cNvSpPr>
            <p:nvPr/>
          </p:nvSpPr>
          <p:spPr bwMode="auto">
            <a:xfrm flipV="1">
              <a:off x="4179888" y="5327650"/>
              <a:ext cx="69850" cy="0"/>
            </a:xfrm>
            <a:prstGeom prst="line">
              <a:avLst/>
            </a:prstGeom>
            <a:noFill/>
            <a:ln w="50800">
              <a:solidFill>
                <a:srgbClr val="FFFF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52" name="Freeform 157"/>
            <p:cNvSpPr>
              <a:spLocks/>
            </p:cNvSpPr>
            <p:nvPr/>
          </p:nvSpPr>
          <p:spPr bwMode="auto">
            <a:xfrm>
              <a:off x="3733800" y="5238751"/>
              <a:ext cx="363538" cy="233363"/>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FF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nvGrpSpPr>
            <p:cNvPr id="553" name="Group 158"/>
            <p:cNvGrpSpPr>
              <a:grpSpLocks/>
            </p:cNvGrpSpPr>
            <p:nvPr/>
          </p:nvGrpSpPr>
          <p:grpSpPr bwMode="auto">
            <a:xfrm rot="-1040026">
              <a:off x="4292600" y="4705351"/>
              <a:ext cx="515938" cy="233363"/>
              <a:chOff x="2464" y="3588"/>
              <a:chExt cx="325" cy="147"/>
            </a:xfrm>
          </p:grpSpPr>
          <p:sp>
            <p:nvSpPr>
              <p:cNvPr id="649" name="Line 159"/>
              <p:cNvSpPr>
                <a:spLocks noChangeShapeType="1"/>
              </p:cNvSpPr>
              <p:nvPr/>
            </p:nvSpPr>
            <p:spPr bwMode="auto">
              <a:xfrm flipV="1">
                <a:off x="2745" y="3644"/>
                <a:ext cx="44" cy="0"/>
              </a:xfrm>
              <a:prstGeom prst="line">
                <a:avLst/>
              </a:prstGeom>
              <a:noFill/>
              <a:ln w="50800">
                <a:solidFill>
                  <a:srgbClr val="FF66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50" name="Freeform 160"/>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66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54" name="Group 161"/>
            <p:cNvGrpSpPr>
              <a:grpSpLocks/>
            </p:cNvGrpSpPr>
            <p:nvPr/>
          </p:nvGrpSpPr>
          <p:grpSpPr bwMode="auto">
            <a:xfrm rot="-1735323">
              <a:off x="4356100" y="4235451"/>
              <a:ext cx="515938" cy="233363"/>
              <a:chOff x="2464" y="3588"/>
              <a:chExt cx="325" cy="147"/>
            </a:xfrm>
          </p:grpSpPr>
          <p:sp>
            <p:nvSpPr>
              <p:cNvPr id="647" name="Line 162"/>
              <p:cNvSpPr>
                <a:spLocks noChangeShapeType="1"/>
              </p:cNvSpPr>
              <p:nvPr/>
            </p:nvSpPr>
            <p:spPr bwMode="auto">
              <a:xfrm flipV="1">
                <a:off x="2745" y="3644"/>
                <a:ext cx="44" cy="0"/>
              </a:xfrm>
              <a:prstGeom prst="line">
                <a:avLst/>
              </a:prstGeom>
              <a:noFill/>
              <a:ln w="50800">
                <a:solidFill>
                  <a:srgbClr val="0000FF"/>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48" name="Freeform 163"/>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0000FF"/>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55" name="Group 164"/>
            <p:cNvGrpSpPr>
              <a:grpSpLocks/>
            </p:cNvGrpSpPr>
            <p:nvPr/>
          </p:nvGrpSpPr>
          <p:grpSpPr bwMode="auto">
            <a:xfrm rot="652303">
              <a:off x="4152900" y="5670551"/>
              <a:ext cx="515938" cy="233363"/>
              <a:chOff x="2464" y="3588"/>
              <a:chExt cx="325" cy="147"/>
            </a:xfrm>
          </p:grpSpPr>
          <p:sp>
            <p:nvSpPr>
              <p:cNvPr id="645" name="Line 165"/>
              <p:cNvSpPr>
                <a:spLocks noChangeShapeType="1"/>
              </p:cNvSpPr>
              <p:nvPr/>
            </p:nvSpPr>
            <p:spPr bwMode="auto">
              <a:xfrm flipV="1">
                <a:off x="2745" y="3644"/>
                <a:ext cx="44" cy="0"/>
              </a:xfrm>
              <a:prstGeom prst="line">
                <a:avLst/>
              </a:prstGeom>
              <a:noFill/>
              <a:ln w="50800">
                <a:solidFill>
                  <a:srgbClr val="0000FF"/>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46" name="Freeform 166"/>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0000FF"/>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56" name="Group 167"/>
            <p:cNvGrpSpPr>
              <a:grpSpLocks/>
            </p:cNvGrpSpPr>
            <p:nvPr/>
          </p:nvGrpSpPr>
          <p:grpSpPr bwMode="auto">
            <a:xfrm rot="652303">
              <a:off x="4533900" y="5264151"/>
              <a:ext cx="515938" cy="233363"/>
              <a:chOff x="2464" y="3588"/>
              <a:chExt cx="325" cy="147"/>
            </a:xfrm>
          </p:grpSpPr>
          <p:sp>
            <p:nvSpPr>
              <p:cNvPr id="643" name="Line 168"/>
              <p:cNvSpPr>
                <a:spLocks noChangeShapeType="1"/>
              </p:cNvSpPr>
              <p:nvPr/>
            </p:nvSpPr>
            <p:spPr bwMode="auto">
              <a:xfrm flipV="1">
                <a:off x="2745" y="3644"/>
                <a:ext cx="44" cy="0"/>
              </a:xfrm>
              <a:prstGeom prst="line">
                <a:avLst/>
              </a:prstGeom>
              <a:noFill/>
              <a:ln w="50800">
                <a:solidFill>
                  <a:srgbClr val="0099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44" name="Freeform 169"/>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0099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57" name="Group 170"/>
            <p:cNvGrpSpPr>
              <a:grpSpLocks/>
            </p:cNvGrpSpPr>
            <p:nvPr/>
          </p:nvGrpSpPr>
          <p:grpSpPr bwMode="auto">
            <a:xfrm rot="1630203">
              <a:off x="4673600" y="5988051"/>
              <a:ext cx="515938" cy="233363"/>
              <a:chOff x="2464" y="3588"/>
              <a:chExt cx="325" cy="147"/>
            </a:xfrm>
          </p:grpSpPr>
          <p:sp>
            <p:nvSpPr>
              <p:cNvPr id="641" name="Line 171"/>
              <p:cNvSpPr>
                <a:spLocks noChangeShapeType="1"/>
              </p:cNvSpPr>
              <p:nvPr/>
            </p:nvSpPr>
            <p:spPr bwMode="auto">
              <a:xfrm flipV="1">
                <a:off x="2745" y="3644"/>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42" name="Freeform 172"/>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sp>
          <p:nvSpPr>
            <p:cNvPr id="558" name="Freeform 173"/>
            <p:cNvSpPr>
              <a:spLocks/>
            </p:cNvSpPr>
            <p:nvPr/>
          </p:nvSpPr>
          <p:spPr bwMode="auto">
            <a:xfrm>
              <a:off x="4953000" y="4781551"/>
              <a:ext cx="363538" cy="233363"/>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FF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nvGrpSpPr>
            <p:cNvPr id="559" name="Group 174"/>
            <p:cNvGrpSpPr>
              <a:grpSpLocks/>
            </p:cNvGrpSpPr>
            <p:nvPr/>
          </p:nvGrpSpPr>
          <p:grpSpPr bwMode="auto">
            <a:xfrm rot="652303">
              <a:off x="5207000" y="5556251"/>
              <a:ext cx="515938" cy="233363"/>
              <a:chOff x="2464" y="3588"/>
              <a:chExt cx="325" cy="147"/>
            </a:xfrm>
          </p:grpSpPr>
          <p:sp>
            <p:nvSpPr>
              <p:cNvPr id="639" name="Line 175"/>
              <p:cNvSpPr>
                <a:spLocks noChangeShapeType="1"/>
              </p:cNvSpPr>
              <p:nvPr/>
            </p:nvSpPr>
            <p:spPr bwMode="auto">
              <a:xfrm flipV="1">
                <a:off x="2745" y="3644"/>
                <a:ext cx="44" cy="0"/>
              </a:xfrm>
              <a:prstGeom prst="line">
                <a:avLst/>
              </a:prstGeom>
              <a:noFill/>
              <a:ln w="50800">
                <a:solidFill>
                  <a:srgbClr val="80008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40" name="Freeform 176"/>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80008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60" name="Group 177"/>
            <p:cNvGrpSpPr>
              <a:grpSpLocks/>
            </p:cNvGrpSpPr>
            <p:nvPr/>
          </p:nvGrpSpPr>
          <p:grpSpPr bwMode="auto">
            <a:xfrm rot="-1040026">
              <a:off x="5270500" y="4425951"/>
              <a:ext cx="515938" cy="233363"/>
              <a:chOff x="2464" y="3588"/>
              <a:chExt cx="325" cy="147"/>
            </a:xfrm>
          </p:grpSpPr>
          <p:sp>
            <p:nvSpPr>
              <p:cNvPr id="637" name="Line 178"/>
              <p:cNvSpPr>
                <a:spLocks noChangeShapeType="1"/>
              </p:cNvSpPr>
              <p:nvPr/>
            </p:nvSpPr>
            <p:spPr bwMode="auto">
              <a:xfrm flipV="1">
                <a:off x="2745" y="3644"/>
                <a:ext cx="44" cy="0"/>
              </a:xfrm>
              <a:prstGeom prst="line">
                <a:avLst/>
              </a:prstGeom>
              <a:noFill/>
              <a:ln w="50800">
                <a:solidFill>
                  <a:srgbClr val="FF0000"/>
                </a:solidFill>
                <a:round/>
                <a:headEnd/>
                <a:tailEnd type="stealth" w="lg" len="lg"/>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38" name="Freeform 179"/>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61" name="Group 180"/>
            <p:cNvGrpSpPr>
              <a:grpSpLocks/>
            </p:cNvGrpSpPr>
            <p:nvPr/>
          </p:nvGrpSpPr>
          <p:grpSpPr bwMode="auto">
            <a:xfrm rot="754978">
              <a:off x="5056188" y="5133976"/>
              <a:ext cx="2640012" cy="142875"/>
              <a:chOff x="2381" y="1842"/>
              <a:chExt cx="1663" cy="90"/>
            </a:xfrm>
          </p:grpSpPr>
          <p:grpSp>
            <p:nvGrpSpPr>
              <p:cNvPr id="613" name="Group 181"/>
              <p:cNvGrpSpPr>
                <a:grpSpLocks/>
              </p:cNvGrpSpPr>
              <p:nvPr/>
            </p:nvGrpSpPr>
            <p:grpSpPr bwMode="auto">
              <a:xfrm>
                <a:off x="2381" y="1842"/>
                <a:ext cx="590" cy="90"/>
                <a:chOff x="1604" y="1003"/>
                <a:chExt cx="3034" cy="2416"/>
              </a:xfrm>
            </p:grpSpPr>
            <p:sp>
              <p:nvSpPr>
                <p:cNvPr id="630" name="Freeform 18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31" name="Freeform 18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32" name="Freeform 18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33" name="Freeform 18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34" name="Freeform 18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35" name="Freeform 18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36" name="Freeform 18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614" name="Group 189"/>
              <p:cNvGrpSpPr>
                <a:grpSpLocks/>
              </p:cNvGrpSpPr>
              <p:nvPr/>
            </p:nvGrpSpPr>
            <p:grpSpPr bwMode="auto">
              <a:xfrm>
                <a:off x="2919" y="1842"/>
                <a:ext cx="590" cy="90"/>
                <a:chOff x="1604" y="1003"/>
                <a:chExt cx="3034" cy="2416"/>
              </a:xfrm>
            </p:grpSpPr>
            <p:sp>
              <p:nvSpPr>
                <p:cNvPr id="623" name="Freeform 19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24" name="Freeform 19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25" name="Freeform 19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26" name="Freeform 19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27" name="Freeform 19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28" name="Freeform 19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29" name="Freeform 19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615" name="Group 197"/>
              <p:cNvGrpSpPr>
                <a:grpSpLocks/>
              </p:cNvGrpSpPr>
              <p:nvPr/>
            </p:nvGrpSpPr>
            <p:grpSpPr bwMode="auto">
              <a:xfrm>
                <a:off x="3454" y="1842"/>
                <a:ext cx="590" cy="90"/>
                <a:chOff x="1604" y="1003"/>
                <a:chExt cx="3034" cy="2416"/>
              </a:xfrm>
            </p:grpSpPr>
            <p:sp>
              <p:nvSpPr>
                <p:cNvPr id="616" name="Freeform 1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17" name="Freeform 1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18" name="Freeform 2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19" name="Freeform 2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20" name="Freeform 2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21" name="Freeform 2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22" name="Freeform 2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562" name="Group 255"/>
            <p:cNvGrpSpPr>
              <a:grpSpLocks/>
            </p:cNvGrpSpPr>
            <p:nvPr/>
          </p:nvGrpSpPr>
          <p:grpSpPr bwMode="auto">
            <a:xfrm rot="754978">
              <a:off x="4675188" y="5451476"/>
              <a:ext cx="2640012" cy="142875"/>
              <a:chOff x="2381" y="1842"/>
              <a:chExt cx="1663" cy="90"/>
            </a:xfrm>
          </p:grpSpPr>
          <p:grpSp>
            <p:nvGrpSpPr>
              <p:cNvPr id="589" name="Group 256"/>
              <p:cNvGrpSpPr>
                <a:grpSpLocks/>
              </p:cNvGrpSpPr>
              <p:nvPr/>
            </p:nvGrpSpPr>
            <p:grpSpPr bwMode="auto">
              <a:xfrm>
                <a:off x="2381" y="1842"/>
                <a:ext cx="590" cy="90"/>
                <a:chOff x="1604" y="1003"/>
                <a:chExt cx="3034" cy="2416"/>
              </a:xfrm>
            </p:grpSpPr>
            <p:sp>
              <p:nvSpPr>
                <p:cNvPr id="606" name="Freeform 25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07" name="Freeform 25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08" name="Freeform 25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09" name="Freeform 26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10" name="Freeform 26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11" name="Freeform 26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12" name="Freeform 26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90" name="Group 264"/>
              <p:cNvGrpSpPr>
                <a:grpSpLocks/>
              </p:cNvGrpSpPr>
              <p:nvPr/>
            </p:nvGrpSpPr>
            <p:grpSpPr bwMode="auto">
              <a:xfrm>
                <a:off x="2919" y="1842"/>
                <a:ext cx="590" cy="90"/>
                <a:chOff x="1604" y="1003"/>
                <a:chExt cx="3034" cy="2416"/>
              </a:xfrm>
            </p:grpSpPr>
            <p:sp>
              <p:nvSpPr>
                <p:cNvPr id="599" name="Freeform 26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00" name="Freeform 26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01" name="Freeform 26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02" name="Freeform 26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03" name="Freeform 26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04" name="Freeform 27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605" name="Freeform 27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91" name="Group 272"/>
              <p:cNvGrpSpPr>
                <a:grpSpLocks/>
              </p:cNvGrpSpPr>
              <p:nvPr/>
            </p:nvGrpSpPr>
            <p:grpSpPr bwMode="auto">
              <a:xfrm>
                <a:off x="3454" y="1842"/>
                <a:ext cx="590" cy="90"/>
                <a:chOff x="1604" y="1003"/>
                <a:chExt cx="3034" cy="2416"/>
              </a:xfrm>
            </p:grpSpPr>
            <p:sp>
              <p:nvSpPr>
                <p:cNvPr id="592" name="Freeform 2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93" name="Freeform 2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94" name="Freeform 2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95" name="Freeform 2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96" name="Freeform 2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97" name="Freeform 2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98" name="Freeform 2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563" name="Group 455"/>
            <p:cNvGrpSpPr>
              <a:grpSpLocks/>
            </p:cNvGrpSpPr>
            <p:nvPr/>
          </p:nvGrpSpPr>
          <p:grpSpPr bwMode="auto">
            <a:xfrm rot="1114076">
              <a:off x="5106988" y="5349876"/>
              <a:ext cx="2640012" cy="142875"/>
              <a:chOff x="2381" y="1842"/>
              <a:chExt cx="1663" cy="90"/>
            </a:xfrm>
          </p:grpSpPr>
          <p:grpSp>
            <p:nvGrpSpPr>
              <p:cNvPr id="565" name="Group 456"/>
              <p:cNvGrpSpPr>
                <a:grpSpLocks/>
              </p:cNvGrpSpPr>
              <p:nvPr/>
            </p:nvGrpSpPr>
            <p:grpSpPr bwMode="auto">
              <a:xfrm>
                <a:off x="2381" y="1842"/>
                <a:ext cx="590" cy="90"/>
                <a:chOff x="1604" y="1003"/>
                <a:chExt cx="3034" cy="2416"/>
              </a:xfrm>
            </p:grpSpPr>
            <p:sp>
              <p:nvSpPr>
                <p:cNvPr id="582" name="Freeform 45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83" name="Freeform 45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84" name="Freeform 45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85" name="Freeform 46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86" name="Freeform 46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87" name="Freeform 46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88" name="Freeform 46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66" name="Group 464"/>
              <p:cNvGrpSpPr>
                <a:grpSpLocks/>
              </p:cNvGrpSpPr>
              <p:nvPr/>
            </p:nvGrpSpPr>
            <p:grpSpPr bwMode="auto">
              <a:xfrm>
                <a:off x="2919" y="1842"/>
                <a:ext cx="590" cy="90"/>
                <a:chOff x="1604" y="1003"/>
                <a:chExt cx="3034" cy="2416"/>
              </a:xfrm>
            </p:grpSpPr>
            <p:sp>
              <p:nvSpPr>
                <p:cNvPr id="575" name="Freeform 46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76" name="Freeform 46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77" name="Freeform 46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78" name="Freeform 46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79" name="Freeform 46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80" name="Freeform 47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81" name="Freeform 47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567" name="Group 472"/>
              <p:cNvGrpSpPr>
                <a:grpSpLocks/>
              </p:cNvGrpSpPr>
              <p:nvPr/>
            </p:nvGrpSpPr>
            <p:grpSpPr bwMode="auto">
              <a:xfrm>
                <a:off x="3454" y="1842"/>
                <a:ext cx="590" cy="90"/>
                <a:chOff x="1604" y="1003"/>
                <a:chExt cx="3034" cy="2416"/>
              </a:xfrm>
            </p:grpSpPr>
            <p:sp>
              <p:nvSpPr>
                <p:cNvPr id="568" name="Freeform 4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69" name="Freeform 4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70" name="Freeform 4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71" name="Freeform 4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72" name="Freeform 4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73" name="Freeform 4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574" name="Freeform 4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pic>
          <p:nvPicPr>
            <p:cNvPr id="564" name="Picture 505" descr="filles armee pyonyang"/>
            <p:cNvPicPr>
              <a:picLocks noChangeAspect="1" noChangeArrowheads="1"/>
            </p:cNvPicPr>
            <p:nvPr/>
          </p:nvPicPr>
          <p:blipFill>
            <a:blip r:embed="rId2"/>
            <a:srcRect/>
            <a:stretch>
              <a:fillRect/>
            </a:stretch>
          </p:blipFill>
          <p:spPr bwMode="auto">
            <a:xfrm>
              <a:off x="7099300" y="2257426"/>
              <a:ext cx="2255838" cy="1336675"/>
            </a:xfrm>
            <a:prstGeom prst="rect">
              <a:avLst/>
            </a:prstGeom>
            <a:noFill/>
            <a:ln w="9525">
              <a:noFill/>
              <a:miter lim="800000"/>
              <a:headEnd/>
              <a:tailEnd/>
            </a:ln>
          </p:spPr>
        </p:pic>
      </p:grpSp>
      <p:sp>
        <p:nvSpPr>
          <p:cNvPr id="1012" name="Rectangle 1011"/>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1013"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Propriétés : </a:t>
            </a:r>
            <a:r>
              <a:rPr lang="fr-FR" sz="2400" b="1" kern="0" dirty="0" smtClean="0">
                <a:solidFill>
                  <a:schemeClr val="accent5">
                    <a:lumMod val="50000"/>
                  </a:schemeClr>
                </a:solidFill>
                <a:latin typeface="Arial Narrow" pitchFamily="34" charset="0"/>
              </a:rPr>
              <a:t>La </a:t>
            </a:r>
            <a:r>
              <a:rPr lang="fr-FR" sz="2400" b="1" kern="0" dirty="0" err="1" smtClean="0">
                <a:solidFill>
                  <a:schemeClr val="accent5">
                    <a:lumMod val="50000"/>
                  </a:schemeClr>
                </a:solidFill>
                <a:latin typeface="Arial Narrow" pitchFamily="34" charset="0"/>
              </a:rPr>
              <a:t>monochromaticité</a:t>
            </a:r>
            <a:r>
              <a:rPr lang="fr-FR" sz="2400" b="1" kern="0" dirty="0" smtClean="0">
                <a:solidFill>
                  <a:schemeClr val="accent5">
                    <a:lumMod val="50000"/>
                  </a:schemeClr>
                </a:solidFill>
                <a:latin typeface="Arial Narrow" pitchFamily="34" charset="0"/>
              </a:rPr>
              <a:t> de son rayonnement </a:t>
            </a:r>
            <a:endParaRPr lang="fr-FR" sz="2400" b="1" kern="0" dirty="0">
              <a:solidFill>
                <a:schemeClr val="accent5">
                  <a:lumMod val="50000"/>
                </a:schemeClr>
              </a:solidFill>
              <a:latin typeface="Arial Narrow" pitchFamily="34" charset="0"/>
              <a:ea typeface="+mj-ea"/>
              <a:cs typeface="+mj-cs"/>
            </a:endParaRPr>
          </a:p>
        </p:txBody>
      </p:sp>
      <p:grpSp>
        <p:nvGrpSpPr>
          <p:cNvPr id="1041" name="Groupe 1040"/>
          <p:cNvGrpSpPr/>
          <p:nvPr/>
        </p:nvGrpSpPr>
        <p:grpSpPr>
          <a:xfrm>
            <a:off x="273050" y="5029200"/>
            <a:ext cx="8121650" cy="1295400"/>
            <a:chOff x="273050" y="5029200"/>
            <a:chExt cx="8121650" cy="1295400"/>
          </a:xfrm>
        </p:grpSpPr>
        <p:sp>
          <p:nvSpPr>
            <p:cNvPr id="1038" name="Rectangle à coins arrondis 1037"/>
            <p:cNvSpPr/>
            <p:nvPr/>
          </p:nvSpPr>
          <p:spPr>
            <a:xfrm>
              <a:off x="1054100" y="5029200"/>
              <a:ext cx="7340600" cy="129540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1014" name="Groupe 1013"/>
            <p:cNvGrpSpPr/>
            <p:nvPr/>
          </p:nvGrpSpPr>
          <p:grpSpPr>
            <a:xfrm>
              <a:off x="1087899" y="5079999"/>
              <a:ext cx="7141702" cy="1172253"/>
              <a:chOff x="0" y="4763909"/>
              <a:chExt cx="7834489" cy="1684488"/>
            </a:xfrm>
          </p:grpSpPr>
          <p:sp>
            <p:nvSpPr>
              <p:cNvPr id="1015" name="Freeform 5"/>
              <p:cNvSpPr>
                <a:spLocks noChangeAspect="1"/>
              </p:cNvSpPr>
              <p:nvPr/>
            </p:nvSpPr>
            <p:spPr bwMode="auto">
              <a:xfrm>
                <a:off x="4292247" y="4888086"/>
                <a:ext cx="381353" cy="227365"/>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chemeClr val="tx1"/>
                </a:solidFill>
                <a:round/>
                <a:headEnd type="none" w="sm" len="sm"/>
                <a:tailEnd type="none" w="sm" len="sm"/>
              </a:ln>
            </p:spPr>
            <p:txBody>
              <a:bodyPr/>
              <a:lstStyle/>
              <a:p>
                <a:endParaRPr lang="fr-FR"/>
              </a:p>
            </p:txBody>
          </p:sp>
          <p:sp>
            <p:nvSpPr>
              <p:cNvPr id="1016" name="Freeform 5"/>
              <p:cNvSpPr>
                <a:spLocks noChangeAspect="1"/>
              </p:cNvSpPr>
              <p:nvPr/>
            </p:nvSpPr>
            <p:spPr bwMode="auto">
              <a:xfrm>
                <a:off x="1893358"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17" name="Freeform 5"/>
              <p:cNvSpPr>
                <a:spLocks noChangeAspect="1"/>
              </p:cNvSpPr>
              <p:nvPr/>
            </p:nvSpPr>
            <p:spPr bwMode="auto">
              <a:xfrm>
                <a:off x="2258634"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18" name="Freeform 5"/>
              <p:cNvSpPr>
                <a:spLocks noChangeAspect="1"/>
              </p:cNvSpPr>
              <p:nvPr/>
            </p:nvSpPr>
            <p:spPr bwMode="auto">
              <a:xfrm>
                <a:off x="2635200"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19" name="Freeform 5"/>
              <p:cNvSpPr>
                <a:spLocks noChangeAspect="1"/>
              </p:cNvSpPr>
              <p:nvPr/>
            </p:nvSpPr>
            <p:spPr bwMode="auto">
              <a:xfrm>
                <a:off x="3000476"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20" name="Freeform 5"/>
              <p:cNvSpPr>
                <a:spLocks noChangeAspect="1"/>
              </p:cNvSpPr>
              <p:nvPr/>
            </p:nvSpPr>
            <p:spPr bwMode="auto">
              <a:xfrm>
                <a:off x="3365759"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21" name="Freeform 5"/>
              <p:cNvSpPr>
                <a:spLocks noChangeAspect="1"/>
              </p:cNvSpPr>
              <p:nvPr/>
            </p:nvSpPr>
            <p:spPr bwMode="auto">
              <a:xfrm>
                <a:off x="3731036"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22" name="Freeform 5"/>
              <p:cNvSpPr>
                <a:spLocks noChangeAspect="1"/>
              </p:cNvSpPr>
              <p:nvPr/>
            </p:nvSpPr>
            <p:spPr bwMode="auto">
              <a:xfrm>
                <a:off x="4085024"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23" name="Freeform 5"/>
              <p:cNvSpPr>
                <a:spLocks noChangeAspect="1"/>
              </p:cNvSpPr>
              <p:nvPr/>
            </p:nvSpPr>
            <p:spPr bwMode="auto">
              <a:xfrm>
                <a:off x="4450297"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24" name="ZoneTexte 1023"/>
              <p:cNvSpPr txBox="1"/>
              <p:nvPr/>
            </p:nvSpPr>
            <p:spPr>
              <a:xfrm>
                <a:off x="0" y="4763909"/>
                <a:ext cx="2095445" cy="369332"/>
              </a:xfrm>
              <a:prstGeom prst="rect">
                <a:avLst/>
              </a:prstGeom>
              <a:noFill/>
            </p:spPr>
            <p:txBody>
              <a:bodyPr wrap="none" rtlCol="0">
                <a:spAutoFit/>
              </a:bodyPr>
              <a:lstStyle/>
              <a:p>
                <a:r>
                  <a:rPr lang="fr-FR" i="1" dirty="0" smtClean="0"/>
                  <a:t>Lumière naturelle :</a:t>
                </a:r>
                <a:endParaRPr lang="fr-FR" i="1" dirty="0"/>
              </a:p>
            </p:txBody>
          </p:sp>
          <p:sp>
            <p:nvSpPr>
              <p:cNvPr id="1025" name="ZoneTexte 1024"/>
              <p:cNvSpPr txBox="1"/>
              <p:nvPr/>
            </p:nvSpPr>
            <p:spPr>
              <a:xfrm>
                <a:off x="406400" y="5650088"/>
                <a:ext cx="889987" cy="369332"/>
              </a:xfrm>
              <a:prstGeom prst="rect">
                <a:avLst/>
              </a:prstGeom>
              <a:noFill/>
            </p:spPr>
            <p:txBody>
              <a:bodyPr wrap="none" rtlCol="0">
                <a:spAutoFit/>
              </a:bodyPr>
              <a:lstStyle/>
              <a:p>
                <a:r>
                  <a:rPr lang="fr-FR" i="1" dirty="0" smtClean="0"/>
                  <a:t>Laser :</a:t>
                </a:r>
                <a:endParaRPr lang="fr-FR" i="1" dirty="0"/>
              </a:p>
            </p:txBody>
          </p:sp>
          <p:cxnSp>
            <p:nvCxnSpPr>
              <p:cNvPr id="1026" name="Connecteur droit avec flèche 1025"/>
              <p:cNvCxnSpPr/>
              <p:nvPr/>
            </p:nvCxnSpPr>
            <p:spPr>
              <a:xfrm>
                <a:off x="4255912" y="5181598"/>
                <a:ext cx="462844" cy="1588"/>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27" name="Connecteur droit avec flèche 1026"/>
              <p:cNvCxnSpPr/>
              <p:nvPr/>
            </p:nvCxnSpPr>
            <p:spPr>
              <a:xfrm flipV="1">
                <a:off x="1879601" y="6062133"/>
                <a:ext cx="5954888" cy="1693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28" name="ZoneTexte 1027"/>
              <p:cNvSpPr txBox="1"/>
              <p:nvPr/>
            </p:nvSpPr>
            <p:spPr>
              <a:xfrm>
                <a:off x="3635023" y="5192887"/>
                <a:ext cx="1826141" cy="369332"/>
              </a:xfrm>
              <a:prstGeom prst="rect">
                <a:avLst/>
              </a:prstGeom>
              <a:noFill/>
            </p:spPr>
            <p:txBody>
              <a:bodyPr wrap="none" rtlCol="0">
                <a:spAutoFit/>
              </a:bodyPr>
              <a:lstStyle/>
              <a:p>
                <a:r>
                  <a:rPr lang="fr-FR" dirty="0" err="1" smtClean="0"/>
                  <a:t>Qq</a:t>
                </a:r>
                <a:r>
                  <a:rPr lang="fr-FR" dirty="0" smtClean="0"/>
                  <a:t> micromètres</a:t>
                </a:r>
                <a:endParaRPr lang="fr-FR" dirty="0"/>
              </a:p>
            </p:txBody>
          </p:sp>
          <p:sp>
            <p:nvSpPr>
              <p:cNvPr id="1029" name="Freeform 5"/>
              <p:cNvSpPr>
                <a:spLocks noChangeAspect="1"/>
              </p:cNvSpPr>
              <p:nvPr/>
            </p:nvSpPr>
            <p:spPr bwMode="auto">
              <a:xfrm>
                <a:off x="4822825"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0" name="Freeform 5"/>
              <p:cNvSpPr>
                <a:spLocks noChangeAspect="1"/>
              </p:cNvSpPr>
              <p:nvPr/>
            </p:nvSpPr>
            <p:spPr bwMode="auto">
              <a:xfrm>
                <a:off x="5188101"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1" name="Freeform 5"/>
              <p:cNvSpPr>
                <a:spLocks noChangeAspect="1"/>
              </p:cNvSpPr>
              <p:nvPr/>
            </p:nvSpPr>
            <p:spPr bwMode="auto">
              <a:xfrm>
                <a:off x="5564667"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2" name="Freeform 5"/>
              <p:cNvSpPr>
                <a:spLocks noChangeAspect="1"/>
              </p:cNvSpPr>
              <p:nvPr/>
            </p:nvSpPr>
            <p:spPr bwMode="auto">
              <a:xfrm>
                <a:off x="5929943"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3" name="Freeform 5"/>
              <p:cNvSpPr>
                <a:spLocks noChangeAspect="1"/>
              </p:cNvSpPr>
              <p:nvPr/>
            </p:nvSpPr>
            <p:spPr bwMode="auto">
              <a:xfrm>
                <a:off x="6295226"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4" name="Freeform 5"/>
              <p:cNvSpPr>
                <a:spLocks noChangeAspect="1"/>
              </p:cNvSpPr>
              <p:nvPr/>
            </p:nvSpPr>
            <p:spPr bwMode="auto">
              <a:xfrm>
                <a:off x="6660503"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5" name="Freeform 5"/>
              <p:cNvSpPr>
                <a:spLocks noChangeAspect="1"/>
              </p:cNvSpPr>
              <p:nvPr/>
            </p:nvSpPr>
            <p:spPr bwMode="auto">
              <a:xfrm>
                <a:off x="7014491"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6" name="Freeform 5"/>
              <p:cNvSpPr>
                <a:spLocks noChangeAspect="1"/>
              </p:cNvSpPr>
              <p:nvPr/>
            </p:nvSpPr>
            <p:spPr bwMode="auto">
              <a:xfrm>
                <a:off x="7379764"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7" name="ZoneTexte 1036"/>
              <p:cNvSpPr txBox="1"/>
              <p:nvPr/>
            </p:nvSpPr>
            <p:spPr>
              <a:xfrm>
                <a:off x="2895601" y="6079065"/>
                <a:ext cx="3441968" cy="369332"/>
              </a:xfrm>
              <a:prstGeom prst="rect">
                <a:avLst/>
              </a:prstGeom>
              <a:noFill/>
            </p:spPr>
            <p:txBody>
              <a:bodyPr wrap="none" rtlCol="0">
                <a:spAutoFit/>
              </a:bodyPr>
              <a:lstStyle/>
              <a:p>
                <a:r>
                  <a:rPr lang="fr-FR" dirty="0" err="1" smtClean="0"/>
                  <a:t>Qq</a:t>
                </a:r>
                <a:r>
                  <a:rPr lang="fr-FR" dirty="0" smtClean="0"/>
                  <a:t> centimètres au kilomètre!   </a:t>
                </a:r>
                <a:endParaRPr lang="fr-FR" dirty="0"/>
              </a:p>
            </p:txBody>
          </p:sp>
        </p:grpSp>
        <p:sp>
          <p:nvSpPr>
            <p:cNvPr id="1039" name="Flèche à angle droit 1038"/>
            <p:cNvSpPr/>
            <p:nvPr/>
          </p:nvSpPr>
          <p:spPr>
            <a:xfrm rot="5400000">
              <a:off x="254000" y="5143500"/>
              <a:ext cx="647700" cy="609600"/>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1042"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graphicFrame>
        <p:nvGraphicFramePr>
          <p:cNvPr id="4" name="Tableau 3"/>
          <p:cNvGraphicFramePr>
            <a:graphicFrameLocks noGrp="1"/>
          </p:cNvGraphicFramePr>
          <p:nvPr>
            <p:extLst>
              <p:ext uri="{D42A27DB-BD31-4B8C-83A1-F6EECF244321}">
                <p14:modId xmlns:p14="http://schemas.microsoft.com/office/powerpoint/2010/main" val="2597531269"/>
              </p:ext>
            </p:extLst>
          </p:nvPr>
        </p:nvGraphicFramePr>
        <p:xfrm>
          <a:off x="4897794" y="4293718"/>
          <a:ext cx="4024177" cy="741680"/>
        </p:xfrm>
        <a:graphic>
          <a:graphicData uri="http://schemas.openxmlformats.org/drawingml/2006/table">
            <a:tbl>
              <a:tblPr firstRow="1" bandRow="1">
                <a:tableStyleId>{5C22544A-7EE6-4342-B048-85BDC9FD1C3A}</a:tableStyleId>
              </a:tblPr>
              <a:tblGrid>
                <a:gridCol w="1044955">
                  <a:extLst>
                    <a:ext uri="{9D8B030D-6E8A-4147-A177-3AD203B41FA5}">
                      <a16:colId xmlns:a16="http://schemas.microsoft.com/office/drawing/2014/main" val="99062273"/>
                    </a:ext>
                  </a:extLst>
                </a:gridCol>
                <a:gridCol w="779384">
                  <a:extLst>
                    <a:ext uri="{9D8B030D-6E8A-4147-A177-3AD203B41FA5}">
                      <a16:colId xmlns:a16="http://schemas.microsoft.com/office/drawing/2014/main" val="3651792940"/>
                    </a:ext>
                  </a:extLst>
                </a:gridCol>
                <a:gridCol w="814811">
                  <a:extLst>
                    <a:ext uri="{9D8B030D-6E8A-4147-A177-3AD203B41FA5}">
                      <a16:colId xmlns:a16="http://schemas.microsoft.com/office/drawing/2014/main" val="941948266"/>
                    </a:ext>
                  </a:extLst>
                </a:gridCol>
                <a:gridCol w="1385027">
                  <a:extLst>
                    <a:ext uri="{9D8B030D-6E8A-4147-A177-3AD203B41FA5}">
                      <a16:colId xmlns:a16="http://schemas.microsoft.com/office/drawing/2014/main" val="1290830752"/>
                    </a:ext>
                  </a:extLst>
                </a:gridCol>
              </a:tblGrid>
              <a:tr h="370840">
                <a:tc>
                  <a:txBody>
                    <a:bodyPr/>
                    <a:lstStyle/>
                    <a:p>
                      <a:r>
                        <a:rPr lang="fr-FR" sz="1600" dirty="0" smtClean="0">
                          <a:sym typeface="Symbol" panose="05050102010706020507" pitchFamily="18" charset="2"/>
                        </a:rPr>
                        <a:t></a:t>
                      </a:r>
                      <a:endParaRPr lang="fr-FR" sz="1600" dirty="0"/>
                    </a:p>
                  </a:txBody>
                  <a:tcPr>
                    <a:solidFill>
                      <a:schemeClr val="tx2"/>
                    </a:solidFill>
                  </a:tcPr>
                </a:tc>
                <a:tc>
                  <a:txBody>
                    <a:bodyPr/>
                    <a:lstStyle/>
                    <a:p>
                      <a:r>
                        <a:rPr lang="fr-FR" sz="1600" dirty="0" smtClean="0"/>
                        <a:t>1MHz</a:t>
                      </a:r>
                      <a:endParaRPr lang="fr-FR" sz="1600" dirty="0"/>
                    </a:p>
                  </a:txBody>
                  <a:tcPr>
                    <a:solidFill>
                      <a:schemeClr val="tx2"/>
                    </a:solidFill>
                  </a:tcPr>
                </a:tc>
                <a:tc>
                  <a:txBody>
                    <a:bodyPr/>
                    <a:lstStyle/>
                    <a:p>
                      <a:r>
                        <a:rPr lang="fr-FR" sz="1600" dirty="0" smtClean="0"/>
                        <a:t>1KHz</a:t>
                      </a:r>
                      <a:endParaRPr lang="fr-FR" sz="1600" dirty="0"/>
                    </a:p>
                  </a:txBody>
                  <a:tcPr>
                    <a:solidFill>
                      <a:schemeClr val="tx2"/>
                    </a:solidFill>
                  </a:tcPr>
                </a:tc>
                <a:tc>
                  <a:txBody>
                    <a:bodyPr/>
                    <a:lstStyle/>
                    <a:p>
                      <a:r>
                        <a:rPr lang="fr-FR" sz="1600" dirty="0" smtClean="0"/>
                        <a:t>1Hz</a:t>
                      </a:r>
                      <a:endParaRPr lang="fr-FR" sz="1600" dirty="0"/>
                    </a:p>
                  </a:txBody>
                  <a:tcPr>
                    <a:solidFill>
                      <a:schemeClr val="tx2"/>
                    </a:solidFill>
                  </a:tcPr>
                </a:tc>
                <a:extLst>
                  <a:ext uri="{0D108BD9-81ED-4DB2-BD59-A6C34878D82A}">
                    <a16:rowId xmlns:a16="http://schemas.microsoft.com/office/drawing/2014/main" val="3566441200"/>
                  </a:ext>
                </a:extLst>
              </a:tr>
              <a:tr h="370840">
                <a:tc>
                  <a:txBody>
                    <a:bodyPr/>
                    <a:lstStyle/>
                    <a:p>
                      <a:r>
                        <a:rPr lang="fr-FR" sz="1600" dirty="0" err="1" smtClean="0"/>
                        <a:t>L</a:t>
                      </a:r>
                      <a:r>
                        <a:rPr lang="fr-FR" sz="1600" baseline="-25000" dirty="0" err="1" smtClean="0"/>
                        <a:t>cohérence</a:t>
                      </a:r>
                      <a:endParaRPr lang="fr-FR" sz="1600" baseline="-25000" dirty="0"/>
                    </a:p>
                  </a:txBody>
                  <a:tcPr/>
                </a:tc>
                <a:tc>
                  <a:txBody>
                    <a:bodyPr/>
                    <a:lstStyle/>
                    <a:p>
                      <a:r>
                        <a:rPr lang="fr-FR" sz="1600" dirty="0" smtClean="0"/>
                        <a:t>300m</a:t>
                      </a:r>
                      <a:endParaRPr lang="fr-FR" sz="1600" dirty="0"/>
                    </a:p>
                  </a:txBody>
                  <a:tcPr/>
                </a:tc>
                <a:tc>
                  <a:txBody>
                    <a:bodyPr/>
                    <a:lstStyle/>
                    <a:p>
                      <a:r>
                        <a:rPr lang="fr-FR" sz="1600" dirty="0" smtClean="0"/>
                        <a:t>300km</a:t>
                      </a:r>
                      <a:endParaRPr lang="fr-FR" sz="1600" dirty="0"/>
                    </a:p>
                  </a:txBody>
                  <a:tcPr/>
                </a:tc>
                <a:tc>
                  <a:txBody>
                    <a:bodyPr/>
                    <a:lstStyle/>
                    <a:p>
                      <a:r>
                        <a:rPr lang="fr-FR" sz="1600" dirty="0" smtClean="0"/>
                        <a:t>300 000km</a:t>
                      </a:r>
                      <a:endParaRPr lang="fr-FR" sz="1600" dirty="0"/>
                    </a:p>
                  </a:txBody>
                  <a:tcPr/>
                </a:tc>
                <a:extLst>
                  <a:ext uri="{0D108BD9-81ED-4DB2-BD59-A6C34878D82A}">
                    <a16:rowId xmlns:a16="http://schemas.microsoft.com/office/drawing/2014/main" val="1356774240"/>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4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38</a:t>
            </a:fld>
            <a:endParaRPr lang="fr-FR"/>
          </a:p>
        </p:txBody>
      </p:sp>
      <p:sp>
        <p:nvSpPr>
          <p:cNvPr id="6" name="Rectangle 5"/>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7"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Propriétés : </a:t>
            </a:r>
            <a:r>
              <a:rPr lang="fr-FR" sz="2400" b="1" kern="0" dirty="0" smtClean="0">
                <a:solidFill>
                  <a:schemeClr val="accent5">
                    <a:lumMod val="50000"/>
                  </a:schemeClr>
                </a:solidFill>
                <a:latin typeface="Arial Narrow" pitchFamily="34" charset="0"/>
              </a:rPr>
              <a:t>La </a:t>
            </a:r>
            <a:r>
              <a:rPr lang="fr-FR" sz="2400" b="1" kern="0" dirty="0" err="1" smtClean="0">
                <a:solidFill>
                  <a:schemeClr val="accent5">
                    <a:lumMod val="50000"/>
                  </a:schemeClr>
                </a:solidFill>
                <a:latin typeface="Arial Narrow" pitchFamily="34" charset="0"/>
              </a:rPr>
              <a:t>monochromaticité</a:t>
            </a:r>
            <a:r>
              <a:rPr lang="fr-FR" sz="2400" b="1" kern="0" dirty="0" smtClean="0">
                <a:solidFill>
                  <a:schemeClr val="accent5">
                    <a:lumMod val="50000"/>
                  </a:schemeClr>
                </a:solidFill>
                <a:latin typeface="Arial Narrow" pitchFamily="34" charset="0"/>
              </a:rPr>
              <a:t> de son rayonnement </a:t>
            </a:r>
            <a:endParaRPr lang="fr-FR" sz="2400" b="1" kern="0" dirty="0">
              <a:solidFill>
                <a:schemeClr val="accent5">
                  <a:lumMod val="50000"/>
                </a:schemeClr>
              </a:solidFill>
              <a:latin typeface="Arial Narrow" pitchFamily="34" charset="0"/>
              <a:ea typeface="+mj-ea"/>
              <a:cs typeface="+mj-cs"/>
            </a:endParaRPr>
          </a:p>
        </p:txBody>
      </p:sp>
      <p:sp>
        <p:nvSpPr>
          <p:cNvPr id="8" name="ZoneTexte 7"/>
          <p:cNvSpPr txBox="1"/>
          <p:nvPr/>
        </p:nvSpPr>
        <p:spPr>
          <a:xfrm>
            <a:off x="219075" y="1372267"/>
            <a:ext cx="7853432" cy="369332"/>
          </a:xfrm>
          <a:prstGeom prst="rect">
            <a:avLst/>
          </a:prstGeom>
          <a:noFill/>
        </p:spPr>
        <p:txBody>
          <a:bodyPr wrap="none" rtlCol="0">
            <a:spAutoFit/>
          </a:bodyPr>
          <a:lstStyle/>
          <a:p>
            <a:r>
              <a:rPr lang="fr-FR" b="1" dirty="0" smtClean="0"/>
              <a:t>Projet VIRGO : Interféromètres pour mesure d’ondes gravitationnelles</a:t>
            </a:r>
            <a:endParaRPr lang="fr-FR" b="1" dirty="0"/>
          </a:p>
        </p:txBody>
      </p:sp>
      <p:grpSp>
        <p:nvGrpSpPr>
          <p:cNvPr id="12" name="Groupe 11"/>
          <p:cNvGrpSpPr/>
          <p:nvPr/>
        </p:nvGrpSpPr>
        <p:grpSpPr>
          <a:xfrm>
            <a:off x="994569" y="2054545"/>
            <a:ext cx="6494757" cy="3701826"/>
            <a:chOff x="4031211" y="2303346"/>
            <a:chExt cx="6494757" cy="3701826"/>
          </a:xfrm>
        </p:grpSpPr>
        <p:pic>
          <p:nvPicPr>
            <p:cNvPr id="10" name="Image 9"/>
            <p:cNvPicPr>
              <a:picLocks noChangeAspect="1"/>
            </p:cNvPicPr>
            <p:nvPr/>
          </p:nvPicPr>
          <p:blipFill>
            <a:blip r:embed="rId2"/>
            <a:stretch>
              <a:fillRect/>
            </a:stretch>
          </p:blipFill>
          <p:spPr>
            <a:xfrm>
              <a:off x="4031211" y="2351871"/>
              <a:ext cx="6494757" cy="3653301"/>
            </a:xfrm>
            <a:prstGeom prst="rect">
              <a:avLst/>
            </a:prstGeom>
          </p:spPr>
        </p:pic>
        <p:sp>
          <p:nvSpPr>
            <p:cNvPr id="9" name="Rectangle 8"/>
            <p:cNvSpPr/>
            <p:nvPr/>
          </p:nvSpPr>
          <p:spPr>
            <a:xfrm>
              <a:off x="4145790" y="5743562"/>
              <a:ext cx="5912610" cy="261610"/>
            </a:xfrm>
            <a:prstGeom prst="rect">
              <a:avLst/>
            </a:prstGeom>
          </p:spPr>
          <p:txBody>
            <a:bodyPr wrap="square">
              <a:spAutoFit/>
            </a:bodyPr>
            <a:lstStyle/>
            <a:p>
              <a:r>
                <a:rPr lang="fr-FR" sz="1050" dirty="0">
                  <a:solidFill>
                    <a:schemeClr val="tx2"/>
                  </a:solidFill>
                </a:rPr>
                <a:t>https://www.echosciences-normandie.fr/articles/la-decouverte-des-ondes-gravitationnelles</a:t>
              </a:r>
            </a:p>
          </p:txBody>
        </p:sp>
        <p:sp>
          <p:nvSpPr>
            <p:cNvPr id="11" name="Rectangle 10"/>
            <p:cNvSpPr/>
            <p:nvPr/>
          </p:nvSpPr>
          <p:spPr>
            <a:xfrm>
              <a:off x="4031211" y="2303346"/>
              <a:ext cx="5786507" cy="369332"/>
            </a:xfrm>
            <a:prstGeom prst="rect">
              <a:avLst/>
            </a:prstGeom>
          </p:spPr>
          <p:txBody>
            <a:bodyPr wrap="square">
              <a:spAutoFit/>
            </a:bodyPr>
            <a:lstStyle/>
            <a:p>
              <a:r>
                <a:rPr lang="fr-FR" b="1" i="1" dirty="0">
                  <a:solidFill>
                    <a:schemeClr val="tx2"/>
                  </a:solidFill>
                  <a:latin typeface="ff-tisa-sans-web-pro"/>
                </a:rPr>
                <a:t>La courbure d'espace-temps (ESA–</a:t>
              </a:r>
              <a:r>
                <a:rPr lang="fr-FR" b="1" i="1" dirty="0" err="1">
                  <a:solidFill>
                    <a:schemeClr val="tx2"/>
                  </a:solidFill>
                  <a:latin typeface="ff-tisa-sans-web-pro"/>
                </a:rPr>
                <a:t>C.Carreau</a:t>
              </a:r>
              <a:r>
                <a:rPr lang="fr-FR" b="1" i="1" dirty="0">
                  <a:solidFill>
                    <a:schemeClr val="tx2"/>
                  </a:solidFill>
                  <a:latin typeface="ff-tisa-sans-web-pro"/>
                </a:rPr>
                <a:t>)</a:t>
              </a:r>
              <a:endParaRPr lang="fr-FR" b="1" dirty="0">
                <a:solidFill>
                  <a:schemeClr val="tx2"/>
                </a:solidFill>
              </a:endParaRPr>
            </a:p>
          </p:txBody>
        </p:sp>
      </p:grpSp>
      <p:grpSp>
        <p:nvGrpSpPr>
          <p:cNvPr id="13" name="Groupe 12"/>
          <p:cNvGrpSpPr/>
          <p:nvPr/>
        </p:nvGrpSpPr>
        <p:grpSpPr>
          <a:xfrm>
            <a:off x="576263" y="6915659"/>
            <a:ext cx="7567318" cy="4429873"/>
            <a:chOff x="445170" y="1927653"/>
            <a:chExt cx="7567318" cy="4429873"/>
          </a:xfrm>
        </p:grpSpPr>
        <p:sp>
          <p:nvSpPr>
            <p:cNvPr id="4" name="Rectangle 3"/>
            <p:cNvSpPr/>
            <p:nvPr/>
          </p:nvSpPr>
          <p:spPr>
            <a:xfrm>
              <a:off x="445170" y="6102222"/>
              <a:ext cx="7567318" cy="255304"/>
            </a:xfrm>
            <a:prstGeom prst="rect">
              <a:avLst/>
            </a:prstGeom>
          </p:spPr>
          <p:txBody>
            <a:bodyPr wrap="square">
              <a:spAutoFit/>
            </a:bodyPr>
            <a:lstStyle/>
            <a:p>
              <a:r>
                <a:rPr lang="fr-FR" sz="1050" dirty="0"/>
                <a:t>https://www.sciencesetavenir.fr/sciences/pour-la-premiere-fois-des-ondes-gravitationnelles-detectees-en-europe_116827</a:t>
              </a:r>
            </a:p>
          </p:txBody>
        </p:sp>
        <p:pic>
          <p:nvPicPr>
            <p:cNvPr id="5" name="Image 4"/>
            <p:cNvPicPr>
              <a:picLocks noChangeAspect="1"/>
            </p:cNvPicPr>
            <p:nvPr/>
          </p:nvPicPr>
          <p:blipFill>
            <a:blip r:embed="rId3"/>
            <a:stretch>
              <a:fillRect/>
            </a:stretch>
          </p:blipFill>
          <p:spPr>
            <a:xfrm>
              <a:off x="847087" y="1927653"/>
              <a:ext cx="6604083" cy="4170547"/>
            </a:xfrm>
            <a:prstGeom prst="rect">
              <a:avLst/>
            </a:prstGeom>
          </p:spPr>
        </p:pic>
      </p:grpSp>
      <p:sp>
        <p:nvSpPr>
          <p:cNvPr id="14"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
        <p:nvSpPr>
          <p:cNvPr id="3" name="ZoneTexte 2"/>
          <p:cNvSpPr txBox="1"/>
          <p:nvPr/>
        </p:nvSpPr>
        <p:spPr>
          <a:xfrm>
            <a:off x="1574697" y="5885578"/>
            <a:ext cx="6065507" cy="369332"/>
          </a:xfrm>
          <a:prstGeom prst="rect">
            <a:avLst/>
          </a:prstGeom>
          <a:noFill/>
        </p:spPr>
        <p:txBody>
          <a:bodyPr wrap="none" rtlCol="0">
            <a:spAutoFit/>
          </a:bodyPr>
          <a:lstStyle/>
          <a:p>
            <a:r>
              <a:rPr lang="fr-FR" b="1" dirty="0" smtClean="0">
                <a:solidFill>
                  <a:srgbClr val="FF0000"/>
                </a:solidFill>
              </a:rPr>
              <a:t>Emission : 36 </a:t>
            </a:r>
            <a:r>
              <a:rPr lang="fr-FR" b="1" dirty="0" err="1" smtClean="0">
                <a:solidFill>
                  <a:srgbClr val="FF0000"/>
                </a:solidFill>
              </a:rPr>
              <a:t>septillions</a:t>
            </a:r>
            <a:r>
              <a:rPr lang="fr-FR" b="1" dirty="0" smtClean="0">
                <a:solidFill>
                  <a:srgbClr val="FF0000"/>
                </a:solidFill>
              </a:rPr>
              <a:t> de </a:t>
            </a:r>
            <a:r>
              <a:rPr lang="fr-FR" b="1" dirty="0" err="1" smtClean="0">
                <a:solidFill>
                  <a:srgbClr val="FF0000"/>
                </a:solidFill>
              </a:rPr>
              <a:t>yottawatts</a:t>
            </a:r>
            <a:r>
              <a:rPr lang="fr-FR" b="1" dirty="0" smtClean="0">
                <a:solidFill>
                  <a:srgbClr val="FF0000"/>
                </a:solidFill>
              </a:rPr>
              <a:t> (3,6 10</a:t>
            </a:r>
            <a:r>
              <a:rPr lang="fr-FR" b="1" baseline="30000" dirty="0" smtClean="0">
                <a:solidFill>
                  <a:srgbClr val="FF0000"/>
                </a:solidFill>
              </a:rPr>
              <a:t>49</a:t>
            </a:r>
            <a:r>
              <a:rPr lang="fr-FR" b="1" dirty="0" smtClean="0">
                <a:solidFill>
                  <a:srgbClr val="FF0000"/>
                </a:solidFill>
              </a:rPr>
              <a:t>Watts)</a:t>
            </a:r>
            <a:endParaRPr lang="fr-FR" b="1" dirty="0">
              <a:solidFill>
                <a:srgbClr val="FF0000"/>
              </a:solidFill>
            </a:endParaRPr>
          </a:p>
        </p:txBody>
      </p:sp>
    </p:spTree>
    <p:extLst>
      <p:ext uri="{BB962C8B-B14F-4D97-AF65-F5344CB8AC3E}">
        <p14:creationId xmlns:p14="http://schemas.microsoft.com/office/powerpoint/2010/main" val="3580164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3.88889E-6 0 L -0.00174 -0.72431 " pathEditMode="relative" rAng="0" ptsTypes="AA">
                                      <p:cBhvr>
                                        <p:cTn id="6" dur="2000" fill="hold"/>
                                        <p:tgtEl>
                                          <p:spTgt spid="13"/>
                                        </p:tgtEl>
                                        <p:attrNameLst>
                                          <p:attrName>ppt_x</p:attrName>
                                          <p:attrName>ppt_y</p:attrName>
                                        </p:attrNameLst>
                                      </p:cBhvr>
                                      <p:rCtr x="-87" y="-36227"/>
                                    </p:animMotion>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 name="Titre 1"/>
          <p:cNvSpPr txBox="1">
            <a:spLocks/>
          </p:cNvSpPr>
          <p:nvPr/>
        </p:nvSpPr>
        <p:spPr>
          <a:xfrm>
            <a:off x="1497013" y="443775"/>
            <a:ext cx="7391400" cy="545066"/>
          </a:xfrm>
          <a:prstGeom prst="rect">
            <a:avLst/>
          </a:prstGeom>
        </p:spPr>
        <p:txBody>
          <a:bodyPr/>
          <a:lstStyle/>
          <a:p>
            <a:pPr lvl="0">
              <a:defRPr/>
            </a:pPr>
            <a:r>
              <a:rPr lang="fr-FR" sz="2800" b="1" kern="0" dirty="0" smtClean="0">
                <a:solidFill>
                  <a:srgbClr val="DA6667"/>
                </a:solidFill>
              </a:rPr>
              <a:t>Principe de l’émission de lumière</a:t>
            </a:r>
            <a:endParaRPr lang="fr-FR" sz="2800" b="1" kern="0" dirty="0">
              <a:solidFill>
                <a:srgbClr val="DA6667"/>
              </a:solidFill>
            </a:endParaRPr>
          </a:p>
        </p:txBody>
      </p:sp>
      <p:grpSp>
        <p:nvGrpSpPr>
          <p:cNvPr id="3" name="Groupe 2"/>
          <p:cNvGrpSpPr/>
          <p:nvPr/>
        </p:nvGrpSpPr>
        <p:grpSpPr>
          <a:xfrm>
            <a:off x="4603687" y="931863"/>
            <a:ext cx="4067238" cy="5089525"/>
            <a:chOff x="4603687" y="931863"/>
            <a:chExt cx="4067238" cy="5089525"/>
          </a:xfrm>
        </p:grpSpPr>
        <p:pic>
          <p:nvPicPr>
            <p:cNvPr id="1997" name="Picture 2" descr="http://www.google.fr/url?source=imglanding&amp;ct=img&amp;q=http://previews.123rf.com/images/starserfer/starserfer1101/starserfer110100013/8572900-Monochromatic-magnifying-glass-icon-Stock-Vector.jpg&amp;sa=X&amp;ei=nlNTVZzUG8PYU_n9gFA&amp;ved=0CAkQ8wc&amp;usg=AFQjCNH_FThUsIRnb9jpunjXjq1x9pUxr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800000">
              <a:off x="6902045" y="3067635"/>
              <a:ext cx="1017003" cy="1111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8" name="Forme libre 1997"/>
            <p:cNvSpPr/>
            <p:nvPr/>
          </p:nvSpPr>
          <p:spPr bwMode="auto">
            <a:xfrm rot="10800000">
              <a:off x="6113463" y="3846513"/>
              <a:ext cx="2001837" cy="965200"/>
            </a:xfrm>
            <a:custGeom>
              <a:avLst/>
              <a:gdLst>
                <a:gd name="connsiteX0" fmla="*/ 862642 w 2001328"/>
                <a:gd name="connsiteY0" fmla="*/ 948906 h 966159"/>
                <a:gd name="connsiteX1" fmla="*/ 2001328 w 2001328"/>
                <a:gd name="connsiteY1" fmla="*/ 966159 h 966159"/>
                <a:gd name="connsiteX2" fmla="*/ 1992702 w 2001328"/>
                <a:gd name="connsiteY2" fmla="*/ 0 h 966159"/>
                <a:gd name="connsiteX3" fmla="*/ 0 w 2001328"/>
                <a:gd name="connsiteY3" fmla="*/ 8627 h 966159"/>
                <a:gd name="connsiteX4" fmla="*/ 0 w 2001328"/>
                <a:gd name="connsiteY4" fmla="*/ 948906 h 966159"/>
                <a:gd name="connsiteX5" fmla="*/ 414068 w 2001328"/>
                <a:gd name="connsiteY5" fmla="*/ 948906 h 966159"/>
                <a:gd name="connsiteX6" fmla="*/ 414068 w 2001328"/>
                <a:gd name="connsiteY6" fmla="*/ 948906 h 96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1328" h="966159">
                  <a:moveTo>
                    <a:pt x="862642" y="948906"/>
                  </a:moveTo>
                  <a:lnTo>
                    <a:pt x="2001328" y="966159"/>
                  </a:lnTo>
                  <a:cubicBezTo>
                    <a:pt x="1998453" y="644106"/>
                    <a:pt x="1995577" y="322053"/>
                    <a:pt x="1992702" y="0"/>
                  </a:cubicBezTo>
                  <a:lnTo>
                    <a:pt x="0" y="8627"/>
                  </a:lnTo>
                  <a:lnTo>
                    <a:pt x="0" y="948906"/>
                  </a:lnTo>
                  <a:lnTo>
                    <a:pt x="414068" y="948906"/>
                  </a:lnTo>
                  <a:lnTo>
                    <a:pt x="414068" y="948906"/>
                  </a:lnTo>
                </a:path>
              </a:pathLst>
            </a:custGeom>
            <a:noFill/>
            <a:ln w="28575" cap="flat" cmpd="sng" algn="ctr">
              <a:solidFill>
                <a:srgbClr val="000000">
                  <a:shade val="95000"/>
                  <a:satMod val="105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000000"/>
                </a:solidFill>
                <a:effectLst/>
                <a:uLnTx/>
                <a:uFillTx/>
                <a:latin typeface="Arial"/>
                <a:ea typeface="+mn-ea"/>
                <a:cs typeface="+mn-cs"/>
              </a:endParaRPr>
            </a:p>
          </p:txBody>
        </p:sp>
        <p:sp>
          <p:nvSpPr>
            <p:cNvPr id="2015" name="Rectangle 6"/>
            <p:cNvSpPr txBox="1">
              <a:spLocks/>
            </p:cNvSpPr>
            <p:nvPr/>
          </p:nvSpPr>
          <p:spPr bwMode="auto">
            <a:xfrm>
              <a:off x="4632325" y="5472113"/>
              <a:ext cx="4038600" cy="549275"/>
            </a:xfrm>
            <a:prstGeom prst="rect">
              <a:avLst/>
            </a:prstGeom>
          </p:spPr>
          <p:txBody>
            <a:bodyPr/>
            <a:lstStyle/>
            <a:p>
              <a:pPr marL="342900" marR="0" lvl="0" indent="-342900" defTabSz="914400" eaLnBrk="0" fontAlgn="auto" latinLnBrk="0" hangingPunct="0">
                <a:lnSpc>
                  <a:spcPct val="100000"/>
                </a:lnSpc>
                <a:spcBef>
                  <a:spcPct val="20000"/>
                </a:spcBef>
                <a:spcAft>
                  <a:spcPts val="0"/>
                </a:spcAft>
                <a:buClrTx/>
                <a:buSzTx/>
                <a:buFontTx/>
                <a:buNone/>
                <a:tabLst/>
                <a:defRPr/>
              </a:pPr>
              <a:r>
                <a:rPr kumimoji="0" lang="fr-FR" altLang="fr-FR" sz="1400" b="0" i="0" u="none" strike="noStrike" kern="0" cap="none" spc="0" normalizeH="0" baseline="0" noProof="0" dirty="0">
                  <a:ln>
                    <a:noFill/>
                  </a:ln>
                  <a:solidFill>
                    <a:srgbClr val="000000"/>
                  </a:solidFill>
                  <a:effectLst/>
                  <a:uLnTx/>
                  <a:uFillTx/>
                  <a:latin typeface="Arial Narrow" pitchFamily="34" charset="0"/>
                  <a:sym typeface="Wingdings" pitchFamily="2" charset="2"/>
                </a:rPr>
                <a:t> </a:t>
              </a:r>
              <a:r>
                <a:rPr kumimoji="0" lang="fr-FR" altLang="fr-FR" sz="1400" b="0" i="0" u="none" strike="noStrike" kern="0" cap="none" spc="0" normalizeH="0" baseline="0" noProof="0" dirty="0">
                  <a:ln>
                    <a:noFill/>
                  </a:ln>
                  <a:solidFill>
                    <a:srgbClr val="000000"/>
                  </a:solidFill>
                  <a:effectLst/>
                  <a:uLnTx/>
                  <a:uFillTx/>
                  <a:latin typeface="Arial Narrow" pitchFamily="34" charset="0"/>
                </a:rPr>
                <a:t>Une onde EM crée un courant alternatif dans un fil conducteur</a:t>
              </a:r>
            </a:p>
          </p:txBody>
        </p:sp>
        <p:sp>
          <p:nvSpPr>
            <p:cNvPr id="2016" name="Text Box 1180"/>
            <p:cNvSpPr txBox="1">
              <a:spLocks noChangeArrowheads="1"/>
            </p:cNvSpPr>
            <p:nvPr/>
          </p:nvSpPr>
          <p:spPr bwMode="auto">
            <a:xfrm>
              <a:off x="5512241" y="931863"/>
              <a:ext cx="2777687" cy="400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66700" indent="-266700"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266700" marR="0" lvl="0" indent="-266700" defTabSz="914400" eaLnBrk="1" fontAlgn="auto" latinLnBrk="0" hangingPunct="1">
                <a:lnSpc>
                  <a:spcPct val="100000"/>
                </a:lnSpc>
                <a:spcBef>
                  <a:spcPct val="0"/>
                </a:spcBef>
                <a:spcAft>
                  <a:spcPts val="0"/>
                </a:spcAft>
                <a:buClrTx/>
                <a:buSzTx/>
                <a:buFontTx/>
                <a:buNone/>
                <a:tabLst/>
                <a:defRPr/>
              </a:pPr>
              <a:r>
                <a:rPr kumimoji="0" lang="fr-FR" altLang="fr-FR" sz="2000" b="1" i="0" u="none" strike="noStrike" kern="0" cap="none" spc="0" normalizeH="0" baseline="0" noProof="0" smtClean="0">
                  <a:ln>
                    <a:noFill/>
                  </a:ln>
                  <a:solidFill>
                    <a:srgbClr val="FF0000"/>
                  </a:solidFill>
                  <a:effectLst/>
                  <a:uLnTx/>
                  <a:uFillTx/>
                  <a:latin typeface="Arial Narrow" pitchFamily="34" charset="0"/>
                </a:rPr>
                <a:t>Antenne de réception</a:t>
              </a:r>
            </a:p>
          </p:txBody>
        </p:sp>
        <p:sp>
          <p:nvSpPr>
            <p:cNvPr id="2021" name="AutoShape 734"/>
            <p:cNvSpPr>
              <a:spLocks noChangeArrowheads="1"/>
            </p:cNvSpPr>
            <p:nvPr/>
          </p:nvSpPr>
          <p:spPr bwMode="auto">
            <a:xfrm rot="13710518">
              <a:off x="6521656" y="1047244"/>
              <a:ext cx="187336" cy="3078142"/>
            </a:xfrm>
            <a:prstGeom prst="can">
              <a:avLst>
                <a:gd name="adj" fmla="val 72038"/>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fr-FR" altLang="fr-FR" sz="1800" b="0" i="0" u="none" strike="noStrike" kern="0" cap="none" spc="0" normalizeH="0" baseline="0" noProof="0" smtClean="0">
                <a:ln>
                  <a:noFill/>
                </a:ln>
                <a:solidFill>
                  <a:srgbClr val="000000"/>
                </a:solidFill>
                <a:effectLst/>
                <a:uLnTx/>
                <a:uFillTx/>
                <a:latin typeface="Arial Narrow" pitchFamily="34" charset="0"/>
              </a:endParaRPr>
            </a:p>
          </p:txBody>
        </p:sp>
        <p:sp>
          <p:nvSpPr>
            <p:cNvPr id="2022" name="Line 739"/>
            <p:cNvSpPr>
              <a:spLocks noChangeShapeType="1"/>
            </p:cNvSpPr>
            <p:nvPr/>
          </p:nvSpPr>
          <p:spPr bwMode="auto">
            <a:xfrm flipH="1">
              <a:off x="6425619" y="2186240"/>
              <a:ext cx="631821" cy="56518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23" name="Oval 740"/>
            <p:cNvSpPr>
              <a:spLocks noChangeArrowheads="1"/>
            </p:cNvSpPr>
            <p:nvPr/>
          </p:nvSpPr>
          <p:spPr bwMode="auto">
            <a:xfrm>
              <a:off x="6719304" y="2360876"/>
              <a:ext cx="144461" cy="144472"/>
            </a:xfrm>
            <a:prstGeom prst="ellipse">
              <a:avLst/>
            </a:prstGeom>
            <a:solidFill>
              <a:srgbClr val="FF0000"/>
            </a:solidFill>
            <a:ln w="9525" algn="ctr">
              <a:solidFill>
                <a:srgbClr val="FFFFFF"/>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fr-FR" altLang="fr-FR" sz="1800" b="0" i="0" u="none" strike="noStrike" kern="0" cap="none" spc="0" normalizeH="0" baseline="0" noProof="0" smtClean="0">
                <a:ln>
                  <a:noFill/>
                </a:ln>
                <a:solidFill>
                  <a:srgbClr val="000000"/>
                </a:solidFill>
                <a:effectLst/>
                <a:uLnTx/>
                <a:uFillTx/>
                <a:latin typeface="Arial Narrow" pitchFamily="34" charset="0"/>
              </a:endParaRPr>
            </a:p>
          </p:txBody>
        </p:sp>
        <p:pic>
          <p:nvPicPr>
            <p:cNvPr id="2024"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73321" y="4589815"/>
              <a:ext cx="989398" cy="51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26" name="Forme libre 2025"/>
            <p:cNvSpPr/>
            <p:nvPr/>
          </p:nvSpPr>
          <p:spPr bwMode="auto">
            <a:xfrm>
              <a:off x="6961188" y="2501900"/>
              <a:ext cx="873125" cy="1112838"/>
            </a:xfrm>
            <a:custGeom>
              <a:avLst/>
              <a:gdLst>
                <a:gd name="connsiteX0" fmla="*/ 577970 w 872705"/>
                <a:gd name="connsiteY0" fmla="*/ 1112808 h 1112808"/>
                <a:gd name="connsiteX1" fmla="*/ 776377 w 872705"/>
                <a:gd name="connsiteY1" fmla="*/ 353683 h 1112808"/>
                <a:gd name="connsiteX2" fmla="*/ 0 w 872705"/>
                <a:gd name="connsiteY2" fmla="*/ 0 h 1112808"/>
              </a:gdLst>
              <a:ahLst/>
              <a:cxnLst>
                <a:cxn ang="0">
                  <a:pos x="connsiteX0" y="connsiteY0"/>
                </a:cxn>
                <a:cxn ang="0">
                  <a:pos x="connsiteX1" y="connsiteY1"/>
                </a:cxn>
                <a:cxn ang="0">
                  <a:pos x="connsiteX2" y="connsiteY2"/>
                </a:cxn>
              </a:cxnLst>
              <a:rect l="l" t="t" r="r" b="b"/>
              <a:pathLst>
                <a:path w="872705" h="1112808">
                  <a:moveTo>
                    <a:pt x="577970" y="1112808"/>
                  </a:moveTo>
                  <a:cubicBezTo>
                    <a:pt x="725337" y="825979"/>
                    <a:pt x="872705" y="539151"/>
                    <a:pt x="776377" y="353683"/>
                  </a:cubicBezTo>
                  <a:cubicBezTo>
                    <a:pt x="680049" y="168215"/>
                    <a:pt x="340024" y="84107"/>
                    <a:pt x="0" y="0"/>
                  </a:cubicBezTo>
                </a:path>
              </a:pathLst>
            </a:custGeom>
            <a:noFill/>
            <a:ln w="28575" cap="flat" cmpd="tri" algn="ctr">
              <a:solidFill>
                <a:srgbClr val="000000">
                  <a:shade val="95000"/>
                  <a:satMod val="105000"/>
                </a:srgbClr>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000000"/>
                </a:solidFill>
                <a:effectLst/>
                <a:uLnTx/>
                <a:uFillTx/>
                <a:latin typeface="Arial"/>
                <a:ea typeface="+mn-ea"/>
                <a:cs typeface="+mn-cs"/>
              </a:endParaRPr>
            </a:p>
          </p:txBody>
        </p:sp>
        <p:grpSp>
          <p:nvGrpSpPr>
            <p:cNvPr id="2027" name="Groupe 593"/>
            <p:cNvGrpSpPr>
              <a:grpSpLocks/>
            </p:cNvGrpSpPr>
            <p:nvPr/>
          </p:nvGrpSpPr>
          <p:grpSpPr bwMode="auto">
            <a:xfrm>
              <a:off x="4603687" y="1667365"/>
              <a:ext cx="1875512" cy="1037749"/>
              <a:chOff x="3403315" y="1775363"/>
              <a:chExt cx="4135723" cy="2394325"/>
            </a:xfrm>
          </p:grpSpPr>
          <p:sp>
            <p:nvSpPr>
              <p:cNvPr id="2212" name="Line 2517"/>
              <p:cNvSpPr>
                <a:spLocks noChangeShapeType="1"/>
              </p:cNvSpPr>
              <p:nvPr/>
            </p:nvSpPr>
            <p:spPr bwMode="auto">
              <a:xfrm flipH="1" flipV="1">
                <a:off x="7411389" y="2495265"/>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13" name="Line 2518"/>
              <p:cNvSpPr>
                <a:spLocks noChangeShapeType="1"/>
              </p:cNvSpPr>
              <p:nvPr/>
            </p:nvSpPr>
            <p:spPr bwMode="auto">
              <a:xfrm flipV="1">
                <a:off x="7423474" y="25074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14" name="Line 2519"/>
              <p:cNvSpPr>
                <a:spLocks noChangeShapeType="1"/>
              </p:cNvSpPr>
              <p:nvPr/>
            </p:nvSpPr>
            <p:spPr bwMode="auto">
              <a:xfrm flipH="1">
                <a:off x="7375135" y="2495265"/>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15" name="Line 2520"/>
              <p:cNvSpPr>
                <a:spLocks noChangeShapeType="1"/>
              </p:cNvSpPr>
              <p:nvPr/>
            </p:nvSpPr>
            <p:spPr bwMode="auto">
              <a:xfrm flipV="1">
                <a:off x="7407361" y="2544051"/>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16" name="Line 2521"/>
              <p:cNvSpPr>
                <a:spLocks noChangeShapeType="1"/>
              </p:cNvSpPr>
              <p:nvPr/>
            </p:nvSpPr>
            <p:spPr bwMode="auto">
              <a:xfrm flipH="1">
                <a:off x="7322768" y="2501363"/>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17" name="Line 2522"/>
              <p:cNvSpPr>
                <a:spLocks noChangeShapeType="1"/>
              </p:cNvSpPr>
              <p:nvPr/>
            </p:nvSpPr>
            <p:spPr bwMode="auto">
              <a:xfrm flipV="1">
                <a:off x="7371107" y="2586739"/>
                <a:ext cx="36254"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18" name="Line 2523"/>
              <p:cNvSpPr>
                <a:spLocks noChangeShapeType="1"/>
              </p:cNvSpPr>
              <p:nvPr/>
            </p:nvSpPr>
            <p:spPr bwMode="auto">
              <a:xfrm flipV="1">
                <a:off x="7322768" y="2653820"/>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19" name="Line 2524"/>
              <p:cNvSpPr>
                <a:spLocks noChangeShapeType="1"/>
              </p:cNvSpPr>
              <p:nvPr/>
            </p:nvSpPr>
            <p:spPr bwMode="auto">
              <a:xfrm flipH="1">
                <a:off x="7254289" y="2519658"/>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20" name="Line 2525"/>
              <p:cNvSpPr>
                <a:spLocks noChangeShapeType="1"/>
              </p:cNvSpPr>
              <p:nvPr/>
            </p:nvSpPr>
            <p:spPr bwMode="auto">
              <a:xfrm flipV="1">
                <a:off x="7262345" y="2726999"/>
                <a:ext cx="60423"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21" name="Line 2526"/>
              <p:cNvSpPr>
                <a:spLocks noChangeShapeType="1"/>
              </p:cNvSpPr>
              <p:nvPr/>
            </p:nvSpPr>
            <p:spPr bwMode="auto">
              <a:xfrm flipH="1">
                <a:off x="7169696" y="2556248"/>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22" name="Line 2527"/>
              <p:cNvSpPr>
                <a:spLocks noChangeShapeType="1"/>
              </p:cNvSpPr>
              <p:nvPr/>
            </p:nvSpPr>
            <p:spPr bwMode="auto">
              <a:xfrm flipV="1">
                <a:off x="7189837" y="2819235"/>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23" name="Line 2528"/>
              <p:cNvSpPr>
                <a:spLocks noChangeShapeType="1"/>
              </p:cNvSpPr>
              <p:nvPr/>
            </p:nvSpPr>
            <p:spPr bwMode="auto">
              <a:xfrm flipH="1">
                <a:off x="7068991" y="2605034"/>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24" name="Line 2529"/>
              <p:cNvSpPr>
                <a:spLocks noChangeShapeType="1"/>
              </p:cNvSpPr>
              <p:nvPr/>
            </p:nvSpPr>
            <p:spPr bwMode="auto">
              <a:xfrm flipV="1">
                <a:off x="7109273" y="2916807"/>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25" name="Line 2530"/>
              <p:cNvSpPr>
                <a:spLocks noChangeShapeType="1"/>
              </p:cNvSpPr>
              <p:nvPr/>
            </p:nvSpPr>
            <p:spPr bwMode="auto">
              <a:xfrm flipH="1">
                <a:off x="6956201" y="267211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26" name="Line 2531"/>
              <p:cNvSpPr>
                <a:spLocks noChangeShapeType="1"/>
              </p:cNvSpPr>
              <p:nvPr/>
            </p:nvSpPr>
            <p:spPr bwMode="auto">
              <a:xfrm flipV="1">
                <a:off x="7024680" y="3020477"/>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27" name="Line 2532"/>
              <p:cNvSpPr>
                <a:spLocks noChangeShapeType="1"/>
              </p:cNvSpPr>
              <p:nvPr/>
            </p:nvSpPr>
            <p:spPr bwMode="auto">
              <a:xfrm flipH="1">
                <a:off x="6835354" y="2751392"/>
                <a:ext cx="120846"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28" name="Line 2534"/>
              <p:cNvSpPr>
                <a:spLocks noChangeShapeType="1"/>
              </p:cNvSpPr>
              <p:nvPr/>
            </p:nvSpPr>
            <p:spPr bwMode="auto">
              <a:xfrm flipV="1">
                <a:off x="6936060" y="3136344"/>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29" name="Line 2536"/>
              <p:cNvSpPr>
                <a:spLocks noChangeShapeType="1"/>
              </p:cNvSpPr>
              <p:nvPr/>
            </p:nvSpPr>
            <p:spPr bwMode="auto">
              <a:xfrm flipH="1">
                <a:off x="6706451" y="283752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30" name="Line 2538"/>
              <p:cNvSpPr>
                <a:spLocks noChangeShapeType="1"/>
              </p:cNvSpPr>
              <p:nvPr/>
            </p:nvSpPr>
            <p:spPr bwMode="auto">
              <a:xfrm flipH="1">
                <a:off x="6569492" y="2935101"/>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31" name="Line 2540"/>
              <p:cNvSpPr>
                <a:spLocks noChangeShapeType="1"/>
              </p:cNvSpPr>
              <p:nvPr/>
            </p:nvSpPr>
            <p:spPr bwMode="auto">
              <a:xfrm flipH="1">
                <a:off x="6428505" y="3032673"/>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32" name="Line 2542"/>
              <p:cNvSpPr>
                <a:spLocks noChangeShapeType="1"/>
              </p:cNvSpPr>
              <p:nvPr/>
            </p:nvSpPr>
            <p:spPr bwMode="auto">
              <a:xfrm flipH="1">
                <a:off x="6291545" y="3136344"/>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33" name="Line 2543"/>
              <p:cNvSpPr>
                <a:spLocks noChangeShapeType="1"/>
              </p:cNvSpPr>
              <p:nvPr/>
            </p:nvSpPr>
            <p:spPr bwMode="auto">
              <a:xfrm flipH="1" flipV="1">
                <a:off x="6396279" y="2274966"/>
                <a:ext cx="16113" cy="1295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34" name="Line 2544"/>
              <p:cNvSpPr>
                <a:spLocks noChangeShapeType="1"/>
              </p:cNvSpPr>
              <p:nvPr/>
            </p:nvSpPr>
            <p:spPr bwMode="auto">
              <a:xfrm flipV="1">
                <a:off x="6408364" y="2287925"/>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35" name="Line 2546"/>
              <p:cNvSpPr>
                <a:spLocks noChangeShapeType="1"/>
              </p:cNvSpPr>
              <p:nvPr/>
            </p:nvSpPr>
            <p:spPr bwMode="auto">
              <a:xfrm flipH="1">
                <a:off x="6360025" y="2274966"/>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36" name="Line 2547"/>
              <p:cNvSpPr>
                <a:spLocks noChangeShapeType="1"/>
              </p:cNvSpPr>
              <p:nvPr/>
            </p:nvSpPr>
            <p:spPr bwMode="auto">
              <a:xfrm flipV="1">
                <a:off x="6392251" y="2318416"/>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37" name="Line 2549"/>
              <p:cNvSpPr>
                <a:spLocks noChangeShapeType="1"/>
              </p:cNvSpPr>
              <p:nvPr/>
            </p:nvSpPr>
            <p:spPr bwMode="auto">
              <a:xfrm flipH="1">
                <a:off x="6307658" y="2274966"/>
                <a:ext cx="52367" cy="251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38" name="Line 2550"/>
              <p:cNvSpPr>
                <a:spLocks noChangeShapeType="1"/>
              </p:cNvSpPr>
              <p:nvPr/>
            </p:nvSpPr>
            <p:spPr bwMode="auto">
              <a:xfrm flipV="1">
                <a:off x="6355997" y="2367202"/>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39" name="Line 2552"/>
              <p:cNvSpPr>
                <a:spLocks noChangeShapeType="1"/>
              </p:cNvSpPr>
              <p:nvPr/>
            </p:nvSpPr>
            <p:spPr bwMode="auto">
              <a:xfrm flipV="1">
                <a:off x="6307658" y="2428184"/>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40" name="Line 2554"/>
              <p:cNvSpPr>
                <a:spLocks noChangeShapeType="1"/>
              </p:cNvSpPr>
              <p:nvPr/>
            </p:nvSpPr>
            <p:spPr bwMode="auto">
              <a:xfrm flipH="1">
                <a:off x="6239179" y="2300121"/>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41" name="Line 2556"/>
              <p:cNvSpPr>
                <a:spLocks noChangeShapeType="1"/>
              </p:cNvSpPr>
              <p:nvPr/>
            </p:nvSpPr>
            <p:spPr bwMode="auto">
              <a:xfrm flipH="1">
                <a:off x="6154586" y="3240014"/>
                <a:ext cx="136959"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42" name="Line 2558"/>
              <p:cNvSpPr>
                <a:spLocks noChangeShapeType="1"/>
              </p:cNvSpPr>
              <p:nvPr/>
            </p:nvSpPr>
            <p:spPr bwMode="auto">
              <a:xfrm flipV="1">
                <a:off x="6247235" y="2507462"/>
                <a:ext cx="60423"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43" name="Line 2559"/>
              <p:cNvSpPr>
                <a:spLocks noChangeShapeType="1"/>
              </p:cNvSpPr>
              <p:nvPr/>
            </p:nvSpPr>
            <p:spPr bwMode="auto">
              <a:xfrm flipH="1">
                <a:off x="6154586" y="2336711"/>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44" name="Line 2561"/>
              <p:cNvSpPr>
                <a:spLocks noChangeShapeType="1"/>
              </p:cNvSpPr>
              <p:nvPr/>
            </p:nvSpPr>
            <p:spPr bwMode="auto">
              <a:xfrm flipV="1">
                <a:off x="6174727" y="2592837"/>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45" name="Line 2562"/>
              <p:cNvSpPr>
                <a:spLocks noChangeShapeType="1"/>
              </p:cNvSpPr>
              <p:nvPr/>
            </p:nvSpPr>
            <p:spPr bwMode="auto">
              <a:xfrm flipH="1">
                <a:off x="6025683" y="3344446"/>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46" name="Line 2563"/>
              <p:cNvSpPr>
                <a:spLocks noChangeShapeType="1"/>
              </p:cNvSpPr>
              <p:nvPr/>
            </p:nvSpPr>
            <p:spPr bwMode="auto">
              <a:xfrm flipH="1">
                <a:off x="6053881" y="238549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47" name="Line 2565"/>
              <p:cNvSpPr>
                <a:spLocks noChangeShapeType="1"/>
              </p:cNvSpPr>
              <p:nvPr/>
            </p:nvSpPr>
            <p:spPr bwMode="auto">
              <a:xfrm flipV="1">
                <a:off x="6098191" y="2696507"/>
                <a:ext cx="76536"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48" name="Line 2567"/>
              <p:cNvSpPr>
                <a:spLocks noChangeShapeType="1"/>
              </p:cNvSpPr>
              <p:nvPr/>
            </p:nvSpPr>
            <p:spPr bwMode="auto">
              <a:xfrm flipH="1">
                <a:off x="5945119" y="245257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49" name="Line 2569"/>
              <p:cNvSpPr>
                <a:spLocks noChangeShapeType="1"/>
              </p:cNvSpPr>
              <p:nvPr/>
            </p:nvSpPr>
            <p:spPr bwMode="auto">
              <a:xfrm flipH="1">
                <a:off x="5900808" y="3435920"/>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50" name="Line 2571"/>
              <p:cNvSpPr>
                <a:spLocks noChangeShapeType="1"/>
              </p:cNvSpPr>
              <p:nvPr/>
            </p:nvSpPr>
            <p:spPr bwMode="auto">
              <a:xfrm flipV="1">
                <a:off x="6009570" y="2800940"/>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51" name="Line 2573"/>
              <p:cNvSpPr>
                <a:spLocks noChangeShapeType="1"/>
              </p:cNvSpPr>
              <p:nvPr/>
            </p:nvSpPr>
            <p:spPr bwMode="auto">
              <a:xfrm flipH="1">
                <a:off x="5820244" y="2525756"/>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52" name="Line 2575"/>
              <p:cNvSpPr>
                <a:spLocks noChangeShapeType="1"/>
              </p:cNvSpPr>
              <p:nvPr/>
            </p:nvSpPr>
            <p:spPr bwMode="auto">
              <a:xfrm flipV="1">
                <a:off x="5920950" y="291070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53" name="Line 2577"/>
              <p:cNvSpPr>
                <a:spLocks noChangeShapeType="1"/>
              </p:cNvSpPr>
              <p:nvPr/>
            </p:nvSpPr>
            <p:spPr bwMode="auto">
              <a:xfrm flipH="1">
                <a:off x="5788018" y="352739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54" name="Line 2579"/>
              <p:cNvSpPr>
                <a:spLocks noChangeShapeType="1"/>
              </p:cNvSpPr>
              <p:nvPr/>
            </p:nvSpPr>
            <p:spPr bwMode="auto">
              <a:xfrm flipV="1">
                <a:off x="5836357" y="3026575"/>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55" name="Line 2580"/>
              <p:cNvSpPr>
                <a:spLocks noChangeShapeType="1"/>
              </p:cNvSpPr>
              <p:nvPr/>
            </p:nvSpPr>
            <p:spPr bwMode="auto">
              <a:xfrm flipH="1">
                <a:off x="5691341" y="2617230"/>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56" name="Line 2582"/>
              <p:cNvSpPr>
                <a:spLocks noChangeShapeType="1"/>
              </p:cNvSpPr>
              <p:nvPr/>
            </p:nvSpPr>
            <p:spPr bwMode="auto">
              <a:xfrm flipH="1">
                <a:off x="5691341" y="3606671"/>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57" name="Line 2584"/>
              <p:cNvSpPr>
                <a:spLocks noChangeShapeType="1"/>
              </p:cNvSpPr>
              <p:nvPr/>
            </p:nvSpPr>
            <p:spPr bwMode="auto">
              <a:xfrm flipV="1">
                <a:off x="5747736" y="3142442"/>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58" name="Line 2586"/>
              <p:cNvSpPr>
                <a:spLocks noChangeShapeType="1"/>
              </p:cNvSpPr>
              <p:nvPr/>
            </p:nvSpPr>
            <p:spPr bwMode="auto">
              <a:xfrm flipH="1">
                <a:off x="5606749" y="3667654"/>
                <a:ext cx="84593" cy="5564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59" name="Line 2587"/>
              <p:cNvSpPr>
                <a:spLocks noChangeShapeType="1"/>
              </p:cNvSpPr>
              <p:nvPr/>
            </p:nvSpPr>
            <p:spPr bwMode="auto">
              <a:xfrm flipH="1">
                <a:off x="5554382" y="2714802"/>
                <a:ext cx="136959" cy="9833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60" name="Line 2588"/>
              <p:cNvSpPr>
                <a:spLocks noChangeShapeType="1"/>
              </p:cNvSpPr>
              <p:nvPr/>
            </p:nvSpPr>
            <p:spPr bwMode="auto">
              <a:xfrm flipV="1">
                <a:off x="5671200" y="3252973"/>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61" name="Line 2590"/>
              <p:cNvSpPr>
                <a:spLocks noChangeShapeType="1"/>
              </p:cNvSpPr>
              <p:nvPr/>
            </p:nvSpPr>
            <p:spPr bwMode="auto">
              <a:xfrm flipH="1">
                <a:off x="5538269" y="3723300"/>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62" name="Line 2591"/>
              <p:cNvSpPr>
                <a:spLocks noChangeShapeType="1"/>
              </p:cNvSpPr>
              <p:nvPr/>
            </p:nvSpPr>
            <p:spPr bwMode="auto">
              <a:xfrm flipV="1">
                <a:off x="5598692" y="3362741"/>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63" name="Line 2593"/>
              <p:cNvSpPr>
                <a:spLocks noChangeShapeType="1"/>
              </p:cNvSpPr>
              <p:nvPr/>
            </p:nvSpPr>
            <p:spPr bwMode="auto">
              <a:xfrm flipH="1">
                <a:off x="5417423" y="2813136"/>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64" name="Line 2595"/>
              <p:cNvSpPr>
                <a:spLocks noChangeShapeType="1"/>
              </p:cNvSpPr>
              <p:nvPr/>
            </p:nvSpPr>
            <p:spPr bwMode="auto">
              <a:xfrm flipH="1">
                <a:off x="5485902" y="3759890"/>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65" name="Line 2596"/>
              <p:cNvSpPr>
                <a:spLocks noChangeShapeType="1"/>
              </p:cNvSpPr>
              <p:nvPr/>
            </p:nvSpPr>
            <p:spPr bwMode="auto">
              <a:xfrm flipV="1">
                <a:off x="5534241" y="3460313"/>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66" name="Line 2598"/>
              <p:cNvSpPr>
                <a:spLocks noChangeShapeType="1"/>
              </p:cNvSpPr>
              <p:nvPr/>
            </p:nvSpPr>
            <p:spPr bwMode="auto">
              <a:xfrm flipV="1">
                <a:off x="5485902" y="3545689"/>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67" name="Line 2599"/>
              <p:cNvSpPr>
                <a:spLocks noChangeShapeType="1"/>
              </p:cNvSpPr>
              <p:nvPr/>
            </p:nvSpPr>
            <p:spPr bwMode="auto">
              <a:xfrm flipH="1">
                <a:off x="5449648" y="3778184"/>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68" name="Line 2601"/>
              <p:cNvSpPr>
                <a:spLocks noChangeShapeType="1"/>
              </p:cNvSpPr>
              <p:nvPr/>
            </p:nvSpPr>
            <p:spPr bwMode="auto">
              <a:xfrm flipV="1">
                <a:off x="5453677" y="3624966"/>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69" name="Line 2602"/>
              <p:cNvSpPr>
                <a:spLocks noChangeShapeType="1"/>
              </p:cNvSpPr>
              <p:nvPr/>
            </p:nvSpPr>
            <p:spPr bwMode="auto">
              <a:xfrm flipH="1" flipV="1">
                <a:off x="5433535" y="3765988"/>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70" name="Line 2604"/>
              <p:cNvSpPr>
                <a:spLocks noChangeShapeType="1"/>
              </p:cNvSpPr>
              <p:nvPr/>
            </p:nvSpPr>
            <p:spPr bwMode="auto">
              <a:xfrm flipV="1">
                <a:off x="5433535" y="3685948"/>
                <a:ext cx="20141"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71" name="Line 2605"/>
              <p:cNvSpPr>
                <a:spLocks noChangeShapeType="1"/>
              </p:cNvSpPr>
              <p:nvPr/>
            </p:nvSpPr>
            <p:spPr bwMode="auto">
              <a:xfrm flipV="1">
                <a:off x="5433535" y="3735497"/>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72" name="Line 2606"/>
              <p:cNvSpPr>
                <a:spLocks noChangeShapeType="1"/>
              </p:cNvSpPr>
              <p:nvPr/>
            </p:nvSpPr>
            <p:spPr bwMode="auto">
              <a:xfrm flipH="1">
                <a:off x="5276435" y="2916807"/>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73" name="Line 2608"/>
              <p:cNvSpPr>
                <a:spLocks noChangeShapeType="1"/>
              </p:cNvSpPr>
              <p:nvPr/>
            </p:nvSpPr>
            <p:spPr bwMode="auto">
              <a:xfrm flipH="1" flipV="1">
                <a:off x="5381169" y="205542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74" name="Line 2609"/>
              <p:cNvSpPr>
                <a:spLocks noChangeShapeType="1"/>
              </p:cNvSpPr>
              <p:nvPr/>
            </p:nvSpPr>
            <p:spPr bwMode="auto">
              <a:xfrm flipV="1">
                <a:off x="5397282" y="2067625"/>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75" name="Line 2611"/>
              <p:cNvSpPr>
                <a:spLocks noChangeShapeType="1"/>
              </p:cNvSpPr>
              <p:nvPr/>
            </p:nvSpPr>
            <p:spPr bwMode="auto">
              <a:xfrm flipH="1">
                <a:off x="5344915" y="2055429"/>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76" name="Line 2612"/>
              <p:cNvSpPr>
                <a:spLocks noChangeShapeType="1"/>
              </p:cNvSpPr>
              <p:nvPr/>
            </p:nvSpPr>
            <p:spPr bwMode="auto">
              <a:xfrm flipV="1">
                <a:off x="5377140" y="2098117"/>
                <a:ext cx="20141"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77" name="Line 2614"/>
              <p:cNvSpPr>
                <a:spLocks noChangeShapeType="1"/>
              </p:cNvSpPr>
              <p:nvPr/>
            </p:nvSpPr>
            <p:spPr bwMode="auto">
              <a:xfrm flipH="1">
                <a:off x="5292548" y="2055429"/>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78" name="Line 2615"/>
              <p:cNvSpPr>
                <a:spLocks noChangeShapeType="1"/>
              </p:cNvSpPr>
              <p:nvPr/>
            </p:nvSpPr>
            <p:spPr bwMode="auto">
              <a:xfrm flipV="1">
                <a:off x="5344915" y="2146903"/>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79" name="Line 2617"/>
              <p:cNvSpPr>
                <a:spLocks noChangeShapeType="1"/>
              </p:cNvSpPr>
              <p:nvPr/>
            </p:nvSpPr>
            <p:spPr bwMode="auto">
              <a:xfrm flipV="1">
                <a:off x="5296576" y="2207885"/>
                <a:ext cx="48339"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80" name="Line 2619"/>
              <p:cNvSpPr>
                <a:spLocks noChangeShapeType="1"/>
              </p:cNvSpPr>
              <p:nvPr/>
            </p:nvSpPr>
            <p:spPr bwMode="auto">
              <a:xfrm flipH="1">
                <a:off x="5224068" y="2073724"/>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81" name="Line 2621"/>
              <p:cNvSpPr>
                <a:spLocks noChangeShapeType="1"/>
              </p:cNvSpPr>
              <p:nvPr/>
            </p:nvSpPr>
            <p:spPr bwMode="auto">
              <a:xfrm flipH="1">
                <a:off x="5139476" y="3020477"/>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82" name="Line 2623"/>
              <p:cNvSpPr>
                <a:spLocks noChangeShapeType="1"/>
              </p:cNvSpPr>
              <p:nvPr/>
            </p:nvSpPr>
            <p:spPr bwMode="auto">
              <a:xfrm flipV="1">
                <a:off x="5232125" y="2287925"/>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83" name="Line 2624"/>
              <p:cNvSpPr>
                <a:spLocks noChangeShapeType="1"/>
              </p:cNvSpPr>
              <p:nvPr/>
            </p:nvSpPr>
            <p:spPr bwMode="auto">
              <a:xfrm flipH="1">
                <a:off x="5139476" y="2110313"/>
                <a:ext cx="84593" cy="5488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84" name="Line 2626"/>
              <p:cNvSpPr>
                <a:spLocks noChangeShapeType="1"/>
              </p:cNvSpPr>
              <p:nvPr/>
            </p:nvSpPr>
            <p:spPr bwMode="auto">
              <a:xfrm flipV="1">
                <a:off x="5159617" y="2373300"/>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85" name="Line 2627"/>
              <p:cNvSpPr>
                <a:spLocks noChangeShapeType="1"/>
              </p:cNvSpPr>
              <p:nvPr/>
            </p:nvSpPr>
            <p:spPr bwMode="auto">
              <a:xfrm flipH="1">
                <a:off x="5010573" y="311804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86" name="Line 2628"/>
              <p:cNvSpPr>
                <a:spLocks noChangeShapeType="1"/>
              </p:cNvSpPr>
              <p:nvPr/>
            </p:nvSpPr>
            <p:spPr bwMode="auto">
              <a:xfrm flipH="1">
                <a:off x="5042799" y="2165197"/>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87" name="Line 2630"/>
              <p:cNvSpPr>
                <a:spLocks noChangeShapeType="1"/>
              </p:cNvSpPr>
              <p:nvPr/>
            </p:nvSpPr>
            <p:spPr bwMode="auto">
              <a:xfrm flipV="1">
                <a:off x="5083081" y="2470872"/>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88" name="Line 2632"/>
              <p:cNvSpPr>
                <a:spLocks noChangeShapeType="1"/>
              </p:cNvSpPr>
              <p:nvPr/>
            </p:nvSpPr>
            <p:spPr bwMode="auto">
              <a:xfrm flipH="1">
                <a:off x="4930009" y="2226180"/>
                <a:ext cx="112790"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89" name="Line 2634"/>
              <p:cNvSpPr>
                <a:spLocks noChangeShapeType="1"/>
              </p:cNvSpPr>
              <p:nvPr/>
            </p:nvSpPr>
            <p:spPr bwMode="auto">
              <a:xfrm flipH="1">
                <a:off x="4885698" y="3215621"/>
                <a:ext cx="124875"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90" name="Line 2636"/>
              <p:cNvSpPr>
                <a:spLocks noChangeShapeType="1"/>
              </p:cNvSpPr>
              <p:nvPr/>
            </p:nvSpPr>
            <p:spPr bwMode="auto">
              <a:xfrm flipV="1">
                <a:off x="4994460" y="2580641"/>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91" name="Line 2638"/>
              <p:cNvSpPr>
                <a:spLocks noChangeShapeType="1"/>
              </p:cNvSpPr>
              <p:nvPr/>
            </p:nvSpPr>
            <p:spPr bwMode="auto">
              <a:xfrm flipH="1">
                <a:off x="4805134" y="2306219"/>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92" name="Line 2640"/>
              <p:cNvSpPr>
                <a:spLocks noChangeShapeType="1"/>
              </p:cNvSpPr>
              <p:nvPr/>
            </p:nvSpPr>
            <p:spPr bwMode="auto">
              <a:xfrm flipV="1">
                <a:off x="4909867" y="2690409"/>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93" name="Line 2642"/>
              <p:cNvSpPr>
                <a:spLocks noChangeShapeType="1"/>
              </p:cNvSpPr>
              <p:nvPr/>
            </p:nvSpPr>
            <p:spPr bwMode="auto">
              <a:xfrm flipH="1">
                <a:off x="4776936" y="330785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94" name="Line 2644"/>
              <p:cNvSpPr>
                <a:spLocks noChangeShapeType="1"/>
              </p:cNvSpPr>
              <p:nvPr/>
            </p:nvSpPr>
            <p:spPr bwMode="auto">
              <a:xfrm flipV="1">
                <a:off x="4821247" y="280703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95" name="Line 2645"/>
              <p:cNvSpPr>
                <a:spLocks noChangeShapeType="1"/>
              </p:cNvSpPr>
              <p:nvPr/>
            </p:nvSpPr>
            <p:spPr bwMode="auto">
              <a:xfrm flipH="1">
                <a:off x="4676231" y="2397693"/>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96" name="Line 2647"/>
              <p:cNvSpPr>
                <a:spLocks noChangeShapeType="1"/>
              </p:cNvSpPr>
              <p:nvPr/>
            </p:nvSpPr>
            <p:spPr bwMode="auto">
              <a:xfrm flipH="1">
                <a:off x="4676231" y="3381036"/>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97" name="Line 2649"/>
              <p:cNvSpPr>
                <a:spLocks noChangeShapeType="1"/>
              </p:cNvSpPr>
              <p:nvPr/>
            </p:nvSpPr>
            <p:spPr bwMode="auto">
              <a:xfrm flipV="1">
                <a:off x="4732626" y="2922905"/>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98" name="Line 2651"/>
              <p:cNvSpPr>
                <a:spLocks noChangeShapeType="1"/>
              </p:cNvSpPr>
              <p:nvPr/>
            </p:nvSpPr>
            <p:spPr bwMode="auto">
              <a:xfrm flipH="1">
                <a:off x="4591638" y="3448117"/>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99" name="Line 2652"/>
              <p:cNvSpPr>
                <a:spLocks noChangeShapeType="1"/>
              </p:cNvSpPr>
              <p:nvPr/>
            </p:nvSpPr>
            <p:spPr bwMode="auto">
              <a:xfrm flipH="1">
                <a:off x="4539272" y="248916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00" name="Line 2653"/>
              <p:cNvSpPr>
                <a:spLocks noChangeShapeType="1"/>
              </p:cNvSpPr>
              <p:nvPr/>
            </p:nvSpPr>
            <p:spPr bwMode="auto">
              <a:xfrm flipV="1">
                <a:off x="4656090" y="3032673"/>
                <a:ext cx="76536"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01" name="Line 2655"/>
              <p:cNvSpPr>
                <a:spLocks noChangeShapeType="1"/>
              </p:cNvSpPr>
              <p:nvPr/>
            </p:nvSpPr>
            <p:spPr bwMode="auto">
              <a:xfrm flipH="1">
                <a:off x="4523159" y="3496903"/>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02" name="Line 2656"/>
              <p:cNvSpPr>
                <a:spLocks noChangeShapeType="1"/>
              </p:cNvSpPr>
              <p:nvPr/>
            </p:nvSpPr>
            <p:spPr bwMode="auto">
              <a:xfrm flipV="1">
                <a:off x="4583582" y="3136344"/>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03" name="Line 2658"/>
              <p:cNvSpPr>
                <a:spLocks noChangeShapeType="1"/>
              </p:cNvSpPr>
              <p:nvPr/>
            </p:nvSpPr>
            <p:spPr bwMode="auto">
              <a:xfrm flipH="1">
                <a:off x="4402312" y="259283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04" name="Line 2660"/>
              <p:cNvSpPr>
                <a:spLocks noChangeShapeType="1"/>
              </p:cNvSpPr>
              <p:nvPr/>
            </p:nvSpPr>
            <p:spPr bwMode="auto">
              <a:xfrm flipH="1">
                <a:off x="4470792" y="3533492"/>
                <a:ext cx="52367" cy="2439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05" name="Line 2661"/>
              <p:cNvSpPr>
                <a:spLocks noChangeShapeType="1"/>
              </p:cNvSpPr>
              <p:nvPr/>
            </p:nvSpPr>
            <p:spPr bwMode="auto">
              <a:xfrm flipV="1">
                <a:off x="4523159" y="3240014"/>
                <a:ext cx="60423"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06" name="Line 2663"/>
              <p:cNvSpPr>
                <a:spLocks noChangeShapeType="1"/>
              </p:cNvSpPr>
              <p:nvPr/>
            </p:nvSpPr>
            <p:spPr bwMode="auto">
              <a:xfrm flipV="1">
                <a:off x="4474820" y="3326152"/>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07" name="Line 2664"/>
              <p:cNvSpPr>
                <a:spLocks noChangeShapeType="1"/>
              </p:cNvSpPr>
              <p:nvPr/>
            </p:nvSpPr>
            <p:spPr bwMode="auto">
              <a:xfrm flipH="1">
                <a:off x="4434538" y="3557885"/>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08" name="Line 2666"/>
              <p:cNvSpPr>
                <a:spLocks noChangeShapeType="1"/>
              </p:cNvSpPr>
              <p:nvPr/>
            </p:nvSpPr>
            <p:spPr bwMode="auto">
              <a:xfrm flipV="1">
                <a:off x="4438566" y="3405429"/>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09" name="Line 2667"/>
              <p:cNvSpPr>
                <a:spLocks noChangeShapeType="1"/>
              </p:cNvSpPr>
              <p:nvPr/>
            </p:nvSpPr>
            <p:spPr bwMode="auto">
              <a:xfrm flipH="1" flipV="1">
                <a:off x="4418425" y="354568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10" name="Line 2669"/>
              <p:cNvSpPr>
                <a:spLocks noChangeShapeType="1"/>
              </p:cNvSpPr>
              <p:nvPr/>
            </p:nvSpPr>
            <p:spPr bwMode="auto">
              <a:xfrm flipV="1">
                <a:off x="4422453" y="3466411"/>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11" name="Line 2670"/>
              <p:cNvSpPr>
                <a:spLocks noChangeShapeType="1"/>
              </p:cNvSpPr>
              <p:nvPr/>
            </p:nvSpPr>
            <p:spPr bwMode="auto">
              <a:xfrm flipV="1">
                <a:off x="4418425" y="3515197"/>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12" name="Line 2671"/>
              <p:cNvSpPr>
                <a:spLocks noChangeShapeType="1"/>
              </p:cNvSpPr>
              <p:nvPr/>
            </p:nvSpPr>
            <p:spPr bwMode="auto">
              <a:xfrm flipH="1">
                <a:off x="4261325" y="2696507"/>
                <a:ext cx="140988"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13" name="Line 2673"/>
              <p:cNvSpPr>
                <a:spLocks noChangeShapeType="1"/>
              </p:cNvSpPr>
              <p:nvPr/>
            </p:nvSpPr>
            <p:spPr bwMode="auto">
              <a:xfrm flipH="1">
                <a:off x="4124366" y="2800940"/>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14" name="Line 2675"/>
              <p:cNvSpPr>
                <a:spLocks noChangeShapeType="1"/>
              </p:cNvSpPr>
              <p:nvPr/>
            </p:nvSpPr>
            <p:spPr bwMode="auto">
              <a:xfrm flipH="1">
                <a:off x="3995463" y="2898512"/>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15" name="Line 2677"/>
              <p:cNvSpPr>
                <a:spLocks noChangeShapeType="1"/>
              </p:cNvSpPr>
              <p:nvPr/>
            </p:nvSpPr>
            <p:spPr bwMode="auto">
              <a:xfrm flipH="1">
                <a:off x="3874616" y="2996084"/>
                <a:ext cx="120846"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grpSp>
            <p:nvGrpSpPr>
              <p:cNvPr id="2316" name="Groupe 698"/>
              <p:cNvGrpSpPr>
                <a:grpSpLocks/>
              </p:cNvGrpSpPr>
              <p:nvPr/>
            </p:nvGrpSpPr>
            <p:grpSpPr bwMode="auto">
              <a:xfrm>
                <a:off x="4141597" y="1775363"/>
                <a:ext cx="3041302" cy="2394325"/>
                <a:chOff x="3917197" y="1719263"/>
                <a:chExt cx="3041302" cy="2394325"/>
              </a:xfrm>
            </p:grpSpPr>
            <p:sp>
              <p:nvSpPr>
                <p:cNvPr id="2336" name="Line 2548"/>
                <p:cNvSpPr>
                  <a:spLocks noChangeShapeType="1"/>
                </p:cNvSpPr>
                <p:nvPr/>
              </p:nvSpPr>
              <p:spPr bwMode="auto">
                <a:xfrm flipH="1" flipV="1">
                  <a:off x="6374409" y="2702606"/>
                  <a:ext cx="28198" cy="14102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37" name="Freeform 2654"/>
                <p:cNvSpPr>
                  <a:spLocks/>
                </p:cNvSpPr>
                <p:nvPr/>
              </p:nvSpPr>
              <p:spPr bwMode="auto">
                <a:xfrm>
                  <a:off x="4573796" y="3472510"/>
                  <a:ext cx="104734" cy="201242"/>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0 w 26"/>
                    <a:gd name="T9" fmla="*/ 0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6" y="33"/>
                      </a:moveTo>
                      <a:lnTo>
                        <a:pt x="19" y="30"/>
                      </a:lnTo>
                      <a:lnTo>
                        <a:pt x="13" y="23"/>
                      </a:lnTo>
                      <a:lnTo>
                        <a:pt x="7" y="1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38" name="Line 2657"/>
                <p:cNvSpPr>
                  <a:spLocks noChangeShapeType="1"/>
                </p:cNvSpPr>
                <p:nvPr/>
              </p:nvSpPr>
              <p:spPr bwMode="auto">
                <a:xfrm flipH="1" flipV="1">
                  <a:off x="4549627" y="3374938"/>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grpSp>
              <p:nvGrpSpPr>
                <p:cNvPr id="2339" name="Groupe 721"/>
                <p:cNvGrpSpPr>
                  <a:grpSpLocks/>
                </p:cNvGrpSpPr>
                <p:nvPr/>
              </p:nvGrpSpPr>
              <p:grpSpPr bwMode="auto">
                <a:xfrm>
                  <a:off x="3917197" y="1719263"/>
                  <a:ext cx="3041302" cy="2394325"/>
                  <a:chOff x="3894757" y="1719263"/>
                  <a:chExt cx="3041302" cy="2394325"/>
                </a:xfrm>
              </p:grpSpPr>
              <p:sp>
                <p:nvSpPr>
                  <p:cNvPr id="2340" name="Line 2533"/>
                  <p:cNvSpPr>
                    <a:spLocks noChangeShapeType="1"/>
                  </p:cNvSpPr>
                  <p:nvPr/>
                </p:nvSpPr>
                <p:spPr bwMode="auto">
                  <a:xfrm flipH="1">
                    <a:off x="6911890" y="3246874"/>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41" name="Freeform 2535"/>
                  <p:cNvSpPr>
                    <a:spLocks/>
                  </p:cNvSpPr>
                  <p:nvPr/>
                </p:nvSpPr>
                <p:spPr bwMode="auto">
                  <a:xfrm>
                    <a:off x="6811185" y="3387134"/>
                    <a:ext cx="100705" cy="488622"/>
                  </a:xfrm>
                  <a:custGeom>
                    <a:avLst/>
                    <a:gdLst>
                      <a:gd name="T0" fmla="*/ 2147483647 w 25"/>
                      <a:gd name="T1" fmla="*/ 0 h 80"/>
                      <a:gd name="T2" fmla="*/ 2147483647 w 25"/>
                      <a:gd name="T3" fmla="*/ 2147483647 h 80"/>
                      <a:gd name="T4" fmla="*/ 2147483647 w 25"/>
                      <a:gd name="T5" fmla="*/ 2147483647 h 80"/>
                      <a:gd name="T6" fmla="*/ 2147483647 w 25"/>
                      <a:gd name="T7" fmla="*/ 2147483647 h 80"/>
                      <a:gd name="T8" fmla="*/ 0 w 25"/>
                      <a:gd name="T9" fmla="*/ 2147483647 h 80"/>
                      <a:gd name="T10" fmla="*/ 0 60000 65536"/>
                      <a:gd name="T11" fmla="*/ 0 60000 65536"/>
                      <a:gd name="T12" fmla="*/ 0 60000 65536"/>
                      <a:gd name="T13" fmla="*/ 0 60000 65536"/>
                      <a:gd name="T14" fmla="*/ 0 60000 65536"/>
                      <a:gd name="T15" fmla="*/ 0 w 25"/>
                      <a:gd name="T16" fmla="*/ 0 h 80"/>
                      <a:gd name="T17" fmla="*/ 25 w 25"/>
                      <a:gd name="T18" fmla="*/ 80 h 80"/>
                    </a:gdLst>
                    <a:ahLst/>
                    <a:cxnLst>
                      <a:cxn ang="T10">
                        <a:pos x="T0" y="T1"/>
                      </a:cxn>
                      <a:cxn ang="T11">
                        <a:pos x="T2" y="T3"/>
                      </a:cxn>
                      <a:cxn ang="T12">
                        <a:pos x="T4" y="T5"/>
                      </a:cxn>
                      <a:cxn ang="T13">
                        <a:pos x="T6" y="T7"/>
                      </a:cxn>
                      <a:cxn ang="T14">
                        <a:pos x="T8" y="T9"/>
                      </a:cxn>
                    </a:cxnLst>
                    <a:rect l="T15" t="T16" r="T17" b="T18"/>
                    <a:pathLst>
                      <a:path w="25" h="80">
                        <a:moveTo>
                          <a:pt x="25" y="0"/>
                        </a:moveTo>
                        <a:lnTo>
                          <a:pt x="19" y="22"/>
                        </a:lnTo>
                        <a:lnTo>
                          <a:pt x="12" y="43"/>
                        </a:lnTo>
                        <a:lnTo>
                          <a:pt x="6" y="62"/>
                        </a:lnTo>
                        <a:lnTo>
                          <a:pt x="0" y="8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42" name="Freeform 2537"/>
                  <p:cNvSpPr>
                    <a:spLocks/>
                  </p:cNvSpPr>
                  <p:nvPr/>
                </p:nvSpPr>
                <p:spPr bwMode="auto">
                  <a:xfrm>
                    <a:off x="6682282" y="3875756"/>
                    <a:ext cx="128903" cy="237832"/>
                  </a:xfrm>
                  <a:custGeom>
                    <a:avLst/>
                    <a:gdLst>
                      <a:gd name="T0" fmla="*/ 2147483647 w 32"/>
                      <a:gd name="T1" fmla="*/ 0 h 39"/>
                      <a:gd name="T2" fmla="*/ 2147483647 w 32"/>
                      <a:gd name="T3" fmla="*/ 2147483647 h 39"/>
                      <a:gd name="T4" fmla="*/ 2147483647 w 32"/>
                      <a:gd name="T5" fmla="*/ 2147483647 h 39"/>
                      <a:gd name="T6" fmla="*/ 2147483647 w 32"/>
                      <a:gd name="T7" fmla="*/ 2147483647 h 39"/>
                      <a:gd name="T8" fmla="*/ 2147483647 w 32"/>
                      <a:gd name="T9" fmla="*/ 2147483647 h 39"/>
                      <a:gd name="T10" fmla="*/ 0 w 32"/>
                      <a:gd name="T11" fmla="*/ 2147483647 h 39"/>
                      <a:gd name="T12" fmla="*/ 0 60000 65536"/>
                      <a:gd name="T13" fmla="*/ 0 60000 65536"/>
                      <a:gd name="T14" fmla="*/ 0 60000 65536"/>
                      <a:gd name="T15" fmla="*/ 0 60000 65536"/>
                      <a:gd name="T16" fmla="*/ 0 60000 65536"/>
                      <a:gd name="T17" fmla="*/ 0 60000 65536"/>
                      <a:gd name="T18" fmla="*/ 0 w 32"/>
                      <a:gd name="T19" fmla="*/ 0 h 39"/>
                      <a:gd name="T20" fmla="*/ 32 w 32"/>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2" h="39">
                        <a:moveTo>
                          <a:pt x="32" y="0"/>
                        </a:moveTo>
                        <a:lnTo>
                          <a:pt x="26" y="14"/>
                        </a:lnTo>
                        <a:lnTo>
                          <a:pt x="19" y="25"/>
                        </a:lnTo>
                        <a:lnTo>
                          <a:pt x="13" y="34"/>
                        </a:lnTo>
                        <a:lnTo>
                          <a:pt x="7" y="38"/>
                        </a:lnTo>
                        <a:lnTo>
                          <a:pt x="0" y="39"/>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43" name="Freeform 2539"/>
                  <p:cNvSpPr>
                    <a:spLocks/>
                  </p:cNvSpPr>
                  <p:nvPr/>
                </p:nvSpPr>
                <p:spPr bwMode="auto">
                  <a:xfrm>
                    <a:off x="6557408" y="3814774"/>
                    <a:ext cx="124875" cy="298814"/>
                  </a:xfrm>
                  <a:custGeom>
                    <a:avLst/>
                    <a:gdLst>
                      <a:gd name="T0" fmla="*/ 2147483647 w 31"/>
                      <a:gd name="T1" fmla="*/ 2147483647 h 49"/>
                      <a:gd name="T2" fmla="*/ 2147483647 w 31"/>
                      <a:gd name="T3" fmla="*/ 2147483647 h 49"/>
                      <a:gd name="T4" fmla="*/ 2147483647 w 31"/>
                      <a:gd name="T5" fmla="*/ 2147483647 h 49"/>
                      <a:gd name="T6" fmla="*/ 2147483647 w 31"/>
                      <a:gd name="T7" fmla="*/ 2147483647 h 49"/>
                      <a:gd name="T8" fmla="*/ 2147483647 w 31"/>
                      <a:gd name="T9" fmla="*/ 2147483647 h 49"/>
                      <a:gd name="T10" fmla="*/ 0 w 31"/>
                      <a:gd name="T11" fmla="*/ 0 h 49"/>
                      <a:gd name="T12" fmla="*/ 0 60000 65536"/>
                      <a:gd name="T13" fmla="*/ 0 60000 65536"/>
                      <a:gd name="T14" fmla="*/ 0 60000 65536"/>
                      <a:gd name="T15" fmla="*/ 0 60000 65536"/>
                      <a:gd name="T16" fmla="*/ 0 60000 65536"/>
                      <a:gd name="T17" fmla="*/ 0 60000 65536"/>
                      <a:gd name="T18" fmla="*/ 0 w 31"/>
                      <a:gd name="T19" fmla="*/ 0 h 49"/>
                      <a:gd name="T20" fmla="*/ 31 w 3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31" h="49">
                        <a:moveTo>
                          <a:pt x="31" y="49"/>
                        </a:moveTo>
                        <a:lnTo>
                          <a:pt x="25" y="46"/>
                        </a:lnTo>
                        <a:lnTo>
                          <a:pt x="19" y="40"/>
                        </a:lnTo>
                        <a:lnTo>
                          <a:pt x="12" y="30"/>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44" name="Freeform 2541"/>
                  <p:cNvSpPr>
                    <a:spLocks/>
                  </p:cNvSpPr>
                  <p:nvPr/>
                </p:nvSpPr>
                <p:spPr bwMode="auto">
                  <a:xfrm>
                    <a:off x="6404335" y="2989986"/>
                    <a:ext cx="153072" cy="824788"/>
                  </a:xfrm>
                  <a:custGeom>
                    <a:avLst/>
                    <a:gdLst>
                      <a:gd name="T0" fmla="*/ 2147483647 w 38"/>
                      <a:gd name="T1" fmla="*/ 2147483647 h 135"/>
                      <a:gd name="T2" fmla="*/ 2147483647 w 38"/>
                      <a:gd name="T3" fmla="*/ 2147483647 h 135"/>
                      <a:gd name="T4" fmla="*/ 2147483647 w 38"/>
                      <a:gd name="T5" fmla="*/ 2147483647 h 135"/>
                      <a:gd name="T6" fmla="*/ 2147483647 w 38"/>
                      <a:gd name="T7" fmla="*/ 2147483647 h 135"/>
                      <a:gd name="T8" fmla="*/ 2147483647 w 38"/>
                      <a:gd name="T9" fmla="*/ 2147483647 h 135"/>
                      <a:gd name="T10" fmla="*/ 2147483647 w 38"/>
                      <a:gd name="T11" fmla="*/ 2147483647 h 135"/>
                      <a:gd name="T12" fmla="*/ 0 w 38"/>
                      <a:gd name="T13" fmla="*/ 0 h 135"/>
                      <a:gd name="T14" fmla="*/ 0 60000 65536"/>
                      <a:gd name="T15" fmla="*/ 0 60000 65536"/>
                      <a:gd name="T16" fmla="*/ 0 60000 65536"/>
                      <a:gd name="T17" fmla="*/ 0 60000 65536"/>
                      <a:gd name="T18" fmla="*/ 0 60000 65536"/>
                      <a:gd name="T19" fmla="*/ 0 60000 65536"/>
                      <a:gd name="T20" fmla="*/ 0 60000 65536"/>
                      <a:gd name="T21" fmla="*/ 0 w 38"/>
                      <a:gd name="T22" fmla="*/ 0 h 135"/>
                      <a:gd name="T23" fmla="*/ 38 w 38"/>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35">
                        <a:moveTo>
                          <a:pt x="38" y="135"/>
                        </a:moveTo>
                        <a:lnTo>
                          <a:pt x="32" y="117"/>
                        </a:lnTo>
                        <a:lnTo>
                          <a:pt x="25" y="96"/>
                        </a:lnTo>
                        <a:lnTo>
                          <a:pt x="19" y="73"/>
                        </a:lnTo>
                        <a:lnTo>
                          <a:pt x="13" y="49"/>
                        </a:lnTo>
                        <a:lnTo>
                          <a:pt x="6" y="2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45" name="Line 2545"/>
                  <p:cNvSpPr>
                    <a:spLocks noChangeShapeType="1"/>
                  </p:cNvSpPr>
                  <p:nvPr/>
                </p:nvSpPr>
                <p:spPr bwMode="auto">
                  <a:xfrm flipH="1" flipV="1">
                    <a:off x="6380166"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46" name="Line 2551"/>
                  <p:cNvSpPr>
                    <a:spLocks noChangeShapeType="1"/>
                  </p:cNvSpPr>
                  <p:nvPr/>
                </p:nvSpPr>
                <p:spPr bwMode="auto">
                  <a:xfrm flipH="1" flipV="1">
                    <a:off x="6327799" y="2574542"/>
                    <a:ext cx="24169"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47" name="Line 2553"/>
                  <p:cNvSpPr>
                    <a:spLocks noChangeShapeType="1"/>
                  </p:cNvSpPr>
                  <p:nvPr/>
                </p:nvSpPr>
                <p:spPr bwMode="auto">
                  <a:xfrm flipH="1" flipV="1">
                    <a:off x="6303630" y="2458676"/>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48" name="Line 2555"/>
                  <p:cNvSpPr>
                    <a:spLocks noChangeShapeType="1"/>
                  </p:cNvSpPr>
                  <p:nvPr/>
                </p:nvSpPr>
                <p:spPr bwMode="auto">
                  <a:xfrm flipH="1" flipV="1">
                    <a:off x="6279461" y="23611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49" name="Freeform 2557"/>
                  <p:cNvSpPr>
                    <a:spLocks/>
                  </p:cNvSpPr>
                  <p:nvPr/>
                </p:nvSpPr>
                <p:spPr bwMode="auto">
                  <a:xfrm>
                    <a:off x="6227094" y="2220082"/>
                    <a:ext cx="52367" cy="141022"/>
                  </a:xfrm>
                  <a:custGeom>
                    <a:avLst/>
                    <a:gdLst>
                      <a:gd name="T0" fmla="*/ 2147483647 w 13"/>
                      <a:gd name="T1" fmla="*/ 2147483647 h 23"/>
                      <a:gd name="T2" fmla="*/ 2147483647 w 13"/>
                      <a:gd name="T3" fmla="*/ 2147483647 h 23"/>
                      <a:gd name="T4" fmla="*/ 0 w 13"/>
                      <a:gd name="T5" fmla="*/ 0 h 23"/>
                      <a:gd name="T6" fmla="*/ 0 60000 65536"/>
                      <a:gd name="T7" fmla="*/ 0 60000 65536"/>
                      <a:gd name="T8" fmla="*/ 0 60000 65536"/>
                      <a:gd name="T9" fmla="*/ 0 w 13"/>
                      <a:gd name="T10" fmla="*/ 0 h 23"/>
                      <a:gd name="T11" fmla="*/ 13 w 13"/>
                      <a:gd name="T12" fmla="*/ 23 h 23"/>
                    </a:gdLst>
                    <a:ahLst/>
                    <a:cxnLst>
                      <a:cxn ang="T6">
                        <a:pos x="T0" y="T1"/>
                      </a:cxn>
                      <a:cxn ang="T7">
                        <a:pos x="T2" y="T3"/>
                      </a:cxn>
                      <a:cxn ang="T8">
                        <a:pos x="T4" y="T5"/>
                      </a:cxn>
                    </a:cxnLst>
                    <a:rect l="T9" t="T10" r="T11" b="T12"/>
                    <a:pathLst>
                      <a:path w="13" h="23">
                        <a:moveTo>
                          <a:pt x="13" y="23"/>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50" name="Freeform 2560"/>
                  <p:cNvSpPr>
                    <a:spLocks/>
                  </p:cNvSpPr>
                  <p:nvPr/>
                </p:nvSpPr>
                <p:spPr bwMode="auto">
                  <a:xfrm>
                    <a:off x="6150558" y="2159099"/>
                    <a:ext cx="76536" cy="60982"/>
                  </a:xfrm>
                  <a:custGeom>
                    <a:avLst/>
                    <a:gdLst>
                      <a:gd name="T0" fmla="*/ 2147483647 w 19"/>
                      <a:gd name="T1" fmla="*/ 2147483647 h 10"/>
                      <a:gd name="T2" fmla="*/ 2147483647 w 19"/>
                      <a:gd name="T3" fmla="*/ 2147483647 h 10"/>
                      <a:gd name="T4" fmla="*/ 2147483647 w 19"/>
                      <a:gd name="T5" fmla="*/ 0 h 10"/>
                      <a:gd name="T6" fmla="*/ 0 w 19"/>
                      <a:gd name="T7" fmla="*/ 2147483647 h 10"/>
                      <a:gd name="T8" fmla="*/ 0 60000 65536"/>
                      <a:gd name="T9" fmla="*/ 0 60000 65536"/>
                      <a:gd name="T10" fmla="*/ 0 60000 65536"/>
                      <a:gd name="T11" fmla="*/ 0 60000 65536"/>
                      <a:gd name="T12" fmla="*/ 0 w 19"/>
                      <a:gd name="T13" fmla="*/ 0 h 10"/>
                      <a:gd name="T14" fmla="*/ 19 w 19"/>
                      <a:gd name="T15" fmla="*/ 10 h 10"/>
                    </a:gdLst>
                    <a:ahLst/>
                    <a:cxnLst>
                      <a:cxn ang="T8">
                        <a:pos x="T0" y="T1"/>
                      </a:cxn>
                      <a:cxn ang="T9">
                        <a:pos x="T2" y="T3"/>
                      </a:cxn>
                      <a:cxn ang="T10">
                        <a:pos x="T4" y="T5"/>
                      </a:cxn>
                      <a:cxn ang="T11">
                        <a:pos x="T6" y="T7"/>
                      </a:cxn>
                    </a:cxnLst>
                    <a:rect l="T12" t="T13" r="T14" b="T15"/>
                    <a:pathLst>
                      <a:path w="19" h="10">
                        <a:moveTo>
                          <a:pt x="19" y="10"/>
                        </a:moveTo>
                        <a:lnTo>
                          <a:pt x="13" y="3"/>
                        </a:lnTo>
                        <a:lnTo>
                          <a:pt x="6"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51" name="Freeform 2564"/>
                  <p:cNvSpPr>
                    <a:spLocks/>
                  </p:cNvSpPr>
                  <p:nvPr/>
                </p:nvSpPr>
                <p:spPr bwMode="auto">
                  <a:xfrm>
                    <a:off x="6074022" y="2165197"/>
                    <a:ext cx="76536" cy="153219"/>
                  </a:xfrm>
                  <a:custGeom>
                    <a:avLst/>
                    <a:gdLst>
                      <a:gd name="T0" fmla="*/ 2147483647 w 19"/>
                      <a:gd name="T1" fmla="*/ 0 h 25"/>
                      <a:gd name="T2" fmla="*/ 2147483647 w 19"/>
                      <a:gd name="T3" fmla="*/ 2147483647 h 25"/>
                      <a:gd name="T4" fmla="*/ 2147483647 w 19"/>
                      <a:gd name="T5" fmla="*/ 2147483647 h 25"/>
                      <a:gd name="T6" fmla="*/ 0 w 19"/>
                      <a:gd name="T7" fmla="*/ 2147483647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19" y="0"/>
                        </a:moveTo>
                        <a:lnTo>
                          <a:pt x="13" y="5"/>
                        </a:lnTo>
                        <a:lnTo>
                          <a:pt x="7" y="13"/>
                        </a:lnTo>
                        <a:lnTo>
                          <a:pt x="0" y="2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52" name="Line 2566"/>
                  <p:cNvSpPr>
                    <a:spLocks noChangeShapeType="1"/>
                  </p:cNvSpPr>
                  <p:nvPr/>
                </p:nvSpPr>
                <p:spPr bwMode="auto">
                  <a:xfrm flipH="1">
                    <a:off x="6049852" y="2318416"/>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53" name="Line 2568"/>
                  <p:cNvSpPr>
                    <a:spLocks noChangeShapeType="1"/>
                  </p:cNvSpPr>
                  <p:nvPr/>
                </p:nvSpPr>
                <p:spPr bwMode="auto">
                  <a:xfrm flipH="1">
                    <a:off x="6025683" y="2403791"/>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54" name="Line 2570"/>
                  <p:cNvSpPr>
                    <a:spLocks noChangeShapeType="1"/>
                  </p:cNvSpPr>
                  <p:nvPr/>
                </p:nvSpPr>
                <p:spPr bwMode="auto">
                  <a:xfrm flipH="1">
                    <a:off x="5997486" y="2507462"/>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55" name="Freeform 2572"/>
                  <p:cNvSpPr>
                    <a:spLocks/>
                  </p:cNvSpPr>
                  <p:nvPr/>
                </p:nvSpPr>
                <p:spPr bwMode="auto">
                  <a:xfrm>
                    <a:off x="5920950" y="2623328"/>
                    <a:ext cx="76536" cy="403247"/>
                  </a:xfrm>
                  <a:custGeom>
                    <a:avLst/>
                    <a:gdLst>
                      <a:gd name="T0" fmla="*/ 2147483647 w 19"/>
                      <a:gd name="T1" fmla="*/ 0 h 66"/>
                      <a:gd name="T2" fmla="*/ 2147483647 w 19"/>
                      <a:gd name="T3" fmla="*/ 2147483647 h 66"/>
                      <a:gd name="T4" fmla="*/ 2147483647 w 19"/>
                      <a:gd name="T5" fmla="*/ 2147483647 h 66"/>
                      <a:gd name="T6" fmla="*/ 0 w 19"/>
                      <a:gd name="T7" fmla="*/ 2147483647 h 66"/>
                      <a:gd name="T8" fmla="*/ 0 60000 65536"/>
                      <a:gd name="T9" fmla="*/ 0 60000 65536"/>
                      <a:gd name="T10" fmla="*/ 0 60000 65536"/>
                      <a:gd name="T11" fmla="*/ 0 60000 65536"/>
                      <a:gd name="T12" fmla="*/ 0 w 19"/>
                      <a:gd name="T13" fmla="*/ 0 h 66"/>
                      <a:gd name="T14" fmla="*/ 19 w 19"/>
                      <a:gd name="T15" fmla="*/ 66 h 66"/>
                    </a:gdLst>
                    <a:ahLst/>
                    <a:cxnLst>
                      <a:cxn ang="T8">
                        <a:pos x="T0" y="T1"/>
                      </a:cxn>
                      <a:cxn ang="T9">
                        <a:pos x="T2" y="T3"/>
                      </a:cxn>
                      <a:cxn ang="T10">
                        <a:pos x="T4" y="T5"/>
                      </a:cxn>
                      <a:cxn ang="T11">
                        <a:pos x="T6" y="T7"/>
                      </a:cxn>
                    </a:cxnLst>
                    <a:rect l="T12" t="T13" r="T14" b="T15"/>
                    <a:pathLst>
                      <a:path w="19" h="66">
                        <a:moveTo>
                          <a:pt x="19" y="0"/>
                        </a:moveTo>
                        <a:lnTo>
                          <a:pt x="13" y="21"/>
                        </a:lnTo>
                        <a:lnTo>
                          <a:pt x="7"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56" name="Line 2574"/>
                  <p:cNvSpPr>
                    <a:spLocks noChangeShapeType="1"/>
                  </p:cNvSpPr>
                  <p:nvPr/>
                </p:nvSpPr>
                <p:spPr bwMode="auto">
                  <a:xfrm flipH="1">
                    <a:off x="5896780" y="3026575"/>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57" name="Line 2576"/>
                  <p:cNvSpPr>
                    <a:spLocks noChangeShapeType="1"/>
                  </p:cNvSpPr>
                  <p:nvPr/>
                </p:nvSpPr>
                <p:spPr bwMode="auto">
                  <a:xfrm flipH="1">
                    <a:off x="5796075" y="3545689"/>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58" name="Freeform 2578"/>
                  <p:cNvSpPr>
                    <a:spLocks/>
                  </p:cNvSpPr>
                  <p:nvPr/>
                </p:nvSpPr>
                <p:spPr bwMode="auto">
                  <a:xfrm>
                    <a:off x="5820244" y="3166835"/>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59" name="Line 2581"/>
                  <p:cNvSpPr>
                    <a:spLocks noChangeShapeType="1"/>
                  </p:cNvSpPr>
                  <p:nvPr/>
                </p:nvSpPr>
                <p:spPr bwMode="auto">
                  <a:xfrm flipH="1">
                    <a:off x="5771906" y="3649359"/>
                    <a:ext cx="24169" cy="92236"/>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60" name="Line 2583"/>
                  <p:cNvSpPr>
                    <a:spLocks noChangeShapeType="1"/>
                  </p:cNvSpPr>
                  <p:nvPr/>
                </p:nvSpPr>
                <p:spPr bwMode="auto">
                  <a:xfrm flipH="1">
                    <a:off x="5743708" y="3741595"/>
                    <a:ext cx="28198" cy="67081"/>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61" name="Freeform 2585"/>
                  <p:cNvSpPr>
                    <a:spLocks/>
                  </p:cNvSpPr>
                  <p:nvPr/>
                </p:nvSpPr>
                <p:spPr bwMode="auto">
                  <a:xfrm>
                    <a:off x="5667172" y="3808676"/>
                    <a:ext cx="76536" cy="85375"/>
                  </a:xfrm>
                  <a:custGeom>
                    <a:avLst/>
                    <a:gdLst>
                      <a:gd name="T0" fmla="*/ 2147483647 w 19"/>
                      <a:gd name="T1" fmla="*/ 0 h 14"/>
                      <a:gd name="T2" fmla="*/ 2147483647 w 19"/>
                      <a:gd name="T3" fmla="*/ 2147483647 h 14"/>
                      <a:gd name="T4" fmla="*/ 2147483647 w 19"/>
                      <a:gd name="T5" fmla="*/ 2147483647 h 14"/>
                      <a:gd name="T6" fmla="*/ 0 w 19"/>
                      <a:gd name="T7" fmla="*/ 2147483647 h 14"/>
                      <a:gd name="T8" fmla="*/ 0 60000 65536"/>
                      <a:gd name="T9" fmla="*/ 0 60000 65536"/>
                      <a:gd name="T10" fmla="*/ 0 60000 65536"/>
                      <a:gd name="T11" fmla="*/ 0 60000 65536"/>
                      <a:gd name="T12" fmla="*/ 0 w 19"/>
                      <a:gd name="T13" fmla="*/ 0 h 14"/>
                      <a:gd name="T14" fmla="*/ 19 w 19"/>
                      <a:gd name="T15" fmla="*/ 14 h 14"/>
                    </a:gdLst>
                    <a:ahLst/>
                    <a:cxnLst>
                      <a:cxn ang="T8">
                        <a:pos x="T0" y="T1"/>
                      </a:cxn>
                      <a:cxn ang="T9">
                        <a:pos x="T2" y="T3"/>
                      </a:cxn>
                      <a:cxn ang="T10">
                        <a:pos x="T4" y="T5"/>
                      </a:cxn>
                      <a:cxn ang="T11">
                        <a:pos x="T6" y="T7"/>
                      </a:cxn>
                    </a:cxnLst>
                    <a:rect l="T12" t="T13" r="T14" b="T15"/>
                    <a:pathLst>
                      <a:path w="19" h="14">
                        <a:moveTo>
                          <a:pt x="19" y="0"/>
                        </a:moveTo>
                        <a:lnTo>
                          <a:pt x="13" y="8"/>
                        </a:lnTo>
                        <a:lnTo>
                          <a:pt x="7"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62" name="Freeform 2589"/>
                  <p:cNvSpPr>
                    <a:spLocks/>
                  </p:cNvSpPr>
                  <p:nvPr/>
                </p:nvSpPr>
                <p:spPr bwMode="auto">
                  <a:xfrm>
                    <a:off x="5566467" y="3692047"/>
                    <a:ext cx="100705" cy="202004"/>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0 w 25"/>
                      <a:gd name="T9" fmla="*/ 0 h 33"/>
                      <a:gd name="T10" fmla="*/ 0 60000 65536"/>
                      <a:gd name="T11" fmla="*/ 0 60000 65536"/>
                      <a:gd name="T12" fmla="*/ 0 60000 65536"/>
                      <a:gd name="T13" fmla="*/ 0 60000 65536"/>
                      <a:gd name="T14" fmla="*/ 0 60000 65536"/>
                      <a:gd name="T15" fmla="*/ 0 w 25"/>
                      <a:gd name="T16" fmla="*/ 0 h 33"/>
                      <a:gd name="T17" fmla="*/ 25 w 25"/>
                      <a:gd name="T18" fmla="*/ 33 h 33"/>
                    </a:gdLst>
                    <a:ahLst/>
                    <a:cxnLst>
                      <a:cxn ang="T10">
                        <a:pos x="T0" y="T1"/>
                      </a:cxn>
                      <a:cxn ang="T11">
                        <a:pos x="T2" y="T3"/>
                      </a:cxn>
                      <a:cxn ang="T12">
                        <a:pos x="T4" y="T5"/>
                      </a:cxn>
                      <a:cxn ang="T13">
                        <a:pos x="T6" y="T7"/>
                      </a:cxn>
                      <a:cxn ang="T14">
                        <a:pos x="T8" y="T9"/>
                      </a:cxn>
                    </a:cxnLst>
                    <a:rect l="T15" t="T16" r="T17" b="T18"/>
                    <a:pathLst>
                      <a:path w="25" h="33">
                        <a:moveTo>
                          <a:pt x="25" y="33"/>
                        </a:moveTo>
                        <a:lnTo>
                          <a:pt x="19" y="30"/>
                        </a:lnTo>
                        <a:lnTo>
                          <a:pt x="13" y="24"/>
                        </a:lnTo>
                        <a:lnTo>
                          <a:pt x="7" y="1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63" name="Line 2592"/>
                  <p:cNvSpPr>
                    <a:spLocks noChangeShapeType="1"/>
                  </p:cNvSpPr>
                  <p:nvPr/>
                </p:nvSpPr>
                <p:spPr bwMode="auto">
                  <a:xfrm flipH="1" flipV="1">
                    <a:off x="5542297" y="3594475"/>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64" name="Line 2594"/>
                  <p:cNvSpPr>
                    <a:spLocks noChangeShapeType="1"/>
                  </p:cNvSpPr>
                  <p:nvPr/>
                </p:nvSpPr>
                <p:spPr bwMode="auto">
                  <a:xfrm flipH="1" flipV="1">
                    <a:off x="5518128" y="3478608"/>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65" name="Freeform 2597"/>
                  <p:cNvSpPr>
                    <a:spLocks/>
                  </p:cNvSpPr>
                  <p:nvPr/>
                </p:nvSpPr>
                <p:spPr bwMode="auto">
                  <a:xfrm>
                    <a:off x="5465761" y="3209523"/>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6"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66" name="Line 2600"/>
                  <p:cNvSpPr>
                    <a:spLocks noChangeShapeType="1"/>
                  </p:cNvSpPr>
                  <p:nvPr/>
                </p:nvSpPr>
                <p:spPr bwMode="auto">
                  <a:xfrm flipH="1" flipV="1">
                    <a:off x="5441592" y="3063165"/>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67" name="Line 2603"/>
                  <p:cNvSpPr>
                    <a:spLocks noChangeShapeType="1"/>
                  </p:cNvSpPr>
                  <p:nvPr/>
                </p:nvSpPr>
                <p:spPr bwMode="auto">
                  <a:xfrm flipH="1" flipV="1">
                    <a:off x="5417423" y="2916807"/>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68" name="Line 2607"/>
                  <p:cNvSpPr>
                    <a:spLocks noChangeShapeType="1"/>
                  </p:cNvSpPr>
                  <p:nvPr/>
                </p:nvSpPr>
                <p:spPr bwMode="auto">
                  <a:xfrm flipH="1" flipV="1">
                    <a:off x="5389225" y="2770449"/>
                    <a:ext cx="28198"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69" name="Line 2610"/>
                  <p:cNvSpPr>
                    <a:spLocks noChangeShapeType="1"/>
                  </p:cNvSpPr>
                  <p:nvPr/>
                </p:nvSpPr>
                <p:spPr bwMode="auto">
                  <a:xfrm flipH="1" flipV="1">
                    <a:off x="5365056" y="2623328"/>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70" name="Line 2613"/>
                  <p:cNvSpPr>
                    <a:spLocks noChangeShapeType="1"/>
                  </p:cNvSpPr>
                  <p:nvPr/>
                </p:nvSpPr>
                <p:spPr bwMode="auto">
                  <a:xfrm flipH="1" flipV="1">
                    <a:off x="5340887" y="2483069"/>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71" name="Line 2616"/>
                  <p:cNvSpPr>
                    <a:spLocks noChangeShapeType="1"/>
                  </p:cNvSpPr>
                  <p:nvPr/>
                </p:nvSpPr>
                <p:spPr bwMode="auto">
                  <a:xfrm flipH="1" flipV="1">
                    <a:off x="5312689" y="2355005"/>
                    <a:ext cx="28198"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72" name="Line 2618"/>
                  <p:cNvSpPr>
                    <a:spLocks noChangeShapeType="1"/>
                  </p:cNvSpPr>
                  <p:nvPr/>
                </p:nvSpPr>
                <p:spPr bwMode="auto">
                  <a:xfrm flipH="1" flipV="1">
                    <a:off x="5288520" y="2238376"/>
                    <a:ext cx="24169" cy="11662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73" name="Line 2620"/>
                  <p:cNvSpPr>
                    <a:spLocks noChangeShapeType="1"/>
                  </p:cNvSpPr>
                  <p:nvPr/>
                </p:nvSpPr>
                <p:spPr bwMode="auto">
                  <a:xfrm flipH="1" flipV="1">
                    <a:off x="5264350" y="21408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74" name="Freeform 2622"/>
                  <p:cNvSpPr>
                    <a:spLocks/>
                  </p:cNvSpPr>
                  <p:nvPr/>
                </p:nvSpPr>
                <p:spPr bwMode="auto">
                  <a:xfrm>
                    <a:off x="5211984" y="1994446"/>
                    <a:ext cx="52367" cy="146358"/>
                  </a:xfrm>
                  <a:custGeom>
                    <a:avLst/>
                    <a:gdLst>
                      <a:gd name="T0" fmla="*/ 2147483647 w 13"/>
                      <a:gd name="T1" fmla="*/ 2147483647 h 24"/>
                      <a:gd name="T2" fmla="*/ 2147483647 w 13"/>
                      <a:gd name="T3" fmla="*/ 2147483647 h 24"/>
                      <a:gd name="T4" fmla="*/ 0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13" y="24"/>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75" name="Freeform 2625"/>
                  <p:cNvSpPr>
                    <a:spLocks/>
                  </p:cNvSpPr>
                  <p:nvPr/>
                </p:nvSpPr>
                <p:spPr bwMode="auto">
                  <a:xfrm>
                    <a:off x="5135448" y="1939562"/>
                    <a:ext cx="76536" cy="54884"/>
                  </a:xfrm>
                  <a:custGeom>
                    <a:avLst/>
                    <a:gdLst>
                      <a:gd name="T0" fmla="*/ 2147483647 w 19"/>
                      <a:gd name="T1" fmla="*/ 2147483647 h 9"/>
                      <a:gd name="T2" fmla="*/ 2147483647 w 19"/>
                      <a:gd name="T3" fmla="*/ 2147483647 h 9"/>
                      <a:gd name="T4" fmla="*/ 2147483647 w 19"/>
                      <a:gd name="T5" fmla="*/ 0 h 9"/>
                      <a:gd name="T6" fmla="*/ 0 w 19"/>
                      <a:gd name="T7" fmla="*/ 2147483647 h 9"/>
                      <a:gd name="T8" fmla="*/ 0 60000 65536"/>
                      <a:gd name="T9" fmla="*/ 0 60000 65536"/>
                      <a:gd name="T10" fmla="*/ 0 60000 65536"/>
                      <a:gd name="T11" fmla="*/ 0 60000 65536"/>
                      <a:gd name="T12" fmla="*/ 0 w 19"/>
                      <a:gd name="T13" fmla="*/ 0 h 9"/>
                      <a:gd name="T14" fmla="*/ 19 w 19"/>
                      <a:gd name="T15" fmla="*/ 9 h 9"/>
                    </a:gdLst>
                    <a:ahLst/>
                    <a:cxnLst>
                      <a:cxn ang="T8">
                        <a:pos x="T0" y="T1"/>
                      </a:cxn>
                      <a:cxn ang="T9">
                        <a:pos x="T2" y="T3"/>
                      </a:cxn>
                      <a:cxn ang="T10">
                        <a:pos x="T4" y="T5"/>
                      </a:cxn>
                      <a:cxn ang="T11">
                        <a:pos x="T6" y="T7"/>
                      </a:cxn>
                    </a:cxnLst>
                    <a:rect l="T12" t="T13" r="T14" b="T15"/>
                    <a:pathLst>
                      <a:path w="19" h="9">
                        <a:moveTo>
                          <a:pt x="19" y="9"/>
                        </a:move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76" name="Freeform 2629"/>
                  <p:cNvSpPr>
                    <a:spLocks/>
                  </p:cNvSpPr>
                  <p:nvPr/>
                </p:nvSpPr>
                <p:spPr bwMode="auto">
                  <a:xfrm>
                    <a:off x="5058911" y="1945660"/>
                    <a:ext cx="76536" cy="146358"/>
                  </a:xfrm>
                  <a:custGeom>
                    <a:avLst/>
                    <a:gdLst>
                      <a:gd name="T0" fmla="*/ 2147483647 w 19"/>
                      <a:gd name="T1" fmla="*/ 0 h 24"/>
                      <a:gd name="T2" fmla="*/ 2147483647 w 19"/>
                      <a:gd name="T3" fmla="*/ 2147483647 h 24"/>
                      <a:gd name="T4" fmla="*/ 2147483647 w 19"/>
                      <a:gd name="T5" fmla="*/ 2147483647 h 24"/>
                      <a:gd name="T6" fmla="*/ 0 w 19"/>
                      <a:gd name="T7" fmla="*/ 2147483647 h 24"/>
                      <a:gd name="T8" fmla="*/ 0 60000 65536"/>
                      <a:gd name="T9" fmla="*/ 0 60000 65536"/>
                      <a:gd name="T10" fmla="*/ 0 60000 65536"/>
                      <a:gd name="T11" fmla="*/ 0 60000 65536"/>
                      <a:gd name="T12" fmla="*/ 0 w 19"/>
                      <a:gd name="T13" fmla="*/ 0 h 24"/>
                      <a:gd name="T14" fmla="*/ 19 w 19"/>
                      <a:gd name="T15" fmla="*/ 24 h 24"/>
                    </a:gdLst>
                    <a:ahLst/>
                    <a:cxnLst>
                      <a:cxn ang="T8">
                        <a:pos x="T0" y="T1"/>
                      </a:cxn>
                      <a:cxn ang="T9">
                        <a:pos x="T2" y="T3"/>
                      </a:cxn>
                      <a:cxn ang="T10">
                        <a:pos x="T4" y="T5"/>
                      </a:cxn>
                      <a:cxn ang="T11">
                        <a:pos x="T6" y="T7"/>
                      </a:cxn>
                    </a:cxnLst>
                    <a:rect l="T12" t="T13" r="T14" b="T15"/>
                    <a:pathLst>
                      <a:path w="19" h="24">
                        <a:moveTo>
                          <a:pt x="19" y="0"/>
                        </a:moveTo>
                        <a:lnTo>
                          <a:pt x="13" y="5"/>
                        </a:lnTo>
                        <a:lnTo>
                          <a:pt x="7" y="13"/>
                        </a:lnTo>
                        <a:lnTo>
                          <a:pt x="0" y="2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77" name="Line 2631"/>
                  <p:cNvSpPr>
                    <a:spLocks noChangeShapeType="1"/>
                  </p:cNvSpPr>
                  <p:nvPr/>
                </p:nvSpPr>
                <p:spPr bwMode="auto">
                  <a:xfrm flipH="1">
                    <a:off x="5034742" y="2092018"/>
                    <a:ext cx="24169" cy="9147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78" name="Line 2633"/>
                  <p:cNvSpPr>
                    <a:spLocks noChangeShapeType="1"/>
                  </p:cNvSpPr>
                  <p:nvPr/>
                </p:nvSpPr>
                <p:spPr bwMode="auto">
                  <a:xfrm flipH="1">
                    <a:off x="5010573" y="2183492"/>
                    <a:ext cx="24169" cy="10443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79" name="Line 2635"/>
                  <p:cNvSpPr>
                    <a:spLocks noChangeShapeType="1"/>
                  </p:cNvSpPr>
                  <p:nvPr/>
                </p:nvSpPr>
                <p:spPr bwMode="auto">
                  <a:xfrm flipH="1">
                    <a:off x="4982375" y="2287925"/>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80" name="Freeform 2637"/>
                  <p:cNvSpPr>
                    <a:spLocks/>
                  </p:cNvSpPr>
                  <p:nvPr/>
                </p:nvSpPr>
                <p:spPr bwMode="auto">
                  <a:xfrm>
                    <a:off x="4909867" y="2403791"/>
                    <a:ext cx="72508" cy="403247"/>
                  </a:xfrm>
                  <a:custGeom>
                    <a:avLst/>
                    <a:gdLst>
                      <a:gd name="T0" fmla="*/ 2147483647 w 18"/>
                      <a:gd name="T1" fmla="*/ 0 h 66"/>
                      <a:gd name="T2" fmla="*/ 2147483647 w 18"/>
                      <a:gd name="T3" fmla="*/ 2147483647 h 66"/>
                      <a:gd name="T4" fmla="*/ 2147483647 w 18"/>
                      <a:gd name="T5" fmla="*/ 2147483647 h 66"/>
                      <a:gd name="T6" fmla="*/ 0 w 18"/>
                      <a:gd name="T7" fmla="*/ 2147483647 h 66"/>
                      <a:gd name="T8" fmla="*/ 0 60000 65536"/>
                      <a:gd name="T9" fmla="*/ 0 60000 65536"/>
                      <a:gd name="T10" fmla="*/ 0 60000 65536"/>
                      <a:gd name="T11" fmla="*/ 0 60000 65536"/>
                      <a:gd name="T12" fmla="*/ 0 w 18"/>
                      <a:gd name="T13" fmla="*/ 0 h 66"/>
                      <a:gd name="T14" fmla="*/ 18 w 18"/>
                      <a:gd name="T15" fmla="*/ 66 h 66"/>
                    </a:gdLst>
                    <a:ahLst/>
                    <a:cxnLst>
                      <a:cxn ang="T8">
                        <a:pos x="T0" y="T1"/>
                      </a:cxn>
                      <a:cxn ang="T9">
                        <a:pos x="T2" y="T3"/>
                      </a:cxn>
                      <a:cxn ang="T10">
                        <a:pos x="T4" y="T5"/>
                      </a:cxn>
                      <a:cxn ang="T11">
                        <a:pos x="T6" y="T7"/>
                      </a:cxn>
                    </a:cxnLst>
                    <a:rect l="T12" t="T13" r="T14" b="T15"/>
                    <a:pathLst>
                      <a:path w="18" h="66">
                        <a:moveTo>
                          <a:pt x="18" y="0"/>
                        </a:moveTo>
                        <a:lnTo>
                          <a:pt x="12" y="21"/>
                        </a:lnTo>
                        <a:lnTo>
                          <a:pt x="6"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81" name="Line 2639"/>
                  <p:cNvSpPr>
                    <a:spLocks noChangeShapeType="1"/>
                  </p:cNvSpPr>
                  <p:nvPr/>
                </p:nvSpPr>
                <p:spPr bwMode="auto">
                  <a:xfrm flipH="1">
                    <a:off x="4881670" y="2807038"/>
                    <a:ext cx="28198"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82" name="Line 2641"/>
                  <p:cNvSpPr>
                    <a:spLocks noChangeShapeType="1"/>
                  </p:cNvSpPr>
                  <p:nvPr/>
                </p:nvSpPr>
                <p:spPr bwMode="auto">
                  <a:xfrm flipH="1">
                    <a:off x="4780965" y="3326152"/>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83" name="Freeform 2643"/>
                  <p:cNvSpPr>
                    <a:spLocks/>
                  </p:cNvSpPr>
                  <p:nvPr/>
                </p:nvSpPr>
                <p:spPr bwMode="auto">
                  <a:xfrm>
                    <a:off x="4805134" y="2947298"/>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84" name="Line 2646"/>
                  <p:cNvSpPr>
                    <a:spLocks noChangeShapeType="1"/>
                  </p:cNvSpPr>
                  <p:nvPr/>
                </p:nvSpPr>
                <p:spPr bwMode="auto">
                  <a:xfrm flipH="1">
                    <a:off x="4756795" y="3429822"/>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85" name="Line 2648"/>
                  <p:cNvSpPr>
                    <a:spLocks noChangeShapeType="1"/>
                  </p:cNvSpPr>
                  <p:nvPr/>
                </p:nvSpPr>
                <p:spPr bwMode="auto">
                  <a:xfrm flipH="1">
                    <a:off x="4728598" y="3515197"/>
                    <a:ext cx="28198" cy="7317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86" name="Freeform 2650"/>
                  <p:cNvSpPr>
                    <a:spLocks/>
                  </p:cNvSpPr>
                  <p:nvPr/>
                </p:nvSpPr>
                <p:spPr bwMode="auto">
                  <a:xfrm>
                    <a:off x="4656090" y="3588376"/>
                    <a:ext cx="72508" cy="85375"/>
                  </a:xfrm>
                  <a:custGeom>
                    <a:avLst/>
                    <a:gdLst>
                      <a:gd name="T0" fmla="*/ 2147483647 w 18"/>
                      <a:gd name="T1" fmla="*/ 0 h 14"/>
                      <a:gd name="T2" fmla="*/ 2147483647 w 18"/>
                      <a:gd name="T3" fmla="*/ 2147483647 h 14"/>
                      <a:gd name="T4" fmla="*/ 2147483647 w 18"/>
                      <a:gd name="T5" fmla="*/ 2147483647 h 14"/>
                      <a:gd name="T6" fmla="*/ 0 w 18"/>
                      <a:gd name="T7" fmla="*/ 2147483647 h 14"/>
                      <a:gd name="T8" fmla="*/ 0 60000 65536"/>
                      <a:gd name="T9" fmla="*/ 0 60000 65536"/>
                      <a:gd name="T10" fmla="*/ 0 60000 65536"/>
                      <a:gd name="T11" fmla="*/ 0 60000 65536"/>
                      <a:gd name="T12" fmla="*/ 0 w 18"/>
                      <a:gd name="T13" fmla="*/ 0 h 14"/>
                      <a:gd name="T14" fmla="*/ 18 w 18"/>
                      <a:gd name="T15" fmla="*/ 14 h 14"/>
                    </a:gdLst>
                    <a:ahLst/>
                    <a:cxnLst>
                      <a:cxn ang="T8">
                        <a:pos x="T0" y="T1"/>
                      </a:cxn>
                      <a:cxn ang="T9">
                        <a:pos x="T2" y="T3"/>
                      </a:cxn>
                      <a:cxn ang="T10">
                        <a:pos x="T4" y="T5"/>
                      </a:cxn>
                      <a:cxn ang="T11">
                        <a:pos x="T6" y="T7"/>
                      </a:cxn>
                    </a:cxnLst>
                    <a:rect l="T12" t="T13" r="T14" b="T15"/>
                    <a:pathLst>
                      <a:path w="18" h="14">
                        <a:moveTo>
                          <a:pt x="18" y="0"/>
                        </a:moveTo>
                        <a:lnTo>
                          <a:pt x="12" y="8"/>
                        </a:lnTo>
                        <a:lnTo>
                          <a:pt x="6"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87" name="Line 2659"/>
                  <p:cNvSpPr>
                    <a:spLocks noChangeShapeType="1"/>
                  </p:cNvSpPr>
                  <p:nvPr/>
                </p:nvSpPr>
                <p:spPr bwMode="auto">
                  <a:xfrm flipH="1" flipV="1">
                    <a:off x="4503018" y="3259071"/>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88" name="Freeform 2662"/>
                  <p:cNvSpPr>
                    <a:spLocks/>
                  </p:cNvSpPr>
                  <p:nvPr/>
                </p:nvSpPr>
                <p:spPr bwMode="auto">
                  <a:xfrm>
                    <a:off x="4450651" y="2989986"/>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7"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89" name="Line 2665"/>
                  <p:cNvSpPr>
                    <a:spLocks noChangeShapeType="1"/>
                  </p:cNvSpPr>
                  <p:nvPr/>
                </p:nvSpPr>
                <p:spPr bwMode="auto">
                  <a:xfrm flipH="1" flipV="1">
                    <a:off x="4426482"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90" name="Line 2668"/>
                  <p:cNvSpPr>
                    <a:spLocks noChangeShapeType="1"/>
                  </p:cNvSpPr>
                  <p:nvPr/>
                </p:nvSpPr>
                <p:spPr bwMode="auto">
                  <a:xfrm flipH="1" flipV="1">
                    <a:off x="4402312" y="2696507"/>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91" name="Freeform 2672"/>
                  <p:cNvSpPr>
                    <a:spLocks/>
                  </p:cNvSpPr>
                  <p:nvPr/>
                </p:nvSpPr>
                <p:spPr bwMode="auto">
                  <a:xfrm>
                    <a:off x="4249240" y="1915169"/>
                    <a:ext cx="153072" cy="781338"/>
                  </a:xfrm>
                  <a:custGeom>
                    <a:avLst/>
                    <a:gdLst>
                      <a:gd name="T0" fmla="*/ 2147483647 w 38"/>
                      <a:gd name="T1" fmla="*/ 2147483647 h 128"/>
                      <a:gd name="T2" fmla="*/ 2147483647 w 38"/>
                      <a:gd name="T3" fmla="*/ 2147483647 h 128"/>
                      <a:gd name="T4" fmla="*/ 2147483647 w 38"/>
                      <a:gd name="T5" fmla="*/ 2147483647 h 128"/>
                      <a:gd name="T6" fmla="*/ 2147483647 w 38"/>
                      <a:gd name="T7" fmla="*/ 2147483647 h 128"/>
                      <a:gd name="T8" fmla="*/ 2147483647 w 38"/>
                      <a:gd name="T9" fmla="*/ 2147483647 h 128"/>
                      <a:gd name="T10" fmla="*/ 2147483647 w 38"/>
                      <a:gd name="T11" fmla="*/ 2147483647 h 128"/>
                      <a:gd name="T12" fmla="*/ 0 w 38"/>
                      <a:gd name="T13" fmla="*/ 0 h 128"/>
                      <a:gd name="T14" fmla="*/ 0 60000 65536"/>
                      <a:gd name="T15" fmla="*/ 0 60000 65536"/>
                      <a:gd name="T16" fmla="*/ 0 60000 65536"/>
                      <a:gd name="T17" fmla="*/ 0 60000 65536"/>
                      <a:gd name="T18" fmla="*/ 0 60000 65536"/>
                      <a:gd name="T19" fmla="*/ 0 60000 65536"/>
                      <a:gd name="T20" fmla="*/ 0 60000 65536"/>
                      <a:gd name="T21" fmla="*/ 0 w 38"/>
                      <a:gd name="T22" fmla="*/ 0 h 128"/>
                      <a:gd name="T23" fmla="*/ 38 w 38"/>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28">
                        <a:moveTo>
                          <a:pt x="38" y="128"/>
                        </a:moveTo>
                        <a:lnTo>
                          <a:pt x="31" y="103"/>
                        </a:lnTo>
                        <a:lnTo>
                          <a:pt x="25" y="79"/>
                        </a:lnTo>
                        <a:lnTo>
                          <a:pt x="19" y="56"/>
                        </a:lnTo>
                        <a:lnTo>
                          <a:pt x="12" y="35"/>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92" name="Freeform 2674"/>
                  <p:cNvSpPr>
                    <a:spLocks/>
                  </p:cNvSpPr>
                  <p:nvPr/>
                </p:nvSpPr>
                <p:spPr bwMode="auto">
                  <a:xfrm>
                    <a:off x="4120337" y="1719263"/>
                    <a:ext cx="128903" cy="195906"/>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0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32" y="32"/>
                        </a:moveTo>
                        <a:lnTo>
                          <a:pt x="26" y="19"/>
                        </a:lnTo>
                        <a:lnTo>
                          <a:pt x="19" y="9"/>
                        </a:ln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93" name="Freeform 2676"/>
                  <p:cNvSpPr>
                    <a:spLocks/>
                  </p:cNvSpPr>
                  <p:nvPr/>
                </p:nvSpPr>
                <p:spPr bwMode="auto">
                  <a:xfrm>
                    <a:off x="3995463" y="1725361"/>
                    <a:ext cx="124875" cy="342264"/>
                  </a:xfrm>
                  <a:custGeom>
                    <a:avLst/>
                    <a:gdLst>
                      <a:gd name="T0" fmla="*/ 2147483647 w 31"/>
                      <a:gd name="T1" fmla="*/ 0 h 56"/>
                      <a:gd name="T2" fmla="*/ 2147483647 w 31"/>
                      <a:gd name="T3" fmla="*/ 2147483647 h 56"/>
                      <a:gd name="T4" fmla="*/ 2147483647 w 31"/>
                      <a:gd name="T5" fmla="*/ 2147483647 h 56"/>
                      <a:gd name="T6" fmla="*/ 2147483647 w 31"/>
                      <a:gd name="T7" fmla="*/ 2147483647 h 56"/>
                      <a:gd name="T8" fmla="*/ 2147483647 w 31"/>
                      <a:gd name="T9" fmla="*/ 2147483647 h 56"/>
                      <a:gd name="T10" fmla="*/ 0 w 31"/>
                      <a:gd name="T11" fmla="*/ 2147483647 h 56"/>
                      <a:gd name="T12" fmla="*/ 0 60000 65536"/>
                      <a:gd name="T13" fmla="*/ 0 60000 65536"/>
                      <a:gd name="T14" fmla="*/ 0 60000 65536"/>
                      <a:gd name="T15" fmla="*/ 0 60000 65536"/>
                      <a:gd name="T16" fmla="*/ 0 60000 65536"/>
                      <a:gd name="T17" fmla="*/ 0 60000 65536"/>
                      <a:gd name="T18" fmla="*/ 0 w 31"/>
                      <a:gd name="T19" fmla="*/ 0 h 56"/>
                      <a:gd name="T20" fmla="*/ 31 w 31"/>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31" h="56">
                        <a:moveTo>
                          <a:pt x="31" y="0"/>
                        </a:moveTo>
                        <a:lnTo>
                          <a:pt x="25" y="4"/>
                        </a:lnTo>
                        <a:lnTo>
                          <a:pt x="19" y="13"/>
                        </a:lnTo>
                        <a:lnTo>
                          <a:pt x="12" y="24"/>
                        </a:lnTo>
                        <a:lnTo>
                          <a:pt x="6" y="38"/>
                        </a:lnTo>
                        <a:lnTo>
                          <a:pt x="0" y="5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94" name="Freeform 2678"/>
                  <p:cNvSpPr>
                    <a:spLocks/>
                  </p:cNvSpPr>
                  <p:nvPr/>
                </p:nvSpPr>
                <p:spPr bwMode="auto">
                  <a:xfrm>
                    <a:off x="3894757" y="2067625"/>
                    <a:ext cx="100705" cy="519113"/>
                  </a:xfrm>
                  <a:custGeom>
                    <a:avLst/>
                    <a:gdLst>
                      <a:gd name="T0" fmla="*/ 2147483647 w 25"/>
                      <a:gd name="T1" fmla="*/ 0 h 85"/>
                      <a:gd name="T2" fmla="*/ 2147483647 w 25"/>
                      <a:gd name="T3" fmla="*/ 2147483647 h 85"/>
                      <a:gd name="T4" fmla="*/ 2147483647 w 25"/>
                      <a:gd name="T5" fmla="*/ 2147483647 h 85"/>
                      <a:gd name="T6" fmla="*/ 2147483647 w 25"/>
                      <a:gd name="T7" fmla="*/ 2147483647 h 85"/>
                      <a:gd name="T8" fmla="*/ 0 w 25"/>
                      <a:gd name="T9" fmla="*/ 2147483647 h 85"/>
                      <a:gd name="T10" fmla="*/ 0 60000 65536"/>
                      <a:gd name="T11" fmla="*/ 0 60000 65536"/>
                      <a:gd name="T12" fmla="*/ 0 60000 65536"/>
                      <a:gd name="T13" fmla="*/ 0 60000 65536"/>
                      <a:gd name="T14" fmla="*/ 0 60000 65536"/>
                      <a:gd name="T15" fmla="*/ 0 w 25"/>
                      <a:gd name="T16" fmla="*/ 0 h 85"/>
                      <a:gd name="T17" fmla="*/ 25 w 25"/>
                      <a:gd name="T18" fmla="*/ 85 h 85"/>
                    </a:gdLst>
                    <a:ahLst/>
                    <a:cxnLst>
                      <a:cxn ang="T10">
                        <a:pos x="T0" y="T1"/>
                      </a:cxn>
                      <a:cxn ang="T11">
                        <a:pos x="T2" y="T3"/>
                      </a:cxn>
                      <a:cxn ang="T12">
                        <a:pos x="T4" y="T5"/>
                      </a:cxn>
                      <a:cxn ang="T13">
                        <a:pos x="T6" y="T7"/>
                      </a:cxn>
                      <a:cxn ang="T14">
                        <a:pos x="T8" y="T9"/>
                      </a:cxn>
                    </a:cxnLst>
                    <a:rect l="T15" t="T16" r="T17" b="T18"/>
                    <a:pathLst>
                      <a:path w="25" h="85">
                        <a:moveTo>
                          <a:pt x="25" y="0"/>
                        </a:moveTo>
                        <a:lnTo>
                          <a:pt x="19" y="19"/>
                        </a:lnTo>
                        <a:lnTo>
                          <a:pt x="12" y="40"/>
                        </a:lnTo>
                        <a:lnTo>
                          <a:pt x="6" y="62"/>
                        </a:lnTo>
                        <a:lnTo>
                          <a:pt x="0" y="8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grpSp>
          </p:grpSp>
          <p:sp>
            <p:nvSpPr>
              <p:cNvPr id="2317" name="Line 2679"/>
              <p:cNvSpPr>
                <a:spLocks noChangeShapeType="1"/>
              </p:cNvSpPr>
              <p:nvPr/>
            </p:nvSpPr>
            <p:spPr bwMode="auto">
              <a:xfrm flipH="1">
                <a:off x="3761826" y="3081459"/>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18" name="Line 2680"/>
              <p:cNvSpPr>
                <a:spLocks noChangeShapeType="1"/>
              </p:cNvSpPr>
              <p:nvPr/>
            </p:nvSpPr>
            <p:spPr bwMode="auto">
              <a:xfrm flipV="1">
                <a:off x="3806137" y="2586739"/>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19" name="Line 2681"/>
              <p:cNvSpPr>
                <a:spLocks noChangeShapeType="1"/>
              </p:cNvSpPr>
              <p:nvPr/>
            </p:nvSpPr>
            <p:spPr bwMode="auto">
              <a:xfrm flipH="1">
                <a:off x="3661121" y="316073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20" name="Line 2682"/>
              <p:cNvSpPr>
                <a:spLocks noChangeShapeType="1"/>
              </p:cNvSpPr>
              <p:nvPr/>
            </p:nvSpPr>
            <p:spPr bwMode="auto">
              <a:xfrm flipV="1">
                <a:off x="3721544" y="2696507"/>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21" name="Line 2683"/>
              <p:cNvSpPr>
                <a:spLocks noChangeShapeType="1"/>
              </p:cNvSpPr>
              <p:nvPr/>
            </p:nvSpPr>
            <p:spPr bwMode="auto">
              <a:xfrm flipH="1">
                <a:off x="3576528" y="3227817"/>
                <a:ext cx="84593"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22" name="Line 2684"/>
              <p:cNvSpPr>
                <a:spLocks noChangeShapeType="1"/>
              </p:cNvSpPr>
              <p:nvPr/>
            </p:nvSpPr>
            <p:spPr bwMode="auto">
              <a:xfrm flipV="1">
                <a:off x="3640980" y="2813136"/>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23" name="Line 2685"/>
              <p:cNvSpPr>
                <a:spLocks noChangeShapeType="1"/>
              </p:cNvSpPr>
              <p:nvPr/>
            </p:nvSpPr>
            <p:spPr bwMode="auto">
              <a:xfrm flipH="1">
                <a:off x="3508049" y="3277366"/>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24" name="Line 2686"/>
              <p:cNvSpPr>
                <a:spLocks noChangeShapeType="1"/>
              </p:cNvSpPr>
              <p:nvPr/>
            </p:nvSpPr>
            <p:spPr bwMode="auto">
              <a:xfrm flipV="1">
                <a:off x="3568472" y="2916807"/>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25" name="Line 2687"/>
              <p:cNvSpPr>
                <a:spLocks noChangeShapeType="1"/>
              </p:cNvSpPr>
              <p:nvPr/>
            </p:nvSpPr>
            <p:spPr bwMode="auto">
              <a:xfrm flipH="1">
                <a:off x="3455682" y="3313955"/>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26" name="Line 2688"/>
              <p:cNvSpPr>
                <a:spLocks noChangeShapeType="1"/>
              </p:cNvSpPr>
              <p:nvPr/>
            </p:nvSpPr>
            <p:spPr bwMode="auto">
              <a:xfrm flipV="1">
                <a:off x="3508049" y="3014379"/>
                <a:ext cx="6042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27" name="Line 2689"/>
              <p:cNvSpPr>
                <a:spLocks noChangeShapeType="1"/>
              </p:cNvSpPr>
              <p:nvPr/>
            </p:nvSpPr>
            <p:spPr bwMode="auto">
              <a:xfrm flipV="1">
                <a:off x="3459710" y="3105852"/>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28" name="Line 2690"/>
              <p:cNvSpPr>
                <a:spLocks noChangeShapeType="1"/>
              </p:cNvSpPr>
              <p:nvPr/>
            </p:nvSpPr>
            <p:spPr bwMode="auto">
              <a:xfrm flipH="1">
                <a:off x="3419428" y="3332250"/>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29" name="Line 2691"/>
              <p:cNvSpPr>
                <a:spLocks noChangeShapeType="1"/>
              </p:cNvSpPr>
              <p:nvPr/>
            </p:nvSpPr>
            <p:spPr bwMode="auto">
              <a:xfrm flipV="1">
                <a:off x="3423456" y="3179031"/>
                <a:ext cx="36254" cy="6784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30" name="Line 2692"/>
              <p:cNvSpPr>
                <a:spLocks noChangeShapeType="1"/>
              </p:cNvSpPr>
              <p:nvPr/>
            </p:nvSpPr>
            <p:spPr bwMode="auto">
              <a:xfrm flipH="1" flipV="1">
                <a:off x="3403315" y="3326152"/>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31" name="Line 2693"/>
              <p:cNvSpPr>
                <a:spLocks noChangeShapeType="1"/>
              </p:cNvSpPr>
              <p:nvPr/>
            </p:nvSpPr>
            <p:spPr bwMode="auto">
              <a:xfrm flipV="1">
                <a:off x="3407343" y="3246874"/>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332" name="Line 2694"/>
              <p:cNvSpPr>
                <a:spLocks noChangeShapeType="1"/>
              </p:cNvSpPr>
              <p:nvPr/>
            </p:nvSpPr>
            <p:spPr bwMode="auto">
              <a:xfrm flipV="1">
                <a:off x="3403315" y="32895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cxnSp>
            <p:nvCxnSpPr>
              <p:cNvPr id="2333" name="Connecteur droit 2332"/>
              <p:cNvCxnSpPr/>
              <p:nvPr/>
            </p:nvCxnSpPr>
            <p:spPr bwMode="auto">
              <a:xfrm>
                <a:off x="3893541" y="2587358"/>
                <a:ext cx="3644150" cy="791149"/>
              </a:xfrm>
              <a:prstGeom prst="line">
                <a:avLst/>
              </a:prstGeom>
              <a:noFill/>
              <a:ln w="9525" cap="flat" cmpd="sng" algn="ctr">
                <a:solidFill>
                  <a:srgbClr val="000000"/>
                </a:solidFill>
                <a:prstDash val="solid"/>
                <a:headEnd type="none" w="med" len="med"/>
                <a:tailEnd type="arrow" w="med" len="med"/>
              </a:ln>
              <a:effectLst/>
            </p:spPr>
          </p:cxnSp>
          <p:cxnSp>
            <p:nvCxnSpPr>
              <p:cNvPr id="2334" name="Connecteur droit avec flèche 2333"/>
              <p:cNvCxnSpPr/>
              <p:nvPr/>
            </p:nvCxnSpPr>
            <p:spPr bwMode="auto">
              <a:xfrm>
                <a:off x="7467678" y="2700903"/>
                <a:ext cx="0" cy="0"/>
              </a:xfrm>
              <a:prstGeom prst="straightConnector1">
                <a:avLst/>
              </a:prstGeom>
              <a:noFill/>
              <a:ln w="9525" cap="flat" cmpd="sng" algn="ctr">
                <a:solidFill>
                  <a:srgbClr val="000000">
                    <a:shade val="95000"/>
                    <a:satMod val="105000"/>
                  </a:srgbClr>
                </a:solidFill>
                <a:prstDash val="solid"/>
                <a:tailEnd type="arrow"/>
              </a:ln>
              <a:effectLst/>
            </p:spPr>
          </p:cxnSp>
          <p:cxnSp>
            <p:nvCxnSpPr>
              <p:cNvPr id="2335" name="Connecteur droit avec flèche 2334"/>
              <p:cNvCxnSpPr/>
              <p:nvPr/>
            </p:nvCxnSpPr>
            <p:spPr bwMode="auto">
              <a:xfrm>
                <a:off x="7222635" y="3671525"/>
                <a:ext cx="0" cy="0"/>
              </a:xfrm>
              <a:prstGeom prst="straightConnector1">
                <a:avLst/>
              </a:prstGeom>
              <a:noFill/>
              <a:ln w="9525" cap="flat" cmpd="sng" algn="ctr">
                <a:solidFill>
                  <a:srgbClr val="000000">
                    <a:shade val="95000"/>
                    <a:satMod val="105000"/>
                  </a:srgbClr>
                </a:solidFill>
                <a:prstDash val="solid"/>
                <a:tailEnd type="arrow"/>
              </a:ln>
              <a:effectLst/>
            </p:spPr>
          </p:cxnSp>
        </p:grpSp>
      </p:grpSp>
      <p:grpSp>
        <p:nvGrpSpPr>
          <p:cNvPr id="2" name="Groupe 1"/>
          <p:cNvGrpSpPr/>
          <p:nvPr/>
        </p:nvGrpSpPr>
        <p:grpSpPr>
          <a:xfrm>
            <a:off x="208531" y="875506"/>
            <a:ext cx="3987314" cy="5021262"/>
            <a:chOff x="0" y="931863"/>
            <a:chExt cx="3987314" cy="5021262"/>
          </a:xfrm>
        </p:grpSpPr>
        <p:pic>
          <p:nvPicPr>
            <p:cNvPr id="1999" name="Picture 2" descr="http://www.google.fr/url?source=imglanding&amp;ct=img&amp;q=http://previews.123rf.com/images/starserfer/starserfer1101/starserfer110100013/8572900-Monochromatic-magnifying-glass-icon-Stock-Vector.jpg&amp;sa=X&amp;ei=nlNTVZzUG8PYU_n9gFA&amp;ved=0CAkQ8wc&amp;usg=AFQjCNH_FThUsIRnb9jpunjXjq1x9pUxr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5342" y="2196068"/>
              <a:ext cx="919229" cy="1004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0" name="Forme libre 1999"/>
            <p:cNvSpPr/>
            <p:nvPr/>
          </p:nvSpPr>
          <p:spPr bwMode="auto">
            <a:xfrm>
              <a:off x="0" y="1597025"/>
              <a:ext cx="2001838" cy="966788"/>
            </a:xfrm>
            <a:custGeom>
              <a:avLst/>
              <a:gdLst>
                <a:gd name="connsiteX0" fmla="*/ 862642 w 2001328"/>
                <a:gd name="connsiteY0" fmla="*/ 948906 h 966159"/>
                <a:gd name="connsiteX1" fmla="*/ 2001328 w 2001328"/>
                <a:gd name="connsiteY1" fmla="*/ 966159 h 966159"/>
                <a:gd name="connsiteX2" fmla="*/ 1992702 w 2001328"/>
                <a:gd name="connsiteY2" fmla="*/ 0 h 966159"/>
                <a:gd name="connsiteX3" fmla="*/ 0 w 2001328"/>
                <a:gd name="connsiteY3" fmla="*/ 8627 h 966159"/>
                <a:gd name="connsiteX4" fmla="*/ 0 w 2001328"/>
                <a:gd name="connsiteY4" fmla="*/ 948906 h 966159"/>
                <a:gd name="connsiteX5" fmla="*/ 414068 w 2001328"/>
                <a:gd name="connsiteY5" fmla="*/ 948906 h 966159"/>
                <a:gd name="connsiteX6" fmla="*/ 414068 w 2001328"/>
                <a:gd name="connsiteY6" fmla="*/ 948906 h 96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1328" h="966159">
                  <a:moveTo>
                    <a:pt x="862642" y="948906"/>
                  </a:moveTo>
                  <a:lnTo>
                    <a:pt x="2001328" y="966159"/>
                  </a:lnTo>
                  <a:cubicBezTo>
                    <a:pt x="1998453" y="644106"/>
                    <a:pt x="1995577" y="322053"/>
                    <a:pt x="1992702" y="0"/>
                  </a:cubicBezTo>
                  <a:lnTo>
                    <a:pt x="0" y="8627"/>
                  </a:lnTo>
                  <a:lnTo>
                    <a:pt x="0" y="948906"/>
                  </a:lnTo>
                  <a:lnTo>
                    <a:pt x="414068" y="948906"/>
                  </a:lnTo>
                  <a:lnTo>
                    <a:pt x="414068" y="948906"/>
                  </a:lnTo>
                </a:path>
              </a:pathLst>
            </a:custGeom>
            <a:noFill/>
            <a:ln w="28575" cap="flat" cmpd="sng" algn="ctr">
              <a:solidFill>
                <a:srgbClr val="000000">
                  <a:shade val="95000"/>
                  <a:satMod val="105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000000"/>
                </a:solidFill>
                <a:effectLst/>
                <a:uLnTx/>
                <a:uFillTx/>
                <a:latin typeface="Arial"/>
                <a:ea typeface="+mn-ea"/>
                <a:cs typeface="+mn-cs"/>
              </a:endParaRPr>
            </a:p>
          </p:txBody>
        </p:sp>
        <p:sp>
          <p:nvSpPr>
            <p:cNvPr id="2001" name="AutoShape 7"/>
            <p:cNvSpPr>
              <a:spLocks noChangeArrowheads="1"/>
            </p:cNvSpPr>
            <p:nvPr/>
          </p:nvSpPr>
          <p:spPr bwMode="auto">
            <a:xfrm rot="13710518">
              <a:off x="1445403" y="2811840"/>
              <a:ext cx="187336" cy="3078142"/>
            </a:xfrm>
            <a:prstGeom prst="can">
              <a:avLst>
                <a:gd name="adj" fmla="val 72038"/>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fr-FR" altLang="fr-FR" sz="1800" b="0" i="0" u="none" strike="noStrike" kern="0" cap="none" spc="0" normalizeH="0" baseline="0" noProof="0" smtClean="0">
                <a:ln>
                  <a:noFill/>
                </a:ln>
                <a:solidFill>
                  <a:srgbClr val="000000"/>
                </a:solidFill>
                <a:effectLst/>
                <a:uLnTx/>
                <a:uFillTx/>
                <a:latin typeface="Arial Narrow" pitchFamily="34" charset="0"/>
              </a:endParaRPr>
            </a:p>
          </p:txBody>
        </p:sp>
        <p:sp>
          <p:nvSpPr>
            <p:cNvPr id="2002" name="Arc 9"/>
            <p:cNvSpPr>
              <a:spLocks/>
            </p:cNvSpPr>
            <p:nvPr/>
          </p:nvSpPr>
          <p:spPr bwMode="auto">
            <a:xfrm rot="19012610">
              <a:off x="1449377" y="3819067"/>
              <a:ext cx="544508" cy="777921"/>
            </a:xfrm>
            <a:custGeom>
              <a:avLst/>
              <a:gdLst>
                <a:gd name="T0" fmla="*/ 2147483647 w 43200"/>
                <a:gd name="T1" fmla="*/ 0 h 43200"/>
                <a:gd name="T2" fmla="*/ 2147483647 w 43200"/>
                <a:gd name="T3" fmla="*/ 2147483647 h 43200"/>
                <a:gd name="T4" fmla="*/ 2147483647 w 43200"/>
                <a:gd name="T5" fmla="*/ 2147483647 h 43200"/>
                <a:gd name="T6" fmla="*/ 0 60000 65536"/>
                <a:gd name="T7" fmla="*/ 0 60000 65536"/>
                <a:gd name="T8" fmla="*/ 0 60000 65536"/>
                <a:gd name="T9" fmla="*/ 0 w 43200"/>
                <a:gd name="T10" fmla="*/ 0 h 43200"/>
                <a:gd name="T11" fmla="*/ 43200 w 43200"/>
                <a:gd name="T12" fmla="*/ 43200 h 43200"/>
              </a:gdLst>
              <a:ahLst/>
              <a:cxnLst>
                <a:cxn ang="T6">
                  <a:pos x="T0" y="T1"/>
                </a:cxn>
                <a:cxn ang="T7">
                  <a:pos x="T2" y="T3"/>
                </a:cxn>
                <a:cxn ang="T8">
                  <a:pos x="T4" y="T5"/>
                </a:cxn>
              </a:cxnLst>
              <a:rect l="T9" t="T10" r="T11" b="T12"/>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lnTo>
                    <a:pt x="21600" y="21600"/>
                  </a:lnTo>
                  <a:lnTo>
                    <a:pt x="21599" y="0"/>
                  </a:lnTo>
                  <a:close/>
                </a:path>
              </a:pathLst>
            </a:custGeom>
            <a:noFill/>
            <a:ln w="28575">
              <a:solidFill>
                <a:srgbClr val="0000FF"/>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03" name="Arc 10"/>
            <p:cNvSpPr>
              <a:spLocks noChangeAspect="1"/>
            </p:cNvSpPr>
            <p:nvPr/>
          </p:nvSpPr>
          <p:spPr bwMode="auto">
            <a:xfrm rot="19012610">
              <a:off x="1312853" y="3623793"/>
              <a:ext cx="817556" cy="1166882"/>
            </a:xfrm>
            <a:custGeom>
              <a:avLst/>
              <a:gdLst>
                <a:gd name="T0" fmla="*/ 2147483647 w 43200"/>
                <a:gd name="T1" fmla="*/ 0 h 43200"/>
                <a:gd name="T2" fmla="*/ 2147483647 w 43200"/>
                <a:gd name="T3" fmla="*/ 2147483647 h 43200"/>
                <a:gd name="T4" fmla="*/ 2147483647 w 43200"/>
                <a:gd name="T5" fmla="*/ 2147483647 h 43200"/>
                <a:gd name="T6" fmla="*/ 0 60000 65536"/>
                <a:gd name="T7" fmla="*/ 0 60000 65536"/>
                <a:gd name="T8" fmla="*/ 0 60000 65536"/>
                <a:gd name="T9" fmla="*/ 0 w 43200"/>
                <a:gd name="T10" fmla="*/ 0 h 43200"/>
                <a:gd name="T11" fmla="*/ 43200 w 43200"/>
                <a:gd name="T12" fmla="*/ 43200 h 43200"/>
              </a:gdLst>
              <a:ahLst/>
              <a:cxnLst>
                <a:cxn ang="T6">
                  <a:pos x="T0" y="T1"/>
                </a:cxn>
                <a:cxn ang="T7">
                  <a:pos x="T2" y="T3"/>
                </a:cxn>
                <a:cxn ang="T8">
                  <a:pos x="T4" y="T5"/>
                </a:cxn>
              </a:cxnLst>
              <a:rect l="T9" t="T10" r="T11" b="T12"/>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lnTo>
                    <a:pt x="21600" y="21600"/>
                  </a:lnTo>
                  <a:lnTo>
                    <a:pt x="21599" y="0"/>
                  </a:lnTo>
                  <a:close/>
                </a:path>
              </a:pathLst>
            </a:custGeom>
            <a:noFill/>
            <a:ln w="28575">
              <a:solidFill>
                <a:srgbClr val="0000FF"/>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04" name="Arc 11"/>
            <p:cNvSpPr>
              <a:spLocks noChangeAspect="1"/>
            </p:cNvSpPr>
            <p:nvPr/>
          </p:nvSpPr>
          <p:spPr bwMode="auto">
            <a:xfrm rot="19012610">
              <a:off x="1585901" y="4012754"/>
              <a:ext cx="273048" cy="388960"/>
            </a:xfrm>
            <a:custGeom>
              <a:avLst/>
              <a:gdLst>
                <a:gd name="T0" fmla="*/ 2147483647 w 43200"/>
                <a:gd name="T1" fmla="*/ 0 h 43200"/>
                <a:gd name="T2" fmla="*/ 2147483647 w 43200"/>
                <a:gd name="T3" fmla="*/ 2147483647 h 43200"/>
                <a:gd name="T4" fmla="*/ 2147483647 w 43200"/>
                <a:gd name="T5" fmla="*/ 2147483647 h 43200"/>
                <a:gd name="T6" fmla="*/ 0 60000 65536"/>
                <a:gd name="T7" fmla="*/ 0 60000 65536"/>
                <a:gd name="T8" fmla="*/ 0 60000 65536"/>
                <a:gd name="T9" fmla="*/ 0 w 43200"/>
                <a:gd name="T10" fmla="*/ 0 h 43200"/>
                <a:gd name="T11" fmla="*/ 43200 w 43200"/>
                <a:gd name="T12" fmla="*/ 43200 h 43200"/>
              </a:gdLst>
              <a:ahLst/>
              <a:cxnLst>
                <a:cxn ang="T6">
                  <a:pos x="T0" y="T1"/>
                </a:cxn>
                <a:cxn ang="T7">
                  <a:pos x="T2" y="T3"/>
                </a:cxn>
                <a:cxn ang="T8">
                  <a:pos x="T4" y="T5"/>
                </a:cxn>
              </a:cxnLst>
              <a:rect l="T9" t="T10" r="T11" b="T12"/>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lnTo>
                    <a:pt x="21600" y="21600"/>
                  </a:lnTo>
                  <a:lnTo>
                    <a:pt x="21599" y="0"/>
                  </a:lnTo>
                  <a:close/>
                </a:path>
              </a:pathLst>
            </a:custGeom>
            <a:noFill/>
            <a:ln w="28575">
              <a:solidFill>
                <a:srgbClr val="0000FF"/>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05" name="Rectangle 16"/>
            <p:cNvSpPr>
              <a:spLocks noChangeArrowheads="1"/>
            </p:cNvSpPr>
            <p:nvPr/>
          </p:nvSpPr>
          <p:spPr bwMode="auto">
            <a:xfrm rot="19113917">
              <a:off x="1217604" y="4331859"/>
              <a:ext cx="488947" cy="17146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fr-FR" altLang="fr-FR" sz="1800" b="0" i="0" u="none" strike="noStrike" kern="0" cap="none" spc="0" normalizeH="0" baseline="0" noProof="0" smtClean="0">
                <a:ln>
                  <a:noFill/>
                </a:ln>
                <a:solidFill>
                  <a:srgbClr val="000000"/>
                </a:solidFill>
                <a:effectLst/>
                <a:uLnTx/>
                <a:uFillTx/>
                <a:latin typeface="Arial Narrow" pitchFamily="34" charset="0"/>
              </a:endParaRPr>
            </a:p>
          </p:txBody>
        </p:sp>
        <p:sp>
          <p:nvSpPr>
            <p:cNvPr id="2006" name="Line 17"/>
            <p:cNvSpPr>
              <a:spLocks noChangeShapeType="1"/>
            </p:cNvSpPr>
            <p:nvPr/>
          </p:nvSpPr>
          <p:spPr bwMode="auto">
            <a:xfrm flipH="1">
              <a:off x="1349365" y="3831767"/>
              <a:ext cx="763583" cy="684252"/>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07" name="Oval 8"/>
            <p:cNvSpPr>
              <a:spLocks noChangeArrowheads="1"/>
            </p:cNvSpPr>
            <p:nvPr/>
          </p:nvSpPr>
          <p:spPr bwMode="auto">
            <a:xfrm>
              <a:off x="1643051" y="4125472"/>
              <a:ext cx="144461" cy="144472"/>
            </a:xfrm>
            <a:prstGeom prst="ellipse">
              <a:avLst/>
            </a:prstGeom>
            <a:solidFill>
              <a:srgbClr val="FF0000"/>
            </a:solidFill>
            <a:ln w="9525" algn="ctr">
              <a:solidFill>
                <a:srgbClr val="FFFFFF"/>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fr-FR" altLang="fr-FR" sz="1800" b="0" i="0" u="none" strike="noStrike" kern="0" cap="none" spc="0" normalizeH="0" baseline="0" noProof="0" smtClean="0">
                <a:ln>
                  <a:noFill/>
                </a:ln>
                <a:solidFill>
                  <a:srgbClr val="000000"/>
                </a:solidFill>
                <a:effectLst/>
                <a:uLnTx/>
                <a:uFillTx/>
                <a:latin typeface="Arial Narrow" pitchFamily="34" charset="0"/>
              </a:endParaRPr>
            </a:p>
          </p:txBody>
        </p:sp>
        <p:sp>
          <p:nvSpPr>
            <p:cNvPr id="2008" name="Line 13"/>
            <p:cNvSpPr>
              <a:spLocks noChangeShapeType="1"/>
            </p:cNvSpPr>
            <p:nvPr/>
          </p:nvSpPr>
          <p:spPr bwMode="auto">
            <a:xfrm flipH="1">
              <a:off x="1466839" y="4342973"/>
              <a:ext cx="401635" cy="358796"/>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09" name="Line 14"/>
            <p:cNvSpPr>
              <a:spLocks noChangeShapeType="1"/>
            </p:cNvSpPr>
            <p:nvPr/>
          </p:nvSpPr>
          <p:spPr bwMode="auto">
            <a:xfrm flipH="1">
              <a:off x="1725601" y="4454104"/>
              <a:ext cx="306385" cy="277828"/>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10" name="Line 15"/>
            <p:cNvSpPr>
              <a:spLocks noChangeShapeType="1"/>
            </p:cNvSpPr>
            <p:nvPr/>
          </p:nvSpPr>
          <p:spPr bwMode="auto">
            <a:xfrm flipH="1">
              <a:off x="1970073" y="4584288"/>
              <a:ext cx="196849" cy="173047"/>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11" name="Line 731"/>
            <p:cNvSpPr>
              <a:spLocks noChangeShapeType="1"/>
            </p:cNvSpPr>
            <p:nvPr/>
          </p:nvSpPr>
          <p:spPr bwMode="auto">
            <a:xfrm rot="15232441">
              <a:off x="1847823" y="3226903"/>
              <a:ext cx="406424" cy="29209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12" name="Line 732"/>
            <p:cNvSpPr>
              <a:spLocks noChangeShapeType="1"/>
            </p:cNvSpPr>
            <p:nvPr/>
          </p:nvSpPr>
          <p:spPr bwMode="auto">
            <a:xfrm rot="11915197">
              <a:off x="971542" y="3239594"/>
              <a:ext cx="406397" cy="29211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13" name="Line 733"/>
            <p:cNvSpPr>
              <a:spLocks noChangeShapeType="1"/>
            </p:cNvSpPr>
            <p:nvPr/>
          </p:nvSpPr>
          <p:spPr bwMode="auto">
            <a:xfrm rot="7504107">
              <a:off x="755630" y="4319168"/>
              <a:ext cx="406424" cy="29209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14" name="Rectangle 5"/>
            <p:cNvSpPr txBox="1">
              <a:spLocks/>
            </p:cNvSpPr>
            <p:nvPr/>
          </p:nvSpPr>
          <p:spPr bwMode="auto">
            <a:xfrm>
              <a:off x="344488" y="5472113"/>
              <a:ext cx="3149600" cy="481012"/>
            </a:xfrm>
            <a:prstGeom prst="rect">
              <a:avLst/>
            </a:prstGeom>
          </p:spPr>
          <p:txBody>
            <a:bodyPr/>
            <a:lstStyle/>
            <a:p>
              <a:pPr marL="342900" marR="0" lvl="0" indent="-342900" defTabSz="914400" eaLnBrk="0" fontAlgn="auto" latinLnBrk="0" hangingPunct="0">
                <a:lnSpc>
                  <a:spcPct val="100000"/>
                </a:lnSpc>
                <a:spcBef>
                  <a:spcPct val="20000"/>
                </a:spcBef>
                <a:spcAft>
                  <a:spcPts val="0"/>
                </a:spcAft>
                <a:buClrTx/>
                <a:buSzTx/>
                <a:buFontTx/>
                <a:buNone/>
                <a:tabLst/>
                <a:defRPr/>
              </a:pPr>
              <a:r>
                <a:rPr kumimoji="0" lang="fr-FR" altLang="fr-FR" sz="1400" b="0" i="0" u="none" strike="noStrike" kern="0" cap="none" spc="0" normalizeH="0" baseline="0" noProof="0" dirty="0">
                  <a:ln>
                    <a:noFill/>
                  </a:ln>
                  <a:solidFill>
                    <a:srgbClr val="000000"/>
                  </a:solidFill>
                  <a:effectLst/>
                  <a:uLnTx/>
                  <a:uFillTx/>
                  <a:latin typeface="Arial Narrow" pitchFamily="34" charset="0"/>
                  <a:sym typeface="Wingdings" pitchFamily="2" charset="2"/>
                </a:rPr>
                <a:t> </a:t>
              </a:r>
              <a:r>
                <a:rPr kumimoji="0" lang="fr-FR" altLang="fr-FR" sz="1400" b="0" i="0" u="none" strike="noStrike" kern="0" cap="none" spc="0" normalizeH="0" baseline="0" noProof="0" dirty="0">
                  <a:ln>
                    <a:noFill/>
                  </a:ln>
                  <a:solidFill>
                    <a:srgbClr val="000000"/>
                  </a:solidFill>
                  <a:effectLst/>
                  <a:uLnTx/>
                  <a:uFillTx/>
                  <a:latin typeface="Arial Narrow" pitchFamily="34" charset="0"/>
                </a:rPr>
                <a:t>Un conducteur parcouru par un courant alternatif crée une onde EM</a:t>
              </a:r>
            </a:p>
          </p:txBody>
        </p:sp>
        <p:sp>
          <p:nvSpPr>
            <p:cNvPr id="2017" name="Text Box 1181"/>
            <p:cNvSpPr txBox="1">
              <a:spLocks noChangeArrowheads="1"/>
            </p:cNvSpPr>
            <p:nvPr/>
          </p:nvSpPr>
          <p:spPr bwMode="auto">
            <a:xfrm>
              <a:off x="521476" y="931863"/>
              <a:ext cx="2574907" cy="396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66700" indent="-266700"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266700" marR="0" lvl="0" indent="-266700" defTabSz="914400" eaLnBrk="1" fontAlgn="auto" latinLnBrk="0" hangingPunct="1">
                <a:lnSpc>
                  <a:spcPct val="100000"/>
                </a:lnSpc>
                <a:spcBef>
                  <a:spcPct val="0"/>
                </a:spcBef>
                <a:spcAft>
                  <a:spcPts val="0"/>
                </a:spcAft>
                <a:buClrTx/>
                <a:buSzTx/>
                <a:buFontTx/>
                <a:buNone/>
                <a:tabLst/>
                <a:defRPr/>
              </a:pPr>
              <a:r>
                <a:rPr kumimoji="0" lang="fr-FR" altLang="fr-FR" sz="2000" b="1" i="0" u="none" strike="noStrike" kern="0" cap="none" spc="0" normalizeH="0" baseline="0" noProof="0" smtClean="0">
                  <a:ln>
                    <a:noFill/>
                  </a:ln>
                  <a:solidFill>
                    <a:srgbClr val="FF0000"/>
                  </a:solidFill>
                  <a:effectLst/>
                  <a:uLnTx/>
                  <a:uFillTx/>
                  <a:latin typeface="Arial Narrow" pitchFamily="34" charset="0"/>
                </a:rPr>
                <a:t>Antenne émettrice</a:t>
              </a:r>
            </a:p>
          </p:txBody>
        </p:sp>
        <p:sp>
          <p:nvSpPr>
            <p:cNvPr id="2018" name="Ellipse 2017"/>
            <p:cNvSpPr/>
            <p:nvPr/>
          </p:nvSpPr>
          <p:spPr bwMode="auto">
            <a:xfrm>
              <a:off x="801688" y="1371600"/>
              <a:ext cx="630237" cy="422275"/>
            </a:xfrm>
            <a:prstGeom prst="ellipse">
              <a:avLst/>
            </a:prstGeom>
            <a:solidFill>
              <a:srgbClr val="BBE0E3"/>
            </a:solidFill>
            <a:ln w="25400" cap="flat" cmpd="sng" algn="ctr">
              <a:solidFill>
                <a:srgbClr val="BBE0E3">
                  <a:shade val="50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200" b="1" i="0" u="none" strike="noStrike" kern="0" cap="none" spc="0" normalizeH="0" baseline="0" noProof="0" dirty="0">
                <a:ln>
                  <a:noFill/>
                </a:ln>
                <a:solidFill>
                  <a:srgbClr val="000000"/>
                </a:solidFill>
                <a:effectLst/>
                <a:uLnTx/>
                <a:uFillTx/>
                <a:latin typeface="Arial Narrow" pitchFamily="34" charset="0"/>
                <a:ea typeface="+mn-ea"/>
                <a:cs typeface="+mn-cs"/>
              </a:endParaRPr>
            </a:p>
          </p:txBody>
        </p:sp>
        <p:sp>
          <p:nvSpPr>
            <p:cNvPr id="2019" name="Forme libre 2018"/>
            <p:cNvSpPr/>
            <p:nvPr/>
          </p:nvSpPr>
          <p:spPr bwMode="auto">
            <a:xfrm>
              <a:off x="131763" y="2682875"/>
              <a:ext cx="549275" cy="1406525"/>
            </a:xfrm>
            <a:custGeom>
              <a:avLst/>
              <a:gdLst>
                <a:gd name="connsiteX0" fmla="*/ 411193 w 549216"/>
                <a:gd name="connsiteY0" fmla="*/ 0 h 1406106"/>
                <a:gd name="connsiteX1" fmla="*/ 23004 w 549216"/>
                <a:gd name="connsiteY1" fmla="*/ 1069676 h 1406106"/>
                <a:gd name="connsiteX2" fmla="*/ 549216 w 549216"/>
                <a:gd name="connsiteY2" fmla="*/ 1406106 h 1406106"/>
              </a:gdLst>
              <a:ahLst/>
              <a:cxnLst>
                <a:cxn ang="0">
                  <a:pos x="connsiteX0" y="connsiteY0"/>
                </a:cxn>
                <a:cxn ang="0">
                  <a:pos x="connsiteX1" y="connsiteY1"/>
                </a:cxn>
                <a:cxn ang="0">
                  <a:pos x="connsiteX2" y="connsiteY2"/>
                </a:cxn>
              </a:cxnLst>
              <a:rect l="l" t="t" r="r" b="b"/>
              <a:pathLst>
                <a:path w="549216" h="1406106">
                  <a:moveTo>
                    <a:pt x="411193" y="0"/>
                  </a:moveTo>
                  <a:cubicBezTo>
                    <a:pt x="205596" y="417662"/>
                    <a:pt x="0" y="835325"/>
                    <a:pt x="23004" y="1069676"/>
                  </a:cubicBezTo>
                  <a:cubicBezTo>
                    <a:pt x="46008" y="1304027"/>
                    <a:pt x="297612" y="1355066"/>
                    <a:pt x="549216" y="1406106"/>
                  </a:cubicBezTo>
                </a:path>
              </a:pathLst>
            </a:custGeom>
            <a:noFill/>
            <a:ln w="38100" cap="flat" cmpd="tri" algn="ctr">
              <a:solidFill>
                <a:srgbClr val="000000">
                  <a:shade val="95000"/>
                  <a:satMod val="105000"/>
                </a:srgbClr>
              </a:solidFill>
              <a:prstDash val="solid"/>
              <a:headEnd type="none" w="med" len="med"/>
              <a:tailEnd type="triangle" w="med" len="me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000000"/>
                </a:solidFill>
                <a:effectLst/>
                <a:uLnTx/>
                <a:uFillTx/>
                <a:latin typeface="Arial Narrow" pitchFamily="34" charset="0"/>
                <a:ea typeface="+mn-ea"/>
                <a:cs typeface="+mn-cs"/>
              </a:endParaRPr>
            </a:p>
          </p:txBody>
        </p:sp>
        <p:sp>
          <p:nvSpPr>
            <p:cNvPr id="2020" name="Forme libre 2019"/>
            <p:cNvSpPr/>
            <p:nvPr/>
          </p:nvSpPr>
          <p:spPr bwMode="auto">
            <a:xfrm>
              <a:off x="957263" y="1482725"/>
              <a:ext cx="311150" cy="250825"/>
            </a:xfrm>
            <a:custGeom>
              <a:avLst/>
              <a:gdLst>
                <a:gd name="connsiteX0" fmla="*/ 0 w 543464"/>
                <a:gd name="connsiteY0" fmla="*/ 346494 h 382437"/>
                <a:gd name="connsiteX1" fmla="*/ 94891 w 543464"/>
                <a:gd name="connsiteY1" fmla="*/ 10064 h 382437"/>
                <a:gd name="connsiteX2" fmla="*/ 224287 w 543464"/>
                <a:gd name="connsiteY2" fmla="*/ 355121 h 382437"/>
                <a:gd name="connsiteX3" fmla="*/ 362309 w 543464"/>
                <a:gd name="connsiteY3" fmla="*/ 1438 h 382437"/>
                <a:gd name="connsiteX4" fmla="*/ 465826 w 543464"/>
                <a:gd name="connsiteY4" fmla="*/ 346494 h 382437"/>
                <a:gd name="connsiteX5" fmla="*/ 543464 w 543464"/>
                <a:gd name="connsiteY5" fmla="*/ 217098 h 38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464" h="382437">
                  <a:moveTo>
                    <a:pt x="0" y="346494"/>
                  </a:moveTo>
                  <a:cubicBezTo>
                    <a:pt x="28755" y="177560"/>
                    <a:pt x="57510" y="8626"/>
                    <a:pt x="94891" y="10064"/>
                  </a:cubicBezTo>
                  <a:cubicBezTo>
                    <a:pt x="132272" y="11502"/>
                    <a:pt x="179717" y="356559"/>
                    <a:pt x="224287" y="355121"/>
                  </a:cubicBezTo>
                  <a:cubicBezTo>
                    <a:pt x="268857" y="353683"/>
                    <a:pt x="322053" y="2876"/>
                    <a:pt x="362309" y="1438"/>
                  </a:cubicBezTo>
                  <a:cubicBezTo>
                    <a:pt x="402565" y="0"/>
                    <a:pt x="435634" y="310551"/>
                    <a:pt x="465826" y="346494"/>
                  </a:cubicBezTo>
                  <a:cubicBezTo>
                    <a:pt x="496018" y="382437"/>
                    <a:pt x="519741" y="299767"/>
                    <a:pt x="543464" y="217098"/>
                  </a:cubicBezTo>
                </a:path>
              </a:pathLst>
            </a:custGeom>
            <a:noFill/>
            <a:ln w="28575" cap="flat" cmpd="sng" algn="ctr">
              <a:solidFill>
                <a:srgbClr val="000000">
                  <a:shade val="95000"/>
                  <a:satMod val="105000"/>
                </a:srgbClr>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000000"/>
                </a:solidFill>
                <a:effectLst/>
                <a:uLnTx/>
                <a:uFillTx/>
                <a:latin typeface="Arial Narrow" pitchFamily="34" charset="0"/>
                <a:ea typeface="+mn-ea"/>
                <a:cs typeface="+mn-cs"/>
              </a:endParaRPr>
            </a:p>
          </p:txBody>
        </p:sp>
        <p:sp>
          <p:nvSpPr>
            <p:cNvPr id="2025" name="ZoneTexte 405"/>
            <p:cNvSpPr txBox="1">
              <a:spLocks noChangeArrowheads="1"/>
            </p:cNvSpPr>
            <p:nvPr/>
          </p:nvSpPr>
          <p:spPr bwMode="auto">
            <a:xfrm>
              <a:off x="508954" y="1759684"/>
              <a:ext cx="1218595" cy="2770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fr-FR" altLang="fr-FR" sz="1200" b="0" i="0" u="none" strike="noStrike" kern="0" cap="none" spc="0" normalizeH="0" baseline="0" noProof="0" smtClean="0">
                  <a:ln>
                    <a:noFill/>
                  </a:ln>
                  <a:solidFill>
                    <a:srgbClr val="000000"/>
                  </a:solidFill>
                  <a:effectLst/>
                  <a:uLnTx/>
                  <a:uFillTx/>
                  <a:latin typeface="Arial Narrow" pitchFamily="34" charset="0"/>
                </a:rPr>
                <a:t>Source de courant</a:t>
              </a:r>
            </a:p>
          </p:txBody>
        </p:sp>
        <p:grpSp>
          <p:nvGrpSpPr>
            <p:cNvPr id="2028" name="Groupe 777"/>
            <p:cNvGrpSpPr>
              <a:grpSpLocks/>
            </p:cNvGrpSpPr>
            <p:nvPr/>
          </p:nvGrpSpPr>
          <p:grpSpPr bwMode="auto">
            <a:xfrm>
              <a:off x="2111938" y="4089734"/>
              <a:ext cx="1875376" cy="1037773"/>
              <a:chOff x="3403315" y="1775363"/>
              <a:chExt cx="4135723" cy="2394325"/>
            </a:xfrm>
          </p:grpSpPr>
          <p:sp>
            <p:nvSpPr>
              <p:cNvPr id="2029" name="Line 2517"/>
              <p:cNvSpPr>
                <a:spLocks noChangeShapeType="1"/>
              </p:cNvSpPr>
              <p:nvPr/>
            </p:nvSpPr>
            <p:spPr bwMode="auto">
              <a:xfrm flipH="1" flipV="1">
                <a:off x="7411389" y="2495265"/>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30" name="Line 2518"/>
              <p:cNvSpPr>
                <a:spLocks noChangeShapeType="1"/>
              </p:cNvSpPr>
              <p:nvPr/>
            </p:nvSpPr>
            <p:spPr bwMode="auto">
              <a:xfrm flipV="1">
                <a:off x="7423474" y="25074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31" name="Line 2519"/>
              <p:cNvSpPr>
                <a:spLocks noChangeShapeType="1"/>
              </p:cNvSpPr>
              <p:nvPr/>
            </p:nvSpPr>
            <p:spPr bwMode="auto">
              <a:xfrm flipH="1">
                <a:off x="7375135" y="2495265"/>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32" name="Line 2520"/>
              <p:cNvSpPr>
                <a:spLocks noChangeShapeType="1"/>
              </p:cNvSpPr>
              <p:nvPr/>
            </p:nvSpPr>
            <p:spPr bwMode="auto">
              <a:xfrm flipV="1">
                <a:off x="7407361" y="2544051"/>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33" name="Line 2521"/>
              <p:cNvSpPr>
                <a:spLocks noChangeShapeType="1"/>
              </p:cNvSpPr>
              <p:nvPr/>
            </p:nvSpPr>
            <p:spPr bwMode="auto">
              <a:xfrm flipH="1">
                <a:off x="7322768" y="2501363"/>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34" name="Line 2522"/>
              <p:cNvSpPr>
                <a:spLocks noChangeShapeType="1"/>
              </p:cNvSpPr>
              <p:nvPr/>
            </p:nvSpPr>
            <p:spPr bwMode="auto">
              <a:xfrm flipV="1">
                <a:off x="7371107" y="2586739"/>
                <a:ext cx="36254"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35" name="Line 2523"/>
              <p:cNvSpPr>
                <a:spLocks noChangeShapeType="1"/>
              </p:cNvSpPr>
              <p:nvPr/>
            </p:nvSpPr>
            <p:spPr bwMode="auto">
              <a:xfrm flipV="1">
                <a:off x="7322768" y="2653820"/>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36" name="Line 2524"/>
              <p:cNvSpPr>
                <a:spLocks noChangeShapeType="1"/>
              </p:cNvSpPr>
              <p:nvPr/>
            </p:nvSpPr>
            <p:spPr bwMode="auto">
              <a:xfrm flipH="1">
                <a:off x="7254289" y="2519658"/>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37" name="Line 2525"/>
              <p:cNvSpPr>
                <a:spLocks noChangeShapeType="1"/>
              </p:cNvSpPr>
              <p:nvPr/>
            </p:nvSpPr>
            <p:spPr bwMode="auto">
              <a:xfrm flipV="1">
                <a:off x="7262345" y="2726999"/>
                <a:ext cx="60423"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38" name="Line 2526"/>
              <p:cNvSpPr>
                <a:spLocks noChangeShapeType="1"/>
              </p:cNvSpPr>
              <p:nvPr/>
            </p:nvSpPr>
            <p:spPr bwMode="auto">
              <a:xfrm flipH="1">
                <a:off x="7169696" y="2556248"/>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39" name="Line 2527"/>
              <p:cNvSpPr>
                <a:spLocks noChangeShapeType="1"/>
              </p:cNvSpPr>
              <p:nvPr/>
            </p:nvSpPr>
            <p:spPr bwMode="auto">
              <a:xfrm flipV="1">
                <a:off x="7189837" y="2819235"/>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40" name="Line 2528"/>
              <p:cNvSpPr>
                <a:spLocks noChangeShapeType="1"/>
              </p:cNvSpPr>
              <p:nvPr/>
            </p:nvSpPr>
            <p:spPr bwMode="auto">
              <a:xfrm flipH="1">
                <a:off x="7068991" y="2605034"/>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41" name="Line 2529"/>
              <p:cNvSpPr>
                <a:spLocks noChangeShapeType="1"/>
              </p:cNvSpPr>
              <p:nvPr/>
            </p:nvSpPr>
            <p:spPr bwMode="auto">
              <a:xfrm flipV="1">
                <a:off x="7109273" y="2916807"/>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42" name="Line 2530"/>
              <p:cNvSpPr>
                <a:spLocks noChangeShapeType="1"/>
              </p:cNvSpPr>
              <p:nvPr/>
            </p:nvSpPr>
            <p:spPr bwMode="auto">
              <a:xfrm flipH="1">
                <a:off x="6956201" y="267211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43" name="Line 2531"/>
              <p:cNvSpPr>
                <a:spLocks noChangeShapeType="1"/>
              </p:cNvSpPr>
              <p:nvPr/>
            </p:nvSpPr>
            <p:spPr bwMode="auto">
              <a:xfrm flipV="1">
                <a:off x="7024680" y="3020477"/>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44" name="Line 2532"/>
              <p:cNvSpPr>
                <a:spLocks noChangeShapeType="1"/>
              </p:cNvSpPr>
              <p:nvPr/>
            </p:nvSpPr>
            <p:spPr bwMode="auto">
              <a:xfrm flipH="1">
                <a:off x="6835354" y="2751392"/>
                <a:ext cx="120846"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45" name="Line 2534"/>
              <p:cNvSpPr>
                <a:spLocks noChangeShapeType="1"/>
              </p:cNvSpPr>
              <p:nvPr/>
            </p:nvSpPr>
            <p:spPr bwMode="auto">
              <a:xfrm flipV="1">
                <a:off x="6936060" y="3136344"/>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46" name="Line 2536"/>
              <p:cNvSpPr>
                <a:spLocks noChangeShapeType="1"/>
              </p:cNvSpPr>
              <p:nvPr/>
            </p:nvSpPr>
            <p:spPr bwMode="auto">
              <a:xfrm flipH="1">
                <a:off x="6706451" y="283752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47" name="Line 2538"/>
              <p:cNvSpPr>
                <a:spLocks noChangeShapeType="1"/>
              </p:cNvSpPr>
              <p:nvPr/>
            </p:nvSpPr>
            <p:spPr bwMode="auto">
              <a:xfrm flipH="1">
                <a:off x="6569492" y="2935101"/>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48" name="Line 2540"/>
              <p:cNvSpPr>
                <a:spLocks noChangeShapeType="1"/>
              </p:cNvSpPr>
              <p:nvPr/>
            </p:nvSpPr>
            <p:spPr bwMode="auto">
              <a:xfrm flipH="1">
                <a:off x="6428505" y="3032673"/>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49" name="Line 2542"/>
              <p:cNvSpPr>
                <a:spLocks noChangeShapeType="1"/>
              </p:cNvSpPr>
              <p:nvPr/>
            </p:nvSpPr>
            <p:spPr bwMode="auto">
              <a:xfrm flipH="1">
                <a:off x="6291545" y="3136344"/>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50" name="Line 2543"/>
              <p:cNvSpPr>
                <a:spLocks noChangeShapeType="1"/>
              </p:cNvSpPr>
              <p:nvPr/>
            </p:nvSpPr>
            <p:spPr bwMode="auto">
              <a:xfrm flipH="1" flipV="1">
                <a:off x="6396279" y="2274966"/>
                <a:ext cx="16113" cy="1295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51" name="Line 2544"/>
              <p:cNvSpPr>
                <a:spLocks noChangeShapeType="1"/>
              </p:cNvSpPr>
              <p:nvPr/>
            </p:nvSpPr>
            <p:spPr bwMode="auto">
              <a:xfrm flipV="1">
                <a:off x="6408364" y="2287925"/>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52" name="Line 2546"/>
              <p:cNvSpPr>
                <a:spLocks noChangeShapeType="1"/>
              </p:cNvSpPr>
              <p:nvPr/>
            </p:nvSpPr>
            <p:spPr bwMode="auto">
              <a:xfrm flipH="1">
                <a:off x="6360025" y="2274966"/>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53" name="Line 2547"/>
              <p:cNvSpPr>
                <a:spLocks noChangeShapeType="1"/>
              </p:cNvSpPr>
              <p:nvPr/>
            </p:nvSpPr>
            <p:spPr bwMode="auto">
              <a:xfrm flipV="1">
                <a:off x="6392251" y="2318416"/>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54" name="Line 2549"/>
              <p:cNvSpPr>
                <a:spLocks noChangeShapeType="1"/>
              </p:cNvSpPr>
              <p:nvPr/>
            </p:nvSpPr>
            <p:spPr bwMode="auto">
              <a:xfrm flipH="1">
                <a:off x="6307658" y="2274966"/>
                <a:ext cx="52367" cy="251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55" name="Line 2550"/>
              <p:cNvSpPr>
                <a:spLocks noChangeShapeType="1"/>
              </p:cNvSpPr>
              <p:nvPr/>
            </p:nvSpPr>
            <p:spPr bwMode="auto">
              <a:xfrm flipV="1">
                <a:off x="6355997" y="2367202"/>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56" name="Line 2552"/>
              <p:cNvSpPr>
                <a:spLocks noChangeShapeType="1"/>
              </p:cNvSpPr>
              <p:nvPr/>
            </p:nvSpPr>
            <p:spPr bwMode="auto">
              <a:xfrm flipV="1">
                <a:off x="6307658" y="2428184"/>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57" name="Line 2554"/>
              <p:cNvSpPr>
                <a:spLocks noChangeShapeType="1"/>
              </p:cNvSpPr>
              <p:nvPr/>
            </p:nvSpPr>
            <p:spPr bwMode="auto">
              <a:xfrm flipH="1">
                <a:off x="6239179" y="2300121"/>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58" name="Line 2556"/>
              <p:cNvSpPr>
                <a:spLocks noChangeShapeType="1"/>
              </p:cNvSpPr>
              <p:nvPr/>
            </p:nvSpPr>
            <p:spPr bwMode="auto">
              <a:xfrm flipH="1">
                <a:off x="6154586" y="3240014"/>
                <a:ext cx="136959"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59" name="Line 2558"/>
              <p:cNvSpPr>
                <a:spLocks noChangeShapeType="1"/>
              </p:cNvSpPr>
              <p:nvPr/>
            </p:nvSpPr>
            <p:spPr bwMode="auto">
              <a:xfrm flipV="1">
                <a:off x="6247235" y="2507462"/>
                <a:ext cx="60423"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60" name="Line 2559"/>
              <p:cNvSpPr>
                <a:spLocks noChangeShapeType="1"/>
              </p:cNvSpPr>
              <p:nvPr/>
            </p:nvSpPr>
            <p:spPr bwMode="auto">
              <a:xfrm flipH="1">
                <a:off x="6154586" y="2336711"/>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61" name="Line 2561"/>
              <p:cNvSpPr>
                <a:spLocks noChangeShapeType="1"/>
              </p:cNvSpPr>
              <p:nvPr/>
            </p:nvSpPr>
            <p:spPr bwMode="auto">
              <a:xfrm flipV="1">
                <a:off x="6174727" y="2592837"/>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62" name="Line 2562"/>
              <p:cNvSpPr>
                <a:spLocks noChangeShapeType="1"/>
              </p:cNvSpPr>
              <p:nvPr/>
            </p:nvSpPr>
            <p:spPr bwMode="auto">
              <a:xfrm flipH="1">
                <a:off x="6025683" y="3344446"/>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63" name="Line 2563"/>
              <p:cNvSpPr>
                <a:spLocks noChangeShapeType="1"/>
              </p:cNvSpPr>
              <p:nvPr/>
            </p:nvSpPr>
            <p:spPr bwMode="auto">
              <a:xfrm flipH="1">
                <a:off x="6053881" y="238549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64" name="Line 2565"/>
              <p:cNvSpPr>
                <a:spLocks noChangeShapeType="1"/>
              </p:cNvSpPr>
              <p:nvPr/>
            </p:nvSpPr>
            <p:spPr bwMode="auto">
              <a:xfrm flipV="1">
                <a:off x="6098191" y="2696507"/>
                <a:ext cx="76536"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65" name="Line 2567"/>
              <p:cNvSpPr>
                <a:spLocks noChangeShapeType="1"/>
              </p:cNvSpPr>
              <p:nvPr/>
            </p:nvSpPr>
            <p:spPr bwMode="auto">
              <a:xfrm flipH="1">
                <a:off x="5945119" y="245257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66" name="Line 2569"/>
              <p:cNvSpPr>
                <a:spLocks noChangeShapeType="1"/>
              </p:cNvSpPr>
              <p:nvPr/>
            </p:nvSpPr>
            <p:spPr bwMode="auto">
              <a:xfrm flipH="1">
                <a:off x="5900808" y="3435920"/>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67" name="Line 2571"/>
              <p:cNvSpPr>
                <a:spLocks noChangeShapeType="1"/>
              </p:cNvSpPr>
              <p:nvPr/>
            </p:nvSpPr>
            <p:spPr bwMode="auto">
              <a:xfrm flipV="1">
                <a:off x="6009570" y="2800940"/>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68" name="Line 2573"/>
              <p:cNvSpPr>
                <a:spLocks noChangeShapeType="1"/>
              </p:cNvSpPr>
              <p:nvPr/>
            </p:nvSpPr>
            <p:spPr bwMode="auto">
              <a:xfrm flipH="1">
                <a:off x="5820244" y="2525756"/>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69" name="Line 2575"/>
              <p:cNvSpPr>
                <a:spLocks noChangeShapeType="1"/>
              </p:cNvSpPr>
              <p:nvPr/>
            </p:nvSpPr>
            <p:spPr bwMode="auto">
              <a:xfrm flipV="1">
                <a:off x="5920950" y="291070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70" name="Line 2577"/>
              <p:cNvSpPr>
                <a:spLocks noChangeShapeType="1"/>
              </p:cNvSpPr>
              <p:nvPr/>
            </p:nvSpPr>
            <p:spPr bwMode="auto">
              <a:xfrm flipH="1">
                <a:off x="5788018" y="352739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71" name="Line 2579"/>
              <p:cNvSpPr>
                <a:spLocks noChangeShapeType="1"/>
              </p:cNvSpPr>
              <p:nvPr/>
            </p:nvSpPr>
            <p:spPr bwMode="auto">
              <a:xfrm flipV="1">
                <a:off x="5836357" y="3026575"/>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72" name="Line 2580"/>
              <p:cNvSpPr>
                <a:spLocks noChangeShapeType="1"/>
              </p:cNvSpPr>
              <p:nvPr/>
            </p:nvSpPr>
            <p:spPr bwMode="auto">
              <a:xfrm flipH="1">
                <a:off x="5691341" y="2617230"/>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73" name="Line 2582"/>
              <p:cNvSpPr>
                <a:spLocks noChangeShapeType="1"/>
              </p:cNvSpPr>
              <p:nvPr/>
            </p:nvSpPr>
            <p:spPr bwMode="auto">
              <a:xfrm flipH="1">
                <a:off x="5691341" y="3606671"/>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74" name="Line 2584"/>
              <p:cNvSpPr>
                <a:spLocks noChangeShapeType="1"/>
              </p:cNvSpPr>
              <p:nvPr/>
            </p:nvSpPr>
            <p:spPr bwMode="auto">
              <a:xfrm flipV="1">
                <a:off x="5747736" y="3142442"/>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75" name="Line 2586"/>
              <p:cNvSpPr>
                <a:spLocks noChangeShapeType="1"/>
              </p:cNvSpPr>
              <p:nvPr/>
            </p:nvSpPr>
            <p:spPr bwMode="auto">
              <a:xfrm flipH="1">
                <a:off x="5606749" y="3667654"/>
                <a:ext cx="84593" cy="5564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76" name="Line 2587"/>
              <p:cNvSpPr>
                <a:spLocks noChangeShapeType="1"/>
              </p:cNvSpPr>
              <p:nvPr/>
            </p:nvSpPr>
            <p:spPr bwMode="auto">
              <a:xfrm flipH="1">
                <a:off x="5554382" y="2714802"/>
                <a:ext cx="136959" cy="9833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77" name="Line 2588"/>
              <p:cNvSpPr>
                <a:spLocks noChangeShapeType="1"/>
              </p:cNvSpPr>
              <p:nvPr/>
            </p:nvSpPr>
            <p:spPr bwMode="auto">
              <a:xfrm flipV="1">
                <a:off x="5671200" y="3252973"/>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78" name="Line 2590"/>
              <p:cNvSpPr>
                <a:spLocks noChangeShapeType="1"/>
              </p:cNvSpPr>
              <p:nvPr/>
            </p:nvSpPr>
            <p:spPr bwMode="auto">
              <a:xfrm flipH="1">
                <a:off x="5538269" y="3723300"/>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79" name="Line 2591"/>
              <p:cNvSpPr>
                <a:spLocks noChangeShapeType="1"/>
              </p:cNvSpPr>
              <p:nvPr/>
            </p:nvSpPr>
            <p:spPr bwMode="auto">
              <a:xfrm flipV="1">
                <a:off x="5598692" y="3362741"/>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80" name="Line 2593"/>
              <p:cNvSpPr>
                <a:spLocks noChangeShapeType="1"/>
              </p:cNvSpPr>
              <p:nvPr/>
            </p:nvSpPr>
            <p:spPr bwMode="auto">
              <a:xfrm flipH="1">
                <a:off x="5417423" y="2813136"/>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81" name="Line 2595"/>
              <p:cNvSpPr>
                <a:spLocks noChangeShapeType="1"/>
              </p:cNvSpPr>
              <p:nvPr/>
            </p:nvSpPr>
            <p:spPr bwMode="auto">
              <a:xfrm flipH="1">
                <a:off x="5485902" y="3759890"/>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82" name="Line 2596"/>
              <p:cNvSpPr>
                <a:spLocks noChangeShapeType="1"/>
              </p:cNvSpPr>
              <p:nvPr/>
            </p:nvSpPr>
            <p:spPr bwMode="auto">
              <a:xfrm flipV="1">
                <a:off x="5534241" y="3460313"/>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83" name="Line 2598"/>
              <p:cNvSpPr>
                <a:spLocks noChangeShapeType="1"/>
              </p:cNvSpPr>
              <p:nvPr/>
            </p:nvSpPr>
            <p:spPr bwMode="auto">
              <a:xfrm flipV="1">
                <a:off x="5485902" y="3545689"/>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84" name="Line 2599"/>
              <p:cNvSpPr>
                <a:spLocks noChangeShapeType="1"/>
              </p:cNvSpPr>
              <p:nvPr/>
            </p:nvSpPr>
            <p:spPr bwMode="auto">
              <a:xfrm flipH="1">
                <a:off x="5449648" y="3778184"/>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85" name="Line 2601"/>
              <p:cNvSpPr>
                <a:spLocks noChangeShapeType="1"/>
              </p:cNvSpPr>
              <p:nvPr/>
            </p:nvSpPr>
            <p:spPr bwMode="auto">
              <a:xfrm flipV="1">
                <a:off x="5453677" y="3624966"/>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86" name="Line 2602"/>
              <p:cNvSpPr>
                <a:spLocks noChangeShapeType="1"/>
              </p:cNvSpPr>
              <p:nvPr/>
            </p:nvSpPr>
            <p:spPr bwMode="auto">
              <a:xfrm flipH="1" flipV="1">
                <a:off x="5433535" y="3765988"/>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87" name="Line 2604"/>
              <p:cNvSpPr>
                <a:spLocks noChangeShapeType="1"/>
              </p:cNvSpPr>
              <p:nvPr/>
            </p:nvSpPr>
            <p:spPr bwMode="auto">
              <a:xfrm flipV="1">
                <a:off x="5433535" y="3685948"/>
                <a:ext cx="20141"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88" name="Line 2605"/>
              <p:cNvSpPr>
                <a:spLocks noChangeShapeType="1"/>
              </p:cNvSpPr>
              <p:nvPr/>
            </p:nvSpPr>
            <p:spPr bwMode="auto">
              <a:xfrm flipV="1">
                <a:off x="5433535" y="3735497"/>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89" name="Line 2606"/>
              <p:cNvSpPr>
                <a:spLocks noChangeShapeType="1"/>
              </p:cNvSpPr>
              <p:nvPr/>
            </p:nvSpPr>
            <p:spPr bwMode="auto">
              <a:xfrm flipH="1">
                <a:off x="5276435" y="2916807"/>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90" name="Line 2608"/>
              <p:cNvSpPr>
                <a:spLocks noChangeShapeType="1"/>
              </p:cNvSpPr>
              <p:nvPr/>
            </p:nvSpPr>
            <p:spPr bwMode="auto">
              <a:xfrm flipH="1" flipV="1">
                <a:off x="5381169" y="205542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91" name="Line 2609"/>
              <p:cNvSpPr>
                <a:spLocks noChangeShapeType="1"/>
              </p:cNvSpPr>
              <p:nvPr/>
            </p:nvSpPr>
            <p:spPr bwMode="auto">
              <a:xfrm flipV="1">
                <a:off x="5397282" y="2067625"/>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92" name="Line 2611"/>
              <p:cNvSpPr>
                <a:spLocks noChangeShapeType="1"/>
              </p:cNvSpPr>
              <p:nvPr/>
            </p:nvSpPr>
            <p:spPr bwMode="auto">
              <a:xfrm flipH="1">
                <a:off x="5344915" y="2055429"/>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93" name="Line 2612"/>
              <p:cNvSpPr>
                <a:spLocks noChangeShapeType="1"/>
              </p:cNvSpPr>
              <p:nvPr/>
            </p:nvSpPr>
            <p:spPr bwMode="auto">
              <a:xfrm flipV="1">
                <a:off x="5377140" y="2098117"/>
                <a:ext cx="20141"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94" name="Line 2614"/>
              <p:cNvSpPr>
                <a:spLocks noChangeShapeType="1"/>
              </p:cNvSpPr>
              <p:nvPr/>
            </p:nvSpPr>
            <p:spPr bwMode="auto">
              <a:xfrm flipH="1">
                <a:off x="5292548" y="2055429"/>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95" name="Line 2615"/>
              <p:cNvSpPr>
                <a:spLocks noChangeShapeType="1"/>
              </p:cNvSpPr>
              <p:nvPr/>
            </p:nvSpPr>
            <p:spPr bwMode="auto">
              <a:xfrm flipV="1">
                <a:off x="5344915" y="2146903"/>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96" name="Line 2617"/>
              <p:cNvSpPr>
                <a:spLocks noChangeShapeType="1"/>
              </p:cNvSpPr>
              <p:nvPr/>
            </p:nvSpPr>
            <p:spPr bwMode="auto">
              <a:xfrm flipV="1">
                <a:off x="5296576" y="2207885"/>
                <a:ext cx="48339"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97" name="Line 2619"/>
              <p:cNvSpPr>
                <a:spLocks noChangeShapeType="1"/>
              </p:cNvSpPr>
              <p:nvPr/>
            </p:nvSpPr>
            <p:spPr bwMode="auto">
              <a:xfrm flipH="1">
                <a:off x="5224068" y="2073724"/>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98" name="Line 2621"/>
              <p:cNvSpPr>
                <a:spLocks noChangeShapeType="1"/>
              </p:cNvSpPr>
              <p:nvPr/>
            </p:nvSpPr>
            <p:spPr bwMode="auto">
              <a:xfrm flipH="1">
                <a:off x="5139476" y="3020477"/>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099" name="Line 2623"/>
              <p:cNvSpPr>
                <a:spLocks noChangeShapeType="1"/>
              </p:cNvSpPr>
              <p:nvPr/>
            </p:nvSpPr>
            <p:spPr bwMode="auto">
              <a:xfrm flipV="1">
                <a:off x="5232125" y="2287925"/>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00" name="Line 2624"/>
              <p:cNvSpPr>
                <a:spLocks noChangeShapeType="1"/>
              </p:cNvSpPr>
              <p:nvPr/>
            </p:nvSpPr>
            <p:spPr bwMode="auto">
              <a:xfrm flipH="1">
                <a:off x="5139476" y="2110313"/>
                <a:ext cx="84593" cy="5488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01" name="Line 2626"/>
              <p:cNvSpPr>
                <a:spLocks noChangeShapeType="1"/>
              </p:cNvSpPr>
              <p:nvPr/>
            </p:nvSpPr>
            <p:spPr bwMode="auto">
              <a:xfrm flipV="1">
                <a:off x="5159617" y="2373300"/>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02" name="Line 2627"/>
              <p:cNvSpPr>
                <a:spLocks noChangeShapeType="1"/>
              </p:cNvSpPr>
              <p:nvPr/>
            </p:nvSpPr>
            <p:spPr bwMode="auto">
              <a:xfrm flipH="1">
                <a:off x="5010573" y="311804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03" name="Line 2628"/>
              <p:cNvSpPr>
                <a:spLocks noChangeShapeType="1"/>
              </p:cNvSpPr>
              <p:nvPr/>
            </p:nvSpPr>
            <p:spPr bwMode="auto">
              <a:xfrm flipH="1">
                <a:off x="5042799" y="2165197"/>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04" name="Line 2630"/>
              <p:cNvSpPr>
                <a:spLocks noChangeShapeType="1"/>
              </p:cNvSpPr>
              <p:nvPr/>
            </p:nvSpPr>
            <p:spPr bwMode="auto">
              <a:xfrm flipV="1">
                <a:off x="5083081" y="2470872"/>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05" name="Line 2632"/>
              <p:cNvSpPr>
                <a:spLocks noChangeShapeType="1"/>
              </p:cNvSpPr>
              <p:nvPr/>
            </p:nvSpPr>
            <p:spPr bwMode="auto">
              <a:xfrm flipH="1">
                <a:off x="4930009" y="2226180"/>
                <a:ext cx="112790"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06" name="Line 2634"/>
              <p:cNvSpPr>
                <a:spLocks noChangeShapeType="1"/>
              </p:cNvSpPr>
              <p:nvPr/>
            </p:nvSpPr>
            <p:spPr bwMode="auto">
              <a:xfrm flipH="1">
                <a:off x="4885698" y="3215621"/>
                <a:ext cx="124875"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07" name="Line 2636"/>
              <p:cNvSpPr>
                <a:spLocks noChangeShapeType="1"/>
              </p:cNvSpPr>
              <p:nvPr/>
            </p:nvSpPr>
            <p:spPr bwMode="auto">
              <a:xfrm flipV="1">
                <a:off x="4994460" y="2580641"/>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08" name="Line 2638"/>
              <p:cNvSpPr>
                <a:spLocks noChangeShapeType="1"/>
              </p:cNvSpPr>
              <p:nvPr/>
            </p:nvSpPr>
            <p:spPr bwMode="auto">
              <a:xfrm flipH="1">
                <a:off x="4805134" y="2306219"/>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09" name="Line 2640"/>
              <p:cNvSpPr>
                <a:spLocks noChangeShapeType="1"/>
              </p:cNvSpPr>
              <p:nvPr/>
            </p:nvSpPr>
            <p:spPr bwMode="auto">
              <a:xfrm flipV="1">
                <a:off x="4909867" y="2690409"/>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10" name="Line 2642"/>
              <p:cNvSpPr>
                <a:spLocks noChangeShapeType="1"/>
              </p:cNvSpPr>
              <p:nvPr/>
            </p:nvSpPr>
            <p:spPr bwMode="auto">
              <a:xfrm flipH="1">
                <a:off x="4776936" y="330785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11" name="Line 2644"/>
              <p:cNvSpPr>
                <a:spLocks noChangeShapeType="1"/>
              </p:cNvSpPr>
              <p:nvPr/>
            </p:nvSpPr>
            <p:spPr bwMode="auto">
              <a:xfrm flipV="1">
                <a:off x="4821247" y="280703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12" name="Line 2645"/>
              <p:cNvSpPr>
                <a:spLocks noChangeShapeType="1"/>
              </p:cNvSpPr>
              <p:nvPr/>
            </p:nvSpPr>
            <p:spPr bwMode="auto">
              <a:xfrm flipH="1">
                <a:off x="4676231" y="2397693"/>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13" name="Line 2647"/>
              <p:cNvSpPr>
                <a:spLocks noChangeShapeType="1"/>
              </p:cNvSpPr>
              <p:nvPr/>
            </p:nvSpPr>
            <p:spPr bwMode="auto">
              <a:xfrm flipH="1">
                <a:off x="4676231" y="3381036"/>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14" name="Line 2649"/>
              <p:cNvSpPr>
                <a:spLocks noChangeShapeType="1"/>
              </p:cNvSpPr>
              <p:nvPr/>
            </p:nvSpPr>
            <p:spPr bwMode="auto">
              <a:xfrm flipV="1">
                <a:off x="4732626" y="2922905"/>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15" name="Line 2651"/>
              <p:cNvSpPr>
                <a:spLocks noChangeShapeType="1"/>
              </p:cNvSpPr>
              <p:nvPr/>
            </p:nvSpPr>
            <p:spPr bwMode="auto">
              <a:xfrm flipH="1">
                <a:off x="4591638" y="3448117"/>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16" name="Line 2652"/>
              <p:cNvSpPr>
                <a:spLocks noChangeShapeType="1"/>
              </p:cNvSpPr>
              <p:nvPr/>
            </p:nvSpPr>
            <p:spPr bwMode="auto">
              <a:xfrm flipH="1">
                <a:off x="4539272" y="248916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17" name="Line 2653"/>
              <p:cNvSpPr>
                <a:spLocks noChangeShapeType="1"/>
              </p:cNvSpPr>
              <p:nvPr/>
            </p:nvSpPr>
            <p:spPr bwMode="auto">
              <a:xfrm flipV="1">
                <a:off x="4656090" y="3032673"/>
                <a:ext cx="76536"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18" name="Line 2655"/>
              <p:cNvSpPr>
                <a:spLocks noChangeShapeType="1"/>
              </p:cNvSpPr>
              <p:nvPr/>
            </p:nvSpPr>
            <p:spPr bwMode="auto">
              <a:xfrm flipH="1">
                <a:off x="4523159" y="3496903"/>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19" name="Line 2656"/>
              <p:cNvSpPr>
                <a:spLocks noChangeShapeType="1"/>
              </p:cNvSpPr>
              <p:nvPr/>
            </p:nvSpPr>
            <p:spPr bwMode="auto">
              <a:xfrm flipV="1">
                <a:off x="4583582" y="3136344"/>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20" name="Line 2658"/>
              <p:cNvSpPr>
                <a:spLocks noChangeShapeType="1"/>
              </p:cNvSpPr>
              <p:nvPr/>
            </p:nvSpPr>
            <p:spPr bwMode="auto">
              <a:xfrm flipH="1">
                <a:off x="4402312" y="259283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21" name="Line 2660"/>
              <p:cNvSpPr>
                <a:spLocks noChangeShapeType="1"/>
              </p:cNvSpPr>
              <p:nvPr/>
            </p:nvSpPr>
            <p:spPr bwMode="auto">
              <a:xfrm flipH="1">
                <a:off x="4470792" y="3533492"/>
                <a:ext cx="52367" cy="2439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22" name="Line 2661"/>
              <p:cNvSpPr>
                <a:spLocks noChangeShapeType="1"/>
              </p:cNvSpPr>
              <p:nvPr/>
            </p:nvSpPr>
            <p:spPr bwMode="auto">
              <a:xfrm flipV="1">
                <a:off x="4523159" y="3240014"/>
                <a:ext cx="60423"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23" name="Line 2663"/>
              <p:cNvSpPr>
                <a:spLocks noChangeShapeType="1"/>
              </p:cNvSpPr>
              <p:nvPr/>
            </p:nvSpPr>
            <p:spPr bwMode="auto">
              <a:xfrm flipV="1">
                <a:off x="4474820" y="3326152"/>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24" name="Line 2664"/>
              <p:cNvSpPr>
                <a:spLocks noChangeShapeType="1"/>
              </p:cNvSpPr>
              <p:nvPr/>
            </p:nvSpPr>
            <p:spPr bwMode="auto">
              <a:xfrm flipH="1">
                <a:off x="4434538" y="3557885"/>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25" name="Line 2666"/>
              <p:cNvSpPr>
                <a:spLocks noChangeShapeType="1"/>
              </p:cNvSpPr>
              <p:nvPr/>
            </p:nvSpPr>
            <p:spPr bwMode="auto">
              <a:xfrm flipV="1">
                <a:off x="4438566" y="3405429"/>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26" name="Line 2667"/>
              <p:cNvSpPr>
                <a:spLocks noChangeShapeType="1"/>
              </p:cNvSpPr>
              <p:nvPr/>
            </p:nvSpPr>
            <p:spPr bwMode="auto">
              <a:xfrm flipH="1" flipV="1">
                <a:off x="4418425" y="354568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27" name="Line 2669"/>
              <p:cNvSpPr>
                <a:spLocks noChangeShapeType="1"/>
              </p:cNvSpPr>
              <p:nvPr/>
            </p:nvSpPr>
            <p:spPr bwMode="auto">
              <a:xfrm flipV="1">
                <a:off x="4422453" y="3466411"/>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28" name="Line 2670"/>
              <p:cNvSpPr>
                <a:spLocks noChangeShapeType="1"/>
              </p:cNvSpPr>
              <p:nvPr/>
            </p:nvSpPr>
            <p:spPr bwMode="auto">
              <a:xfrm flipV="1">
                <a:off x="4418425" y="3515197"/>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29" name="Line 2671"/>
              <p:cNvSpPr>
                <a:spLocks noChangeShapeType="1"/>
              </p:cNvSpPr>
              <p:nvPr/>
            </p:nvSpPr>
            <p:spPr bwMode="auto">
              <a:xfrm flipH="1">
                <a:off x="4261325" y="2696507"/>
                <a:ext cx="140988"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30" name="Line 2673"/>
              <p:cNvSpPr>
                <a:spLocks noChangeShapeType="1"/>
              </p:cNvSpPr>
              <p:nvPr/>
            </p:nvSpPr>
            <p:spPr bwMode="auto">
              <a:xfrm flipH="1">
                <a:off x="4124366" y="2800940"/>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31" name="Line 2675"/>
              <p:cNvSpPr>
                <a:spLocks noChangeShapeType="1"/>
              </p:cNvSpPr>
              <p:nvPr/>
            </p:nvSpPr>
            <p:spPr bwMode="auto">
              <a:xfrm flipH="1">
                <a:off x="3995463" y="2898512"/>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32" name="Line 2677"/>
              <p:cNvSpPr>
                <a:spLocks noChangeShapeType="1"/>
              </p:cNvSpPr>
              <p:nvPr/>
            </p:nvSpPr>
            <p:spPr bwMode="auto">
              <a:xfrm flipH="1">
                <a:off x="3874616" y="2996084"/>
                <a:ext cx="120846"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grpSp>
            <p:nvGrpSpPr>
              <p:cNvPr id="2133" name="Groupe 882"/>
              <p:cNvGrpSpPr>
                <a:grpSpLocks/>
              </p:cNvGrpSpPr>
              <p:nvPr/>
            </p:nvGrpSpPr>
            <p:grpSpPr bwMode="auto">
              <a:xfrm>
                <a:off x="4141597" y="1775363"/>
                <a:ext cx="3041302" cy="2394325"/>
                <a:chOff x="3917197" y="1719263"/>
                <a:chExt cx="3041302" cy="2394325"/>
              </a:xfrm>
            </p:grpSpPr>
            <p:sp>
              <p:nvSpPr>
                <p:cNvPr id="2153" name="Line 2548"/>
                <p:cNvSpPr>
                  <a:spLocks noChangeShapeType="1"/>
                </p:cNvSpPr>
                <p:nvPr/>
              </p:nvSpPr>
              <p:spPr bwMode="auto">
                <a:xfrm flipH="1" flipV="1">
                  <a:off x="6374409" y="2702606"/>
                  <a:ext cx="28198" cy="14102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54" name="Freeform 2654"/>
                <p:cNvSpPr>
                  <a:spLocks/>
                </p:cNvSpPr>
                <p:nvPr/>
              </p:nvSpPr>
              <p:spPr bwMode="auto">
                <a:xfrm>
                  <a:off x="4573796" y="3472510"/>
                  <a:ext cx="104734" cy="201242"/>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0 w 26"/>
                    <a:gd name="T9" fmla="*/ 0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6" y="33"/>
                      </a:moveTo>
                      <a:lnTo>
                        <a:pt x="19" y="30"/>
                      </a:lnTo>
                      <a:lnTo>
                        <a:pt x="13" y="23"/>
                      </a:lnTo>
                      <a:lnTo>
                        <a:pt x="7" y="1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55" name="Line 2657"/>
                <p:cNvSpPr>
                  <a:spLocks noChangeShapeType="1"/>
                </p:cNvSpPr>
                <p:nvPr/>
              </p:nvSpPr>
              <p:spPr bwMode="auto">
                <a:xfrm flipH="1" flipV="1">
                  <a:off x="4549627" y="3374938"/>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grpSp>
              <p:nvGrpSpPr>
                <p:cNvPr id="2156" name="Groupe 905"/>
                <p:cNvGrpSpPr>
                  <a:grpSpLocks/>
                </p:cNvGrpSpPr>
                <p:nvPr/>
              </p:nvGrpSpPr>
              <p:grpSpPr bwMode="auto">
                <a:xfrm>
                  <a:off x="3917197" y="1719263"/>
                  <a:ext cx="3041302" cy="2394325"/>
                  <a:chOff x="3894757" y="1719263"/>
                  <a:chExt cx="3041302" cy="2394325"/>
                </a:xfrm>
              </p:grpSpPr>
              <p:sp>
                <p:nvSpPr>
                  <p:cNvPr id="2157" name="Line 2533"/>
                  <p:cNvSpPr>
                    <a:spLocks noChangeShapeType="1"/>
                  </p:cNvSpPr>
                  <p:nvPr/>
                </p:nvSpPr>
                <p:spPr bwMode="auto">
                  <a:xfrm flipH="1">
                    <a:off x="6911890" y="3246874"/>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58" name="Freeform 2535"/>
                  <p:cNvSpPr>
                    <a:spLocks/>
                  </p:cNvSpPr>
                  <p:nvPr/>
                </p:nvSpPr>
                <p:spPr bwMode="auto">
                  <a:xfrm>
                    <a:off x="6811185" y="3387134"/>
                    <a:ext cx="100705" cy="488622"/>
                  </a:xfrm>
                  <a:custGeom>
                    <a:avLst/>
                    <a:gdLst>
                      <a:gd name="T0" fmla="*/ 2147483647 w 25"/>
                      <a:gd name="T1" fmla="*/ 0 h 80"/>
                      <a:gd name="T2" fmla="*/ 2147483647 w 25"/>
                      <a:gd name="T3" fmla="*/ 2147483647 h 80"/>
                      <a:gd name="T4" fmla="*/ 2147483647 w 25"/>
                      <a:gd name="T5" fmla="*/ 2147483647 h 80"/>
                      <a:gd name="T6" fmla="*/ 2147483647 w 25"/>
                      <a:gd name="T7" fmla="*/ 2147483647 h 80"/>
                      <a:gd name="T8" fmla="*/ 0 w 25"/>
                      <a:gd name="T9" fmla="*/ 2147483647 h 80"/>
                      <a:gd name="T10" fmla="*/ 0 60000 65536"/>
                      <a:gd name="T11" fmla="*/ 0 60000 65536"/>
                      <a:gd name="T12" fmla="*/ 0 60000 65536"/>
                      <a:gd name="T13" fmla="*/ 0 60000 65536"/>
                      <a:gd name="T14" fmla="*/ 0 60000 65536"/>
                      <a:gd name="T15" fmla="*/ 0 w 25"/>
                      <a:gd name="T16" fmla="*/ 0 h 80"/>
                      <a:gd name="T17" fmla="*/ 25 w 25"/>
                      <a:gd name="T18" fmla="*/ 80 h 80"/>
                    </a:gdLst>
                    <a:ahLst/>
                    <a:cxnLst>
                      <a:cxn ang="T10">
                        <a:pos x="T0" y="T1"/>
                      </a:cxn>
                      <a:cxn ang="T11">
                        <a:pos x="T2" y="T3"/>
                      </a:cxn>
                      <a:cxn ang="T12">
                        <a:pos x="T4" y="T5"/>
                      </a:cxn>
                      <a:cxn ang="T13">
                        <a:pos x="T6" y="T7"/>
                      </a:cxn>
                      <a:cxn ang="T14">
                        <a:pos x="T8" y="T9"/>
                      </a:cxn>
                    </a:cxnLst>
                    <a:rect l="T15" t="T16" r="T17" b="T18"/>
                    <a:pathLst>
                      <a:path w="25" h="80">
                        <a:moveTo>
                          <a:pt x="25" y="0"/>
                        </a:moveTo>
                        <a:lnTo>
                          <a:pt x="19" y="22"/>
                        </a:lnTo>
                        <a:lnTo>
                          <a:pt x="12" y="43"/>
                        </a:lnTo>
                        <a:lnTo>
                          <a:pt x="6" y="62"/>
                        </a:lnTo>
                        <a:lnTo>
                          <a:pt x="0" y="8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59" name="Freeform 2537"/>
                  <p:cNvSpPr>
                    <a:spLocks/>
                  </p:cNvSpPr>
                  <p:nvPr/>
                </p:nvSpPr>
                <p:spPr bwMode="auto">
                  <a:xfrm>
                    <a:off x="6682282" y="3875756"/>
                    <a:ext cx="128903" cy="237832"/>
                  </a:xfrm>
                  <a:custGeom>
                    <a:avLst/>
                    <a:gdLst>
                      <a:gd name="T0" fmla="*/ 2147483647 w 32"/>
                      <a:gd name="T1" fmla="*/ 0 h 39"/>
                      <a:gd name="T2" fmla="*/ 2147483647 w 32"/>
                      <a:gd name="T3" fmla="*/ 2147483647 h 39"/>
                      <a:gd name="T4" fmla="*/ 2147483647 w 32"/>
                      <a:gd name="T5" fmla="*/ 2147483647 h 39"/>
                      <a:gd name="T6" fmla="*/ 2147483647 w 32"/>
                      <a:gd name="T7" fmla="*/ 2147483647 h 39"/>
                      <a:gd name="T8" fmla="*/ 2147483647 w 32"/>
                      <a:gd name="T9" fmla="*/ 2147483647 h 39"/>
                      <a:gd name="T10" fmla="*/ 0 w 32"/>
                      <a:gd name="T11" fmla="*/ 2147483647 h 39"/>
                      <a:gd name="T12" fmla="*/ 0 60000 65536"/>
                      <a:gd name="T13" fmla="*/ 0 60000 65536"/>
                      <a:gd name="T14" fmla="*/ 0 60000 65536"/>
                      <a:gd name="T15" fmla="*/ 0 60000 65536"/>
                      <a:gd name="T16" fmla="*/ 0 60000 65536"/>
                      <a:gd name="T17" fmla="*/ 0 60000 65536"/>
                      <a:gd name="T18" fmla="*/ 0 w 32"/>
                      <a:gd name="T19" fmla="*/ 0 h 39"/>
                      <a:gd name="T20" fmla="*/ 32 w 32"/>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2" h="39">
                        <a:moveTo>
                          <a:pt x="32" y="0"/>
                        </a:moveTo>
                        <a:lnTo>
                          <a:pt x="26" y="14"/>
                        </a:lnTo>
                        <a:lnTo>
                          <a:pt x="19" y="25"/>
                        </a:lnTo>
                        <a:lnTo>
                          <a:pt x="13" y="34"/>
                        </a:lnTo>
                        <a:lnTo>
                          <a:pt x="7" y="38"/>
                        </a:lnTo>
                        <a:lnTo>
                          <a:pt x="0" y="39"/>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60" name="Freeform 2539"/>
                  <p:cNvSpPr>
                    <a:spLocks/>
                  </p:cNvSpPr>
                  <p:nvPr/>
                </p:nvSpPr>
                <p:spPr bwMode="auto">
                  <a:xfrm>
                    <a:off x="6557408" y="3814774"/>
                    <a:ext cx="124875" cy="298814"/>
                  </a:xfrm>
                  <a:custGeom>
                    <a:avLst/>
                    <a:gdLst>
                      <a:gd name="T0" fmla="*/ 2147483647 w 31"/>
                      <a:gd name="T1" fmla="*/ 2147483647 h 49"/>
                      <a:gd name="T2" fmla="*/ 2147483647 w 31"/>
                      <a:gd name="T3" fmla="*/ 2147483647 h 49"/>
                      <a:gd name="T4" fmla="*/ 2147483647 w 31"/>
                      <a:gd name="T5" fmla="*/ 2147483647 h 49"/>
                      <a:gd name="T6" fmla="*/ 2147483647 w 31"/>
                      <a:gd name="T7" fmla="*/ 2147483647 h 49"/>
                      <a:gd name="T8" fmla="*/ 2147483647 w 31"/>
                      <a:gd name="T9" fmla="*/ 2147483647 h 49"/>
                      <a:gd name="T10" fmla="*/ 0 w 31"/>
                      <a:gd name="T11" fmla="*/ 0 h 49"/>
                      <a:gd name="T12" fmla="*/ 0 60000 65536"/>
                      <a:gd name="T13" fmla="*/ 0 60000 65536"/>
                      <a:gd name="T14" fmla="*/ 0 60000 65536"/>
                      <a:gd name="T15" fmla="*/ 0 60000 65536"/>
                      <a:gd name="T16" fmla="*/ 0 60000 65536"/>
                      <a:gd name="T17" fmla="*/ 0 60000 65536"/>
                      <a:gd name="T18" fmla="*/ 0 w 31"/>
                      <a:gd name="T19" fmla="*/ 0 h 49"/>
                      <a:gd name="T20" fmla="*/ 31 w 3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31" h="49">
                        <a:moveTo>
                          <a:pt x="31" y="49"/>
                        </a:moveTo>
                        <a:lnTo>
                          <a:pt x="25" y="46"/>
                        </a:lnTo>
                        <a:lnTo>
                          <a:pt x="19" y="40"/>
                        </a:lnTo>
                        <a:lnTo>
                          <a:pt x="12" y="30"/>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61" name="Freeform 2541"/>
                  <p:cNvSpPr>
                    <a:spLocks/>
                  </p:cNvSpPr>
                  <p:nvPr/>
                </p:nvSpPr>
                <p:spPr bwMode="auto">
                  <a:xfrm>
                    <a:off x="6404335" y="2989986"/>
                    <a:ext cx="153072" cy="824788"/>
                  </a:xfrm>
                  <a:custGeom>
                    <a:avLst/>
                    <a:gdLst>
                      <a:gd name="T0" fmla="*/ 2147483647 w 38"/>
                      <a:gd name="T1" fmla="*/ 2147483647 h 135"/>
                      <a:gd name="T2" fmla="*/ 2147483647 w 38"/>
                      <a:gd name="T3" fmla="*/ 2147483647 h 135"/>
                      <a:gd name="T4" fmla="*/ 2147483647 w 38"/>
                      <a:gd name="T5" fmla="*/ 2147483647 h 135"/>
                      <a:gd name="T6" fmla="*/ 2147483647 w 38"/>
                      <a:gd name="T7" fmla="*/ 2147483647 h 135"/>
                      <a:gd name="T8" fmla="*/ 2147483647 w 38"/>
                      <a:gd name="T9" fmla="*/ 2147483647 h 135"/>
                      <a:gd name="T10" fmla="*/ 2147483647 w 38"/>
                      <a:gd name="T11" fmla="*/ 2147483647 h 135"/>
                      <a:gd name="T12" fmla="*/ 0 w 38"/>
                      <a:gd name="T13" fmla="*/ 0 h 135"/>
                      <a:gd name="T14" fmla="*/ 0 60000 65536"/>
                      <a:gd name="T15" fmla="*/ 0 60000 65536"/>
                      <a:gd name="T16" fmla="*/ 0 60000 65536"/>
                      <a:gd name="T17" fmla="*/ 0 60000 65536"/>
                      <a:gd name="T18" fmla="*/ 0 60000 65536"/>
                      <a:gd name="T19" fmla="*/ 0 60000 65536"/>
                      <a:gd name="T20" fmla="*/ 0 60000 65536"/>
                      <a:gd name="T21" fmla="*/ 0 w 38"/>
                      <a:gd name="T22" fmla="*/ 0 h 135"/>
                      <a:gd name="T23" fmla="*/ 38 w 38"/>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35">
                        <a:moveTo>
                          <a:pt x="38" y="135"/>
                        </a:moveTo>
                        <a:lnTo>
                          <a:pt x="32" y="117"/>
                        </a:lnTo>
                        <a:lnTo>
                          <a:pt x="25" y="96"/>
                        </a:lnTo>
                        <a:lnTo>
                          <a:pt x="19" y="73"/>
                        </a:lnTo>
                        <a:lnTo>
                          <a:pt x="13" y="49"/>
                        </a:lnTo>
                        <a:lnTo>
                          <a:pt x="6" y="2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62" name="Line 2545"/>
                  <p:cNvSpPr>
                    <a:spLocks noChangeShapeType="1"/>
                  </p:cNvSpPr>
                  <p:nvPr/>
                </p:nvSpPr>
                <p:spPr bwMode="auto">
                  <a:xfrm flipH="1" flipV="1">
                    <a:off x="6380166"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63" name="Line 2551"/>
                  <p:cNvSpPr>
                    <a:spLocks noChangeShapeType="1"/>
                  </p:cNvSpPr>
                  <p:nvPr/>
                </p:nvSpPr>
                <p:spPr bwMode="auto">
                  <a:xfrm flipH="1" flipV="1">
                    <a:off x="6327799" y="2574542"/>
                    <a:ext cx="24169"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64" name="Line 2553"/>
                  <p:cNvSpPr>
                    <a:spLocks noChangeShapeType="1"/>
                  </p:cNvSpPr>
                  <p:nvPr/>
                </p:nvSpPr>
                <p:spPr bwMode="auto">
                  <a:xfrm flipH="1" flipV="1">
                    <a:off x="6303630" y="2458676"/>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65" name="Line 2555"/>
                  <p:cNvSpPr>
                    <a:spLocks noChangeShapeType="1"/>
                  </p:cNvSpPr>
                  <p:nvPr/>
                </p:nvSpPr>
                <p:spPr bwMode="auto">
                  <a:xfrm flipH="1" flipV="1">
                    <a:off x="6279461" y="23611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66" name="Freeform 2557"/>
                  <p:cNvSpPr>
                    <a:spLocks/>
                  </p:cNvSpPr>
                  <p:nvPr/>
                </p:nvSpPr>
                <p:spPr bwMode="auto">
                  <a:xfrm>
                    <a:off x="6227094" y="2220082"/>
                    <a:ext cx="52367" cy="141022"/>
                  </a:xfrm>
                  <a:custGeom>
                    <a:avLst/>
                    <a:gdLst>
                      <a:gd name="T0" fmla="*/ 2147483647 w 13"/>
                      <a:gd name="T1" fmla="*/ 2147483647 h 23"/>
                      <a:gd name="T2" fmla="*/ 2147483647 w 13"/>
                      <a:gd name="T3" fmla="*/ 2147483647 h 23"/>
                      <a:gd name="T4" fmla="*/ 0 w 13"/>
                      <a:gd name="T5" fmla="*/ 0 h 23"/>
                      <a:gd name="T6" fmla="*/ 0 60000 65536"/>
                      <a:gd name="T7" fmla="*/ 0 60000 65536"/>
                      <a:gd name="T8" fmla="*/ 0 60000 65536"/>
                      <a:gd name="T9" fmla="*/ 0 w 13"/>
                      <a:gd name="T10" fmla="*/ 0 h 23"/>
                      <a:gd name="T11" fmla="*/ 13 w 13"/>
                      <a:gd name="T12" fmla="*/ 23 h 23"/>
                    </a:gdLst>
                    <a:ahLst/>
                    <a:cxnLst>
                      <a:cxn ang="T6">
                        <a:pos x="T0" y="T1"/>
                      </a:cxn>
                      <a:cxn ang="T7">
                        <a:pos x="T2" y="T3"/>
                      </a:cxn>
                      <a:cxn ang="T8">
                        <a:pos x="T4" y="T5"/>
                      </a:cxn>
                    </a:cxnLst>
                    <a:rect l="T9" t="T10" r="T11" b="T12"/>
                    <a:pathLst>
                      <a:path w="13" h="23">
                        <a:moveTo>
                          <a:pt x="13" y="23"/>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67" name="Freeform 2560"/>
                  <p:cNvSpPr>
                    <a:spLocks/>
                  </p:cNvSpPr>
                  <p:nvPr/>
                </p:nvSpPr>
                <p:spPr bwMode="auto">
                  <a:xfrm>
                    <a:off x="6150558" y="2159099"/>
                    <a:ext cx="76536" cy="60982"/>
                  </a:xfrm>
                  <a:custGeom>
                    <a:avLst/>
                    <a:gdLst>
                      <a:gd name="T0" fmla="*/ 2147483647 w 19"/>
                      <a:gd name="T1" fmla="*/ 2147483647 h 10"/>
                      <a:gd name="T2" fmla="*/ 2147483647 w 19"/>
                      <a:gd name="T3" fmla="*/ 2147483647 h 10"/>
                      <a:gd name="T4" fmla="*/ 2147483647 w 19"/>
                      <a:gd name="T5" fmla="*/ 0 h 10"/>
                      <a:gd name="T6" fmla="*/ 0 w 19"/>
                      <a:gd name="T7" fmla="*/ 2147483647 h 10"/>
                      <a:gd name="T8" fmla="*/ 0 60000 65536"/>
                      <a:gd name="T9" fmla="*/ 0 60000 65536"/>
                      <a:gd name="T10" fmla="*/ 0 60000 65536"/>
                      <a:gd name="T11" fmla="*/ 0 60000 65536"/>
                      <a:gd name="T12" fmla="*/ 0 w 19"/>
                      <a:gd name="T13" fmla="*/ 0 h 10"/>
                      <a:gd name="T14" fmla="*/ 19 w 19"/>
                      <a:gd name="T15" fmla="*/ 10 h 10"/>
                    </a:gdLst>
                    <a:ahLst/>
                    <a:cxnLst>
                      <a:cxn ang="T8">
                        <a:pos x="T0" y="T1"/>
                      </a:cxn>
                      <a:cxn ang="T9">
                        <a:pos x="T2" y="T3"/>
                      </a:cxn>
                      <a:cxn ang="T10">
                        <a:pos x="T4" y="T5"/>
                      </a:cxn>
                      <a:cxn ang="T11">
                        <a:pos x="T6" y="T7"/>
                      </a:cxn>
                    </a:cxnLst>
                    <a:rect l="T12" t="T13" r="T14" b="T15"/>
                    <a:pathLst>
                      <a:path w="19" h="10">
                        <a:moveTo>
                          <a:pt x="19" y="10"/>
                        </a:moveTo>
                        <a:lnTo>
                          <a:pt x="13" y="3"/>
                        </a:lnTo>
                        <a:lnTo>
                          <a:pt x="6"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68" name="Freeform 2564"/>
                  <p:cNvSpPr>
                    <a:spLocks/>
                  </p:cNvSpPr>
                  <p:nvPr/>
                </p:nvSpPr>
                <p:spPr bwMode="auto">
                  <a:xfrm>
                    <a:off x="6074022" y="2165197"/>
                    <a:ext cx="76536" cy="153219"/>
                  </a:xfrm>
                  <a:custGeom>
                    <a:avLst/>
                    <a:gdLst>
                      <a:gd name="T0" fmla="*/ 2147483647 w 19"/>
                      <a:gd name="T1" fmla="*/ 0 h 25"/>
                      <a:gd name="T2" fmla="*/ 2147483647 w 19"/>
                      <a:gd name="T3" fmla="*/ 2147483647 h 25"/>
                      <a:gd name="T4" fmla="*/ 2147483647 w 19"/>
                      <a:gd name="T5" fmla="*/ 2147483647 h 25"/>
                      <a:gd name="T6" fmla="*/ 0 w 19"/>
                      <a:gd name="T7" fmla="*/ 2147483647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19" y="0"/>
                        </a:moveTo>
                        <a:lnTo>
                          <a:pt x="13" y="5"/>
                        </a:lnTo>
                        <a:lnTo>
                          <a:pt x="7" y="13"/>
                        </a:lnTo>
                        <a:lnTo>
                          <a:pt x="0" y="2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69" name="Line 2566"/>
                  <p:cNvSpPr>
                    <a:spLocks noChangeShapeType="1"/>
                  </p:cNvSpPr>
                  <p:nvPr/>
                </p:nvSpPr>
                <p:spPr bwMode="auto">
                  <a:xfrm flipH="1">
                    <a:off x="6049852" y="2318416"/>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70" name="Line 2568"/>
                  <p:cNvSpPr>
                    <a:spLocks noChangeShapeType="1"/>
                  </p:cNvSpPr>
                  <p:nvPr/>
                </p:nvSpPr>
                <p:spPr bwMode="auto">
                  <a:xfrm flipH="1">
                    <a:off x="6025683" y="2403791"/>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71" name="Line 2570"/>
                  <p:cNvSpPr>
                    <a:spLocks noChangeShapeType="1"/>
                  </p:cNvSpPr>
                  <p:nvPr/>
                </p:nvSpPr>
                <p:spPr bwMode="auto">
                  <a:xfrm flipH="1">
                    <a:off x="5997486" y="2507462"/>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72" name="Freeform 2572"/>
                  <p:cNvSpPr>
                    <a:spLocks/>
                  </p:cNvSpPr>
                  <p:nvPr/>
                </p:nvSpPr>
                <p:spPr bwMode="auto">
                  <a:xfrm>
                    <a:off x="5920950" y="2623328"/>
                    <a:ext cx="76536" cy="403247"/>
                  </a:xfrm>
                  <a:custGeom>
                    <a:avLst/>
                    <a:gdLst>
                      <a:gd name="T0" fmla="*/ 2147483647 w 19"/>
                      <a:gd name="T1" fmla="*/ 0 h 66"/>
                      <a:gd name="T2" fmla="*/ 2147483647 w 19"/>
                      <a:gd name="T3" fmla="*/ 2147483647 h 66"/>
                      <a:gd name="T4" fmla="*/ 2147483647 w 19"/>
                      <a:gd name="T5" fmla="*/ 2147483647 h 66"/>
                      <a:gd name="T6" fmla="*/ 0 w 19"/>
                      <a:gd name="T7" fmla="*/ 2147483647 h 66"/>
                      <a:gd name="T8" fmla="*/ 0 60000 65536"/>
                      <a:gd name="T9" fmla="*/ 0 60000 65536"/>
                      <a:gd name="T10" fmla="*/ 0 60000 65536"/>
                      <a:gd name="T11" fmla="*/ 0 60000 65536"/>
                      <a:gd name="T12" fmla="*/ 0 w 19"/>
                      <a:gd name="T13" fmla="*/ 0 h 66"/>
                      <a:gd name="T14" fmla="*/ 19 w 19"/>
                      <a:gd name="T15" fmla="*/ 66 h 66"/>
                    </a:gdLst>
                    <a:ahLst/>
                    <a:cxnLst>
                      <a:cxn ang="T8">
                        <a:pos x="T0" y="T1"/>
                      </a:cxn>
                      <a:cxn ang="T9">
                        <a:pos x="T2" y="T3"/>
                      </a:cxn>
                      <a:cxn ang="T10">
                        <a:pos x="T4" y="T5"/>
                      </a:cxn>
                      <a:cxn ang="T11">
                        <a:pos x="T6" y="T7"/>
                      </a:cxn>
                    </a:cxnLst>
                    <a:rect l="T12" t="T13" r="T14" b="T15"/>
                    <a:pathLst>
                      <a:path w="19" h="66">
                        <a:moveTo>
                          <a:pt x="19" y="0"/>
                        </a:moveTo>
                        <a:lnTo>
                          <a:pt x="13" y="21"/>
                        </a:lnTo>
                        <a:lnTo>
                          <a:pt x="7"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73" name="Line 2574"/>
                  <p:cNvSpPr>
                    <a:spLocks noChangeShapeType="1"/>
                  </p:cNvSpPr>
                  <p:nvPr/>
                </p:nvSpPr>
                <p:spPr bwMode="auto">
                  <a:xfrm flipH="1">
                    <a:off x="5896780" y="3026575"/>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74" name="Line 2576"/>
                  <p:cNvSpPr>
                    <a:spLocks noChangeShapeType="1"/>
                  </p:cNvSpPr>
                  <p:nvPr/>
                </p:nvSpPr>
                <p:spPr bwMode="auto">
                  <a:xfrm flipH="1">
                    <a:off x="5796075" y="3545689"/>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75" name="Freeform 2578"/>
                  <p:cNvSpPr>
                    <a:spLocks/>
                  </p:cNvSpPr>
                  <p:nvPr/>
                </p:nvSpPr>
                <p:spPr bwMode="auto">
                  <a:xfrm>
                    <a:off x="5820244" y="3166835"/>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76" name="Line 2581"/>
                  <p:cNvSpPr>
                    <a:spLocks noChangeShapeType="1"/>
                  </p:cNvSpPr>
                  <p:nvPr/>
                </p:nvSpPr>
                <p:spPr bwMode="auto">
                  <a:xfrm flipH="1">
                    <a:off x="5771906" y="3649359"/>
                    <a:ext cx="24169" cy="92236"/>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77" name="Line 2583"/>
                  <p:cNvSpPr>
                    <a:spLocks noChangeShapeType="1"/>
                  </p:cNvSpPr>
                  <p:nvPr/>
                </p:nvSpPr>
                <p:spPr bwMode="auto">
                  <a:xfrm flipH="1">
                    <a:off x="5743708" y="3741595"/>
                    <a:ext cx="28198" cy="67081"/>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78" name="Freeform 2585"/>
                  <p:cNvSpPr>
                    <a:spLocks/>
                  </p:cNvSpPr>
                  <p:nvPr/>
                </p:nvSpPr>
                <p:spPr bwMode="auto">
                  <a:xfrm>
                    <a:off x="5667172" y="3808676"/>
                    <a:ext cx="76536" cy="85375"/>
                  </a:xfrm>
                  <a:custGeom>
                    <a:avLst/>
                    <a:gdLst>
                      <a:gd name="T0" fmla="*/ 2147483647 w 19"/>
                      <a:gd name="T1" fmla="*/ 0 h 14"/>
                      <a:gd name="T2" fmla="*/ 2147483647 w 19"/>
                      <a:gd name="T3" fmla="*/ 2147483647 h 14"/>
                      <a:gd name="T4" fmla="*/ 2147483647 w 19"/>
                      <a:gd name="T5" fmla="*/ 2147483647 h 14"/>
                      <a:gd name="T6" fmla="*/ 0 w 19"/>
                      <a:gd name="T7" fmla="*/ 2147483647 h 14"/>
                      <a:gd name="T8" fmla="*/ 0 60000 65536"/>
                      <a:gd name="T9" fmla="*/ 0 60000 65536"/>
                      <a:gd name="T10" fmla="*/ 0 60000 65536"/>
                      <a:gd name="T11" fmla="*/ 0 60000 65536"/>
                      <a:gd name="T12" fmla="*/ 0 w 19"/>
                      <a:gd name="T13" fmla="*/ 0 h 14"/>
                      <a:gd name="T14" fmla="*/ 19 w 19"/>
                      <a:gd name="T15" fmla="*/ 14 h 14"/>
                    </a:gdLst>
                    <a:ahLst/>
                    <a:cxnLst>
                      <a:cxn ang="T8">
                        <a:pos x="T0" y="T1"/>
                      </a:cxn>
                      <a:cxn ang="T9">
                        <a:pos x="T2" y="T3"/>
                      </a:cxn>
                      <a:cxn ang="T10">
                        <a:pos x="T4" y="T5"/>
                      </a:cxn>
                      <a:cxn ang="T11">
                        <a:pos x="T6" y="T7"/>
                      </a:cxn>
                    </a:cxnLst>
                    <a:rect l="T12" t="T13" r="T14" b="T15"/>
                    <a:pathLst>
                      <a:path w="19" h="14">
                        <a:moveTo>
                          <a:pt x="19" y="0"/>
                        </a:moveTo>
                        <a:lnTo>
                          <a:pt x="13" y="8"/>
                        </a:lnTo>
                        <a:lnTo>
                          <a:pt x="7"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79" name="Freeform 2589"/>
                  <p:cNvSpPr>
                    <a:spLocks/>
                  </p:cNvSpPr>
                  <p:nvPr/>
                </p:nvSpPr>
                <p:spPr bwMode="auto">
                  <a:xfrm>
                    <a:off x="5566467" y="3692047"/>
                    <a:ext cx="100705" cy="202004"/>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0 w 25"/>
                      <a:gd name="T9" fmla="*/ 0 h 33"/>
                      <a:gd name="T10" fmla="*/ 0 60000 65536"/>
                      <a:gd name="T11" fmla="*/ 0 60000 65536"/>
                      <a:gd name="T12" fmla="*/ 0 60000 65536"/>
                      <a:gd name="T13" fmla="*/ 0 60000 65536"/>
                      <a:gd name="T14" fmla="*/ 0 60000 65536"/>
                      <a:gd name="T15" fmla="*/ 0 w 25"/>
                      <a:gd name="T16" fmla="*/ 0 h 33"/>
                      <a:gd name="T17" fmla="*/ 25 w 25"/>
                      <a:gd name="T18" fmla="*/ 33 h 33"/>
                    </a:gdLst>
                    <a:ahLst/>
                    <a:cxnLst>
                      <a:cxn ang="T10">
                        <a:pos x="T0" y="T1"/>
                      </a:cxn>
                      <a:cxn ang="T11">
                        <a:pos x="T2" y="T3"/>
                      </a:cxn>
                      <a:cxn ang="T12">
                        <a:pos x="T4" y="T5"/>
                      </a:cxn>
                      <a:cxn ang="T13">
                        <a:pos x="T6" y="T7"/>
                      </a:cxn>
                      <a:cxn ang="T14">
                        <a:pos x="T8" y="T9"/>
                      </a:cxn>
                    </a:cxnLst>
                    <a:rect l="T15" t="T16" r="T17" b="T18"/>
                    <a:pathLst>
                      <a:path w="25" h="33">
                        <a:moveTo>
                          <a:pt x="25" y="33"/>
                        </a:moveTo>
                        <a:lnTo>
                          <a:pt x="19" y="30"/>
                        </a:lnTo>
                        <a:lnTo>
                          <a:pt x="13" y="24"/>
                        </a:lnTo>
                        <a:lnTo>
                          <a:pt x="7" y="1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80" name="Line 2592"/>
                  <p:cNvSpPr>
                    <a:spLocks noChangeShapeType="1"/>
                  </p:cNvSpPr>
                  <p:nvPr/>
                </p:nvSpPr>
                <p:spPr bwMode="auto">
                  <a:xfrm flipH="1" flipV="1">
                    <a:off x="5542297" y="3594475"/>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81" name="Line 2594"/>
                  <p:cNvSpPr>
                    <a:spLocks noChangeShapeType="1"/>
                  </p:cNvSpPr>
                  <p:nvPr/>
                </p:nvSpPr>
                <p:spPr bwMode="auto">
                  <a:xfrm flipH="1" flipV="1">
                    <a:off x="5518128" y="3478608"/>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82" name="Freeform 2597"/>
                  <p:cNvSpPr>
                    <a:spLocks/>
                  </p:cNvSpPr>
                  <p:nvPr/>
                </p:nvSpPr>
                <p:spPr bwMode="auto">
                  <a:xfrm>
                    <a:off x="5465761" y="3209523"/>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6"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83" name="Line 2600"/>
                  <p:cNvSpPr>
                    <a:spLocks noChangeShapeType="1"/>
                  </p:cNvSpPr>
                  <p:nvPr/>
                </p:nvSpPr>
                <p:spPr bwMode="auto">
                  <a:xfrm flipH="1" flipV="1">
                    <a:off x="5441592" y="3063165"/>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84" name="Line 2603"/>
                  <p:cNvSpPr>
                    <a:spLocks noChangeShapeType="1"/>
                  </p:cNvSpPr>
                  <p:nvPr/>
                </p:nvSpPr>
                <p:spPr bwMode="auto">
                  <a:xfrm flipH="1" flipV="1">
                    <a:off x="5417423" y="2916807"/>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85" name="Line 2607"/>
                  <p:cNvSpPr>
                    <a:spLocks noChangeShapeType="1"/>
                  </p:cNvSpPr>
                  <p:nvPr/>
                </p:nvSpPr>
                <p:spPr bwMode="auto">
                  <a:xfrm flipH="1" flipV="1">
                    <a:off x="5389225" y="2770449"/>
                    <a:ext cx="28198"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86" name="Line 2610"/>
                  <p:cNvSpPr>
                    <a:spLocks noChangeShapeType="1"/>
                  </p:cNvSpPr>
                  <p:nvPr/>
                </p:nvSpPr>
                <p:spPr bwMode="auto">
                  <a:xfrm flipH="1" flipV="1">
                    <a:off x="5365056" y="2623328"/>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87" name="Line 2613"/>
                  <p:cNvSpPr>
                    <a:spLocks noChangeShapeType="1"/>
                  </p:cNvSpPr>
                  <p:nvPr/>
                </p:nvSpPr>
                <p:spPr bwMode="auto">
                  <a:xfrm flipH="1" flipV="1">
                    <a:off x="5340887" y="2483069"/>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88" name="Line 2616"/>
                  <p:cNvSpPr>
                    <a:spLocks noChangeShapeType="1"/>
                  </p:cNvSpPr>
                  <p:nvPr/>
                </p:nvSpPr>
                <p:spPr bwMode="auto">
                  <a:xfrm flipH="1" flipV="1">
                    <a:off x="5312689" y="2355005"/>
                    <a:ext cx="28198"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89" name="Line 2618"/>
                  <p:cNvSpPr>
                    <a:spLocks noChangeShapeType="1"/>
                  </p:cNvSpPr>
                  <p:nvPr/>
                </p:nvSpPr>
                <p:spPr bwMode="auto">
                  <a:xfrm flipH="1" flipV="1">
                    <a:off x="5288520" y="2238376"/>
                    <a:ext cx="24169" cy="11662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90" name="Line 2620"/>
                  <p:cNvSpPr>
                    <a:spLocks noChangeShapeType="1"/>
                  </p:cNvSpPr>
                  <p:nvPr/>
                </p:nvSpPr>
                <p:spPr bwMode="auto">
                  <a:xfrm flipH="1" flipV="1">
                    <a:off x="5264350" y="21408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91" name="Freeform 2622"/>
                  <p:cNvSpPr>
                    <a:spLocks/>
                  </p:cNvSpPr>
                  <p:nvPr/>
                </p:nvSpPr>
                <p:spPr bwMode="auto">
                  <a:xfrm>
                    <a:off x="5211984" y="1994446"/>
                    <a:ext cx="52367" cy="146358"/>
                  </a:xfrm>
                  <a:custGeom>
                    <a:avLst/>
                    <a:gdLst>
                      <a:gd name="T0" fmla="*/ 2147483647 w 13"/>
                      <a:gd name="T1" fmla="*/ 2147483647 h 24"/>
                      <a:gd name="T2" fmla="*/ 2147483647 w 13"/>
                      <a:gd name="T3" fmla="*/ 2147483647 h 24"/>
                      <a:gd name="T4" fmla="*/ 0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13" y="24"/>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92" name="Freeform 2625"/>
                  <p:cNvSpPr>
                    <a:spLocks/>
                  </p:cNvSpPr>
                  <p:nvPr/>
                </p:nvSpPr>
                <p:spPr bwMode="auto">
                  <a:xfrm>
                    <a:off x="5135448" y="1939562"/>
                    <a:ext cx="76536" cy="54884"/>
                  </a:xfrm>
                  <a:custGeom>
                    <a:avLst/>
                    <a:gdLst>
                      <a:gd name="T0" fmla="*/ 2147483647 w 19"/>
                      <a:gd name="T1" fmla="*/ 2147483647 h 9"/>
                      <a:gd name="T2" fmla="*/ 2147483647 w 19"/>
                      <a:gd name="T3" fmla="*/ 2147483647 h 9"/>
                      <a:gd name="T4" fmla="*/ 2147483647 w 19"/>
                      <a:gd name="T5" fmla="*/ 0 h 9"/>
                      <a:gd name="T6" fmla="*/ 0 w 19"/>
                      <a:gd name="T7" fmla="*/ 2147483647 h 9"/>
                      <a:gd name="T8" fmla="*/ 0 60000 65536"/>
                      <a:gd name="T9" fmla="*/ 0 60000 65536"/>
                      <a:gd name="T10" fmla="*/ 0 60000 65536"/>
                      <a:gd name="T11" fmla="*/ 0 60000 65536"/>
                      <a:gd name="T12" fmla="*/ 0 w 19"/>
                      <a:gd name="T13" fmla="*/ 0 h 9"/>
                      <a:gd name="T14" fmla="*/ 19 w 19"/>
                      <a:gd name="T15" fmla="*/ 9 h 9"/>
                    </a:gdLst>
                    <a:ahLst/>
                    <a:cxnLst>
                      <a:cxn ang="T8">
                        <a:pos x="T0" y="T1"/>
                      </a:cxn>
                      <a:cxn ang="T9">
                        <a:pos x="T2" y="T3"/>
                      </a:cxn>
                      <a:cxn ang="T10">
                        <a:pos x="T4" y="T5"/>
                      </a:cxn>
                      <a:cxn ang="T11">
                        <a:pos x="T6" y="T7"/>
                      </a:cxn>
                    </a:cxnLst>
                    <a:rect l="T12" t="T13" r="T14" b="T15"/>
                    <a:pathLst>
                      <a:path w="19" h="9">
                        <a:moveTo>
                          <a:pt x="19" y="9"/>
                        </a:move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93" name="Freeform 2629"/>
                  <p:cNvSpPr>
                    <a:spLocks/>
                  </p:cNvSpPr>
                  <p:nvPr/>
                </p:nvSpPr>
                <p:spPr bwMode="auto">
                  <a:xfrm>
                    <a:off x="5058911" y="1945660"/>
                    <a:ext cx="76536" cy="146358"/>
                  </a:xfrm>
                  <a:custGeom>
                    <a:avLst/>
                    <a:gdLst>
                      <a:gd name="T0" fmla="*/ 2147483647 w 19"/>
                      <a:gd name="T1" fmla="*/ 0 h 24"/>
                      <a:gd name="T2" fmla="*/ 2147483647 w 19"/>
                      <a:gd name="T3" fmla="*/ 2147483647 h 24"/>
                      <a:gd name="T4" fmla="*/ 2147483647 w 19"/>
                      <a:gd name="T5" fmla="*/ 2147483647 h 24"/>
                      <a:gd name="T6" fmla="*/ 0 w 19"/>
                      <a:gd name="T7" fmla="*/ 2147483647 h 24"/>
                      <a:gd name="T8" fmla="*/ 0 60000 65536"/>
                      <a:gd name="T9" fmla="*/ 0 60000 65536"/>
                      <a:gd name="T10" fmla="*/ 0 60000 65536"/>
                      <a:gd name="T11" fmla="*/ 0 60000 65536"/>
                      <a:gd name="T12" fmla="*/ 0 w 19"/>
                      <a:gd name="T13" fmla="*/ 0 h 24"/>
                      <a:gd name="T14" fmla="*/ 19 w 19"/>
                      <a:gd name="T15" fmla="*/ 24 h 24"/>
                    </a:gdLst>
                    <a:ahLst/>
                    <a:cxnLst>
                      <a:cxn ang="T8">
                        <a:pos x="T0" y="T1"/>
                      </a:cxn>
                      <a:cxn ang="T9">
                        <a:pos x="T2" y="T3"/>
                      </a:cxn>
                      <a:cxn ang="T10">
                        <a:pos x="T4" y="T5"/>
                      </a:cxn>
                      <a:cxn ang="T11">
                        <a:pos x="T6" y="T7"/>
                      </a:cxn>
                    </a:cxnLst>
                    <a:rect l="T12" t="T13" r="T14" b="T15"/>
                    <a:pathLst>
                      <a:path w="19" h="24">
                        <a:moveTo>
                          <a:pt x="19" y="0"/>
                        </a:moveTo>
                        <a:lnTo>
                          <a:pt x="13" y="5"/>
                        </a:lnTo>
                        <a:lnTo>
                          <a:pt x="7" y="13"/>
                        </a:lnTo>
                        <a:lnTo>
                          <a:pt x="0" y="2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94" name="Line 2631"/>
                  <p:cNvSpPr>
                    <a:spLocks noChangeShapeType="1"/>
                  </p:cNvSpPr>
                  <p:nvPr/>
                </p:nvSpPr>
                <p:spPr bwMode="auto">
                  <a:xfrm flipH="1">
                    <a:off x="5034742" y="2092018"/>
                    <a:ext cx="24169" cy="9147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95" name="Line 2633"/>
                  <p:cNvSpPr>
                    <a:spLocks noChangeShapeType="1"/>
                  </p:cNvSpPr>
                  <p:nvPr/>
                </p:nvSpPr>
                <p:spPr bwMode="auto">
                  <a:xfrm flipH="1">
                    <a:off x="5010573" y="2183492"/>
                    <a:ext cx="24169" cy="10443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96" name="Line 2635"/>
                  <p:cNvSpPr>
                    <a:spLocks noChangeShapeType="1"/>
                  </p:cNvSpPr>
                  <p:nvPr/>
                </p:nvSpPr>
                <p:spPr bwMode="auto">
                  <a:xfrm flipH="1">
                    <a:off x="4982375" y="2287925"/>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97" name="Freeform 2637"/>
                  <p:cNvSpPr>
                    <a:spLocks/>
                  </p:cNvSpPr>
                  <p:nvPr/>
                </p:nvSpPr>
                <p:spPr bwMode="auto">
                  <a:xfrm>
                    <a:off x="4909867" y="2403791"/>
                    <a:ext cx="72508" cy="403247"/>
                  </a:xfrm>
                  <a:custGeom>
                    <a:avLst/>
                    <a:gdLst>
                      <a:gd name="T0" fmla="*/ 2147483647 w 18"/>
                      <a:gd name="T1" fmla="*/ 0 h 66"/>
                      <a:gd name="T2" fmla="*/ 2147483647 w 18"/>
                      <a:gd name="T3" fmla="*/ 2147483647 h 66"/>
                      <a:gd name="T4" fmla="*/ 2147483647 w 18"/>
                      <a:gd name="T5" fmla="*/ 2147483647 h 66"/>
                      <a:gd name="T6" fmla="*/ 0 w 18"/>
                      <a:gd name="T7" fmla="*/ 2147483647 h 66"/>
                      <a:gd name="T8" fmla="*/ 0 60000 65536"/>
                      <a:gd name="T9" fmla="*/ 0 60000 65536"/>
                      <a:gd name="T10" fmla="*/ 0 60000 65536"/>
                      <a:gd name="T11" fmla="*/ 0 60000 65536"/>
                      <a:gd name="T12" fmla="*/ 0 w 18"/>
                      <a:gd name="T13" fmla="*/ 0 h 66"/>
                      <a:gd name="T14" fmla="*/ 18 w 18"/>
                      <a:gd name="T15" fmla="*/ 66 h 66"/>
                    </a:gdLst>
                    <a:ahLst/>
                    <a:cxnLst>
                      <a:cxn ang="T8">
                        <a:pos x="T0" y="T1"/>
                      </a:cxn>
                      <a:cxn ang="T9">
                        <a:pos x="T2" y="T3"/>
                      </a:cxn>
                      <a:cxn ang="T10">
                        <a:pos x="T4" y="T5"/>
                      </a:cxn>
                      <a:cxn ang="T11">
                        <a:pos x="T6" y="T7"/>
                      </a:cxn>
                    </a:cxnLst>
                    <a:rect l="T12" t="T13" r="T14" b="T15"/>
                    <a:pathLst>
                      <a:path w="18" h="66">
                        <a:moveTo>
                          <a:pt x="18" y="0"/>
                        </a:moveTo>
                        <a:lnTo>
                          <a:pt x="12" y="21"/>
                        </a:lnTo>
                        <a:lnTo>
                          <a:pt x="6"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98" name="Line 2639"/>
                  <p:cNvSpPr>
                    <a:spLocks noChangeShapeType="1"/>
                  </p:cNvSpPr>
                  <p:nvPr/>
                </p:nvSpPr>
                <p:spPr bwMode="auto">
                  <a:xfrm flipH="1">
                    <a:off x="4881670" y="2807038"/>
                    <a:ext cx="28198"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99" name="Line 2641"/>
                  <p:cNvSpPr>
                    <a:spLocks noChangeShapeType="1"/>
                  </p:cNvSpPr>
                  <p:nvPr/>
                </p:nvSpPr>
                <p:spPr bwMode="auto">
                  <a:xfrm flipH="1">
                    <a:off x="4780965" y="3326152"/>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00" name="Freeform 2643"/>
                  <p:cNvSpPr>
                    <a:spLocks/>
                  </p:cNvSpPr>
                  <p:nvPr/>
                </p:nvSpPr>
                <p:spPr bwMode="auto">
                  <a:xfrm>
                    <a:off x="4805134" y="2947298"/>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01" name="Line 2646"/>
                  <p:cNvSpPr>
                    <a:spLocks noChangeShapeType="1"/>
                  </p:cNvSpPr>
                  <p:nvPr/>
                </p:nvSpPr>
                <p:spPr bwMode="auto">
                  <a:xfrm flipH="1">
                    <a:off x="4756795" y="3429822"/>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02" name="Line 2648"/>
                  <p:cNvSpPr>
                    <a:spLocks noChangeShapeType="1"/>
                  </p:cNvSpPr>
                  <p:nvPr/>
                </p:nvSpPr>
                <p:spPr bwMode="auto">
                  <a:xfrm flipH="1">
                    <a:off x="4728598" y="3515197"/>
                    <a:ext cx="28198" cy="7317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03" name="Freeform 2650"/>
                  <p:cNvSpPr>
                    <a:spLocks/>
                  </p:cNvSpPr>
                  <p:nvPr/>
                </p:nvSpPr>
                <p:spPr bwMode="auto">
                  <a:xfrm>
                    <a:off x="4656090" y="3588376"/>
                    <a:ext cx="72508" cy="85375"/>
                  </a:xfrm>
                  <a:custGeom>
                    <a:avLst/>
                    <a:gdLst>
                      <a:gd name="T0" fmla="*/ 2147483647 w 18"/>
                      <a:gd name="T1" fmla="*/ 0 h 14"/>
                      <a:gd name="T2" fmla="*/ 2147483647 w 18"/>
                      <a:gd name="T3" fmla="*/ 2147483647 h 14"/>
                      <a:gd name="T4" fmla="*/ 2147483647 w 18"/>
                      <a:gd name="T5" fmla="*/ 2147483647 h 14"/>
                      <a:gd name="T6" fmla="*/ 0 w 18"/>
                      <a:gd name="T7" fmla="*/ 2147483647 h 14"/>
                      <a:gd name="T8" fmla="*/ 0 60000 65536"/>
                      <a:gd name="T9" fmla="*/ 0 60000 65536"/>
                      <a:gd name="T10" fmla="*/ 0 60000 65536"/>
                      <a:gd name="T11" fmla="*/ 0 60000 65536"/>
                      <a:gd name="T12" fmla="*/ 0 w 18"/>
                      <a:gd name="T13" fmla="*/ 0 h 14"/>
                      <a:gd name="T14" fmla="*/ 18 w 18"/>
                      <a:gd name="T15" fmla="*/ 14 h 14"/>
                    </a:gdLst>
                    <a:ahLst/>
                    <a:cxnLst>
                      <a:cxn ang="T8">
                        <a:pos x="T0" y="T1"/>
                      </a:cxn>
                      <a:cxn ang="T9">
                        <a:pos x="T2" y="T3"/>
                      </a:cxn>
                      <a:cxn ang="T10">
                        <a:pos x="T4" y="T5"/>
                      </a:cxn>
                      <a:cxn ang="T11">
                        <a:pos x="T6" y="T7"/>
                      </a:cxn>
                    </a:cxnLst>
                    <a:rect l="T12" t="T13" r="T14" b="T15"/>
                    <a:pathLst>
                      <a:path w="18" h="14">
                        <a:moveTo>
                          <a:pt x="18" y="0"/>
                        </a:moveTo>
                        <a:lnTo>
                          <a:pt x="12" y="8"/>
                        </a:lnTo>
                        <a:lnTo>
                          <a:pt x="6"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04" name="Line 2659"/>
                  <p:cNvSpPr>
                    <a:spLocks noChangeShapeType="1"/>
                  </p:cNvSpPr>
                  <p:nvPr/>
                </p:nvSpPr>
                <p:spPr bwMode="auto">
                  <a:xfrm flipH="1" flipV="1">
                    <a:off x="4503018" y="3259071"/>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05" name="Freeform 2662"/>
                  <p:cNvSpPr>
                    <a:spLocks/>
                  </p:cNvSpPr>
                  <p:nvPr/>
                </p:nvSpPr>
                <p:spPr bwMode="auto">
                  <a:xfrm>
                    <a:off x="4450651" y="2989986"/>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7"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06" name="Line 2665"/>
                  <p:cNvSpPr>
                    <a:spLocks noChangeShapeType="1"/>
                  </p:cNvSpPr>
                  <p:nvPr/>
                </p:nvSpPr>
                <p:spPr bwMode="auto">
                  <a:xfrm flipH="1" flipV="1">
                    <a:off x="4426482"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07" name="Line 2668"/>
                  <p:cNvSpPr>
                    <a:spLocks noChangeShapeType="1"/>
                  </p:cNvSpPr>
                  <p:nvPr/>
                </p:nvSpPr>
                <p:spPr bwMode="auto">
                  <a:xfrm flipH="1" flipV="1">
                    <a:off x="4402312" y="2696507"/>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08" name="Freeform 2672"/>
                  <p:cNvSpPr>
                    <a:spLocks/>
                  </p:cNvSpPr>
                  <p:nvPr/>
                </p:nvSpPr>
                <p:spPr bwMode="auto">
                  <a:xfrm>
                    <a:off x="4249240" y="1915169"/>
                    <a:ext cx="153072" cy="781338"/>
                  </a:xfrm>
                  <a:custGeom>
                    <a:avLst/>
                    <a:gdLst>
                      <a:gd name="T0" fmla="*/ 2147483647 w 38"/>
                      <a:gd name="T1" fmla="*/ 2147483647 h 128"/>
                      <a:gd name="T2" fmla="*/ 2147483647 w 38"/>
                      <a:gd name="T3" fmla="*/ 2147483647 h 128"/>
                      <a:gd name="T4" fmla="*/ 2147483647 w 38"/>
                      <a:gd name="T5" fmla="*/ 2147483647 h 128"/>
                      <a:gd name="T6" fmla="*/ 2147483647 w 38"/>
                      <a:gd name="T7" fmla="*/ 2147483647 h 128"/>
                      <a:gd name="T8" fmla="*/ 2147483647 w 38"/>
                      <a:gd name="T9" fmla="*/ 2147483647 h 128"/>
                      <a:gd name="T10" fmla="*/ 2147483647 w 38"/>
                      <a:gd name="T11" fmla="*/ 2147483647 h 128"/>
                      <a:gd name="T12" fmla="*/ 0 w 38"/>
                      <a:gd name="T13" fmla="*/ 0 h 128"/>
                      <a:gd name="T14" fmla="*/ 0 60000 65536"/>
                      <a:gd name="T15" fmla="*/ 0 60000 65536"/>
                      <a:gd name="T16" fmla="*/ 0 60000 65536"/>
                      <a:gd name="T17" fmla="*/ 0 60000 65536"/>
                      <a:gd name="T18" fmla="*/ 0 60000 65536"/>
                      <a:gd name="T19" fmla="*/ 0 60000 65536"/>
                      <a:gd name="T20" fmla="*/ 0 60000 65536"/>
                      <a:gd name="T21" fmla="*/ 0 w 38"/>
                      <a:gd name="T22" fmla="*/ 0 h 128"/>
                      <a:gd name="T23" fmla="*/ 38 w 38"/>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28">
                        <a:moveTo>
                          <a:pt x="38" y="128"/>
                        </a:moveTo>
                        <a:lnTo>
                          <a:pt x="31" y="103"/>
                        </a:lnTo>
                        <a:lnTo>
                          <a:pt x="25" y="79"/>
                        </a:lnTo>
                        <a:lnTo>
                          <a:pt x="19" y="56"/>
                        </a:lnTo>
                        <a:lnTo>
                          <a:pt x="12" y="35"/>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09" name="Freeform 2674"/>
                  <p:cNvSpPr>
                    <a:spLocks/>
                  </p:cNvSpPr>
                  <p:nvPr/>
                </p:nvSpPr>
                <p:spPr bwMode="auto">
                  <a:xfrm>
                    <a:off x="4120337" y="1719263"/>
                    <a:ext cx="128903" cy="195906"/>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0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32" y="32"/>
                        </a:moveTo>
                        <a:lnTo>
                          <a:pt x="26" y="19"/>
                        </a:lnTo>
                        <a:lnTo>
                          <a:pt x="19" y="9"/>
                        </a:ln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10" name="Freeform 2676"/>
                  <p:cNvSpPr>
                    <a:spLocks/>
                  </p:cNvSpPr>
                  <p:nvPr/>
                </p:nvSpPr>
                <p:spPr bwMode="auto">
                  <a:xfrm>
                    <a:off x="3995463" y="1725361"/>
                    <a:ext cx="124875" cy="342264"/>
                  </a:xfrm>
                  <a:custGeom>
                    <a:avLst/>
                    <a:gdLst>
                      <a:gd name="T0" fmla="*/ 2147483647 w 31"/>
                      <a:gd name="T1" fmla="*/ 0 h 56"/>
                      <a:gd name="T2" fmla="*/ 2147483647 w 31"/>
                      <a:gd name="T3" fmla="*/ 2147483647 h 56"/>
                      <a:gd name="T4" fmla="*/ 2147483647 w 31"/>
                      <a:gd name="T5" fmla="*/ 2147483647 h 56"/>
                      <a:gd name="T6" fmla="*/ 2147483647 w 31"/>
                      <a:gd name="T7" fmla="*/ 2147483647 h 56"/>
                      <a:gd name="T8" fmla="*/ 2147483647 w 31"/>
                      <a:gd name="T9" fmla="*/ 2147483647 h 56"/>
                      <a:gd name="T10" fmla="*/ 0 w 31"/>
                      <a:gd name="T11" fmla="*/ 2147483647 h 56"/>
                      <a:gd name="T12" fmla="*/ 0 60000 65536"/>
                      <a:gd name="T13" fmla="*/ 0 60000 65536"/>
                      <a:gd name="T14" fmla="*/ 0 60000 65536"/>
                      <a:gd name="T15" fmla="*/ 0 60000 65536"/>
                      <a:gd name="T16" fmla="*/ 0 60000 65536"/>
                      <a:gd name="T17" fmla="*/ 0 60000 65536"/>
                      <a:gd name="T18" fmla="*/ 0 w 31"/>
                      <a:gd name="T19" fmla="*/ 0 h 56"/>
                      <a:gd name="T20" fmla="*/ 31 w 31"/>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31" h="56">
                        <a:moveTo>
                          <a:pt x="31" y="0"/>
                        </a:moveTo>
                        <a:lnTo>
                          <a:pt x="25" y="4"/>
                        </a:lnTo>
                        <a:lnTo>
                          <a:pt x="19" y="13"/>
                        </a:lnTo>
                        <a:lnTo>
                          <a:pt x="12" y="24"/>
                        </a:lnTo>
                        <a:lnTo>
                          <a:pt x="6" y="38"/>
                        </a:lnTo>
                        <a:lnTo>
                          <a:pt x="0" y="5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211" name="Freeform 2678"/>
                  <p:cNvSpPr>
                    <a:spLocks/>
                  </p:cNvSpPr>
                  <p:nvPr/>
                </p:nvSpPr>
                <p:spPr bwMode="auto">
                  <a:xfrm>
                    <a:off x="3894757" y="2067625"/>
                    <a:ext cx="100705" cy="519113"/>
                  </a:xfrm>
                  <a:custGeom>
                    <a:avLst/>
                    <a:gdLst>
                      <a:gd name="T0" fmla="*/ 2147483647 w 25"/>
                      <a:gd name="T1" fmla="*/ 0 h 85"/>
                      <a:gd name="T2" fmla="*/ 2147483647 w 25"/>
                      <a:gd name="T3" fmla="*/ 2147483647 h 85"/>
                      <a:gd name="T4" fmla="*/ 2147483647 w 25"/>
                      <a:gd name="T5" fmla="*/ 2147483647 h 85"/>
                      <a:gd name="T6" fmla="*/ 2147483647 w 25"/>
                      <a:gd name="T7" fmla="*/ 2147483647 h 85"/>
                      <a:gd name="T8" fmla="*/ 0 w 25"/>
                      <a:gd name="T9" fmla="*/ 2147483647 h 85"/>
                      <a:gd name="T10" fmla="*/ 0 60000 65536"/>
                      <a:gd name="T11" fmla="*/ 0 60000 65536"/>
                      <a:gd name="T12" fmla="*/ 0 60000 65536"/>
                      <a:gd name="T13" fmla="*/ 0 60000 65536"/>
                      <a:gd name="T14" fmla="*/ 0 60000 65536"/>
                      <a:gd name="T15" fmla="*/ 0 w 25"/>
                      <a:gd name="T16" fmla="*/ 0 h 85"/>
                      <a:gd name="T17" fmla="*/ 25 w 25"/>
                      <a:gd name="T18" fmla="*/ 85 h 85"/>
                    </a:gdLst>
                    <a:ahLst/>
                    <a:cxnLst>
                      <a:cxn ang="T10">
                        <a:pos x="T0" y="T1"/>
                      </a:cxn>
                      <a:cxn ang="T11">
                        <a:pos x="T2" y="T3"/>
                      </a:cxn>
                      <a:cxn ang="T12">
                        <a:pos x="T4" y="T5"/>
                      </a:cxn>
                      <a:cxn ang="T13">
                        <a:pos x="T6" y="T7"/>
                      </a:cxn>
                      <a:cxn ang="T14">
                        <a:pos x="T8" y="T9"/>
                      </a:cxn>
                    </a:cxnLst>
                    <a:rect l="T15" t="T16" r="T17" b="T18"/>
                    <a:pathLst>
                      <a:path w="25" h="85">
                        <a:moveTo>
                          <a:pt x="25" y="0"/>
                        </a:moveTo>
                        <a:lnTo>
                          <a:pt x="19" y="19"/>
                        </a:lnTo>
                        <a:lnTo>
                          <a:pt x="12" y="40"/>
                        </a:lnTo>
                        <a:lnTo>
                          <a:pt x="6" y="62"/>
                        </a:lnTo>
                        <a:lnTo>
                          <a:pt x="0" y="8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grpSp>
          </p:grpSp>
          <p:sp>
            <p:nvSpPr>
              <p:cNvPr id="2134" name="Line 2679"/>
              <p:cNvSpPr>
                <a:spLocks noChangeShapeType="1"/>
              </p:cNvSpPr>
              <p:nvPr/>
            </p:nvSpPr>
            <p:spPr bwMode="auto">
              <a:xfrm flipH="1">
                <a:off x="3761826" y="3081459"/>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35" name="Line 2680"/>
              <p:cNvSpPr>
                <a:spLocks noChangeShapeType="1"/>
              </p:cNvSpPr>
              <p:nvPr/>
            </p:nvSpPr>
            <p:spPr bwMode="auto">
              <a:xfrm flipV="1">
                <a:off x="3806137" y="2586739"/>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36" name="Line 2681"/>
              <p:cNvSpPr>
                <a:spLocks noChangeShapeType="1"/>
              </p:cNvSpPr>
              <p:nvPr/>
            </p:nvSpPr>
            <p:spPr bwMode="auto">
              <a:xfrm flipH="1">
                <a:off x="3661121" y="316073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37" name="Line 2682"/>
              <p:cNvSpPr>
                <a:spLocks noChangeShapeType="1"/>
              </p:cNvSpPr>
              <p:nvPr/>
            </p:nvSpPr>
            <p:spPr bwMode="auto">
              <a:xfrm flipV="1">
                <a:off x="3721544" y="2696507"/>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38" name="Line 2683"/>
              <p:cNvSpPr>
                <a:spLocks noChangeShapeType="1"/>
              </p:cNvSpPr>
              <p:nvPr/>
            </p:nvSpPr>
            <p:spPr bwMode="auto">
              <a:xfrm flipH="1">
                <a:off x="3576528" y="3227817"/>
                <a:ext cx="84593"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39" name="Line 2684"/>
              <p:cNvSpPr>
                <a:spLocks noChangeShapeType="1"/>
              </p:cNvSpPr>
              <p:nvPr/>
            </p:nvSpPr>
            <p:spPr bwMode="auto">
              <a:xfrm flipV="1">
                <a:off x="3640980" y="2813136"/>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40" name="Line 2685"/>
              <p:cNvSpPr>
                <a:spLocks noChangeShapeType="1"/>
              </p:cNvSpPr>
              <p:nvPr/>
            </p:nvSpPr>
            <p:spPr bwMode="auto">
              <a:xfrm flipH="1">
                <a:off x="3508049" y="3277366"/>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41" name="Line 2686"/>
              <p:cNvSpPr>
                <a:spLocks noChangeShapeType="1"/>
              </p:cNvSpPr>
              <p:nvPr/>
            </p:nvSpPr>
            <p:spPr bwMode="auto">
              <a:xfrm flipV="1">
                <a:off x="3568472" y="2916807"/>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42" name="Line 2687"/>
              <p:cNvSpPr>
                <a:spLocks noChangeShapeType="1"/>
              </p:cNvSpPr>
              <p:nvPr/>
            </p:nvSpPr>
            <p:spPr bwMode="auto">
              <a:xfrm flipH="1">
                <a:off x="3455682" y="3313955"/>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43" name="Line 2688"/>
              <p:cNvSpPr>
                <a:spLocks noChangeShapeType="1"/>
              </p:cNvSpPr>
              <p:nvPr/>
            </p:nvSpPr>
            <p:spPr bwMode="auto">
              <a:xfrm flipV="1">
                <a:off x="3508049" y="3014379"/>
                <a:ext cx="6042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44" name="Line 2689"/>
              <p:cNvSpPr>
                <a:spLocks noChangeShapeType="1"/>
              </p:cNvSpPr>
              <p:nvPr/>
            </p:nvSpPr>
            <p:spPr bwMode="auto">
              <a:xfrm flipV="1">
                <a:off x="3459710" y="3105852"/>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45" name="Line 2690"/>
              <p:cNvSpPr>
                <a:spLocks noChangeShapeType="1"/>
              </p:cNvSpPr>
              <p:nvPr/>
            </p:nvSpPr>
            <p:spPr bwMode="auto">
              <a:xfrm flipH="1">
                <a:off x="3419428" y="3332250"/>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46" name="Line 2691"/>
              <p:cNvSpPr>
                <a:spLocks noChangeShapeType="1"/>
              </p:cNvSpPr>
              <p:nvPr/>
            </p:nvSpPr>
            <p:spPr bwMode="auto">
              <a:xfrm flipV="1">
                <a:off x="3423456" y="3179031"/>
                <a:ext cx="36254" cy="6784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47" name="Line 2692"/>
              <p:cNvSpPr>
                <a:spLocks noChangeShapeType="1"/>
              </p:cNvSpPr>
              <p:nvPr/>
            </p:nvSpPr>
            <p:spPr bwMode="auto">
              <a:xfrm flipH="1" flipV="1">
                <a:off x="3403315" y="3326152"/>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48" name="Line 2693"/>
              <p:cNvSpPr>
                <a:spLocks noChangeShapeType="1"/>
              </p:cNvSpPr>
              <p:nvPr/>
            </p:nvSpPr>
            <p:spPr bwMode="auto">
              <a:xfrm flipV="1">
                <a:off x="3407343" y="3246874"/>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sp>
            <p:nvSpPr>
              <p:cNvPr id="2149" name="Line 2694"/>
              <p:cNvSpPr>
                <a:spLocks noChangeShapeType="1"/>
              </p:cNvSpPr>
              <p:nvPr/>
            </p:nvSpPr>
            <p:spPr bwMode="auto">
              <a:xfrm flipV="1">
                <a:off x="3403315" y="32895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rgbClr val="000000"/>
                  </a:solidFill>
                  <a:effectLst/>
                  <a:uLnTx/>
                  <a:uFillTx/>
                  <a:latin typeface="Arial" charset="0"/>
                </a:endParaRPr>
              </a:p>
            </p:txBody>
          </p:sp>
          <p:cxnSp>
            <p:nvCxnSpPr>
              <p:cNvPr id="2150" name="Connecteur droit 2149"/>
              <p:cNvCxnSpPr/>
              <p:nvPr/>
            </p:nvCxnSpPr>
            <p:spPr bwMode="auto">
              <a:xfrm>
                <a:off x="3892196" y="2587699"/>
                <a:ext cx="3647914" cy="791131"/>
              </a:xfrm>
              <a:prstGeom prst="line">
                <a:avLst/>
              </a:prstGeom>
              <a:noFill/>
              <a:ln w="9525" cap="flat" cmpd="sng" algn="ctr">
                <a:solidFill>
                  <a:srgbClr val="000000"/>
                </a:solidFill>
                <a:prstDash val="solid"/>
                <a:headEnd type="none" w="med" len="med"/>
                <a:tailEnd type="arrow" w="med" len="med"/>
              </a:ln>
              <a:effectLst/>
            </p:spPr>
          </p:cxnSp>
          <p:cxnSp>
            <p:nvCxnSpPr>
              <p:cNvPr id="2151" name="Connecteur droit avec flèche 2150"/>
              <p:cNvCxnSpPr/>
              <p:nvPr/>
            </p:nvCxnSpPr>
            <p:spPr bwMode="auto">
              <a:xfrm>
                <a:off x="7470092" y="2701242"/>
                <a:ext cx="0" cy="0"/>
              </a:xfrm>
              <a:prstGeom prst="straightConnector1">
                <a:avLst/>
              </a:prstGeom>
              <a:noFill/>
              <a:ln w="9525" cap="flat" cmpd="sng" algn="ctr">
                <a:solidFill>
                  <a:srgbClr val="000000">
                    <a:shade val="95000"/>
                    <a:satMod val="105000"/>
                  </a:srgbClr>
                </a:solidFill>
                <a:prstDash val="solid"/>
                <a:tailEnd type="arrow"/>
              </a:ln>
              <a:effectLst/>
            </p:spPr>
          </p:cxnSp>
          <p:cxnSp>
            <p:nvCxnSpPr>
              <p:cNvPr id="2152" name="Connecteur droit avec flèche 2151"/>
              <p:cNvCxnSpPr/>
              <p:nvPr/>
            </p:nvCxnSpPr>
            <p:spPr bwMode="auto">
              <a:xfrm>
                <a:off x="7221531" y="3671841"/>
                <a:ext cx="0" cy="0"/>
              </a:xfrm>
              <a:prstGeom prst="straightConnector1">
                <a:avLst/>
              </a:prstGeom>
              <a:noFill/>
              <a:ln w="9525" cap="flat" cmpd="sng" algn="ctr">
                <a:solidFill>
                  <a:srgbClr val="000000">
                    <a:shade val="95000"/>
                    <a:satMod val="105000"/>
                  </a:srgbClr>
                </a:solidFill>
                <a:prstDash val="solid"/>
                <a:tailEnd type="arrow"/>
              </a:ln>
              <a:effectLst/>
            </p:spPr>
          </p:cxnSp>
        </p:grpSp>
      </p:grpSp>
      <p:sp>
        <p:nvSpPr>
          <p:cNvPr id="404"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39</a:t>
            </a:fld>
            <a:endParaRPr lang="fr-FR"/>
          </a:p>
        </p:txBody>
      </p:sp>
      <p:sp>
        <p:nvSpPr>
          <p:cNvPr id="3" name="Espace réservé du pied de page 2"/>
          <p:cNvSpPr>
            <a:spLocks noGrp="1"/>
          </p:cNvSpPr>
          <p:nvPr>
            <p:ph type="ftr" sz="quarter" idx="3"/>
          </p:nvPr>
        </p:nvSpPr>
        <p:spPr/>
        <p:txBody>
          <a:bodyPr/>
          <a:lstStyle/>
          <a:p>
            <a:r>
              <a:rPr lang="fr-FR" smtClean="0"/>
              <a:t>direction ou services                         &lt;pied de page&gt;</a:t>
            </a:r>
            <a:endParaRPr lang="fr-FR" dirty="0"/>
          </a:p>
        </p:txBody>
      </p:sp>
      <p:sp>
        <p:nvSpPr>
          <p:cNvPr id="4" name="Rectangle 3"/>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Propriétés : </a:t>
            </a:r>
            <a:r>
              <a:rPr lang="fr-FR" sz="2400" b="1" kern="0" dirty="0" smtClean="0">
                <a:solidFill>
                  <a:schemeClr val="accent5">
                    <a:lumMod val="50000"/>
                  </a:schemeClr>
                </a:solidFill>
                <a:latin typeface="Arial Narrow" pitchFamily="34" charset="0"/>
              </a:rPr>
              <a:t>La </a:t>
            </a:r>
            <a:r>
              <a:rPr lang="fr-FR" sz="2400" b="1" kern="0" dirty="0" err="1" smtClean="0">
                <a:solidFill>
                  <a:schemeClr val="accent5">
                    <a:lumMod val="50000"/>
                  </a:schemeClr>
                </a:solidFill>
                <a:latin typeface="Arial Narrow" pitchFamily="34" charset="0"/>
              </a:rPr>
              <a:t>monochromaticité</a:t>
            </a:r>
            <a:r>
              <a:rPr lang="fr-FR" sz="2400" b="1" kern="0" dirty="0" smtClean="0">
                <a:solidFill>
                  <a:schemeClr val="accent5">
                    <a:lumMod val="50000"/>
                  </a:schemeClr>
                </a:solidFill>
                <a:latin typeface="Arial Narrow" pitchFamily="34" charset="0"/>
              </a:rPr>
              <a:t> de son rayonnement </a:t>
            </a:r>
            <a:endParaRPr lang="fr-FR" sz="2400" b="1" kern="0" dirty="0">
              <a:solidFill>
                <a:schemeClr val="accent5">
                  <a:lumMod val="50000"/>
                </a:schemeClr>
              </a:solidFill>
              <a:latin typeface="Arial Narrow" pitchFamily="34" charset="0"/>
              <a:ea typeface="+mj-ea"/>
              <a:cs typeface="+mj-cs"/>
            </a:endParaRPr>
          </a:p>
        </p:txBody>
      </p:sp>
      <p:sp>
        <p:nvSpPr>
          <p:cNvPr id="10" name="Rectangle 9"/>
          <p:cNvSpPr/>
          <p:nvPr/>
        </p:nvSpPr>
        <p:spPr>
          <a:xfrm>
            <a:off x="-42408" y="2511228"/>
            <a:ext cx="4572000" cy="2031325"/>
          </a:xfrm>
          <a:prstGeom prst="rect">
            <a:avLst/>
          </a:prstGeom>
        </p:spPr>
        <p:txBody>
          <a:bodyPr>
            <a:spAutoFit/>
          </a:bodyPr>
          <a:lstStyle/>
          <a:p>
            <a:r>
              <a:rPr lang="fr-FR" b="1" dirty="0">
                <a:latin typeface="Open Sans" panose="020B0606030504020204" pitchFamily="34" charset="0"/>
              </a:rPr>
              <a:t>P</a:t>
            </a:r>
            <a:r>
              <a:rPr lang="fr-FR" b="1" dirty="0" smtClean="0">
                <a:latin typeface="Open Sans" panose="020B0606030504020204" pitchFamily="34" charset="0"/>
              </a:rPr>
              <a:t>assage </a:t>
            </a:r>
            <a:r>
              <a:rPr lang="fr-FR" b="1" dirty="0">
                <a:latin typeface="Open Sans" panose="020B0606030504020204" pitchFamily="34" charset="0"/>
              </a:rPr>
              <a:t>d’une onde gravitationnelle </a:t>
            </a:r>
            <a:r>
              <a:rPr lang="fr-FR" b="1" dirty="0" smtClean="0">
                <a:latin typeface="Open Sans" panose="020B0606030504020204" pitchFamily="34" charset="0"/>
                <a:sym typeface="Wingdings" panose="05000000000000000000" pitchFamily="2" charset="2"/>
              </a:rPr>
              <a:t></a:t>
            </a:r>
            <a:r>
              <a:rPr lang="fr-FR" b="1" dirty="0" smtClean="0">
                <a:latin typeface="Open Sans" panose="020B0606030504020204" pitchFamily="34" charset="0"/>
              </a:rPr>
              <a:t>Déformation d’un </a:t>
            </a:r>
            <a:r>
              <a:rPr lang="fr-FR" b="1" dirty="0">
                <a:latin typeface="Open Sans" panose="020B0606030504020204" pitchFamily="34" charset="0"/>
              </a:rPr>
              <a:t>milliardième de milliardième de mètre dans les bras de 3 km de </a:t>
            </a:r>
            <a:r>
              <a:rPr lang="fr-FR" b="1" dirty="0" err="1">
                <a:latin typeface="Open Sans" panose="020B0606030504020204" pitchFamily="34" charset="0"/>
              </a:rPr>
              <a:t>Virgo</a:t>
            </a:r>
            <a:r>
              <a:rPr lang="fr-FR" dirty="0">
                <a:latin typeface="Open Sans" panose="020B0606030504020204" pitchFamily="34" charset="0"/>
              </a:rPr>
              <a:t>. </a:t>
            </a:r>
            <a:endParaRPr lang="fr-FR" dirty="0" smtClean="0">
              <a:latin typeface="Open Sans" panose="020B0606030504020204" pitchFamily="34" charset="0"/>
            </a:endParaRPr>
          </a:p>
          <a:p>
            <a:r>
              <a:rPr lang="fr-FR" dirty="0" smtClean="0">
                <a:latin typeface="Open Sans" panose="020B0606030504020204" pitchFamily="34" charset="0"/>
              </a:rPr>
              <a:t>= Moins </a:t>
            </a:r>
            <a:r>
              <a:rPr lang="fr-FR" dirty="0">
                <a:latin typeface="Open Sans" panose="020B0606030504020204" pitchFamily="34" charset="0"/>
              </a:rPr>
              <a:t>d’une millième de la taille d’un proton </a:t>
            </a:r>
            <a:r>
              <a:rPr lang="fr-FR" dirty="0" smtClean="0">
                <a:latin typeface="Open Sans" panose="020B0606030504020204" pitchFamily="34" charset="0"/>
              </a:rPr>
              <a:t>!</a:t>
            </a:r>
          </a:p>
          <a:p>
            <a:r>
              <a:rPr lang="fr-FR" b="1" dirty="0" smtClean="0">
                <a:solidFill>
                  <a:srgbClr val="FF0000"/>
                </a:solidFill>
                <a:latin typeface="Open Sans" panose="020B0606030504020204" pitchFamily="34" charset="0"/>
              </a:rPr>
              <a:t>Attention au bruit!</a:t>
            </a:r>
            <a:endParaRPr lang="fr-FR" b="1" dirty="0">
              <a:solidFill>
                <a:srgbClr val="FF0000"/>
              </a:solidFill>
            </a:endParaRPr>
          </a:p>
        </p:txBody>
      </p:sp>
      <p:pic>
        <p:nvPicPr>
          <p:cNvPr id="11" name="Image 10"/>
          <p:cNvPicPr>
            <a:picLocks noChangeAspect="1"/>
          </p:cNvPicPr>
          <p:nvPr/>
        </p:nvPicPr>
        <p:blipFill>
          <a:blip r:embed="rId2"/>
          <a:stretch>
            <a:fillRect/>
          </a:stretch>
        </p:blipFill>
        <p:spPr>
          <a:xfrm>
            <a:off x="2875818" y="2119651"/>
            <a:ext cx="5827764" cy="4138202"/>
          </a:xfrm>
          <a:prstGeom prst="rect">
            <a:avLst/>
          </a:prstGeom>
        </p:spPr>
      </p:pic>
      <p:grpSp>
        <p:nvGrpSpPr>
          <p:cNvPr id="20" name="Groupe 19"/>
          <p:cNvGrpSpPr/>
          <p:nvPr/>
        </p:nvGrpSpPr>
        <p:grpSpPr>
          <a:xfrm>
            <a:off x="-4766438" y="1850581"/>
            <a:ext cx="4572000" cy="4269022"/>
            <a:chOff x="130450" y="1844220"/>
            <a:chExt cx="4572000" cy="4269022"/>
          </a:xfrm>
        </p:grpSpPr>
        <p:pic>
          <p:nvPicPr>
            <p:cNvPr id="8" name="Image 7"/>
            <p:cNvPicPr>
              <a:picLocks noChangeAspect="1"/>
            </p:cNvPicPr>
            <p:nvPr/>
          </p:nvPicPr>
          <p:blipFill>
            <a:blip r:embed="rId3"/>
            <a:stretch>
              <a:fillRect/>
            </a:stretch>
          </p:blipFill>
          <p:spPr>
            <a:xfrm>
              <a:off x="212622" y="1844220"/>
              <a:ext cx="3850015" cy="2158887"/>
            </a:xfrm>
            <a:prstGeom prst="rect">
              <a:avLst/>
            </a:prstGeom>
          </p:spPr>
        </p:pic>
        <p:sp>
          <p:nvSpPr>
            <p:cNvPr id="12" name="Rectangle 11"/>
            <p:cNvSpPr/>
            <p:nvPr/>
          </p:nvSpPr>
          <p:spPr>
            <a:xfrm>
              <a:off x="130450" y="4051139"/>
              <a:ext cx="4572000" cy="2062103"/>
            </a:xfrm>
            <a:prstGeom prst="rect">
              <a:avLst/>
            </a:prstGeom>
            <a:solidFill>
              <a:schemeClr val="tx2"/>
            </a:solidFill>
          </p:spPr>
          <p:txBody>
            <a:bodyPr>
              <a:spAutoFit/>
            </a:bodyPr>
            <a:lstStyle/>
            <a:p>
              <a:r>
                <a:rPr lang="fr-FR" sz="1600" b="1" dirty="0">
                  <a:latin typeface="Open Sans" panose="020B0606030504020204" pitchFamily="34" charset="0"/>
                </a:rPr>
                <a:t>Advanced </a:t>
              </a:r>
              <a:r>
                <a:rPr lang="fr-FR" sz="1600" b="1" dirty="0" err="1">
                  <a:latin typeface="Open Sans" panose="020B0606030504020204" pitchFamily="34" charset="0"/>
                </a:rPr>
                <a:t>Virgo</a:t>
              </a:r>
              <a:r>
                <a:rPr lang="fr-FR" sz="1600" b="1" dirty="0">
                  <a:latin typeface="Open Sans" panose="020B0606030504020204" pitchFamily="34" charset="0"/>
                </a:rPr>
                <a:t>, le laser aura </a:t>
              </a:r>
              <a:r>
                <a:rPr lang="fr-FR" sz="1600" b="1" dirty="0" smtClean="0">
                  <a:latin typeface="Open Sans" panose="020B0606030504020204" pitchFamily="34" charset="0"/>
                </a:rPr>
                <a:t>:</a:t>
              </a:r>
            </a:p>
            <a:p>
              <a:pPr marL="285750" indent="-285750">
                <a:buFont typeface="Arial" panose="020B0604020202020204" pitchFamily="34" charset="0"/>
                <a:buChar char="•"/>
              </a:pPr>
              <a:r>
                <a:rPr lang="fr-FR" sz="1600" b="1" dirty="0" smtClean="0">
                  <a:latin typeface="Open Sans" panose="020B0606030504020204" pitchFamily="34" charset="0"/>
                </a:rPr>
                <a:t>Puissance </a:t>
              </a:r>
              <a:r>
                <a:rPr lang="fr-FR" sz="1600" b="1" dirty="0">
                  <a:latin typeface="Open Sans" panose="020B0606030504020204" pitchFamily="34" charset="0"/>
                </a:rPr>
                <a:t>de 200 W</a:t>
              </a:r>
              <a:r>
                <a:rPr lang="fr-FR" sz="1600" b="1" dirty="0" smtClean="0">
                  <a:latin typeface="Open Sans" panose="020B0606030504020204" pitchFamily="34" charset="0"/>
                </a:rPr>
                <a:t>atts </a:t>
              </a:r>
            </a:p>
            <a:p>
              <a:pPr marL="285750" indent="-285750">
                <a:buFont typeface="Arial" panose="020B0604020202020204" pitchFamily="34" charset="0"/>
                <a:buChar char="•"/>
              </a:pPr>
              <a:r>
                <a:rPr lang="fr-FR" sz="1600" b="1" dirty="0" smtClean="0"/>
                <a:t>Stabilité </a:t>
              </a:r>
              <a:r>
                <a:rPr lang="fr-FR" sz="1600" b="1" dirty="0"/>
                <a:t>en </a:t>
              </a:r>
              <a:r>
                <a:rPr lang="fr-FR" sz="1600" b="1" dirty="0" smtClean="0"/>
                <a:t>fréquence optimale </a:t>
              </a:r>
              <a:r>
                <a:rPr lang="fr-FR" sz="1200" dirty="0"/>
                <a:t>[10Hz-10 kHz]</a:t>
              </a:r>
              <a:r>
                <a:rPr lang="fr-FR" sz="1200" b="1" dirty="0" smtClean="0"/>
                <a:t>. </a:t>
              </a:r>
            </a:p>
            <a:p>
              <a:pPr marL="285750" indent="-285750">
                <a:buFont typeface="Arial" panose="020B0604020202020204" pitchFamily="34" charset="0"/>
                <a:buChar char="•"/>
              </a:pPr>
              <a:r>
                <a:rPr lang="fr-FR" sz="1600" b="1" dirty="0" smtClean="0"/>
                <a:t>Ses </a:t>
              </a:r>
              <a:r>
                <a:rPr lang="fr-FR" sz="1600" b="1" dirty="0"/>
                <a:t>fluctuations résiduelles de fréquence, d’amplitude, de pointé de faisceau, sont filtrées par la propagation dans un résonateur optique long de 144 m (Cavité de filtrage de mode</a:t>
              </a:r>
              <a:r>
                <a:rPr lang="fr-FR" sz="1600" b="1" dirty="0" smtClean="0"/>
                <a:t>).</a:t>
              </a:r>
              <a:endParaRPr lang="fr-FR" sz="1600" b="1" dirty="0"/>
            </a:p>
          </p:txBody>
        </p:sp>
      </p:grpSp>
      <p:sp>
        <p:nvSpPr>
          <p:cNvPr id="14" name="Rectangle 1"/>
          <p:cNvSpPr>
            <a:spLocks noChangeArrowheads="1"/>
          </p:cNvSpPr>
          <p:nvPr/>
        </p:nvSpPr>
        <p:spPr bwMode="auto">
          <a:xfrm>
            <a:off x="5861540" y="365655"/>
            <a:ext cx="2919389"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000" b="0" i="0" u="none" strike="noStrike" cap="none" normalizeH="0" baseline="0" smtClean="0">
                <a:ln>
                  <a:noFill/>
                </a:ln>
                <a:effectLst/>
                <a:latin typeface="inherit"/>
              </a:rPr>
              <a:t>Un bras est orienté sud-nord et l’autre est-ouest.</a:t>
            </a:r>
            <a:endParaRPr kumimoji="0" lang="fr-FR" altLang="fr-FR" sz="800" b="0" i="0" u="none" strike="noStrike" cap="none" normalizeH="0" baseline="0" smtClean="0">
              <a:ln>
                <a:noFill/>
              </a:ln>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800" b="0" i="0" u="none" strike="noStrike" cap="none" normalizeH="0" baseline="0" smtClean="0">
                <a:ln>
                  <a:noFill/>
                </a:ln>
                <a:effectLst/>
                <a:latin typeface="Arial" panose="020B0604020202020204" pitchFamily="34" charset="0"/>
              </a:rPr>
              <a:t/>
            </a:r>
            <a:br>
              <a:rPr kumimoji="0" lang="fr-FR" altLang="fr-FR" sz="1800" b="0" i="0" u="none" strike="noStrike" cap="none" normalizeH="0" baseline="0" smtClean="0">
                <a:ln>
                  <a:noFill/>
                </a:ln>
                <a:effectLst/>
                <a:latin typeface="Arial" panose="020B0604020202020204" pitchFamily="34" charset="0"/>
              </a:rPr>
            </a:br>
            <a:endParaRPr kumimoji="0" lang="fr-FR" altLang="fr-FR" sz="1800" b="0" i="0" u="none" strike="noStrike" cap="none" normalizeH="0" baseline="0" smtClean="0">
              <a:ln>
                <a:noFill/>
              </a:ln>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altLang="fr-FR" sz="1800" b="0" i="0" u="none" strike="noStrike" cap="none" normalizeH="0" baseline="0" smtClean="0">
              <a:ln>
                <a:noFill/>
              </a:ln>
              <a:effectLst/>
              <a:latin typeface="Arial" panose="020B0604020202020204" pitchFamily="34" charset="0"/>
            </a:endParaRPr>
          </a:p>
        </p:txBody>
      </p:sp>
      <p:sp>
        <p:nvSpPr>
          <p:cNvPr id="16" name="Rectangle 15"/>
          <p:cNvSpPr/>
          <p:nvPr/>
        </p:nvSpPr>
        <p:spPr>
          <a:xfrm>
            <a:off x="-4720633" y="-722361"/>
            <a:ext cx="4572000" cy="3416320"/>
          </a:xfrm>
          <a:prstGeom prst="rect">
            <a:avLst/>
          </a:prstGeom>
          <a:solidFill>
            <a:schemeClr val="tx2"/>
          </a:solidFill>
        </p:spPr>
        <p:txBody>
          <a:bodyPr>
            <a:spAutoFit/>
          </a:bodyPr>
          <a:lstStyle/>
          <a:p>
            <a:r>
              <a:rPr lang="fr-FR" b="1" dirty="0" smtClean="0">
                <a:latin typeface="Open Sans" panose="020B0606030504020204" pitchFamily="34" charset="0"/>
              </a:rPr>
              <a:t>Type de </a:t>
            </a:r>
            <a:r>
              <a:rPr lang="fr-FR" b="1" dirty="0">
                <a:latin typeface="Open Sans" panose="020B0606030504020204" pitchFamily="34" charset="0"/>
              </a:rPr>
              <a:t>bruits </a:t>
            </a:r>
            <a:r>
              <a:rPr lang="fr-FR" b="1" dirty="0" smtClean="0">
                <a:latin typeface="Open Sans" panose="020B0606030504020204" pitchFamily="34" charset="0"/>
              </a:rPr>
              <a:t>:</a:t>
            </a:r>
          </a:p>
          <a:p>
            <a:pPr marL="285750" indent="-285750">
              <a:buFont typeface="Arial" panose="020B0604020202020204" pitchFamily="34" charset="0"/>
              <a:buChar char="•"/>
            </a:pPr>
            <a:r>
              <a:rPr lang="fr-FR" b="1" dirty="0" smtClean="0">
                <a:solidFill>
                  <a:srgbClr val="0000FF"/>
                </a:solidFill>
                <a:latin typeface="Open Sans" panose="020B0606030504020204" pitchFamily="34" charset="0"/>
              </a:rPr>
              <a:t>sismique</a:t>
            </a:r>
            <a:r>
              <a:rPr lang="fr-FR" dirty="0" smtClean="0">
                <a:latin typeface="Open Sans" panose="020B0606030504020204" pitchFamily="34" charset="0"/>
              </a:rPr>
              <a:t> </a:t>
            </a:r>
            <a:r>
              <a:rPr lang="fr-FR" dirty="0">
                <a:latin typeface="Open Sans" panose="020B0606030504020204" pitchFamily="34" charset="0"/>
              </a:rPr>
              <a:t>généré par </a:t>
            </a:r>
            <a:r>
              <a:rPr lang="fr-FR" b="1" dirty="0">
                <a:sym typeface="Wingdings" panose="05000000000000000000" pitchFamily="2" charset="2"/>
              </a:rPr>
              <a:t>Vibrations </a:t>
            </a:r>
            <a:r>
              <a:rPr lang="fr-FR" b="1" dirty="0" err="1" smtClean="0">
                <a:sym typeface="Wingdings" panose="05000000000000000000" pitchFamily="2" charset="2"/>
              </a:rPr>
              <a:t>mecaniques</a:t>
            </a:r>
            <a:r>
              <a:rPr lang="fr-FR" b="1" dirty="0" smtClean="0">
                <a:sym typeface="Wingdings" panose="05000000000000000000" pitchFamily="2" charset="2"/>
              </a:rPr>
              <a:t> </a:t>
            </a:r>
            <a:r>
              <a:rPr lang="fr-FR" b="1" dirty="0">
                <a:sym typeface="Wingdings" panose="05000000000000000000" pitchFamily="2" charset="2"/>
              </a:rPr>
              <a:t>et </a:t>
            </a:r>
            <a:r>
              <a:rPr lang="fr-FR" b="1" dirty="0" smtClean="0">
                <a:sym typeface="Wingdings" panose="05000000000000000000" pitchFamily="2" charset="2"/>
              </a:rPr>
              <a:t>acoustiques</a:t>
            </a:r>
            <a:endParaRPr lang="fr-FR" b="1" dirty="0">
              <a:sym typeface="Wingdings" panose="05000000000000000000" pitchFamily="2" charset="2"/>
            </a:endParaRPr>
          </a:p>
          <a:p>
            <a:pPr marL="285750" indent="-285750">
              <a:buFont typeface="Arial" panose="020B0604020202020204" pitchFamily="34" charset="0"/>
              <a:buChar char="•"/>
            </a:pPr>
            <a:r>
              <a:rPr lang="fr-FR" b="1" dirty="0" smtClean="0">
                <a:solidFill>
                  <a:srgbClr val="FF0000"/>
                </a:solidFill>
                <a:latin typeface="Open Sans" panose="020B0606030504020204" pitchFamily="34" charset="0"/>
              </a:rPr>
              <a:t>thermique</a:t>
            </a:r>
            <a:r>
              <a:rPr lang="fr-FR" dirty="0" smtClean="0">
                <a:latin typeface="Open Sans" panose="020B0606030504020204" pitchFamily="34" charset="0"/>
              </a:rPr>
              <a:t> </a:t>
            </a:r>
            <a:r>
              <a:rPr lang="fr-FR" dirty="0">
                <a:latin typeface="Open Sans" panose="020B0606030504020204" pitchFamily="34" charset="0"/>
              </a:rPr>
              <a:t>produit par le mouvement des atomes à la surface des miroirs du fait de leur température non nulle</a:t>
            </a:r>
            <a:r>
              <a:rPr lang="fr-FR" dirty="0" smtClean="0">
                <a:latin typeface="Open Sans" panose="020B0606030504020204" pitchFamily="34" charset="0"/>
              </a:rPr>
              <a:t>.</a:t>
            </a:r>
          </a:p>
          <a:p>
            <a:pPr marL="285750" indent="-285750">
              <a:buFont typeface="Arial" panose="020B0604020202020204" pitchFamily="34" charset="0"/>
              <a:buChar char="•"/>
            </a:pPr>
            <a:r>
              <a:rPr lang="fr-FR" b="1" dirty="0" smtClean="0">
                <a:solidFill>
                  <a:srgbClr val="00CC00"/>
                </a:solidFill>
                <a:latin typeface="Open Sans" panose="020B0606030504020204" pitchFamily="34" charset="0"/>
              </a:rPr>
              <a:t>Bruit de fréquence du laser</a:t>
            </a:r>
          </a:p>
          <a:p>
            <a:endParaRPr lang="fr-FR" dirty="0" smtClean="0">
              <a:latin typeface="Open Sans" panose="020B0606030504020204" pitchFamily="34" charset="0"/>
            </a:endParaRPr>
          </a:p>
          <a:p>
            <a:pPr marL="285750" indent="-285750">
              <a:buFont typeface="Wingdings" panose="05000000000000000000" pitchFamily="2" charset="2"/>
              <a:buChar char="à"/>
            </a:pPr>
            <a:r>
              <a:rPr lang="fr-FR" dirty="0" smtClean="0">
                <a:latin typeface="Open Sans" panose="020B0606030504020204" pitchFamily="34" charset="0"/>
              </a:rPr>
              <a:t>vibrations </a:t>
            </a:r>
            <a:r>
              <a:rPr lang="fr-FR" dirty="0">
                <a:latin typeface="Open Sans" panose="020B0606030504020204" pitchFamily="34" charset="0"/>
              </a:rPr>
              <a:t>des miroirs </a:t>
            </a:r>
          </a:p>
          <a:p>
            <a:r>
              <a:rPr lang="fr-FR" dirty="0" smtClean="0">
                <a:latin typeface="Open Sans" panose="020B0606030504020204" pitchFamily="34" charset="0"/>
                <a:sym typeface="Wingdings" panose="05000000000000000000" pitchFamily="2" charset="2"/>
              </a:rPr>
              <a:t></a:t>
            </a:r>
            <a:r>
              <a:rPr lang="fr-FR" b="1" dirty="0" smtClean="0">
                <a:solidFill>
                  <a:srgbClr val="FF0000"/>
                </a:solidFill>
                <a:latin typeface="Open Sans" panose="020B0606030504020204" pitchFamily="34" charset="0"/>
              </a:rPr>
              <a:t>font </a:t>
            </a:r>
            <a:r>
              <a:rPr lang="fr-FR" b="1" dirty="0">
                <a:solidFill>
                  <a:srgbClr val="FF0000"/>
                </a:solidFill>
                <a:latin typeface="Open Sans" panose="020B0606030504020204" pitchFamily="34" charset="0"/>
              </a:rPr>
              <a:t>croire à un mouvement du miroir, imitant </a:t>
            </a:r>
            <a:r>
              <a:rPr lang="fr-FR" b="1" dirty="0" smtClean="0">
                <a:solidFill>
                  <a:srgbClr val="FF0000"/>
                </a:solidFill>
                <a:latin typeface="Open Sans" panose="020B0606030504020204" pitchFamily="34" charset="0"/>
              </a:rPr>
              <a:t>le </a:t>
            </a:r>
            <a:r>
              <a:rPr lang="fr-FR" b="1" dirty="0">
                <a:solidFill>
                  <a:srgbClr val="FF0000"/>
                </a:solidFill>
                <a:latin typeface="Open Sans" panose="020B0606030504020204" pitchFamily="34" charset="0"/>
              </a:rPr>
              <a:t>signal produit par une onde gravitationnelle</a:t>
            </a:r>
            <a:r>
              <a:rPr lang="fr-FR" dirty="0">
                <a:latin typeface="Open Sans" panose="020B0606030504020204" pitchFamily="34" charset="0"/>
              </a:rPr>
              <a:t>.</a:t>
            </a:r>
            <a:endParaRPr lang="fr-FR" dirty="0"/>
          </a:p>
        </p:txBody>
      </p:sp>
      <p:sp>
        <p:nvSpPr>
          <p:cNvPr id="18" name="ZoneTexte 17"/>
          <p:cNvSpPr txBox="1"/>
          <p:nvPr/>
        </p:nvSpPr>
        <p:spPr>
          <a:xfrm>
            <a:off x="219075" y="1372267"/>
            <a:ext cx="7853432" cy="369332"/>
          </a:xfrm>
          <a:prstGeom prst="rect">
            <a:avLst/>
          </a:prstGeom>
          <a:noFill/>
        </p:spPr>
        <p:txBody>
          <a:bodyPr wrap="none" rtlCol="0">
            <a:spAutoFit/>
          </a:bodyPr>
          <a:lstStyle/>
          <a:p>
            <a:r>
              <a:rPr lang="fr-FR" b="1" dirty="0" smtClean="0"/>
              <a:t>Projet VIRGO : Interféromètres pour mesure d’ondes gravitationnelles</a:t>
            </a:r>
            <a:endParaRPr lang="fr-FR" b="1" dirty="0"/>
          </a:p>
        </p:txBody>
      </p:sp>
      <p:pic>
        <p:nvPicPr>
          <p:cNvPr id="19" name="Image 18"/>
          <p:cNvPicPr>
            <a:picLocks noChangeAspect="1"/>
          </p:cNvPicPr>
          <p:nvPr/>
        </p:nvPicPr>
        <p:blipFill>
          <a:blip r:embed="rId2"/>
          <a:stretch>
            <a:fillRect/>
          </a:stretch>
        </p:blipFill>
        <p:spPr>
          <a:xfrm>
            <a:off x="5009170" y="1878388"/>
            <a:ext cx="3846442" cy="2731297"/>
          </a:xfrm>
          <a:prstGeom prst="rect">
            <a:avLst/>
          </a:prstGeom>
        </p:spPr>
      </p:pic>
      <p:grpSp>
        <p:nvGrpSpPr>
          <p:cNvPr id="26" name="Groupe 25"/>
          <p:cNvGrpSpPr/>
          <p:nvPr/>
        </p:nvGrpSpPr>
        <p:grpSpPr>
          <a:xfrm>
            <a:off x="-1186555" y="7027482"/>
            <a:ext cx="5198859" cy="3585289"/>
            <a:chOff x="-530235" y="2632374"/>
            <a:chExt cx="5198859" cy="3585289"/>
          </a:xfrm>
        </p:grpSpPr>
        <p:pic>
          <p:nvPicPr>
            <p:cNvPr id="17" name="Image 16"/>
            <p:cNvPicPr>
              <a:picLocks noChangeAspect="1"/>
            </p:cNvPicPr>
            <p:nvPr/>
          </p:nvPicPr>
          <p:blipFill>
            <a:blip r:embed="rId4"/>
            <a:stretch>
              <a:fillRect/>
            </a:stretch>
          </p:blipFill>
          <p:spPr>
            <a:xfrm>
              <a:off x="933165" y="3001706"/>
              <a:ext cx="2185544" cy="3215957"/>
            </a:xfrm>
            <a:prstGeom prst="rect">
              <a:avLst/>
            </a:prstGeom>
          </p:spPr>
        </p:pic>
        <p:sp>
          <p:nvSpPr>
            <p:cNvPr id="21" name="ZoneTexte 20"/>
            <p:cNvSpPr txBox="1"/>
            <p:nvPr/>
          </p:nvSpPr>
          <p:spPr>
            <a:xfrm>
              <a:off x="-530235" y="2632374"/>
              <a:ext cx="5198859" cy="369332"/>
            </a:xfrm>
            <a:prstGeom prst="rect">
              <a:avLst/>
            </a:prstGeom>
            <a:solidFill>
              <a:schemeClr val="tx2"/>
            </a:solidFill>
          </p:spPr>
          <p:txBody>
            <a:bodyPr wrap="none" rtlCol="0">
              <a:spAutoFit/>
            </a:bodyPr>
            <a:lstStyle/>
            <a:p>
              <a:r>
                <a:rPr lang="fr-FR" b="1" dirty="0" smtClean="0">
                  <a:solidFill>
                    <a:srgbClr val="0000FF"/>
                  </a:solidFill>
                  <a:sym typeface="Wingdings" panose="05000000000000000000" pitchFamily="2" charset="2"/>
                </a:rPr>
                <a:t>Stabilisateurs Sismiques (miroirs suspendus)</a:t>
              </a:r>
              <a:endParaRPr lang="fr-FR" b="1" dirty="0">
                <a:solidFill>
                  <a:srgbClr val="0000FF"/>
                </a:solidFill>
              </a:endParaRPr>
            </a:p>
          </p:txBody>
        </p:sp>
      </p:grpSp>
      <p:grpSp>
        <p:nvGrpSpPr>
          <p:cNvPr id="28" name="Groupe 27"/>
          <p:cNvGrpSpPr/>
          <p:nvPr/>
        </p:nvGrpSpPr>
        <p:grpSpPr>
          <a:xfrm>
            <a:off x="9234416" y="1720058"/>
            <a:ext cx="2646943" cy="1906518"/>
            <a:chOff x="9194672" y="4240353"/>
            <a:chExt cx="2646943" cy="1906518"/>
          </a:xfrm>
        </p:grpSpPr>
        <p:pic>
          <p:nvPicPr>
            <p:cNvPr id="13" name="Image 12"/>
            <p:cNvPicPr>
              <a:picLocks noChangeAspect="1"/>
            </p:cNvPicPr>
            <p:nvPr/>
          </p:nvPicPr>
          <p:blipFill>
            <a:blip r:embed="rId5"/>
            <a:stretch>
              <a:fillRect/>
            </a:stretch>
          </p:blipFill>
          <p:spPr>
            <a:xfrm>
              <a:off x="9335190" y="4609685"/>
              <a:ext cx="2427136" cy="1537186"/>
            </a:xfrm>
            <a:prstGeom prst="rect">
              <a:avLst/>
            </a:prstGeom>
          </p:spPr>
        </p:pic>
        <p:sp>
          <p:nvSpPr>
            <p:cNvPr id="27" name="ZoneTexte 26"/>
            <p:cNvSpPr txBox="1"/>
            <p:nvPr/>
          </p:nvSpPr>
          <p:spPr>
            <a:xfrm>
              <a:off x="9194672" y="4240353"/>
              <a:ext cx="2646943" cy="369332"/>
            </a:xfrm>
            <a:prstGeom prst="rect">
              <a:avLst/>
            </a:prstGeom>
            <a:solidFill>
              <a:schemeClr val="tx2"/>
            </a:solidFill>
          </p:spPr>
          <p:txBody>
            <a:bodyPr wrap="none" rtlCol="0">
              <a:spAutoFit/>
            </a:bodyPr>
            <a:lstStyle/>
            <a:p>
              <a:r>
                <a:rPr lang="fr-FR" b="1" dirty="0" smtClean="0"/>
                <a:t>Trajets sous Ultra vide</a:t>
              </a:r>
              <a:endParaRPr lang="fr-FR" b="1" dirty="0"/>
            </a:p>
          </p:txBody>
        </p:sp>
      </p:grpSp>
    </p:spTree>
    <p:extLst>
      <p:ext uri="{BB962C8B-B14F-4D97-AF65-F5344CB8AC3E}">
        <p14:creationId xmlns:p14="http://schemas.microsoft.com/office/powerpoint/2010/main" val="2158458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subTnLst>
                                    <p:set>
                                      <p:cBhvr override="childStyle">
                                        <p:cTn dur="1" fill="hold" display="0" masterRel="nextClick" afterEffect="1"/>
                                        <p:tgtEl>
                                          <p:spTgt spid="10"/>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11"/>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par>
                                <p:cTn id="14" presetID="42" presetClass="path" presetSubtype="0" accel="50000" decel="50000" fill="hold" grpId="0" nodeType="withEffect">
                                  <p:stCondLst>
                                    <p:cond delay="0"/>
                                  </p:stCondLst>
                                  <p:childTnLst>
                                    <p:animMotion origin="layout" path="M -5.55556E-7 0 L 0.54375 0.38148 " pathEditMode="relative" rAng="0" ptsTypes="AA">
                                      <p:cBhvr>
                                        <p:cTn id="15" dur="2000" fill="hold"/>
                                        <p:tgtEl>
                                          <p:spTgt spid="16"/>
                                        </p:tgtEl>
                                        <p:attrNameLst>
                                          <p:attrName>ppt_x</p:attrName>
                                          <p:attrName>ppt_y</p:attrName>
                                        </p:attrNameLst>
                                      </p:cBhvr>
                                      <p:rCtr x="27187" y="19074"/>
                                    </p:animMotion>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16" fill="hold">
                      <p:stCondLst>
                        <p:cond delay="indefinite"/>
                      </p:stCondLst>
                      <p:childTnLst>
                        <p:par>
                          <p:cTn id="17" fill="hold">
                            <p:stCondLst>
                              <p:cond delay="0"/>
                            </p:stCondLst>
                            <p:childTnLst>
                              <p:par>
                                <p:cTn id="18" presetID="42" presetClass="path" presetSubtype="0" accel="50000" decel="50000" fill="hold" nodeType="clickEffect">
                                  <p:stCondLst>
                                    <p:cond delay="0"/>
                                  </p:stCondLst>
                                  <p:childTnLst>
                                    <p:animMotion origin="layout" path="M 5.55556E-7 1.48148E-6 L 0.5691 0.0037 " pathEditMode="relative" rAng="0" ptsTypes="AA">
                                      <p:cBhvr>
                                        <p:cTn id="19" dur="2000" fill="hold"/>
                                        <p:tgtEl>
                                          <p:spTgt spid="20"/>
                                        </p:tgtEl>
                                        <p:attrNameLst>
                                          <p:attrName>ppt_x</p:attrName>
                                          <p:attrName>ppt_y</p:attrName>
                                        </p:attrNameLst>
                                      </p:cBhvr>
                                      <p:rCtr x="28455" y="185"/>
                                    </p:animMotion>
                                  </p:childTnLst>
                                  <p:subTnLst>
                                    <p:set>
                                      <p:cBhvr override="childStyle">
                                        <p:cTn dur="1" fill="hold" display="0" masterRel="nextClick" afterEffect="1"/>
                                        <p:tgtEl>
                                          <p:spTgt spid="20"/>
                                        </p:tgtEl>
                                        <p:attrNameLst>
                                          <p:attrName>style.visibility</p:attrName>
                                        </p:attrNameLst>
                                      </p:cBhvr>
                                      <p:to>
                                        <p:strVal val="hidden"/>
                                      </p:to>
                                    </p:set>
                                  </p:subTnLst>
                                </p:cTn>
                              </p:par>
                            </p:childTnLst>
                          </p:cTn>
                        </p:par>
                      </p:childTnLst>
                    </p:cTn>
                  </p:par>
                  <p:par>
                    <p:cTn id="20" fill="hold">
                      <p:stCondLst>
                        <p:cond delay="indefinite"/>
                      </p:stCondLst>
                      <p:childTnLst>
                        <p:par>
                          <p:cTn id="21" fill="hold">
                            <p:stCondLst>
                              <p:cond delay="0"/>
                            </p:stCondLst>
                            <p:childTnLst>
                              <p:par>
                                <p:cTn id="22" presetID="42" presetClass="path" presetSubtype="0" accel="25000" decel="25000" fill="hold" nodeType="clickEffect">
                                  <p:stCondLst>
                                    <p:cond delay="0"/>
                                  </p:stCondLst>
                                  <p:childTnLst>
                                    <p:animMotion origin="layout" path="M 0.00834 -4.81481E-6 L -0.29045 -0.02407 " pathEditMode="relative" rAng="0" ptsTypes="AA">
                                      <p:cBhvr>
                                        <p:cTn id="23" dur="2000" fill="hold"/>
                                        <p:tgtEl>
                                          <p:spTgt spid="28"/>
                                        </p:tgtEl>
                                        <p:attrNameLst>
                                          <p:attrName>ppt_x</p:attrName>
                                          <p:attrName>ppt_y</p:attrName>
                                        </p:attrNameLst>
                                      </p:cBhvr>
                                      <p:rCtr x="-14948" y="-1204"/>
                                    </p:animMotion>
                                  </p:childTnLst>
                                </p:cTn>
                              </p:par>
                              <p:par>
                                <p:cTn id="24" presetID="42" presetClass="path" presetSubtype="0" accel="50000" decel="50000" fill="hold" nodeType="withEffect">
                                  <p:stCondLst>
                                    <p:cond delay="0"/>
                                  </p:stCondLst>
                                  <p:childTnLst>
                                    <p:animMotion origin="layout" path="M -3.88889E-6 -1.11111E-6 L 0.16007 -0.72222 " pathEditMode="relative" rAng="0" ptsTypes="AA">
                                      <p:cBhvr>
                                        <p:cTn id="25" dur="2000" fill="hold"/>
                                        <p:tgtEl>
                                          <p:spTgt spid="26"/>
                                        </p:tgtEl>
                                        <p:attrNameLst>
                                          <p:attrName>ppt_x</p:attrName>
                                          <p:attrName>ppt_y</p:attrName>
                                        </p:attrNameLst>
                                      </p:cBhvr>
                                      <p:rCtr x="8003" y="-3611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40</a:t>
            </a:fld>
            <a:endParaRPr lang="fr-FR"/>
          </a:p>
        </p:txBody>
      </p:sp>
      <p:grpSp>
        <p:nvGrpSpPr>
          <p:cNvPr id="925" name="Groupe 921"/>
          <p:cNvGrpSpPr>
            <a:grpSpLocks/>
          </p:cNvGrpSpPr>
          <p:nvPr/>
        </p:nvGrpSpPr>
        <p:grpSpPr bwMode="auto">
          <a:xfrm>
            <a:off x="1068388" y="1074738"/>
            <a:ext cx="7373937" cy="4316412"/>
            <a:chOff x="1068658" y="1074187"/>
            <a:chExt cx="7373938" cy="4316695"/>
          </a:xfrm>
        </p:grpSpPr>
        <p:grpSp>
          <p:nvGrpSpPr>
            <p:cNvPr id="926" name="Groupe 1"/>
            <p:cNvGrpSpPr>
              <a:grpSpLocks/>
            </p:cNvGrpSpPr>
            <p:nvPr/>
          </p:nvGrpSpPr>
          <p:grpSpPr bwMode="auto">
            <a:xfrm>
              <a:off x="1068658" y="1074187"/>
              <a:ext cx="7373938" cy="4316695"/>
              <a:chOff x="1025526" y="2031719"/>
              <a:chExt cx="7373938" cy="4316695"/>
            </a:xfrm>
          </p:grpSpPr>
          <p:grpSp>
            <p:nvGrpSpPr>
              <p:cNvPr id="928" name="Group 2"/>
              <p:cNvGrpSpPr>
                <a:grpSpLocks/>
              </p:cNvGrpSpPr>
              <p:nvPr/>
            </p:nvGrpSpPr>
            <p:grpSpPr bwMode="auto">
              <a:xfrm rot="20845022" flipH="1">
                <a:off x="5451476" y="5503864"/>
                <a:ext cx="1539875" cy="85725"/>
                <a:chOff x="2381" y="1842"/>
                <a:chExt cx="1663" cy="90"/>
              </a:xfrm>
            </p:grpSpPr>
            <p:grpSp>
              <p:nvGrpSpPr>
                <p:cNvPr id="1822" name="Group 3"/>
                <p:cNvGrpSpPr>
                  <a:grpSpLocks/>
                </p:cNvGrpSpPr>
                <p:nvPr/>
              </p:nvGrpSpPr>
              <p:grpSpPr bwMode="auto">
                <a:xfrm>
                  <a:off x="2381" y="1842"/>
                  <a:ext cx="590" cy="90"/>
                  <a:chOff x="1604" y="1003"/>
                  <a:chExt cx="3034" cy="2416"/>
                </a:xfrm>
              </p:grpSpPr>
              <p:sp>
                <p:nvSpPr>
                  <p:cNvPr id="1839" name="Freeform 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40" name="Freeform 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41" name="Freeform 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42" name="Freeform 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43" name="Freeform 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44" name="Freeform 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45" name="Freeform 1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823" name="Group 11"/>
                <p:cNvGrpSpPr>
                  <a:grpSpLocks/>
                </p:cNvGrpSpPr>
                <p:nvPr/>
              </p:nvGrpSpPr>
              <p:grpSpPr bwMode="auto">
                <a:xfrm>
                  <a:off x="2919" y="1842"/>
                  <a:ext cx="590" cy="90"/>
                  <a:chOff x="1604" y="1003"/>
                  <a:chExt cx="3034" cy="2416"/>
                </a:xfrm>
              </p:grpSpPr>
              <p:sp>
                <p:nvSpPr>
                  <p:cNvPr id="1832" name="Freeform 1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33" name="Freeform 1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34" name="Freeform 1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35" name="Freeform 1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36" name="Freeform 1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37" name="Freeform 1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38" name="Freeform 1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824" name="Group 19"/>
                <p:cNvGrpSpPr>
                  <a:grpSpLocks/>
                </p:cNvGrpSpPr>
                <p:nvPr/>
              </p:nvGrpSpPr>
              <p:grpSpPr bwMode="auto">
                <a:xfrm>
                  <a:off x="3454" y="1842"/>
                  <a:ext cx="590" cy="90"/>
                  <a:chOff x="1604" y="1003"/>
                  <a:chExt cx="3034" cy="2416"/>
                </a:xfrm>
              </p:grpSpPr>
              <p:sp>
                <p:nvSpPr>
                  <p:cNvPr id="1825" name="Freeform 2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26" name="Freeform 2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27" name="Freeform 2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28" name="Freeform 2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29" name="Freeform 2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30" name="Freeform 2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31" name="Freeform 2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29" name="Group 27"/>
              <p:cNvGrpSpPr>
                <a:grpSpLocks/>
              </p:cNvGrpSpPr>
              <p:nvPr/>
            </p:nvGrpSpPr>
            <p:grpSpPr bwMode="auto">
              <a:xfrm rot="1483819" flipH="1">
                <a:off x="5513389" y="5110164"/>
                <a:ext cx="1857375" cy="84137"/>
                <a:chOff x="2381" y="1842"/>
                <a:chExt cx="1663" cy="90"/>
              </a:xfrm>
            </p:grpSpPr>
            <p:grpSp>
              <p:nvGrpSpPr>
                <p:cNvPr id="1798" name="Group 28"/>
                <p:cNvGrpSpPr>
                  <a:grpSpLocks/>
                </p:cNvGrpSpPr>
                <p:nvPr/>
              </p:nvGrpSpPr>
              <p:grpSpPr bwMode="auto">
                <a:xfrm>
                  <a:off x="2381" y="1842"/>
                  <a:ext cx="590" cy="90"/>
                  <a:chOff x="1604" y="1003"/>
                  <a:chExt cx="3034" cy="2416"/>
                </a:xfrm>
              </p:grpSpPr>
              <p:sp>
                <p:nvSpPr>
                  <p:cNvPr id="1815" name="Freeform 2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16" name="Freeform 3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17" name="Freeform 3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18" name="Freeform 3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19" name="Freeform 3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20" name="Freeform 3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21" name="Freeform 3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799" name="Group 36"/>
                <p:cNvGrpSpPr>
                  <a:grpSpLocks/>
                </p:cNvGrpSpPr>
                <p:nvPr/>
              </p:nvGrpSpPr>
              <p:grpSpPr bwMode="auto">
                <a:xfrm>
                  <a:off x="2919" y="1842"/>
                  <a:ext cx="590" cy="90"/>
                  <a:chOff x="1604" y="1003"/>
                  <a:chExt cx="3034" cy="2416"/>
                </a:xfrm>
              </p:grpSpPr>
              <p:sp>
                <p:nvSpPr>
                  <p:cNvPr id="1808" name="Freeform 3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09" name="Freeform 3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10" name="Freeform 3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11" name="Freeform 4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12" name="Freeform 4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13" name="Freeform 4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14" name="Freeform 4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800" name="Group 44"/>
                <p:cNvGrpSpPr>
                  <a:grpSpLocks/>
                </p:cNvGrpSpPr>
                <p:nvPr/>
              </p:nvGrpSpPr>
              <p:grpSpPr bwMode="auto">
                <a:xfrm>
                  <a:off x="3454" y="1842"/>
                  <a:ext cx="590" cy="90"/>
                  <a:chOff x="1604" y="1003"/>
                  <a:chExt cx="3034" cy="2416"/>
                </a:xfrm>
              </p:grpSpPr>
              <p:sp>
                <p:nvSpPr>
                  <p:cNvPr id="1801" name="Freeform 4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02" name="Freeform 4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03" name="Freeform 4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04" name="Freeform 4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05" name="Freeform 4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06" name="Freeform 5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807" name="Freeform 5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30" name="Group 52"/>
              <p:cNvGrpSpPr>
                <a:grpSpLocks/>
              </p:cNvGrpSpPr>
              <p:nvPr/>
            </p:nvGrpSpPr>
            <p:grpSpPr bwMode="auto">
              <a:xfrm rot="751729" flipH="1">
                <a:off x="5632451" y="5313364"/>
                <a:ext cx="1190625" cy="84137"/>
                <a:chOff x="2381" y="1842"/>
                <a:chExt cx="1663" cy="90"/>
              </a:xfrm>
            </p:grpSpPr>
            <p:grpSp>
              <p:nvGrpSpPr>
                <p:cNvPr id="1774" name="Group 53"/>
                <p:cNvGrpSpPr>
                  <a:grpSpLocks/>
                </p:cNvGrpSpPr>
                <p:nvPr/>
              </p:nvGrpSpPr>
              <p:grpSpPr bwMode="auto">
                <a:xfrm>
                  <a:off x="2381" y="1842"/>
                  <a:ext cx="590" cy="90"/>
                  <a:chOff x="1604" y="1003"/>
                  <a:chExt cx="3034" cy="2416"/>
                </a:xfrm>
              </p:grpSpPr>
              <p:sp>
                <p:nvSpPr>
                  <p:cNvPr id="1791" name="Freeform 5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92" name="Freeform 5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93" name="Freeform 5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94" name="Freeform 5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95" name="Freeform 5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96" name="Freeform 5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97" name="Freeform 6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775" name="Group 61"/>
                <p:cNvGrpSpPr>
                  <a:grpSpLocks/>
                </p:cNvGrpSpPr>
                <p:nvPr/>
              </p:nvGrpSpPr>
              <p:grpSpPr bwMode="auto">
                <a:xfrm>
                  <a:off x="2919" y="1842"/>
                  <a:ext cx="590" cy="90"/>
                  <a:chOff x="1604" y="1003"/>
                  <a:chExt cx="3034" cy="2416"/>
                </a:xfrm>
              </p:grpSpPr>
              <p:sp>
                <p:nvSpPr>
                  <p:cNvPr id="1784" name="Freeform 6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85" name="Freeform 6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86" name="Freeform 6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87" name="Freeform 6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88" name="Freeform 6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89" name="Freeform 6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90" name="Freeform 6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776" name="Group 69"/>
                <p:cNvGrpSpPr>
                  <a:grpSpLocks/>
                </p:cNvGrpSpPr>
                <p:nvPr/>
              </p:nvGrpSpPr>
              <p:grpSpPr bwMode="auto">
                <a:xfrm>
                  <a:off x="3454" y="1842"/>
                  <a:ext cx="590" cy="90"/>
                  <a:chOff x="1604" y="1003"/>
                  <a:chExt cx="3034" cy="2416"/>
                </a:xfrm>
              </p:grpSpPr>
              <p:sp>
                <p:nvSpPr>
                  <p:cNvPr id="1777" name="Freeform 7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78" name="Freeform 7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79" name="Freeform 7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80" name="Freeform 7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81" name="Freeform 7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82" name="Freeform 7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83" name="Freeform 7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31" name="Group 77"/>
              <p:cNvGrpSpPr>
                <a:grpSpLocks/>
              </p:cNvGrpSpPr>
              <p:nvPr/>
            </p:nvGrpSpPr>
            <p:grpSpPr bwMode="auto">
              <a:xfrm rot="20845022" flipH="1">
                <a:off x="5673726" y="5692775"/>
                <a:ext cx="1539875" cy="84138"/>
                <a:chOff x="2381" y="1842"/>
                <a:chExt cx="1663" cy="90"/>
              </a:xfrm>
            </p:grpSpPr>
            <p:grpSp>
              <p:nvGrpSpPr>
                <p:cNvPr id="1750" name="Group 78"/>
                <p:cNvGrpSpPr>
                  <a:grpSpLocks/>
                </p:cNvGrpSpPr>
                <p:nvPr/>
              </p:nvGrpSpPr>
              <p:grpSpPr bwMode="auto">
                <a:xfrm>
                  <a:off x="2381" y="1842"/>
                  <a:ext cx="590" cy="90"/>
                  <a:chOff x="1604" y="1003"/>
                  <a:chExt cx="3034" cy="2416"/>
                </a:xfrm>
              </p:grpSpPr>
              <p:sp>
                <p:nvSpPr>
                  <p:cNvPr id="1767" name="Freeform 7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68" name="Freeform 8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69" name="Freeform 8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70" name="Freeform 8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71" name="Freeform 8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72" name="Freeform 8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73" name="Freeform 8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751" name="Group 86"/>
                <p:cNvGrpSpPr>
                  <a:grpSpLocks/>
                </p:cNvGrpSpPr>
                <p:nvPr/>
              </p:nvGrpSpPr>
              <p:grpSpPr bwMode="auto">
                <a:xfrm>
                  <a:off x="2919" y="1842"/>
                  <a:ext cx="590" cy="90"/>
                  <a:chOff x="1604" y="1003"/>
                  <a:chExt cx="3034" cy="2416"/>
                </a:xfrm>
              </p:grpSpPr>
              <p:sp>
                <p:nvSpPr>
                  <p:cNvPr id="1760" name="Freeform 8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61" name="Freeform 8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62" name="Freeform 8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63" name="Freeform 9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64" name="Freeform 9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65" name="Freeform 9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66" name="Freeform 9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752" name="Group 94"/>
                <p:cNvGrpSpPr>
                  <a:grpSpLocks/>
                </p:cNvGrpSpPr>
                <p:nvPr/>
              </p:nvGrpSpPr>
              <p:grpSpPr bwMode="auto">
                <a:xfrm>
                  <a:off x="3454" y="1842"/>
                  <a:ext cx="590" cy="90"/>
                  <a:chOff x="1604" y="1003"/>
                  <a:chExt cx="3034" cy="2416"/>
                </a:xfrm>
              </p:grpSpPr>
              <p:sp>
                <p:nvSpPr>
                  <p:cNvPr id="1753" name="Freeform 9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54" name="Freeform 9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55" name="Freeform 9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56" name="Freeform 9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57" name="Freeform 9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58" name="Freeform 10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59" name="Freeform 10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32" name="Group 102"/>
              <p:cNvGrpSpPr>
                <a:grpSpLocks/>
              </p:cNvGrpSpPr>
              <p:nvPr/>
            </p:nvGrpSpPr>
            <p:grpSpPr bwMode="auto">
              <a:xfrm flipH="1">
                <a:off x="5392739" y="5457826"/>
                <a:ext cx="1265237" cy="85725"/>
                <a:chOff x="2381" y="1842"/>
                <a:chExt cx="1663" cy="90"/>
              </a:xfrm>
            </p:grpSpPr>
            <p:grpSp>
              <p:nvGrpSpPr>
                <p:cNvPr id="1726" name="Group 103"/>
                <p:cNvGrpSpPr>
                  <a:grpSpLocks/>
                </p:cNvGrpSpPr>
                <p:nvPr/>
              </p:nvGrpSpPr>
              <p:grpSpPr bwMode="auto">
                <a:xfrm>
                  <a:off x="2381" y="1842"/>
                  <a:ext cx="590" cy="90"/>
                  <a:chOff x="1604" y="1003"/>
                  <a:chExt cx="3034" cy="2416"/>
                </a:xfrm>
              </p:grpSpPr>
              <p:sp>
                <p:nvSpPr>
                  <p:cNvPr id="1743" name="Freeform 10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44" name="Freeform 10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45" name="Freeform 10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46" name="Freeform 10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47" name="Freeform 10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48" name="Freeform 10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49" name="Freeform 11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727" name="Group 111"/>
                <p:cNvGrpSpPr>
                  <a:grpSpLocks/>
                </p:cNvGrpSpPr>
                <p:nvPr/>
              </p:nvGrpSpPr>
              <p:grpSpPr bwMode="auto">
                <a:xfrm>
                  <a:off x="2919" y="1842"/>
                  <a:ext cx="590" cy="90"/>
                  <a:chOff x="1604" y="1003"/>
                  <a:chExt cx="3034" cy="2416"/>
                </a:xfrm>
              </p:grpSpPr>
              <p:sp>
                <p:nvSpPr>
                  <p:cNvPr id="1736" name="Freeform 11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37" name="Freeform 11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38" name="Freeform 11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39" name="Freeform 11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40" name="Freeform 11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41" name="Freeform 11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42" name="Freeform 11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728" name="Group 119"/>
                <p:cNvGrpSpPr>
                  <a:grpSpLocks/>
                </p:cNvGrpSpPr>
                <p:nvPr/>
              </p:nvGrpSpPr>
              <p:grpSpPr bwMode="auto">
                <a:xfrm>
                  <a:off x="3454" y="1842"/>
                  <a:ext cx="590" cy="90"/>
                  <a:chOff x="1604" y="1003"/>
                  <a:chExt cx="3034" cy="2416"/>
                </a:xfrm>
              </p:grpSpPr>
              <p:sp>
                <p:nvSpPr>
                  <p:cNvPr id="1729" name="Freeform 12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30" name="Freeform 12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31" name="Freeform 12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32" name="Freeform 12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33" name="Freeform 12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34" name="Freeform 12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35" name="Freeform 12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33" name="Group 127"/>
              <p:cNvGrpSpPr>
                <a:grpSpLocks/>
              </p:cNvGrpSpPr>
              <p:nvPr/>
            </p:nvGrpSpPr>
            <p:grpSpPr bwMode="auto">
              <a:xfrm rot="1483819" flipH="1">
                <a:off x="5594351" y="5205414"/>
                <a:ext cx="1190625" cy="77787"/>
                <a:chOff x="2381" y="1842"/>
                <a:chExt cx="1663" cy="90"/>
              </a:xfrm>
            </p:grpSpPr>
            <p:grpSp>
              <p:nvGrpSpPr>
                <p:cNvPr id="1702" name="Group 128"/>
                <p:cNvGrpSpPr>
                  <a:grpSpLocks/>
                </p:cNvGrpSpPr>
                <p:nvPr/>
              </p:nvGrpSpPr>
              <p:grpSpPr bwMode="auto">
                <a:xfrm>
                  <a:off x="2381" y="1842"/>
                  <a:ext cx="590" cy="90"/>
                  <a:chOff x="1604" y="1003"/>
                  <a:chExt cx="3034" cy="2416"/>
                </a:xfrm>
              </p:grpSpPr>
              <p:sp>
                <p:nvSpPr>
                  <p:cNvPr id="1719" name="Freeform 12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20" name="Freeform 13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21" name="Freeform 13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22" name="Freeform 13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23" name="Freeform 13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24" name="Freeform 13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25" name="Freeform 13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703" name="Group 136"/>
                <p:cNvGrpSpPr>
                  <a:grpSpLocks/>
                </p:cNvGrpSpPr>
                <p:nvPr/>
              </p:nvGrpSpPr>
              <p:grpSpPr bwMode="auto">
                <a:xfrm>
                  <a:off x="2919" y="1842"/>
                  <a:ext cx="590" cy="90"/>
                  <a:chOff x="1604" y="1003"/>
                  <a:chExt cx="3034" cy="2416"/>
                </a:xfrm>
              </p:grpSpPr>
              <p:sp>
                <p:nvSpPr>
                  <p:cNvPr id="1712" name="Freeform 13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13" name="Freeform 13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14" name="Freeform 13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15" name="Freeform 14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16" name="Freeform 14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17" name="Freeform 14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18" name="Freeform 14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704" name="Group 144"/>
                <p:cNvGrpSpPr>
                  <a:grpSpLocks/>
                </p:cNvGrpSpPr>
                <p:nvPr/>
              </p:nvGrpSpPr>
              <p:grpSpPr bwMode="auto">
                <a:xfrm>
                  <a:off x="3454" y="1842"/>
                  <a:ext cx="590" cy="90"/>
                  <a:chOff x="1604" y="1003"/>
                  <a:chExt cx="3034" cy="2416"/>
                </a:xfrm>
              </p:grpSpPr>
              <p:sp>
                <p:nvSpPr>
                  <p:cNvPr id="1705" name="Freeform 14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06" name="Freeform 14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07" name="Freeform 14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08" name="Freeform 14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09" name="Freeform 14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10" name="Freeform 15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11" name="Freeform 15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34" name="Group 152"/>
              <p:cNvGrpSpPr>
                <a:grpSpLocks/>
              </p:cNvGrpSpPr>
              <p:nvPr/>
            </p:nvGrpSpPr>
            <p:grpSpPr bwMode="auto">
              <a:xfrm rot="20845022" flipH="1">
                <a:off x="5422900" y="5873751"/>
                <a:ext cx="1606550" cy="92075"/>
                <a:chOff x="2381" y="1842"/>
                <a:chExt cx="1663" cy="90"/>
              </a:xfrm>
            </p:grpSpPr>
            <p:grpSp>
              <p:nvGrpSpPr>
                <p:cNvPr id="1678" name="Group 153"/>
                <p:cNvGrpSpPr>
                  <a:grpSpLocks/>
                </p:cNvGrpSpPr>
                <p:nvPr/>
              </p:nvGrpSpPr>
              <p:grpSpPr bwMode="auto">
                <a:xfrm>
                  <a:off x="2381" y="1842"/>
                  <a:ext cx="590" cy="90"/>
                  <a:chOff x="1604" y="1003"/>
                  <a:chExt cx="3034" cy="2416"/>
                </a:xfrm>
              </p:grpSpPr>
              <p:sp>
                <p:nvSpPr>
                  <p:cNvPr id="1695" name="Freeform 15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96" name="Freeform 15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97" name="Freeform 15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98" name="Freeform 15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99" name="Freeform 15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00" name="Freeform 15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701" name="Freeform 16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679" name="Group 161"/>
                <p:cNvGrpSpPr>
                  <a:grpSpLocks/>
                </p:cNvGrpSpPr>
                <p:nvPr/>
              </p:nvGrpSpPr>
              <p:grpSpPr bwMode="auto">
                <a:xfrm>
                  <a:off x="2919" y="1842"/>
                  <a:ext cx="590" cy="90"/>
                  <a:chOff x="1604" y="1003"/>
                  <a:chExt cx="3034" cy="2416"/>
                </a:xfrm>
              </p:grpSpPr>
              <p:sp>
                <p:nvSpPr>
                  <p:cNvPr id="1688" name="Freeform 16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89" name="Freeform 16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90" name="Freeform 16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91" name="Freeform 16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92" name="Freeform 16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93" name="Freeform 16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94" name="Freeform 16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680" name="Group 169"/>
                <p:cNvGrpSpPr>
                  <a:grpSpLocks/>
                </p:cNvGrpSpPr>
                <p:nvPr/>
              </p:nvGrpSpPr>
              <p:grpSpPr bwMode="auto">
                <a:xfrm>
                  <a:off x="3454" y="1842"/>
                  <a:ext cx="590" cy="90"/>
                  <a:chOff x="1604" y="1003"/>
                  <a:chExt cx="3034" cy="2416"/>
                </a:xfrm>
              </p:grpSpPr>
              <p:sp>
                <p:nvSpPr>
                  <p:cNvPr id="1681" name="Freeform 17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82" name="Freeform 17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83" name="Freeform 17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84" name="Freeform 17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85" name="Freeform 17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86" name="Freeform 17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87" name="Freeform 17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35" name="Group 177"/>
              <p:cNvGrpSpPr>
                <a:grpSpLocks/>
              </p:cNvGrpSpPr>
              <p:nvPr/>
            </p:nvGrpSpPr>
            <p:grpSpPr bwMode="auto">
              <a:xfrm rot="20485924" flipH="1">
                <a:off x="5686426" y="5930901"/>
                <a:ext cx="1539875" cy="85725"/>
                <a:chOff x="2381" y="1842"/>
                <a:chExt cx="1663" cy="90"/>
              </a:xfrm>
            </p:grpSpPr>
            <p:grpSp>
              <p:nvGrpSpPr>
                <p:cNvPr id="1654" name="Group 178"/>
                <p:cNvGrpSpPr>
                  <a:grpSpLocks/>
                </p:cNvGrpSpPr>
                <p:nvPr/>
              </p:nvGrpSpPr>
              <p:grpSpPr bwMode="auto">
                <a:xfrm>
                  <a:off x="2381" y="1842"/>
                  <a:ext cx="590" cy="90"/>
                  <a:chOff x="1604" y="1003"/>
                  <a:chExt cx="3034" cy="2416"/>
                </a:xfrm>
              </p:grpSpPr>
              <p:sp>
                <p:nvSpPr>
                  <p:cNvPr id="1671" name="Freeform 17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72" name="Freeform 18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73" name="Freeform 18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74" name="Freeform 18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75" name="Freeform 18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76" name="Freeform 18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77" name="Freeform 18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655" name="Group 186"/>
                <p:cNvGrpSpPr>
                  <a:grpSpLocks/>
                </p:cNvGrpSpPr>
                <p:nvPr/>
              </p:nvGrpSpPr>
              <p:grpSpPr bwMode="auto">
                <a:xfrm>
                  <a:off x="2919" y="1842"/>
                  <a:ext cx="590" cy="90"/>
                  <a:chOff x="1604" y="1003"/>
                  <a:chExt cx="3034" cy="2416"/>
                </a:xfrm>
              </p:grpSpPr>
              <p:sp>
                <p:nvSpPr>
                  <p:cNvPr id="1664" name="Freeform 18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65" name="Freeform 18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66" name="Freeform 18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67" name="Freeform 19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68" name="Freeform 19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69" name="Freeform 19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70" name="Freeform 19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656" name="Group 194"/>
                <p:cNvGrpSpPr>
                  <a:grpSpLocks/>
                </p:cNvGrpSpPr>
                <p:nvPr/>
              </p:nvGrpSpPr>
              <p:grpSpPr bwMode="auto">
                <a:xfrm>
                  <a:off x="3454" y="1842"/>
                  <a:ext cx="590" cy="90"/>
                  <a:chOff x="1604" y="1003"/>
                  <a:chExt cx="3034" cy="2416"/>
                </a:xfrm>
              </p:grpSpPr>
              <p:sp>
                <p:nvSpPr>
                  <p:cNvPr id="1657" name="Freeform 19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58" name="Freeform 19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59" name="Freeform 19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60" name="Freeform 19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61" name="Freeform 19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62" name="Freeform 20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63" name="Freeform 20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36" name="Group 202"/>
              <p:cNvGrpSpPr>
                <a:grpSpLocks/>
              </p:cNvGrpSpPr>
              <p:nvPr/>
            </p:nvGrpSpPr>
            <p:grpSpPr bwMode="auto">
              <a:xfrm rot="1483819" flipH="1">
                <a:off x="5992813" y="5559425"/>
                <a:ext cx="546100" cy="84138"/>
                <a:chOff x="1604" y="1003"/>
                <a:chExt cx="3034" cy="2416"/>
              </a:xfrm>
            </p:grpSpPr>
            <p:sp>
              <p:nvSpPr>
                <p:cNvPr id="1647" name="Freeform 20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48" name="Freeform 20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49" name="Freeform 20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50" name="Freeform 20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51" name="Freeform 20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52" name="Freeform 20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53" name="Freeform 20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37" name="Group 210"/>
              <p:cNvGrpSpPr>
                <a:grpSpLocks/>
              </p:cNvGrpSpPr>
              <p:nvPr/>
            </p:nvGrpSpPr>
            <p:grpSpPr bwMode="auto">
              <a:xfrm rot="1483819" flipH="1">
                <a:off x="5540375" y="5351464"/>
                <a:ext cx="546100" cy="84137"/>
                <a:chOff x="1604" y="1003"/>
                <a:chExt cx="3034" cy="2416"/>
              </a:xfrm>
            </p:grpSpPr>
            <p:sp>
              <p:nvSpPr>
                <p:cNvPr id="1640" name="Freeform 21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41" name="Freeform 21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42" name="Freeform 21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43" name="Freeform 21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44" name="Freeform 21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45" name="Freeform 21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46" name="Freeform 21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38" name="Group 218"/>
              <p:cNvGrpSpPr>
                <a:grpSpLocks/>
              </p:cNvGrpSpPr>
              <p:nvPr/>
            </p:nvGrpSpPr>
            <p:grpSpPr bwMode="auto">
              <a:xfrm rot="20485924" flipH="1">
                <a:off x="5422901" y="5632450"/>
                <a:ext cx="1539875" cy="84138"/>
                <a:chOff x="2381" y="1842"/>
                <a:chExt cx="1663" cy="90"/>
              </a:xfrm>
            </p:grpSpPr>
            <p:grpSp>
              <p:nvGrpSpPr>
                <p:cNvPr id="1616" name="Group 219"/>
                <p:cNvGrpSpPr>
                  <a:grpSpLocks/>
                </p:cNvGrpSpPr>
                <p:nvPr/>
              </p:nvGrpSpPr>
              <p:grpSpPr bwMode="auto">
                <a:xfrm>
                  <a:off x="2381" y="1842"/>
                  <a:ext cx="590" cy="90"/>
                  <a:chOff x="1604" y="1003"/>
                  <a:chExt cx="3034" cy="2416"/>
                </a:xfrm>
              </p:grpSpPr>
              <p:sp>
                <p:nvSpPr>
                  <p:cNvPr id="1633" name="Freeform 22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34" name="Freeform 22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35" name="Freeform 22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36" name="Freeform 22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37" name="Freeform 22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38" name="Freeform 22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39" name="Freeform 22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617" name="Group 227"/>
                <p:cNvGrpSpPr>
                  <a:grpSpLocks/>
                </p:cNvGrpSpPr>
                <p:nvPr/>
              </p:nvGrpSpPr>
              <p:grpSpPr bwMode="auto">
                <a:xfrm>
                  <a:off x="2919" y="1842"/>
                  <a:ext cx="590" cy="90"/>
                  <a:chOff x="1604" y="1003"/>
                  <a:chExt cx="3034" cy="2416"/>
                </a:xfrm>
              </p:grpSpPr>
              <p:sp>
                <p:nvSpPr>
                  <p:cNvPr id="1626" name="Freeform 22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27" name="Freeform 22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28" name="Freeform 23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29" name="Freeform 23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30" name="Freeform 23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31" name="Freeform 23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32" name="Freeform 23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618" name="Group 235"/>
                <p:cNvGrpSpPr>
                  <a:grpSpLocks/>
                </p:cNvGrpSpPr>
                <p:nvPr/>
              </p:nvGrpSpPr>
              <p:grpSpPr bwMode="auto">
                <a:xfrm>
                  <a:off x="3454" y="1842"/>
                  <a:ext cx="590" cy="90"/>
                  <a:chOff x="1604" y="1003"/>
                  <a:chExt cx="3034" cy="2416"/>
                </a:xfrm>
              </p:grpSpPr>
              <p:sp>
                <p:nvSpPr>
                  <p:cNvPr id="1619" name="Freeform 23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20" name="Freeform 23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21" name="Freeform 23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22" name="Freeform 23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23" name="Freeform 24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24" name="Freeform 24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25" name="Freeform 24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39" name="Group 243"/>
              <p:cNvGrpSpPr>
                <a:grpSpLocks/>
              </p:cNvGrpSpPr>
              <p:nvPr/>
            </p:nvGrpSpPr>
            <p:grpSpPr bwMode="auto">
              <a:xfrm flipH="1">
                <a:off x="5451476" y="5813426"/>
                <a:ext cx="1539875" cy="85725"/>
                <a:chOff x="2381" y="1842"/>
                <a:chExt cx="1663" cy="90"/>
              </a:xfrm>
            </p:grpSpPr>
            <p:grpSp>
              <p:nvGrpSpPr>
                <p:cNvPr id="1592" name="Group 244"/>
                <p:cNvGrpSpPr>
                  <a:grpSpLocks/>
                </p:cNvGrpSpPr>
                <p:nvPr/>
              </p:nvGrpSpPr>
              <p:grpSpPr bwMode="auto">
                <a:xfrm>
                  <a:off x="2381" y="1842"/>
                  <a:ext cx="590" cy="90"/>
                  <a:chOff x="1604" y="1003"/>
                  <a:chExt cx="3034" cy="2416"/>
                </a:xfrm>
              </p:grpSpPr>
              <p:sp>
                <p:nvSpPr>
                  <p:cNvPr id="1609" name="Freeform 24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10" name="Freeform 24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11" name="Freeform 24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12" name="Freeform 24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13" name="Freeform 24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14" name="Freeform 25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15" name="Freeform 25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593" name="Group 252"/>
                <p:cNvGrpSpPr>
                  <a:grpSpLocks/>
                </p:cNvGrpSpPr>
                <p:nvPr/>
              </p:nvGrpSpPr>
              <p:grpSpPr bwMode="auto">
                <a:xfrm>
                  <a:off x="2919" y="1842"/>
                  <a:ext cx="590" cy="90"/>
                  <a:chOff x="1604" y="1003"/>
                  <a:chExt cx="3034" cy="2416"/>
                </a:xfrm>
              </p:grpSpPr>
              <p:sp>
                <p:nvSpPr>
                  <p:cNvPr id="1602" name="Freeform 25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03" name="Freeform 25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04" name="Freeform 25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05" name="Freeform 25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06" name="Freeform 25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07" name="Freeform 25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08" name="Freeform 25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594" name="Group 260"/>
                <p:cNvGrpSpPr>
                  <a:grpSpLocks/>
                </p:cNvGrpSpPr>
                <p:nvPr/>
              </p:nvGrpSpPr>
              <p:grpSpPr bwMode="auto">
                <a:xfrm>
                  <a:off x="3454" y="1842"/>
                  <a:ext cx="590" cy="90"/>
                  <a:chOff x="1604" y="1003"/>
                  <a:chExt cx="3034" cy="2416"/>
                </a:xfrm>
              </p:grpSpPr>
              <p:sp>
                <p:nvSpPr>
                  <p:cNvPr id="1595" name="Freeform 26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96" name="Freeform 26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97" name="Freeform 26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98" name="Freeform 26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99" name="Freeform 26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00" name="Freeform 26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601" name="Freeform 26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sp>
            <p:nvSpPr>
              <p:cNvPr id="940" name="AutoShape 268"/>
              <p:cNvSpPr>
                <a:spLocks noChangeArrowheads="1"/>
              </p:cNvSpPr>
              <p:nvPr/>
            </p:nvSpPr>
            <p:spPr bwMode="auto">
              <a:xfrm rot="5400000">
                <a:off x="5160963" y="2246313"/>
                <a:ext cx="1304925" cy="2590800"/>
              </a:xfrm>
              <a:prstGeom prst="triangle">
                <a:avLst>
                  <a:gd name="adj" fmla="val 49509"/>
                </a:avLst>
              </a:prstGeom>
              <a:solidFill>
                <a:srgbClr val="FF0000"/>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altLang="fr-FR" sz="1800" b="0" i="0" u="none" strike="noStrike" kern="0" cap="none" spc="0" normalizeH="0" baseline="0" noProof="0" smtClean="0">
                  <a:ln>
                    <a:noFill/>
                  </a:ln>
                  <a:solidFill>
                    <a:sysClr val="windowText" lastClr="000000"/>
                  </a:solidFill>
                  <a:effectLst/>
                  <a:uLnTx/>
                  <a:uFillTx/>
                  <a:latin typeface="Arial Narrow" pitchFamily="34" charset="0"/>
                  <a:cs typeface="Arial" charset="0"/>
                </a:endParaRPr>
              </a:p>
            </p:txBody>
          </p:sp>
          <p:sp>
            <p:nvSpPr>
              <p:cNvPr id="941" name="AutoShape 269"/>
              <p:cNvSpPr>
                <a:spLocks noChangeArrowheads="1"/>
              </p:cNvSpPr>
              <p:nvPr/>
            </p:nvSpPr>
            <p:spPr bwMode="auto">
              <a:xfrm rot="16200000" flipH="1">
                <a:off x="7308850" y="3051175"/>
                <a:ext cx="533400" cy="990600"/>
              </a:xfrm>
              <a:prstGeom prst="triangle">
                <a:avLst>
                  <a:gd name="adj" fmla="val 50000"/>
                </a:avLst>
              </a:prstGeom>
              <a:solidFill>
                <a:srgbClr val="FF0000"/>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altLang="fr-FR" sz="1800" b="0" i="0" u="none" strike="noStrike" kern="0" cap="none" spc="0" normalizeH="0" baseline="0" noProof="0" smtClean="0">
                  <a:ln>
                    <a:noFill/>
                  </a:ln>
                  <a:solidFill>
                    <a:sysClr val="windowText" lastClr="000000"/>
                  </a:solidFill>
                  <a:effectLst/>
                  <a:uLnTx/>
                  <a:uFillTx/>
                  <a:latin typeface="Arial Narrow" pitchFamily="34" charset="0"/>
                  <a:cs typeface="Arial" charset="0"/>
                </a:endParaRPr>
              </a:p>
            </p:txBody>
          </p:sp>
          <p:sp>
            <p:nvSpPr>
              <p:cNvPr id="942" name="Rectangle 270"/>
              <p:cNvSpPr>
                <a:spLocks noChangeArrowheads="1"/>
              </p:cNvSpPr>
              <p:nvPr/>
            </p:nvSpPr>
            <p:spPr bwMode="auto">
              <a:xfrm>
                <a:off x="1670051" y="2927350"/>
                <a:ext cx="2771775" cy="1219200"/>
              </a:xfrm>
              <a:prstGeom prst="rect">
                <a:avLst/>
              </a:prstGeom>
              <a:solidFill>
                <a:srgbClr val="FF0000"/>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altLang="fr-FR" sz="1800" b="0" i="0" u="none" strike="noStrike" kern="0" cap="none" spc="0" normalizeH="0" baseline="0" noProof="0" smtClean="0">
                  <a:ln>
                    <a:noFill/>
                  </a:ln>
                  <a:solidFill>
                    <a:sysClr val="windowText" lastClr="000000"/>
                  </a:solidFill>
                  <a:effectLst/>
                  <a:uLnTx/>
                  <a:uFillTx/>
                  <a:latin typeface="Arial Narrow" pitchFamily="34" charset="0"/>
                  <a:cs typeface="Arial" charset="0"/>
                </a:endParaRPr>
              </a:p>
            </p:txBody>
          </p:sp>
          <p:grpSp>
            <p:nvGrpSpPr>
              <p:cNvPr id="943" name="Group 271"/>
              <p:cNvGrpSpPr>
                <a:grpSpLocks/>
              </p:cNvGrpSpPr>
              <p:nvPr/>
            </p:nvGrpSpPr>
            <p:grpSpPr bwMode="auto">
              <a:xfrm rot="378690" flipH="1">
                <a:off x="4491038" y="3333751"/>
                <a:ext cx="2640012" cy="142875"/>
                <a:chOff x="2381" y="1842"/>
                <a:chExt cx="1663" cy="90"/>
              </a:xfrm>
            </p:grpSpPr>
            <p:grpSp>
              <p:nvGrpSpPr>
                <p:cNvPr id="1568" name="Group 272"/>
                <p:cNvGrpSpPr>
                  <a:grpSpLocks/>
                </p:cNvGrpSpPr>
                <p:nvPr/>
              </p:nvGrpSpPr>
              <p:grpSpPr bwMode="auto">
                <a:xfrm>
                  <a:off x="2381" y="1842"/>
                  <a:ext cx="590" cy="90"/>
                  <a:chOff x="1604" y="1003"/>
                  <a:chExt cx="3034" cy="2416"/>
                </a:xfrm>
              </p:grpSpPr>
              <p:sp>
                <p:nvSpPr>
                  <p:cNvPr id="1585" name="Freeform 2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86" name="Freeform 2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87" name="Freeform 2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88" name="Freeform 2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89" name="Freeform 2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90" name="Freeform 2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91" name="Freeform 2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569" name="Group 280"/>
                <p:cNvGrpSpPr>
                  <a:grpSpLocks/>
                </p:cNvGrpSpPr>
                <p:nvPr/>
              </p:nvGrpSpPr>
              <p:grpSpPr bwMode="auto">
                <a:xfrm>
                  <a:off x="2919" y="1842"/>
                  <a:ext cx="590" cy="90"/>
                  <a:chOff x="1604" y="1003"/>
                  <a:chExt cx="3034" cy="2416"/>
                </a:xfrm>
              </p:grpSpPr>
              <p:sp>
                <p:nvSpPr>
                  <p:cNvPr id="1578" name="Freeform 28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79" name="Freeform 28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80" name="Freeform 28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81" name="Freeform 28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82" name="Freeform 28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83" name="Freeform 28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84" name="Freeform 28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570" name="Group 288"/>
                <p:cNvGrpSpPr>
                  <a:grpSpLocks/>
                </p:cNvGrpSpPr>
                <p:nvPr/>
              </p:nvGrpSpPr>
              <p:grpSpPr bwMode="auto">
                <a:xfrm>
                  <a:off x="3454" y="1842"/>
                  <a:ext cx="590" cy="90"/>
                  <a:chOff x="1604" y="1003"/>
                  <a:chExt cx="3034" cy="2416"/>
                </a:xfrm>
              </p:grpSpPr>
              <p:sp>
                <p:nvSpPr>
                  <p:cNvPr id="1571" name="Freeform 28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72" name="Freeform 29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73" name="Freeform 29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74" name="Freeform 29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75" name="Freeform 29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76" name="Freeform 29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77" name="Freeform 29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44" name="Group 296"/>
              <p:cNvGrpSpPr>
                <a:grpSpLocks/>
              </p:cNvGrpSpPr>
              <p:nvPr/>
            </p:nvGrpSpPr>
            <p:grpSpPr bwMode="auto">
              <a:xfrm rot="756818" flipH="1">
                <a:off x="4500563" y="3190876"/>
                <a:ext cx="2640012" cy="142875"/>
                <a:chOff x="2381" y="1842"/>
                <a:chExt cx="1663" cy="90"/>
              </a:xfrm>
            </p:grpSpPr>
            <p:grpSp>
              <p:nvGrpSpPr>
                <p:cNvPr id="1544" name="Group 297"/>
                <p:cNvGrpSpPr>
                  <a:grpSpLocks/>
                </p:cNvGrpSpPr>
                <p:nvPr/>
              </p:nvGrpSpPr>
              <p:grpSpPr bwMode="auto">
                <a:xfrm>
                  <a:off x="2381" y="1842"/>
                  <a:ext cx="590" cy="90"/>
                  <a:chOff x="1604" y="1003"/>
                  <a:chExt cx="3034" cy="2416"/>
                </a:xfrm>
              </p:grpSpPr>
              <p:sp>
                <p:nvSpPr>
                  <p:cNvPr id="1561" name="Freeform 2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62" name="Freeform 2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63" name="Freeform 3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64" name="Freeform 3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65" name="Freeform 3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66" name="Freeform 3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67" name="Freeform 3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545" name="Group 305"/>
                <p:cNvGrpSpPr>
                  <a:grpSpLocks/>
                </p:cNvGrpSpPr>
                <p:nvPr/>
              </p:nvGrpSpPr>
              <p:grpSpPr bwMode="auto">
                <a:xfrm>
                  <a:off x="2919" y="1842"/>
                  <a:ext cx="590" cy="90"/>
                  <a:chOff x="1604" y="1003"/>
                  <a:chExt cx="3034" cy="2416"/>
                </a:xfrm>
              </p:grpSpPr>
              <p:sp>
                <p:nvSpPr>
                  <p:cNvPr id="1554" name="Freeform 30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55" name="Freeform 30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56" name="Freeform 30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57" name="Freeform 30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58" name="Freeform 31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59" name="Freeform 31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60" name="Freeform 31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546" name="Group 313"/>
                <p:cNvGrpSpPr>
                  <a:grpSpLocks/>
                </p:cNvGrpSpPr>
                <p:nvPr/>
              </p:nvGrpSpPr>
              <p:grpSpPr bwMode="auto">
                <a:xfrm>
                  <a:off x="3454" y="1842"/>
                  <a:ext cx="590" cy="90"/>
                  <a:chOff x="1604" y="1003"/>
                  <a:chExt cx="3034" cy="2416"/>
                </a:xfrm>
              </p:grpSpPr>
              <p:sp>
                <p:nvSpPr>
                  <p:cNvPr id="1547" name="Freeform 31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48" name="Freeform 31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49" name="Freeform 31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50" name="Freeform 31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51" name="Freeform 31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52" name="Freeform 31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53" name="Freeform 32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45" name="Group 321"/>
              <p:cNvGrpSpPr>
                <a:grpSpLocks/>
              </p:cNvGrpSpPr>
              <p:nvPr/>
            </p:nvGrpSpPr>
            <p:grpSpPr bwMode="auto">
              <a:xfrm>
                <a:off x="4494213" y="3463926"/>
                <a:ext cx="2640012" cy="142875"/>
                <a:chOff x="2381" y="1842"/>
                <a:chExt cx="1663" cy="90"/>
              </a:xfrm>
            </p:grpSpPr>
            <p:grpSp>
              <p:nvGrpSpPr>
                <p:cNvPr id="1520" name="Group 322"/>
                <p:cNvGrpSpPr>
                  <a:grpSpLocks/>
                </p:cNvGrpSpPr>
                <p:nvPr/>
              </p:nvGrpSpPr>
              <p:grpSpPr bwMode="auto">
                <a:xfrm>
                  <a:off x="2381" y="1842"/>
                  <a:ext cx="590" cy="90"/>
                  <a:chOff x="1604" y="1003"/>
                  <a:chExt cx="3034" cy="2416"/>
                </a:xfrm>
              </p:grpSpPr>
              <p:sp>
                <p:nvSpPr>
                  <p:cNvPr id="1537" name="Freeform 32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38" name="Freeform 32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39" name="Freeform 32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40" name="Freeform 32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41" name="Freeform 32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42" name="Freeform 32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43" name="Freeform 32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521" name="Group 330"/>
                <p:cNvGrpSpPr>
                  <a:grpSpLocks/>
                </p:cNvGrpSpPr>
                <p:nvPr/>
              </p:nvGrpSpPr>
              <p:grpSpPr bwMode="auto">
                <a:xfrm>
                  <a:off x="2919" y="1842"/>
                  <a:ext cx="590" cy="90"/>
                  <a:chOff x="1604" y="1003"/>
                  <a:chExt cx="3034" cy="2416"/>
                </a:xfrm>
              </p:grpSpPr>
              <p:sp>
                <p:nvSpPr>
                  <p:cNvPr id="1530" name="Freeform 33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31" name="Freeform 33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32" name="Freeform 33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33" name="Freeform 33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34" name="Freeform 33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35" name="Freeform 33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36" name="Freeform 33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522" name="Group 338"/>
                <p:cNvGrpSpPr>
                  <a:grpSpLocks/>
                </p:cNvGrpSpPr>
                <p:nvPr/>
              </p:nvGrpSpPr>
              <p:grpSpPr bwMode="auto">
                <a:xfrm>
                  <a:off x="3454" y="1842"/>
                  <a:ext cx="590" cy="90"/>
                  <a:chOff x="1604" y="1003"/>
                  <a:chExt cx="3034" cy="2416"/>
                </a:xfrm>
              </p:grpSpPr>
              <p:sp>
                <p:nvSpPr>
                  <p:cNvPr id="1523" name="Freeform 33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24" name="Freeform 34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25" name="Freeform 34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26" name="Freeform 34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27" name="Freeform 34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28" name="Freeform 34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29" name="Freeform 34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46" name="Group 346"/>
              <p:cNvGrpSpPr>
                <a:grpSpLocks/>
              </p:cNvGrpSpPr>
              <p:nvPr/>
            </p:nvGrpSpPr>
            <p:grpSpPr bwMode="auto">
              <a:xfrm rot="-378690">
                <a:off x="4494213" y="3613151"/>
                <a:ext cx="2640012" cy="142875"/>
                <a:chOff x="2381" y="1842"/>
                <a:chExt cx="1663" cy="90"/>
              </a:xfrm>
            </p:grpSpPr>
            <p:grpSp>
              <p:nvGrpSpPr>
                <p:cNvPr id="1496" name="Group 347"/>
                <p:cNvGrpSpPr>
                  <a:grpSpLocks/>
                </p:cNvGrpSpPr>
                <p:nvPr/>
              </p:nvGrpSpPr>
              <p:grpSpPr bwMode="auto">
                <a:xfrm>
                  <a:off x="2381" y="1842"/>
                  <a:ext cx="590" cy="90"/>
                  <a:chOff x="1604" y="1003"/>
                  <a:chExt cx="3034" cy="2416"/>
                </a:xfrm>
              </p:grpSpPr>
              <p:sp>
                <p:nvSpPr>
                  <p:cNvPr id="1513" name="Freeform 34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14" name="Freeform 34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15" name="Freeform 35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16" name="Freeform 35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17" name="Freeform 35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18" name="Freeform 35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19" name="Freeform 35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497" name="Group 355"/>
                <p:cNvGrpSpPr>
                  <a:grpSpLocks/>
                </p:cNvGrpSpPr>
                <p:nvPr/>
              </p:nvGrpSpPr>
              <p:grpSpPr bwMode="auto">
                <a:xfrm>
                  <a:off x="2919" y="1842"/>
                  <a:ext cx="590" cy="90"/>
                  <a:chOff x="1604" y="1003"/>
                  <a:chExt cx="3034" cy="2416"/>
                </a:xfrm>
              </p:grpSpPr>
              <p:sp>
                <p:nvSpPr>
                  <p:cNvPr id="1506" name="Freeform 35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07" name="Freeform 35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08" name="Freeform 35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09" name="Freeform 35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10" name="Freeform 36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11" name="Freeform 36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12" name="Freeform 36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498" name="Group 363"/>
                <p:cNvGrpSpPr>
                  <a:grpSpLocks/>
                </p:cNvGrpSpPr>
                <p:nvPr/>
              </p:nvGrpSpPr>
              <p:grpSpPr bwMode="auto">
                <a:xfrm>
                  <a:off x="3454" y="1842"/>
                  <a:ext cx="590" cy="90"/>
                  <a:chOff x="1604" y="1003"/>
                  <a:chExt cx="3034" cy="2416"/>
                </a:xfrm>
              </p:grpSpPr>
              <p:sp>
                <p:nvSpPr>
                  <p:cNvPr id="1499" name="Freeform 36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00" name="Freeform 36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01" name="Freeform 36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02" name="Freeform 36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03" name="Freeform 36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04" name="Freeform 36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505" name="Freeform 37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47" name="Group 371"/>
              <p:cNvGrpSpPr>
                <a:grpSpLocks/>
              </p:cNvGrpSpPr>
              <p:nvPr/>
            </p:nvGrpSpPr>
            <p:grpSpPr bwMode="auto">
              <a:xfrm rot="-756818">
                <a:off x="4522788" y="3756026"/>
                <a:ext cx="2640012" cy="142875"/>
                <a:chOff x="2381" y="1842"/>
                <a:chExt cx="1663" cy="90"/>
              </a:xfrm>
            </p:grpSpPr>
            <p:grpSp>
              <p:nvGrpSpPr>
                <p:cNvPr id="1472" name="Group 372"/>
                <p:cNvGrpSpPr>
                  <a:grpSpLocks/>
                </p:cNvGrpSpPr>
                <p:nvPr/>
              </p:nvGrpSpPr>
              <p:grpSpPr bwMode="auto">
                <a:xfrm>
                  <a:off x="2381" y="1842"/>
                  <a:ext cx="590" cy="90"/>
                  <a:chOff x="1604" y="1003"/>
                  <a:chExt cx="3034" cy="2416"/>
                </a:xfrm>
              </p:grpSpPr>
              <p:sp>
                <p:nvSpPr>
                  <p:cNvPr id="1489" name="Freeform 3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90" name="Freeform 3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91" name="Freeform 3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92" name="Freeform 3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93" name="Freeform 3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94" name="Freeform 3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95" name="Freeform 3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473" name="Group 380"/>
                <p:cNvGrpSpPr>
                  <a:grpSpLocks/>
                </p:cNvGrpSpPr>
                <p:nvPr/>
              </p:nvGrpSpPr>
              <p:grpSpPr bwMode="auto">
                <a:xfrm>
                  <a:off x="2919" y="1842"/>
                  <a:ext cx="590" cy="90"/>
                  <a:chOff x="1604" y="1003"/>
                  <a:chExt cx="3034" cy="2416"/>
                </a:xfrm>
              </p:grpSpPr>
              <p:sp>
                <p:nvSpPr>
                  <p:cNvPr id="1482" name="Freeform 38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83" name="Freeform 38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84" name="Freeform 38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85" name="Freeform 38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86" name="Freeform 38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87" name="Freeform 38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88" name="Freeform 38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474" name="Group 388"/>
                <p:cNvGrpSpPr>
                  <a:grpSpLocks/>
                </p:cNvGrpSpPr>
                <p:nvPr/>
              </p:nvGrpSpPr>
              <p:grpSpPr bwMode="auto">
                <a:xfrm>
                  <a:off x="3454" y="1842"/>
                  <a:ext cx="590" cy="90"/>
                  <a:chOff x="1604" y="1003"/>
                  <a:chExt cx="3034" cy="2416"/>
                </a:xfrm>
              </p:grpSpPr>
              <p:sp>
                <p:nvSpPr>
                  <p:cNvPr id="1475" name="Freeform 38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76" name="Freeform 39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77" name="Freeform 39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78" name="Freeform 39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79" name="Freeform 39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80" name="Freeform 39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81" name="Freeform 39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48" name="Group 396"/>
              <p:cNvGrpSpPr>
                <a:grpSpLocks/>
              </p:cNvGrpSpPr>
              <p:nvPr/>
            </p:nvGrpSpPr>
            <p:grpSpPr bwMode="auto">
              <a:xfrm>
                <a:off x="1677988" y="3155951"/>
                <a:ext cx="2640012" cy="142875"/>
                <a:chOff x="2381" y="1842"/>
                <a:chExt cx="1663" cy="90"/>
              </a:xfrm>
            </p:grpSpPr>
            <p:grpSp>
              <p:nvGrpSpPr>
                <p:cNvPr id="1448" name="Group 397"/>
                <p:cNvGrpSpPr>
                  <a:grpSpLocks/>
                </p:cNvGrpSpPr>
                <p:nvPr/>
              </p:nvGrpSpPr>
              <p:grpSpPr bwMode="auto">
                <a:xfrm>
                  <a:off x="2381" y="1842"/>
                  <a:ext cx="590" cy="90"/>
                  <a:chOff x="1604" y="1003"/>
                  <a:chExt cx="3034" cy="2416"/>
                </a:xfrm>
              </p:grpSpPr>
              <p:sp>
                <p:nvSpPr>
                  <p:cNvPr id="1465" name="Freeform 3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66" name="Freeform 3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67" name="Freeform 4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68" name="Freeform 4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69" name="Freeform 4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70" name="Freeform 4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71" name="Freeform 4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449" name="Group 405"/>
                <p:cNvGrpSpPr>
                  <a:grpSpLocks/>
                </p:cNvGrpSpPr>
                <p:nvPr/>
              </p:nvGrpSpPr>
              <p:grpSpPr bwMode="auto">
                <a:xfrm>
                  <a:off x="2919" y="1842"/>
                  <a:ext cx="590" cy="90"/>
                  <a:chOff x="1604" y="1003"/>
                  <a:chExt cx="3034" cy="2416"/>
                </a:xfrm>
              </p:grpSpPr>
              <p:sp>
                <p:nvSpPr>
                  <p:cNvPr id="1458" name="Freeform 40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59" name="Freeform 40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60" name="Freeform 40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61" name="Freeform 40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62" name="Freeform 41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63" name="Freeform 41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64" name="Freeform 41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450" name="Group 413"/>
                <p:cNvGrpSpPr>
                  <a:grpSpLocks/>
                </p:cNvGrpSpPr>
                <p:nvPr/>
              </p:nvGrpSpPr>
              <p:grpSpPr bwMode="auto">
                <a:xfrm>
                  <a:off x="3454" y="1842"/>
                  <a:ext cx="590" cy="90"/>
                  <a:chOff x="1604" y="1003"/>
                  <a:chExt cx="3034" cy="2416"/>
                </a:xfrm>
              </p:grpSpPr>
              <p:sp>
                <p:nvSpPr>
                  <p:cNvPr id="1451" name="Freeform 41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52" name="Freeform 41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53" name="Freeform 41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54" name="Freeform 41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55" name="Freeform 41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56" name="Freeform 41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57" name="Freeform 42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49" name="Group 421"/>
              <p:cNvGrpSpPr>
                <a:grpSpLocks/>
              </p:cNvGrpSpPr>
              <p:nvPr/>
            </p:nvGrpSpPr>
            <p:grpSpPr bwMode="auto">
              <a:xfrm>
                <a:off x="1677988" y="3448051"/>
                <a:ext cx="2640012" cy="142875"/>
                <a:chOff x="2381" y="1842"/>
                <a:chExt cx="1663" cy="90"/>
              </a:xfrm>
            </p:grpSpPr>
            <p:grpSp>
              <p:nvGrpSpPr>
                <p:cNvPr id="1424" name="Group 422"/>
                <p:cNvGrpSpPr>
                  <a:grpSpLocks/>
                </p:cNvGrpSpPr>
                <p:nvPr/>
              </p:nvGrpSpPr>
              <p:grpSpPr bwMode="auto">
                <a:xfrm>
                  <a:off x="2381" y="1842"/>
                  <a:ext cx="590" cy="90"/>
                  <a:chOff x="1604" y="1003"/>
                  <a:chExt cx="3034" cy="2416"/>
                </a:xfrm>
              </p:grpSpPr>
              <p:sp>
                <p:nvSpPr>
                  <p:cNvPr id="1441" name="Freeform 42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42" name="Freeform 42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43" name="Freeform 42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44" name="Freeform 42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45" name="Freeform 42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46" name="Freeform 42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47" name="Freeform 42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425" name="Group 430"/>
                <p:cNvGrpSpPr>
                  <a:grpSpLocks/>
                </p:cNvGrpSpPr>
                <p:nvPr/>
              </p:nvGrpSpPr>
              <p:grpSpPr bwMode="auto">
                <a:xfrm>
                  <a:off x="2919" y="1842"/>
                  <a:ext cx="590" cy="90"/>
                  <a:chOff x="1604" y="1003"/>
                  <a:chExt cx="3034" cy="2416"/>
                </a:xfrm>
              </p:grpSpPr>
              <p:sp>
                <p:nvSpPr>
                  <p:cNvPr id="1434" name="Freeform 43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35" name="Freeform 43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36" name="Freeform 43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37" name="Freeform 43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38" name="Freeform 43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39" name="Freeform 43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40" name="Freeform 43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426" name="Group 438"/>
                <p:cNvGrpSpPr>
                  <a:grpSpLocks/>
                </p:cNvGrpSpPr>
                <p:nvPr/>
              </p:nvGrpSpPr>
              <p:grpSpPr bwMode="auto">
                <a:xfrm>
                  <a:off x="3454" y="1842"/>
                  <a:ext cx="590" cy="90"/>
                  <a:chOff x="1604" y="1003"/>
                  <a:chExt cx="3034" cy="2416"/>
                </a:xfrm>
              </p:grpSpPr>
              <p:sp>
                <p:nvSpPr>
                  <p:cNvPr id="1427" name="Freeform 43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28" name="Freeform 44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29" name="Freeform 44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30" name="Freeform 44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31" name="Freeform 44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32" name="Freeform 44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33" name="Freeform 44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50" name="Group 446"/>
              <p:cNvGrpSpPr>
                <a:grpSpLocks/>
              </p:cNvGrpSpPr>
              <p:nvPr/>
            </p:nvGrpSpPr>
            <p:grpSpPr bwMode="auto">
              <a:xfrm>
                <a:off x="1677988" y="3740151"/>
                <a:ext cx="2640012" cy="142875"/>
                <a:chOff x="2381" y="1842"/>
                <a:chExt cx="1663" cy="90"/>
              </a:xfrm>
            </p:grpSpPr>
            <p:grpSp>
              <p:nvGrpSpPr>
                <p:cNvPr id="1400" name="Group 447"/>
                <p:cNvGrpSpPr>
                  <a:grpSpLocks/>
                </p:cNvGrpSpPr>
                <p:nvPr/>
              </p:nvGrpSpPr>
              <p:grpSpPr bwMode="auto">
                <a:xfrm>
                  <a:off x="2381" y="1842"/>
                  <a:ext cx="590" cy="90"/>
                  <a:chOff x="1604" y="1003"/>
                  <a:chExt cx="3034" cy="2416"/>
                </a:xfrm>
              </p:grpSpPr>
              <p:sp>
                <p:nvSpPr>
                  <p:cNvPr id="1417" name="Freeform 44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18" name="Freeform 44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19" name="Freeform 45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20" name="Freeform 45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21" name="Freeform 45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22" name="Freeform 45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23" name="Freeform 45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401" name="Group 455"/>
                <p:cNvGrpSpPr>
                  <a:grpSpLocks/>
                </p:cNvGrpSpPr>
                <p:nvPr/>
              </p:nvGrpSpPr>
              <p:grpSpPr bwMode="auto">
                <a:xfrm>
                  <a:off x="2919" y="1842"/>
                  <a:ext cx="590" cy="90"/>
                  <a:chOff x="1604" y="1003"/>
                  <a:chExt cx="3034" cy="2416"/>
                </a:xfrm>
              </p:grpSpPr>
              <p:sp>
                <p:nvSpPr>
                  <p:cNvPr id="1410" name="Freeform 45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11" name="Freeform 45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12" name="Freeform 45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13" name="Freeform 45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14" name="Freeform 46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15" name="Freeform 46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16" name="Freeform 46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402" name="Group 463"/>
                <p:cNvGrpSpPr>
                  <a:grpSpLocks/>
                </p:cNvGrpSpPr>
                <p:nvPr/>
              </p:nvGrpSpPr>
              <p:grpSpPr bwMode="auto">
                <a:xfrm>
                  <a:off x="3454" y="1842"/>
                  <a:ext cx="590" cy="90"/>
                  <a:chOff x="1604" y="1003"/>
                  <a:chExt cx="3034" cy="2416"/>
                </a:xfrm>
              </p:grpSpPr>
              <p:sp>
                <p:nvSpPr>
                  <p:cNvPr id="1403" name="Freeform 46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04" name="Freeform 46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05" name="Freeform 46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06" name="Freeform 46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07" name="Freeform 46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08" name="Freeform 46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409" name="Freeform 47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51" name="Group 471"/>
              <p:cNvGrpSpPr>
                <a:grpSpLocks/>
              </p:cNvGrpSpPr>
              <p:nvPr/>
            </p:nvGrpSpPr>
            <p:grpSpPr bwMode="auto">
              <a:xfrm>
                <a:off x="1677988" y="4006851"/>
                <a:ext cx="2640012" cy="142875"/>
                <a:chOff x="2381" y="1842"/>
                <a:chExt cx="1663" cy="90"/>
              </a:xfrm>
            </p:grpSpPr>
            <p:grpSp>
              <p:nvGrpSpPr>
                <p:cNvPr id="1376" name="Group 472"/>
                <p:cNvGrpSpPr>
                  <a:grpSpLocks/>
                </p:cNvGrpSpPr>
                <p:nvPr/>
              </p:nvGrpSpPr>
              <p:grpSpPr bwMode="auto">
                <a:xfrm>
                  <a:off x="2381" y="1842"/>
                  <a:ext cx="590" cy="90"/>
                  <a:chOff x="1604" y="1003"/>
                  <a:chExt cx="3034" cy="2416"/>
                </a:xfrm>
              </p:grpSpPr>
              <p:sp>
                <p:nvSpPr>
                  <p:cNvPr id="1393" name="Freeform 4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94" name="Freeform 4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95" name="Freeform 4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96" name="Freeform 4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97" name="Freeform 4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98" name="Freeform 4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99" name="Freeform 4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377" name="Group 480"/>
                <p:cNvGrpSpPr>
                  <a:grpSpLocks/>
                </p:cNvGrpSpPr>
                <p:nvPr/>
              </p:nvGrpSpPr>
              <p:grpSpPr bwMode="auto">
                <a:xfrm>
                  <a:off x="2919" y="1842"/>
                  <a:ext cx="590" cy="90"/>
                  <a:chOff x="1604" y="1003"/>
                  <a:chExt cx="3034" cy="2416"/>
                </a:xfrm>
              </p:grpSpPr>
              <p:sp>
                <p:nvSpPr>
                  <p:cNvPr id="1386" name="Freeform 48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87" name="Freeform 48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88" name="Freeform 48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89" name="Freeform 48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90" name="Freeform 48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91" name="Freeform 48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92" name="Freeform 48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378" name="Group 488"/>
                <p:cNvGrpSpPr>
                  <a:grpSpLocks/>
                </p:cNvGrpSpPr>
                <p:nvPr/>
              </p:nvGrpSpPr>
              <p:grpSpPr bwMode="auto">
                <a:xfrm>
                  <a:off x="3454" y="1842"/>
                  <a:ext cx="590" cy="90"/>
                  <a:chOff x="1604" y="1003"/>
                  <a:chExt cx="3034" cy="2416"/>
                </a:xfrm>
              </p:grpSpPr>
              <p:sp>
                <p:nvSpPr>
                  <p:cNvPr id="1379" name="Freeform 48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80" name="Freeform 49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81" name="Freeform 49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82" name="Freeform 49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83" name="Freeform 49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84" name="Freeform 49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85" name="Freeform 49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52" name="Group 496"/>
              <p:cNvGrpSpPr>
                <a:grpSpLocks/>
              </p:cNvGrpSpPr>
              <p:nvPr/>
            </p:nvGrpSpPr>
            <p:grpSpPr bwMode="auto">
              <a:xfrm>
                <a:off x="1677988" y="2927351"/>
                <a:ext cx="2640012" cy="142875"/>
                <a:chOff x="2381" y="1842"/>
                <a:chExt cx="1663" cy="90"/>
              </a:xfrm>
            </p:grpSpPr>
            <p:grpSp>
              <p:nvGrpSpPr>
                <p:cNvPr id="1352" name="Group 497"/>
                <p:cNvGrpSpPr>
                  <a:grpSpLocks/>
                </p:cNvGrpSpPr>
                <p:nvPr/>
              </p:nvGrpSpPr>
              <p:grpSpPr bwMode="auto">
                <a:xfrm>
                  <a:off x="2381" y="1842"/>
                  <a:ext cx="590" cy="90"/>
                  <a:chOff x="1604" y="1003"/>
                  <a:chExt cx="3034" cy="2416"/>
                </a:xfrm>
              </p:grpSpPr>
              <p:sp>
                <p:nvSpPr>
                  <p:cNvPr id="1369" name="Freeform 4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70" name="Freeform 4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71" name="Freeform 5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72" name="Freeform 5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73" name="Freeform 5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74" name="Freeform 5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75" name="Freeform 5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353" name="Group 505"/>
                <p:cNvGrpSpPr>
                  <a:grpSpLocks/>
                </p:cNvGrpSpPr>
                <p:nvPr/>
              </p:nvGrpSpPr>
              <p:grpSpPr bwMode="auto">
                <a:xfrm>
                  <a:off x="2919" y="1842"/>
                  <a:ext cx="590" cy="90"/>
                  <a:chOff x="1604" y="1003"/>
                  <a:chExt cx="3034" cy="2416"/>
                </a:xfrm>
              </p:grpSpPr>
              <p:sp>
                <p:nvSpPr>
                  <p:cNvPr id="1362" name="Freeform 50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63" name="Freeform 50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64" name="Freeform 50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65" name="Freeform 50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66" name="Freeform 51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67" name="Freeform 51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68" name="Freeform 51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354" name="Group 513"/>
                <p:cNvGrpSpPr>
                  <a:grpSpLocks/>
                </p:cNvGrpSpPr>
                <p:nvPr/>
              </p:nvGrpSpPr>
              <p:grpSpPr bwMode="auto">
                <a:xfrm>
                  <a:off x="3454" y="1842"/>
                  <a:ext cx="590" cy="90"/>
                  <a:chOff x="1604" y="1003"/>
                  <a:chExt cx="3034" cy="2416"/>
                </a:xfrm>
              </p:grpSpPr>
              <p:sp>
                <p:nvSpPr>
                  <p:cNvPr id="1355" name="Freeform 51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56" name="Freeform 51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57" name="Freeform 51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58" name="Freeform 51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59" name="Freeform 51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60" name="Freeform 51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61" name="Freeform 52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53" name="Group 522"/>
              <p:cNvGrpSpPr>
                <a:grpSpLocks/>
              </p:cNvGrpSpPr>
              <p:nvPr/>
            </p:nvGrpSpPr>
            <p:grpSpPr bwMode="auto">
              <a:xfrm>
                <a:off x="3981450" y="2686051"/>
                <a:ext cx="939800" cy="1681163"/>
                <a:chOff x="2640" y="1618"/>
                <a:chExt cx="592" cy="1059"/>
              </a:xfrm>
            </p:grpSpPr>
            <p:sp>
              <p:nvSpPr>
                <p:cNvPr id="1349" name="Freeform 523"/>
                <p:cNvSpPr>
                  <a:spLocks/>
                </p:cNvSpPr>
                <p:nvPr/>
              </p:nvSpPr>
              <p:spPr bwMode="auto">
                <a:xfrm>
                  <a:off x="2796" y="1624"/>
                  <a:ext cx="276" cy="1044"/>
                </a:xfrm>
                <a:custGeom>
                  <a:avLst/>
                  <a:gdLst>
                    <a:gd name="T0" fmla="*/ 134 w 276"/>
                    <a:gd name="T1" fmla="*/ 4 h 1044"/>
                    <a:gd name="T2" fmla="*/ 86 w 276"/>
                    <a:gd name="T3" fmla="*/ 86 h 1044"/>
                    <a:gd name="T4" fmla="*/ 40 w 276"/>
                    <a:gd name="T5" fmla="*/ 222 h 1044"/>
                    <a:gd name="T6" fmla="*/ 12 w 276"/>
                    <a:gd name="T7" fmla="*/ 364 h 1044"/>
                    <a:gd name="T8" fmla="*/ 0 w 276"/>
                    <a:gd name="T9" fmla="*/ 522 h 1044"/>
                    <a:gd name="T10" fmla="*/ 18 w 276"/>
                    <a:gd name="T11" fmla="*/ 710 h 1044"/>
                    <a:gd name="T12" fmla="*/ 64 w 276"/>
                    <a:gd name="T13" fmla="*/ 896 h 1044"/>
                    <a:gd name="T14" fmla="*/ 138 w 276"/>
                    <a:gd name="T15" fmla="*/ 1044 h 1044"/>
                    <a:gd name="T16" fmla="*/ 162 w 276"/>
                    <a:gd name="T17" fmla="*/ 1016 h 1044"/>
                    <a:gd name="T18" fmla="*/ 220 w 276"/>
                    <a:gd name="T19" fmla="*/ 878 h 1044"/>
                    <a:gd name="T20" fmla="*/ 268 w 276"/>
                    <a:gd name="T21" fmla="*/ 666 h 1044"/>
                    <a:gd name="T22" fmla="*/ 276 w 276"/>
                    <a:gd name="T23" fmla="*/ 500 h 1044"/>
                    <a:gd name="T24" fmla="*/ 266 w 276"/>
                    <a:gd name="T25" fmla="*/ 354 h 1044"/>
                    <a:gd name="T26" fmla="*/ 232 w 276"/>
                    <a:gd name="T27" fmla="*/ 194 h 1044"/>
                    <a:gd name="T28" fmla="*/ 176 w 276"/>
                    <a:gd name="T29" fmla="*/ 58 h 1044"/>
                    <a:gd name="T30" fmla="*/ 146 w 276"/>
                    <a:gd name="T31" fmla="*/ 0 h 1044"/>
                    <a:gd name="T32" fmla="*/ 134 w 276"/>
                    <a:gd name="T33" fmla="*/ 4 h 10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044"/>
                    <a:gd name="T53" fmla="*/ 276 w 276"/>
                    <a:gd name="T54" fmla="*/ 1044 h 10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044">
                      <a:moveTo>
                        <a:pt x="134" y="4"/>
                      </a:moveTo>
                      <a:lnTo>
                        <a:pt x="86" y="86"/>
                      </a:lnTo>
                      <a:lnTo>
                        <a:pt x="40" y="222"/>
                      </a:lnTo>
                      <a:lnTo>
                        <a:pt x="12" y="364"/>
                      </a:lnTo>
                      <a:lnTo>
                        <a:pt x="0" y="522"/>
                      </a:lnTo>
                      <a:lnTo>
                        <a:pt x="18" y="710"/>
                      </a:lnTo>
                      <a:lnTo>
                        <a:pt x="64" y="896"/>
                      </a:lnTo>
                      <a:lnTo>
                        <a:pt x="138" y="1044"/>
                      </a:lnTo>
                      <a:lnTo>
                        <a:pt x="162" y="1016"/>
                      </a:lnTo>
                      <a:lnTo>
                        <a:pt x="220" y="878"/>
                      </a:lnTo>
                      <a:lnTo>
                        <a:pt x="268" y="666"/>
                      </a:lnTo>
                      <a:lnTo>
                        <a:pt x="276" y="500"/>
                      </a:lnTo>
                      <a:lnTo>
                        <a:pt x="266" y="354"/>
                      </a:lnTo>
                      <a:lnTo>
                        <a:pt x="232" y="194"/>
                      </a:lnTo>
                      <a:lnTo>
                        <a:pt x="176" y="58"/>
                      </a:lnTo>
                      <a:lnTo>
                        <a:pt x="146" y="0"/>
                      </a:lnTo>
                      <a:lnTo>
                        <a:pt x="134" y="4"/>
                      </a:lnTo>
                      <a:close/>
                    </a:path>
                  </a:pathLst>
                </a:custGeom>
                <a:solidFill>
                  <a:srgbClr val="FFFFFF"/>
                </a:solid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50" name="Arc 524"/>
                <p:cNvSpPr>
                  <a:spLocks/>
                </p:cNvSpPr>
                <p:nvPr/>
              </p:nvSpPr>
              <p:spPr bwMode="auto">
                <a:xfrm>
                  <a:off x="2640" y="1618"/>
                  <a:ext cx="432" cy="1059"/>
                </a:xfrm>
                <a:custGeom>
                  <a:avLst/>
                  <a:gdLst>
                    <a:gd name="T0" fmla="*/ 0 w 21600"/>
                    <a:gd name="T1" fmla="*/ 0 h 31417"/>
                    <a:gd name="T2" fmla="*/ 0 w 21600"/>
                    <a:gd name="T3" fmla="*/ 0 h 31417"/>
                    <a:gd name="T4" fmla="*/ 0 w 21600"/>
                    <a:gd name="T5" fmla="*/ 0 h 31417"/>
                    <a:gd name="T6" fmla="*/ 0 60000 65536"/>
                    <a:gd name="T7" fmla="*/ 0 60000 65536"/>
                    <a:gd name="T8" fmla="*/ 0 60000 65536"/>
                    <a:gd name="T9" fmla="*/ 0 w 21600"/>
                    <a:gd name="T10" fmla="*/ 0 h 31417"/>
                    <a:gd name="T11" fmla="*/ 21600 w 21600"/>
                    <a:gd name="T12" fmla="*/ 31417 h 31417"/>
                  </a:gdLst>
                  <a:ahLst/>
                  <a:cxnLst>
                    <a:cxn ang="T6">
                      <a:pos x="T0" y="T1"/>
                    </a:cxn>
                    <a:cxn ang="T7">
                      <a:pos x="T2" y="T3"/>
                    </a:cxn>
                    <a:cxn ang="T8">
                      <a:pos x="T4" y="T5"/>
                    </a:cxn>
                  </a:cxnLst>
                  <a:rect l="T9" t="T10" r="T11" b="T12"/>
                  <a:pathLst>
                    <a:path w="21600" h="31417" fill="none" extrusionOk="0">
                      <a:moveTo>
                        <a:pt x="14923" y="-1"/>
                      </a:moveTo>
                      <a:cubicBezTo>
                        <a:pt x="19187" y="4075"/>
                        <a:pt x="21600" y="9717"/>
                        <a:pt x="21600" y="15616"/>
                      </a:cubicBezTo>
                      <a:cubicBezTo>
                        <a:pt x="21600" y="21608"/>
                        <a:pt x="19110" y="27331"/>
                        <a:pt x="14727" y="31417"/>
                      </a:cubicBezTo>
                    </a:path>
                    <a:path w="21600" h="31417" stroke="0" extrusionOk="0">
                      <a:moveTo>
                        <a:pt x="14923" y="-1"/>
                      </a:moveTo>
                      <a:cubicBezTo>
                        <a:pt x="19187" y="4075"/>
                        <a:pt x="21600" y="9717"/>
                        <a:pt x="21600" y="15616"/>
                      </a:cubicBezTo>
                      <a:cubicBezTo>
                        <a:pt x="21600" y="21608"/>
                        <a:pt x="19110" y="27331"/>
                        <a:pt x="14727" y="31417"/>
                      </a:cubicBezTo>
                      <a:lnTo>
                        <a:pt x="0" y="15616"/>
                      </a:lnTo>
                      <a:lnTo>
                        <a:pt x="14923" y="-1"/>
                      </a:lnTo>
                      <a:close/>
                    </a:path>
                  </a:pathLst>
                </a:custGeom>
                <a:noFill/>
                <a:ln w="28575">
                  <a:solidFill>
                    <a:srgbClr val="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51" name="Arc 525"/>
                <p:cNvSpPr>
                  <a:spLocks/>
                </p:cNvSpPr>
                <p:nvPr/>
              </p:nvSpPr>
              <p:spPr bwMode="auto">
                <a:xfrm flipH="1">
                  <a:off x="2800" y="1618"/>
                  <a:ext cx="432" cy="1056"/>
                </a:xfrm>
                <a:custGeom>
                  <a:avLst/>
                  <a:gdLst>
                    <a:gd name="T0" fmla="*/ 0 w 21600"/>
                    <a:gd name="T1" fmla="*/ 0 h 31317"/>
                    <a:gd name="T2" fmla="*/ 0 w 21600"/>
                    <a:gd name="T3" fmla="*/ 0 h 31317"/>
                    <a:gd name="T4" fmla="*/ 0 w 21600"/>
                    <a:gd name="T5" fmla="*/ 0 h 31317"/>
                    <a:gd name="T6" fmla="*/ 0 60000 65536"/>
                    <a:gd name="T7" fmla="*/ 0 60000 65536"/>
                    <a:gd name="T8" fmla="*/ 0 60000 65536"/>
                    <a:gd name="T9" fmla="*/ 0 w 21600"/>
                    <a:gd name="T10" fmla="*/ 0 h 31317"/>
                    <a:gd name="T11" fmla="*/ 21600 w 21600"/>
                    <a:gd name="T12" fmla="*/ 31317 h 31317"/>
                  </a:gdLst>
                  <a:ahLst/>
                  <a:cxnLst>
                    <a:cxn ang="T6">
                      <a:pos x="T0" y="T1"/>
                    </a:cxn>
                    <a:cxn ang="T7">
                      <a:pos x="T2" y="T3"/>
                    </a:cxn>
                    <a:cxn ang="T8">
                      <a:pos x="T4" y="T5"/>
                    </a:cxn>
                  </a:cxnLst>
                  <a:rect l="T9" t="T10" r="T11" b="T12"/>
                  <a:pathLst>
                    <a:path w="21600" h="31317" fill="none" extrusionOk="0">
                      <a:moveTo>
                        <a:pt x="14923" y="-1"/>
                      </a:moveTo>
                      <a:cubicBezTo>
                        <a:pt x="19187" y="4075"/>
                        <a:pt x="21600" y="9717"/>
                        <a:pt x="21600" y="15616"/>
                      </a:cubicBezTo>
                      <a:cubicBezTo>
                        <a:pt x="21600" y="21557"/>
                        <a:pt x="19152" y="27237"/>
                        <a:pt x="14833" y="31317"/>
                      </a:cubicBezTo>
                    </a:path>
                    <a:path w="21600" h="31317" stroke="0" extrusionOk="0">
                      <a:moveTo>
                        <a:pt x="14923" y="-1"/>
                      </a:moveTo>
                      <a:cubicBezTo>
                        <a:pt x="19187" y="4075"/>
                        <a:pt x="21600" y="9717"/>
                        <a:pt x="21600" y="15616"/>
                      </a:cubicBezTo>
                      <a:cubicBezTo>
                        <a:pt x="21600" y="21557"/>
                        <a:pt x="19152" y="27237"/>
                        <a:pt x="14833" y="31317"/>
                      </a:cubicBezTo>
                      <a:lnTo>
                        <a:pt x="0" y="15616"/>
                      </a:lnTo>
                      <a:lnTo>
                        <a:pt x="14923" y="-1"/>
                      </a:lnTo>
                      <a:close/>
                    </a:path>
                  </a:pathLst>
                </a:custGeom>
                <a:noFill/>
                <a:ln w="28575">
                  <a:solidFill>
                    <a:srgbClr val="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54" name="Group 526"/>
              <p:cNvGrpSpPr>
                <a:grpSpLocks/>
              </p:cNvGrpSpPr>
              <p:nvPr/>
            </p:nvGrpSpPr>
            <p:grpSpPr bwMode="auto">
              <a:xfrm rot="756818" flipH="1">
                <a:off x="7021514" y="3571876"/>
                <a:ext cx="936625" cy="142875"/>
                <a:chOff x="1604" y="1003"/>
                <a:chExt cx="3034" cy="2416"/>
              </a:xfrm>
            </p:grpSpPr>
            <p:sp>
              <p:nvSpPr>
                <p:cNvPr id="1342" name="Freeform 52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43" name="Freeform 52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44" name="Freeform 52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45" name="Freeform 53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46" name="Freeform 53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47" name="Freeform 53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48" name="Freeform 53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55" name="Group 534"/>
              <p:cNvGrpSpPr>
                <a:grpSpLocks/>
              </p:cNvGrpSpPr>
              <p:nvPr/>
            </p:nvGrpSpPr>
            <p:grpSpPr bwMode="auto">
              <a:xfrm rot="378690" flipH="1">
                <a:off x="7035801" y="3530601"/>
                <a:ext cx="936625" cy="142875"/>
                <a:chOff x="1604" y="1003"/>
                <a:chExt cx="3034" cy="2416"/>
              </a:xfrm>
            </p:grpSpPr>
            <p:sp>
              <p:nvSpPr>
                <p:cNvPr id="1335" name="Freeform 53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36" name="Freeform 53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37" name="Freeform 53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38" name="Freeform 53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39" name="Freeform 53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40" name="Freeform 54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41" name="Freeform 54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56" name="Group 542"/>
              <p:cNvGrpSpPr>
                <a:grpSpLocks/>
              </p:cNvGrpSpPr>
              <p:nvPr/>
            </p:nvGrpSpPr>
            <p:grpSpPr bwMode="auto">
              <a:xfrm>
                <a:off x="7043739" y="3470276"/>
                <a:ext cx="936625" cy="142875"/>
                <a:chOff x="1604" y="1003"/>
                <a:chExt cx="3034" cy="2416"/>
              </a:xfrm>
            </p:grpSpPr>
            <p:sp>
              <p:nvSpPr>
                <p:cNvPr id="1328" name="Freeform 54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29" name="Freeform 54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30" name="Freeform 54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31" name="Freeform 54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32" name="Freeform 54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33" name="Freeform 54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34" name="Freeform 54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57" name="Group 550"/>
              <p:cNvGrpSpPr>
                <a:grpSpLocks/>
              </p:cNvGrpSpPr>
              <p:nvPr/>
            </p:nvGrpSpPr>
            <p:grpSpPr bwMode="auto">
              <a:xfrm rot="-378690">
                <a:off x="7048501" y="3427414"/>
                <a:ext cx="936625" cy="142875"/>
                <a:chOff x="1604" y="1003"/>
                <a:chExt cx="3034" cy="2416"/>
              </a:xfrm>
            </p:grpSpPr>
            <p:sp>
              <p:nvSpPr>
                <p:cNvPr id="1321" name="Freeform 55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22" name="Freeform 55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23" name="Freeform 55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24" name="Freeform 55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25" name="Freeform 55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26" name="Freeform 55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27" name="Freeform 55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58" name="Group 558"/>
              <p:cNvGrpSpPr>
                <a:grpSpLocks/>
              </p:cNvGrpSpPr>
              <p:nvPr/>
            </p:nvGrpSpPr>
            <p:grpSpPr bwMode="auto">
              <a:xfrm rot="-756818">
                <a:off x="7043739" y="3386139"/>
                <a:ext cx="936625" cy="142875"/>
                <a:chOff x="1604" y="1003"/>
                <a:chExt cx="3034" cy="2416"/>
              </a:xfrm>
            </p:grpSpPr>
            <p:sp>
              <p:nvSpPr>
                <p:cNvPr id="1314" name="Freeform 55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15" name="Freeform 56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16" name="Freeform 56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17" name="Freeform 56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18" name="Freeform 56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19" name="Freeform 56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20" name="Freeform 56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sp>
            <p:nvSpPr>
              <p:cNvPr id="959" name="Line 566"/>
              <p:cNvSpPr>
                <a:spLocks noChangeShapeType="1"/>
              </p:cNvSpPr>
              <p:nvPr/>
            </p:nvSpPr>
            <p:spPr bwMode="auto">
              <a:xfrm>
                <a:off x="7054850" y="2593975"/>
                <a:ext cx="0" cy="850900"/>
              </a:xfrm>
              <a:prstGeom prst="line">
                <a:avLst/>
              </a:prstGeom>
              <a:noFill/>
              <a:ln w="38100">
                <a:solidFill>
                  <a:srgbClr val="000000"/>
                </a:solidFill>
                <a:round/>
                <a:headEnd/>
                <a:tailEnd type="arrow"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0" name="Line 567"/>
              <p:cNvSpPr>
                <a:spLocks noChangeShapeType="1"/>
              </p:cNvSpPr>
              <p:nvPr/>
            </p:nvSpPr>
            <p:spPr bwMode="auto">
              <a:xfrm>
                <a:off x="7054850" y="3673475"/>
                <a:ext cx="0" cy="927100"/>
              </a:xfrm>
              <a:prstGeom prst="line">
                <a:avLst/>
              </a:prstGeom>
              <a:noFill/>
              <a:ln w="38100">
                <a:solidFill>
                  <a:srgbClr val="000000"/>
                </a:solidFill>
                <a:round/>
                <a:headEnd type="arrow" w="med" len="me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1" name="Line 568"/>
              <p:cNvSpPr>
                <a:spLocks noChangeShapeType="1"/>
              </p:cNvSpPr>
              <p:nvPr/>
            </p:nvSpPr>
            <p:spPr bwMode="auto">
              <a:xfrm>
                <a:off x="1803400" y="4156075"/>
                <a:ext cx="0" cy="40640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2" name="Line 569"/>
              <p:cNvSpPr>
                <a:spLocks noChangeShapeType="1"/>
              </p:cNvSpPr>
              <p:nvPr/>
            </p:nvSpPr>
            <p:spPr bwMode="auto">
              <a:xfrm>
                <a:off x="1981200" y="4156075"/>
                <a:ext cx="0" cy="40640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3" name="Line 570"/>
              <p:cNvSpPr>
                <a:spLocks noChangeShapeType="1"/>
              </p:cNvSpPr>
              <p:nvPr/>
            </p:nvSpPr>
            <p:spPr bwMode="auto">
              <a:xfrm>
                <a:off x="1358900" y="4568825"/>
                <a:ext cx="381000" cy="0"/>
              </a:xfrm>
              <a:prstGeom prst="line">
                <a:avLst/>
              </a:prstGeom>
              <a:noFill/>
              <a:ln w="28575">
                <a:solidFill>
                  <a:srgbClr val="000000"/>
                </a:solidFill>
                <a:round/>
                <a:headEnd/>
                <a:tailEnd type="arrow"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4" name="Line 571"/>
              <p:cNvSpPr>
                <a:spLocks noChangeShapeType="1"/>
              </p:cNvSpPr>
              <p:nvPr/>
            </p:nvSpPr>
            <p:spPr bwMode="auto">
              <a:xfrm>
                <a:off x="2057400" y="4568825"/>
                <a:ext cx="381000" cy="0"/>
              </a:xfrm>
              <a:prstGeom prst="line">
                <a:avLst/>
              </a:prstGeom>
              <a:noFill/>
              <a:ln w="28575">
                <a:solidFill>
                  <a:srgbClr val="000000"/>
                </a:solidFill>
                <a:round/>
                <a:headEnd type="arrow" w="med" len="me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65" name="Text Box 572"/>
              <p:cNvSpPr txBox="1">
                <a:spLocks noChangeArrowheads="1"/>
              </p:cNvSpPr>
              <p:nvPr/>
            </p:nvSpPr>
            <p:spPr bwMode="auto">
              <a:xfrm>
                <a:off x="1025526" y="4787901"/>
                <a:ext cx="944489" cy="307777"/>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altLang="fr-FR" sz="1400" b="0" i="0" u="none" strike="noStrike" kern="0" cap="none" spc="0" normalizeH="0" baseline="0" noProof="0" smtClean="0">
                    <a:ln>
                      <a:noFill/>
                    </a:ln>
                    <a:solidFill>
                      <a:sysClr val="windowText" lastClr="000000"/>
                    </a:solidFill>
                    <a:effectLst/>
                    <a:uLnTx/>
                    <a:uFillTx/>
                    <a:latin typeface="Arial Narrow" pitchFamily="34" charset="0"/>
                    <a:cs typeface="Arial" charset="0"/>
                    <a:sym typeface="Symbol" pitchFamily="18" charset="2"/>
                  </a:rPr>
                  <a:t></a:t>
                </a:r>
                <a:r>
                  <a:rPr kumimoji="0" lang="fr-FR" altLang="fr-FR" sz="1400" b="0" i="0" u="none" strike="noStrike" kern="0" cap="none" spc="0" normalizeH="0" baseline="0" noProof="0" smtClean="0">
                    <a:ln>
                      <a:noFill/>
                    </a:ln>
                    <a:solidFill>
                      <a:sysClr val="windowText" lastClr="000000"/>
                    </a:solidFill>
                    <a:effectLst/>
                    <a:uLnTx/>
                    <a:uFillTx/>
                    <a:latin typeface="Arial Narrow" pitchFamily="34" charset="0"/>
                    <a:cs typeface="Arial" charset="0"/>
                  </a:rPr>
                  <a:t> = 650 nm</a:t>
                </a:r>
              </a:p>
            </p:txBody>
          </p:sp>
          <p:sp>
            <p:nvSpPr>
              <p:cNvPr id="966" name="Text Box 573"/>
              <p:cNvSpPr txBox="1">
                <a:spLocks noChangeArrowheads="1"/>
              </p:cNvSpPr>
              <p:nvPr/>
            </p:nvSpPr>
            <p:spPr bwMode="auto">
              <a:xfrm>
                <a:off x="6645255" y="2031719"/>
                <a:ext cx="635110" cy="523220"/>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altLang="fr-FR" sz="2800" b="0" i="0" u="none" strike="noStrike" kern="0" cap="none" spc="0" normalizeH="0" baseline="0" noProof="0" smtClean="0">
                    <a:ln>
                      <a:noFill/>
                    </a:ln>
                    <a:solidFill>
                      <a:sysClr val="windowText" lastClr="000000"/>
                    </a:solidFill>
                    <a:effectLst/>
                    <a:uLnTx/>
                    <a:uFillTx/>
                    <a:latin typeface="Arial Narrow" pitchFamily="34" charset="0"/>
                    <a:cs typeface="Arial" charset="0"/>
                  </a:rPr>
                  <a:t>~ </a:t>
                </a:r>
                <a:r>
                  <a:rPr kumimoji="0" lang="fr-FR" altLang="fr-FR" sz="2800" b="0" i="0" u="none" strike="noStrike" kern="0" cap="none" spc="0" normalizeH="0" baseline="0" noProof="0" smtClean="0">
                    <a:ln>
                      <a:noFill/>
                    </a:ln>
                    <a:solidFill>
                      <a:sysClr val="windowText" lastClr="000000"/>
                    </a:solidFill>
                    <a:effectLst/>
                    <a:uLnTx/>
                    <a:uFillTx/>
                    <a:latin typeface="Arial Narrow" pitchFamily="34" charset="0"/>
                    <a:cs typeface="Arial" charset="0"/>
                    <a:sym typeface="Symbol" pitchFamily="18" charset="2"/>
                  </a:rPr>
                  <a:t></a:t>
                </a:r>
                <a:endParaRPr kumimoji="0" lang="fr-FR" altLang="fr-FR" sz="2800" b="0" i="0" u="none" strike="noStrike" kern="0" cap="none" spc="0" normalizeH="0" baseline="0" noProof="0" smtClean="0">
                  <a:ln>
                    <a:noFill/>
                  </a:ln>
                  <a:solidFill>
                    <a:sysClr val="windowText" lastClr="000000"/>
                  </a:solidFill>
                  <a:effectLst/>
                  <a:uLnTx/>
                  <a:uFillTx/>
                  <a:latin typeface="Arial Narrow" pitchFamily="34" charset="0"/>
                  <a:cs typeface="Arial" charset="0"/>
                </a:endParaRPr>
              </a:p>
            </p:txBody>
          </p:sp>
          <p:grpSp>
            <p:nvGrpSpPr>
              <p:cNvPr id="967" name="Group 574"/>
              <p:cNvGrpSpPr>
                <a:grpSpLocks/>
              </p:cNvGrpSpPr>
              <p:nvPr/>
            </p:nvGrpSpPr>
            <p:grpSpPr bwMode="auto">
              <a:xfrm rot="-1483819">
                <a:off x="6042026" y="5424489"/>
                <a:ext cx="1857375" cy="84137"/>
                <a:chOff x="2381" y="1842"/>
                <a:chExt cx="1663" cy="90"/>
              </a:xfrm>
            </p:grpSpPr>
            <p:grpSp>
              <p:nvGrpSpPr>
                <p:cNvPr id="1290" name="Group 575"/>
                <p:cNvGrpSpPr>
                  <a:grpSpLocks/>
                </p:cNvGrpSpPr>
                <p:nvPr/>
              </p:nvGrpSpPr>
              <p:grpSpPr bwMode="auto">
                <a:xfrm>
                  <a:off x="2381" y="1842"/>
                  <a:ext cx="590" cy="90"/>
                  <a:chOff x="1604" y="1003"/>
                  <a:chExt cx="3034" cy="2416"/>
                </a:xfrm>
              </p:grpSpPr>
              <p:sp>
                <p:nvSpPr>
                  <p:cNvPr id="1307" name="Freeform 57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08" name="Freeform 57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09" name="Freeform 57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10" name="Freeform 57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11" name="Freeform 58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12" name="Freeform 58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13" name="Freeform 58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291" name="Group 583"/>
                <p:cNvGrpSpPr>
                  <a:grpSpLocks/>
                </p:cNvGrpSpPr>
                <p:nvPr/>
              </p:nvGrpSpPr>
              <p:grpSpPr bwMode="auto">
                <a:xfrm>
                  <a:off x="2919" y="1842"/>
                  <a:ext cx="590" cy="90"/>
                  <a:chOff x="1604" y="1003"/>
                  <a:chExt cx="3034" cy="2416"/>
                </a:xfrm>
              </p:grpSpPr>
              <p:sp>
                <p:nvSpPr>
                  <p:cNvPr id="1300" name="Freeform 58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01" name="Freeform 58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02" name="Freeform 58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03" name="Freeform 58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04" name="Freeform 58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05" name="Freeform 58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306" name="Freeform 59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292" name="Group 591"/>
                <p:cNvGrpSpPr>
                  <a:grpSpLocks/>
                </p:cNvGrpSpPr>
                <p:nvPr/>
              </p:nvGrpSpPr>
              <p:grpSpPr bwMode="auto">
                <a:xfrm>
                  <a:off x="3454" y="1842"/>
                  <a:ext cx="590" cy="90"/>
                  <a:chOff x="1604" y="1003"/>
                  <a:chExt cx="3034" cy="2416"/>
                </a:xfrm>
              </p:grpSpPr>
              <p:sp>
                <p:nvSpPr>
                  <p:cNvPr id="1293" name="Freeform 59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94" name="Freeform 59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95" name="Freeform 59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96" name="Freeform 59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97" name="Freeform 59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98" name="Freeform 59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99" name="Freeform 59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68" name="Group 599"/>
              <p:cNvGrpSpPr>
                <a:grpSpLocks/>
              </p:cNvGrpSpPr>
              <p:nvPr/>
            </p:nvGrpSpPr>
            <p:grpSpPr bwMode="auto">
              <a:xfrm rot="754978">
                <a:off x="5999164" y="5626100"/>
                <a:ext cx="1539875" cy="84138"/>
                <a:chOff x="2381" y="1842"/>
                <a:chExt cx="1663" cy="90"/>
              </a:xfrm>
            </p:grpSpPr>
            <p:grpSp>
              <p:nvGrpSpPr>
                <p:cNvPr id="1266" name="Group 600"/>
                <p:cNvGrpSpPr>
                  <a:grpSpLocks/>
                </p:cNvGrpSpPr>
                <p:nvPr/>
              </p:nvGrpSpPr>
              <p:grpSpPr bwMode="auto">
                <a:xfrm>
                  <a:off x="2381" y="1842"/>
                  <a:ext cx="590" cy="90"/>
                  <a:chOff x="1604" y="1003"/>
                  <a:chExt cx="3034" cy="2416"/>
                </a:xfrm>
              </p:grpSpPr>
              <p:sp>
                <p:nvSpPr>
                  <p:cNvPr id="1283" name="Freeform 60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84" name="Freeform 60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85" name="Freeform 60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86" name="Freeform 60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87" name="Freeform 60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88" name="Freeform 60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89" name="Freeform 60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267" name="Group 608"/>
                <p:cNvGrpSpPr>
                  <a:grpSpLocks/>
                </p:cNvGrpSpPr>
                <p:nvPr/>
              </p:nvGrpSpPr>
              <p:grpSpPr bwMode="auto">
                <a:xfrm>
                  <a:off x="2919" y="1842"/>
                  <a:ext cx="590" cy="90"/>
                  <a:chOff x="1604" y="1003"/>
                  <a:chExt cx="3034" cy="2416"/>
                </a:xfrm>
              </p:grpSpPr>
              <p:sp>
                <p:nvSpPr>
                  <p:cNvPr id="1276" name="Freeform 60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77" name="Freeform 61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78" name="Freeform 61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79" name="Freeform 61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80" name="Freeform 61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81" name="Freeform 61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82" name="Freeform 61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268" name="Group 616"/>
                <p:cNvGrpSpPr>
                  <a:grpSpLocks/>
                </p:cNvGrpSpPr>
                <p:nvPr/>
              </p:nvGrpSpPr>
              <p:grpSpPr bwMode="auto">
                <a:xfrm>
                  <a:off x="3454" y="1842"/>
                  <a:ext cx="590" cy="90"/>
                  <a:chOff x="1604" y="1003"/>
                  <a:chExt cx="3034" cy="2416"/>
                </a:xfrm>
              </p:grpSpPr>
              <p:sp>
                <p:nvSpPr>
                  <p:cNvPr id="1269" name="Freeform 61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70" name="Freeform 61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71" name="Freeform 61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72" name="Freeform 62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73" name="Freeform 62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74" name="Freeform 62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75" name="Freeform 62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69" name="Group 624"/>
              <p:cNvGrpSpPr>
                <a:grpSpLocks/>
              </p:cNvGrpSpPr>
              <p:nvPr/>
            </p:nvGrpSpPr>
            <p:grpSpPr bwMode="auto">
              <a:xfrm rot="-1483819">
                <a:off x="6837364" y="5357814"/>
                <a:ext cx="1190625" cy="77787"/>
                <a:chOff x="2381" y="1842"/>
                <a:chExt cx="1663" cy="90"/>
              </a:xfrm>
            </p:grpSpPr>
            <p:grpSp>
              <p:nvGrpSpPr>
                <p:cNvPr id="1242" name="Group 625"/>
                <p:cNvGrpSpPr>
                  <a:grpSpLocks/>
                </p:cNvGrpSpPr>
                <p:nvPr/>
              </p:nvGrpSpPr>
              <p:grpSpPr bwMode="auto">
                <a:xfrm>
                  <a:off x="2381" y="1842"/>
                  <a:ext cx="590" cy="90"/>
                  <a:chOff x="1604" y="1003"/>
                  <a:chExt cx="3034" cy="2416"/>
                </a:xfrm>
              </p:grpSpPr>
              <p:sp>
                <p:nvSpPr>
                  <p:cNvPr id="1259" name="Freeform 62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60" name="Freeform 62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61" name="Freeform 62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62" name="Freeform 62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63" name="Freeform 63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64" name="Freeform 63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65" name="Freeform 63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243" name="Group 633"/>
                <p:cNvGrpSpPr>
                  <a:grpSpLocks/>
                </p:cNvGrpSpPr>
                <p:nvPr/>
              </p:nvGrpSpPr>
              <p:grpSpPr bwMode="auto">
                <a:xfrm>
                  <a:off x="2919" y="1842"/>
                  <a:ext cx="590" cy="90"/>
                  <a:chOff x="1604" y="1003"/>
                  <a:chExt cx="3034" cy="2416"/>
                </a:xfrm>
              </p:grpSpPr>
              <p:sp>
                <p:nvSpPr>
                  <p:cNvPr id="1252" name="Freeform 63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53" name="Freeform 63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54" name="Freeform 63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55" name="Freeform 63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56" name="Freeform 63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57" name="Freeform 63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58" name="Freeform 64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244" name="Group 641"/>
                <p:cNvGrpSpPr>
                  <a:grpSpLocks/>
                </p:cNvGrpSpPr>
                <p:nvPr/>
              </p:nvGrpSpPr>
              <p:grpSpPr bwMode="auto">
                <a:xfrm>
                  <a:off x="3454" y="1842"/>
                  <a:ext cx="590" cy="90"/>
                  <a:chOff x="1604" y="1003"/>
                  <a:chExt cx="3034" cy="2416"/>
                </a:xfrm>
              </p:grpSpPr>
              <p:sp>
                <p:nvSpPr>
                  <p:cNvPr id="1245" name="Freeform 64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46" name="Freeform 64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47" name="Freeform 64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48" name="Freeform 64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49" name="Freeform 64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50" name="Freeform 64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51" name="Freeform 64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70" name="Group 649"/>
              <p:cNvGrpSpPr>
                <a:grpSpLocks/>
              </p:cNvGrpSpPr>
              <p:nvPr/>
            </p:nvGrpSpPr>
            <p:grpSpPr bwMode="auto">
              <a:xfrm rot="754978">
                <a:off x="5745163" y="5435601"/>
                <a:ext cx="1606550" cy="92075"/>
                <a:chOff x="2381" y="1842"/>
                <a:chExt cx="1663" cy="90"/>
              </a:xfrm>
            </p:grpSpPr>
            <p:grpSp>
              <p:nvGrpSpPr>
                <p:cNvPr id="1218" name="Group 650"/>
                <p:cNvGrpSpPr>
                  <a:grpSpLocks/>
                </p:cNvGrpSpPr>
                <p:nvPr/>
              </p:nvGrpSpPr>
              <p:grpSpPr bwMode="auto">
                <a:xfrm>
                  <a:off x="2381" y="1842"/>
                  <a:ext cx="590" cy="90"/>
                  <a:chOff x="1604" y="1003"/>
                  <a:chExt cx="3034" cy="2416"/>
                </a:xfrm>
              </p:grpSpPr>
              <p:sp>
                <p:nvSpPr>
                  <p:cNvPr id="1235" name="Freeform 65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36" name="Freeform 65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37" name="Freeform 65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38" name="Freeform 65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39" name="Freeform 65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40" name="Freeform 65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41" name="Freeform 65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219" name="Group 658"/>
                <p:cNvGrpSpPr>
                  <a:grpSpLocks/>
                </p:cNvGrpSpPr>
                <p:nvPr/>
              </p:nvGrpSpPr>
              <p:grpSpPr bwMode="auto">
                <a:xfrm>
                  <a:off x="2919" y="1842"/>
                  <a:ext cx="590" cy="90"/>
                  <a:chOff x="1604" y="1003"/>
                  <a:chExt cx="3034" cy="2416"/>
                </a:xfrm>
              </p:grpSpPr>
              <p:sp>
                <p:nvSpPr>
                  <p:cNvPr id="1228" name="Freeform 65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29" name="Freeform 66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30" name="Freeform 66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31" name="Freeform 66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32" name="Freeform 66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33" name="Freeform 66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34" name="Freeform 66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220" name="Group 666"/>
                <p:cNvGrpSpPr>
                  <a:grpSpLocks/>
                </p:cNvGrpSpPr>
                <p:nvPr/>
              </p:nvGrpSpPr>
              <p:grpSpPr bwMode="auto">
                <a:xfrm>
                  <a:off x="3454" y="1842"/>
                  <a:ext cx="590" cy="90"/>
                  <a:chOff x="1604" y="1003"/>
                  <a:chExt cx="3034" cy="2416"/>
                </a:xfrm>
              </p:grpSpPr>
              <p:sp>
                <p:nvSpPr>
                  <p:cNvPr id="1221" name="Freeform 66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22" name="Freeform 66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23" name="Freeform 66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24" name="Freeform 67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25" name="Freeform 67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26" name="Freeform 67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27" name="Freeform 67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71" name="Group 674"/>
              <p:cNvGrpSpPr>
                <a:grpSpLocks/>
              </p:cNvGrpSpPr>
              <p:nvPr/>
            </p:nvGrpSpPr>
            <p:grpSpPr bwMode="auto">
              <a:xfrm rot="1114076">
                <a:off x="6684964" y="5718176"/>
                <a:ext cx="1539875" cy="85725"/>
                <a:chOff x="2381" y="1842"/>
                <a:chExt cx="1663" cy="90"/>
              </a:xfrm>
            </p:grpSpPr>
            <p:grpSp>
              <p:nvGrpSpPr>
                <p:cNvPr id="1194" name="Group 675"/>
                <p:cNvGrpSpPr>
                  <a:grpSpLocks/>
                </p:cNvGrpSpPr>
                <p:nvPr/>
              </p:nvGrpSpPr>
              <p:grpSpPr bwMode="auto">
                <a:xfrm>
                  <a:off x="2381" y="1842"/>
                  <a:ext cx="590" cy="90"/>
                  <a:chOff x="1604" y="1003"/>
                  <a:chExt cx="3034" cy="2416"/>
                </a:xfrm>
              </p:grpSpPr>
              <p:sp>
                <p:nvSpPr>
                  <p:cNvPr id="1211" name="Freeform 67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12" name="Freeform 67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13" name="Freeform 67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14" name="Freeform 67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15" name="Freeform 68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16" name="Freeform 68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17" name="Freeform 68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195" name="Group 683"/>
                <p:cNvGrpSpPr>
                  <a:grpSpLocks/>
                </p:cNvGrpSpPr>
                <p:nvPr/>
              </p:nvGrpSpPr>
              <p:grpSpPr bwMode="auto">
                <a:xfrm>
                  <a:off x="2919" y="1842"/>
                  <a:ext cx="590" cy="90"/>
                  <a:chOff x="1604" y="1003"/>
                  <a:chExt cx="3034" cy="2416"/>
                </a:xfrm>
              </p:grpSpPr>
              <p:sp>
                <p:nvSpPr>
                  <p:cNvPr id="1204" name="Freeform 68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05" name="Freeform 68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06" name="Freeform 68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07" name="Freeform 68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08" name="Freeform 68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09" name="Freeform 68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10" name="Freeform 69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196" name="Group 691"/>
                <p:cNvGrpSpPr>
                  <a:grpSpLocks/>
                </p:cNvGrpSpPr>
                <p:nvPr/>
              </p:nvGrpSpPr>
              <p:grpSpPr bwMode="auto">
                <a:xfrm>
                  <a:off x="3454" y="1842"/>
                  <a:ext cx="590" cy="90"/>
                  <a:chOff x="1604" y="1003"/>
                  <a:chExt cx="3034" cy="2416"/>
                </a:xfrm>
              </p:grpSpPr>
              <p:sp>
                <p:nvSpPr>
                  <p:cNvPr id="1197" name="Freeform 69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98" name="Freeform 69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99" name="Freeform 69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00" name="Freeform 69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01" name="Freeform 69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02" name="Freeform 69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203" name="Freeform 69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72" name="Group 699"/>
              <p:cNvGrpSpPr>
                <a:grpSpLocks/>
              </p:cNvGrpSpPr>
              <p:nvPr/>
            </p:nvGrpSpPr>
            <p:grpSpPr bwMode="auto">
              <a:xfrm rot="1114076">
                <a:off x="6583364" y="5851525"/>
                <a:ext cx="1539875" cy="84138"/>
                <a:chOff x="2381" y="1842"/>
                <a:chExt cx="1663" cy="90"/>
              </a:xfrm>
            </p:grpSpPr>
            <p:grpSp>
              <p:nvGrpSpPr>
                <p:cNvPr id="1170" name="Group 700"/>
                <p:cNvGrpSpPr>
                  <a:grpSpLocks/>
                </p:cNvGrpSpPr>
                <p:nvPr/>
              </p:nvGrpSpPr>
              <p:grpSpPr bwMode="auto">
                <a:xfrm>
                  <a:off x="2381" y="1842"/>
                  <a:ext cx="590" cy="90"/>
                  <a:chOff x="1604" y="1003"/>
                  <a:chExt cx="3034" cy="2416"/>
                </a:xfrm>
              </p:grpSpPr>
              <p:sp>
                <p:nvSpPr>
                  <p:cNvPr id="1187" name="Freeform 70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88" name="Freeform 70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89" name="Freeform 70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90" name="Freeform 70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91" name="Freeform 70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92" name="Freeform 70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93" name="Freeform 70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171" name="Group 708"/>
                <p:cNvGrpSpPr>
                  <a:grpSpLocks/>
                </p:cNvGrpSpPr>
                <p:nvPr/>
              </p:nvGrpSpPr>
              <p:grpSpPr bwMode="auto">
                <a:xfrm>
                  <a:off x="2919" y="1842"/>
                  <a:ext cx="590" cy="90"/>
                  <a:chOff x="1604" y="1003"/>
                  <a:chExt cx="3034" cy="2416"/>
                </a:xfrm>
              </p:grpSpPr>
              <p:sp>
                <p:nvSpPr>
                  <p:cNvPr id="1180" name="Freeform 70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81" name="Freeform 71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82" name="Freeform 71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83" name="Freeform 71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84" name="Freeform 71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85" name="Freeform 71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86" name="Freeform 71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172" name="Group 716"/>
                <p:cNvGrpSpPr>
                  <a:grpSpLocks/>
                </p:cNvGrpSpPr>
                <p:nvPr/>
              </p:nvGrpSpPr>
              <p:grpSpPr bwMode="auto">
                <a:xfrm>
                  <a:off x="3454" y="1842"/>
                  <a:ext cx="590" cy="90"/>
                  <a:chOff x="1604" y="1003"/>
                  <a:chExt cx="3034" cy="2416"/>
                </a:xfrm>
              </p:grpSpPr>
              <p:sp>
                <p:nvSpPr>
                  <p:cNvPr id="1173" name="Freeform 71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74" name="Freeform 71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75" name="Freeform 71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76" name="Freeform 72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77" name="Freeform 72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78" name="Freeform 72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79" name="Freeform 72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73" name="Group 724"/>
              <p:cNvGrpSpPr>
                <a:grpSpLocks/>
              </p:cNvGrpSpPr>
              <p:nvPr/>
            </p:nvGrpSpPr>
            <p:grpSpPr bwMode="auto">
              <a:xfrm>
                <a:off x="6859589" y="5575301"/>
                <a:ext cx="1539875" cy="85725"/>
                <a:chOff x="2381" y="1842"/>
                <a:chExt cx="1663" cy="90"/>
              </a:xfrm>
            </p:grpSpPr>
            <p:grpSp>
              <p:nvGrpSpPr>
                <p:cNvPr id="1146" name="Group 725"/>
                <p:cNvGrpSpPr>
                  <a:grpSpLocks/>
                </p:cNvGrpSpPr>
                <p:nvPr/>
              </p:nvGrpSpPr>
              <p:grpSpPr bwMode="auto">
                <a:xfrm>
                  <a:off x="2381" y="1842"/>
                  <a:ext cx="590" cy="90"/>
                  <a:chOff x="1604" y="1003"/>
                  <a:chExt cx="3034" cy="2416"/>
                </a:xfrm>
              </p:grpSpPr>
              <p:sp>
                <p:nvSpPr>
                  <p:cNvPr id="1163" name="Freeform 72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64" name="Freeform 72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65" name="Freeform 72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66" name="Freeform 72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67" name="Freeform 73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68" name="Freeform 73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69" name="Freeform 73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147" name="Group 733"/>
                <p:cNvGrpSpPr>
                  <a:grpSpLocks/>
                </p:cNvGrpSpPr>
                <p:nvPr/>
              </p:nvGrpSpPr>
              <p:grpSpPr bwMode="auto">
                <a:xfrm>
                  <a:off x="2919" y="1842"/>
                  <a:ext cx="590" cy="90"/>
                  <a:chOff x="1604" y="1003"/>
                  <a:chExt cx="3034" cy="2416"/>
                </a:xfrm>
              </p:grpSpPr>
              <p:sp>
                <p:nvSpPr>
                  <p:cNvPr id="1156" name="Freeform 73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57" name="Freeform 73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58" name="Freeform 73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59" name="Freeform 73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60" name="Freeform 73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61" name="Freeform 73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62" name="Freeform 74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148" name="Group 741"/>
                <p:cNvGrpSpPr>
                  <a:grpSpLocks/>
                </p:cNvGrpSpPr>
                <p:nvPr/>
              </p:nvGrpSpPr>
              <p:grpSpPr bwMode="auto">
                <a:xfrm>
                  <a:off x="3454" y="1842"/>
                  <a:ext cx="590" cy="90"/>
                  <a:chOff x="1604" y="1003"/>
                  <a:chExt cx="3034" cy="2416"/>
                </a:xfrm>
              </p:grpSpPr>
              <p:sp>
                <p:nvSpPr>
                  <p:cNvPr id="1149" name="Freeform 74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50" name="Freeform 74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51" name="Freeform 74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52" name="Freeform 74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53" name="Freeform 74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54" name="Freeform 74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55" name="Freeform 74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74" name="Group 749"/>
              <p:cNvGrpSpPr>
                <a:grpSpLocks/>
              </p:cNvGrpSpPr>
              <p:nvPr/>
            </p:nvGrpSpPr>
            <p:grpSpPr bwMode="auto">
              <a:xfrm>
                <a:off x="5099050" y="4667251"/>
                <a:ext cx="939800" cy="1681163"/>
                <a:chOff x="2640" y="1618"/>
                <a:chExt cx="592" cy="1059"/>
              </a:xfrm>
            </p:grpSpPr>
            <p:sp>
              <p:nvSpPr>
                <p:cNvPr id="1143" name="Freeform 750"/>
                <p:cNvSpPr>
                  <a:spLocks/>
                </p:cNvSpPr>
                <p:nvPr/>
              </p:nvSpPr>
              <p:spPr bwMode="auto">
                <a:xfrm>
                  <a:off x="2796" y="1624"/>
                  <a:ext cx="276" cy="1044"/>
                </a:xfrm>
                <a:custGeom>
                  <a:avLst/>
                  <a:gdLst>
                    <a:gd name="T0" fmla="*/ 134 w 276"/>
                    <a:gd name="T1" fmla="*/ 4 h 1044"/>
                    <a:gd name="T2" fmla="*/ 86 w 276"/>
                    <a:gd name="T3" fmla="*/ 86 h 1044"/>
                    <a:gd name="T4" fmla="*/ 40 w 276"/>
                    <a:gd name="T5" fmla="*/ 222 h 1044"/>
                    <a:gd name="T6" fmla="*/ 12 w 276"/>
                    <a:gd name="T7" fmla="*/ 364 h 1044"/>
                    <a:gd name="T8" fmla="*/ 0 w 276"/>
                    <a:gd name="T9" fmla="*/ 522 h 1044"/>
                    <a:gd name="T10" fmla="*/ 18 w 276"/>
                    <a:gd name="T11" fmla="*/ 710 h 1044"/>
                    <a:gd name="T12" fmla="*/ 64 w 276"/>
                    <a:gd name="T13" fmla="*/ 896 h 1044"/>
                    <a:gd name="T14" fmla="*/ 138 w 276"/>
                    <a:gd name="T15" fmla="*/ 1044 h 1044"/>
                    <a:gd name="T16" fmla="*/ 162 w 276"/>
                    <a:gd name="T17" fmla="*/ 1016 h 1044"/>
                    <a:gd name="T18" fmla="*/ 220 w 276"/>
                    <a:gd name="T19" fmla="*/ 878 h 1044"/>
                    <a:gd name="T20" fmla="*/ 268 w 276"/>
                    <a:gd name="T21" fmla="*/ 666 h 1044"/>
                    <a:gd name="T22" fmla="*/ 276 w 276"/>
                    <a:gd name="T23" fmla="*/ 500 h 1044"/>
                    <a:gd name="T24" fmla="*/ 266 w 276"/>
                    <a:gd name="T25" fmla="*/ 354 h 1044"/>
                    <a:gd name="T26" fmla="*/ 232 w 276"/>
                    <a:gd name="T27" fmla="*/ 194 h 1044"/>
                    <a:gd name="T28" fmla="*/ 176 w 276"/>
                    <a:gd name="T29" fmla="*/ 58 h 1044"/>
                    <a:gd name="T30" fmla="*/ 146 w 276"/>
                    <a:gd name="T31" fmla="*/ 0 h 1044"/>
                    <a:gd name="T32" fmla="*/ 134 w 276"/>
                    <a:gd name="T33" fmla="*/ 4 h 10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044"/>
                    <a:gd name="T53" fmla="*/ 276 w 276"/>
                    <a:gd name="T54" fmla="*/ 1044 h 10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044">
                      <a:moveTo>
                        <a:pt x="134" y="4"/>
                      </a:moveTo>
                      <a:lnTo>
                        <a:pt x="86" y="86"/>
                      </a:lnTo>
                      <a:lnTo>
                        <a:pt x="40" y="222"/>
                      </a:lnTo>
                      <a:lnTo>
                        <a:pt x="12" y="364"/>
                      </a:lnTo>
                      <a:lnTo>
                        <a:pt x="0" y="522"/>
                      </a:lnTo>
                      <a:lnTo>
                        <a:pt x="18" y="710"/>
                      </a:lnTo>
                      <a:lnTo>
                        <a:pt x="64" y="896"/>
                      </a:lnTo>
                      <a:lnTo>
                        <a:pt x="138" y="1044"/>
                      </a:lnTo>
                      <a:lnTo>
                        <a:pt x="162" y="1016"/>
                      </a:lnTo>
                      <a:lnTo>
                        <a:pt x="220" y="878"/>
                      </a:lnTo>
                      <a:lnTo>
                        <a:pt x="268" y="666"/>
                      </a:lnTo>
                      <a:lnTo>
                        <a:pt x="276" y="500"/>
                      </a:lnTo>
                      <a:lnTo>
                        <a:pt x="266" y="354"/>
                      </a:lnTo>
                      <a:lnTo>
                        <a:pt x="232" y="194"/>
                      </a:lnTo>
                      <a:lnTo>
                        <a:pt x="176" y="58"/>
                      </a:lnTo>
                      <a:lnTo>
                        <a:pt x="146" y="0"/>
                      </a:lnTo>
                      <a:lnTo>
                        <a:pt x="134" y="4"/>
                      </a:lnTo>
                      <a:close/>
                    </a:path>
                  </a:pathLst>
                </a:custGeom>
                <a:solidFill>
                  <a:srgbClr val="FFFFFF"/>
                </a:solid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44" name="Arc 751"/>
                <p:cNvSpPr>
                  <a:spLocks/>
                </p:cNvSpPr>
                <p:nvPr/>
              </p:nvSpPr>
              <p:spPr bwMode="auto">
                <a:xfrm>
                  <a:off x="2640" y="1618"/>
                  <a:ext cx="432" cy="1059"/>
                </a:xfrm>
                <a:custGeom>
                  <a:avLst/>
                  <a:gdLst>
                    <a:gd name="T0" fmla="*/ 0 w 21600"/>
                    <a:gd name="T1" fmla="*/ 0 h 31417"/>
                    <a:gd name="T2" fmla="*/ 0 w 21600"/>
                    <a:gd name="T3" fmla="*/ 0 h 31417"/>
                    <a:gd name="T4" fmla="*/ 0 w 21600"/>
                    <a:gd name="T5" fmla="*/ 0 h 31417"/>
                    <a:gd name="T6" fmla="*/ 0 60000 65536"/>
                    <a:gd name="T7" fmla="*/ 0 60000 65536"/>
                    <a:gd name="T8" fmla="*/ 0 60000 65536"/>
                    <a:gd name="T9" fmla="*/ 0 w 21600"/>
                    <a:gd name="T10" fmla="*/ 0 h 31417"/>
                    <a:gd name="T11" fmla="*/ 21600 w 21600"/>
                    <a:gd name="T12" fmla="*/ 31417 h 31417"/>
                  </a:gdLst>
                  <a:ahLst/>
                  <a:cxnLst>
                    <a:cxn ang="T6">
                      <a:pos x="T0" y="T1"/>
                    </a:cxn>
                    <a:cxn ang="T7">
                      <a:pos x="T2" y="T3"/>
                    </a:cxn>
                    <a:cxn ang="T8">
                      <a:pos x="T4" y="T5"/>
                    </a:cxn>
                  </a:cxnLst>
                  <a:rect l="T9" t="T10" r="T11" b="T12"/>
                  <a:pathLst>
                    <a:path w="21600" h="31417" fill="none" extrusionOk="0">
                      <a:moveTo>
                        <a:pt x="14923" y="-1"/>
                      </a:moveTo>
                      <a:cubicBezTo>
                        <a:pt x="19187" y="4075"/>
                        <a:pt x="21600" y="9717"/>
                        <a:pt x="21600" y="15616"/>
                      </a:cubicBezTo>
                      <a:cubicBezTo>
                        <a:pt x="21600" y="21608"/>
                        <a:pt x="19110" y="27331"/>
                        <a:pt x="14727" y="31417"/>
                      </a:cubicBezTo>
                    </a:path>
                    <a:path w="21600" h="31417" stroke="0" extrusionOk="0">
                      <a:moveTo>
                        <a:pt x="14923" y="-1"/>
                      </a:moveTo>
                      <a:cubicBezTo>
                        <a:pt x="19187" y="4075"/>
                        <a:pt x="21600" y="9717"/>
                        <a:pt x="21600" y="15616"/>
                      </a:cubicBezTo>
                      <a:cubicBezTo>
                        <a:pt x="21600" y="21608"/>
                        <a:pt x="19110" y="27331"/>
                        <a:pt x="14727" y="31417"/>
                      </a:cubicBezTo>
                      <a:lnTo>
                        <a:pt x="0" y="15616"/>
                      </a:lnTo>
                      <a:lnTo>
                        <a:pt x="14923" y="-1"/>
                      </a:lnTo>
                      <a:close/>
                    </a:path>
                  </a:pathLst>
                </a:custGeom>
                <a:noFill/>
                <a:ln w="28575">
                  <a:solidFill>
                    <a:srgbClr val="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45" name="Arc 752"/>
                <p:cNvSpPr>
                  <a:spLocks/>
                </p:cNvSpPr>
                <p:nvPr/>
              </p:nvSpPr>
              <p:spPr bwMode="auto">
                <a:xfrm flipH="1">
                  <a:off x="2800" y="1618"/>
                  <a:ext cx="432" cy="1056"/>
                </a:xfrm>
                <a:custGeom>
                  <a:avLst/>
                  <a:gdLst>
                    <a:gd name="T0" fmla="*/ 0 w 21600"/>
                    <a:gd name="T1" fmla="*/ 0 h 31317"/>
                    <a:gd name="T2" fmla="*/ 0 w 21600"/>
                    <a:gd name="T3" fmla="*/ 0 h 31317"/>
                    <a:gd name="T4" fmla="*/ 0 w 21600"/>
                    <a:gd name="T5" fmla="*/ 0 h 31317"/>
                    <a:gd name="T6" fmla="*/ 0 60000 65536"/>
                    <a:gd name="T7" fmla="*/ 0 60000 65536"/>
                    <a:gd name="T8" fmla="*/ 0 60000 65536"/>
                    <a:gd name="T9" fmla="*/ 0 w 21600"/>
                    <a:gd name="T10" fmla="*/ 0 h 31317"/>
                    <a:gd name="T11" fmla="*/ 21600 w 21600"/>
                    <a:gd name="T12" fmla="*/ 31317 h 31317"/>
                  </a:gdLst>
                  <a:ahLst/>
                  <a:cxnLst>
                    <a:cxn ang="T6">
                      <a:pos x="T0" y="T1"/>
                    </a:cxn>
                    <a:cxn ang="T7">
                      <a:pos x="T2" y="T3"/>
                    </a:cxn>
                    <a:cxn ang="T8">
                      <a:pos x="T4" y="T5"/>
                    </a:cxn>
                  </a:cxnLst>
                  <a:rect l="T9" t="T10" r="T11" b="T12"/>
                  <a:pathLst>
                    <a:path w="21600" h="31317" fill="none" extrusionOk="0">
                      <a:moveTo>
                        <a:pt x="14923" y="-1"/>
                      </a:moveTo>
                      <a:cubicBezTo>
                        <a:pt x="19187" y="4075"/>
                        <a:pt x="21600" y="9717"/>
                        <a:pt x="21600" y="15616"/>
                      </a:cubicBezTo>
                      <a:cubicBezTo>
                        <a:pt x="21600" y="21557"/>
                        <a:pt x="19152" y="27237"/>
                        <a:pt x="14833" y="31317"/>
                      </a:cubicBezTo>
                    </a:path>
                    <a:path w="21600" h="31317" stroke="0" extrusionOk="0">
                      <a:moveTo>
                        <a:pt x="14923" y="-1"/>
                      </a:moveTo>
                      <a:cubicBezTo>
                        <a:pt x="19187" y="4075"/>
                        <a:pt x="21600" y="9717"/>
                        <a:pt x="21600" y="15616"/>
                      </a:cubicBezTo>
                      <a:cubicBezTo>
                        <a:pt x="21600" y="21557"/>
                        <a:pt x="19152" y="27237"/>
                        <a:pt x="14833" y="31317"/>
                      </a:cubicBezTo>
                      <a:lnTo>
                        <a:pt x="0" y="15616"/>
                      </a:lnTo>
                      <a:lnTo>
                        <a:pt x="14923" y="-1"/>
                      </a:lnTo>
                      <a:close/>
                    </a:path>
                  </a:pathLst>
                </a:custGeom>
                <a:noFill/>
                <a:ln w="28575">
                  <a:solidFill>
                    <a:srgbClr val="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75" name="Group 753"/>
              <p:cNvGrpSpPr>
                <a:grpSpLocks/>
              </p:cNvGrpSpPr>
              <p:nvPr/>
            </p:nvGrpSpPr>
            <p:grpSpPr bwMode="auto">
              <a:xfrm rot="1483819" flipH="1">
                <a:off x="6383339" y="5516564"/>
                <a:ext cx="1857375" cy="84137"/>
                <a:chOff x="2381" y="1842"/>
                <a:chExt cx="1663" cy="90"/>
              </a:xfrm>
            </p:grpSpPr>
            <p:grpSp>
              <p:nvGrpSpPr>
                <p:cNvPr id="1119" name="Group 754"/>
                <p:cNvGrpSpPr>
                  <a:grpSpLocks/>
                </p:cNvGrpSpPr>
                <p:nvPr/>
              </p:nvGrpSpPr>
              <p:grpSpPr bwMode="auto">
                <a:xfrm>
                  <a:off x="2381" y="1842"/>
                  <a:ext cx="590" cy="90"/>
                  <a:chOff x="1604" y="1003"/>
                  <a:chExt cx="3034" cy="2416"/>
                </a:xfrm>
              </p:grpSpPr>
              <p:sp>
                <p:nvSpPr>
                  <p:cNvPr id="1136" name="Freeform 75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37" name="Freeform 75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38" name="Freeform 75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39" name="Freeform 75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40" name="Freeform 75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41" name="Freeform 76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42" name="Freeform 76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120" name="Group 762"/>
                <p:cNvGrpSpPr>
                  <a:grpSpLocks/>
                </p:cNvGrpSpPr>
                <p:nvPr/>
              </p:nvGrpSpPr>
              <p:grpSpPr bwMode="auto">
                <a:xfrm>
                  <a:off x="2919" y="1842"/>
                  <a:ext cx="590" cy="90"/>
                  <a:chOff x="1604" y="1003"/>
                  <a:chExt cx="3034" cy="2416"/>
                </a:xfrm>
              </p:grpSpPr>
              <p:sp>
                <p:nvSpPr>
                  <p:cNvPr id="1129" name="Freeform 76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30" name="Freeform 76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31" name="Freeform 76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32" name="Freeform 76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33" name="Freeform 76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34" name="Freeform 76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35" name="Freeform 76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121" name="Group 770"/>
                <p:cNvGrpSpPr>
                  <a:grpSpLocks/>
                </p:cNvGrpSpPr>
                <p:nvPr/>
              </p:nvGrpSpPr>
              <p:grpSpPr bwMode="auto">
                <a:xfrm>
                  <a:off x="3454" y="1842"/>
                  <a:ext cx="590" cy="90"/>
                  <a:chOff x="1604" y="1003"/>
                  <a:chExt cx="3034" cy="2416"/>
                </a:xfrm>
              </p:grpSpPr>
              <p:sp>
                <p:nvSpPr>
                  <p:cNvPr id="1122" name="Freeform 77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23" name="Freeform 77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24" name="Freeform 77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25" name="Freeform 77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26" name="Freeform 77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27" name="Freeform 77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28" name="Freeform 77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76" name="Group 778"/>
              <p:cNvGrpSpPr>
                <a:grpSpLocks/>
              </p:cNvGrpSpPr>
              <p:nvPr/>
            </p:nvGrpSpPr>
            <p:grpSpPr bwMode="auto">
              <a:xfrm rot="20485924" flipH="1">
                <a:off x="6530976" y="5645151"/>
                <a:ext cx="1539875" cy="85725"/>
                <a:chOff x="2381" y="1842"/>
                <a:chExt cx="1663" cy="90"/>
              </a:xfrm>
            </p:grpSpPr>
            <p:grpSp>
              <p:nvGrpSpPr>
                <p:cNvPr id="1095" name="Group 779"/>
                <p:cNvGrpSpPr>
                  <a:grpSpLocks/>
                </p:cNvGrpSpPr>
                <p:nvPr/>
              </p:nvGrpSpPr>
              <p:grpSpPr bwMode="auto">
                <a:xfrm>
                  <a:off x="2381" y="1842"/>
                  <a:ext cx="590" cy="90"/>
                  <a:chOff x="1604" y="1003"/>
                  <a:chExt cx="3034" cy="2416"/>
                </a:xfrm>
              </p:grpSpPr>
              <p:sp>
                <p:nvSpPr>
                  <p:cNvPr id="1112" name="Freeform 78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13" name="Freeform 78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14" name="Freeform 78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15" name="Freeform 78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16" name="Freeform 78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17" name="Freeform 78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18" name="Freeform 78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096" name="Group 787"/>
                <p:cNvGrpSpPr>
                  <a:grpSpLocks/>
                </p:cNvGrpSpPr>
                <p:nvPr/>
              </p:nvGrpSpPr>
              <p:grpSpPr bwMode="auto">
                <a:xfrm>
                  <a:off x="2919" y="1842"/>
                  <a:ext cx="590" cy="90"/>
                  <a:chOff x="1604" y="1003"/>
                  <a:chExt cx="3034" cy="2416"/>
                </a:xfrm>
              </p:grpSpPr>
              <p:sp>
                <p:nvSpPr>
                  <p:cNvPr id="1105" name="Freeform 78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06" name="Freeform 78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07" name="Freeform 79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08" name="Freeform 79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09" name="Freeform 79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10" name="Freeform 79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11" name="Freeform 79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097" name="Group 795"/>
                <p:cNvGrpSpPr>
                  <a:grpSpLocks/>
                </p:cNvGrpSpPr>
                <p:nvPr/>
              </p:nvGrpSpPr>
              <p:grpSpPr bwMode="auto">
                <a:xfrm>
                  <a:off x="3454" y="1842"/>
                  <a:ext cx="590" cy="90"/>
                  <a:chOff x="1604" y="1003"/>
                  <a:chExt cx="3034" cy="2416"/>
                </a:xfrm>
              </p:grpSpPr>
              <p:sp>
                <p:nvSpPr>
                  <p:cNvPr id="1098" name="Freeform 79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99" name="Freeform 79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00" name="Freeform 79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01" name="Freeform 79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02" name="Freeform 80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03" name="Freeform 80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104" name="Freeform 80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77" name="Group 803"/>
              <p:cNvGrpSpPr>
                <a:grpSpLocks/>
              </p:cNvGrpSpPr>
              <p:nvPr/>
            </p:nvGrpSpPr>
            <p:grpSpPr bwMode="auto">
              <a:xfrm rot="20845022" flipH="1">
                <a:off x="6740526" y="5451475"/>
                <a:ext cx="1539875" cy="84138"/>
                <a:chOff x="2381" y="1842"/>
                <a:chExt cx="1663" cy="90"/>
              </a:xfrm>
            </p:grpSpPr>
            <p:grpSp>
              <p:nvGrpSpPr>
                <p:cNvPr id="1071" name="Group 804"/>
                <p:cNvGrpSpPr>
                  <a:grpSpLocks/>
                </p:cNvGrpSpPr>
                <p:nvPr/>
              </p:nvGrpSpPr>
              <p:grpSpPr bwMode="auto">
                <a:xfrm>
                  <a:off x="2381" y="1842"/>
                  <a:ext cx="590" cy="90"/>
                  <a:chOff x="1604" y="1003"/>
                  <a:chExt cx="3034" cy="2416"/>
                </a:xfrm>
              </p:grpSpPr>
              <p:sp>
                <p:nvSpPr>
                  <p:cNvPr id="1088" name="Freeform 80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89" name="Freeform 80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90" name="Freeform 80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91" name="Freeform 80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92" name="Freeform 80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93" name="Freeform 81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94" name="Freeform 81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072" name="Group 812"/>
                <p:cNvGrpSpPr>
                  <a:grpSpLocks/>
                </p:cNvGrpSpPr>
                <p:nvPr/>
              </p:nvGrpSpPr>
              <p:grpSpPr bwMode="auto">
                <a:xfrm>
                  <a:off x="2919" y="1842"/>
                  <a:ext cx="590" cy="90"/>
                  <a:chOff x="1604" y="1003"/>
                  <a:chExt cx="3034" cy="2416"/>
                </a:xfrm>
              </p:grpSpPr>
              <p:sp>
                <p:nvSpPr>
                  <p:cNvPr id="1081" name="Freeform 81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82" name="Freeform 81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83" name="Freeform 81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84" name="Freeform 81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85" name="Freeform 81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86" name="Freeform 81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87" name="Freeform 81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073" name="Group 820"/>
                <p:cNvGrpSpPr>
                  <a:grpSpLocks/>
                </p:cNvGrpSpPr>
                <p:nvPr/>
              </p:nvGrpSpPr>
              <p:grpSpPr bwMode="auto">
                <a:xfrm>
                  <a:off x="3454" y="1842"/>
                  <a:ext cx="590" cy="90"/>
                  <a:chOff x="1604" y="1003"/>
                  <a:chExt cx="3034" cy="2416"/>
                </a:xfrm>
              </p:grpSpPr>
              <p:sp>
                <p:nvSpPr>
                  <p:cNvPr id="1074" name="Freeform 82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75" name="Freeform 82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76" name="Freeform 82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77" name="Freeform 82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78" name="Freeform 82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79" name="Freeform 82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80" name="Freeform 82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78" name="Group 828"/>
              <p:cNvGrpSpPr>
                <a:grpSpLocks/>
              </p:cNvGrpSpPr>
              <p:nvPr/>
            </p:nvGrpSpPr>
            <p:grpSpPr bwMode="auto">
              <a:xfrm flipH="1">
                <a:off x="6637339" y="5451476"/>
                <a:ext cx="1265237" cy="85725"/>
                <a:chOff x="2381" y="1842"/>
                <a:chExt cx="1663" cy="90"/>
              </a:xfrm>
            </p:grpSpPr>
            <p:grpSp>
              <p:nvGrpSpPr>
                <p:cNvPr id="1047" name="Group 829"/>
                <p:cNvGrpSpPr>
                  <a:grpSpLocks/>
                </p:cNvGrpSpPr>
                <p:nvPr/>
              </p:nvGrpSpPr>
              <p:grpSpPr bwMode="auto">
                <a:xfrm>
                  <a:off x="2381" y="1842"/>
                  <a:ext cx="590" cy="90"/>
                  <a:chOff x="1604" y="1003"/>
                  <a:chExt cx="3034" cy="2416"/>
                </a:xfrm>
              </p:grpSpPr>
              <p:sp>
                <p:nvSpPr>
                  <p:cNvPr id="1064" name="Freeform 83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65" name="Freeform 83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66" name="Freeform 83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67" name="Freeform 83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68" name="Freeform 83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69" name="Freeform 83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70" name="Freeform 83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048" name="Group 837"/>
                <p:cNvGrpSpPr>
                  <a:grpSpLocks/>
                </p:cNvGrpSpPr>
                <p:nvPr/>
              </p:nvGrpSpPr>
              <p:grpSpPr bwMode="auto">
                <a:xfrm>
                  <a:off x="2919" y="1842"/>
                  <a:ext cx="590" cy="90"/>
                  <a:chOff x="1604" y="1003"/>
                  <a:chExt cx="3034" cy="2416"/>
                </a:xfrm>
              </p:grpSpPr>
              <p:sp>
                <p:nvSpPr>
                  <p:cNvPr id="1057" name="Freeform 83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58" name="Freeform 83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59" name="Freeform 84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60" name="Freeform 84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61" name="Freeform 84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62" name="Freeform 84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63" name="Freeform 84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049" name="Group 845"/>
                <p:cNvGrpSpPr>
                  <a:grpSpLocks/>
                </p:cNvGrpSpPr>
                <p:nvPr/>
              </p:nvGrpSpPr>
              <p:grpSpPr bwMode="auto">
                <a:xfrm>
                  <a:off x="3454" y="1842"/>
                  <a:ext cx="590" cy="90"/>
                  <a:chOff x="1604" y="1003"/>
                  <a:chExt cx="3034" cy="2416"/>
                </a:xfrm>
              </p:grpSpPr>
              <p:sp>
                <p:nvSpPr>
                  <p:cNvPr id="1050" name="Freeform 84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51" name="Freeform 84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52" name="Freeform 84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53" name="Freeform 84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54" name="Freeform 85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55" name="Freeform 85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56" name="Freeform 85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79" name="Group 853"/>
              <p:cNvGrpSpPr>
                <a:grpSpLocks/>
              </p:cNvGrpSpPr>
              <p:nvPr/>
            </p:nvGrpSpPr>
            <p:grpSpPr bwMode="auto">
              <a:xfrm rot="1483819" flipH="1">
                <a:off x="6597651" y="5681664"/>
                <a:ext cx="1190625" cy="77787"/>
                <a:chOff x="2381" y="1842"/>
                <a:chExt cx="1663" cy="90"/>
              </a:xfrm>
            </p:grpSpPr>
            <p:grpSp>
              <p:nvGrpSpPr>
                <p:cNvPr id="1023" name="Group 854"/>
                <p:cNvGrpSpPr>
                  <a:grpSpLocks/>
                </p:cNvGrpSpPr>
                <p:nvPr/>
              </p:nvGrpSpPr>
              <p:grpSpPr bwMode="auto">
                <a:xfrm>
                  <a:off x="2381" y="1842"/>
                  <a:ext cx="590" cy="90"/>
                  <a:chOff x="1604" y="1003"/>
                  <a:chExt cx="3034" cy="2416"/>
                </a:xfrm>
              </p:grpSpPr>
              <p:sp>
                <p:nvSpPr>
                  <p:cNvPr id="1040" name="Freeform 85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41" name="Freeform 85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42" name="Freeform 85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43" name="Freeform 85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44" name="Freeform 85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45" name="Freeform 86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46" name="Freeform 86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024" name="Group 862"/>
                <p:cNvGrpSpPr>
                  <a:grpSpLocks/>
                </p:cNvGrpSpPr>
                <p:nvPr/>
              </p:nvGrpSpPr>
              <p:grpSpPr bwMode="auto">
                <a:xfrm>
                  <a:off x="2919" y="1842"/>
                  <a:ext cx="590" cy="90"/>
                  <a:chOff x="1604" y="1003"/>
                  <a:chExt cx="3034" cy="2416"/>
                </a:xfrm>
              </p:grpSpPr>
              <p:sp>
                <p:nvSpPr>
                  <p:cNvPr id="1033" name="Freeform 86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34" name="Freeform 86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35" name="Freeform 86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36" name="Freeform 86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37" name="Freeform 86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38" name="Freeform 86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39" name="Freeform 86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1025" name="Group 870"/>
                <p:cNvGrpSpPr>
                  <a:grpSpLocks/>
                </p:cNvGrpSpPr>
                <p:nvPr/>
              </p:nvGrpSpPr>
              <p:grpSpPr bwMode="auto">
                <a:xfrm>
                  <a:off x="3454" y="1842"/>
                  <a:ext cx="590" cy="90"/>
                  <a:chOff x="1604" y="1003"/>
                  <a:chExt cx="3034" cy="2416"/>
                </a:xfrm>
              </p:grpSpPr>
              <p:sp>
                <p:nvSpPr>
                  <p:cNvPr id="1026" name="Freeform 87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27" name="Freeform 87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28" name="Freeform 87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29" name="Freeform 87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30" name="Freeform 87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31" name="Freeform 87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32" name="Freeform 87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80" name="Group 878"/>
              <p:cNvGrpSpPr>
                <a:grpSpLocks/>
              </p:cNvGrpSpPr>
              <p:nvPr/>
            </p:nvGrpSpPr>
            <p:grpSpPr bwMode="auto">
              <a:xfrm rot="1483819" flipH="1">
                <a:off x="6577013" y="5648325"/>
                <a:ext cx="546100" cy="84138"/>
                <a:chOff x="1604" y="1003"/>
                <a:chExt cx="3034" cy="2416"/>
              </a:xfrm>
            </p:grpSpPr>
            <p:sp>
              <p:nvSpPr>
                <p:cNvPr id="1016" name="Freeform 87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17" name="Freeform 88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18" name="Freeform 88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19" name="Freeform 88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20" name="Freeform 88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21" name="Freeform 88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22" name="Freeform 88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81" name="Group 886"/>
              <p:cNvGrpSpPr>
                <a:grpSpLocks/>
              </p:cNvGrpSpPr>
              <p:nvPr/>
            </p:nvGrpSpPr>
            <p:grpSpPr bwMode="auto">
              <a:xfrm rot="751729" flipH="1">
                <a:off x="6616701" y="5541964"/>
                <a:ext cx="1190625" cy="84137"/>
                <a:chOff x="2381" y="1842"/>
                <a:chExt cx="1663" cy="90"/>
              </a:xfrm>
            </p:grpSpPr>
            <p:grpSp>
              <p:nvGrpSpPr>
                <p:cNvPr id="992" name="Group 887"/>
                <p:cNvGrpSpPr>
                  <a:grpSpLocks/>
                </p:cNvGrpSpPr>
                <p:nvPr/>
              </p:nvGrpSpPr>
              <p:grpSpPr bwMode="auto">
                <a:xfrm>
                  <a:off x="2381" y="1842"/>
                  <a:ext cx="590" cy="90"/>
                  <a:chOff x="1604" y="1003"/>
                  <a:chExt cx="3034" cy="2416"/>
                </a:xfrm>
              </p:grpSpPr>
              <p:sp>
                <p:nvSpPr>
                  <p:cNvPr id="1009" name="Freeform 88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10" name="Freeform 88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11" name="Freeform 89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12" name="Freeform 89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13" name="Freeform 89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14" name="Freeform 89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15" name="Freeform 89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93" name="Group 895"/>
                <p:cNvGrpSpPr>
                  <a:grpSpLocks/>
                </p:cNvGrpSpPr>
                <p:nvPr/>
              </p:nvGrpSpPr>
              <p:grpSpPr bwMode="auto">
                <a:xfrm>
                  <a:off x="2919" y="1842"/>
                  <a:ext cx="590" cy="90"/>
                  <a:chOff x="1604" y="1003"/>
                  <a:chExt cx="3034" cy="2416"/>
                </a:xfrm>
              </p:grpSpPr>
              <p:sp>
                <p:nvSpPr>
                  <p:cNvPr id="1002" name="Freeform 89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3" name="Freeform 89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4" name="Freeform 89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5" name="Freeform 89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6" name="Freeform 90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7" name="Freeform 90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8" name="Freeform 90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nvGrpSpPr>
                <p:cNvPr id="994" name="Group 903"/>
                <p:cNvGrpSpPr>
                  <a:grpSpLocks/>
                </p:cNvGrpSpPr>
                <p:nvPr/>
              </p:nvGrpSpPr>
              <p:grpSpPr bwMode="auto">
                <a:xfrm>
                  <a:off x="3454" y="1842"/>
                  <a:ext cx="590" cy="90"/>
                  <a:chOff x="1604" y="1003"/>
                  <a:chExt cx="3034" cy="2416"/>
                </a:xfrm>
              </p:grpSpPr>
              <p:sp>
                <p:nvSpPr>
                  <p:cNvPr id="995" name="Freeform 90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6" name="Freeform 90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7" name="Freeform 90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8" name="Freeform 90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9" name="Freeform 90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0" name="Freeform 90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1001" name="Freeform 91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grpSp>
          <p:grpSp>
            <p:nvGrpSpPr>
              <p:cNvPr id="982" name="Group 911"/>
              <p:cNvGrpSpPr>
                <a:grpSpLocks/>
              </p:cNvGrpSpPr>
              <p:nvPr/>
            </p:nvGrpSpPr>
            <p:grpSpPr bwMode="auto">
              <a:xfrm rot="1483819" flipH="1">
                <a:off x="7034213" y="5895975"/>
                <a:ext cx="546100" cy="84138"/>
                <a:chOff x="1604" y="1003"/>
                <a:chExt cx="3034" cy="2416"/>
              </a:xfrm>
            </p:grpSpPr>
            <p:sp>
              <p:nvSpPr>
                <p:cNvPr id="985" name="Freeform 91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6" name="Freeform 91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7" name="Freeform 91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8" name="Freeform 91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9" name="Freeform 91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0" name="Freeform 91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91" name="Freeform 91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grpSp>
          <p:sp>
            <p:nvSpPr>
              <p:cNvPr id="983" name="Arc 919"/>
              <p:cNvSpPr>
                <a:spLocks/>
              </p:cNvSpPr>
              <p:nvPr/>
            </p:nvSpPr>
            <p:spPr bwMode="auto">
              <a:xfrm flipH="1">
                <a:off x="6850064" y="5219700"/>
                <a:ext cx="166687" cy="742950"/>
              </a:xfrm>
              <a:custGeom>
                <a:avLst/>
                <a:gdLst>
                  <a:gd name="T0" fmla="*/ 0 w 38839"/>
                  <a:gd name="T1" fmla="*/ 2147483647 h 43200"/>
                  <a:gd name="T2" fmla="*/ 5205279 w 38839"/>
                  <a:gd name="T3" fmla="*/ 2147483647 h 43200"/>
                  <a:gd name="T4" fmla="*/ 462323794 w 38839"/>
                  <a:gd name="T5" fmla="*/ 2147483647 h 43200"/>
                  <a:gd name="T6" fmla="*/ 0 60000 65536"/>
                  <a:gd name="T7" fmla="*/ 0 60000 65536"/>
                  <a:gd name="T8" fmla="*/ 0 60000 65536"/>
                  <a:gd name="T9" fmla="*/ 0 w 38839"/>
                  <a:gd name="T10" fmla="*/ 0 h 43200"/>
                  <a:gd name="T11" fmla="*/ 38839 w 38839"/>
                  <a:gd name="T12" fmla="*/ 43200 h 43200"/>
                </a:gdLst>
                <a:ahLst/>
                <a:cxnLst>
                  <a:cxn ang="T6">
                    <a:pos x="T0" y="T1"/>
                  </a:cxn>
                  <a:cxn ang="T7">
                    <a:pos x="T2" y="T3"/>
                  </a:cxn>
                  <a:cxn ang="T8">
                    <a:pos x="T4" y="T5"/>
                  </a:cxn>
                </a:cxnLst>
                <a:rect l="T9" t="T10" r="T11" b="T12"/>
                <a:pathLst>
                  <a:path w="38839" h="43200" fill="none" extrusionOk="0">
                    <a:moveTo>
                      <a:pt x="-1" y="8585"/>
                    </a:moveTo>
                    <a:cubicBezTo>
                      <a:pt x="4081" y="3178"/>
                      <a:pt x="10464" y="-1"/>
                      <a:pt x="17239" y="0"/>
                    </a:cubicBezTo>
                    <a:cubicBezTo>
                      <a:pt x="29168" y="0"/>
                      <a:pt x="38839" y="9670"/>
                      <a:pt x="38839" y="21600"/>
                    </a:cubicBezTo>
                    <a:cubicBezTo>
                      <a:pt x="38839" y="33529"/>
                      <a:pt x="29168" y="43200"/>
                      <a:pt x="17239" y="43200"/>
                    </a:cubicBezTo>
                    <a:cubicBezTo>
                      <a:pt x="10576" y="43200"/>
                      <a:pt x="4286" y="40125"/>
                      <a:pt x="194" y="34867"/>
                    </a:cubicBezTo>
                  </a:path>
                  <a:path w="38839" h="43200" stroke="0" extrusionOk="0">
                    <a:moveTo>
                      <a:pt x="-1" y="8585"/>
                    </a:moveTo>
                    <a:cubicBezTo>
                      <a:pt x="4081" y="3178"/>
                      <a:pt x="10464" y="-1"/>
                      <a:pt x="17239" y="0"/>
                    </a:cubicBezTo>
                    <a:cubicBezTo>
                      <a:pt x="29168" y="0"/>
                      <a:pt x="38839" y="9670"/>
                      <a:pt x="38839" y="21600"/>
                    </a:cubicBezTo>
                    <a:cubicBezTo>
                      <a:pt x="38839" y="33529"/>
                      <a:pt x="29168" y="43200"/>
                      <a:pt x="17239" y="43200"/>
                    </a:cubicBezTo>
                    <a:cubicBezTo>
                      <a:pt x="10576" y="43200"/>
                      <a:pt x="4286" y="40125"/>
                      <a:pt x="194" y="34867"/>
                    </a:cubicBezTo>
                    <a:lnTo>
                      <a:pt x="17239" y="21600"/>
                    </a:lnTo>
                    <a:lnTo>
                      <a:pt x="-1" y="8585"/>
                    </a:lnTo>
                    <a:close/>
                  </a:path>
                </a:pathLst>
              </a:custGeom>
              <a:noFill/>
              <a:ln w="38100">
                <a:solidFill>
                  <a:srgbClr val="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smtClean="0">
                  <a:ln>
                    <a:noFill/>
                  </a:ln>
                  <a:solidFill>
                    <a:sysClr val="windowText" lastClr="000000"/>
                  </a:solidFill>
                  <a:effectLst/>
                  <a:uLnTx/>
                  <a:uFillTx/>
                </a:endParaRPr>
              </a:p>
            </p:txBody>
          </p:sp>
          <p:sp>
            <p:nvSpPr>
              <p:cNvPr id="984" name="Text Box 921"/>
              <p:cNvSpPr txBox="1">
                <a:spLocks noChangeArrowheads="1"/>
              </p:cNvSpPr>
              <p:nvPr/>
            </p:nvSpPr>
            <p:spPr bwMode="auto">
              <a:xfrm>
                <a:off x="1671639" y="2492376"/>
                <a:ext cx="656247" cy="371513"/>
              </a:xfrm>
              <a:prstGeom prst="rect">
                <a:avLst/>
              </a:prstGeom>
              <a:noFill/>
              <a:ln w="9525">
                <a:noFill/>
                <a:miter lim="800000"/>
                <a:headEnd/>
                <a:tailEnd/>
              </a:ln>
            </p:spPr>
            <p:txBody>
              <a:bodyPr wrap="none" lIns="90000" tIns="46800" rIns="90000" bIns="46800">
                <a:spAutoFit/>
              </a:bodyPr>
              <a:lstStyle/>
              <a:p>
                <a:pPr marL="0" marR="0" lvl="0" indent="0" defTabSz="914400" eaLnBrk="0" fontAlgn="auto" latinLnBrk="0" hangingPunct="0">
                  <a:lnSpc>
                    <a:spcPct val="100000"/>
                  </a:lnSpc>
                  <a:spcBef>
                    <a:spcPts val="0"/>
                  </a:spcBef>
                  <a:spcAft>
                    <a:spcPts val="0"/>
                  </a:spcAft>
                  <a:buClrTx/>
                  <a:buSzTx/>
                  <a:buFontTx/>
                  <a:buNone/>
                  <a:tabLst/>
                  <a:defRPr/>
                </a:pPr>
                <a:r>
                  <a:rPr kumimoji="0" lang="fr-FR" altLang="fr-FR" sz="1800" b="0" i="0" u="none" strike="noStrike" kern="0" cap="none" spc="0" normalizeH="0" baseline="0" noProof="0" smtClean="0">
                    <a:ln>
                      <a:noFill/>
                    </a:ln>
                    <a:solidFill>
                      <a:srgbClr val="000066"/>
                    </a:solidFill>
                    <a:effectLst/>
                    <a:uLnTx/>
                    <a:uFillTx/>
                    <a:latin typeface="Arial Narrow" pitchFamily="34" charset="0"/>
                    <a:cs typeface="Arial" charset="0"/>
                  </a:rPr>
                  <a:t>Laser</a:t>
                </a:r>
              </a:p>
            </p:txBody>
          </p:sp>
        </p:grpSp>
        <p:sp>
          <p:nvSpPr>
            <p:cNvPr id="927" name="Rectangle 920"/>
            <p:cNvSpPr>
              <a:spLocks noChangeArrowheads="1"/>
            </p:cNvSpPr>
            <p:nvPr/>
          </p:nvSpPr>
          <p:spPr bwMode="auto">
            <a:xfrm>
              <a:off x="3750716" y="4322636"/>
              <a:ext cx="1587294" cy="369332"/>
            </a:xfrm>
            <a:prstGeom prst="rect">
              <a:avLst/>
            </a:prstGeom>
            <a:noFill/>
            <a:ln w="9525">
              <a:noFill/>
              <a:miter lim="800000"/>
              <a:headEnd/>
              <a:tailEnd/>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fr-FR" altLang="fr-FR" sz="1800" b="0" i="0" u="none" strike="noStrike" kern="0" cap="none" spc="0" normalizeH="0" baseline="0" noProof="0" smtClean="0">
                  <a:ln>
                    <a:noFill/>
                  </a:ln>
                  <a:solidFill>
                    <a:srgbClr val="000066"/>
                  </a:solidFill>
                  <a:effectLst/>
                  <a:uLnTx/>
                  <a:uFillTx/>
                  <a:latin typeface="Arial Narrow" pitchFamily="34" charset="0"/>
                </a:rPr>
                <a:t>Lumière blanche</a:t>
              </a:r>
              <a:endParaRPr kumimoji="0" lang="fr-FR" sz="1800" b="0" i="0" u="none" strike="noStrike" kern="0" cap="none" spc="0" normalizeH="0" baseline="0" noProof="0" smtClean="0">
                <a:ln>
                  <a:noFill/>
                </a:ln>
                <a:solidFill>
                  <a:sysClr val="windowText" lastClr="000000"/>
                </a:solidFill>
                <a:effectLst/>
                <a:uLnTx/>
                <a:uFillTx/>
              </a:endParaRPr>
            </a:p>
          </p:txBody>
        </p:sp>
      </p:grpSp>
      <p:sp>
        <p:nvSpPr>
          <p:cNvPr id="1846" name="Rectangle 1845"/>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1847"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Propriétés : </a:t>
            </a:r>
            <a:r>
              <a:rPr lang="fr-FR" sz="2400" b="1" kern="0" dirty="0" smtClean="0">
                <a:solidFill>
                  <a:schemeClr val="accent5">
                    <a:lumMod val="50000"/>
                  </a:schemeClr>
                </a:solidFill>
                <a:latin typeface="Arial Narrow" pitchFamily="34" charset="0"/>
              </a:rPr>
              <a:t>La cohérence spatiale de son rayonnement </a:t>
            </a:r>
            <a:endParaRPr lang="fr-FR" sz="2400" b="1" kern="0" dirty="0">
              <a:solidFill>
                <a:schemeClr val="accent5">
                  <a:lumMod val="50000"/>
                </a:schemeClr>
              </a:solidFill>
              <a:latin typeface="Arial Narrow" pitchFamily="34" charset="0"/>
              <a:ea typeface="+mj-ea"/>
              <a:cs typeface="+mj-cs"/>
            </a:endParaRPr>
          </a:p>
        </p:txBody>
      </p:sp>
      <p:sp>
        <p:nvSpPr>
          <p:cNvPr id="1849"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41</a:t>
            </a:fld>
            <a:endParaRPr lang="fr-FR"/>
          </a:p>
        </p:txBody>
      </p:sp>
      <p:sp>
        <p:nvSpPr>
          <p:cNvPr id="234497" name="Rectangle 1"/>
          <p:cNvSpPr>
            <a:spLocks noChangeArrowheads="1"/>
          </p:cNvSpPr>
          <p:nvPr/>
        </p:nvSpPr>
        <p:spPr bwMode="auto">
          <a:xfrm>
            <a:off x="0" y="1314551"/>
            <a:ext cx="8536619" cy="156966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Char char="•"/>
              <a:tabLst/>
            </a:pPr>
            <a:r>
              <a:rPr kumimoji="0" lang="fr-FR" sz="2400" b="0" i="0"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rPr>
              <a:t> la durée des impulsions de lumière produites peuvent être réduites à quelques 10</a:t>
            </a:r>
            <a:r>
              <a:rPr kumimoji="0" lang="fr-FR" sz="2400" b="0" i="0" u="none" strike="noStrike" cap="none" normalizeH="0" baseline="30000" dirty="0" smtClean="0">
                <a:ln>
                  <a:noFill/>
                </a:ln>
                <a:solidFill>
                  <a:schemeClr val="tx1"/>
                </a:solidFill>
                <a:effectLst/>
                <a:latin typeface="Arial Narrow" pitchFamily="34" charset="0"/>
                <a:ea typeface="Times New Roman" pitchFamily="18" charset="0"/>
                <a:cs typeface="Arial" pitchFamily="34" charset="0"/>
              </a:rPr>
              <a:t>-17</a:t>
            </a:r>
            <a:r>
              <a:rPr kumimoji="0" lang="fr-FR" sz="2400" b="0" i="0"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rPr>
              <a:t> s (10 </a:t>
            </a:r>
            <a:r>
              <a:rPr kumimoji="0" lang="fr-FR" sz="2400" b="0" i="0" u="none" strike="noStrike" cap="none" normalizeH="0" baseline="0" dirty="0" err="1" smtClean="0">
                <a:ln>
                  <a:noFill/>
                </a:ln>
                <a:solidFill>
                  <a:schemeClr val="tx1"/>
                </a:solidFill>
                <a:effectLst/>
                <a:latin typeface="Arial Narrow" pitchFamily="34" charset="0"/>
                <a:ea typeface="Times New Roman" pitchFamily="18" charset="0"/>
                <a:cs typeface="Arial" pitchFamily="34" charset="0"/>
              </a:rPr>
              <a:t>attosec</a:t>
            </a:r>
            <a:r>
              <a:rPr kumimoji="0" lang="fr-FR" sz="2400" b="0" i="0" u="none" strike="noStrike" cap="none" normalizeH="0" dirty="0" smtClean="0">
                <a:ln>
                  <a:noFill/>
                </a:ln>
                <a:solidFill>
                  <a:schemeClr val="tx1"/>
                </a:solidFill>
                <a:effectLst/>
                <a:latin typeface="Arial Narrow" pitchFamily="34" charset="0"/>
                <a:ea typeface="Times New Roman" pitchFamily="18" charset="0"/>
                <a:cs typeface="Arial" pitchFamily="34" charset="0"/>
              </a:rPr>
              <a:t> ou 10 </a:t>
            </a:r>
            <a:r>
              <a:rPr kumimoji="0" lang="fr-FR" sz="2400" b="0" i="0" u="none" strike="noStrike" cap="none" normalizeH="0" dirty="0" err="1" smtClean="0">
                <a:ln>
                  <a:noFill/>
                </a:ln>
                <a:solidFill>
                  <a:schemeClr val="tx1"/>
                </a:solidFill>
                <a:effectLst/>
                <a:latin typeface="Arial Narrow" pitchFamily="34" charset="0"/>
                <a:ea typeface="Times New Roman" pitchFamily="18" charset="0"/>
                <a:cs typeface="Arial" pitchFamily="34" charset="0"/>
              </a:rPr>
              <a:t>trillionième</a:t>
            </a:r>
            <a:r>
              <a:rPr kumimoji="0" lang="fr-FR" sz="2400" b="0" i="0" u="none" strike="noStrike" cap="none" normalizeH="0" dirty="0" smtClean="0">
                <a:ln>
                  <a:noFill/>
                </a:ln>
                <a:solidFill>
                  <a:schemeClr val="tx1"/>
                </a:solidFill>
                <a:effectLst/>
                <a:latin typeface="Arial Narrow" pitchFamily="34" charset="0"/>
                <a:ea typeface="Times New Roman" pitchFamily="18" charset="0"/>
                <a:cs typeface="Arial" pitchFamily="34" charset="0"/>
              </a:rPr>
              <a:t> de sec</a:t>
            </a:r>
            <a:r>
              <a:rPr kumimoji="0" lang="fr-FR" sz="2400" b="0" i="0"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rPr>
              <a:t>, record) ! Dans ce cas, la source est alors </a:t>
            </a:r>
            <a:r>
              <a:rPr kumimoji="0" lang="fr-FR" sz="2400" b="1" i="0"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rPr>
              <a:t>très large </a:t>
            </a:r>
            <a:r>
              <a:rPr kumimoji="0" lang="fr-FR" sz="2400" b="1" i="0" u="none" strike="noStrike" cap="none" normalizeH="0" baseline="0" dirty="0" err="1" smtClean="0">
                <a:ln>
                  <a:noFill/>
                </a:ln>
                <a:solidFill>
                  <a:schemeClr val="tx1"/>
                </a:solidFill>
                <a:effectLst/>
                <a:latin typeface="Arial Narrow" pitchFamily="34" charset="0"/>
                <a:ea typeface="Times New Roman" pitchFamily="18" charset="0"/>
                <a:cs typeface="Arial" pitchFamily="34" charset="0"/>
              </a:rPr>
              <a:t>spectralement</a:t>
            </a:r>
            <a:r>
              <a:rPr kumimoji="0" lang="fr-FR" sz="2400" b="0" i="0"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rPr>
              <a:t>. </a:t>
            </a:r>
          </a:p>
          <a:p>
            <a:pPr marL="0" marR="0" lvl="0" indent="0" algn="just" defTabSz="914400" rtl="0" eaLnBrk="1" fontAlgn="base" latinLnBrk="0" hangingPunct="1">
              <a:lnSpc>
                <a:spcPct val="100000"/>
              </a:lnSpc>
              <a:spcBef>
                <a:spcPct val="0"/>
              </a:spcBef>
              <a:spcAft>
                <a:spcPct val="0"/>
              </a:spcAft>
              <a:buClrTx/>
              <a:buSzTx/>
              <a:buFontTx/>
              <a:buChar char="•"/>
              <a:tabLst/>
            </a:pPr>
            <a:r>
              <a:rPr lang="fr-FR" sz="2400" dirty="0" smtClean="0">
                <a:latin typeface="Arial Narrow" pitchFamily="34" charset="0"/>
                <a:cs typeface="Arial" pitchFamily="34" charset="0"/>
              </a:rPr>
              <a:t> Ex.  d’application :</a:t>
            </a:r>
            <a:endParaRPr kumimoji="0" lang="fr-FR" sz="3600" b="0" i="0" u="none" strike="noStrike" cap="none" normalizeH="0" baseline="0" dirty="0" smtClean="0">
              <a:ln>
                <a:noFill/>
              </a:ln>
              <a:solidFill>
                <a:schemeClr val="tx1"/>
              </a:solidFill>
              <a:effectLst/>
              <a:latin typeface="Arial" pitchFamily="34" charset="0"/>
            </a:endParaRPr>
          </a:p>
        </p:txBody>
      </p:sp>
      <p:sp>
        <p:nvSpPr>
          <p:cNvPr id="5" name="Rectangle 4"/>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6"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Propriétés : </a:t>
            </a:r>
            <a:r>
              <a:rPr lang="fr-FR" sz="2400" b="1" kern="0" dirty="0" smtClean="0">
                <a:solidFill>
                  <a:schemeClr val="accent5">
                    <a:lumMod val="50000"/>
                  </a:schemeClr>
                </a:solidFill>
                <a:latin typeface="Arial Narrow" pitchFamily="34" charset="0"/>
              </a:rPr>
              <a:t>Des impulsions ultra-courtes possible </a:t>
            </a:r>
            <a:endParaRPr lang="fr-FR" sz="2400" b="1" kern="0" dirty="0">
              <a:solidFill>
                <a:schemeClr val="accent5">
                  <a:lumMod val="50000"/>
                </a:schemeClr>
              </a:solidFill>
              <a:latin typeface="Arial Narrow" pitchFamily="34" charset="0"/>
              <a:ea typeface="+mj-ea"/>
              <a:cs typeface="+mj-cs"/>
            </a:endParaRPr>
          </a:p>
        </p:txBody>
      </p:sp>
      <p:grpSp>
        <p:nvGrpSpPr>
          <p:cNvPr id="15" name="Groupe 14"/>
          <p:cNvGrpSpPr/>
          <p:nvPr/>
        </p:nvGrpSpPr>
        <p:grpSpPr>
          <a:xfrm>
            <a:off x="0" y="3211512"/>
            <a:ext cx="6583854" cy="3233917"/>
            <a:chOff x="0" y="3211512"/>
            <a:chExt cx="6583854" cy="3233917"/>
          </a:xfrm>
        </p:grpSpPr>
        <p:pic>
          <p:nvPicPr>
            <p:cNvPr id="168962" name="Picture 2" descr="http://fr.cdn.v5.futura-sciences.com/builds/images/thumbs/2/286cbaf560_3912_laser_9.jpg"/>
            <p:cNvPicPr>
              <a:picLocks noChangeAspect="1" noChangeArrowheads="1"/>
            </p:cNvPicPr>
            <p:nvPr/>
          </p:nvPicPr>
          <p:blipFill>
            <a:blip r:embed="rId2"/>
            <a:srcRect/>
            <a:stretch>
              <a:fillRect/>
            </a:stretch>
          </p:blipFill>
          <p:spPr bwMode="auto">
            <a:xfrm>
              <a:off x="244475" y="3211512"/>
              <a:ext cx="2816244" cy="2058988"/>
            </a:xfrm>
            <a:prstGeom prst="rect">
              <a:avLst/>
            </a:prstGeom>
            <a:noFill/>
          </p:spPr>
        </p:pic>
        <p:sp>
          <p:nvSpPr>
            <p:cNvPr id="9" name="ZoneTexte 8"/>
            <p:cNvSpPr txBox="1"/>
            <p:nvPr/>
          </p:nvSpPr>
          <p:spPr>
            <a:xfrm>
              <a:off x="0" y="5245100"/>
              <a:ext cx="6583854" cy="1200329"/>
            </a:xfrm>
            <a:prstGeom prst="rect">
              <a:avLst/>
            </a:prstGeom>
            <a:solidFill>
              <a:schemeClr val="tx2"/>
            </a:solidFill>
          </p:spPr>
          <p:txBody>
            <a:bodyPr wrap="none" rtlCol="0">
              <a:spAutoFit/>
            </a:bodyPr>
            <a:lstStyle/>
            <a:p>
              <a:r>
                <a:rPr lang="fr-FR" dirty="0" smtClean="0"/>
                <a:t>Laser Mégajoule</a:t>
              </a:r>
            </a:p>
            <a:p>
              <a:r>
                <a:rPr lang="fr-FR" dirty="0" smtClean="0"/>
                <a:t>Durée 20ns, Energie </a:t>
              </a:r>
              <a:r>
                <a:rPr lang="fr-FR" dirty="0" err="1" smtClean="0"/>
                <a:t>Megajoule</a:t>
              </a:r>
              <a:endParaRPr lang="fr-FR" dirty="0" smtClean="0"/>
            </a:p>
            <a:p>
              <a:r>
                <a:rPr lang="fr-FR" dirty="0" smtClean="0"/>
                <a:t>Combinaison de 240 faisceaux laser fournissant 7,5 kJ chacun</a:t>
              </a:r>
            </a:p>
            <a:p>
              <a:r>
                <a:rPr lang="fr-FR" dirty="0"/>
                <a:t>F</a:t>
              </a:r>
              <a:r>
                <a:rPr lang="fr-FR" dirty="0" smtClean="0"/>
                <a:t>usion thermonucléaire</a:t>
              </a:r>
              <a:endParaRPr lang="fr-FR" dirty="0"/>
            </a:p>
          </p:txBody>
        </p:sp>
      </p:grpSp>
      <p:grpSp>
        <p:nvGrpSpPr>
          <p:cNvPr id="11" name="Groupe 10"/>
          <p:cNvGrpSpPr/>
          <p:nvPr/>
        </p:nvGrpSpPr>
        <p:grpSpPr>
          <a:xfrm>
            <a:off x="4054475" y="2913062"/>
            <a:ext cx="4606925" cy="3321100"/>
            <a:chOff x="4054475" y="2913062"/>
            <a:chExt cx="4606925" cy="3321100"/>
          </a:xfrm>
        </p:grpSpPr>
        <p:pic>
          <p:nvPicPr>
            <p:cNvPr id="168964" name="Picture 4" descr="http://fr.cdn.v5.futura-sciences.com/sources/images/dossier/rte/magic/3911_laser_6.jpg"/>
            <p:cNvPicPr>
              <a:picLocks noChangeAspect="1" noChangeArrowheads="1"/>
            </p:cNvPicPr>
            <p:nvPr/>
          </p:nvPicPr>
          <p:blipFill>
            <a:blip r:embed="rId3"/>
            <a:srcRect/>
            <a:stretch>
              <a:fillRect/>
            </a:stretch>
          </p:blipFill>
          <p:spPr bwMode="auto">
            <a:xfrm>
              <a:off x="4054475" y="2913062"/>
              <a:ext cx="3859927" cy="1595437"/>
            </a:xfrm>
            <a:prstGeom prst="rect">
              <a:avLst/>
            </a:prstGeom>
            <a:noFill/>
          </p:spPr>
        </p:pic>
        <p:sp>
          <p:nvSpPr>
            <p:cNvPr id="10" name="Rectangle 9"/>
            <p:cNvSpPr/>
            <p:nvPr/>
          </p:nvSpPr>
          <p:spPr>
            <a:xfrm>
              <a:off x="4089400" y="4479836"/>
              <a:ext cx="4572000" cy="1754326"/>
            </a:xfrm>
            <a:prstGeom prst="rect">
              <a:avLst/>
            </a:prstGeom>
          </p:spPr>
          <p:txBody>
            <a:bodyPr>
              <a:spAutoFit/>
            </a:bodyPr>
            <a:lstStyle/>
            <a:p>
              <a:r>
                <a:rPr lang="fr-FR" dirty="0" smtClean="0"/>
                <a:t>Résultat d’un perçage avec un laser nanoseconde (à gauche) et avec un laser </a:t>
              </a:r>
              <a:r>
                <a:rPr lang="fr-FR" dirty="0" err="1" smtClean="0"/>
                <a:t>femtoseconde</a:t>
              </a:r>
              <a:r>
                <a:rPr lang="fr-FR" dirty="0" smtClean="0"/>
                <a:t> (à droite) : la découpe au laser </a:t>
              </a:r>
              <a:r>
                <a:rPr lang="fr-FR" dirty="0" err="1" smtClean="0"/>
                <a:t>femtoseconde</a:t>
              </a:r>
              <a:r>
                <a:rPr lang="fr-FR" dirty="0" smtClean="0"/>
                <a:t> est plus « propre.</a:t>
              </a:r>
            </a:p>
            <a:p>
              <a:pPr>
                <a:buFont typeface="Wingdings"/>
                <a:buChar char="è"/>
              </a:pPr>
              <a:r>
                <a:rPr lang="fr-FR" dirty="0" smtClean="0">
                  <a:sym typeface="Wingdings" pitchFamily="2" charset="2"/>
                </a:rPr>
                <a:t>Découpe</a:t>
              </a:r>
            </a:p>
            <a:p>
              <a:pPr>
                <a:buFont typeface="Wingdings"/>
                <a:buChar char="è"/>
              </a:pPr>
              <a:r>
                <a:rPr lang="fr-FR" dirty="0" smtClean="0">
                  <a:sym typeface="Wingdings" pitchFamily="2" charset="2"/>
                </a:rPr>
                <a:t>Chirurgie (œil, cerveau…)</a:t>
              </a:r>
              <a:r>
                <a:rPr lang="fr-FR" dirty="0" smtClean="0"/>
                <a:t> </a:t>
              </a:r>
              <a:endParaRPr lang="fr-FR" dirty="0"/>
            </a:p>
          </p:txBody>
        </p:sp>
      </p:grpSp>
      <p:sp>
        <p:nvSpPr>
          <p:cNvPr id="13"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42</a:t>
            </a:fld>
            <a:endParaRPr lang="fr-FR"/>
          </a:p>
        </p:txBody>
      </p:sp>
      <p:grpSp>
        <p:nvGrpSpPr>
          <p:cNvPr id="4" name="Groupe 3"/>
          <p:cNvGrpSpPr/>
          <p:nvPr/>
        </p:nvGrpSpPr>
        <p:grpSpPr>
          <a:xfrm>
            <a:off x="0" y="1707761"/>
            <a:ext cx="3809461" cy="4052665"/>
            <a:chOff x="1482366" y="1488745"/>
            <a:chExt cx="4651734" cy="4454369"/>
          </a:xfrm>
          <a:solidFill>
            <a:schemeClr val="tx2"/>
          </a:solidFill>
        </p:grpSpPr>
        <p:pic>
          <p:nvPicPr>
            <p:cNvPr id="5" name="Picture 6" descr="http://fr.cdn.v5.futura-sciences.com/builds/images/thumbs/2/23bae9e8cd_3911_laser_7.jpg"/>
            <p:cNvPicPr>
              <a:picLocks noChangeAspect="1" noChangeArrowheads="1"/>
            </p:cNvPicPr>
            <p:nvPr/>
          </p:nvPicPr>
          <p:blipFill>
            <a:blip r:embed="rId2"/>
            <a:srcRect/>
            <a:stretch>
              <a:fillRect/>
            </a:stretch>
          </p:blipFill>
          <p:spPr bwMode="auto">
            <a:xfrm>
              <a:off x="1482366" y="1488745"/>
              <a:ext cx="4286250" cy="3190876"/>
            </a:xfrm>
            <a:prstGeom prst="rect">
              <a:avLst/>
            </a:prstGeom>
            <a:grpFill/>
          </p:spPr>
        </p:pic>
        <p:sp>
          <p:nvSpPr>
            <p:cNvPr id="6" name="Rectangle 5"/>
            <p:cNvSpPr/>
            <p:nvPr/>
          </p:nvSpPr>
          <p:spPr>
            <a:xfrm>
              <a:off x="1562100" y="4657636"/>
              <a:ext cx="4572000" cy="1285478"/>
            </a:xfrm>
            <a:prstGeom prst="rect">
              <a:avLst/>
            </a:prstGeom>
            <a:grpFill/>
          </p:spPr>
          <p:txBody>
            <a:bodyPr>
              <a:spAutoFit/>
            </a:bodyPr>
            <a:lstStyle/>
            <a:p>
              <a:r>
                <a:rPr lang="fr-FR" sz="1400" dirty="0" smtClean="0"/>
                <a:t>Source </a:t>
              </a:r>
              <a:r>
                <a:rPr lang="fr-FR" sz="1400" dirty="0" err="1" smtClean="0"/>
                <a:t>impulsionnelle</a:t>
              </a:r>
              <a:r>
                <a:rPr lang="fr-FR" sz="1400" dirty="0" smtClean="0"/>
                <a:t> </a:t>
              </a:r>
            </a:p>
            <a:p>
              <a:pPr>
                <a:buFont typeface="Wingdings"/>
                <a:buChar char="è"/>
              </a:pPr>
              <a:r>
                <a:rPr lang="fr-FR" sz="1400" dirty="0" smtClean="0">
                  <a:sym typeface="Wingdings" pitchFamily="2" charset="2"/>
                </a:rPr>
                <a:t>Spectre large</a:t>
              </a:r>
            </a:p>
            <a:p>
              <a:pPr>
                <a:buFont typeface="Wingdings"/>
                <a:buChar char="è"/>
              </a:pPr>
              <a:r>
                <a:rPr lang="fr-FR" sz="1400" b="1" dirty="0" smtClean="0"/>
                <a:t>Grâce au large spectre du continuum, on peut même détecter plusieurs espèces à la fois</a:t>
              </a:r>
              <a:endParaRPr lang="fr-FR" sz="1400" dirty="0"/>
            </a:p>
          </p:txBody>
        </p:sp>
      </p:grpSp>
      <p:sp>
        <p:nvSpPr>
          <p:cNvPr id="234498" name="AutoShape 2" descr="aircraft flying above earth Georeferencing lidar points"/>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fr-FR"/>
          </a:p>
        </p:txBody>
      </p:sp>
      <p:sp>
        <p:nvSpPr>
          <p:cNvPr id="18" name="Rectangle 17"/>
          <p:cNvSpPr/>
          <p:nvPr/>
        </p:nvSpPr>
        <p:spPr>
          <a:xfrm>
            <a:off x="1574697" y="465213"/>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19" name="Rectangle 2"/>
          <p:cNvSpPr txBox="1">
            <a:spLocks noChangeArrowheads="1"/>
          </p:cNvSpPr>
          <p:nvPr/>
        </p:nvSpPr>
        <p:spPr>
          <a:xfrm>
            <a:off x="0" y="938088"/>
            <a:ext cx="9067800" cy="513169"/>
          </a:xfrm>
          <a:prstGeom prst="rect">
            <a:avLst/>
          </a:prstGeom>
        </p:spPr>
        <p:txBody>
          <a:bodyPr/>
          <a:lstStyle/>
          <a:p>
            <a:r>
              <a:rPr lang="fr-FR" sz="2400" b="1" kern="0" dirty="0" smtClean="0">
                <a:solidFill>
                  <a:srgbClr val="DA6667"/>
                </a:solidFill>
                <a:latin typeface="Arial Narrow" pitchFamily="34" charset="0"/>
              </a:rPr>
              <a:t>Propriétés : </a:t>
            </a:r>
            <a:r>
              <a:rPr lang="fr-FR" sz="2400" b="1" kern="0" dirty="0" smtClean="0">
                <a:solidFill>
                  <a:schemeClr val="accent5">
                    <a:lumMod val="50000"/>
                  </a:schemeClr>
                </a:solidFill>
                <a:latin typeface="Arial Narrow" pitchFamily="34" charset="0"/>
              </a:rPr>
              <a:t>Des impulsions ultra-courtes possible </a:t>
            </a:r>
            <a:endParaRPr lang="fr-FR" sz="2400" b="1" kern="0" dirty="0">
              <a:solidFill>
                <a:schemeClr val="accent5">
                  <a:lumMod val="50000"/>
                </a:schemeClr>
              </a:solidFill>
              <a:latin typeface="Arial Narrow" pitchFamily="34" charset="0"/>
              <a:ea typeface="+mj-ea"/>
              <a:cs typeface="+mj-cs"/>
            </a:endParaRPr>
          </a:p>
        </p:txBody>
      </p:sp>
      <p:pic>
        <p:nvPicPr>
          <p:cNvPr id="2252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6076" y="2184278"/>
            <a:ext cx="2066925" cy="155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528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89961" y="4029075"/>
            <a:ext cx="2295525" cy="172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5284"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57900" y="4029075"/>
            <a:ext cx="3086100" cy="197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5285"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57725" y="465213"/>
            <a:ext cx="4410075" cy="160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528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528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528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2528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Espace réservé du numéro de diapositive 1"/>
          <p:cNvSpPr>
            <a:spLocks noGrp="1"/>
          </p:cNvSpPr>
          <p:nvPr>
            <p:ph type="sldNum" sz="quarter" idx="11"/>
          </p:nvPr>
        </p:nvSpPr>
        <p:spPr>
          <a:xfrm>
            <a:off x="576263" y="6453188"/>
            <a:ext cx="836612" cy="288925"/>
          </a:xfrm>
        </p:spPr>
        <p:txBody>
          <a:bodyPr/>
          <a:lstStyle/>
          <a:p>
            <a:r>
              <a:rPr lang="fr-FR" dirty="0" smtClean="0"/>
              <a:t>page </a:t>
            </a:r>
            <a:fld id="{C6DDD436-036D-4AFC-B45E-DF406FB8E6F8}" type="slidenum">
              <a:rPr lang="fr-FR" smtClean="0"/>
              <a:pPr/>
              <a:t>43</a:t>
            </a:fld>
            <a:endParaRPr lang="fr-FR" dirty="0"/>
          </a:p>
        </p:txBody>
      </p:sp>
      <p:sp>
        <p:nvSpPr>
          <p:cNvPr id="5" name="Rectangle 4">
            <a:extLst>
              <a:ext uri="{FF2B5EF4-FFF2-40B4-BE49-F238E27FC236}">
                <a16:creationId xmlns:a16="http://schemas.microsoft.com/office/drawing/2014/main" id="{B4013623-FB02-07A1-E8F7-D76B9D9FE5E2}"/>
              </a:ext>
            </a:extLst>
          </p:cNvPr>
          <p:cNvSpPr/>
          <p:nvPr/>
        </p:nvSpPr>
        <p:spPr>
          <a:xfrm>
            <a:off x="0" y="1402640"/>
            <a:ext cx="4087906" cy="369332"/>
          </a:xfrm>
          <a:prstGeom prst="rect">
            <a:avLst/>
          </a:prstGeom>
        </p:spPr>
        <p:txBody>
          <a:bodyPr wrap="square">
            <a:spAutoFit/>
          </a:bodyPr>
          <a:lstStyle/>
          <a:p>
            <a:r>
              <a:rPr lang="en-US" b="1" dirty="0">
                <a:solidFill>
                  <a:srgbClr val="099A48"/>
                </a:solidFill>
              </a:rPr>
              <a:t>Private communications in the MIR</a:t>
            </a:r>
          </a:p>
        </p:txBody>
      </p:sp>
      <p:sp>
        <p:nvSpPr>
          <p:cNvPr id="8" name="Espace réservé du texte 2">
            <a:extLst>
              <a:ext uri="{FF2B5EF4-FFF2-40B4-BE49-F238E27FC236}">
                <a16:creationId xmlns:a16="http://schemas.microsoft.com/office/drawing/2014/main" id="{7B76ED85-ECCA-DF4E-E829-F4CD434D109A}"/>
              </a:ext>
            </a:extLst>
          </p:cNvPr>
          <p:cNvSpPr txBox="1">
            <a:spLocks/>
          </p:cNvSpPr>
          <p:nvPr/>
        </p:nvSpPr>
        <p:spPr>
          <a:xfrm>
            <a:off x="0" y="1840181"/>
            <a:ext cx="5289901" cy="3770881"/>
          </a:xfrm>
          <a:prstGeom prst="rect">
            <a:avLst/>
          </a:prstGeom>
          <a:ln w="12700">
            <a:miter lim="400000"/>
          </a:ln>
          <a:extLst>
            <a:ext uri="{C572A759-6A51-4108-AA02-DFA0A04FC94B}">
              <ma14:wrappingTextBoxFlag xmlns:ma14="http://schemas.microsoft.com/office/mac/drawingml/2011/main" xmlns:m="http://schemas.openxmlformats.org/officeDocument/2006/math" xmlns="" xmlns:a14="http://schemas.microsoft.com/office/drawing/2010/main" xmlns:mc="http://schemas.openxmlformats.org/markup-compatibility/2006" val="1"/>
            </a:ext>
          </a:extLst>
        </p:spPr>
        <p:txBody>
          <a:bodyPr lIns="50800" tIns="50800" rIns="50800" bIns="50800">
            <a:noAutofit/>
          </a:bodyPr>
          <a:lstStyle>
            <a:lvl1pPr marL="720725" marR="0" indent="-720725" algn="l" defTabSz="2438337" rtl="0" latinLnBrk="0">
              <a:lnSpc>
                <a:spcPct val="100000"/>
              </a:lnSpc>
              <a:spcBef>
                <a:spcPts val="0"/>
              </a:spcBef>
              <a:spcAft>
                <a:spcPts val="500"/>
              </a:spcAft>
              <a:buClrTx/>
              <a:buSzPct val="125000"/>
              <a:buFont typeface="Courier New" panose="02070309020205020404" pitchFamily="49" charset="0"/>
              <a:buChar char="o"/>
              <a:tabLst/>
              <a:defRPr sz="4400" b="0" i="0" u="none" strike="noStrike" cap="none" spc="0" baseline="0">
                <a:solidFill>
                  <a:srgbClr val="000000"/>
                </a:solidFill>
                <a:uFillTx/>
                <a:latin typeface="DINOT-Regular" panose="02000503030000020004" pitchFamily="50" charset="0"/>
                <a:ea typeface="DINOT-Regular" panose="02000503030000020004" pitchFamily="50" charset="0"/>
                <a:cs typeface="Arial"/>
                <a:sym typeface="Arial"/>
              </a:defRPr>
            </a:lvl1pPr>
            <a:lvl2pPr marL="720725" marR="0" indent="441325" algn="l" defTabSz="2438337" rtl="0" latinLnBrk="0">
              <a:lnSpc>
                <a:spcPct val="100000"/>
              </a:lnSpc>
              <a:spcBef>
                <a:spcPts val="500"/>
              </a:spcBef>
              <a:spcAft>
                <a:spcPts val="500"/>
              </a:spcAft>
              <a:buClrTx/>
              <a:buSzPct val="125000"/>
              <a:buFont typeface="Arial" panose="020B0604020202020204" pitchFamily="34" charset="0"/>
              <a:buChar char="•"/>
              <a:tabLst>
                <a:tab pos="277813" algn="l"/>
              </a:tabLst>
              <a:defRPr sz="4400" b="0" i="0" u="none" strike="noStrike" cap="none" spc="0" baseline="0">
                <a:solidFill>
                  <a:srgbClr val="000000"/>
                </a:solidFill>
                <a:uFillTx/>
                <a:latin typeface="DINOT-Regular" panose="02000503030000020004" pitchFamily="50" charset="0"/>
                <a:ea typeface="DINOT-Regular" panose="02000503030000020004" pitchFamily="50" charset="0"/>
                <a:cs typeface="Arial"/>
                <a:sym typeface="Arial"/>
              </a:defRPr>
            </a:lvl2pPr>
            <a:lvl3pPr marL="1785938" marR="0" indent="-357188" algn="l" defTabSz="2438337" rtl="0" latinLnBrk="0">
              <a:lnSpc>
                <a:spcPct val="100000"/>
              </a:lnSpc>
              <a:spcBef>
                <a:spcPts val="500"/>
              </a:spcBef>
              <a:spcAft>
                <a:spcPts val="500"/>
              </a:spcAft>
              <a:buClrTx/>
              <a:buSzPct val="123000"/>
              <a:buFont typeface="Arial" panose="020B0604020202020204" pitchFamily="34" charset="0"/>
              <a:buChar char="•"/>
              <a:tabLst/>
              <a:defRPr sz="3600" b="0" i="0" u="none" strike="noStrike" cap="none" spc="0" baseline="0">
                <a:solidFill>
                  <a:srgbClr val="000000"/>
                </a:solidFill>
                <a:uFillTx/>
                <a:latin typeface="DINOT-Regular" panose="02000503030000020004" pitchFamily="50" charset="0"/>
                <a:ea typeface="DINOT-Regular" panose="02000503030000020004" pitchFamily="50" charset="0"/>
                <a:cs typeface="Arial"/>
                <a:sym typeface="Arial"/>
              </a:defRPr>
            </a:lvl3pPr>
            <a:lvl4pPr marL="2286000" marR="0" indent="-457200" algn="l" defTabSz="2438337" rtl="0" latinLnBrk="0">
              <a:lnSpc>
                <a:spcPct val="90000"/>
              </a:lnSpc>
              <a:spcBef>
                <a:spcPts val="4500"/>
              </a:spcBef>
              <a:spcAft>
                <a:spcPts val="0"/>
              </a:spcAft>
              <a:buClrTx/>
              <a:buSzPct val="123000"/>
              <a:buFont typeface="Wingdings" panose="05000000000000000000" pitchFamily="2" charset="2"/>
              <a:buChar char="Ø"/>
              <a:tabLst/>
              <a:defRPr sz="2800" b="0" i="0" u="none" strike="noStrike" cap="none" spc="0" baseline="0">
                <a:solidFill>
                  <a:srgbClr val="000000"/>
                </a:solidFill>
                <a:uFillTx/>
                <a:latin typeface="Arial"/>
                <a:ea typeface="DINOT-Regular" panose="02000503030000020004" pitchFamily="50" charset="0"/>
                <a:cs typeface="Arial"/>
                <a:sym typeface="Arial"/>
              </a:defRPr>
            </a:lvl4pPr>
            <a:lvl5pPr marL="2540000" marR="0" indent="0" algn="l" defTabSz="2438337" rtl="0" latinLnBrk="0">
              <a:lnSpc>
                <a:spcPct val="90000"/>
              </a:lnSpc>
              <a:spcBef>
                <a:spcPts val="4500"/>
              </a:spcBef>
              <a:spcAft>
                <a:spcPts val="0"/>
              </a:spcAft>
              <a:buClrTx/>
              <a:buSzPct val="123000"/>
              <a:buFontTx/>
              <a:buNone/>
              <a:tabLst/>
              <a:defRPr sz="1600" b="0" i="0" u="none" strike="noStrike" cap="none" spc="0" baseline="0">
                <a:solidFill>
                  <a:srgbClr val="000000"/>
                </a:solidFill>
                <a:uFillTx/>
                <a:latin typeface="DINOT-Regular" panose="02000503030000020004" pitchFamily="50" charset="0"/>
                <a:ea typeface="DINOT-Regular" panose="02000503030000020004" pitchFamily="50" charset="0"/>
                <a:cs typeface="Arial"/>
                <a:sym typeface="Arial"/>
              </a:defRPr>
            </a:lvl5pPr>
            <a:lvl6pPr marL="3048000" marR="0" indent="0" algn="l" defTabSz="2438337" rtl="0" latinLnBrk="0">
              <a:lnSpc>
                <a:spcPct val="90000"/>
              </a:lnSpc>
              <a:spcBef>
                <a:spcPts val="4500"/>
              </a:spcBef>
              <a:spcAft>
                <a:spcPts val="0"/>
              </a:spcAft>
              <a:buClr>
                <a:srgbClr val="BF1238"/>
              </a:buClr>
              <a:buSzPct val="123000"/>
              <a:buFontTx/>
              <a:buNone/>
              <a:tabLst/>
              <a:defRPr sz="4400" b="0" i="0" u="none" strike="noStrike" cap="none" spc="0" baseline="0">
                <a:solidFill>
                  <a:srgbClr val="000000"/>
                </a:solidFill>
                <a:uFillTx/>
                <a:latin typeface="Arial"/>
                <a:ea typeface="Arial"/>
                <a:cs typeface="Arial"/>
                <a:sym typeface="Arial"/>
              </a:defRPr>
            </a:lvl6pPr>
            <a:lvl7pPr marL="4216400" marR="0" indent="-558800" algn="l" defTabSz="2438337" rtl="0" latinLnBrk="0">
              <a:lnSpc>
                <a:spcPct val="90000"/>
              </a:lnSpc>
              <a:spcBef>
                <a:spcPts val="4500"/>
              </a:spcBef>
              <a:spcAft>
                <a:spcPts val="0"/>
              </a:spcAft>
              <a:buClr>
                <a:srgbClr val="BF1238"/>
              </a:buClr>
              <a:buSzPct val="123000"/>
              <a:buFontTx/>
              <a:buChar char="•"/>
              <a:tabLst/>
              <a:defRPr sz="4400" b="0" i="0" u="none" strike="noStrike" cap="none" spc="0" baseline="0">
                <a:solidFill>
                  <a:srgbClr val="000000"/>
                </a:solidFill>
                <a:uFillTx/>
                <a:latin typeface="Arial"/>
                <a:ea typeface="Arial"/>
                <a:cs typeface="Arial"/>
                <a:sym typeface="Arial"/>
              </a:defRPr>
            </a:lvl7pPr>
            <a:lvl8pPr marL="4826000" marR="0" indent="-558800" algn="l" defTabSz="2438337" rtl="0" latinLnBrk="0">
              <a:lnSpc>
                <a:spcPct val="90000"/>
              </a:lnSpc>
              <a:spcBef>
                <a:spcPts val="4500"/>
              </a:spcBef>
              <a:spcAft>
                <a:spcPts val="0"/>
              </a:spcAft>
              <a:buClr>
                <a:srgbClr val="BF1238"/>
              </a:buClr>
              <a:buSzPct val="123000"/>
              <a:buFontTx/>
              <a:buChar char="•"/>
              <a:tabLst/>
              <a:defRPr sz="4400" b="0" i="0" u="none" strike="noStrike" cap="none" spc="0" baseline="0">
                <a:solidFill>
                  <a:srgbClr val="000000"/>
                </a:solidFill>
                <a:uFillTx/>
                <a:latin typeface="Arial"/>
                <a:ea typeface="Arial"/>
                <a:cs typeface="Arial"/>
                <a:sym typeface="Arial"/>
              </a:defRPr>
            </a:lvl8pPr>
            <a:lvl9pPr marL="5435600" marR="0" indent="-558800" algn="l" defTabSz="2438337" rtl="0" latinLnBrk="0">
              <a:lnSpc>
                <a:spcPct val="90000"/>
              </a:lnSpc>
              <a:spcBef>
                <a:spcPts val="4500"/>
              </a:spcBef>
              <a:spcAft>
                <a:spcPts val="0"/>
              </a:spcAft>
              <a:buClr>
                <a:srgbClr val="BF1238"/>
              </a:buClr>
              <a:buSzPct val="123000"/>
              <a:buFontTx/>
              <a:buChar char="•"/>
              <a:tabLst/>
              <a:defRPr sz="4400" b="0" i="0" u="none" strike="noStrike" cap="none" spc="0" baseline="0">
                <a:solidFill>
                  <a:srgbClr val="000000"/>
                </a:solidFill>
                <a:uFillTx/>
                <a:latin typeface="Arial"/>
                <a:ea typeface="Arial"/>
                <a:cs typeface="Arial"/>
                <a:sym typeface="Arial"/>
              </a:defRPr>
            </a:lvl9pPr>
          </a:lstStyle>
          <a:p>
            <a:pPr marL="0" indent="0">
              <a:buNone/>
            </a:pPr>
            <a:r>
              <a:rPr lang="en-US" sz="1800" b="1" dirty="0" smtClean="0">
                <a:solidFill>
                  <a:schemeClr val="tx1"/>
                </a:solidFill>
                <a:latin typeface="+mn-lt"/>
              </a:rPr>
              <a:t>Comment?</a:t>
            </a:r>
            <a:endParaRPr lang="en-US" sz="1800" b="1" dirty="0">
              <a:solidFill>
                <a:schemeClr val="tx1"/>
              </a:solidFill>
              <a:latin typeface="+mn-lt"/>
            </a:endParaRPr>
          </a:p>
          <a:p>
            <a:pPr marL="0" indent="0">
              <a:buNone/>
            </a:pPr>
            <a:r>
              <a:rPr lang="en-US" sz="1800" dirty="0" smtClean="0">
                <a:solidFill>
                  <a:schemeClr val="tx1"/>
                </a:solidFill>
                <a:latin typeface="+mn-lt"/>
              </a:rPr>
              <a:t>- Photonics </a:t>
            </a:r>
            <a:r>
              <a:rPr lang="en-US" sz="1800" dirty="0">
                <a:solidFill>
                  <a:schemeClr val="tx1"/>
                </a:solidFill>
                <a:latin typeface="+mn-lt"/>
              </a:rPr>
              <a:t>chaos</a:t>
            </a:r>
          </a:p>
          <a:p>
            <a:pPr marL="0" indent="0">
              <a:buNone/>
            </a:pPr>
            <a:r>
              <a:rPr lang="en-US" sz="1800" dirty="0" smtClean="0">
                <a:solidFill>
                  <a:schemeClr val="tx1"/>
                </a:solidFill>
                <a:latin typeface="+mn-lt"/>
              </a:rPr>
              <a:t>- Lasers à Cascade </a:t>
            </a:r>
            <a:r>
              <a:rPr lang="en-US" sz="1800" dirty="0" err="1" smtClean="0">
                <a:solidFill>
                  <a:schemeClr val="tx1"/>
                </a:solidFill>
                <a:latin typeface="+mn-lt"/>
              </a:rPr>
              <a:t>quantique</a:t>
            </a:r>
            <a:endParaRPr lang="en-US" sz="1800" dirty="0">
              <a:solidFill>
                <a:schemeClr val="tx1"/>
              </a:solidFill>
              <a:latin typeface="+mn-lt"/>
            </a:endParaRPr>
          </a:p>
          <a:p>
            <a:pPr marL="0" indent="0">
              <a:buNone/>
            </a:pPr>
            <a:r>
              <a:rPr lang="en-US" sz="1800" dirty="0" smtClean="0">
                <a:solidFill>
                  <a:schemeClr val="tx1"/>
                </a:solidFill>
                <a:latin typeface="+mn-lt"/>
              </a:rPr>
              <a:t>- </a:t>
            </a:r>
            <a:r>
              <a:rPr lang="en-US" sz="1800" dirty="0" err="1" smtClean="0">
                <a:solidFill>
                  <a:schemeClr val="tx1"/>
                </a:solidFill>
                <a:latin typeface="+mn-lt"/>
              </a:rPr>
              <a:t>Fenetre</a:t>
            </a:r>
            <a:r>
              <a:rPr lang="en-US" sz="1800" dirty="0" smtClean="0">
                <a:solidFill>
                  <a:schemeClr val="tx1"/>
                </a:solidFill>
                <a:latin typeface="+mn-lt"/>
              </a:rPr>
              <a:t> </a:t>
            </a:r>
            <a:r>
              <a:rPr lang="en-US" sz="1800" dirty="0" err="1" smtClean="0">
                <a:solidFill>
                  <a:schemeClr val="tx1"/>
                </a:solidFill>
                <a:latin typeface="+mn-lt"/>
              </a:rPr>
              <a:t>atmosphérique</a:t>
            </a:r>
            <a:r>
              <a:rPr lang="en-US" sz="1800" dirty="0" smtClean="0">
                <a:solidFill>
                  <a:schemeClr val="tx1"/>
                </a:solidFill>
                <a:latin typeface="+mn-lt"/>
              </a:rPr>
              <a:t> </a:t>
            </a:r>
            <a:r>
              <a:rPr lang="en-US" sz="1800" dirty="0" err="1" smtClean="0">
                <a:solidFill>
                  <a:schemeClr val="tx1"/>
                </a:solidFill>
                <a:latin typeface="+mn-lt"/>
              </a:rPr>
              <a:t>Moyen</a:t>
            </a:r>
            <a:r>
              <a:rPr lang="en-US" sz="1800" dirty="0" smtClean="0">
                <a:solidFill>
                  <a:schemeClr val="tx1"/>
                </a:solidFill>
                <a:latin typeface="+mn-lt"/>
              </a:rPr>
              <a:t> IR </a:t>
            </a:r>
            <a:r>
              <a:rPr lang="en-US" sz="1800" dirty="0">
                <a:solidFill>
                  <a:schemeClr val="tx1"/>
                </a:solidFill>
                <a:latin typeface="+mn-lt"/>
              </a:rPr>
              <a:t>(9-11 microns)</a:t>
            </a:r>
          </a:p>
          <a:p>
            <a:pPr marL="0" indent="0">
              <a:buNone/>
            </a:pPr>
            <a:endParaRPr lang="en-US" sz="1800" b="0" dirty="0">
              <a:solidFill>
                <a:schemeClr val="tx1"/>
              </a:solidFill>
              <a:latin typeface="+mn-lt"/>
            </a:endParaRPr>
          </a:p>
          <a:p>
            <a:pPr marL="0" indent="0">
              <a:buNone/>
            </a:pPr>
            <a:r>
              <a:rPr lang="en-US" sz="1800" b="1" dirty="0" err="1" smtClean="0">
                <a:solidFill>
                  <a:schemeClr val="tx1"/>
                </a:solidFill>
                <a:latin typeface="+mn-lt"/>
              </a:rPr>
              <a:t>Pourquoi</a:t>
            </a:r>
            <a:r>
              <a:rPr lang="en-US" sz="1800" b="1" dirty="0" smtClean="0">
                <a:solidFill>
                  <a:schemeClr val="tx1"/>
                </a:solidFill>
                <a:latin typeface="+mn-lt"/>
              </a:rPr>
              <a:t>? </a:t>
            </a:r>
            <a:endParaRPr lang="en-US" sz="1800" b="1" dirty="0">
              <a:solidFill>
                <a:schemeClr val="tx1"/>
              </a:solidFill>
              <a:latin typeface="+mn-lt"/>
            </a:endParaRPr>
          </a:p>
          <a:p>
            <a:pPr marL="0" indent="0">
              <a:buNone/>
            </a:pPr>
            <a:r>
              <a:rPr lang="fr-FR" sz="1800" dirty="0" smtClean="0">
                <a:solidFill>
                  <a:schemeClr val="tx1"/>
                </a:solidFill>
                <a:latin typeface="+mn-lt"/>
              </a:rPr>
              <a:t>- Rayonnement </a:t>
            </a:r>
            <a:r>
              <a:rPr lang="fr-FR" sz="1800" dirty="0">
                <a:solidFill>
                  <a:schemeClr val="tx1"/>
                </a:solidFill>
                <a:latin typeface="+mn-lt"/>
              </a:rPr>
              <a:t>infrarouge moyen furtif </a:t>
            </a:r>
            <a:endParaRPr lang="fr-FR" sz="1800" dirty="0" smtClean="0">
              <a:solidFill>
                <a:schemeClr val="tx1"/>
              </a:solidFill>
              <a:latin typeface="+mn-lt"/>
            </a:endParaRPr>
          </a:p>
          <a:p>
            <a:pPr marL="0" indent="0">
              <a:buNone/>
            </a:pPr>
            <a:r>
              <a:rPr lang="fr-FR" sz="1800" dirty="0" smtClean="0">
                <a:solidFill>
                  <a:schemeClr val="tx1"/>
                </a:solidFill>
                <a:latin typeface="+mn-lt"/>
              </a:rPr>
              <a:t>- Imprévisibilité </a:t>
            </a:r>
            <a:r>
              <a:rPr lang="fr-FR" sz="1800" dirty="0">
                <a:solidFill>
                  <a:schemeClr val="tx1"/>
                </a:solidFill>
                <a:latin typeface="+mn-lt"/>
              </a:rPr>
              <a:t>du chaos </a:t>
            </a:r>
            <a:endParaRPr lang="fr-FR" sz="1800" dirty="0" smtClean="0">
              <a:solidFill>
                <a:schemeClr val="tx1"/>
              </a:solidFill>
              <a:latin typeface="+mn-lt"/>
            </a:endParaRPr>
          </a:p>
          <a:p>
            <a:pPr marL="0" indent="0">
              <a:buNone/>
            </a:pPr>
            <a:r>
              <a:rPr lang="fr-FR" sz="1800" dirty="0" smtClean="0">
                <a:solidFill>
                  <a:schemeClr val="tx1"/>
                </a:solidFill>
                <a:latin typeface="+mn-lt"/>
              </a:rPr>
              <a:t>- Mise </a:t>
            </a:r>
            <a:r>
              <a:rPr lang="fr-FR" sz="1800" dirty="0">
                <a:solidFill>
                  <a:schemeClr val="tx1"/>
                </a:solidFill>
                <a:latin typeface="+mn-lt"/>
              </a:rPr>
              <a:t>en œuvre simple </a:t>
            </a:r>
            <a:endParaRPr lang="fr-FR" sz="1800" dirty="0" smtClean="0">
              <a:solidFill>
                <a:schemeClr val="tx1"/>
              </a:solidFill>
              <a:latin typeface="+mn-lt"/>
            </a:endParaRPr>
          </a:p>
        </p:txBody>
      </p:sp>
      <p:sp>
        <p:nvSpPr>
          <p:cNvPr id="10" name="Rectangle 9"/>
          <p:cNvSpPr/>
          <p:nvPr/>
        </p:nvSpPr>
        <p:spPr>
          <a:xfrm>
            <a:off x="1574697" y="465213"/>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11" name="Rectangle 2"/>
          <p:cNvSpPr txBox="1">
            <a:spLocks noChangeArrowheads="1"/>
          </p:cNvSpPr>
          <p:nvPr/>
        </p:nvSpPr>
        <p:spPr>
          <a:xfrm>
            <a:off x="0" y="938088"/>
            <a:ext cx="9067800" cy="513169"/>
          </a:xfrm>
          <a:prstGeom prst="rect">
            <a:avLst/>
          </a:prstGeom>
        </p:spPr>
        <p:txBody>
          <a:bodyPr/>
          <a:lstStyle/>
          <a:p>
            <a:r>
              <a:rPr lang="fr-FR" sz="2400" b="1" kern="0" dirty="0" smtClean="0">
                <a:solidFill>
                  <a:srgbClr val="DA6667"/>
                </a:solidFill>
                <a:latin typeface="Arial Narrow" pitchFamily="34" charset="0"/>
              </a:rPr>
              <a:t>Propriétés : </a:t>
            </a:r>
            <a:r>
              <a:rPr lang="fr-FR" sz="2400" b="1" kern="0" dirty="0" smtClean="0">
                <a:solidFill>
                  <a:schemeClr val="accent5">
                    <a:lumMod val="50000"/>
                  </a:schemeClr>
                </a:solidFill>
                <a:latin typeface="Arial Narrow" pitchFamily="34" charset="0"/>
              </a:rPr>
              <a:t>Des émissions chaotiques possible </a:t>
            </a:r>
            <a:endParaRPr lang="fr-FR" sz="2400" b="1" kern="0" dirty="0">
              <a:solidFill>
                <a:schemeClr val="accent5">
                  <a:lumMod val="50000"/>
                </a:schemeClr>
              </a:solidFill>
              <a:latin typeface="Arial Narrow" pitchFamily="34" charset="0"/>
              <a:ea typeface="+mj-ea"/>
              <a:cs typeface="+mj-cs"/>
            </a:endParaRPr>
          </a:p>
        </p:txBody>
      </p:sp>
      <p:sp>
        <p:nvSpPr>
          <p:cNvPr id="17"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grpSp>
        <p:nvGrpSpPr>
          <p:cNvPr id="22" name="Groupe 21"/>
          <p:cNvGrpSpPr/>
          <p:nvPr/>
        </p:nvGrpSpPr>
        <p:grpSpPr>
          <a:xfrm>
            <a:off x="9783093" y="1163239"/>
            <a:ext cx="8367883" cy="5455360"/>
            <a:chOff x="9783093" y="1163239"/>
            <a:chExt cx="8367883" cy="5455360"/>
          </a:xfrm>
        </p:grpSpPr>
        <p:grpSp>
          <p:nvGrpSpPr>
            <p:cNvPr id="15" name="Groupe 14"/>
            <p:cNvGrpSpPr/>
            <p:nvPr/>
          </p:nvGrpSpPr>
          <p:grpSpPr>
            <a:xfrm>
              <a:off x="9783093" y="1163239"/>
              <a:ext cx="8367883" cy="5455360"/>
              <a:chOff x="3698876" y="465213"/>
              <a:chExt cx="5613426" cy="3529770"/>
            </a:xfrm>
          </p:grpSpPr>
          <p:sp>
            <p:nvSpPr>
              <p:cNvPr id="14" name="Rectangle 13"/>
              <p:cNvSpPr/>
              <p:nvPr/>
            </p:nvSpPr>
            <p:spPr>
              <a:xfrm>
                <a:off x="3698876" y="465213"/>
                <a:ext cx="5613426" cy="352977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6" name="Image 5">
                <a:extLst>
                  <a:ext uri="{FF2B5EF4-FFF2-40B4-BE49-F238E27FC236}">
                    <a16:creationId xmlns:a16="http://schemas.microsoft.com/office/drawing/2014/main" id="{C2FA7070-6AB6-F7C5-9438-7BBFCB626868}"/>
                  </a:ext>
                </a:extLst>
              </p:cNvPr>
              <p:cNvPicPr>
                <a:picLocks noChangeAspect="1"/>
              </p:cNvPicPr>
              <p:nvPr/>
            </p:nvPicPr>
            <p:blipFill rotWithShape="1">
              <a:blip r:embed="rId2">
                <a:extLst>
                  <a:ext uri="{28A0092B-C50C-407E-A947-70E740481C1C}">
                    <a14:useLocalDpi xmlns:a14="http://schemas.microsoft.com/office/drawing/2010/main" val="0"/>
                  </a:ext>
                </a:extLst>
              </a:blip>
              <a:srcRect t="13257" b="22783"/>
              <a:stretch/>
            </p:blipFill>
            <p:spPr>
              <a:xfrm>
                <a:off x="3837978" y="588802"/>
                <a:ext cx="5352592" cy="3328104"/>
              </a:xfrm>
              <a:prstGeom prst="rect">
                <a:avLst/>
              </a:prstGeom>
              <a:solidFill>
                <a:schemeClr val="tx2"/>
              </a:solidFill>
            </p:spPr>
          </p:pic>
        </p:grpSp>
        <p:sp>
          <p:nvSpPr>
            <p:cNvPr id="20" name="Rectangle 19"/>
            <p:cNvSpPr/>
            <p:nvPr/>
          </p:nvSpPr>
          <p:spPr>
            <a:xfrm>
              <a:off x="9990451" y="5149397"/>
              <a:ext cx="3209007" cy="923330"/>
            </a:xfrm>
            <a:prstGeom prst="rect">
              <a:avLst/>
            </a:prstGeom>
          </p:spPr>
          <p:txBody>
            <a:bodyPr wrap="square">
              <a:spAutoFit/>
            </a:bodyPr>
            <a:lstStyle/>
            <a:p>
              <a:r>
                <a:rPr lang="fr-FR" b="1" dirty="0" smtClean="0">
                  <a:solidFill>
                    <a:srgbClr val="FF0000"/>
                  </a:solidFill>
                  <a:latin typeface="arial" panose="020B0604020202020204" pitchFamily="34" charset="0"/>
                </a:rPr>
                <a:t>Message </a:t>
              </a:r>
              <a:r>
                <a:rPr lang="fr-FR" b="1" dirty="0">
                  <a:solidFill>
                    <a:srgbClr val="FF0000"/>
                  </a:solidFill>
                  <a:latin typeface="arial" panose="020B0604020202020204" pitchFamily="34" charset="0"/>
                </a:rPr>
                <a:t>modulé est encrypté dans une onde porteuse chaotique</a:t>
              </a:r>
              <a:endParaRPr lang="fr-FR" b="1" dirty="0">
                <a:solidFill>
                  <a:srgbClr val="FF0000"/>
                </a:solidFill>
              </a:endParaRPr>
            </a:p>
          </p:txBody>
        </p:sp>
        <p:sp>
          <p:nvSpPr>
            <p:cNvPr id="21" name="Rectangle 20"/>
            <p:cNvSpPr/>
            <p:nvPr/>
          </p:nvSpPr>
          <p:spPr>
            <a:xfrm>
              <a:off x="15580001" y="1592531"/>
              <a:ext cx="2304769" cy="923330"/>
            </a:xfrm>
            <a:prstGeom prst="rect">
              <a:avLst/>
            </a:prstGeom>
          </p:spPr>
          <p:txBody>
            <a:bodyPr wrap="square">
              <a:spAutoFit/>
            </a:bodyPr>
            <a:lstStyle/>
            <a:p>
              <a:pPr algn="r"/>
              <a:r>
                <a:rPr lang="fr-FR" b="1" dirty="0">
                  <a:solidFill>
                    <a:srgbClr val="FF0000"/>
                  </a:solidFill>
                  <a:latin typeface="arial" panose="020B0604020202020204" pitchFamily="34" charset="0"/>
                </a:rPr>
                <a:t>ne copie que l’onde chaotique (enveloppe).</a:t>
              </a:r>
              <a:endParaRPr lang="fr-FR" b="1" dirty="0">
                <a:solidFill>
                  <a:srgbClr val="FF0000"/>
                </a:solidFill>
              </a:endParaRPr>
            </a:p>
          </p:txBody>
        </p:sp>
      </p:grpSp>
      <p:grpSp>
        <p:nvGrpSpPr>
          <p:cNvPr id="23" name="Groupe 22"/>
          <p:cNvGrpSpPr/>
          <p:nvPr/>
        </p:nvGrpSpPr>
        <p:grpSpPr>
          <a:xfrm>
            <a:off x="1129553" y="679411"/>
            <a:ext cx="6145306" cy="6145306"/>
            <a:chOff x="1129553" y="679411"/>
            <a:chExt cx="6145306" cy="6145306"/>
          </a:xfrm>
        </p:grpSpPr>
        <p:pic>
          <p:nvPicPr>
            <p:cNvPr id="24" name="Image 23" descr="2016-02-02 14.49.22.jpg">
              <a:extLst>
                <a:ext uri="{FF2B5EF4-FFF2-40B4-BE49-F238E27FC236}">
                  <a16:creationId xmlns:a16="http://schemas.microsoft.com/office/drawing/2014/main" id="{DDDFCB7E-9F43-412A-CFD6-6F7286AECCD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29553" y="679411"/>
              <a:ext cx="6145306" cy="6145306"/>
            </a:xfrm>
            <a:prstGeom prst="rect">
              <a:avLst/>
            </a:prstGeom>
          </p:spPr>
        </p:pic>
        <p:cxnSp>
          <p:nvCxnSpPr>
            <p:cNvPr id="25" name="Connecteur droit avec flèche 24"/>
            <p:cNvCxnSpPr/>
            <p:nvPr/>
          </p:nvCxnSpPr>
          <p:spPr>
            <a:xfrm>
              <a:off x="5930153" y="5499847"/>
              <a:ext cx="1156447" cy="1021977"/>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6" name="ZoneTexte 25"/>
            <p:cNvSpPr txBox="1"/>
            <p:nvPr/>
          </p:nvSpPr>
          <p:spPr>
            <a:xfrm rot="2482841">
              <a:off x="6153745" y="5731753"/>
              <a:ext cx="1120820" cy="369332"/>
            </a:xfrm>
            <a:prstGeom prst="rect">
              <a:avLst/>
            </a:prstGeom>
            <a:noFill/>
          </p:spPr>
          <p:txBody>
            <a:bodyPr wrap="none" rtlCol="0">
              <a:spAutoFit/>
            </a:bodyPr>
            <a:lstStyle/>
            <a:p>
              <a:r>
                <a:rPr lang="fr-FR" dirty="0" smtClean="0">
                  <a:solidFill>
                    <a:schemeClr val="bg1"/>
                  </a:solidFill>
                </a:rPr>
                <a:t>Emission</a:t>
              </a:r>
              <a:endParaRPr lang="fr-FR" dirty="0">
                <a:solidFill>
                  <a:schemeClr val="bg1"/>
                </a:solidFill>
              </a:endParaRPr>
            </a:p>
          </p:txBody>
        </p:sp>
        <p:cxnSp>
          <p:nvCxnSpPr>
            <p:cNvPr id="27" name="Connecteur droit avec flèche 26"/>
            <p:cNvCxnSpPr/>
            <p:nvPr/>
          </p:nvCxnSpPr>
          <p:spPr>
            <a:xfrm>
              <a:off x="4202206" y="3267635"/>
              <a:ext cx="1727947" cy="1694330"/>
            </a:xfrm>
            <a:prstGeom prst="straightConnector1">
              <a:avLst/>
            </a:prstGeom>
            <a:ln w="57150">
              <a:solidFill>
                <a:srgbClr val="FF0000"/>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ZoneTexte 27"/>
            <p:cNvSpPr txBox="1"/>
            <p:nvPr/>
          </p:nvSpPr>
          <p:spPr>
            <a:xfrm rot="2666374">
              <a:off x="4506169" y="3692492"/>
              <a:ext cx="1364476" cy="369332"/>
            </a:xfrm>
            <a:prstGeom prst="rect">
              <a:avLst/>
            </a:prstGeom>
            <a:noFill/>
          </p:spPr>
          <p:txBody>
            <a:bodyPr wrap="none" rtlCol="0">
              <a:spAutoFit/>
            </a:bodyPr>
            <a:lstStyle/>
            <a:p>
              <a:r>
                <a:rPr lang="fr-FR" b="1" dirty="0" smtClean="0"/>
                <a:t>Oscillation</a:t>
              </a:r>
              <a:endParaRPr lang="fr-FR" b="1" dirty="0"/>
            </a:p>
          </p:txBody>
        </p:sp>
        <p:pic>
          <p:nvPicPr>
            <p:cNvPr id="29" name="Picture 2" descr="undefine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58081" y="2212917"/>
              <a:ext cx="2361371" cy="1621137"/>
            </a:xfrm>
            <a:prstGeom prst="snip2DiagRect">
              <a:avLst>
                <a:gd name="adj1" fmla="val 0"/>
                <a:gd name="adj2" fmla="val 50000"/>
              </a:avLst>
            </a:prstGeom>
            <a:solidFill>
              <a:schemeClr val="bg1"/>
            </a:solidFill>
          </p:spPr>
        </p:pic>
      </p:grpSp>
      <p:sp>
        <p:nvSpPr>
          <p:cNvPr id="13" name="Rectangle 2"/>
          <p:cNvSpPr>
            <a:spLocks noChangeArrowheads="1"/>
          </p:cNvSpPr>
          <p:nvPr/>
        </p:nvSpPr>
        <p:spPr bwMode="auto">
          <a:xfrm>
            <a:off x="64293" y="4691067"/>
            <a:ext cx="8939213" cy="1980682"/>
          </a:xfrm>
          <a:prstGeom prst="rect">
            <a:avLst/>
          </a:prstGeom>
          <a:solidFill>
            <a:srgbClr val="F8F9FA"/>
          </a:solidFill>
          <a:ln w="57150">
            <a:solidFill>
              <a:srgbClr val="C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7457" rIns="0" bIns="-17457" numCol="1" anchor="ctr" anchorCtr="0" compatLnSpc="1">
            <a:prstTxWarp prst="textNoShape">
              <a:avLst/>
            </a:prstTxWarp>
            <a:spAutoFit/>
          </a:bodyPr>
          <a:lstStyle/>
          <a:p>
            <a:r>
              <a:rPr lang="fr-FR" sz="2000" b="1" dirty="0">
                <a:solidFill>
                  <a:srgbClr val="FF0000"/>
                </a:solidFill>
              </a:rPr>
              <a:t>La génération du chaos est basée sur le signal d'entrée, donc seul le récepteur qui connaît la façon dont le chaos est généré peut reproduire le chaos et l'annuler pour récupérer le signal.</a:t>
            </a:r>
          </a:p>
          <a:p>
            <a:pPr marL="342900" marR="0" lvl="0" indent="-342900" algn="l" defTabSz="914400" rtl="0" eaLnBrk="0" fontAlgn="base" latinLnBrk="0" hangingPunct="0">
              <a:lnSpc>
                <a:spcPct val="100000"/>
              </a:lnSpc>
              <a:spcBef>
                <a:spcPct val="0"/>
              </a:spcBef>
              <a:spcAft>
                <a:spcPct val="0"/>
              </a:spcAft>
              <a:buClrTx/>
              <a:buSzTx/>
              <a:buFont typeface="Wingdings" panose="05000000000000000000" pitchFamily="2" charset="2"/>
              <a:buChar char="à"/>
              <a:tabLst/>
            </a:pPr>
            <a:r>
              <a:rPr lang="fr-FR" altLang="fr-FR" sz="2000" b="1" dirty="0" smtClean="0">
                <a:solidFill>
                  <a:srgbClr val="FF0000"/>
                </a:solidFill>
                <a:latin typeface="inherit"/>
                <a:sym typeface="Wingdings" panose="05000000000000000000" pitchFamily="2" charset="2"/>
              </a:rPr>
              <a:t>Record sur fibre optique 120km </a:t>
            </a:r>
          </a:p>
          <a:p>
            <a:pPr lvl="0"/>
            <a:r>
              <a:rPr lang="fr-FR" altLang="fr-FR" sz="2000" b="1" dirty="0" smtClean="0">
                <a:solidFill>
                  <a:srgbClr val="FF0000"/>
                </a:solidFill>
                <a:latin typeface="inherit"/>
                <a:sym typeface="Wingdings" panose="05000000000000000000" pitchFamily="2" charset="2"/>
              </a:rPr>
              <a:t> Record Espace Libre 35m </a:t>
            </a:r>
            <a:r>
              <a:rPr lang="fr-FR" altLang="fr-FR" sz="1200" b="1" dirty="0" smtClean="0">
                <a:solidFill>
                  <a:srgbClr val="FF0000"/>
                </a:solidFill>
                <a:latin typeface="inherit"/>
                <a:sym typeface="Wingdings" panose="05000000000000000000" pitchFamily="2" charset="2"/>
              </a:rPr>
              <a:t>(</a:t>
            </a:r>
            <a:r>
              <a:rPr lang="en-US" sz="1200" b="1" dirty="0" err="1" smtClean="0">
                <a:solidFill>
                  <a:srgbClr val="FF0000"/>
                </a:solidFill>
              </a:rPr>
              <a:t>Grillot</a:t>
            </a:r>
            <a:r>
              <a:rPr lang="en-US" sz="1200" b="1" dirty="0">
                <a:solidFill>
                  <a:srgbClr val="FF0000"/>
                </a:solidFill>
              </a:rPr>
              <a:t>, F. et al., Optics and Photonics News (2021</a:t>
            </a:r>
            <a:r>
              <a:rPr lang="en-US" sz="1200" b="1" dirty="0" smtClean="0">
                <a:solidFill>
                  <a:srgbClr val="FF0000"/>
                </a:solidFill>
              </a:rPr>
              <a:t>))</a:t>
            </a:r>
            <a:endParaRPr lang="en-US" sz="1200" b="1" dirty="0">
              <a:solidFill>
                <a:srgbClr val="FF0000"/>
              </a:solidFill>
            </a:endParaRPr>
          </a:p>
          <a:p>
            <a:pPr marL="342900" marR="0" lvl="0" indent="-342900" algn="l" defTabSz="914400" rtl="0" eaLnBrk="0" fontAlgn="base" latinLnBrk="0" hangingPunct="0">
              <a:lnSpc>
                <a:spcPct val="100000"/>
              </a:lnSpc>
              <a:spcBef>
                <a:spcPct val="0"/>
              </a:spcBef>
              <a:spcAft>
                <a:spcPct val="0"/>
              </a:spcAft>
              <a:buClrTx/>
              <a:buSzTx/>
              <a:buFont typeface="Wingdings" panose="05000000000000000000" pitchFamily="2" charset="2"/>
              <a:buChar char="à"/>
              <a:tabLst/>
            </a:pPr>
            <a:endParaRPr lang="fr-FR" altLang="fr-FR" sz="2000" b="1" dirty="0" smtClean="0">
              <a:solidFill>
                <a:srgbClr val="FF0000"/>
              </a:solidFill>
              <a:latin typeface="inherit"/>
              <a:sym typeface="Wingdings" panose="05000000000000000000" pitchFamily="2" charset="2"/>
            </a:endParaRPr>
          </a:p>
          <a:p>
            <a:pPr marL="171450" marR="0" lvl="0" indent="-171450" algn="l" defTabSz="914400" rtl="0" eaLnBrk="0" fontAlgn="base" latinLnBrk="0" hangingPunct="0">
              <a:lnSpc>
                <a:spcPct val="100000"/>
              </a:lnSpc>
              <a:spcBef>
                <a:spcPct val="0"/>
              </a:spcBef>
              <a:spcAft>
                <a:spcPct val="0"/>
              </a:spcAft>
              <a:buClrTx/>
              <a:buSzTx/>
              <a:buFont typeface="Wingdings" panose="05000000000000000000" pitchFamily="2" charset="2"/>
              <a:buChar char="à"/>
              <a:tabLst/>
            </a:pPr>
            <a:endParaRPr kumimoji="0" lang="fr-FR" altLang="fr-FR" sz="700" b="1" i="0" u="none" strike="noStrike" cap="none" normalizeH="0" baseline="0" dirty="0" smtClean="0">
              <a:ln>
                <a:noFill/>
              </a:ln>
              <a:solidFill>
                <a:srgbClr val="FF0000"/>
              </a:solidFill>
              <a:effectLst/>
            </a:endParaRPr>
          </a:p>
        </p:txBody>
      </p:sp>
    </p:spTree>
    <p:extLst>
      <p:ext uri="{BB962C8B-B14F-4D97-AF65-F5344CB8AC3E}">
        <p14:creationId xmlns:p14="http://schemas.microsoft.com/office/powerpoint/2010/main" val="3227814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5.55556E-7 -1.11111E-6 L -1.0566 0.02431 " pathEditMode="relative" rAng="0" ptsTypes="AA">
                                      <p:cBhvr>
                                        <p:cTn id="6" dur="2000" fill="hold"/>
                                        <p:tgtEl>
                                          <p:spTgt spid="22"/>
                                        </p:tgtEl>
                                        <p:attrNameLst>
                                          <p:attrName>ppt_x</p:attrName>
                                          <p:attrName>ppt_y</p:attrName>
                                        </p:attrNameLst>
                                      </p:cBhvr>
                                      <p:rCtr x="-52830" y="1204"/>
                                    </p:animMotion>
                                  </p:childTnLst>
                                </p:cTn>
                              </p:par>
                            </p:childTnLst>
                          </p:cTn>
                        </p:par>
                      </p:childTnLst>
                    </p:cTn>
                  </p:par>
                  <p:par>
                    <p:cTn id="7" fill="hold">
                      <p:stCondLst>
                        <p:cond delay="indefinite"/>
                      </p:stCondLst>
                      <p:childTnLst>
                        <p:par>
                          <p:cTn id="8" fill="hold">
                            <p:stCondLst>
                              <p:cond delay="0"/>
                            </p:stCondLst>
                            <p:childTnLst>
                              <p:par>
                                <p:cTn id="9" presetID="53" presetClass="entr" presetSubtype="16" fill="hold" nodeType="click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44</a:t>
            </a:fld>
            <a:endParaRPr lang="fr-FR"/>
          </a:p>
        </p:txBody>
      </p:sp>
      <p:sp>
        <p:nvSpPr>
          <p:cNvPr id="4" name="Rectangle 3"/>
          <p:cNvSpPr/>
          <p:nvPr/>
        </p:nvSpPr>
        <p:spPr>
          <a:xfrm>
            <a:off x="1574697" y="473839"/>
            <a:ext cx="1544012" cy="523220"/>
          </a:xfrm>
          <a:prstGeom prst="rect">
            <a:avLst/>
          </a:prstGeom>
        </p:spPr>
        <p:txBody>
          <a:bodyPr wrap="none">
            <a:spAutoFit/>
          </a:bodyPr>
          <a:lstStyle/>
          <a:p>
            <a:r>
              <a:rPr lang="fr-FR" sz="2800" b="1" kern="0" dirty="0" smtClean="0">
                <a:solidFill>
                  <a:srgbClr val="DA6667"/>
                </a:solidFill>
                <a:latin typeface="Arial"/>
              </a:rPr>
              <a:t>Le laser</a:t>
            </a:r>
          </a:p>
        </p:txBody>
      </p:sp>
      <p:sp>
        <p:nvSpPr>
          <p:cNvPr id="5" name="Rectangle 2"/>
          <p:cNvSpPr txBox="1">
            <a:spLocks noChangeArrowheads="1"/>
          </p:cNvSpPr>
          <p:nvPr/>
        </p:nvSpPr>
        <p:spPr>
          <a:xfrm>
            <a:off x="0" y="946714"/>
            <a:ext cx="9067800" cy="513169"/>
          </a:xfrm>
          <a:prstGeom prst="rect">
            <a:avLst/>
          </a:prstGeom>
        </p:spPr>
        <p:txBody>
          <a:bodyPr/>
          <a:lstStyle/>
          <a:p>
            <a:r>
              <a:rPr lang="fr-FR" sz="2400" b="1" kern="0" dirty="0" smtClean="0">
                <a:solidFill>
                  <a:srgbClr val="DA6667"/>
                </a:solidFill>
                <a:latin typeface="Arial Narrow" pitchFamily="34" charset="0"/>
              </a:rPr>
              <a:t>Propriétés : </a:t>
            </a:r>
            <a:r>
              <a:rPr lang="fr-FR" sz="2400" b="1" kern="0" dirty="0" smtClean="0">
                <a:solidFill>
                  <a:schemeClr val="accent5">
                    <a:lumMod val="50000"/>
                  </a:schemeClr>
                </a:solidFill>
                <a:latin typeface="Arial Narrow" pitchFamily="34" charset="0"/>
              </a:rPr>
              <a:t>La polarisation de son rayonnement </a:t>
            </a:r>
            <a:endParaRPr lang="fr-FR" sz="2400" b="1" kern="0" dirty="0">
              <a:solidFill>
                <a:schemeClr val="accent5">
                  <a:lumMod val="50000"/>
                </a:schemeClr>
              </a:solidFill>
              <a:latin typeface="Arial Narrow" pitchFamily="34" charset="0"/>
              <a:ea typeface="+mj-ea"/>
              <a:cs typeface="+mj-cs"/>
            </a:endParaRPr>
          </a:p>
        </p:txBody>
      </p:sp>
      <p:grpSp>
        <p:nvGrpSpPr>
          <p:cNvPr id="6" name="Groupe 10"/>
          <p:cNvGrpSpPr>
            <a:grpSpLocks/>
          </p:cNvGrpSpPr>
          <p:nvPr/>
        </p:nvGrpSpPr>
        <p:grpSpPr bwMode="auto">
          <a:xfrm>
            <a:off x="150813" y="1908175"/>
            <a:ext cx="8802687" cy="2066925"/>
            <a:chOff x="150813" y="1908274"/>
            <a:chExt cx="8803406" cy="2066925"/>
          </a:xfrm>
        </p:grpSpPr>
        <p:pic>
          <p:nvPicPr>
            <p:cNvPr id="7" name="Picture 2" descr="http://www.google.fr/url?source=imglanding&amp;ct=img&amp;q=http://img.tablette-tactile.net/wp-content/uploads/2012/01/a4312_polarisation_fr_p.jpg&amp;sa=X&amp;ei=h4REVfunDsS0UayngdAD&amp;ved=0CAkQ8wc&amp;usg=AFQjCNFAbkRifSHM58ebuI-53VrBznBmBw"/>
            <p:cNvPicPr>
              <a:picLocks noChangeAspect="1" noChangeArrowheads="1"/>
            </p:cNvPicPr>
            <p:nvPr/>
          </p:nvPicPr>
          <p:blipFill>
            <a:blip r:embed="rId2"/>
            <a:srcRect/>
            <a:stretch>
              <a:fillRect/>
            </a:stretch>
          </p:blipFill>
          <p:spPr bwMode="auto">
            <a:xfrm>
              <a:off x="150813" y="1908274"/>
              <a:ext cx="4762500" cy="2066925"/>
            </a:xfrm>
            <a:prstGeom prst="rect">
              <a:avLst/>
            </a:prstGeom>
            <a:noFill/>
            <a:ln w="9525">
              <a:noFill/>
              <a:miter lim="800000"/>
              <a:headEnd/>
              <a:tailEnd/>
            </a:ln>
          </p:spPr>
        </p:pic>
        <p:sp>
          <p:nvSpPr>
            <p:cNvPr id="8" name="Freeform 28"/>
            <p:cNvSpPr>
              <a:spLocks/>
            </p:cNvSpPr>
            <p:nvPr/>
          </p:nvSpPr>
          <p:spPr bwMode="auto">
            <a:xfrm>
              <a:off x="6788432" y="2609935"/>
              <a:ext cx="1876425" cy="1066800"/>
            </a:xfrm>
            <a:custGeom>
              <a:avLst/>
              <a:gdLst>
                <a:gd name="T0" fmla="*/ 2147483647 w 485"/>
                <a:gd name="T1" fmla="*/ 2147483647 h 500"/>
                <a:gd name="T2" fmla="*/ 2147483647 w 485"/>
                <a:gd name="T3" fmla="*/ 2147483647 h 500"/>
                <a:gd name="T4" fmla="*/ 2147483647 w 485"/>
                <a:gd name="T5" fmla="*/ 2147483647 h 500"/>
                <a:gd name="T6" fmla="*/ 2147483647 w 485"/>
                <a:gd name="T7" fmla="*/ 2147483647 h 500"/>
                <a:gd name="T8" fmla="*/ 2147483647 w 485"/>
                <a:gd name="T9" fmla="*/ 2147483647 h 500"/>
                <a:gd name="T10" fmla="*/ 2147483647 w 485"/>
                <a:gd name="T11" fmla="*/ 2147483647 h 500"/>
                <a:gd name="T12" fmla="*/ 2147483647 w 485"/>
                <a:gd name="T13" fmla="*/ 2147483647 h 500"/>
                <a:gd name="T14" fmla="*/ 2147483647 w 485"/>
                <a:gd name="T15" fmla="*/ 2147483647 h 500"/>
                <a:gd name="T16" fmla="*/ 2147483647 w 485"/>
                <a:gd name="T17" fmla="*/ 2147483647 h 500"/>
                <a:gd name="T18" fmla="*/ 2147483647 w 485"/>
                <a:gd name="T19" fmla="*/ 2147483647 h 500"/>
                <a:gd name="T20" fmla="*/ 2147483647 w 485"/>
                <a:gd name="T21" fmla="*/ 2147483647 h 500"/>
                <a:gd name="T22" fmla="*/ 2147483647 w 485"/>
                <a:gd name="T23" fmla="*/ 2147483647 h 500"/>
                <a:gd name="T24" fmla="*/ 2147483647 w 485"/>
                <a:gd name="T25" fmla="*/ 2147483647 h 500"/>
                <a:gd name="T26" fmla="*/ 2147483647 w 485"/>
                <a:gd name="T27" fmla="*/ 2147483647 h 500"/>
                <a:gd name="T28" fmla="*/ 2147483647 w 485"/>
                <a:gd name="T29" fmla="*/ 2147483647 h 500"/>
                <a:gd name="T30" fmla="*/ 2147483647 w 485"/>
                <a:gd name="T31" fmla="*/ 2147483647 h 500"/>
                <a:gd name="T32" fmla="*/ 2147483647 w 485"/>
                <a:gd name="T33" fmla="*/ 2147483647 h 500"/>
                <a:gd name="T34" fmla="*/ 2147483647 w 485"/>
                <a:gd name="T35" fmla="*/ 2147483647 h 500"/>
                <a:gd name="T36" fmla="*/ 2147483647 w 485"/>
                <a:gd name="T37" fmla="*/ 2147483647 h 500"/>
                <a:gd name="T38" fmla="*/ 2147483647 w 485"/>
                <a:gd name="T39" fmla="*/ 2147483647 h 500"/>
                <a:gd name="T40" fmla="*/ 2147483647 w 485"/>
                <a:gd name="T41" fmla="*/ 2147483647 h 500"/>
                <a:gd name="T42" fmla="*/ 2147483647 w 485"/>
                <a:gd name="T43" fmla="*/ 2147483647 h 500"/>
                <a:gd name="T44" fmla="*/ 2147483647 w 485"/>
                <a:gd name="T45" fmla="*/ 2147483647 h 500"/>
                <a:gd name="T46" fmla="*/ 2147483647 w 485"/>
                <a:gd name="T47" fmla="*/ 2147483647 h 500"/>
                <a:gd name="T48" fmla="*/ 2147483647 w 485"/>
                <a:gd name="T49" fmla="*/ 2147483647 h 500"/>
                <a:gd name="T50" fmla="*/ 2147483647 w 485"/>
                <a:gd name="T51" fmla="*/ 2147483647 h 500"/>
                <a:gd name="T52" fmla="*/ 2147483647 w 485"/>
                <a:gd name="T53" fmla="*/ 2147483647 h 500"/>
                <a:gd name="T54" fmla="*/ 2147483647 w 485"/>
                <a:gd name="T55" fmla="*/ 2147483647 h 500"/>
                <a:gd name="T56" fmla="*/ 2147483647 w 485"/>
                <a:gd name="T57" fmla="*/ 2147483647 h 500"/>
                <a:gd name="T58" fmla="*/ 2147483647 w 485"/>
                <a:gd name="T59" fmla="*/ 2147483647 h 500"/>
                <a:gd name="T60" fmla="*/ 2147483647 w 485"/>
                <a:gd name="T61" fmla="*/ 2147483647 h 500"/>
                <a:gd name="T62" fmla="*/ 2147483647 w 485"/>
                <a:gd name="T63" fmla="*/ 2147483647 h 500"/>
                <a:gd name="T64" fmla="*/ 2147483647 w 485"/>
                <a:gd name="T65" fmla="*/ 2147483647 h 500"/>
                <a:gd name="T66" fmla="*/ 2147483647 w 485"/>
                <a:gd name="T67" fmla="*/ 2147483647 h 500"/>
                <a:gd name="T68" fmla="*/ 2147483647 w 485"/>
                <a:gd name="T69" fmla="*/ 2147483647 h 500"/>
                <a:gd name="T70" fmla="*/ 2147483647 w 485"/>
                <a:gd name="T71" fmla="*/ 2147483647 h 500"/>
                <a:gd name="T72" fmla="*/ 2147483647 w 485"/>
                <a:gd name="T73" fmla="*/ 2147483647 h 500"/>
                <a:gd name="T74" fmla="*/ 2147483647 w 485"/>
                <a:gd name="T75" fmla="*/ 2147483647 h 500"/>
                <a:gd name="T76" fmla="*/ 2147483647 w 485"/>
                <a:gd name="T77" fmla="*/ 2147483647 h 500"/>
                <a:gd name="T78" fmla="*/ 2147483647 w 485"/>
                <a:gd name="T79" fmla="*/ 2147483647 h 500"/>
                <a:gd name="T80" fmla="*/ 2147483647 w 485"/>
                <a:gd name="T81" fmla="*/ 2147483647 h 500"/>
                <a:gd name="T82" fmla="*/ 2147483647 w 485"/>
                <a:gd name="T83" fmla="*/ 2147483647 h 500"/>
                <a:gd name="T84" fmla="*/ 2147483647 w 485"/>
                <a:gd name="T85" fmla="*/ 2147483647 h 500"/>
                <a:gd name="T86" fmla="*/ 2147483647 w 485"/>
                <a:gd name="T87" fmla="*/ 2147483647 h 500"/>
                <a:gd name="T88" fmla="*/ 2147483647 w 485"/>
                <a:gd name="T89" fmla="*/ 2147483647 h 500"/>
                <a:gd name="T90" fmla="*/ 2147483647 w 485"/>
                <a:gd name="T91" fmla="*/ 2147483647 h 500"/>
                <a:gd name="T92" fmla="*/ 2147483647 w 485"/>
                <a:gd name="T93" fmla="*/ 2147483647 h 500"/>
                <a:gd name="T94" fmla="*/ 2147483647 w 485"/>
                <a:gd name="T95" fmla="*/ 2147483647 h 500"/>
                <a:gd name="T96" fmla="*/ 2147483647 w 485"/>
                <a:gd name="T97" fmla="*/ 2147483647 h 500"/>
                <a:gd name="T98" fmla="*/ 2147483647 w 485"/>
                <a:gd name="T99" fmla="*/ 2147483647 h 500"/>
                <a:gd name="T100" fmla="*/ 2147483647 w 485"/>
                <a:gd name="T101" fmla="*/ 2147483647 h 500"/>
                <a:gd name="T102" fmla="*/ 2147483647 w 485"/>
                <a:gd name="T103" fmla="*/ 2147483647 h 500"/>
                <a:gd name="T104" fmla="*/ 2147483647 w 485"/>
                <a:gd name="T105" fmla="*/ 2147483647 h 500"/>
                <a:gd name="T106" fmla="*/ 2147483647 w 485"/>
                <a:gd name="T107" fmla="*/ 2147483647 h 500"/>
                <a:gd name="T108" fmla="*/ 2147483647 w 485"/>
                <a:gd name="T109" fmla="*/ 2147483647 h 500"/>
                <a:gd name="T110" fmla="*/ 2147483647 w 485"/>
                <a:gd name="T111" fmla="*/ 2147483647 h 500"/>
                <a:gd name="T112" fmla="*/ 2147483647 w 485"/>
                <a:gd name="T113" fmla="*/ 2147483647 h 500"/>
                <a:gd name="T114" fmla="*/ 2147483647 w 485"/>
                <a:gd name="T115" fmla="*/ 0 h 500"/>
                <a:gd name="T116" fmla="*/ 2147483647 w 485"/>
                <a:gd name="T117" fmla="*/ 2147483647 h 500"/>
                <a:gd name="T118" fmla="*/ 2147483647 w 485"/>
                <a:gd name="T119" fmla="*/ 2147483647 h 5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85"/>
                <a:gd name="T181" fmla="*/ 0 h 500"/>
                <a:gd name="T182" fmla="*/ 485 w 485"/>
                <a:gd name="T183" fmla="*/ 500 h 50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85" h="500">
                  <a:moveTo>
                    <a:pt x="485" y="331"/>
                  </a:moveTo>
                  <a:lnTo>
                    <a:pt x="482" y="367"/>
                  </a:lnTo>
                  <a:lnTo>
                    <a:pt x="479" y="401"/>
                  </a:lnTo>
                  <a:lnTo>
                    <a:pt x="477" y="432"/>
                  </a:lnTo>
                  <a:lnTo>
                    <a:pt x="474" y="458"/>
                  </a:lnTo>
                  <a:lnTo>
                    <a:pt x="471" y="479"/>
                  </a:lnTo>
                  <a:lnTo>
                    <a:pt x="469" y="493"/>
                  </a:lnTo>
                  <a:lnTo>
                    <a:pt x="466" y="500"/>
                  </a:lnTo>
                  <a:lnTo>
                    <a:pt x="463" y="499"/>
                  </a:lnTo>
                  <a:lnTo>
                    <a:pt x="461" y="491"/>
                  </a:lnTo>
                  <a:lnTo>
                    <a:pt x="458" y="475"/>
                  </a:lnTo>
                  <a:lnTo>
                    <a:pt x="455" y="452"/>
                  </a:lnTo>
                  <a:lnTo>
                    <a:pt x="452" y="424"/>
                  </a:lnTo>
                  <a:lnTo>
                    <a:pt x="450" y="391"/>
                  </a:lnTo>
                  <a:lnTo>
                    <a:pt x="447" y="355"/>
                  </a:lnTo>
                  <a:lnTo>
                    <a:pt x="444" y="317"/>
                  </a:lnTo>
                  <a:lnTo>
                    <a:pt x="442" y="280"/>
                  </a:lnTo>
                  <a:lnTo>
                    <a:pt x="439" y="244"/>
                  </a:lnTo>
                  <a:lnTo>
                    <a:pt x="436" y="211"/>
                  </a:lnTo>
                  <a:lnTo>
                    <a:pt x="434" y="183"/>
                  </a:lnTo>
                  <a:lnTo>
                    <a:pt x="431" y="160"/>
                  </a:lnTo>
                  <a:lnTo>
                    <a:pt x="428" y="144"/>
                  </a:lnTo>
                  <a:lnTo>
                    <a:pt x="426" y="136"/>
                  </a:lnTo>
                  <a:lnTo>
                    <a:pt x="423" y="135"/>
                  </a:lnTo>
                  <a:lnTo>
                    <a:pt x="420" y="141"/>
                  </a:lnTo>
                  <a:lnTo>
                    <a:pt x="417" y="155"/>
                  </a:lnTo>
                  <a:lnTo>
                    <a:pt x="415" y="176"/>
                  </a:lnTo>
                  <a:lnTo>
                    <a:pt x="412" y="203"/>
                  </a:lnTo>
                  <a:lnTo>
                    <a:pt x="409" y="234"/>
                  </a:lnTo>
                  <a:lnTo>
                    <a:pt x="407" y="268"/>
                  </a:lnTo>
                  <a:lnTo>
                    <a:pt x="404" y="304"/>
                  </a:lnTo>
                  <a:lnTo>
                    <a:pt x="401" y="340"/>
                  </a:lnTo>
                  <a:lnTo>
                    <a:pt x="399" y="374"/>
                  </a:lnTo>
                  <a:lnTo>
                    <a:pt x="396" y="405"/>
                  </a:lnTo>
                  <a:lnTo>
                    <a:pt x="393" y="432"/>
                  </a:lnTo>
                  <a:lnTo>
                    <a:pt x="391" y="452"/>
                  </a:lnTo>
                  <a:lnTo>
                    <a:pt x="388" y="466"/>
                  </a:lnTo>
                  <a:lnTo>
                    <a:pt x="385" y="473"/>
                  </a:lnTo>
                  <a:lnTo>
                    <a:pt x="382" y="472"/>
                  </a:lnTo>
                  <a:lnTo>
                    <a:pt x="380" y="464"/>
                  </a:lnTo>
                  <a:lnTo>
                    <a:pt x="377" y="448"/>
                  </a:lnTo>
                  <a:lnTo>
                    <a:pt x="374" y="425"/>
                  </a:lnTo>
                  <a:lnTo>
                    <a:pt x="372" y="397"/>
                  </a:lnTo>
                  <a:lnTo>
                    <a:pt x="369" y="364"/>
                  </a:lnTo>
                  <a:lnTo>
                    <a:pt x="366" y="328"/>
                  </a:lnTo>
                  <a:lnTo>
                    <a:pt x="364" y="290"/>
                  </a:lnTo>
                  <a:lnTo>
                    <a:pt x="361" y="253"/>
                  </a:lnTo>
                  <a:lnTo>
                    <a:pt x="358" y="217"/>
                  </a:lnTo>
                  <a:lnTo>
                    <a:pt x="356" y="184"/>
                  </a:lnTo>
                  <a:lnTo>
                    <a:pt x="353" y="156"/>
                  </a:lnTo>
                  <a:lnTo>
                    <a:pt x="350" y="133"/>
                  </a:lnTo>
                  <a:lnTo>
                    <a:pt x="347" y="117"/>
                  </a:lnTo>
                  <a:lnTo>
                    <a:pt x="345" y="109"/>
                  </a:lnTo>
                  <a:lnTo>
                    <a:pt x="342" y="108"/>
                  </a:lnTo>
                  <a:lnTo>
                    <a:pt x="339" y="114"/>
                  </a:lnTo>
                  <a:lnTo>
                    <a:pt x="337" y="129"/>
                  </a:lnTo>
                  <a:lnTo>
                    <a:pt x="334" y="149"/>
                  </a:lnTo>
                  <a:lnTo>
                    <a:pt x="331" y="176"/>
                  </a:lnTo>
                  <a:lnTo>
                    <a:pt x="329" y="207"/>
                  </a:lnTo>
                  <a:lnTo>
                    <a:pt x="326" y="241"/>
                  </a:lnTo>
                  <a:lnTo>
                    <a:pt x="323" y="277"/>
                  </a:lnTo>
                  <a:lnTo>
                    <a:pt x="321" y="313"/>
                  </a:lnTo>
                  <a:lnTo>
                    <a:pt x="318" y="347"/>
                  </a:lnTo>
                  <a:lnTo>
                    <a:pt x="315" y="378"/>
                  </a:lnTo>
                  <a:lnTo>
                    <a:pt x="312" y="405"/>
                  </a:lnTo>
                  <a:lnTo>
                    <a:pt x="310" y="425"/>
                  </a:lnTo>
                  <a:lnTo>
                    <a:pt x="307" y="439"/>
                  </a:lnTo>
                  <a:lnTo>
                    <a:pt x="304" y="446"/>
                  </a:lnTo>
                  <a:lnTo>
                    <a:pt x="302" y="445"/>
                  </a:lnTo>
                  <a:lnTo>
                    <a:pt x="299" y="437"/>
                  </a:lnTo>
                  <a:lnTo>
                    <a:pt x="296" y="421"/>
                  </a:lnTo>
                  <a:lnTo>
                    <a:pt x="294" y="398"/>
                  </a:lnTo>
                  <a:lnTo>
                    <a:pt x="291" y="370"/>
                  </a:lnTo>
                  <a:lnTo>
                    <a:pt x="288" y="337"/>
                  </a:lnTo>
                  <a:lnTo>
                    <a:pt x="286" y="301"/>
                  </a:lnTo>
                  <a:lnTo>
                    <a:pt x="283" y="263"/>
                  </a:lnTo>
                  <a:lnTo>
                    <a:pt x="280" y="226"/>
                  </a:lnTo>
                  <a:lnTo>
                    <a:pt x="277" y="190"/>
                  </a:lnTo>
                  <a:lnTo>
                    <a:pt x="275" y="157"/>
                  </a:lnTo>
                  <a:lnTo>
                    <a:pt x="272" y="129"/>
                  </a:lnTo>
                  <a:lnTo>
                    <a:pt x="269" y="106"/>
                  </a:lnTo>
                  <a:lnTo>
                    <a:pt x="267" y="90"/>
                  </a:lnTo>
                  <a:lnTo>
                    <a:pt x="264" y="82"/>
                  </a:lnTo>
                  <a:lnTo>
                    <a:pt x="261" y="81"/>
                  </a:lnTo>
                  <a:lnTo>
                    <a:pt x="259" y="87"/>
                  </a:lnTo>
                  <a:lnTo>
                    <a:pt x="256" y="102"/>
                  </a:lnTo>
                  <a:lnTo>
                    <a:pt x="253" y="122"/>
                  </a:lnTo>
                  <a:lnTo>
                    <a:pt x="251" y="149"/>
                  </a:lnTo>
                  <a:lnTo>
                    <a:pt x="248" y="180"/>
                  </a:lnTo>
                  <a:lnTo>
                    <a:pt x="245" y="214"/>
                  </a:lnTo>
                  <a:lnTo>
                    <a:pt x="242" y="250"/>
                  </a:lnTo>
                  <a:lnTo>
                    <a:pt x="240" y="286"/>
                  </a:lnTo>
                  <a:lnTo>
                    <a:pt x="237" y="320"/>
                  </a:lnTo>
                  <a:lnTo>
                    <a:pt x="234" y="351"/>
                  </a:lnTo>
                  <a:lnTo>
                    <a:pt x="232" y="378"/>
                  </a:lnTo>
                  <a:lnTo>
                    <a:pt x="229" y="398"/>
                  </a:lnTo>
                  <a:lnTo>
                    <a:pt x="226" y="413"/>
                  </a:lnTo>
                  <a:lnTo>
                    <a:pt x="224" y="419"/>
                  </a:lnTo>
                  <a:lnTo>
                    <a:pt x="221" y="418"/>
                  </a:lnTo>
                  <a:lnTo>
                    <a:pt x="218" y="410"/>
                  </a:lnTo>
                  <a:lnTo>
                    <a:pt x="216" y="394"/>
                  </a:lnTo>
                  <a:lnTo>
                    <a:pt x="213" y="371"/>
                  </a:lnTo>
                  <a:lnTo>
                    <a:pt x="210" y="343"/>
                  </a:lnTo>
                  <a:lnTo>
                    <a:pt x="208" y="310"/>
                  </a:lnTo>
                  <a:lnTo>
                    <a:pt x="205" y="274"/>
                  </a:lnTo>
                  <a:lnTo>
                    <a:pt x="202" y="237"/>
                  </a:lnTo>
                  <a:lnTo>
                    <a:pt x="199" y="199"/>
                  </a:lnTo>
                  <a:lnTo>
                    <a:pt x="197" y="163"/>
                  </a:lnTo>
                  <a:lnTo>
                    <a:pt x="194" y="130"/>
                  </a:lnTo>
                  <a:lnTo>
                    <a:pt x="191" y="102"/>
                  </a:lnTo>
                  <a:lnTo>
                    <a:pt x="189" y="79"/>
                  </a:lnTo>
                  <a:lnTo>
                    <a:pt x="186" y="63"/>
                  </a:lnTo>
                  <a:lnTo>
                    <a:pt x="183" y="55"/>
                  </a:lnTo>
                  <a:lnTo>
                    <a:pt x="181" y="54"/>
                  </a:lnTo>
                  <a:lnTo>
                    <a:pt x="178" y="61"/>
                  </a:lnTo>
                  <a:lnTo>
                    <a:pt x="175" y="75"/>
                  </a:lnTo>
                  <a:lnTo>
                    <a:pt x="173" y="95"/>
                  </a:lnTo>
                  <a:lnTo>
                    <a:pt x="170" y="122"/>
                  </a:lnTo>
                  <a:lnTo>
                    <a:pt x="167" y="153"/>
                  </a:lnTo>
                  <a:lnTo>
                    <a:pt x="164" y="187"/>
                  </a:lnTo>
                  <a:lnTo>
                    <a:pt x="162" y="223"/>
                  </a:lnTo>
                  <a:lnTo>
                    <a:pt x="159" y="259"/>
                  </a:lnTo>
                  <a:lnTo>
                    <a:pt x="156" y="293"/>
                  </a:lnTo>
                  <a:lnTo>
                    <a:pt x="154" y="324"/>
                  </a:lnTo>
                  <a:lnTo>
                    <a:pt x="151" y="351"/>
                  </a:lnTo>
                  <a:lnTo>
                    <a:pt x="148" y="371"/>
                  </a:lnTo>
                  <a:lnTo>
                    <a:pt x="146" y="386"/>
                  </a:lnTo>
                  <a:lnTo>
                    <a:pt x="143" y="392"/>
                  </a:lnTo>
                  <a:lnTo>
                    <a:pt x="140" y="391"/>
                  </a:lnTo>
                  <a:lnTo>
                    <a:pt x="138" y="383"/>
                  </a:lnTo>
                  <a:lnTo>
                    <a:pt x="135" y="367"/>
                  </a:lnTo>
                  <a:lnTo>
                    <a:pt x="132" y="344"/>
                  </a:lnTo>
                  <a:lnTo>
                    <a:pt x="129" y="316"/>
                  </a:lnTo>
                  <a:lnTo>
                    <a:pt x="127" y="283"/>
                  </a:lnTo>
                  <a:lnTo>
                    <a:pt x="124" y="247"/>
                  </a:lnTo>
                  <a:lnTo>
                    <a:pt x="121" y="210"/>
                  </a:lnTo>
                  <a:lnTo>
                    <a:pt x="119" y="172"/>
                  </a:lnTo>
                  <a:lnTo>
                    <a:pt x="116" y="136"/>
                  </a:lnTo>
                  <a:lnTo>
                    <a:pt x="113" y="103"/>
                  </a:lnTo>
                  <a:lnTo>
                    <a:pt x="111" y="75"/>
                  </a:lnTo>
                  <a:lnTo>
                    <a:pt x="108" y="52"/>
                  </a:lnTo>
                  <a:lnTo>
                    <a:pt x="105" y="36"/>
                  </a:lnTo>
                  <a:lnTo>
                    <a:pt x="103" y="28"/>
                  </a:lnTo>
                  <a:lnTo>
                    <a:pt x="100" y="27"/>
                  </a:lnTo>
                  <a:lnTo>
                    <a:pt x="97" y="34"/>
                  </a:lnTo>
                  <a:lnTo>
                    <a:pt x="94" y="48"/>
                  </a:lnTo>
                  <a:lnTo>
                    <a:pt x="92" y="68"/>
                  </a:lnTo>
                  <a:lnTo>
                    <a:pt x="89" y="95"/>
                  </a:lnTo>
                  <a:lnTo>
                    <a:pt x="86" y="126"/>
                  </a:lnTo>
                  <a:lnTo>
                    <a:pt x="84" y="160"/>
                  </a:lnTo>
                  <a:lnTo>
                    <a:pt x="81" y="196"/>
                  </a:lnTo>
                  <a:lnTo>
                    <a:pt x="78" y="232"/>
                  </a:lnTo>
                  <a:lnTo>
                    <a:pt x="76" y="266"/>
                  </a:lnTo>
                  <a:lnTo>
                    <a:pt x="73" y="297"/>
                  </a:lnTo>
                  <a:lnTo>
                    <a:pt x="70" y="324"/>
                  </a:lnTo>
                  <a:lnTo>
                    <a:pt x="68" y="345"/>
                  </a:lnTo>
                  <a:lnTo>
                    <a:pt x="65" y="359"/>
                  </a:lnTo>
                  <a:lnTo>
                    <a:pt x="62" y="365"/>
                  </a:lnTo>
                  <a:lnTo>
                    <a:pt x="59" y="364"/>
                  </a:lnTo>
                  <a:lnTo>
                    <a:pt x="57" y="356"/>
                  </a:lnTo>
                  <a:lnTo>
                    <a:pt x="54" y="340"/>
                  </a:lnTo>
                  <a:lnTo>
                    <a:pt x="51" y="317"/>
                  </a:lnTo>
                  <a:lnTo>
                    <a:pt x="49" y="289"/>
                  </a:lnTo>
                  <a:lnTo>
                    <a:pt x="46" y="256"/>
                  </a:lnTo>
                  <a:lnTo>
                    <a:pt x="43" y="220"/>
                  </a:lnTo>
                  <a:lnTo>
                    <a:pt x="41" y="183"/>
                  </a:lnTo>
                  <a:lnTo>
                    <a:pt x="38" y="145"/>
                  </a:lnTo>
                  <a:lnTo>
                    <a:pt x="35" y="109"/>
                  </a:lnTo>
                  <a:lnTo>
                    <a:pt x="33" y="76"/>
                  </a:lnTo>
                  <a:lnTo>
                    <a:pt x="30" y="48"/>
                  </a:lnTo>
                  <a:lnTo>
                    <a:pt x="27" y="25"/>
                  </a:lnTo>
                  <a:lnTo>
                    <a:pt x="24" y="9"/>
                  </a:lnTo>
                  <a:lnTo>
                    <a:pt x="22" y="1"/>
                  </a:lnTo>
                  <a:lnTo>
                    <a:pt x="19" y="0"/>
                  </a:lnTo>
                  <a:lnTo>
                    <a:pt x="16" y="7"/>
                  </a:lnTo>
                  <a:lnTo>
                    <a:pt x="14" y="21"/>
                  </a:lnTo>
                  <a:lnTo>
                    <a:pt x="11" y="42"/>
                  </a:lnTo>
                  <a:lnTo>
                    <a:pt x="8" y="68"/>
                  </a:lnTo>
                  <a:lnTo>
                    <a:pt x="6" y="99"/>
                  </a:lnTo>
                  <a:lnTo>
                    <a:pt x="3" y="133"/>
                  </a:lnTo>
                  <a:lnTo>
                    <a:pt x="0" y="169"/>
                  </a:lnTo>
                </a:path>
              </a:pathLst>
            </a:custGeom>
            <a:noFill/>
            <a:ln w="28575" cmpd="sng">
              <a:solidFill>
                <a:srgbClr val="0000FF"/>
              </a:solidFill>
              <a:prstDash val="solid"/>
              <a:round/>
              <a:headEnd/>
              <a:tailEnd/>
            </a:ln>
          </p:spPr>
          <p:txBody>
            <a:bodyPr/>
            <a:lstStyle/>
            <a:p>
              <a:endParaRPr lang="fr-FR"/>
            </a:p>
          </p:txBody>
        </p:sp>
        <p:sp>
          <p:nvSpPr>
            <p:cNvPr id="9" name="Line 41"/>
            <p:cNvSpPr>
              <a:spLocks noChangeShapeType="1"/>
            </p:cNvSpPr>
            <p:nvPr/>
          </p:nvSpPr>
          <p:spPr bwMode="auto">
            <a:xfrm>
              <a:off x="6595552" y="2923466"/>
              <a:ext cx="2300288" cy="439738"/>
            </a:xfrm>
            <a:prstGeom prst="line">
              <a:avLst/>
            </a:prstGeom>
            <a:noFill/>
            <a:ln w="9525">
              <a:solidFill>
                <a:schemeClr val="tx1"/>
              </a:solidFill>
              <a:round/>
              <a:headEnd/>
              <a:tailEnd type="arrow" w="med" len="med"/>
            </a:ln>
          </p:spPr>
          <p:txBody>
            <a:bodyPr/>
            <a:lstStyle/>
            <a:p>
              <a:endParaRPr lang="fr-FR"/>
            </a:p>
          </p:txBody>
        </p:sp>
        <p:pic>
          <p:nvPicPr>
            <p:cNvPr id="10" name="Picture 4" descr="http://www.google.fr/url?source=imglanding&amp;ct=img&amp;q=http://www.happytobuymall.com/pics/HQ01GN0012/5.jpg&amp;sa=X&amp;ei=coVEVc3zBIXwUp3hgeAM&amp;ved=0CAkQ8wc&amp;usg=AFQjCNE7nobIJ54x-XMp7w-U7-NXH6gXcw"/>
            <p:cNvPicPr>
              <a:picLocks noChangeAspect="1" noChangeArrowheads="1"/>
            </p:cNvPicPr>
            <p:nvPr/>
          </p:nvPicPr>
          <p:blipFill>
            <a:blip r:embed="rId3"/>
            <a:srcRect/>
            <a:stretch>
              <a:fillRect/>
            </a:stretch>
          </p:blipFill>
          <p:spPr bwMode="auto">
            <a:xfrm rot="-944007">
              <a:off x="5310125" y="2197918"/>
              <a:ext cx="1150942" cy="1150942"/>
            </a:xfrm>
            <a:prstGeom prst="rect">
              <a:avLst/>
            </a:prstGeom>
            <a:noFill/>
            <a:ln w="9525">
              <a:noFill/>
              <a:miter lim="800000"/>
              <a:headEnd/>
              <a:tailEnd/>
            </a:ln>
          </p:spPr>
        </p:pic>
        <p:sp>
          <p:nvSpPr>
            <p:cNvPr id="11" name="Rectangle 10"/>
            <p:cNvSpPr/>
            <p:nvPr/>
          </p:nvSpPr>
          <p:spPr>
            <a:xfrm>
              <a:off x="4994671" y="1914624"/>
              <a:ext cx="3959548" cy="2036763"/>
            </a:xfrm>
            <a:prstGeom prst="rect">
              <a:avLst/>
            </a:prstGeom>
            <a:no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2" name="ZoneTexte 8"/>
            <p:cNvSpPr txBox="1">
              <a:spLocks noChangeArrowheads="1"/>
            </p:cNvSpPr>
            <p:nvPr/>
          </p:nvSpPr>
          <p:spPr bwMode="auto">
            <a:xfrm>
              <a:off x="155283" y="1915075"/>
              <a:ext cx="691215" cy="276999"/>
            </a:xfrm>
            <a:prstGeom prst="rect">
              <a:avLst/>
            </a:prstGeom>
            <a:noFill/>
            <a:ln w="9525">
              <a:noFill/>
              <a:miter lim="800000"/>
              <a:headEnd/>
              <a:tailEnd/>
            </a:ln>
          </p:spPr>
          <p:txBody>
            <a:bodyPr wrap="none">
              <a:spAutoFit/>
            </a:bodyPr>
            <a:lstStyle/>
            <a:p>
              <a:r>
                <a:rPr lang="fr-FR" sz="1200" b="1">
                  <a:latin typeface="Arial Narrow" pitchFamily="34" charset="0"/>
                </a:rPr>
                <a:t>Le soleil</a:t>
              </a:r>
            </a:p>
          </p:txBody>
        </p:sp>
        <p:sp>
          <p:nvSpPr>
            <p:cNvPr id="13" name="ZoneTexte 9"/>
            <p:cNvSpPr txBox="1">
              <a:spLocks noChangeArrowheads="1"/>
            </p:cNvSpPr>
            <p:nvPr/>
          </p:nvSpPr>
          <p:spPr bwMode="auto">
            <a:xfrm>
              <a:off x="4991827" y="1912200"/>
              <a:ext cx="2336087" cy="276999"/>
            </a:xfrm>
            <a:prstGeom prst="rect">
              <a:avLst/>
            </a:prstGeom>
            <a:noFill/>
            <a:ln w="9525">
              <a:noFill/>
              <a:miter lim="800000"/>
              <a:headEnd/>
              <a:tailEnd/>
            </a:ln>
          </p:spPr>
          <p:txBody>
            <a:bodyPr wrap="none">
              <a:spAutoFit/>
            </a:bodyPr>
            <a:lstStyle/>
            <a:p>
              <a:r>
                <a:rPr lang="fr-FR" sz="1200" b="1" dirty="0">
                  <a:latin typeface="Arial Narrow" pitchFamily="34" charset="0"/>
                </a:rPr>
                <a:t>Le </a:t>
              </a:r>
              <a:r>
                <a:rPr lang="fr-FR" sz="1200" b="1" dirty="0" smtClean="0">
                  <a:latin typeface="Arial Narrow" pitchFamily="34" charset="0"/>
                </a:rPr>
                <a:t>laser : potentiellement polarisé…</a:t>
              </a:r>
              <a:endParaRPr lang="fr-FR" sz="1200" b="1" dirty="0">
                <a:latin typeface="Arial Narrow" pitchFamily="34" charset="0"/>
              </a:endParaRPr>
            </a:p>
          </p:txBody>
        </p:sp>
      </p:grpSp>
      <p:sp>
        <p:nvSpPr>
          <p:cNvPr id="15"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ape 131"/>
          <p:cNvSpPr/>
          <p:nvPr/>
        </p:nvSpPr>
        <p:spPr>
          <a:xfrm>
            <a:off x="797751" y="171981"/>
            <a:ext cx="7809481" cy="430887"/>
          </a:xfrm>
          <a:prstGeom prst="rect">
            <a:avLst/>
          </a:prstGeom>
          <a:extLst>
            <a:ext uri="{C572A759-6A51-4108-AA02-DFA0A04FC94B}">
              <ma14:wrappingTextBoxFlag xmlns="" xmlns:ma14="http://schemas.microsoft.com/office/mac/drawingml/2011/main" val="1"/>
            </a:ext>
          </a:extLst>
        </p:spPr>
        <p:txBody>
          <a:bodyPr wrap="square" lIns="0" tIns="0" rIns="0" bIns="0" anchor="b">
            <a:spAutoFit/>
          </a:bodyPr>
          <a:lstStyle>
            <a:lvl1pPr marL="0" marR="0" algn="l">
              <a:buClr>
                <a:srgbClr val="CD2848"/>
              </a:buClr>
              <a:buFont typeface="Arial"/>
              <a:tabLst>
                <a:tab pos="914400" algn="l"/>
                <a:tab pos="1828800" algn="l"/>
                <a:tab pos="2743200" algn="l"/>
                <a:tab pos="3657600" algn="l"/>
                <a:tab pos="4572000" algn="l"/>
                <a:tab pos="5486400" algn="l"/>
                <a:tab pos="6400800" algn="l"/>
                <a:tab pos="7315200" algn="l"/>
                <a:tab pos="8229600" algn="l"/>
                <a:tab pos="9144000" algn="l"/>
                <a:tab pos="10058400" algn="l"/>
              </a:tabLst>
              <a:defRPr sz="2600" b="1">
                <a:solidFill>
                  <a:srgbClr val="CD2848"/>
                </a:solidFill>
                <a:uFill>
                  <a:solidFill>
                    <a:srgbClr val="CD2848"/>
                  </a:solidFill>
                </a:uFill>
                <a:latin typeface="Arial"/>
                <a:ea typeface="Arial"/>
                <a:cs typeface="Arial"/>
                <a:sym typeface="Arial"/>
              </a:defRPr>
            </a:lvl1pPr>
          </a:lstStyle>
          <a:p>
            <a:pPr algn="ctr"/>
            <a:r>
              <a:rPr lang="en-US" sz="2800" i="1" dirty="0">
                <a:solidFill>
                  <a:srgbClr val="FF0000"/>
                </a:solidFill>
              </a:rPr>
              <a:t>Private communications</a:t>
            </a:r>
          </a:p>
        </p:txBody>
      </p:sp>
      <p:sp>
        <p:nvSpPr>
          <p:cNvPr id="5" name="Espace réservé du pied de page 1">
            <a:extLst>
              <a:ext uri="{FF2B5EF4-FFF2-40B4-BE49-F238E27FC236}">
                <a16:creationId xmlns:a16="http://schemas.microsoft.com/office/drawing/2014/main" id="{CC98A3A5-4B6F-6C40-8C7D-7C17B26BF0A8}"/>
              </a:ext>
            </a:extLst>
          </p:cNvPr>
          <p:cNvSpPr txBox="1">
            <a:spLocks/>
          </p:cNvSpPr>
          <p:nvPr/>
        </p:nvSpPr>
        <p:spPr>
          <a:xfrm>
            <a:off x="4067943" y="6381328"/>
            <a:ext cx="3674823" cy="360000"/>
          </a:xfrm>
          <a:prstGeom prst="rect">
            <a:avLst/>
          </a:prstGeom>
        </p:spPr>
        <p:txBody>
          <a:bodyPr/>
          <a:lstStyle>
            <a:defPPr>
              <a:defRPr lang="fr-FR"/>
            </a:defPPr>
            <a:lvl1pPr algn="l" rtl="0" fontAlgn="base">
              <a:spcBef>
                <a:spcPct val="0"/>
              </a:spcBef>
              <a:spcAft>
                <a:spcPct val="0"/>
              </a:spcAft>
              <a:defRPr kern="1200">
                <a:solidFill>
                  <a:schemeClr val="tx1"/>
                </a:solidFill>
                <a:latin typeface="Arial" pitchFamily="4" charset="0"/>
                <a:ea typeface="+mn-ea"/>
                <a:cs typeface="+mn-cs"/>
              </a:defRPr>
            </a:lvl1pPr>
            <a:lvl2pPr marL="457200" algn="l" rtl="0" fontAlgn="base">
              <a:spcBef>
                <a:spcPct val="0"/>
              </a:spcBef>
              <a:spcAft>
                <a:spcPct val="0"/>
              </a:spcAft>
              <a:defRPr kern="1200">
                <a:solidFill>
                  <a:schemeClr val="tx1"/>
                </a:solidFill>
                <a:latin typeface="Arial" pitchFamily="4" charset="0"/>
                <a:ea typeface="+mn-ea"/>
                <a:cs typeface="+mn-cs"/>
              </a:defRPr>
            </a:lvl2pPr>
            <a:lvl3pPr marL="914400" algn="l" rtl="0" fontAlgn="base">
              <a:spcBef>
                <a:spcPct val="0"/>
              </a:spcBef>
              <a:spcAft>
                <a:spcPct val="0"/>
              </a:spcAft>
              <a:defRPr kern="1200">
                <a:solidFill>
                  <a:schemeClr val="tx1"/>
                </a:solidFill>
                <a:latin typeface="Arial" pitchFamily="4" charset="0"/>
                <a:ea typeface="+mn-ea"/>
                <a:cs typeface="+mn-cs"/>
              </a:defRPr>
            </a:lvl3pPr>
            <a:lvl4pPr marL="1371600" algn="l" rtl="0" fontAlgn="base">
              <a:spcBef>
                <a:spcPct val="0"/>
              </a:spcBef>
              <a:spcAft>
                <a:spcPct val="0"/>
              </a:spcAft>
              <a:defRPr kern="1200">
                <a:solidFill>
                  <a:schemeClr val="tx1"/>
                </a:solidFill>
                <a:latin typeface="Arial" pitchFamily="4" charset="0"/>
                <a:ea typeface="+mn-ea"/>
                <a:cs typeface="+mn-cs"/>
              </a:defRPr>
            </a:lvl4pPr>
            <a:lvl5pPr marL="1828800" algn="l" rtl="0" fontAlgn="base">
              <a:spcBef>
                <a:spcPct val="0"/>
              </a:spcBef>
              <a:spcAft>
                <a:spcPct val="0"/>
              </a:spcAft>
              <a:defRPr kern="1200">
                <a:solidFill>
                  <a:schemeClr val="tx1"/>
                </a:solidFill>
                <a:latin typeface="Arial" pitchFamily="4" charset="0"/>
                <a:ea typeface="+mn-ea"/>
                <a:cs typeface="+mn-cs"/>
              </a:defRPr>
            </a:lvl5pPr>
            <a:lvl6pPr marL="2286000" algn="l" defTabSz="457200" rtl="0" eaLnBrk="1" latinLnBrk="0" hangingPunct="1">
              <a:defRPr kern="1200">
                <a:solidFill>
                  <a:schemeClr val="tx1"/>
                </a:solidFill>
                <a:latin typeface="Arial" pitchFamily="4" charset="0"/>
                <a:ea typeface="+mn-ea"/>
                <a:cs typeface="+mn-cs"/>
              </a:defRPr>
            </a:lvl6pPr>
            <a:lvl7pPr marL="2743200" algn="l" defTabSz="457200" rtl="0" eaLnBrk="1" latinLnBrk="0" hangingPunct="1">
              <a:defRPr kern="1200">
                <a:solidFill>
                  <a:schemeClr val="tx1"/>
                </a:solidFill>
                <a:latin typeface="Arial" pitchFamily="4" charset="0"/>
                <a:ea typeface="+mn-ea"/>
                <a:cs typeface="+mn-cs"/>
              </a:defRPr>
            </a:lvl7pPr>
            <a:lvl8pPr marL="3200400" algn="l" defTabSz="457200" rtl="0" eaLnBrk="1" latinLnBrk="0" hangingPunct="1">
              <a:defRPr kern="1200">
                <a:solidFill>
                  <a:schemeClr val="tx1"/>
                </a:solidFill>
                <a:latin typeface="Arial" pitchFamily="4" charset="0"/>
                <a:ea typeface="+mn-ea"/>
                <a:cs typeface="+mn-cs"/>
              </a:defRPr>
            </a:lvl8pPr>
            <a:lvl9pPr marL="3657600" algn="l" defTabSz="457200" rtl="0" eaLnBrk="1" latinLnBrk="0" hangingPunct="1">
              <a:defRPr kern="1200">
                <a:solidFill>
                  <a:schemeClr val="tx1"/>
                </a:solidFill>
                <a:latin typeface="Arial" pitchFamily="4" charset="0"/>
                <a:ea typeface="+mn-ea"/>
                <a:cs typeface="+mn-cs"/>
              </a:defRPr>
            </a:lvl9pPr>
          </a:lstStyle>
          <a:p>
            <a:r>
              <a:rPr lang="fr-FR" smtClean="0"/>
              <a:t>Master CAT - QLMN - ROSP, Frederic GRILLOT</a:t>
            </a:r>
            <a:endParaRPr lang="fr-FR" dirty="0"/>
          </a:p>
        </p:txBody>
      </p:sp>
      <p:sp>
        <p:nvSpPr>
          <p:cNvPr id="6" name="Rectangle 5">
            <a:extLst>
              <a:ext uri="{FF2B5EF4-FFF2-40B4-BE49-F238E27FC236}">
                <a16:creationId xmlns:a16="http://schemas.microsoft.com/office/drawing/2014/main" id="{6959C169-4F77-5F49-BAD4-ED8F386D7CC5}"/>
              </a:ext>
            </a:extLst>
          </p:cNvPr>
          <p:cNvSpPr/>
          <p:nvPr/>
        </p:nvSpPr>
        <p:spPr>
          <a:xfrm>
            <a:off x="149795" y="960346"/>
            <a:ext cx="8844410" cy="1323439"/>
          </a:xfrm>
          <a:prstGeom prst="rect">
            <a:avLst/>
          </a:prstGeom>
        </p:spPr>
        <p:txBody>
          <a:bodyPr wrap="square">
            <a:spAutoFit/>
          </a:bodyPr>
          <a:lstStyle/>
          <a:p>
            <a:pPr algn="just" fontAlgn="base">
              <a:spcBef>
                <a:spcPct val="0"/>
              </a:spcBef>
              <a:spcAft>
                <a:spcPct val="0"/>
              </a:spcAft>
            </a:pPr>
            <a:r>
              <a:rPr lang="en-US" sz="2000" b="1" dirty="0">
                <a:solidFill>
                  <a:schemeClr val="accent1">
                    <a:lumMod val="60000"/>
                    <a:lumOff val="40000"/>
                  </a:schemeClr>
                </a:solidFill>
                <a:latin typeface="Arial" charset="0"/>
              </a:rPr>
              <a:t>The generation of the chaos is based on the input signal, so only the receiver that has knowledge on how the chaos is generated can reproduce the chaos and cancel it to recover the signal</a:t>
            </a:r>
          </a:p>
          <a:p>
            <a:pPr algn="just" fontAlgn="base">
              <a:spcBef>
                <a:spcPct val="0"/>
              </a:spcBef>
              <a:spcAft>
                <a:spcPct val="0"/>
              </a:spcAft>
            </a:pPr>
            <a:endParaRPr lang="en-US" sz="2000" b="1" dirty="0">
              <a:solidFill>
                <a:schemeClr val="accent1">
                  <a:lumMod val="60000"/>
                  <a:lumOff val="40000"/>
                </a:schemeClr>
              </a:solidFill>
              <a:latin typeface="Arial" charset="0"/>
            </a:endParaRPr>
          </a:p>
        </p:txBody>
      </p:sp>
      <p:sp>
        <p:nvSpPr>
          <p:cNvPr id="7" name="Rectangle 6">
            <a:extLst>
              <a:ext uri="{FF2B5EF4-FFF2-40B4-BE49-F238E27FC236}">
                <a16:creationId xmlns:a16="http://schemas.microsoft.com/office/drawing/2014/main" id="{CE785DF1-DFB7-F84A-89F7-145D5BF92BA9}"/>
              </a:ext>
            </a:extLst>
          </p:cNvPr>
          <p:cNvSpPr/>
          <p:nvPr/>
        </p:nvSpPr>
        <p:spPr>
          <a:xfrm>
            <a:off x="145160" y="5817686"/>
            <a:ext cx="8016989" cy="307777"/>
          </a:xfrm>
          <a:prstGeom prst="rect">
            <a:avLst/>
          </a:prstGeom>
        </p:spPr>
        <p:txBody>
          <a:bodyPr wrap="square">
            <a:spAutoFit/>
          </a:bodyPr>
          <a:lstStyle/>
          <a:p>
            <a:pPr algn="l"/>
            <a:r>
              <a:rPr lang="en-US" sz="1400" b="1" dirty="0">
                <a:latin typeface="Arial"/>
                <a:cs typeface="Arial"/>
              </a:rPr>
              <a:t>A. Uchida, Optical Communication with Chaotic Lasers, Wiley, (2012)</a:t>
            </a:r>
          </a:p>
        </p:txBody>
      </p:sp>
      <p:sp>
        <p:nvSpPr>
          <p:cNvPr id="8" name="Rectangle 7">
            <a:extLst>
              <a:ext uri="{FF2B5EF4-FFF2-40B4-BE49-F238E27FC236}">
                <a16:creationId xmlns:a16="http://schemas.microsoft.com/office/drawing/2014/main" id="{4E8361C4-D9D2-4661-5C14-EE5BBE46DE48}"/>
              </a:ext>
            </a:extLst>
          </p:cNvPr>
          <p:cNvSpPr/>
          <p:nvPr/>
        </p:nvSpPr>
        <p:spPr>
          <a:xfrm>
            <a:off x="209951" y="4155449"/>
            <a:ext cx="5450366" cy="461665"/>
          </a:xfrm>
          <a:prstGeom prst="rect">
            <a:avLst/>
          </a:prstGeom>
          <a:noFill/>
          <a:ln w="63500">
            <a:solidFill>
              <a:srgbClr val="C00000"/>
            </a:solidFill>
          </a:ln>
        </p:spPr>
        <p:txBody>
          <a:bodyPr wrap="square">
            <a:spAutoFit/>
          </a:bodyPr>
          <a:lstStyle/>
          <a:p>
            <a:pPr algn="ctr" defTabSz="228600">
              <a:defRPr/>
            </a:pPr>
            <a:r>
              <a:rPr lang="fr-FR" sz="2400" b="1" dirty="0">
                <a:solidFill>
                  <a:prstClr val="black"/>
                </a:solidFill>
                <a:effectLst>
                  <a:outerShdw blurRad="38100" dist="38100" dir="2700000" algn="tl">
                    <a:srgbClr val="000000">
                      <a:alpha val="43137"/>
                    </a:srgbClr>
                  </a:outerShdw>
                </a:effectLst>
                <a:latin typeface="+mj-lt"/>
                <a:cs typeface="+mj-lt"/>
                <a:sym typeface="Arial"/>
              </a:rPr>
              <a:t>M + C - C’ = M’ ≈ M         C - C’&lt;&lt;1</a:t>
            </a:r>
          </a:p>
        </p:txBody>
      </p:sp>
      <p:pic>
        <p:nvPicPr>
          <p:cNvPr id="9" name="Picture 7">
            <a:extLst>
              <a:ext uri="{FF2B5EF4-FFF2-40B4-BE49-F238E27FC236}">
                <a16:creationId xmlns:a16="http://schemas.microsoft.com/office/drawing/2014/main" id="{FFC0E52C-00F5-379D-0666-2F2445B0000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766" y="2110760"/>
            <a:ext cx="6062484" cy="1947676"/>
          </a:xfrm>
          <a:prstGeom prst="rect">
            <a:avLst/>
          </a:prstGeom>
        </p:spPr>
      </p:pic>
      <p:pic>
        <p:nvPicPr>
          <p:cNvPr id="10" name="Picture 8">
            <a:extLst>
              <a:ext uri="{FF2B5EF4-FFF2-40B4-BE49-F238E27FC236}">
                <a16:creationId xmlns:a16="http://schemas.microsoft.com/office/drawing/2014/main" id="{9472FD13-1E2A-6952-D215-95CB8BA9015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5416" t="15055" r="685" b="20081"/>
          <a:stretch/>
        </p:blipFill>
        <p:spPr>
          <a:xfrm>
            <a:off x="2179741" y="2617219"/>
            <a:ext cx="759950" cy="481474"/>
          </a:xfrm>
          <a:prstGeom prst="rect">
            <a:avLst/>
          </a:prstGeom>
        </p:spPr>
      </p:pic>
      <p:pic>
        <p:nvPicPr>
          <p:cNvPr id="11" name="Picture 20">
            <a:extLst>
              <a:ext uri="{FF2B5EF4-FFF2-40B4-BE49-F238E27FC236}">
                <a16:creationId xmlns:a16="http://schemas.microsoft.com/office/drawing/2014/main" id="{8C11A5E5-2A86-2081-3568-E7B22DFD6B9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407" t="34632" r="72180" b="35287"/>
          <a:stretch/>
        </p:blipFill>
        <p:spPr>
          <a:xfrm>
            <a:off x="1260902" y="2141029"/>
            <a:ext cx="951979" cy="263047"/>
          </a:xfrm>
          <a:prstGeom prst="rect">
            <a:avLst/>
          </a:prstGeom>
        </p:spPr>
      </p:pic>
      <p:pic>
        <p:nvPicPr>
          <p:cNvPr id="12" name="Picture 25">
            <a:extLst>
              <a:ext uri="{FF2B5EF4-FFF2-40B4-BE49-F238E27FC236}">
                <a16:creationId xmlns:a16="http://schemas.microsoft.com/office/drawing/2014/main" id="{AF5962AB-1BDC-D691-0957-14E9B68735D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38" t="21262" r="39186" b="30138"/>
          <a:stretch/>
        </p:blipFill>
        <p:spPr>
          <a:xfrm>
            <a:off x="1175572" y="2773829"/>
            <a:ext cx="602829" cy="284070"/>
          </a:xfrm>
          <a:prstGeom prst="rect">
            <a:avLst/>
          </a:prstGeom>
        </p:spPr>
      </p:pic>
      <p:pic>
        <p:nvPicPr>
          <p:cNvPr id="13" name="Picture 26">
            <a:extLst>
              <a:ext uri="{FF2B5EF4-FFF2-40B4-BE49-F238E27FC236}">
                <a16:creationId xmlns:a16="http://schemas.microsoft.com/office/drawing/2014/main" id="{4BBF468C-DE39-DCA1-A418-C481105AA05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407" t="34632" r="72180" b="35287"/>
          <a:stretch/>
        </p:blipFill>
        <p:spPr>
          <a:xfrm>
            <a:off x="5216553" y="3216851"/>
            <a:ext cx="951979" cy="263047"/>
          </a:xfrm>
          <a:prstGeom prst="rect">
            <a:avLst/>
          </a:prstGeom>
        </p:spPr>
      </p:pic>
      <p:pic>
        <p:nvPicPr>
          <p:cNvPr id="14" name="Picture 27">
            <a:extLst>
              <a:ext uri="{FF2B5EF4-FFF2-40B4-BE49-F238E27FC236}">
                <a16:creationId xmlns:a16="http://schemas.microsoft.com/office/drawing/2014/main" id="{6BECED33-0193-3DC2-5742-2BFFF71EB83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38" t="21262" r="39186" b="30138"/>
          <a:stretch/>
        </p:blipFill>
        <p:spPr>
          <a:xfrm>
            <a:off x="4401078" y="3235997"/>
            <a:ext cx="602829" cy="284070"/>
          </a:xfrm>
          <a:prstGeom prst="rect">
            <a:avLst/>
          </a:prstGeom>
        </p:spPr>
      </p:pic>
      <p:pic>
        <p:nvPicPr>
          <p:cNvPr id="15" name="Picture 28">
            <a:extLst>
              <a:ext uri="{FF2B5EF4-FFF2-40B4-BE49-F238E27FC236}">
                <a16:creationId xmlns:a16="http://schemas.microsoft.com/office/drawing/2014/main" id="{A3CEFCFE-3E2E-92D6-399F-EDC7B8AF19C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5416" t="15055" r="685" b="20081"/>
          <a:stretch/>
        </p:blipFill>
        <p:spPr>
          <a:xfrm>
            <a:off x="3899538" y="3520067"/>
            <a:ext cx="611721" cy="387563"/>
          </a:xfrm>
          <a:prstGeom prst="rect">
            <a:avLst/>
          </a:prstGeom>
        </p:spPr>
      </p:pic>
      <p:pic>
        <p:nvPicPr>
          <p:cNvPr id="16" name="Image 15"/>
          <p:cNvPicPr>
            <a:picLocks noChangeAspect="1"/>
          </p:cNvPicPr>
          <p:nvPr/>
        </p:nvPicPr>
        <p:blipFill rotWithShape="1">
          <a:blip r:embed="rId6"/>
          <a:srcRect r="9890"/>
          <a:stretch/>
        </p:blipFill>
        <p:spPr>
          <a:xfrm>
            <a:off x="5839804" y="2141029"/>
            <a:ext cx="3304196" cy="2962357"/>
          </a:xfrm>
          <a:prstGeom prst="rect">
            <a:avLst/>
          </a:prstGeom>
        </p:spPr>
      </p:pic>
      <p:sp>
        <p:nvSpPr>
          <p:cNvPr id="17" name="Espace réservé du contenu 2">
            <a:extLst>
              <a:ext uri="{FF2B5EF4-FFF2-40B4-BE49-F238E27FC236}">
                <a16:creationId xmlns:a16="http://schemas.microsoft.com/office/drawing/2014/main" id="{C97DB2E7-BBCC-04C7-B4FF-19E4A39F1173}"/>
              </a:ext>
            </a:extLst>
          </p:cNvPr>
          <p:cNvSpPr txBox="1">
            <a:spLocks/>
          </p:cNvSpPr>
          <p:nvPr/>
        </p:nvSpPr>
        <p:spPr>
          <a:xfrm>
            <a:off x="209951" y="5056019"/>
            <a:ext cx="8902037" cy="719354"/>
          </a:xfrm>
          <a:prstGeom prst="rect">
            <a:avLst/>
          </a:prstGeom>
        </p:spPr>
        <p:txBody>
          <a:bodyPr>
            <a:noAutofit/>
          </a:bodyPr>
          <a:lstStyle>
            <a:lvl1pPr marL="342900" indent="-342900" algn="l" defTabSz="914400" rtl="0" eaLnBrk="1" latinLnBrk="0" hangingPunct="1">
              <a:spcBef>
                <a:spcPct val="20000"/>
              </a:spcBef>
              <a:buClr>
                <a:schemeClr val="tx2"/>
              </a:buClr>
              <a:buSzPct val="100000"/>
              <a:buFont typeface="Wingdings" pitchFamily="2" charset="2"/>
              <a:buChar char="n"/>
              <a:defRPr sz="2200" b="1" kern="1200">
                <a:solidFill>
                  <a:schemeClr val="tx1"/>
                </a:solidFill>
                <a:latin typeface="+mn-lt"/>
                <a:ea typeface="+mn-ea"/>
                <a:cs typeface="+mn-cs"/>
              </a:defRPr>
            </a:lvl1pPr>
            <a:lvl2pPr marL="800100" indent="-342900" algn="l" defTabSz="914400" rtl="0" eaLnBrk="1" latinLnBrk="0" hangingPunct="1">
              <a:spcBef>
                <a:spcPct val="20000"/>
              </a:spcBef>
              <a:buClr>
                <a:srgbClr val="6D5047"/>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tx2"/>
              </a:buClr>
              <a:buFont typeface="Arial" pitchFamily="34" charset="0"/>
              <a:buChar char="─"/>
              <a:defRPr sz="18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Font typeface="Courier New" pitchFamily="49" charset="0"/>
              <a:buChar char="o"/>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000" dirty="0">
                <a:solidFill>
                  <a:srgbClr val="099A48"/>
                </a:solidFill>
              </a:rPr>
              <a:t>Matched parameters (or with a very small mismatch) between the two physical systems is assumed for synchronized chaos</a:t>
            </a:r>
          </a:p>
        </p:txBody>
      </p:sp>
    </p:spTree>
    <p:extLst>
      <p:ext uri="{BB962C8B-B14F-4D97-AF65-F5344CB8AC3E}">
        <p14:creationId xmlns:p14="http://schemas.microsoft.com/office/powerpoint/2010/main" val="332864008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4</a:t>
            </a:fld>
            <a:endParaRPr lang="fr-FR"/>
          </a:p>
        </p:txBody>
      </p:sp>
      <p:sp>
        <p:nvSpPr>
          <p:cNvPr id="4" name="Rectangle 3"/>
          <p:cNvSpPr/>
          <p:nvPr/>
        </p:nvSpPr>
        <p:spPr>
          <a:xfrm>
            <a:off x="191387" y="871861"/>
            <a:ext cx="8537944" cy="2585323"/>
          </a:xfrm>
          <a:prstGeom prst="rect">
            <a:avLst/>
          </a:prstGeom>
        </p:spPr>
        <p:txBody>
          <a:bodyPr wrap="square">
            <a:spAutoFit/>
          </a:bodyPr>
          <a:lstStyle/>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Principe de l’émission de lumière</a:t>
            </a:r>
          </a:p>
          <a:p>
            <a:pPr marL="342900" indent="-342900">
              <a:lnSpc>
                <a:spcPct val="150000"/>
              </a:lnSpc>
              <a:buFont typeface="+mj-lt"/>
              <a:buAutoNum type="arabicPeriod"/>
            </a:pPr>
            <a:r>
              <a:rPr lang="fr-FR" b="1" dirty="0" smtClean="0">
                <a:latin typeface="Arial Narrow" pitchFamily="34" charset="0"/>
              </a:rPr>
              <a:t>Le rayonnement thermique</a:t>
            </a:r>
          </a:p>
          <a:p>
            <a:pPr lvl="1">
              <a:lnSpc>
                <a:spcPct val="150000"/>
              </a:lnSpc>
              <a:buFont typeface="Arial" pitchFamily="34" charset="0"/>
              <a:buChar char="•"/>
            </a:pPr>
            <a:r>
              <a:rPr lang="fr-FR" dirty="0" smtClean="0">
                <a:latin typeface="Arial Narrow" pitchFamily="34" charset="0"/>
              </a:rPr>
              <a:t> Principe d’émission</a:t>
            </a:r>
          </a:p>
          <a:p>
            <a:pPr lvl="1">
              <a:lnSpc>
                <a:spcPct val="150000"/>
              </a:lnSpc>
              <a:buFont typeface="Arial" pitchFamily="34" charset="0"/>
              <a:buChar char="•"/>
            </a:pPr>
            <a:r>
              <a:rPr lang="fr-FR" dirty="0" smtClean="0">
                <a:latin typeface="Arial Narrow" pitchFamily="34" charset="0"/>
              </a:rPr>
              <a:t> Propriétés de la lumière émise  </a:t>
            </a:r>
          </a:p>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Les transitions radiatives : La luminescence</a:t>
            </a:r>
          </a:p>
          <a:p>
            <a:pPr marL="69850" indent="-342900">
              <a:lnSpc>
                <a:spcPct val="150000"/>
              </a:lnSpc>
              <a:buFont typeface="+mj-lt"/>
              <a:buAutoNum type="arabicPeriod"/>
            </a:pPr>
            <a:r>
              <a:rPr lang="fr-FR" b="1" dirty="0" smtClean="0">
                <a:solidFill>
                  <a:srgbClr val="8F8685"/>
                </a:solidFill>
                <a:latin typeface="Arial Narrow" pitchFamily="34" charset="0"/>
                <a:sym typeface="Wingdings" pitchFamily="2" charset="2"/>
              </a:rPr>
              <a:t>Les lasers</a:t>
            </a:r>
          </a:p>
        </p:txBody>
      </p:sp>
      <p:sp>
        <p:nvSpPr>
          <p:cNvPr id="5" name="Titre 1"/>
          <p:cNvSpPr txBox="1">
            <a:spLocks/>
          </p:cNvSpPr>
          <p:nvPr/>
        </p:nvSpPr>
        <p:spPr>
          <a:xfrm>
            <a:off x="1497013" y="443775"/>
            <a:ext cx="7391400" cy="5450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2800" b="1" i="0" u="none" strike="noStrike" kern="0" cap="none" spc="0" normalizeH="0" baseline="0" noProof="0" dirty="0" smtClean="0">
                <a:ln>
                  <a:noFill/>
                </a:ln>
                <a:solidFill>
                  <a:srgbClr val="DA6667"/>
                </a:solidFill>
                <a:effectLst/>
                <a:uLnTx/>
                <a:uFillTx/>
                <a:latin typeface="+mj-lt"/>
                <a:ea typeface="+mj-ea"/>
                <a:cs typeface="+mj-cs"/>
              </a:rPr>
              <a:t>Plan</a:t>
            </a:r>
            <a:endParaRPr kumimoji="0" lang="fr-FR" sz="2800" b="1" i="0" u="none" strike="noStrike" kern="0" cap="none" spc="0" normalizeH="0" baseline="0" noProof="0" dirty="0">
              <a:ln>
                <a:noFill/>
              </a:ln>
              <a:solidFill>
                <a:srgbClr val="DA6667"/>
              </a:solidFill>
              <a:effectLst/>
              <a:uLnTx/>
              <a:uFillTx/>
              <a:latin typeface="+mj-lt"/>
              <a:ea typeface="+mj-ea"/>
              <a:cs typeface="+mj-cs"/>
            </a:endParaRPr>
          </a:p>
        </p:txBody>
      </p:sp>
      <p:sp>
        <p:nvSpPr>
          <p:cNvPr id="7"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5</a:t>
            </a:fld>
            <a:endParaRPr lang="fr-FR"/>
          </a:p>
        </p:txBody>
      </p:sp>
      <p:sp>
        <p:nvSpPr>
          <p:cNvPr id="194" name="Rectangle 193"/>
          <p:cNvSpPr/>
          <p:nvPr/>
        </p:nvSpPr>
        <p:spPr>
          <a:xfrm>
            <a:off x="1470424" y="458007"/>
            <a:ext cx="4799712" cy="523220"/>
          </a:xfrm>
          <a:prstGeom prst="rect">
            <a:avLst/>
          </a:prstGeom>
        </p:spPr>
        <p:txBody>
          <a:bodyPr wrap="none">
            <a:spAutoFit/>
          </a:bodyPr>
          <a:lstStyle/>
          <a:p>
            <a:pPr>
              <a:defRPr/>
            </a:pPr>
            <a:r>
              <a:rPr lang="fr-FR" sz="2800" b="1" kern="0" dirty="0" smtClean="0">
                <a:solidFill>
                  <a:srgbClr val="DA6667"/>
                </a:solidFill>
                <a:latin typeface="+mj-lt"/>
                <a:ea typeface="+mj-ea"/>
                <a:cs typeface="+mj-cs"/>
              </a:rPr>
              <a:t>Le rayonnement thermique</a:t>
            </a:r>
          </a:p>
        </p:txBody>
      </p:sp>
      <p:sp>
        <p:nvSpPr>
          <p:cNvPr id="196" name="ZoneTexte 195"/>
          <p:cNvSpPr txBox="1"/>
          <p:nvPr/>
        </p:nvSpPr>
        <p:spPr>
          <a:xfrm>
            <a:off x="379578" y="1483750"/>
            <a:ext cx="5778120" cy="646331"/>
          </a:xfrm>
          <a:prstGeom prst="rect">
            <a:avLst/>
          </a:prstGeom>
          <a:noFill/>
        </p:spPr>
        <p:txBody>
          <a:bodyPr wrap="none" rtlCol="0">
            <a:spAutoFit/>
          </a:bodyPr>
          <a:lstStyle/>
          <a:p>
            <a:r>
              <a:rPr lang="fr-FR" b="1" dirty="0" smtClean="0">
                <a:latin typeface="Arial Narrow" pitchFamily="34" charset="0"/>
              </a:rPr>
              <a:t>Température </a:t>
            </a:r>
            <a:r>
              <a:rPr lang="fr-FR" b="1" dirty="0" smtClean="0">
                <a:latin typeface="Arial Narrow" pitchFamily="34" charset="0"/>
                <a:sym typeface="Symbol"/>
              </a:rPr>
              <a:t> agitation thermique </a:t>
            </a:r>
            <a:r>
              <a:rPr lang="fr-FR" b="1" dirty="0" smtClean="0">
                <a:latin typeface="Arial Narrow" pitchFamily="34" charset="0"/>
                <a:sym typeface="Wingdings" pitchFamily="2" charset="2"/>
              </a:rPr>
              <a:t> charges en mouvement</a:t>
            </a:r>
          </a:p>
          <a:p>
            <a:r>
              <a:rPr lang="fr-FR" b="1" dirty="0">
                <a:latin typeface="Arial Narrow" pitchFamily="34" charset="0"/>
                <a:sym typeface="Wingdings" pitchFamily="2" charset="2"/>
              </a:rPr>
              <a:t>	</a:t>
            </a:r>
            <a:r>
              <a:rPr lang="fr-FR" b="1" dirty="0" smtClean="0">
                <a:latin typeface="Arial Narrow" pitchFamily="34" charset="0"/>
                <a:sym typeface="Wingdings" pitchFamily="2" charset="2"/>
              </a:rPr>
              <a:t>	 émission d’ondes EM!</a:t>
            </a:r>
            <a:endParaRPr lang="fr-FR" b="1" dirty="0">
              <a:latin typeface="Arial Narrow" pitchFamily="34" charset="0"/>
            </a:endParaRPr>
          </a:p>
        </p:txBody>
      </p:sp>
      <p:grpSp>
        <p:nvGrpSpPr>
          <p:cNvPr id="221" name="Groupe 220"/>
          <p:cNvGrpSpPr/>
          <p:nvPr/>
        </p:nvGrpSpPr>
        <p:grpSpPr>
          <a:xfrm>
            <a:off x="2005658" y="857669"/>
            <a:ext cx="7138342" cy="2149742"/>
            <a:chOff x="2005658" y="857669"/>
            <a:chExt cx="7138342" cy="2149742"/>
          </a:xfrm>
        </p:grpSpPr>
        <p:grpSp>
          <p:nvGrpSpPr>
            <p:cNvPr id="220" name="Groupe 219"/>
            <p:cNvGrpSpPr/>
            <p:nvPr/>
          </p:nvGrpSpPr>
          <p:grpSpPr>
            <a:xfrm>
              <a:off x="2005658" y="2066123"/>
              <a:ext cx="5248186" cy="528924"/>
              <a:chOff x="2005658" y="2066123"/>
              <a:chExt cx="5248186" cy="528924"/>
            </a:xfrm>
          </p:grpSpPr>
          <p:sp>
            <p:nvSpPr>
              <p:cNvPr id="197" name="Flèche à angle droit 196"/>
              <p:cNvSpPr/>
              <p:nvPr/>
            </p:nvSpPr>
            <p:spPr>
              <a:xfrm rot="5400000">
                <a:off x="2018597" y="2053184"/>
                <a:ext cx="439947" cy="465826"/>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98" name="ZoneTexte 197"/>
              <p:cNvSpPr txBox="1"/>
              <p:nvPr/>
            </p:nvSpPr>
            <p:spPr>
              <a:xfrm>
                <a:off x="2622448" y="2225715"/>
                <a:ext cx="4631396" cy="369332"/>
              </a:xfrm>
              <a:prstGeom prst="rect">
                <a:avLst/>
              </a:prstGeom>
              <a:noFill/>
            </p:spPr>
            <p:txBody>
              <a:bodyPr wrap="none" rtlCol="0">
                <a:spAutoFit/>
              </a:bodyPr>
              <a:lstStyle/>
              <a:p>
                <a:r>
                  <a:rPr lang="fr-FR" b="1" dirty="0" smtClean="0">
                    <a:latin typeface="Arial Narrow" pitchFamily="34" charset="0"/>
                  </a:rPr>
                  <a:t>Rayonnement thermique (Max Planck, 1858-1947)</a:t>
                </a:r>
                <a:endParaRPr lang="fr-FR" b="1" dirty="0">
                  <a:latin typeface="Arial Narrow" pitchFamily="34" charset="0"/>
                </a:endParaRPr>
              </a:p>
            </p:txBody>
          </p:sp>
        </p:grpSp>
        <p:pic>
          <p:nvPicPr>
            <p:cNvPr id="166914" name="Picture 2" descr="Description de cette image, également commentée ci-après"/>
            <p:cNvPicPr>
              <a:picLocks noChangeAspect="1" noChangeArrowheads="1"/>
            </p:cNvPicPr>
            <p:nvPr/>
          </p:nvPicPr>
          <p:blipFill>
            <a:blip r:embed="rId2"/>
            <a:srcRect/>
            <a:stretch>
              <a:fillRect/>
            </a:stretch>
          </p:blipFill>
          <p:spPr bwMode="auto">
            <a:xfrm>
              <a:off x="7598434" y="857669"/>
              <a:ext cx="1545566" cy="2149742"/>
            </a:xfrm>
            <a:prstGeom prst="rect">
              <a:avLst/>
            </a:prstGeom>
            <a:noFill/>
          </p:spPr>
        </p:pic>
      </p:grpSp>
      <p:grpSp>
        <p:nvGrpSpPr>
          <p:cNvPr id="216" name="Groupe 215"/>
          <p:cNvGrpSpPr/>
          <p:nvPr/>
        </p:nvGrpSpPr>
        <p:grpSpPr>
          <a:xfrm>
            <a:off x="0" y="2915727"/>
            <a:ext cx="9144000" cy="1061049"/>
            <a:chOff x="0" y="2915727"/>
            <a:chExt cx="9144000" cy="1061049"/>
          </a:xfrm>
        </p:grpSpPr>
        <p:sp>
          <p:nvSpPr>
            <p:cNvPr id="203" name="Rectangle 202"/>
            <p:cNvSpPr/>
            <p:nvPr/>
          </p:nvSpPr>
          <p:spPr>
            <a:xfrm>
              <a:off x="0" y="3070852"/>
              <a:ext cx="4572000" cy="369332"/>
            </a:xfrm>
            <a:prstGeom prst="rect">
              <a:avLst/>
            </a:prstGeom>
          </p:spPr>
          <p:txBody>
            <a:bodyPr>
              <a:spAutoFit/>
            </a:bodyPr>
            <a:lstStyle/>
            <a:p>
              <a:r>
                <a:rPr lang="fr-FR" dirty="0" smtClean="0">
                  <a:latin typeface="Arial Narrow" pitchFamily="34" charset="0"/>
                </a:rPr>
                <a:t>Loi de Rayleigh-Jeans (basses fréquences)</a:t>
              </a:r>
              <a:endParaRPr lang="fr-FR" dirty="0">
                <a:latin typeface="Arial Narrow" pitchFamily="34" charset="0"/>
              </a:endParaRPr>
            </a:p>
          </p:txBody>
        </p:sp>
        <p:sp>
          <p:nvSpPr>
            <p:cNvPr id="204" name="Rectangle 203"/>
            <p:cNvSpPr/>
            <p:nvPr/>
          </p:nvSpPr>
          <p:spPr>
            <a:xfrm>
              <a:off x="0" y="3537156"/>
              <a:ext cx="3165894" cy="369332"/>
            </a:xfrm>
            <a:prstGeom prst="rect">
              <a:avLst/>
            </a:prstGeom>
          </p:spPr>
          <p:txBody>
            <a:bodyPr wrap="square">
              <a:spAutoFit/>
            </a:bodyPr>
            <a:lstStyle/>
            <a:p>
              <a:r>
                <a:rPr lang="fr-FR" dirty="0" smtClean="0">
                  <a:latin typeface="Arial Narrow" pitchFamily="34" charset="0"/>
                </a:rPr>
                <a:t>Loi de Wien (hautes fréquences)</a:t>
              </a:r>
              <a:endParaRPr lang="fr-FR" dirty="0">
                <a:latin typeface="Arial Narrow" pitchFamily="34" charset="0"/>
              </a:endParaRPr>
            </a:p>
          </p:txBody>
        </p:sp>
        <p:sp>
          <p:nvSpPr>
            <p:cNvPr id="205" name="Rectangle 204"/>
            <p:cNvSpPr/>
            <p:nvPr/>
          </p:nvSpPr>
          <p:spPr>
            <a:xfrm>
              <a:off x="4572000" y="3114462"/>
              <a:ext cx="4572000" cy="646331"/>
            </a:xfrm>
            <a:prstGeom prst="rect">
              <a:avLst/>
            </a:prstGeom>
          </p:spPr>
          <p:txBody>
            <a:bodyPr>
              <a:spAutoFit/>
            </a:bodyPr>
            <a:lstStyle/>
            <a:p>
              <a:pPr algn="ctr"/>
              <a:r>
                <a:rPr lang="fr-FR" b="1" dirty="0" smtClean="0">
                  <a:latin typeface="Arial Narrow" pitchFamily="34" charset="0"/>
                </a:rPr>
                <a:t>Loi spectrale du rayonnement d'un corps noir (1901)</a:t>
              </a:r>
              <a:endParaRPr lang="fr-FR" b="1" dirty="0">
                <a:latin typeface="Arial Narrow" pitchFamily="34" charset="0"/>
              </a:endParaRPr>
            </a:p>
          </p:txBody>
        </p:sp>
        <p:sp>
          <p:nvSpPr>
            <p:cNvPr id="207" name="Flèche droite rayée 206"/>
            <p:cNvSpPr/>
            <p:nvPr/>
          </p:nvSpPr>
          <p:spPr>
            <a:xfrm>
              <a:off x="4028535" y="2915727"/>
              <a:ext cx="586596" cy="1061049"/>
            </a:xfrm>
            <a:prstGeom prst="striped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pic>
        <p:nvPicPr>
          <p:cNvPr id="166917" name="Picture 5"/>
          <p:cNvPicPr>
            <a:picLocks noChangeAspect="1" noChangeArrowheads="1"/>
          </p:cNvPicPr>
          <p:nvPr/>
        </p:nvPicPr>
        <p:blipFill>
          <a:blip r:embed="rId3"/>
          <a:srcRect/>
          <a:stretch>
            <a:fillRect/>
          </a:stretch>
        </p:blipFill>
        <p:spPr bwMode="auto">
          <a:xfrm>
            <a:off x="498715" y="3890082"/>
            <a:ext cx="3038115" cy="2430492"/>
          </a:xfrm>
          <a:prstGeom prst="rect">
            <a:avLst/>
          </a:prstGeom>
          <a:noFill/>
          <a:ln w="9525">
            <a:noFill/>
            <a:miter lim="800000"/>
            <a:headEnd/>
            <a:tailEnd/>
          </a:ln>
        </p:spPr>
      </p:pic>
      <p:sp>
        <p:nvSpPr>
          <p:cNvPr id="166920" name="Rectangle 8"/>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166921" name="Rectangle 9"/>
          <p:cNvSpPr>
            <a:spLocks noChangeArrowheads="1"/>
          </p:cNvSpPr>
          <p:nvPr/>
        </p:nvSpPr>
        <p:spPr bwMode="auto">
          <a:xfrm>
            <a:off x="0" y="4191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5" name="Rectangle 2"/>
          <p:cNvSpPr txBox="1">
            <a:spLocks noChangeArrowheads="1"/>
          </p:cNvSpPr>
          <p:nvPr/>
        </p:nvSpPr>
        <p:spPr>
          <a:xfrm>
            <a:off x="0" y="870657"/>
            <a:ext cx="7715272" cy="513169"/>
          </a:xfrm>
          <a:prstGeom prst="rect">
            <a:avLst/>
          </a:prstGeom>
        </p:spPr>
        <p:txBody>
          <a:bodyPr/>
          <a:lstStyle/>
          <a:p>
            <a:r>
              <a:rPr lang="fr-FR" sz="2400" b="1" kern="0" dirty="0" smtClean="0">
                <a:solidFill>
                  <a:srgbClr val="DA6667"/>
                </a:solidFill>
                <a:latin typeface="Arial Narrow" pitchFamily="34" charset="0"/>
                <a:ea typeface="+mj-ea"/>
                <a:cs typeface="+mj-cs"/>
              </a:rPr>
              <a:t>Principe d’émission</a:t>
            </a:r>
            <a:endParaRPr lang="fr-FR" sz="2400" b="1" kern="0" dirty="0">
              <a:solidFill>
                <a:srgbClr val="DA6667"/>
              </a:solidFill>
              <a:latin typeface="Arial Narrow" pitchFamily="34" charset="0"/>
              <a:ea typeface="+mj-ea"/>
              <a:cs typeface="+mj-cs"/>
            </a:endParaRPr>
          </a:p>
        </p:txBody>
      </p:sp>
      <p:grpSp>
        <p:nvGrpSpPr>
          <p:cNvPr id="5" name="Groupe 4"/>
          <p:cNvGrpSpPr/>
          <p:nvPr/>
        </p:nvGrpSpPr>
        <p:grpSpPr>
          <a:xfrm>
            <a:off x="4599901" y="4502989"/>
            <a:ext cx="3966129" cy="1216324"/>
            <a:chOff x="4599901" y="4502989"/>
            <a:chExt cx="3966129" cy="1216324"/>
          </a:xfrm>
        </p:grpSpPr>
        <p:grpSp>
          <p:nvGrpSpPr>
            <p:cNvPr id="219" name="Groupe 218"/>
            <p:cNvGrpSpPr/>
            <p:nvPr/>
          </p:nvGrpSpPr>
          <p:grpSpPr>
            <a:xfrm>
              <a:off x="4599901" y="4502989"/>
              <a:ext cx="3966129" cy="1216324"/>
              <a:chOff x="4599901" y="4502989"/>
              <a:chExt cx="3966129" cy="1216324"/>
            </a:xfrm>
          </p:grpSpPr>
          <p:sp>
            <p:nvSpPr>
              <p:cNvPr id="218" name="Rectangle à coins arrondis 217"/>
              <p:cNvSpPr/>
              <p:nvPr/>
            </p:nvSpPr>
            <p:spPr>
              <a:xfrm>
                <a:off x="4623758" y="4502989"/>
                <a:ext cx="3899140" cy="1216324"/>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14" name="Rectangle 213"/>
              <p:cNvSpPr/>
              <p:nvPr/>
            </p:nvSpPr>
            <p:spPr>
              <a:xfrm>
                <a:off x="4599901" y="4529654"/>
                <a:ext cx="3966129" cy="369332"/>
              </a:xfrm>
              <a:prstGeom prst="rect">
                <a:avLst/>
              </a:prstGeom>
            </p:spPr>
            <p:txBody>
              <a:bodyPr wrap="square">
                <a:spAutoFit/>
              </a:bodyPr>
              <a:lstStyle/>
              <a:p>
                <a:r>
                  <a:rPr lang="fr-FR" b="1" dirty="0" smtClean="0">
                    <a:latin typeface="Arial Narrow" pitchFamily="34" charset="0"/>
                  </a:rPr>
                  <a:t>Densité volumique et spectrale d’énergie </a:t>
                </a:r>
                <a:endParaRPr lang="fr-FR" b="1" dirty="0">
                  <a:latin typeface="Arial Narrow" pitchFamily="34" charset="0"/>
                </a:endParaRPr>
              </a:p>
            </p:txBody>
          </p:sp>
        </p:grpSp>
        <mc:AlternateContent xmlns:mc="http://schemas.openxmlformats.org/markup-compatibility/2006" xmlns:a14="http://schemas.microsoft.com/office/drawing/2010/main">
          <mc:Choice Requires="a14">
            <p:sp>
              <p:nvSpPr>
                <p:cNvPr id="4" name="Rectangle 3"/>
                <p:cNvSpPr/>
                <p:nvPr/>
              </p:nvSpPr>
              <p:spPr>
                <a:xfrm>
                  <a:off x="4858916" y="4820499"/>
                  <a:ext cx="3428824" cy="847348"/>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sz="2400" i="1">
                                <a:latin typeface="Cambria Math" panose="02040503050406030204" pitchFamily="18" charset="0"/>
                              </a:rPr>
                            </m:ctrlPr>
                          </m:sSubPr>
                          <m:e>
                            <m:r>
                              <a:rPr lang="fr-FR" sz="2400" i="1">
                                <a:latin typeface="Cambria Math" panose="02040503050406030204" pitchFamily="18" charset="0"/>
                              </a:rPr>
                              <m:t>𝜌</m:t>
                            </m:r>
                          </m:e>
                          <m:sub>
                            <m:r>
                              <a:rPr lang="fr-FR" sz="2400" i="1">
                                <a:latin typeface="Cambria Math" panose="02040503050406030204" pitchFamily="18" charset="0"/>
                              </a:rPr>
                              <m:t>𝜈</m:t>
                            </m:r>
                          </m:sub>
                        </m:sSub>
                        <m:r>
                          <a:rPr lang="fr-FR" sz="2400" i="0">
                            <a:latin typeface="Cambria Math" panose="02040503050406030204" pitchFamily="18" charset="0"/>
                          </a:rPr>
                          <m:t>=</m:t>
                        </m:r>
                        <m:f>
                          <m:fPr>
                            <m:ctrlPr>
                              <a:rPr lang="fr-FR" sz="2400" i="1">
                                <a:latin typeface="Cambria Math" panose="02040503050406030204" pitchFamily="18" charset="0"/>
                              </a:rPr>
                            </m:ctrlPr>
                          </m:fPr>
                          <m:num>
                            <m:r>
                              <a:rPr lang="fr-FR" sz="2400" i="0">
                                <a:latin typeface="Cambria Math" panose="02040503050406030204" pitchFamily="18" charset="0"/>
                              </a:rPr>
                              <m:t>8</m:t>
                            </m:r>
                            <m:r>
                              <a:rPr lang="fr-FR" sz="2400" i="1">
                                <a:latin typeface="Cambria Math" panose="02040503050406030204" pitchFamily="18" charset="0"/>
                              </a:rPr>
                              <m:t>𝜋</m:t>
                            </m:r>
                            <m:r>
                              <a:rPr lang="fr-FR" sz="2400" i="1">
                                <a:latin typeface="Cambria Math" panose="02040503050406030204" pitchFamily="18" charset="0"/>
                              </a:rPr>
                              <m:t>h</m:t>
                            </m:r>
                            <m:sSup>
                              <m:sSupPr>
                                <m:ctrlPr>
                                  <a:rPr lang="fr-FR" sz="2400" i="1">
                                    <a:latin typeface="Cambria Math" panose="02040503050406030204" pitchFamily="18" charset="0"/>
                                  </a:rPr>
                                </m:ctrlPr>
                              </m:sSupPr>
                              <m:e>
                                <m:r>
                                  <a:rPr lang="fr-FR" sz="2400" i="1">
                                    <a:latin typeface="Cambria Math" panose="02040503050406030204" pitchFamily="18" charset="0"/>
                                  </a:rPr>
                                  <m:t>𝜈</m:t>
                                </m:r>
                              </m:e>
                              <m:sup>
                                <m:r>
                                  <a:rPr lang="fr-FR" sz="2400" i="0">
                                    <a:latin typeface="Cambria Math" panose="02040503050406030204" pitchFamily="18" charset="0"/>
                                  </a:rPr>
                                  <m:t>3</m:t>
                                </m:r>
                              </m:sup>
                            </m:sSup>
                          </m:num>
                          <m:den>
                            <m:sSup>
                              <m:sSupPr>
                                <m:ctrlPr>
                                  <a:rPr lang="fr-FR" sz="2400" i="1">
                                    <a:latin typeface="Cambria Math" panose="02040503050406030204" pitchFamily="18" charset="0"/>
                                  </a:rPr>
                                </m:ctrlPr>
                              </m:sSupPr>
                              <m:e>
                                <m:r>
                                  <a:rPr lang="fr-FR" sz="2400" i="1">
                                    <a:latin typeface="Cambria Math" panose="02040503050406030204" pitchFamily="18" charset="0"/>
                                  </a:rPr>
                                  <m:t>𝑐</m:t>
                                </m:r>
                              </m:e>
                              <m:sup>
                                <m:r>
                                  <a:rPr lang="fr-FR" sz="2400" i="0">
                                    <a:latin typeface="Cambria Math" panose="02040503050406030204" pitchFamily="18" charset="0"/>
                                  </a:rPr>
                                  <m:t>3</m:t>
                                </m:r>
                              </m:sup>
                            </m:sSup>
                          </m:den>
                        </m:f>
                        <m:f>
                          <m:fPr>
                            <m:ctrlPr>
                              <a:rPr lang="fr-FR" sz="2400" i="1">
                                <a:latin typeface="Cambria Math" panose="02040503050406030204" pitchFamily="18" charset="0"/>
                              </a:rPr>
                            </m:ctrlPr>
                          </m:fPr>
                          <m:num>
                            <m:r>
                              <a:rPr lang="fr-FR" sz="2400" i="0">
                                <a:latin typeface="Cambria Math" panose="02040503050406030204" pitchFamily="18" charset="0"/>
                              </a:rPr>
                              <m:t>1</m:t>
                            </m:r>
                          </m:num>
                          <m:den>
                            <m:sSup>
                              <m:sSupPr>
                                <m:ctrlPr>
                                  <a:rPr lang="fr-FR" sz="2400" i="1">
                                    <a:latin typeface="Cambria Math" panose="02040503050406030204" pitchFamily="18" charset="0"/>
                                  </a:rPr>
                                </m:ctrlPr>
                              </m:sSupPr>
                              <m:e>
                                <m:r>
                                  <a:rPr lang="fr-FR" sz="2400" i="1">
                                    <a:latin typeface="Cambria Math" panose="02040503050406030204" pitchFamily="18" charset="0"/>
                                  </a:rPr>
                                  <m:t>𝑒</m:t>
                                </m:r>
                              </m:e>
                              <m:sup>
                                <m:r>
                                  <a:rPr lang="fr-FR" sz="2400" i="1">
                                    <a:latin typeface="Cambria Math" panose="02040503050406030204" pitchFamily="18" charset="0"/>
                                  </a:rPr>
                                  <m:t>h</m:t>
                                </m:r>
                                <m:f>
                                  <m:fPr>
                                    <m:type m:val="lin"/>
                                    <m:ctrlPr>
                                      <a:rPr lang="fr-FR" sz="2400" i="1">
                                        <a:latin typeface="Cambria Math" panose="02040503050406030204" pitchFamily="18" charset="0"/>
                                      </a:rPr>
                                    </m:ctrlPr>
                                  </m:fPr>
                                  <m:num>
                                    <m:r>
                                      <a:rPr lang="fr-FR" sz="2400" i="1">
                                        <a:latin typeface="Cambria Math" panose="02040503050406030204" pitchFamily="18" charset="0"/>
                                      </a:rPr>
                                      <m:t>𝜈</m:t>
                                    </m:r>
                                  </m:num>
                                  <m:den>
                                    <m:sSub>
                                      <m:sSubPr>
                                        <m:ctrlPr>
                                          <a:rPr lang="fr-FR" sz="2400" i="1">
                                            <a:latin typeface="Cambria Math" panose="02040503050406030204" pitchFamily="18" charset="0"/>
                                          </a:rPr>
                                        </m:ctrlPr>
                                      </m:sSubPr>
                                      <m:e>
                                        <m:r>
                                          <a:rPr lang="fr-FR" sz="2400" i="1">
                                            <a:latin typeface="Cambria Math" panose="02040503050406030204" pitchFamily="18" charset="0"/>
                                          </a:rPr>
                                          <m:t>𝑘</m:t>
                                        </m:r>
                                      </m:e>
                                      <m:sub>
                                        <m:r>
                                          <a:rPr lang="fr-FR" sz="2400" i="1">
                                            <a:latin typeface="Cambria Math" panose="02040503050406030204" pitchFamily="18" charset="0"/>
                                          </a:rPr>
                                          <m:t>𝐵</m:t>
                                        </m:r>
                                      </m:sub>
                                    </m:sSub>
                                  </m:den>
                                </m:f>
                                <m:r>
                                  <a:rPr lang="fr-FR" sz="2400" i="1">
                                    <a:latin typeface="Cambria Math" panose="02040503050406030204" pitchFamily="18" charset="0"/>
                                  </a:rPr>
                                  <m:t>𝑇</m:t>
                                </m:r>
                              </m:sup>
                            </m:sSup>
                            <m:r>
                              <a:rPr lang="fr-FR" sz="2400" i="0">
                                <a:latin typeface="Cambria Math" panose="02040503050406030204" pitchFamily="18" charset="0"/>
                              </a:rPr>
                              <m:t>−1</m:t>
                            </m:r>
                          </m:den>
                        </m:f>
                      </m:oMath>
                    </m:oMathPara>
                  </a14:m>
                  <a:endParaRPr lang="fr-FR" sz="2400" dirty="0"/>
                </a:p>
              </p:txBody>
            </p:sp>
          </mc:Choice>
          <mc:Fallback xmlns="">
            <p:sp>
              <p:nvSpPr>
                <p:cNvPr id="4" name="Rectangle 3"/>
                <p:cNvSpPr>
                  <a:spLocks noRot="1" noChangeAspect="1" noMove="1" noResize="1" noEditPoints="1" noAdjustHandles="1" noChangeArrowheads="1" noChangeShapeType="1" noTextEdit="1"/>
                </p:cNvSpPr>
                <p:nvPr/>
              </p:nvSpPr>
              <p:spPr>
                <a:xfrm>
                  <a:off x="4858916" y="4820499"/>
                  <a:ext cx="3428824" cy="847348"/>
                </a:xfrm>
                <a:prstGeom prst="rect">
                  <a:avLst/>
                </a:prstGeom>
                <a:blipFill>
                  <a:blip r:embed="rId4"/>
                  <a:stretch>
                    <a:fillRect/>
                  </a:stretch>
                </a:blipFill>
              </p:spPr>
              <p:txBody>
                <a:bodyPr/>
                <a:lstStyle/>
                <a:p>
                  <a:r>
                    <a:rPr lang="fr-FR">
                      <a:noFill/>
                    </a:rPr>
                    <a:t> </a:t>
                  </a:r>
                </a:p>
              </p:txBody>
            </p:sp>
          </mc:Fallback>
        </mc:AlternateContent>
      </p:grpSp>
      <p:sp>
        <p:nvSpPr>
          <p:cNvPr id="26"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21"/>
                                        </p:tgtEl>
                                        <p:attrNameLst>
                                          <p:attrName>style.visibility</p:attrName>
                                        </p:attrNameLst>
                                      </p:cBhvr>
                                      <p:to>
                                        <p:strVal val="visible"/>
                                      </p:to>
                                    </p:set>
                                    <p:animEffect transition="in" filter="wipe(left)">
                                      <p:cBhvr>
                                        <p:cTn id="7" dur="500"/>
                                        <p:tgtEl>
                                          <p:spTgt spid="2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16"/>
                                        </p:tgtEl>
                                        <p:attrNameLst>
                                          <p:attrName>style.visibility</p:attrName>
                                        </p:attrNameLst>
                                      </p:cBhvr>
                                      <p:to>
                                        <p:strVal val="visible"/>
                                      </p:to>
                                    </p:set>
                                    <p:animEffect transition="in" filter="wipe(left)">
                                      <p:cBhvr>
                                        <p:cTn id="12" dur="500"/>
                                        <p:tgtEl>
                                          <p:spTgt spid="216"/>
                                        </p:tgtEl>
                                      </p:cBhvr>
                                    </p:animEffect>
                                  </p:childTnLst>
                                </p:cTn>
                              </p:par>
                            </p:childTnLst>
                          </p:cTn>
                        </p:par>
                        <p:par>
                          <p:cTn id="13" fill="hold">
                            <p:stCondLst>
                              <p:cond delay="500"/>
                            </p:stCondLst>
                            <p:childTnLst>
                              <p:par>
                                <p:cTn id="14" presetID="1" presetClass="entr" presetSubtype="0" fill="hold" nodeType="afterEffect">
                                  <p:stCondLst>
                                    <p:cond delay="0"/>
                                  </p:stCondLst>
                                  <p:childTnLst>
                                    <p:set>
                                      <p:cBhvr>
                                        <p:cTn id="15" dur="1" fill="hold">
                                          <p:stCondLst>
                                            <p:cond delay="0"/>
                                          </p:stCondLst>
                                        </p:cTn>
                                        <p:tgtEl>
                                          <p:spTgt spid="166917"/>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6</a:t>
            </a:fld>
            <a:endParaRPr lang="fr-FR"/>
          </a:p>
        </p:txBody>
      </p:sp>
      <p:grpSp>
        <p:nvGrpSpPr>
          <p:cNvPr id="57" name="Groupe 56"/>
          <p:cNvGrpSpPr/>
          <p:nvPr/>
        </p:nvGrpSpPr>
        <p:grpSpPr>
          <a:xfrm>
            <a:off x="507076" y="1571940"/>
            <a:ext cx="7889092" cy="4389082"/>
            <a:chOff x="507076" y="1571940"/>
            <a:chExt cx="7889092" cy="4389082"/>
          </a:xfrm>
        </p:grpSpPr>
        <p:sp>
          <p:nvSpPr>
            <p:cNvPr id="6" name="Rectangle 6"/>
            <p:cNvSpPr>
              <a:spLocks noChangeArrowheads="1"/>
            </p:cNvSpPr>
            <p:nvPr/>
          </p:nvSpPr>
          <p:spPr bwMode="auto">
            <a:xfrm>
              <a:off x="507076" y="4594494"/>
              <a:ext cx="6782246" cy="1366528"/>
            </a:xfrm>
            <a:prstGeom prst="rect">
              <a:avLst/>
            </a:prstGeom>
            <a:noFill/>
            <a:ln w="9525">
              <a:noFill/>
              <a:miter lim="800000"/>
              <a:headEnd/>
              <a:tailEnd/>
            </a:ln>
          </p:spPr>
          <p:txBody>
            <a:bodyPr wrap="square">
              <a:spAutoFit/>
            </a:bodyPr>
            <a:lstStyle/>
            <a:p>
              <a:pPr marL="342900" indent="-342900">
                <a:spcBef>
                  <a:spcPct val="20000"/>
                </a:spcBef>
                <a:buClr>
                  <a:srgbClr val="6699CC"/>
                </a:buClr>
                <a:buFont typeface="Arial" charset="0"/>
                <a:buChar char="٥"/>
              </a:pPr>
              <a:r>
                <a:rPr lang="fr-FR" altLang="fr-FR" dirty="0" smtClean="0">
                  <a:latin typeface="Arial Narrow" pitchFamily="34" charset="0"/>
                </a:rPr>
                <a:t>Le rayonnement thermique est désordonné (incohérent)</a:t>
              </a:r>
            </a:p>
            <a:p>
              <a:pPr marL="342900" indent="-342900">
                <a:spcBef>
                  <a:spcPct val="20000"/>
                </a:spcBef>
                <a:buClr>
                  <a:srgbClr val="6699CC"/>
                </a:buClr>
                <a:buFont typeface="Arial" charset="0"/>
                <a:buChar char="٥"/>
              </a:pPr>
              <a:r>
                <a:rPr lang="fr-FR" altLang="fr-FR" dirty="0" smtClean="0">
                  <a:latin typeface="Arial Narrow" pitchFamily="34" charset="0"/>
                </a:rPr>
                <a:t>Toutes </a:t>
              </a:r>
              <a:r>
                <a:rPr lang="fr-FR" altLang="fr-FR" dirty="0">
                  <a:latin typeface="Arial Narrow" pitchFamily="34" charset="0"/>
                </a:rPr>
                <a:t>les directions</a:t>
              </a:r>
            </a:p>
            <a:p>
              <a:pPr marL="342900" indent="-342900">
                <a:spcBef>
                  <a:spcPct val="20000"/>
                </a:spcBef>
                <a:buClr>
                  <a:srgbClr val="6699CC"/>
                </a:buClr>
                <a:buFont typeface="Arial" charset="0"/>
                <a:buChar char="٥"/>
              </a:pPr>
              <a:r>
                <a:rPr lang="fr-FR" altLang="fr-FR" dirty="0">
                  <a:latin typeface="Arial Narrow" pitchFamily="34" charset="0"/>
                </a:rPr>
                <a:t>Toutes les </a:t>
              </a:r>
              <a:r>
                <a:rPr lang="fr-FR" altLang="fr-FR" dirty="0" smtClean="0">
                  <a:latin typeface="Arial Narrow" pitchFamily="34" charset="0"/>
                </a:rPr>
                <a:t>couleurs (spectre de plusieurs </a:t>
              </a:r>
              <a:r>
                <a:rPr lang="fr-FR" altLang="fr-FR" dirty="0" err="1" smtClean="0">
                  <a:latin typeface="Arial Narrow" pitchFamily="34" charset="0"/>
                </a:rPr>
                <a:t>téra</a:t>
              </a:r>
              <a:r>
                <a:rPr lang="fr-FR" altLang="fr-FR" dirty="0" smtClean="0">
                  <a:latin typeface="Arial Narrow" pitchFamily="34" charset="0"/>
                </a:rPr>
                <a:t>-Hertz de large)</a:t>
              </a:r>
              <a:endParaRPr lang="fr-FR" altLang="fr-FR" dirty="0">
                <a:latin typeface="Arial Narrow" pitchFamily="34" charset="0"/>
              </a:endParaRPr>
            </a:p>
            <a:p>
              <a:pPr marL="342900" indent="-342900">
                <a:spcBef>
                  <a:spcPct val="20000"/>
                </a:spcBef>
                <a:buClr>
                  <a:srgbClr val="6699CC"/>
                </a:buClr>
                <a:buFont typeface="Arial" charset="0"/>
                <a:buChar char="٥"/>
              </a:pPr>
              <a:endParaRPr lang="fr-FR" altLang="fr-FR" dirty="0">
                <a:latin typeface="Arial Narrow" pitchFamily="34" charset="0"/>
              </a:endParaRPr>
            </a:p>
          </p:txBody>
        </p:sp>
        <p:grpSp>
          <p:nvGrpSpPr>
            <p:cNvPr id="56" name="Groupe 55"/>
            <p:cNvGrpSpPr/>
            <p:nvPr/>
          </p:nvGrpSpPr>
          <p:grpSpPr>
            <a:xfrm>
              <a:off x="6308605" y="1571940"/>
              <a:ext cx="2087563" cy="2604180"/>
              <a:chOff x="684182" y="1865239"/>
              <a:chExt cx="2087563" cy="2604180"/>
            </a:xfrm>
          </p:grpSpPr>
          <p:grpSp>
            <p:nvGrpSpPr>
              <p:cNvPr id="8" name="Group 7"/>
              <p:cNvGrpSpPr>
                <a:grpSpLocks/>
              </p:cNvGrpSpPr>
              <p:nvPr/>
            </p:nvGrpSpPr>
            <p:grpSpPr bwMode="auto">
              <a:xfrm>
                <a:off x="1654146" y="3816421"/>
                <a:ext cx="168275" cy="65093"/>
                <a:chOff x="3076" y="3013"/>
                <a:chExt cx="252" cy="81"/>
              </a:xfrm>
            </p:grpSpPr>
            <p:sp>
              <p:nvSpPr>
                <p:cNvPr id="52" name="Freeform 8"/>
                <p:cNvSpPr>
                  <a:spLocks/>
                </p:cNvSpPr>
                <p:nvPr/>
              </p:nvSpPr>
              <p:spPr bwMode="auto">
                <a:xfrm>
                  <a:off x="3076" y="3013"/>
                  <a:ext cx="252" cy="81"/>
                </a:xfrm>
                <a:custGeom>
                  <a:avLst/>
                  <a:gdLst>
                    <a:gd name="T0" fmla="*/ 0 w 505"/>
                    <a:gd name="T1" fmla="*/ 0 h 161"/>
                    <a:gd name="T2" fmla="*/ 0 w 505"/>
                    <a:gd name="T3" fmla="*/ 1 h 161"/>
                    <a:gd name="T4" fmla="*/ 0 w 505"/>
                    <a:gd name="T5" fmla="*/ 1 h 161"/>
                    <a:gd name="T6" fmla="*/ 0 w 505"/>
                    <a:gd name="T7" fmla="*/ 1 h 161"/>
                    <a:gd name="T8" fmla="*/ 0 w 505"/>
                    <a:gd name="T9" fmla="*/ 1 h 161"/>
                    <a:gd name="T10" fmla="*/ 0 w 505"/>
                    <a:gd name="T11" fmla="*/ 1 h 161"/>
                    <a:gd name="T12" fmla="*/ 0 w 505"/>
                    <a:gd name="T13" fmla="*/ 1 h 161"/>
                    <a:gd name="T14" fmla="*/ 0 w 505"/>
                    <a:gd name="T15" fmla="*/ 1 h 161"/>
                    <a:gd name="T16" fmla="*/ 0 w 505"/>
                    <a:gd name="T17" fmla="*/ 1 h 161"/>
                    <a:gd name="T18" fmla="*/ 0 w 505"/>
                    <a:gd name="T19" fmla="*/ 1 h 161"/>
                    <a:gd name="T20" fmla="*/ 0 w 505"/>
                    <a:gd name="T21" fmla="*/ 1 h 161"/>
                    <a:gd name="T22" fmla="*/ 0 w 505"/>
                    <a:gd name="T23" fmla="*/ 1 h 161"/>
                    <a:gd name="T24" fmla="*/ 0 w 505"/>
                    <a:gd name="T25" fmla="*/ 1 h 161"/>
                    <a:gd name="T26" fmla="*/ 0 w 505"/>
                    <a:gd name="T27" fmla="*/ 1 h 161"/>
                    <a:gd name="T28" fmla="*/ 0 w 505"/>
                    <a:gd name="T29" fmla="*/ 1 h 161"/>
                    <a:gd name="T30" fmla="*/ 0 w 505"/>
                    <a:gd name="T31" fmla="*/ 1 h 161"/>
                    <a:gd name="T32" fmla="*/ 0 w 505"/>
                    <a:gd name="T33" fmla="*/ 1 h 161"/>
                    <a:gd name="T34" fmla="*/ 0 w 505"/>
                    <a:gd name="T35" fmla="*/ 1 h 161"/>
                    <a:gd name="T36" fmla="*/ 0 w 505"/>
                    <a:gd name="T37" fmla="*/ 1 h 161"/>
                    <a:gd name="T38" fmla="*/ 0 w 505"/>
                    <a:gd name="T39" fmla="*/ 1 h 161"/>
                    <a:gd name="T40" fmla="*/ 0 w 505"/>
                    <a:gd name="T41" fmla="*/ 1 h 161"/>
                    <a:gd name="T42" fmla="*/ 0 w 505"/>
                    <a:gd name="T43" fmla="*/ 1 h 161"/>
                    <a:gd name="T44" fmla="*/ 0 w 505"/>
                    <a:gd name="T45" fmla="*/ 0 h 161"/>
                    <a:gd name="T46" fmla="*/ 0 w 505"/>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5"/>
                    <a:gd name="T73" fmla="*/ 0 h 161"/>
                    <a:gd name="T74" fmla="*/ 505 w 505"/>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5" h="161">
                      <a:moveTo>
                        <a:pt x="0" y="0"/>
                      </a:moveTo>
                      <a:lnTo>
                        <a:pt x="102" y="128"/>
                      </a:lnTo>
                      <a:lnTo>
                        <a:pt x="111" y="135"/>
                      </a:lnTo>
                      <a:lnTo>
                        <a:pt x="123" y="141"/>
                      </a:lnTo>
                      <a:lnTo>
                        <a:pt x="138" y="145"/>
                      </a:lnTo>
                      <a:lnTo>
                        <a:pt x="155" y="151"/>
                      </a:lnTo>
                      <a:lnTo>
                        <a:pt x="176" y="155"/>
                      </a:lnTo>
                      <a:lnTo>
                        <a:pt x="191" y="156"/>
                      </a:lnTo>
                      <a:lnTo>
                        <a:pt x="208" y="158"/>
                      </a:lnTo>
                      <a:lnTo>
                        <a:pt x="225" y="159"/>
                      </a:lnTo>
                      <a:lnTo>
                        <a:pt x="247" y="161"/>
                      </a:lnTo>
                      <a:lnTo>
                        <a:pt x="261" y="161"/>
                      </a:lnTo>
                      <a:lnTo>
                        <a:pt x="282" y="159"/>
                      </a:lnTo>
                      <a:lnTo>
                        <a:pt x="300" y="158"/>
                      </a:lnTo>
                      <a:lnTo>
                        <a:pt x="319" y="156"/>
                      </a:lnTo>
                      <a:lnTo>
                        <a:pt x="337" y="155"/>
                      </a:lnTo>
                      <a:lnTo>
                        <a:pt x="354" y="150"/>
                      </a:lnTo>
                      <a:lnTo>
                        <a:pt x="371" y="147"/>
                      </a:lnTo>
                      <a:lnTo>
                        <a:pt x="386" y="141"/>
                      </a:lnTo>
                      <a:lnTo>
                        <a:pt x="398" y="134"/>
                      </a:lnTo>
                      <a:lnTo>
                        <a:pt x="403" y="130"/>
                      </a:lnTo>
                      <a:lnTo>
                        <a:pt x="411" y="124"/>
                      </a:lnTo>
                      <a:lnTo>
                        <a:pt x="505" y="0"/>
                      </a:lnTo>
                      <a:lnTo>
                        <a:pt x="0" y="0"/>
                      </a:lnTo>
                      <a:close/>
                    </a:path>
                  </a:pathLst>
                </a:custGeom>
                <a:solidFill>
                  <a:srgbClr val="000000"/>
                </a:solidFill>
                <a:ln w="9525">
                  <a:noFill/>
                  <a:round/>
                  <a:headEnd/>
                  <a:tailEnd/>
                </a:ln>
              </p:spPr>
              <p:txBody>
                <a:bodyPr/>
                <a:lstStyle/>
                <a:p>
                  <a:endParaRPr lang="fr-FR"/>
                </a:p>
              </p:txBody>
            </p:sp>
            <p:sp>
              <p:nvSpPr>
                <p:cNvPr id="53" name="Freeform 9"/>
                <p:cNvSpPr>
                  <a:spLocks/>
                </p:cNvSpPr>
                <p:nvPr/>
              </p:nvSpPr>
              <p:spPr bwMode="auto">
                <a:xfrm>
                  <a:off x="3116" y="3013"/>
                  <a:ext cx="112" cy="81"/>
                </a:xfrm>
                <a:custGeom>
                  <a:avLst/>
                  <a:gdLst>
                    <a:gd name="T0" fmla="*/ 0 w 225"/>
                    <a:gd name="T1" fmla="*/ 0 h 161"/>
                    <a:gd name="T2" fmla="*/ 0 w 225"/>
                    <a:gd name="T3" fmla="*/ 1 h 161"/>
                    <a:gd name="T4" fmla="*/ 0 w 225"/>
                    <a:gd name="T5" fmla="*/ 1 h 161"/>
                    <a:gd name="T6" fmla="*/ 0 w 225"/>
                    <a:gd name="T7" fmla="*/ 1 h 161"/>
                    <a:gd name="T8" fmla="*/ 0 w 225"/>
                    <a:gd name="T9" fmla="*/ 1 h 161"/>
                    <a:gd name="T10" fmla="*/ 0 w 225"/>
                    <a:gd name="T11" fmla="*/ 1 h 161"/>
                    <a:gd name="T12" fmla="*/ 0 w 225"/>
                    <a:gd name="T13" fmla="*/ 1 h 161"/>
                    <a:gd name="T14" fmla="*/ 0 w 225"/>
                    <a:gd name="T15" fmla="*/ 1 h 161"/>
                    <a:gd name="T16" fmla="*/ 0 w 225"/>
                    <a:gd name="T17" fmla="*/ 1 h 161"/>
                    <a:gd name="T18" fmla="*/ 0 w 225"/>
                    <a:gd name="T19" fmla="*/ 1 h 161"/>
                    <a:gd name="T20" fmla="*/ 0 w 225"/>
                    <a:gd name="T21" fmla="*/ 0 h 161"/>
                    <a:gd name="T22" fmla="*/ 0 w 225"/>
                    <a:gd name="T23" fmla="*/ 0 h 1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161"/>
                    <a:gd name="T38" fmla="*/ 225 w 225"/>
                    <a:gd name="T39" fmla="*/ 161 h 1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161">
                      <a:moveTo>
                        <a:pt x="0" y="0"/>
                      </a:moveTo>
                      <a:lnTo>
                        <a:pt x="62" y="145"/>
                      </a:lnTo>
                      <a:lnTo>
                        <a:pt x="75" y="151"/>
                      </a:lnTo>
                      <a:lnTo>
                        <a:pt x="96" y="155"/>
                      </a:lnTo>
                      <a:lnTo>
                        <a:pt x="111" y="156"/>
                      </a:lnTo>
                      <a:lnTo>
                        <a:pt x="128" y="158"/>
                      </a:lnTo>
                      <a:lnTo>
                        <a:pt x="145" y="159"/>
                      </a:lnTo>
                      <a:lnTo>
                        <a:pt x="167" y="161"/>
                      </a:lnTo>
                      <a:lnTo>
                        <a:pt x="181" y="161"/>
                      </a:lnTo>
                      <a:lnTo>
                        <a:pt x="202" y="159"/>
                      </a:lnTo>
                      <a:lnTo>
                        <a:pt x="225" y="0"/>
                      </a:lnTo>
                      <a:lnTo>
                        <a:pt x="0" y="0"/>
                      </a:lnTo>
                      <a:close/>
                    </a:path>
                  </a:pathLst>
                </a:custGeom>
                <a:solidFill>
                  <a:srgbClr val="404040"/>
                </a:solidFill>
                <a:ln w="9525">
                  <a:noFill/>
                  <a:round/>
                  <a:headEnd/>
                  <a:tailEnd/>
                </a:ln>
              </p:spPr>
              <p:txBody>
                <a:bodyPr/>
                <a:lstStyle/>
                <a:p>
                  <a:endParaRPr lang="fr-FR"/>
                </a:p>
              </p:txBody>
            </p:sp>
          </p:grpSp>
          <p:grpSp>
            <p:nvGrpSpPr>
              <p:cNvPr id="9" name="Group 10"/>
              <p:cNvGrpSpPr>
                <a:grpSpLocks/>
              </p:cNvGrpSpPr>
              <p:nvPr/>
            </p:nvGrpSpPr>
            <p:grpSpPr bwMode="auto">
              <a:xfrm>
                <a:off x="1577946" y="3598917"/>
                <a:ext cx="306387" cy="234967"/>
                <a:chOff x="2960" y="2743"/>
                <a:chExt cx="463" cy="293"/>
              </a:xfrm>
            </p:grpSpPr>
            <p:sp>
              <p:nvSpPr>
                <p:cNvPr id="45" name="Freeform 11"/>
                <p:cNvSpPr>
                  <a:spLocks/>
                </p:cNvSpPr>
                <p:nvPr/>
              </p:nvSpPr>
              <p:spPr bwMode="auto">
                <a:xfrm>
                  <a:off x="2960" y="2743"/>
                  <a:ext cx="463" cy="293"/>
                </a:xfrm>
                <a:custGeom>
                  <a:avLst/>
                  <a:gdLst>
                    <a:gd name="T0" fmla="*/ 1 w 926"/>
                    <a:gd name="T1" fmla="*/ 1 h 585"/>
                    <a:gd name="T2" fmla="*/ 1 w 926"/>
                    <a:gd name="T3" fmla="*/ 1 h 585"/>
                    <a:gd name="T4" fmla="*/ 1 w 926"/>
                    <a:gd name="T5" fmla="*/ 1 h 585"/>
                    <a:gd name="T6" fmla="*/ 1 w 926"/>
                    <a:gd name="T7" fmla="*/ 1 h 585"/>
                    <a:gd name="T8" fmla="*/ 1 w 926"/>
                    <a:gd name="T9" fmla="*/ 1 h 585"/>
                    <a:gd name="T10" fmla="*/ 1 w 926"/>
                    <a:gd name="T11" fmla="*/ 1 h 585"/>
                    <a:gd name="T12" fmla="*/ 1 w 926"/>
                    <a:gd name="T13" fmla="*/ 1 h 585"/>
                    <a:gd name="T14" fmla="*/ 1 w 926"/>
                    <a:gd name="T15" fmla="*/ 1 h 585"/>
                    <a:gd name="T16" fmla="*/ 1 w 926"/>
                    <a:gd name="T17" fmla="*/ 1 h 585"/>
                    <a:gd name="T18" fmla="*/ 1 w 926"/>
                    <a:gd name="T19" fmla="*/ 1 h 585"/>
                    <a:gd name="T20" fmla="*/ 1 w 926"/>
                    <a:gd name="T21" fmla="*/ 1 h 585"/>
                    <a:gd name="T22" fmla="*/ 1 w 926"/>
                    <a:gd name="T23" fmla="*/ 1 h 585"/>
                    <a:gd name="T24" fmla="*/ 1 w 926"/>
                    <a:gd name="T25" fmla="*/ 1 h 585"/>
                    <a:gd name="T26" fmla="*/ 1 w 926"/>
                    <a:gd name="T27" fmla="*/ 1 h 585"/>
                    <a:gd name="T28" fmla="*/ 0 w 926"/>
                    <a:gd name="T29" fmla="*/ 1 h 585"/>
                    <a:gd name="T30" fmla="*/ 1 w 926"/>
                    <a:gd name="T31" fmla="*/ 1 h 585"/>
                    <a:gd name="T32" fmla="*/ 1 w 926"/>
                    <a:gd name="T33" fmla="*/ 1 h 585"/>
                    <a:gd name="T34" fmla="*/ 1 w 926"/>
                    <a:gd name="T35" fmla="*/ 1 h 585"/>
                    <a:gd name="T36" fmla="*/ 1 w 926"/>
                    <a:gd name="T37" fmla="*/ 1 h 585"/>
                    <a:gd name="T38" fmla="*/ 1 w 926"/>
                    <a:gd name="T39" fmla="*/ 1 h 585"/>
                    <a:gd name="T40" fmla="*/ 1 w 926"/>
                    <a:gd name="T41" fmla="*/ 1 h 585"/>
                    <a:gd name="T42" fmla="*/ 1 w 926"/>
                    <a:gd name="T43" fmla="*/ 1 h 585"/>
                    <a:gd name="T44" fmla="*/ 1 w 926"/>
                    <a:gd name="T45" fmla="*/ 2 h 585"/>
                    <a:gd name="T46" fmla="*/ 1 w 926"/>
                    <a:gd name="T47" fmla="*/ 2 h 585"/>
                    <a:gd name="T48" fmla="*/ 1 w 926"/>
                    <a:gd name="T49" fmla="*/ 2 h 585"/>
                    <a:gd name="T50" fmla="*/ 1 w 926"/>
                    <a:gd name="T51" fmla="*/ 2 h 585"/>
                    <a:gd name="T52" fmla="*/ 2 w 926"/>
                    <a:gd name="T53" fmla="*/ 2 h 585"/>
                    <a:gd name="T54" fmla="*/ 2 w 926"/>
                    <a:gd name="T55" fmla="*/ 2 h 585"/>
                    <a:gd name="T56" fmla="*/ 2 w 926"/>
                    <a:gd name="T57" fmla="*/ 2 h 585"/>
                    <a:gd name="T58" fmla="*/ 2 w 926"/>
                    <a:gd name="T59" fmla="*/ 2 h 585"/>
                    <a:gd name="T60" fmla="*/ 2 w 926"/>
                    <a:gd name="T61" fmla="*/ 2 h 585"/>
                    <a:gd name="T62" fmla="*/ 2 w 926"/>
                    <a:gd name="T63" fmla="*/ 1 h 585"/>
                    <a:gd name="T64" fmla="*/ 2 w 926"/>
                    <a:gd name="T65" fmla="*/ 1 h 585"/>
                    <a:gd name="T66" fmla="*/ 2 w 926"/>
                    <a:gd name="T67" fmla="*/ 1 h 585"/>
                    <a:gd name="T68" fmla="*/ 2 w 926"/>
                    <a:gd name="T69" fmla="*/ 1 h 585"/>
                    <a:gd name="T70" fmla="*/ 2 w 926"/>
                    <a:gd name="T71" fmla="*/ 1 h 585"/>
                    <a:gd name="T72" fmla="*/ 2 w 926"/>
                    <a:gd name="T73" fmla="*/ 1 h 585"/>
                    <a:gd name="T74" fmla="*/ 2 w 926"/>
                    <a:gd name="T75" fmla="*/ 1 h 585"/>
                    <a:gd name="T76" fmla="*/ 2 w 926"/>
                    <a:gd name="T77" fmla="*/ 1 h 585"/>
                    <a:gd name="T78" fmla="*/ 2 w 926"/>
                    <a:gd name="T79" fmla="*/ 1 h 585"/>
                    <a:gd name="T80" fmla="*/ 2 w 926"/>
                    <a:gd name="T81" fmla="*/ 1 h 585"/>
                    <a:gd name="T82" fmla="*/ 2 w 926"/>
                    <a:gd name="T83" fmla="*/ 1 h 585"/>
                    <a:gd name="T84" fmla="*/ 2 w 926"/>
                    <a:gd name="T85" fmla="*/ 1 h 585"/>
                    <a:gd name="T86" fmla="*/ 2 w 926"/>
                    <a:gd name="T87" fmla="*/ 1 h 585"/>
                    <a:gd name="T88" fmla="*/ 2 w 926"/>
                    <a:gd name="T89" fmla="*/ 1 h 585"/>
                    <a:gd name="T90" fmla="*/ 2 w 926"/>
                    <a:gd name="T91" fmla="*/ 1 h 585"/>
                    <a:gd name="T92" fmla="*/ 2 w 926"/>
                    <a:gd name="T93" fmla="*/ 1 h 585"/>
                    <a:gd name="T94" fmla="*/ 2 w 926"/>
                    <a:gd name="T95" fmla="*/ 1 h 585"/>
                    <a:gd name="T96" fmla="*/ 2 w 926"/>
                    <a:gd name="T97" fmla="*/ 1 h 585"/>
                    <a:gd name="T98" fmla="*/ 2 w 926"/>
                    <a:gd name="T99" fmla="*/ 1 h 585"/>
                    <a:gd name="T100" fmla="*/ 2 w 926"/>
                    <a:gd name="T101" fmla="*/ 1 h 585"/>
                    <a:gd name="T102" fmla="*/ 2 w 926"/>
                    <a:gd name="T103" fmla="*/ 1 h 585"/>
                    <a:gd name="T104" fmla="*/ 1 w 926"/>
                    <a:gd name="T105" fmla="*/ 0 h 5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6"/>
                    <a:gd name="T160" fmla="*/ 0 h 585"/>
                    <a:gd name="T161" fmla="*/ 926 w 926"/>
                    <a:gd name="T162" fmla="*/ 585 h 5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6" h="585">
                      <a:moveTo>
                        <a:pt x="27" y="0"/>
                      </a:moveTo>
                      <a:lnTo>
                        <a:pt x="22" y="16"/>
                      </a:lnTo>
                      <a:lnTo>
                        <a:pt x="23" y="23"/>
                      </a:lnTo>
                      <a:lnTo>
                        <a:pt x="26" y="31"/>
                      </a:lnTo>
                      <a:lnTo>
                        <a:pt x="27" y="48"/>
                      </a:lnTo>
                      <a:lnTo>
                        <a:pt x="23" y="60"/>
                      </a:lnTo>
                      <a:lnTo>
                        <a:pt x="18" y="70"/>
                      </a:lnTo>
                      <a:lnTo>
                        <a:pt x="12" y="78"/>
                      </a:lnTo>
                      <a:lnTo>
                        <a:pt x="6" y="92"/>
                      </a:lnTo>
                      <a:lnTo>
                        <a:pt x="6" y="102"/>
                      </a:lnTo>
                      <a:lnTo>
                        <a:pt x="12" y="112"/>
                      </a:lnTo>
                      <a:lnTo>
                        <a:pt x="18" y="122"/>
                      </a:lnTo>
                      <a:lnTo>
                        <a:pt x="29" y="132"/>
                      </a:lnTo>
                      <a:lnTo>
                        <a:pt x="35" y="143"/>
                      </a:lnTo>
                      <a:lnTo>
                        <a:pt x="35" y="150"/>
                      </a:lnTo>
                      <a:lnTo>
                        <a:pt x="31" y="159"/>
                      </a:lnTo>
                      <a:lnTo>
                        <a:pt x="22" y="166"/>
                      </a:lnTo>
                      <a:lnTo>
                        <a:pt x="14" y="176"/>
                      </a:lnTo>
                      <a:lnTo>
                        <a:pt x="8" y="184"/>
                      </a:lnTo>
                      <a:lnTo>
                        <a:pt x="6" y="192"/>
                      </a:lnTo>
                      <a:lnTo>
                        <a:pt x="12" y="202"/>
                      </a:lnTo>
                      <a:lnTo>
                        <a:pt x="19" y="211"/>
                      </a:lnTo>
                      <a:lnTo>
                        <a:pt x="27" y="219"/>
                      </a:lnTo>
                      <a:lnTo>
                        <a:pt x="31" y="226"/>
                      </a:lnTo>
                      <a:lnTo>
                        <a:pt x="35" y="235"/>
                      </a:lnTo>
                      <a:lnTo>
                        <a:pt x="31" y="246"/>
                      </a:lnTo>
                      <a:lnTo>
                        <a:pt x="22" y="255"/>
                      </a:lnTo>
                      <a:lnTo>
                        <a:pt x="12" y="263"/>
                      </a:lnTo>
                      <a:lnTo>
                        <a:pt x="2" y="274"/>
                      </a:lnTo>
                      <a:lnTo>
                        <a:pt x="0" y="284"/>
                      </a:lnTo>
                      <a:lnTo>
                        <a:pt x="4" y="295"/>
                      </a:lnTo>
                      <a:lnTo>
                        <a:pt x="14" y="303"/>
                      </a:lnTo>
                      <a:lnTo>
                        <a:pt x="23" y="312"/>
                      </a:lnTo>
                      <a:lnTo>
                        <a:pt x="33" y="322"/>
                      </a:lnTo>
                      <a:lnTo>
                        <a:pt x="39" y="337"/>
                      </a:lnTo>
                      <a:lnTo>
                        <a:pt x="33" y="351"/>
                      </a:lnTo>
                      <a:lnTo>
                        <a:pt x="23" y="362"/>
                      </a:lnTo>
                      <a:lnTo>
                        <a:pt x="19" y="371"/>
                      </a:lnTo>
                      <a:lnTo>
                        <a:pt x="19" y="380"/>
                      </a:lnTo>
                      <a:lnTo>
                        <a:pt x="22" y="386"/>
                      </a:lnTo>
                      <a:lnTo>
                        <a:pt x="29" y="394"/>
                      </a:lnTo>
                      <a:lnTo>
                        <a:pt x="43" y="407"/>
                      </a:lnTo>
                      <a:lnTo>
                        <a:pt x="65" y="430"/>
                      </a:lnTo>
                      <a:lnTo>
                        <a:pt x="109" y="467"/>
                      </a:lnTo>
                      <a:lnTo>
                        <a:pt x="146" y="497"/>
                      </a:lnTo>
                      <a:lnTo>
                        <a:pt x="169" y="513"/>
                      </a:lnTo>
                      <a:lnTo>
                        <a:pt x="192" y="525"/>
                      </a:lnTo>
                      <a:lnTo>
                        <a:pt x="220" y="538"/>
                      </a:lnTo>
                      <a:lnTo>
                        <a:pt x="259" y="556"/>
                      </a:lnTo>
                      <a:lnTo>
                        <a:pt x="317" y="572"/>
                      </a:lnTo>
                      <a:lnTo>
                        <a:pt x="361" y="579"/>
                      </a:lnTo>
                      <a:lnTo>
                        <a:pt x="407" y="583"/>
                      </a:lnTo>
                      <a:lnTo>
                        <a:pt x="467" y="585"/>
                      </a:lnTo>
                      <a:lnTo>
                        <a:pt x="530" y="583"/>
                      </a:lnTo>
                      <a:lnTo>
                        <a:pt x="586" y="582"/>
                      </a:lnTo>
                      <a:lnTo>
                        <a:pt x="634" y="576"/>
                      </a:lnTo>
                      <a:lnTo>
                        <a:pt x="676" y="568"/>
                      </a:lnTo>
                      <a:lnTo>
                        <a:pt x="706" y="559"/>
                      </a:lnTo>
                      <a:lnTo>
                        <a:pt x="733" y="548"/>
                      </a:lnTo>
                      <a:lnTo>
                        <a:pt x="754" y="537"/>
                      </a:lnTo>
                      <a:lnTo>
                        <a:pt x="771" y="528"/>
                      </a:lnTo>
                      <a:lnTo>
                        <a:pt x="789" y="513"/>
                      </a:lnTo>
                      <a:lnTo>
                        <a:pt x="844" y="453"/>
                      </a:lnTo>
                      <a:lnTo>
                        <a:pt x="887" y="402"/>
                      </a:lnTo>
                      <a:lnTo>
                        <a:pt x="903" y="376"/>
                      </a:lnTo>
                      <a:lnTo>
                        <a:pt x="906" y="365"/>
                      </a:lnTo>
                      <a:lnTo>
                        <a:pt x="908" y="357"/>
                      </a:lnTo>
                      <a:lnTo>
                        <a:pt x="908" y="348"/>
                      </a:lnTo>
                      <a:lnTo>
                        <a:pt x="900" y="337"/>
                      </a:lnTo>
                      <a:lnTo>
                        <a:pt x="895" y="331"/>
                      </a:lnTo>
                      <a:lnTo>
                        <a:pt x="892" y="321"/>
                      </a:lnTo>
                      <a:lnTo>
                        <a:pt x="895" y="311"/>
                      </a:lnTo>
                      <a:lnTo>
                        <a:pt x="900" y="303"/>
                      </a:lnTo>
                      <a:lnTo>
                        <a:pt x="906" y="295"/>
                      </a:lnTo>
                      <a:lnTo>
                        <a:pt x="913" y="287"/>
                      </a:lnTo>
                      <a:lnTo>
                        <a:pt x="921" y="278"/>
                      </a:lnTo>
                      <a:lnTo>
                        <a:pt x="926" y="269"/>
                      </a:lnTo>
                      <a:lnTo>
                        <a:pt x="925" y="257"/>
                      </a:lnTo>
                      <a:lnTo>
                        <a:pt x="920" y="249"/>
                      </a:lnTo>
                      <a:lnTo>
                        <a:pt x="913" y="240"/>
                      </a:lnTo>
                      <a:lnTo>
                        <a:pt x="906" y="233"/>
                      </a:lnTo>
                      <a:lnTo>
                        <a:pt x="899" y="224"/>
                      </a:lnTo>
                      <a:lnTo>
                        <a:pt x="896" y="215"/>
                      </a:lnTo>
                      <a:lnTo>
                        <a:pt x="899" y="207"/>
                      </a:lnTo>
                      <a:lnTo>
                        <a:pt x="908" y="195"/>
                      </a:lnTo>
                      <a:lnTo>
                        <a:pt x="917" y="187"/>
                      </a:lnTo>
                      <a:lnTo>
                        <a:pt x="921" y="177"/>
                      </a:lnTo>
                      <a:lnTo>
                        <a:pt x="921" y="164"/>
                      </a:lnTo>
                      <a:lnTo>
                        <a:pt x="916" y="153"/>
                      </a:lnTo>
                      <a:lnTo>
                        <a:pt x="906" y="143"/>
                      </a:lnTo>
                      <a:lnTo>
                        <a:pt x="903" y="136"/>
                      </a:lnTo>
                      <a:lnTo>
                        <a:pt x="899" y="126"/>
                      </a:lnTo>
                      <a:lnTo>
                        <a:pt x="900" y="115"/>
                      </a:lnTo>
                      <a:lnTo>
                        <a:pt x="908" y="105"/>
                      </a:lnTo>
                      <a:lnTo>
                        <a:pt x="913" y="99"/>
                      </a:lnTo>
                      <a:lnTo>
                        <a:pt x="921" y="92"/>
                      </a:lnTo>
                      <a:lnTo>
                        <a:pt x="925" y="82"/>
                      </a:lnTo>
                      <a:lnTo>
                        <a:pt x="926" y="71"/>
                      </a:lnTo>
                      <a:lnTo>
                        <a:pt x="924" y="65"/>
                      </a:lnTo>
                      <a:lnTo>
                        <a:pt x="916" y="54"/>
                      </a:lnTo>
                      <a:lnTo>
                        <a:pt x="908" y="46"/>
                      </a:lnTo>
                      <a:lnTo>
                        <a:pt x="903" y="34"/>
                      </a:lnTo>
                      <a:lnTo>
                        <a:pt x="903" y="23"/>
                      </a:lnTo>
                      <a:lnTo>
                        <a:pt x="906" y="15"/>
                      </a:lnTo>
                      <a:lnTo>
                        <a:pt x="904" y="0"/>
                      </a:lnTo>
                      <a:lnTo>
                        <a:pt x="27" y="0"/>
                      </a:lnTo>
                      <a:close/>
                    </a:path>
                  </a:pathLst>
                </a:custGeom>
                <a:solidFill>
                  <a:srgbClr val="FFC080"/>
                </a:solidFill>
                <a:ln w="9525">
                  <a:noFill/>
                  <a:round/>
                  <a:headEnd/>
                  <a:tailEnd/>
                </a:ln>
              </p:spPr>
              <p:txBody>
                <a:bodyPr/>
                <a:lstStyle/>
                <a:p>
                  <a:endParaRPr lang="fr-FR"/>
                </a:p>
              </p:txBody>
            </p:sp>
            <p:sp>
              <p:nvSpPr>
                <p:cNvPr id="46" name="Freeform 12"/>
                <p:cNvSpPr>
                  <a:spLocks/>
                </p:cNvSpPr>
                <p:nvPr/>
              </p:nvSpPr>
              <p:spPr bwMode="auto">
                <a:xfrm>
                  <a:off x="2963" y="2782"/>
                  <a:ext cx="57" cy="40"/>
                </a:xfrm>
                <a:custGeom>
                  <a:avLst/>
                  <a:gdLst>
                    <a:gd name="T0" fmla="*/ 0 w 115"/>
                    <a:gd name="T1" fmla="*/ 0 h 81"/>
                    <a:gd name="T2" fmla="*/ 0 w 115"/>
                    <a:gd name="T3" fmla="*/ 0 h 81"/>
                    <a:gd name="T4" fmla="*/ 0 w 115"/>
                    <a:gd name="T5" fmla="*/ 0 h 81"/>
                    <a:gd name="T6" fmla="*/ 0 w 115"/>
                    <a:gd name="T7" fmla="*/ 0 h 81"/>
                    <a:gd name="T8" fmla="*/ 0 w 115"/>
                    <a:gd name="T9" fmla="*/ 0 h 81"/>
                    <a:gd name="T10" fmla="*/ 0 w 115"/>
                    <a:gd name="T11" fmla="*/ 0 h 81"/>
                    <a:gd name="T12" fmla="*/ 0 w 115"/>
                    <a:gd name="T13" fmla="*/ 0 h 81"/>
                    <a:gd name="T14" fmla="*/ 0 w 115"/>
                    <a:gd name="T15" fmla="*/ 0 h 81"/>
                    <a:gd name="T16" fmla="*/ 0 w 115"/>
                    <a:gd name="T17" fmla="*/ 0 h 81"/>
                    <a:gd name="T18" fmla="*/ 0 w 115"/>
                    <a:gd name="T19" fmla="*/ 0 h 81"/>
                    <a:gd name="T20" fmla="*/ 0 w 115"/>
                    <a:gd name="T21" fmla="*/ 0 h 81"/>
                    <a:gd name="T22" fmla="*/ 0 w 115"/>
                    <a:gd name="T23" fmla="*/ 0 h 81"/>
                    <a:gd name="T24" fmla="*/ 0 w 115"/>
                    <a:gd name="T25" fmla="*/ 0 h 81"/>
                    <a:gd name="T26" fmla="*/ 0 w 115"/>
                    <a:gd name="T27" fmla="*/ 0 h 81"/>
                    <a:gd name="T28" fmla="*/ 0 w 115"/>
                    <a:gd name="T29" fmla="*/ 0 h 81"/>
                    <a:gd name="T30" fmla="*/ 0 w 115"/>
                    <a:gd name="T31" fmla="*/ 0 h 81"/>
                    <a:gd name="T32" fmla="*/ 0 w 115"/>
                    <a:gd name="T33" fmla="*/ 0 h 81"/>
                    <a:gd name="T34" fmla="*/ 0 w 115"/>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
                    <a:gd name="T55" fmla="*/ 0 h 81"/>
                    <a:gd name="T56" fmla="*/ 115 w 115"/>
                    <a:gd name="T57" fmla="*/ 81 h 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 h="81">
                      <a:moveTo>
                        <a:pt x="6" y="0"/>
                      </a:moveTo>
                      <a:lnTo>
                        <a:pt x="13" y="10"/>
                      </a:lnTo>
                      <a:lnTo>
                        <a:pt x="25" y="21"/>
                      </a:lnTo>
                      <a:lnTo>
                        <a:pt x="45" y="35"/>
                      </a:lnTo>
                      <a:lnTo>
                        <a:pt x="69" y="47"/>
                      </a:lnTo>
                      <a:lnTo>
                        <a:pt x="92" y="54"/>
                      </a:lnTo>
                      <a:lnTo>
                        <a:pt x="115" y="58"/>
                      </a:lnTo>
                      <a:lnTo>
                        <a:pt x="106" y="72"/>
                      </a:lnTo>
                      <a:lnTo>
                        <a:pt x="76" y="69"/>
                      </a:lnTo>
                      <a:lnTo>
                        <a:pt x="45" y="71"/>
                      </a:lnTo>
                      <a:lnTo>
                        <a:pt x="25" y="81"/>
                      </a:lnTo>
                      <a:lnTo>
                        <a:pt x="29" y="72"/>
                      </a:lnTo>
                      <a:lnTo>
                        <a:pt x="27" y="64"/>
                      </a:lnTo>
                      <a:lnTo>
                        <a:pt x="21" y="51"/>
                      </a:lnTo>
                      <a:lnTo>
                        <a:pt x="12" y="40"/>
                      </a:lnTo>
                      <a:lnTo>
                        <a:pt x="2" y="27"/>
                      </a:lnTo>
                      <a:lnTo>
                        <a:pt x="0" y="14"/>
                      </a:lnTo>
                      <a:lnTo>
                        <a:pt x="6" y="0"/>
                      </a:lnTo>
                      <a:close/>
                    </a:path>
                  </a:pathLst>
                </a:custGeom>
                <a:solidFill>
                  <a:srgbClr val="FFA040"/>
                </a:solidFill>
                <a:ln w="9525">
                  <a:noFill/>
                  <a:round/>
                  <a:headEnd/>
                  <a:tailEnd/>
                </a:ln>
              </p:spPr>
              <p:txBody>
                <a:bodyPr/>
                <a:lstStyle/>
                <a:p>
                  <a:endParaRPr lang="fr-FR"/>
                </a:p>
              </p:txBody>
            </p:sp>
            <p:sp>
              <p:nvSpPr>
                <p:cNvPr id="47" name="Freeform 13"/>
                <p:cNvSpPr>
                  <a:spLocks/>
                </p:cNvSpPr>
                <p:nvPr/>
              </p:nvSpPr>
              <p:spPr bwMode="auto">
                <a:xfrm>
                  <a:off x="2964" y="2832"/>
                  <a:ext cx="76" cy="34"/>
                </a:xfrm>
                <a:custGeom>
                  <a:avLst/>
                  <a:gdLst>
                    <a:gd name="T0" fmla="*/ 0 w 151"/>
                    <a:gd name="T1" fmla="*/ 0 h 69"/>
                    <a:gd name="T2" fmla="*/ 1 w 151"/>
                    <a:gd name="T3" fmla="*/ 0 h 69"/>
                    <a:gd name="T4" fmla="*/ 1 w 151"/>
                    <a:gd name="T5" fmla="*/ 0 h 69"/>
                    <a:gd name="T6" fmla="*/ 1 w 151"/>
                    <a:gd name="T7" fmla="*/ 0 h 69"/>
                    <a:gd name="T8" fmla="*/ 1 w 151"/>
                    <a:gd name="T9" fmla="*/ 0 h 69"/>
                    <a:gd name="T10" fmla="*/ 1 w 151"/>
                    <a:gd name="T11" fmla="*/ 0 h 69"/>
                    <a:gd name="T12" fmla="*/ 1 w 151"/>
                    <a:gd name="T13" fmla="*/ 0 h 69"/>
                    <a:gd name="T14" fmla="*/ 1 w 151"/>
                    <a:gd name="T15" fmla="*/ 0 h 69"/>
                    <a:gd name="T16" fmla="*/ 1 w 151"/>
                    <a:gd name="T17" fmla="*/ 0 h 69"/>
                    <a:gd name="T18" fmla="*/ 1 w 151"/>
                    <a:gd name="T19" fmla="*/ 0 h 69"/>
                    <a:gd name="T20" fmla="*/ 1 w 151"/>
                    <a:gd name="T21" fmla="*/ 0 h 69"/>
                    <a:gd name="T22" fmla="*/ 1 w 151"/>
                    <a:gd name="T23" fmla="*/ 0 h 69"/>
                    <a:gd name="T24" fmla="*/ 1 w 151"/>
                    <a:gd name="T25" fmla="*/ 0 h 69"/>
                    <a:gd name="T26" fmla="*/ 1 w 151"/>
                    <a:gd name="T27" fmla="*/ 0 h 69"/>
                    <a:gd name="T28" fmla="*/ 1 w 151"/>
                    <a:gd name="T29" fmla="*/ 0 h 69"/>
                    <a:gd name="T30" fmla="*/ 1 w 151"/>
                    <a:gd name="T31" fmla="*/ 0 h 69"/>
                    <a:gd name="T32" fmla="*/ 1 w 151"/>
                    <a:gd name="T33" fmla="*/ 0 h 69"/>
                    <a:gd name="T34" fmla="*/ 0 w 151"/>
                    <a:gd name="T35" fmla="*/ 0 h 69"/>
                    <a:gd name="T36" fmla="*/ 0 w 151"/>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69"/>
                    <a:gd name="T59" fmla="*/ 151 w 151"/>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69">
                      <a:moveTo>
                        <a:pt x="0" y="9"/>
                      </a:moveTo>
                      <a:lnTo>
                        <a:pt x="4" y="0"/>
                      </a:lnTo>
                      <a:lnTo>
                        <a:pt x="10" y="9"/>
                      </a:lnTo>
                      <a:lnTo>
                        <a:pt x="21" y="13"/>
                      </a:lnTo>
                      <a:lnTo>
                        <a:pt x="43" y="20"/>
                      </a:lnTo>
                      <a:lnTo>
                        <a:pt x="65" y="26"/>
                      </a:lnTo>
                      <a:lnTo>
                        <a:pt x="100" y="31"/>
                      </a:lnTo>
                      <a:lnTo>
                        <a:pt x="139" y="37"/>
                      </a:lnTo>
                      <a:lnTo>
                        <a:pt x="151" y="65"/>
                      </a:lnTo>
                      <a:lnTo>
                        <a:pt x="108" y="57"/>
                      </a:lnTo>
                      <a:lnTo>
                        <a:pt x="73" y="54"/>
                      </a:lnTo>
                      <a:lnTo>
                        <a:pt x="45" y="58"/>
                      </a:lnTo>
                      <a:lnTo>
                        <a:pt x="25" y="69"/>
                      </a:lnTo>
                      <a:lnTo>
                        <a:pt x="25" y="60"/>
                      </a:lnTo>
                      <a:lnTo>
                        <a:pt x="25" y="51"/>
                      </a:lnTo>
                      <a:lnTo>
                        <a:pt x="21" y="43"/>
                      </a:lnTo>
                      <a:lnTo>
                        <a:pt x="10" y="30"/>
                      </a:lnTo>
                      <a:lnTo>
                        <a:pt x="0" y="19"/>
                      </a:lnTo>
                      <a:lnTo>
                        <a:pt x="0" y="9"/>
                      </a:lnTo>
                      <a:close/>
                    </a:path>
                  </a:pathLst>
                </a:custGeom>
                <a:solidFill>
                  <a:srgbClr val="FFA040"/>
                </a:solidFill>
                <a:ln w="9525">
                  <a:noFill/>
                  <a:round/>
                  <a:headEnd/>
                  <a:tailEnd/>
                </a:ln>
              </p:spPr>
              <p:txBody>
                <a:bodyPr/>
                <a:lstStyle/>
                <a:p>
                  <a:endParaRPr lang="fr-FR"/>
                </a:p>
              </p:txBody>
            </p:sp>
            <p:sp>
              <p:nvSpPr>
                <p:cNvPr id="48" name="Freeform 14"/>
                <p:cNvSpPr>
                  <a:spLocks/>
                </p:cNvSpPr>
                <p:nvPr/>
              </p:nvSpPr>
              <p:spPr bwMode="auto">
                <a:xfrm>
                  <a:off x="2961" y="2875"/>
                  <a:ext cx="89" cy="43"/>
                </a:xfrm>
                <a:custGeom>
                  <a:avLst/>
                  <a:gdLst>
                    <a:gd name="T0" fmla="*/ 1 w 177"/>
                    <a:gd name="T1" fmla="*/ 1 h 85"/>
                    <a:gd name="T2" fmla="*/ 1 w 177"/>
                    <a:gd name="T3" fmla="*/ 0 h 85"/>
                    <a:gd name="T4" fmla="*/ 1 w 177"/>
                    <a:gd name="T5" fmla="*/ 1 h 85"/>
                    <a:gd name="T6" fmla="*/ 1 w 177"/>
                    <a:gd name="T7" fmla="*/ 1 h 85"/>
                    <a:gd name="T8" fmla="*/ 1 w 177"/>
                    <a:gd name="T9" fmla="*/ 1 h 85"/>
                    <a:gd name="T10" fmla="*/ 1 w 177"/>
                    <a:gd name="T11" fmla="*/ 1 h 85"/>
                    <a:gd name="T12" fmla="*/ 1 w 177"/>
                    <a:gd name="T13" fmla="*/ 1 h 85"/>
                    <a:gd name="T14" fmla="*/ 1 w 177"/>
                    <a:gd name="T15" fmla="*/ 1 h 85"/>
                    <a:gd name="T16" fmla="*/ 1 w 177"/>
                    <a:gd name="T17" fmla="*/ 1 h 85"/>
                    <a:gd name="T18" fmla="*/ 1 w 177"/>
                    <a:gd name="T19" fmla="*/ 1 h 85"/>
                    <a:gd name="T20" fmla="*/ 1 w 177"/>
                    <a:gd name="T21" fmla="*/ 1 h 85"/>
                    <a:gd name="T22" fmla="*/ 1 w 177"/>
                    <a:gd name="T23" fmla="*/ 1 h 85"/>
                    <a:gd name="T24" fmla="*/ 1 w 177"/>
                    <a:gd name="T25" fmla="*/ 1 h 85"/>
                    <a:gd name="T26" fmla="*/ 1 w 177"/>
                    <a:gd name="T27" fmla="*/ 1 h 85"/>
                    <a:gd name="T28" fmla="*/ 1 w 177"/>
                    <a:gd name="T29" fmla="*/ 1 h 85"/>
                    <a:gd name="T30" fmla="*/ 1 w 177"/>
                    <a:gd name="T31" fmla="*/ 1 h 85"/>
                    <a:gd name="T32" fmla="*/ 1 w 177"/>
                    <a:gd name="T33" fmla="*/ 1 h 85"/>
                    <a:gd name="T34" fmla="*/ 1 w 177"/>
                    <a:gd name="T35" fmla="*/ 1 h 85"/>
                    <a:gd name="T36" fmla="*/ 1 w 177"/>
                    <a:gd name="T37" fmla="*/ 1 h 85"/>
                    <a:gd name="T38" fmla="*/ 0 w 177"/>
                    <a:gd name="T39" fmla="*/ 1 h 85"/>
                    <a:gd name="T40" fmla="*/ 1 w 177"/>
                    <a:gd name="T41" fmla="*/ 1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7"/>
                    <a:gd name="T64" fmla="*/ 0 h 85"/>
                    <a:gd name="T65" fmla="*/ 177 w 177"/>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7" h="85">
                      <a:moveTo>
                        <a:pt x="2" y="10"/>
                      </a:moveTo>
                      <a:lnTo>
                        <a:pt x="10" y="0"/>
                      </a:lnTo>
                      <a:lnTo>
                        <a:pt x="21" y="14"/>
                      </a:lnTo>
                      <a:lnTo>
                        <a:pt x="33" y="20"/>
                      </a:lnTo>
                      <a:lnTo>
                        <a:pt x="46" y="27"/>
                      </a:lnTo>
                      <a:lnTo>
                        <a:pt x="70" y="34"/>
                      </a:lnTo>
                      <a:lnTo>
                        <a:pt x="98" y="40"/>
                      </a:lnTo>
                      <a:lnTo>
                        <a:pt x="128" y="48"/>
                      </a:lnTo>
                      <a:lnTo>
                        <a:pt x="169" y="58"/>
                      </a:lnTo>
                      <a:lnTo>
                        <a:pt x="177" y="85"/>
                      </a:lnTo>
                      <a:lnTo>
                        <a:pt x="135" y="71"/>
                      </a:lnTo>
                      <a:lnTo>
                        <a:pt x="104" y="62"/>
                      </a:lnTo>
                      <a:lnTo>
                        <a:pt x="79" y="58"/>
                      </a:lnTo>
                      <a:lnTo>
                        <a:pt x="59" y="58"/>
                      </a:lnTo>
                      <a:lnTo>
                        <a:pt x="49" y="65"/>
                      </a:lnTo>
                      <a:lnTo>
                        <a:pt x="37" y="75"/>
                      </a:lnTo>
                      <a:lnTo>
                        <a:pt x="34" y="64"/>
                      </a:lnTo>
                      <a:lnTo>
                        <a:pt x="21" y="48"/>
                      </a:lnTo>
                      <a:lnTo>
                        <a:pt x="10" y="37"/>
                      </a:lnTo>
                      <a:lnTo>
                        <a:pt x="0" y="25"/>
                      </a:lnTo>
                      <a:lnTo>
                        <a:pt x="2" y="10"/>
                      </a:lnTo>
                      <a:close/>
                    </a:path>
                  </a:pathLst>
                </a:custGeom>
                <a:solidFill>
                  <a:srgbClr val="FFA040"/>
                </a:solidFill>
                <a:ln w="9525">
                  <a:noFill/>
                  <a:round/>
                  <a:headEnd/>
                  <a:tailEnd/>
                </a:ln>
              </p:spPr>
              <p:txBody>
                <a:bodyPr/>
                <a:lstStyle/>
                <a:p>
                  <a:endParaRPr lang="fr-FR"/>
                </a:p>
              </p:txBody>
            </p:sp>
            <p:sp>
              <p:nvSpPr>
                <p:cNvPr id="49" name="Freeform 15"/>
                <p:cNvSpPr>
                  <a:spLocks/>
                </p:cNvSpPr>
                <p:nvPr/>
              </p:nvSpPr>
              <p:spPr bwMode="auto">
                <a:xfrm>
                  <a:off x="2971" y="2921"/>
                  <a:ext cx="105" cy="94"/>
                </a:xfrm>
                <a:custGeom>
                  <a:avLst/>
                  <a:gdLst>
                    <a:gd name="T0" fmla="*/ 1 w 210"/>
                    <a:gd name="T1" fmla="*/ 1 h 188"/>
                    <a:gd name="T2" fmla="*/ 0 w 210"/>
                    <a:gd name="T3" fmla="*/ 1 h 188"/>
                    <a:gd name="T4" fmla="*/ 0 w 210"/>
                    <a:gd name="T5" fmla="*/ 1 h 188"/>
                    <a:gd name="T6" fmla="*/ 1 w 210"/>
                    <a:gd name="T7" fmla="*/ 0 h 188"/>
                    <a:gd name="T8" fmla="*/ 1 w 210"/>
                    <a:gd name="T9" fmla="*/ 1 h 188"/>
                    <a:gd name="T10" fmla="*/ 1 w 210"/>
                    <a:gd name="T11" fmla="*/ 1 h 188"/>
                    <a:gd name="T12" fmla="*/ 1 w 210"/>
                    <a:gd name="T13" fmla="*/ 1 h 188"/>
                    <a:gd name="T14" fmla="*/ 1 w 210"/>
                    <a:gd name="T15" fmla="*/ 1 h 188"/>
                    <a:gd name="T16" fmla="*/ 1 w 210"/>
                    <a:gd name="T17" fmla="*/ 1 h 188"/>
                    <a:gd name="T18" fmla="*/ 1 w 210"/>
                    <a:gd name="T19" fmla="*/ 1 h 188"/>
                    <a:gd name="T20" fmla="*/ 1 w 210"/>
                    <a:gd name="T21" fmla="*/ 1 h 188"/>
                    <a:gd name="T22" fmla="*/ 1 w 210"/>
                    <a:gd name="T23" fmla="*/ 1 h 188"/>
                    <a:gd name="T24" fmla="*/ 1 w 210"/>
                    <a:gd name="T25" fmla="*/ 1 h 188"/>
                    <a:gd name="T26" fmla="*/ 1 w 210"/>
                    <a:gd name="T27" fmla="*/ 1 h 188"/>
                    <a:gd name="T28" fmla="*/ 1 w 210"/>
                    <a:gd name="T29" fmla="*/ 1 h 188"/>
                    <a:gd name="T30" fmla="*/ 1 w 210"/>
                    <a:gd name="T31" fmla="*/ 1 h 188"/>
                    <a:gd name="T32" fmla="*/ 1 w 210"/>
                    <a:gd name="T33" fmla="*/ 1 h 188"/>
                    <a:gd name="T34" fmla="*/ 1 w 210"/>
                    <a:gd name="T35" fmla="*/ 1 h 188"/>
                    <a:gd name="T36" fmla="*/ 1 w 210"/>
                    <a:gd name="T37" fmla="*/ 1 h 188"/>
                    <a:gd name="T38" fmla="*/ 1 w 210"/>
                    <a:gd name="T39" fmla="*/ 1 h 188"/>
                    <a:gd name="T40" fmla="*/ 1 w 210"/>
                    <a:gd name="T41" fmla="*/ 1 h 188"/>
                    <a:gd name="T42" fmla="*/ 1 w 210"/>
                    <a:gd name="T43" fmla="*/ 1 h 188"/>
                    <a:gd name="T44" fmla="*/ 1 w 210"/>
                    <a:gd name="T45" fmla="*/ 1 h 188"/>
                    <a:gd name="T46" fmla="*/ 1 w 210"/>
                    <a:gd name="T47" fmla="*/ 1 h 188"/>
                    <a:gd name="T48" fmla="*/ 1 w 210"/>
                    <a:gd name="T49" fmla="*/ 1 h 188"/>
                    <a:gd name="T50" fmla="*/ 1 w 210"/>
                    <a:gd name="T51" fmla="*/ 1 h 188"/>
                    <a:gd name="T52" fmla="*/ 1 w 210"/>
                    <a:gd name="T53" fmla="*/ 1 h 188"/>
                    <a:gd name="T54" fmla="*/ 1 w 210"/>
                    <a:gd name="T55" fmla="*/ 1 h 188"/>
                    <a:gd name="T56" fmla="*/ 1 w 210"/>
                    <a:gd name="T57" fmla="*/ 1 h 1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0"/>
                    <a:gd name="T88" fmla="*/ 0 h 188"/>
                    <a:gd name="T89" fmla="*/ 210 w 210"/>
                    <a:gd name="T90" fmla="*/ 188 h 1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0" h="188">
                      <a:moveTo>
                        <a:pt x="1" y="29"/>
                      </a:moveTo>
                      <a:lnTo>
                        <a:pt x="0" y="17"/>
                      </a:lnTo>
                      <a:lnTo>
                        <a:pt x="0" y="9"/>
                      </a:lnTo>
                      <a:lnTo>
                        <a:pt x="7" y="0"/>
                      </a:lnTo>
                      <a:lnTo>
                        <a:pt x="22" y="14"/>
                      </a:lnTo>
                      <a:lnTo>
                        <a:pt x="47" y="26"/>
                      </a:lnTo>
                      <a:lnTo>
                        <a:pt x="72" y="36"/>
                      </a:lnTo>
                      <a:lnTo>
                        <a:pt x="107" y="45"/>
                      </a:lnTo>
                      <a:lnTo>
                        <a:pt x="157" y="53"/>
                      </a:lnTo>
                      <a:lnTo>
                        <a:pt x="168" y="75"/>
                      </a:lnTo>
                      <a:lnTo>
                        <a:pt x="141" y="68"/>
                      </a:lnTo>
                      <a:lnTo>
                        <a:pt x="115" y="65"/>
                      </a:lnTo>
                      <a:lnTo>
                        <a:pt x="102" y="67"/>
                      </a:lnTo>
                      <a:lnTo>
                        <a:pt x="98" y="78"/>
                      </a:lnTo>
                      <a:lnTo>
                        <a:pt x="106" y="92"/>
                      </a:lnTo>
                      <a:lnTo>
                        <a:pt x="116" y="104"/>
                      </a:lnTo>
                      <a:lnTo>
                        <a:pt x="137" y="125"/>
                      </a:lnTo>
                      <a:lnTo>
                        <a:pt x="168" y="146"/>
                      </a:lnTo>
                      <a:lnTo>
                        <a:pt x="210" y="171"/>
                      </a:lnTo>
                      <a:lnTo>
                        <a:pt x="210" y="188"/>
                      </a:lnTo>
                      <a:lnTo>
                        <a:pt x="192" y="178"/>
                      </a:lnTo>
                      <a:lnTo>
                        <a:pt x="168" y="168"/>
                      </a:lnTo>
                      <a:lnTo>
                        <a:pt x="133" y="146"/>
                      </a:lnTo>
                      <a:lnTo>
                        <a:pt x="106" y="123"/>
                      </a:lnTo>
                      <a:lnTo>
                        <a:pt x="80" y="104"/>
                      </a:lnTo>
                      <a:lnTo>
                        <a:pt x="56" y="82"/>
                      </a:lnTo>
                      <a:lnTo>
                        <a:pt x="35" y="64"/>
                      </a:lnTo>
                      <a:lnTo>
                        <a:pt x="14" y="47"/>
                      </a:lnTo>
                      <a:lnTo>
                        <a:pt x="1" y="29"/>
                      </a:lnTo>
                      <a:close/>
                    </a:path>
                  </a:pathLst>
                </a:custGeom>
                <a:solidFill>
                  <a:srgbClr val="FFA040"/>
                </a:solidFill>
                <a:ln w="9525">
                  <a:noFill/>
                  <a:round/>
                  <a:headEnd/>
                  <a:tailEnd/>
                </a:ln>
              </p:spPr>
              <p:txBody>
                <a:bodyPr/>
                <a:lstStyle/>
                <a:p>
                  <a:endParaRPr lang="fr-FR"/>
                </a:p>
              </p:txBody>
            </p:sp>
            <p:sp>
              <p:nvSpPr>
                <p:cNvPr id="50" name="Freeform 16"/>
                <p:cNvSpPr>
                  <a:spLocks/>
                </p:cNvSpPr>
                <p:nvPr/>
              </p:nvSpPr>
              <p:spPr bwMode="auto">
                <a:xfrm>
                  <a:off x="2973" y="2753"/>
                  <a:ext cx="43" cy="28"/>
                </a:xfrm>
                <a:custGeom>
                  <a:avLst/>
                  <a:gdLst>
                    <a:gd name="T0" fmla="*/ 0 w 87"/>
                    <a:gd name="T1" fmla="*/ 0 h 57"/>
                    <a:gd name="T2" fmla="*/ 0 w 87"/>
                    <a:gd name="T3" fmla="*/ 0 h 57"/>
                    <a:gd name="T4" fmla="*/ 0 w 87"/>
                    <a:gd name="T5" fmla="*/ 0 h 57"/>
                    <a:gd name="T6" fmla="*/ 0 w 87"/>
                    <a:gd name="T7" fmla="*/ 0 h 57"/>
                    <a:gd name="T8" fmla="*/ 0 w 87"/>
                    <a:gd name="T9" fmla="*/ 0 h 57"/>
                    <a:gd name="T10" fmla="*/ 0 w 87"/>
                    <a:gd name="T11" fmla="*/ 0 h 57"/>
                    <a:gd name="T12" fmla="*/ 0 w 87"/>
                    <a:gd name="T13" fmla="*/ 0 h 57"/>
                    <a:gd name="T14" fmla="*/ 0 w 87"/>
                    <a:gd name="T15" fmla="*/ 0 h 57"/>
                    <a:gd name="T16" fmla="*/ 0 w 87"/>
                    <a:gd name="T17" fmla="*/ 0 h 57"/>
                    <a:gd name="T18" fmla="*/ 0 w 87"/>
                    <a:gd name="T19" fmla="*/ 0 h 57"/>
                    <a:gd name="T20" fmla="*/ 0 w 87"/>
                    <a:gd name="T21" fmla="*/ 0 h 57"/>
                    <a:gd name="T22" fmla="*/ 0 w 87"/>
                    <a:gd name="T23" fmla="*/ 0 h 57"/>
                    <a:gd name="T24" fmla="*/ 0 w 87"/>
                    <a:gd name="T25" fmla="*/ 0 h 57"/>
                    <a:gd name="T26" fmla="*/ 0 w 87"/>
                    <a:gd name="T27" fmla="*/ 0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57"/>
                    <a:gd name="T44" fmla="*/ 87 w 87"/>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57">
                      <a:moveTo>
                        <a:pt x="0" y="0"/>
                      </a:moveTo>
                      <a:lnTo>
                        <a:pt x="10" y="9"/>
                      </a:lnTo>
                      <a:lnTo>
                        <a:pt x="25" y="17"/>
                      </a:lnTo>
                      <a:lnTo>
                        <a:pt x="42" y="27"/>
                      </a:lnTo>
                      <a:lnTo>
                        <a:pt x="60" y="36"/>
                      </a:lnTo>
                      <a:lnTo>
                        <a:pt x="78" y="44"/>
                      </a:lnTo>
                      <a:lnTo>
                        <a:pt x="87" y="50"/>
                      </a:lnTo>
                      <a:lnTo>
                        <a:pt x="66" y="57"/>
                      </a:lnTo>
                      <a:lnTo>
                        <a:pt x="42" y="50"/>
                      </a:lnTo>
                      <a:lnTo>
                        <a:pt x="18" y="43"/>
                      </a:lnTo>
                      <a:lnTo>
                        <a:pt x="0" y="34"/>
                      </a:lnTo>
                      <a:lnTo>
                        <a:pt x="1" y="27"/>
                      </a:lnTo>
                      <a:lnTo>
                        <a:pt x="3" y="14"/>
                      </a:lnTo>
                      <a:lnTo>
                        <a:pt x="0" y="0"/>
                      </a:lnTo>
                      <a:close/>
                    </a:path>
                  </a:pathLst>
                </a:custGeom>
                <a:solidFill>
                  <a:srgbClr val="FFA040"/>
                </a:solidFill>
                <a:ln w="9525">
                  <a:noFill/>
                  <a:round/>
                  <a:headEnd/>
                  <a:tailEnd/>
                </a:ln>
              </p:spPr>
              <p:txBody>
                <a:bodyPr/>
                <a:lstStyle/>
                <a:p>
                  <a:endParaRPr lang="fr-FR"/>
                </a:p>
              </p:txBody>
            </p:sp>
            <p:sp>
              <p:nvSpPr>
                <p:cNvPr id="51" name="Freeform 17"/>
                <p:cNvSpPr>
                  <a:spLocks/>
                </p:cNvSpPr>
                <p:nvPr/>
              </p:nvSpPr>
              <p:spPr bwMode="auto">
                <a:xfrm>
                  <a:off x="3052" y="2746"/>
                  <a:ext cx="371" cy="281"/>
                </a:xfrm>
                <a:custGeom>
                  <a:avLst/>
                  <a:gdLst>
                    <a:gd name="T0" fmla="*/ 0 w 743"/>
                    <a:gd name="T1" fmla="*/ 1 h 562"/>
                    <a:gd name="T2" fmla="*/ 0 w 743"/>
                    <a:gd name="T3" fmla="*/ 1 h 562"/>
                    <a:gd name="T4" fmla="*/ 0 w 743"/>
                    <a:gd name="T5" fmla="*/ 1 h 562"/>
                    <a:gd name="T6" fmla="*/ 0 w 743"/>
                    <a:gd name="T7" fmla="*/ 1 h 562"/>
                    <a:gd name="T8" fmla="*/ 0 w 743"/>
                    <a:gd name="T9" fmla="*/ 1 h 562"/>
                    <a:gd name="T10" fmla="*/ 0 w 743"/>
                    <a:gd name="T11" fmla="*/ 1 h 562"/>
                    <a:gd name="T12" fmla="*/ 1 w 743"/>
                    <a:gd name="T13" fmla="*/ 1 h 562"/>
                    <a:gd name="T14" fmla="*/ 1 w 743"/>
                    <a:gd name="T15" fmla="*/ 1 h 562"/>
                    <a:gd name="T16" fmla="*/ 1 w 743"/>
                    <a:gd name="T17" fmla="*/ 1 h 562"/>
                    <a:gd name="T18" fmla="*/ 1 w 743"/>
                    <a:gd name="T19" fmla="*/ 1 h 562"/>
                    <a:gd name="T20" fmla="*/ 0 w 743"/>
                    <a:gd name="T21" fmla="*/ 1 h 562"/>
                    <a:gd name="T22" fmla="*/ 0 w 743"/>
                    <a:gd name="T23" fmla="*/ 1 h 562"/>
                    <a:gd name="T24" fmla="*/ 0 w 743"/>
                    <a:gd name="T25" fmla="*/ 1 h 562"/>
                    <a:gd name="T26" fmla="*/ 1 w 743"/>
                    <a:gd name="T27" fmla="*/ 1 h 562"/>
                    <a:gd name="T28" fmla="*/ 1 w 743"/>
                    <a:gd name="T29" fmla="*/ 1 h 562"/>
                    <a:gd name="T30" fmla="*/ 1 w 743"/>
                    <a:gd name="T31" fmla="*/ 1 h 562"/>
                    <a:gd name="T32" fmla="*/ 1 w 743"/>
                    <a:gd name="T33" fmla="*/ 1 h 562"/>
                    <a:gd name="T34" fmla="*/ 0 w 743"/>
                    <a:gd name="T35" fmla="*/ 1 h 562"/>
                    <a:gd name="T36" fmla="*/ 0 w 743"/>
                    <a:gd name="T37" fmla="*/ 1 h 562"/>
                    <a:gd name="T38" fmla="*/ 0 w 743"/>
                    <a:gd name="T39" fmla="*/ 1 h 562"/>
                    <a:gd name="T40" fmla="*/ 0 w 743"/>
                    <a:gd name="T41" fmla="*/ 1 h 562"/>
                    <a:gd name="T42" fmla="*/ 1 w 743"/>
                    <a:gd name="T43" fmla="*/ 1 h 562"/>
                    <a:gd name="T44" fmla="*/ 1 w 743"/>
                    <a:gd name="T45" fmla="*/ 1 h 562"/>
                    <a:gd name="T46" fmla="*/ 1 w 743"/>
                    <a:gd name="T47" fmla="*/ 1 h 562"/>
                    <a:gd name="T48" fmla="*/ 0 w 743"/>
                    <a:gd name="T49" fmla="*/ 1 h 562"/>
                    <a:gd name="T50" fmla="*/ 0 w 743"/>
                    <a:gd name="T51" fmla="*/ 1 h 562"/>
                    <a:gd name="T52" fmla="*/ 0 w 743"/>
                    <a:gd name="T53" fmla="*/ 1 h 562"/>
                    <a:gd name="T54" fmla="*/ 0 w 743"/>
                    <a:gd name="T55" fmla="*/ 1 h 562"/>
                    <a:gd name="T56" fmla="*/ 0 w 743"/>
                    <a:gd name="T57" fmla="*/ 1 h 562"/>
                    <a:gd name="T58" fmla="*/ 1 w 743"/>
                    <a:gd name="T59" fmla="*/ 1 h 562"/>
                    <a:gd name="T60" fmla="*/ 1 w 743"/>
                    <a:gd name="T61" fmla="*/ 1 h 562"/>
                    <a:gd name="T62" fmla="*/ 1 w 743"/>
                    <a:gd name="T63" fmla="*/ 1 h 562"/>
                    <a:gd name="T64" fmla="*/ 0 w 743"/>
                    <a:gd name="T65" fmla="*/ 1 h 562"/>
                    <a:gd name="T66" fmla="*/ 0 w 743"/>
                    <a:gd name="T67" fmla="*/ 1 h 562"/>
                    <a:gd name="T68" fmla="*/ 0 w 743"/>
                    <a:gd name="T69" fmla="*/ 1 h 562"/>
                    <a:gd name="T70" fmla="*/ 0 w 743"/>
                    <a:gd name="T71" fmla="*/ 1 h 562"/>
                    <a:gd name="T72" fmla="*/ 1 w 743"/>
                    <a:gd name="T73" fmla="*/ 1 h 562"/>
                    <a:gd name="T74" fmla="*/ 1 w 743"/>
                    <a:gd name="T75" fmla="*/ 1 h 562"/>
                    <a:gd name="T76" fmla="*/ 1 w 743"/>
                    <a:gd name="T77" fmla="*/ 1 h 562"/>
                    <a:gd name="T78" fmla="*/ 1 w 743"/>
                    <a:gd name="T79" fmla="*/ 1 h 562"/>
                    <a:gd name="T80" fmla="*/ 1 w 743"/>
                    <a:gd name="T81" fmla="*/ 1 h 562"/>
                    <a:gd name="T82" fmla="*/ 1 w 743"/>
                    <a:gd name="T83" fmla="*/ 1 h 562"/>
                    <a:gd name="T84" fmla="*/ 1 w 743"/>
                    <a:gd name="T85" fmla="*/ 1 h 562"/>
                    <a:gd name="T86" fmla="*/ 1 w 743"/>
                    <a:gd name="T87" fmla="*/ 1 h 562"/>
                    <a:gd name="T88" fmla="*/ 1 w 743"/>
                    <a:gd name="T89" fmla="*/ 1 h 562"/>
                    <a:gd name="T90" fmla="*/ 1 w 743"/>
                    <a:gd name="T91" fmla="*/ 1 h 562"/>
                    <a:gd name="T92" fmla="*/ 1 w 743"/>
                    <a:gd name="T93" fmla="*/ 1 h 562"/>
                    <a:gd name="T94" fmla="*/ 1 w 743"/>
                    <a:gd name="T95" fmla="*/ 1 h 562"/>
                    <a:gd name="T96" fmla="*/ 1 w 743"/>
                    <a:gd name="T97" fmla="*/ 1 h 562"/>
                    <a:gd name="T98" fmla="*/ 1 w 743"/>
                    <a:gd name="T99" fmla="*/ 1 h 562"/>
                    <a:gd name="T100" fmla="*/ 1 w 743"/>
                    <a:gd name="T101" fmla="*/ 1 h 562"/>
                    <a:gd name="T102" fmla="*/ 1 w 743"/>
                    <a:gd name="T103" fmla="*/ 1 h 562"/>
                    <a:gd name="T104" fmla="*/ 0 w 743"/>
                    <a:gd name="T105" fmla="*/ 1 h 562"/>
                    <a:gd name="T106" fmla="*/ 0 w 743"/>
                    <a:gd name="T107" fmla="*/ 1 h 5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43"/>
                    <a:gd name="T163" fmla="*/ 0 h 562"/>
                    <a:gd name="T164" fmla="*/ 743 w 743"/>
                    <a:gd name="T165" fmla="*/ 562 h 5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43" h="562">
                      <a:moveTo>
                        <a:pt x="298" y="110"/>
                      </a:moveTo>
                      <a:lnTo>
                        <a:pt x="190" y="117"/>
                      </a:lnTo>
                      <a:lnTo>
                        <a:pt x="354" y="129"/>
                      </a:lnTo>
                      <a:lnTo>
                        <a:pt x="343" y="136"/>
                      </a:lnTo>
                      <a:lnTo>
                        <a:pt x="323" y="141"/>
                      </a:lnTo>
                      <a:lnTo>
                        <a:pt x="297" y="148"/>
                      </a:lnTo>
                      <a:lnTo>
                        <a:pt x="262" y="155"/>
                      </a:lnTo>
                      <a:lnTo>
                        <a:pt x="225" y="160"/>
                      </a:lnTo>
                      <a:lnTo>
                        <a:pt x="178" y="164"/>
                      </a:lnTo>
                      <a:lnTo>
                        <a:pt x="122" y="168"/>
                      </a:lnTo>
                      <a:lnTo>
                        <a:pt x="62" y="171"/>
                      </a:lnTo>
                      <a:lnTo>
                        <a:pt x="0" y="171"/>
                      </a:lnTo>
                      <a:lnTo>
                        <a:pt x="97" y="189"/>
                      </a:lnTo>
                      <a:lnTo>
                        <a:pt x="156" y="199"/>
                      </a:lnTo>
                      <a:lnTo>
                        <a:pt x="208" y="199"/>
                      </a:lnTo>
                      <a:lnTo>
                        <a:pt x="272" y="199"/>
                      </a:lnTo>
                      <a:lnTo>
                        <a:pt x="364" y="192"/>
                      </a:lnTo>
                      <a:lnTo>
                        <a:pt x="441" y="184"/>
                      </a:lnTo>
                      <a:lnTo>
                        <a:pt x="506" y="171"/>
                      </a:lnTo>
                      <a:lnTo>
                        <a:pt x="575" y="154"/>
                      </a:lnTo>
                      <a:lnTo>
                        <a:pt x="606" y="144"/>
                      </a:lnTo>
                      <a:lnTo>
                        <a:pt x="635" y="137"/>
                      </a:lnTo>
                      <a:lnTo>
                        <a:pt x="649" y="134"/>
                      </a:lnTo>
                      <a:lnTo>
                        <a:pt x="657" y="138"/>
                      </a:lnTo>
                      <a:lnTo>
                        <a:pt x="657" y="148"/>
                      </a:lnTo>
                      <a:lnTo>
                        <a:pt x="652" y="158"/>
                      </a:lnTo>
                      <a:lnTo>
                        <a:pt x="635" y="170"/>
                      </a:lnTo>
                      <a:lnTo>
                        <a:pt x="606" y="185"/>
                      </a:lnTo>
                      <a:lnTo>
                        <a:pt x="566" y="199"/>
                      </a:lnTo>
                      <a:lnTo>
                        <a:pt x="518" y="215"/>
                      </a:lnTo>
                      <a:lnTo>
                        <a:pt x="455" y="230"/>
                      </a:lnTo>
                      <a:lnTo>
                        <a:pt x="382" y="243"/>
                      </a:lnTo>
                      <a:lnTo>
                        <a:pt x="309" y="251"/>
                      </a:lnTo>
                      <a:lnTo>
                        <a:pt x="232" y="261"/>
                      </a:lnTo>
                      <a:lnTo>
                        <a:pt x="97" y="272"/>
                      </a:lnTo>
                      <a:lnTo>
                        <a:pt x="180" y="288"/>
                      </a:lnTo>
                      <a:lnTo>
                        <a:pt x="247" y="294"/>
                      </a:lnTo>
                      <a:lnTo>
                        <a:pt x="331" y="292"/>
                      </a:lnTo>
                      <a:lnTo>
                        <a:pt x="417" y="283"/>
                      </a:lnTo>
                      <a:lnTo>
                        <a:pt x="481" y="272"/>
                      </a:lnTo>
                      <a:lnTo>
                        <a:pt x="533" y="261"/>
                      </a:lnTo>
                      <a:lnTo>
                        <a:pt x="575" y="251"/>
                      </a:lnTo>
                      <a:lnTo>
                        <a:pt x="619" y="240"/>
                      </a:lnTo>
                      <a:lnTo>
                        <a:pt x="653" y="229"/>
                      </a:lnTo>
                      <a:lnTo>
                        <a:pt x="669" y="226"/>
                      </a:lnTo>
                      <a:lnTo>
                        <a:pt x="678" y="226"/>
                      </a:lnTo>
                      <a:lnTo>
                        <a:pt x="677" y="234"/>
                      </a:lnTo>
                      <a:lnTo>
                        <a:pt x="671" y="244"/>
                      </a:lnTo>
                      <a:lnTo>
                        <a:pt x="657" y="257"/>
                      </a:lnTo>
                      <a:lnTo>
                        <a:pt x="627" y="274"/>
                      </a:lnTo>
                      <a:lnTo>
                        <a:pt x="592" y="289"/>
                      </a:lnTo>
                      <a:lnTo>
                        <a:pt x="554" y="303"/>
                      </a:lnTo>
                      <a:lnTo>
                        <a:pt x="504" y="319"/>
                      </a:lnTo>
                      <a:lnTo>
                        <a:pt x="445" y="333"/>
                      </a:lnTo>
                      <a:lnTo>
                        <a:pt x="358" y="347"/>
                      </a:lnTo>
                      <a:lnTo>
                        <a:pt x="298" y="357"/>
                      </a:lnTo>
                      <a:lnTo>
                        <a:pt x="241" y="362"/>
                      </a:lnTo>
                      <a:lnTo>
                        <a:pt x="156" y="367"/>
                      </a:lnTo>
                      <a:lnTo>
                        <a:pt x="243" y="376"/>
                      </a:lnTo>
                      <a:lnTo>
                        <a:pt x="310" y="381"/>
                      </a:lnTo>
                      <a:lnTo>
                        <a:pt x="366" y="382"/>
                      </a:lnTo>
                      <a:lnTo>
                        <a:pt x="429" y="381"/>
                      </a:lnTo>
                      <a:lnTo>
                        <a:pt x="489" y="374"/>
                      </a:lnTo>
                      <a:lnTo>
                        <a:pt x="538" y="365"/>
                      </a:lnTo>
                      <a:lnTo>
                        <a:pt x="576" y="354"/>
                      </a:lnTo>
                      <a:lnTo>
                        <a:pt x="639" y="337"/>
                      </a:lnTo>
                      <a:lnTo>
                        <a:pt x="647" y="337"/>
                      </a:lnTo>
                      <a:lnTo>
                        <a:pt x="653" y="340"/>
                      </a:lnTo>
                      <a:lnTo>
                        <a:pt x="652" y="351"/>
                      </a:lnTo>
                      <a:lnTo>
                        <a:pt x="644" y="362"/>
                      </a:lnTo>
                      <a:lnTo>
                        <a:pt x="629" y="374"/>
                      </a:lnTo>
                      <a:lnTo>
                        <a:pt x="608" y="387"/>
                      </a:lnTo>
                      <a:lnTo>
                        <a:pt x="571" y="402"/>
                      </a:lnTo>
                      <a:lnTo>
                        <a:pt x="533" y="416"/>
                      </a:lnTo>
                      <a:lnTo>
                        <a:pt x="497" y="426"/>
                      </a:lnTo>
                      <a:lnTo>
                        <a:pt x="455" y="433"/>
                      </a:lnTo>
                      <a:lnTo>
                        <a:pt x="416" y="438"/>
                      </a:lnTo>
                      <a:lnTo>
                        <a:pt x="366" y="443"/>
                      </a:lnTo>
                      <a:lnTo>
                        <a:pt x="310" y="445"/>
                      </a:lnTo>
                      <a:lnTo>
                        <a:pt x="255" y="446"/>
                      </a:lnTo>
                      <a:lnTo>
                        <a:pt x="168" y="446"/>
                      </a:lnTo>
                      <a:lnTo>
                        <a:pt x="215" y="459"/>
                      </a:lnTo>
                      <a:lnTo>
                        <a:pt x="257" y="467"/>
                      </a:lnTo>
                      <a:lnTo>
                        <a:pt x="306" y="473"/>
                      </a:lnTo>
                      <a:lnTo>
                        <a:pt x="347" y="474"/>
                      </a:lnTo>
                      <a:lnTo>
                        <a:pt x="390" y="476"/>
                      </a:lnTo>
                      <a:lnTo>
                        <a:pt x="433" y="474"/>
                      </a:lnTo>
                      <a:lnTo>
                        <a:pt x="469" y="473"/>
                      </a:lnTo>
                      <a:lnTo>
                        <a:pt x="502" y="467"/>
                      </a:lnTo>
                      <a:lnTo>
                        <a:pt x="549" y="459"/>
                      </a:lnTo>
                      <a:lnTo>
                        <a:pt x="583" y="452"/>
                      </a:lnTo>
                      <a:lnTo>
                        <a:pt x="596" y="453"/>
                      </a:lnTo>
                      <a:lnTo>
                        <a:pt x="598" y="461"/>
                      </a:lnTo>
                      <a:lnTo>
                        <a:pt x="594" y="469"/>
                      </a:lnTo>
                      <a:lnTo>
                        <a:pt x="584" y="478"/>
                      </a:lnTo>
                      <a:lnTo>
                        <a:pt x="570" y="488"/>
                      </a:lnTo>
                      <a:lnTo>
                        <a:pt x="553" y="494"/>
                      </a:lnTo>
                      <a:lnTo>
                        <a:pt x="533" y="501"/>
                      </a:lnTo>
                      <a:lnTo>
                        <a:pt x="502" y="508"/>
                      </a:lnTo>
                      <a:lnTo>
                        <a:pt x="439" y="515"/>
                      </a:lnTo>
                      <a:lnTo>
                        <a:pt x="378" y="522"/>
                      </a:lnTo>
                      <a:lnTo>
                        <a:pt x="257" y="529"/>
                      </a:lnTo>
                      <a:lnTo>
                        <a:pt x="413" y="536"/>
                      </a:lnTo>
                      <a:lnTo>
                        <a:pt x="445" y="536"/>
                      </a:lnTo>
                      <a:lnTo>
                        <a:pt x="460" y="541"/>
                      </a:lnTo>
                      <a:lnTo>
                        <a:pt x="468" y="546"/>
                      </a:lnTo>
                      <a:lnTo>
                        <a:pt x="465" y="556"/>
                      </a:lnTo>
                      <a:lnTo>
                        <a:pt x="473" y="560"/>
                      </a:lnTo>
                      <a:lnTo>
                        <a:pt x="493" y="562"/>
                      </a:lnTo>
                      <a:lnTo>
                        <a:pt x="523" y="553"/>
                      </a:lnTo>
                      <a:lnTo>
                        <a:pt x="550" y="542"/>
                      </a:lnTo>
                      <a:lnTo>
                        <a:pt x="571" y="531"/>
                      </a:lnTo>
                      <a:lnTo>
                        <a:pt x="588" y="522"/>
                      </a:lnTo>
                      <a:lnTo>
                        <a:pt x="606" y="507"/>
                      </a:lnTo>
                      <a:lnTo>
                        <a:pt x="661" y="447"/>
                      </a:lnTo>
                      <a:lnTo>
                        <a:pt x="704" y="396"/>
                      </a:lnTo>
                      <a:lnTo>
                        <a:pt x="720" y="370"/>
                      </a:lnTo>
                      <a:lnTo>
                        <a:pt x="723" y="359"/>
                      </a:lnTo>
                      <a:lnTo>
                        <a:pt x="725" y="351"/>
                      </a:lnTo>
                      <a:lnTo>
                        <a:pt x="725" y="342"/>
                      </a:lnTo>
                      <a:lnTo>
                        <a:pt x="717" y="331"/>
                      </a:lnTo>
                      <a:lnTo>
                        <a:pt x="712" y="325"/>
                      </a:lnTo>
                      <a:lnTo>
                        <a:pt x="709" y="315"/>
                      </a:lnTo>
                      <a:lnTo>
                        <a:pt x="712" y="305"/>
                      </a:lnTo>
                      <a:lnTo>
                        <a:pt x="717" y="297"/>
                      </a:lnTo>
                      <a:lnTo>
                        <a:pt x="723" y="289"/>
                      </a:lnTo>
                      <a:lnTo>
                        <a:pt x="730" y="281"/>
                      </a:lnTo>
                      <a:lnTo>
                        <a:pt x="738" y="272"/>
                      </a:lnTo>
                      <a:lnTo>
                        <a:pt x="743" y="263"/>
                      </a:lnTo>
                      <a:lnTo>
                        <a:pt x="742" y="251"/>
                      </a:lnTo>
                      <a:lnTo>
                        <a:pt x="737" y="243"/>
                      </a:lnTo>
                      <a:lnTo>
                        <a:pt x="730" y="234"/>
                      </a:lnTo>
                      <a:lnTo>
                        <a:pt x="723" y="227"/>
                      </a:lnTo>
                      <a:lnTo>
                        <a:pt x="716" y="218"/>
                      </a:lnTo>
                      <a:lnTo>
                        <a:pt x="713" y="209"/>
                      </a:lnTo>
                      <a:lnTo>
                        <a:pt x="716" y="201"/>
                      </a:lnTo>
                      <a:lnTo>
                        <a:pt x="725" y="189"/>
                      </a:lnTo>
                      <a:lnTo>
                        <a:pt x="734" y="181"/>
                      </a:lnTo>
                      <a:lnTo>
                        <a:pt x="738" y="171"/>
                      </a:lnTo>
                      <a:lnTo>
                        <a:pt x="738" y="158"/>
                      </a:lnTo>
                      <a:lnTo>
                        <a:pt x="733" y="147"/>
                      </a:lnTo>
                      <a:lnTo>
                        <a:pt x="723" y="137"/>
                      </a:lnTo>
                      <a:lnTo>
                        <a:pt x="720" y="130"/>
                      </a:lnTo>
                      <a:lnTo>
                        <a:pt x="716" y="120"/>
                      </a:lnTo>
                      <a:lnTo>
                        <a:pt x="717" y="109"/>
                      </a:lnTo>
                      <a:lnTo>
                        <a:pt x="725" y="99"/>
                      </a:lnTo>
                      <a:lnTo>
                        <a:pt x="730" y="93"/>
                      </a:lnTo>
                      <a:lnTo>
                        <a:pt x="738" y="86"/>
                      </a:lnTo>
                      <a:lnTo>
                        <a:pt x="742" y="76"/>
                      </a:lnTo>
                      <a:lnTo>
                        <a:pt x="743" y="65"/>
                      </a:lnTo>
                      <a:lnTo>
                        <a:pt x="741" y="59"/>
                      </a:lnTo>
                      <a:lnTo>
                        <a:pt x="733" y="48"/>
                      </a:lnTo>
                      <a:lnTo>
                        <a:pt x="725" y="40"/>
                      </a:lnTo>
                      <a:lnTo>
                        <a:pt x="720" y="28"/>
                      </a:lnTo>
                      <a:lnTo>
                        <a:pt x="720" y="0"/>
                      </a:lnTo>
                      <a:lnTo>
                        <a:pt x="644" y="41"/>
                      </a:lnTo>
                      <a:lnTo>
                        <a:pt x="598" y="57"/>
                      </a:lnTo>
                      <a:lnTo>
                        <a:pt x="545" y="71"/>
                      </a:lnTo>
                      <a:lnTo>
                        <a:pt x="482" y="86"/>
                      </a:lnTo>
                      <a:lnTo>
                        <a:pt x="427" y="95"/>
                      </a:lnTo>
                      <a:lnTo>
                        <a:pt x="371" y="103"/>
                      </a:lnTo>
                      <a:lnTo>
                        <a:pt x="298" y="110"/>
                      </a:lnTo>
                      <a:close/>
                    </a:path>
                  </a:pathLst>
                </a:custGeom>
                <a:solidFill>
                  <a:srgbClr val="FFA040"/>
                </a:solidFill>
                <a:ln w="9525">
                  <a:noFill/>
                  <a:round/>
                  <a:headEnd/>
                  <a:tailEnd/>
                </a:ln>
              </p:spPr>
              <p:txBody>
                <a:bodyPr/>
                <a:lstStyle/>
                <a:p>
                  <a:endParaRPr lang="fr-FR"/>
                </a:p>
              </p:txBody>
            </p:sp>
          </p:grpSp>
          <p:sp>
            <p:nvSpPr>
              <p:cNvPr id="10" name="Freeform 18"/>
              <p:cNvSpPr>
                <a:spLocks/>
              </p:cNvSpPr>
              <p:nvPr/>
            </p:nvSpPr>
            <p:spPr bwMode="auto">
              <a:xfrm>
                <a:off x="1797020" y="3675124"/>
                <a:ext cx="55562" cy="22227"/>
              </a:xfrm>
              <a:custGeom>
                <a:avLst/>
                <a:gdLst>
                  <a:gd name="T0" fmla="*/ 2147483647 w 170"/>
                  <a:gd name="T1" fmla="*/ 2147483647 h 57"/>
                  <a:gd name="T2" fmla="*/ 2147483647 w 170"/>
                  <a:gd name="T3" fmla="*/ 0 h 57"/>
                  <a:gd name="T4" fmla="*/ 2147483647 w 170"/>
                  <a:gd name="T5" fmla="*/ 2147483647 h 57"/>
                  <a:gd name="T6" fmla="*/ 2147483647 w 170"/>
                  <a:gd name="T7" fmla="*/ 2147483647 h 57"/>
                  <a:gd name="T8" fmla="*/ 0 w 170"/>
                  <a:gd name="T9" fmla="*/ 2147483647 h 57"/>
                  <a:gd name="T10" fmla="*/ 2147483647 w 170"/>
                  <a:gd name="T11" fmla="*/ 2147483647 h 57"/>
                  <a:gd name="T12" fmla="*/ 2147483647 w 170"/>
                  <a:gd name="T13" fmla="*/ 2147483647 h 57"/>
                  <a:gd name="T14" fmla="*/ 2147483647 w 170"/>
                  <a:gd name="T15" fmla="*/ 2147483647 h 57"/>
                  <a:gd name="T16" fmla="*/ 2147483647 w 170"/>
                  <a:gd name="T17" fmla="*/ 2147483647 h 57"/>
                  <a:gd name="T18" fmla="*/ 2147483647 w 170"/>
                  <a:gd name="T19" fmla="*/ 2147483647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57"/>
                  <a:gd name="T32" fmla="*/ 170 w 170"/>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57">
                    <a:moveTo>
                      <a:pt x="170" y="11"/>
                    </a:moveTo>
                    <a:lnTo>
                      <a:pt x="154" y="0"/>
                    </a:lnTo>
                    <a:lnTo>
                      <a:pt x="102" y="21"/>
                    </a:lnTo>
                    <a:lnTo>
                      <a:pt x="50" y="36"/>
                    </a:lnTo>
                    <a:lnTo>
                      <a:pt x="0" y="48"/>
                    </a:lnTo>
                    <a:lnTo>
                      <a:pt x="9" y="57"/>
                    </a:lnTo>
                    <a:lnTo>
                      <a:pt x="44" y="57"/>
                    </a:lnTo>
                    <a:lnTo>
                      <a:pt x="90" y="49"/>
                    </a:lnTo>
                    <a:lnTo>
                      <a:pt x="133" y="32"/>
                    </a:lnTo>
                    <a:lnTo>
                      <a:pt x="170" y="11"/>
                    </a:lnTo>
                    <a:close/>
                  </a:path>
                </a:pathLst>
              </a:custGeom>
              <a:solidFill>
                <a:srgbClr val="FFE0C0"/>
              </a:solidFill>
              <a:ln w="9525">
                <a:noFill/>
                <a:round/>
                <a:headEnd/>
                <a:tailEnd/>
              </a:ln>
            </p:spPr>
            <p:txBody>
              <a:bodyPr/>
              <a:lstStyle/>
              <a:p>
                <a:endParaRPr lang="fr-FR"/>
              </a:p>
            </p:txBody>
          </p:sp>
          <p:sp>
            <p:nvSpPr>
              <p:cNvPr id="11" name="Freeform 19"/>
              <p:cNvSpPr>
                <a:spLocks/>
              </p:cNvSpPr>
              <p:nvPr/>
            </p:nvSpPr>
            <p:spPr bwMode="auto">
              <a:xfrm>
                <a:off x="1806545" y="3711638"/>
                <a:ext cx="49212" cy="25402"/>
              </a:xfrm>
              <a:custGeom>
                <a:avLst/>
                <a:gdLst>
                  <a:gd name="T0" fmla="*/ 2147483647 w 148"/>
                  <a:gd name="T1" fmla="*/ 2147483647 h 64"/>
                  <a:gd name="T2" fmla="*/ 2147483647 w 148"/>
                  <a:gd name="T3" fmla="*/ 0 h 64"/>
                  <a:gd name="T4" fmla="*/ 2147483647 w 148"/>
                  <a:gd name="T5" fmla="*/ 2147483647 h 64"/>
                  <a:gd name="T6" fmla="*/ 2147483647 w 148"/>
                  <a:gd name="T7" fmla="*/ 2147483647 h 64"/>
                  <a:gd name="T8" fmla="*/ 0 w 148"/>
                  <a:gd name="T9" fmla="*/ 2147483647 h 64"/>
                  <a:gd name="T10" fmla="*/ 2147483647 w 148"/>
                  <a:gd name="T11" fmla="*/ 2147483647 h 64"/>
                  <a:gd name="T12" fmla="*/ 2147483647 w 148"/>
                  <a:gd name="T13" fmla="*/ 2147483647 h 64"/>
                  <a:gd name="T14" fmla="*/ 2147483647 w 148"/>
                  <a:gd name="T15" fmla="*/ 2147483647 h 64"/>
                  <a:gd name="T16" fmla="*/ 2147483647 w 148"/>
                  <a:gd name="T17" fmla="*/ 2147483647 h 64"/>
                  <a:gd name="T18" fmla="*/ 2147483647 w 148"/>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8"/>
                  <a:gd name="T31" fmla="*/ 0 h 64"/>
                  <a:gd name="T32" fmla="*/ 148 w 148"/>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8" h="64">
                    <a:moveTo>
                      <a:pt x="148" y="13"/>
                    </a:moveTo>
                    <a:lnTo>
                      <a:pt x="140" y="0"/>
                    </a:lnTo>
                    <a:lnTo>
                      <a:pt x="90" y="28"/>
                    </a:lnTo>
                    <a:lnTo>
                      <a:pt x="50" y="41"/>
                    </a:lnTo>
                    <a:lnTo>
                      <a:pt x="0" y="54"/>
                    </a:lnTo>
                    <a:lnTo>
                      <a:pt x="10" y="64"/>
                    </a:lnTo>
                    <a:lnTo>
                      <a:pt x="42" y="64"/>
                    </a:lnTo>
                    <a:lnTo>
                      <a:pt x="75" y="56"/>
                    </a:lnTo>
                    <a:lnTo>
                      <a:pt x="113" y="37"/>
                    </a:lnTo>
                    <a:lnTo>
                      <a:pt x="148" y="13"/>
                    </a:lnTo>
                    <a:close/>
                  </a:path>
                </a:pathLst>
              </a:custGeom>
              <a:solidFill>
                <a:srgbClr val="FFE0C0"/>
              </a:solidFill>
              <a:ln w="9525">
                <a:noFill/>
                <a:round/>
                <a:headEnd/>
                <a:tailEnd/>
              </a:ln>
            </p:spPr>
            <p:txBody>
              <a:bodyPr/>
              <a:lstStyle/>
              <a:p>
                <a:endParaRPr lang="fr-FR"/>
              </a:p>
            </p:txBody>
          </p:sp>
          <p:sp>
            <p:nvSpPr>
              <p:cNvPr id="12" name="Freeform 20"/>
              <p:cNvSpPr>
                <a:spLocks/>
              </p:cNvSpPr>
              <p:nvPr/>
            </p:nvSpPr>
            <p:spPr bwMode="auto">
              <a:xfrm>
                <a:off x="1803370" y="3754504"/>
                <a:ext cx="49212" cy="25402"/>
              </a:xfrm>
              <a:custGeom>
                <a:avLst/>
                <a:gdLst>
                  <a:gd name="T0" fmla="*/ 2147483647 w 151"/>
                  <a:gd name="T1" fmla="*/ 2147483647 h 63"/>
                  <a:gd name="T2" fmla="*/ 2147483647 w 151"/>
                  <a:gd name="T3" fmla="*/ 0 h 63"/>
                  <a:gd name="T4" fmla="*/ 2147483647 w 151"/>
                  <a:gd name="T5" fmla="*/ 2147483647 h 63"/>
                  <a:gd name="T6" fmla="*/ 2147483647 w 151"/>
                  <a:gd name="T7" fmla="*/ 2147483647 h 63"/>
                  <a:gd name="T8" fmla="*/ 0 w 151"/>
                  <a:gd name="T9" fmla="*/ 2147483647 h 63"/>
                  <a:gd name="T10" fmla="*/ 2147483647 w 151"/>
                  <a:gd name="T11" fmla="*/ 2147483647 h 63"/>
                  <a:gd name="T12" fmla="*/ 2147483647 w 151"/>
                  <a:gd name="T13" fmla="*/ 2147483647 h 63"/>
                  <a:gd name="T14" fmla="*/ 2147483647 w 151"/>
                  <a:gd name="T15" fmla="*/ 2147483647 h 63"/>
                  <a:gd name="T16" fmla="*/ 2147483647 w 151"/>
                  <a:gd name="T17" fmla="*/ 2147483647 h 63"/>
                  <a:gd name="T18" fmla="*/ 2147483647 w 151"/>
                  <a:gd name="T19" fmla="*/ 2147483647 h 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63"/>
                  <a:gd name="T32" fmla="*/ 151 w 151"/>
                  <a:gd name="T33" fmla="*/ 63 h 6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63">
                    <a:moveTo>
                      <a:pt x="151" y="9"/>
                    </a:moveTo>
                    <a:lnTo>
                      <a:pt x="141" y="0"/>
                    </a:lnTo>
                    <a:lnTo>
                      <a:pt x="94" y="25"/>
                    </a:lnTo>
                    <a:lnTo>
                      <a:pt x="51" y="40"/>
                    </a:lnTo>
                    <a:lnTo>
                      <a:pt x="0" y="51"/>
                    </a:lnTo>
                    <a:lnTo>
                      <a:pt x="10" y="63"/>
                    </a:lnTo>
                    <a:lnTo>
                      <a:pt x="43" y="61"/>
                    </a:lnTo>
                    <a:lnTo>
                      <a:pt x="82" y="53"/>
                    </a:lnTo>
                    <a:lnTo>
                      <a:pt x="123" y="33"/>
                    </a:lnTo>
                    <a:lnTo>
                      <a:pt x="151" y="9"/>
                    </a:lnTo>
                    <a:close/>
                  </a:path>
                </a:pathLst>
              </a:custGeom>
              <a:solidFill>
                <a:srgbClr val="FFE0C0"/>
              </a:solidFill>
              <a:ln w="9525">
                <a:noFill/>
                <a:round/>
                <a:headEnd/>
                <a:tailEnd/>
              </a:ln>
            </p:spPr>
            <p:txBody>
              <a:bodyPr/>
              <a:lstStyle/>
              <a:p>
                <a:endParaRPr lang="fr-FR"/>
              </a:p>
            </p:txBody>
          </p:sp>
          <p:sp>
            <p:nvSpPr>
              <p:cNvPr id="13" name="Freeform 21"/>
              <p:cNvSpPr>
                <a:spLocks/>
              </p:cNvSpPr>
              <p:nvPr/>
            </p:nvSpPr>
            <p:spPr bwMode="auto">
              <a:xfrm>
                <a:off x="1782732" y="3637021"/>
                <a:ext cx="57150" cy="22227"/>
              </a:xfrm>
              <a:custGeom>
                <a:avLst/>
                <a:gdLst>
                  <a:gd name="T0" fmla="*/ 2147483647 w 173"/>
                  <a:gd name="T1" fmla="*/ 2147483647 h 55"/>
                  <a:gd name="T2" fmla="*/ 2147483647 w 173"/>
                  <a:gd name="T3" fmla="*/ 0 h 55"/>
                  <a:gd name="T4" fmla="*/ 2147483647 w 173"/>
                  <a:gd name="T5" fmla="*/ 2147483647 h 55"/>
                  <a:gd name="T6" fmla="*/ 2147483647 w 173"/>
                  <a:gd name="T7" fmla="*/ 2147483647 h 55"/>
                  <a:gd name="T8" fmla="*/ 0 w 173"/>
                  <a:gd name="T9" fmla="*/ 2147483647 h 55"/>
                  <a:gd name="T10" fmla="*/ 2147483647 w 173"/>
                  <a:gd name="T11" fmla="*/ 2147483647 h 55"/>
                  <a:gd name="T12" fmla="*/ 2147483647 w 173"/>
                  <a:gd name="T13" fmla="*/ 2147483647 h 55"/>
                  <a:gd name="T14" fmla="*/ 2147483647 w 173"/>
                  <a:gd name="T15" fmla="*/ 2147483647 h 55"/>
                  <a:gd name="T16" fmla="*/ 2147483647 w 173"/>
                  <a:gd name="T17" fmla="*/ 2147483647 h 55"/>
                  <a:gd name="T18" fmla="*/ 2147483647 w 173"/>
                  <a:gd name="T19" fmla="*/ 2147483647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3"/>
                  <a:gd name="T31" fmla="*/ 0 h 55"/>
                  <a:gd name="T32" fmla="*/ 173 w 173"/>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3" h="55">
                    <a:moveTo>
                      <a:pt x="173" y="10"/>
                    </a:moveTo>
                    <a:lnTo>
                      <a:pt x="156" y="0"/>
                    </a:lnTo>
                    <a:lnTo>
                      <a:pt x="98" y="21"/>
                    </a:lnTo>
                    <a:lnTo>
                      <a:pt x="50" y="34"/>
                    </a:lnTo>
                    <a:lnTo>
                      <a:pt x="0" y="45"/>
                    </a:lnTo>
                    <a:lnTo>
                      <a:pt x="10" y="55"/>
                    </a:lnTo>
                    <a:lnTo>
                      <a:pt x="42" y="54"/>
                    </a:lnTo>
                    <a:lnTo>
                      <a:pt x="83" y="47"/>
                    </a:lnTo>
                    <a:lnTo>
                      <a:pt x="128" y="33"/>
                    </a:lnTo>
                    <a:lnTo>
                      <a:pt x="173" y="10"/>
                    </a:lnTo>
                    <a:close/>
                  </a:path>
                </a:pathLst>
              </a:custGeom>
              <a:solidFill>
                <a:srgbClr val="FFE0C0"/>
              </a:solidFill>
              <a:ln w="9525">
                <a:noFill/>
                <a:round/>
                <a:headEnd/>
                <a:tailEnd/>
              </a:ln>
            </p:spPr>
            <p:txBody>
              <a:bodyPr/>
              <a:lstStyle/>
              <a:p>
                <a:endParaRPr lang="fr-FR"/>
              </a:p>
            </p:txBody>
          </p:sp>
          <p:sp>
            <p:nvSpPr>
              <p:cNvPr id="14" name="Freeform 22"/>
              <p:cNvSpPr>
                <a:spLocks/>
              </p:cNvSpPr>
              <p:nvPr/>
            </p:nvSpPr>
            <p:spPr bwMode="auto">
              <a:xfrm>
                <a:off x="1396970" y="2633647"/>
                <a:ext cx="679450" cy="949395"/>
              </a:xfrm>
              <a:custGeom>
                <a:avLst/>
                <a:gdLst>
                  <a:gd name="T0" fmla="*/ 2147483647 w 2046"/>
                  <a:gd name="T1" fmla="*/ 2147483647 h 2371"/>
                  <a:gd name="T2" fmla="*/ 2147483647 w 2046"/>
                  <a:gd name="T3" fmla="*/ 2147483647 h 2371"/>
                  <a:gd name="T4" fmla="*/ 2147483647 w 2046"/>
                  <a:gd name="T5" fmla="*/ 2147483647 h 2371"/>
                  <a:gd name="T6" fmla="*/ 2147483647 w 2046"/>
                  <a:gd name="T7" fmla="*/ 2147483647 h 2371"/>
                  <a:gd name="T8" fmla="*/ 2147483647 w 2046"/>
                  <a:gd name="T9" fmla="*/ 2147483647 h 2371"/>
                  <a:gd name="T10" fmla="*/ 2147483647 w 2046"/>
                  <a:gd name="T11" fmla="*/ 2147483647 h 2371"/>
                  <a:gd name="T12" fmla="*/ 2147483647 w 2046"/>
                  <a:gd name="T13" fmla="*/ 2147483647 h 2371"/>
                  <a:gd name="T14" fmla="*/ 2147483647 w 2046"/>
                  <a:gd name="T15" fmla="*/ 2147483647 h 2371"/>
                  <a:gd name="T16" fmla="*/ 2147483647 w 2046"/>
                  <a:gd name="T17" fmla="*/ 2147483647 h 2371"/>
                  <a:gd name="T18" fmla="*/ 2147483647 w 2046"/>
                  <a:gd name="T19" fmla="*/ 2147483647 h 2371"/>
                  <a:gd name="T20" fmla="*/ 2147483647 w 2046"/>
                  <a:gd name="T21" fmla="*/ 2147483647 h 2371"/>
                  <a:gd name="T22" fmla="*/ 2147483647 w 2046"/>
                  <a:gd name="T23" fmla="*/ 2147483647 h 2371"/>
                  <a:gd name="T24" fmla="*/ 2147483647 w 2046"/>
                  <a:gd name="T25" fmla="*/ 2147483647 h 2371"/>
                  <a:gd name="T26" fmla="*/ 2147483647 w 2046"/>
                  <a:gd name="T27" fmla="*/ 2147483647 h 2371"/>
                  <a:gd name="T28" fmla="*/ 2147483647 w 2046"/>
                  <a:gd name="T29" fmla="*/ 2147483647 h 2371"/>
                  <a:gd name="T30" fmla="*/ 2147483647 w 2046"/>
                  <a:gd name="T31" fmla="*/ 2147483647 h 2371"/>
                  <a:gd name="T32" fmla="*/ 2147483647 w 2046"/>
                  <a:gd name="T33" fmla="*/ 2147483647 h 2371"/>
                  <a:gd name="T34" fmla="*/ 2147483647 w 2046"/>
                  <a:gd name="T35" fmla="*/ 2147483647 h 2371"/>
                  <a:gd name="T36" fmla="*/ 2147483647 w 2046"/>
                  <a:gd name="T37" fmla="*/ 2147483647 h 2371"/>
                  <a:gd name="T38" fmla="*/ 2147483647 w 2046"/>
                  <a:gd name="T39" fmla="*/ 2147483647 h 2371"/>
                  <a:gd name="T40" fmla="*/ 2147483647 w 2046"/>
                  <a:gd name="T41" fmla="*/ 0 h 2371"/>
                  <a:gd name="T42" fmla="*/ 2147483647 w 2046"/>
                  <a:gd name="T43" fmla="*/ 2147483647 h 2371"/>
                  <a:gd name="T44" fmla="*/ 2147483647 w 2046"/>
                  <a:gd name="T45" fmla="*/ 2147483647 h 2371"/>
                  <a:gd name="T46" fmla="*/ 2147483647 w 2046"/>
                  <a:gd name="T47" fmla="*/ 2147483647 h 2371"/>
                  <a:gd name="T48" fmla="*/ 2147483647 w 2046"/>
                  <a:gd name="T49" fmla="*/ 2147483647 h 2371"/>
                  <a:gd name="T50" fmla="*/ 2147483647 w 2046"/>
                  <a:gd name="T51" fmla="*/ 2147483647 h 2371"/>
                  <a:gd name="T52" fmla="*/ 2147483647 w 2046"/>
                  <a:gd name="T53" fmla="*/ 2147483647 h 2371"/>
                  <a:gd name="T54" fmla="*/ 2147483647 w 2046"/>
                  <a:gd name="T55" fmla="*/ 2147483647 h 2371"/>
                  <a:gd name="T56" fmla="*/ 2147483647 w 2046"/>
                  <a:gd name="T57" fmla="*/ 2147483647 h 2371"/>
                  <a:gd name="T58" fmla="*/ 0 w 2046"/>
                  <a:gd name="T59" fmla="*/ 2147483647 h 2371"/>
                  <a:gd name="T60" fmla="*/ 2147483647 w 2046"/>
                  <a:gd name="T61" fmla="*/ 2147483647 h 2371"/>
                  <a:gd name="T62" fmla="*/ 2147483647 w 2046"/>
                  <a:gd name="T63" fmla="*/ 2147483647 h 2371"/>
                  <a:gd name="T64" fmla="*/ 2147483647 w 2046"/>
                  <a:gd name="T65" fmla="*/ 2147483647 h 2371"/>
                  <a:gd name="T66" fmla="*/ 2147483647 w 2046"/>
                  <a:gd name="T67" fmla="*/ 2147483647 h 2371"/>
                  <a:gd name="T68" fmla="*/ 2147483647 w 2046"/>
                  <a:gd name="T69" fmla="*/ 2147483647 h 2371"/>
                  <a:gd name="T70" fmla="*/ 2147483647 w 2046"/>
                  <a:gd name="T71" fmla="*/ 2147483647 h 2371"/>
                  <a:gd name="T72" fmla="*/ 2147483647 w 2046"/>
                  <a:gd name="T73" fmla="*/ 2147483647 h 2371"/>
                  <a:gd name="T74" fmla="*/ 2147483647 w 2046"/>
                  <a:gd name="T75" fmla="*/ 2147483647 h 2371"/>
                  <a:gd name="T76" fmla="*/ 2147483647 w 2046"/>
                  <a:gd name="T77" fmla="*/ 2147483647 h 2371"/>
                  <a:gd name="T78" fmla="*/ 2147483647 w 2046"/>
                  <a:gd name="T79" fmla="*/ 2147483647 h 2371"/>
                  <a:gd name="T80" fmla="*/ 2147483647 w 2046"/>
                  <a:gd name="T81" fmla="*/ 2147483647 h 2371"/>
                  <a:gd name="T82" fmla="*/ 2147483647 w 2046"/>
                  <a:gd name="T83" fmla="*/ 2147483647 h 2371"/>
                  <a:gd name="T84" fmla="*/ 2147483647 w 2046"/>
                  <a:gd name="T85" fmla="*/ 2147483647 h 2371"/>
                  <a:gd name="T86" fmla="*/ 2147483647 w 2046"/>
                  <a:gd name="T87" fmla="*/ 2147483647 h 2371"/>
                  <a:gd name="T88" fmla="*/ 2147483647 w 2046"/>
                  <a:gd name="T89" fmla="*/ 2147483647 h 2371"/>
                  <a:gd name="T90" fmla="*/ 2147483647 w 2046"/>
                  <a:gd name="T91" fmla="*/ 2147483647 h 2371"/>
                  <a:gd name="T92" fmla="*/ 2147483647 w 2046"/>
                  <a:gd name="T93" fmla="*/ 2147483647 h 2371"/>
                  <a:gd name="T94" fmla="*/ 2147483647 w 2046"/>
                  <a:gd name="T95" fmla="*/ 2147483647 h 2371"/>
                  <a:gd name="T96" fmla="*/ 2147483647 w 2046"/>
                  <a:gd name="T97" fmla="*/ 2147483647 h 2371"/>
                  <a:gd name="T98" fmla="*/ 2147483647 w 2046"/>
                  <a:gd name="T99" fmla="*/ 2147483647 h 2371"/>
                  <a:gd name="T100" fmla="*/ 2147483647 w 2046"/>
                  <a:gd name="T101" fmla="*/ 2147483647 h 2371"/>
                  <a:gd name="T102" fmla="*/ 2147483647 w 2046"/>
                  <a:gd name="T103" fmla="*/ 2147483647 h 2371"/>
                  <a:gd name="T104" fmla="*/ 2147483647 w 2046"/>
                  <a:gd name="T105" fmla="*/ 2147483647 h 23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46"/>
                  <a:gd name="T160" fmla="*/ 0 h 2371"/>
                  <a:gd name="T161" fmla="*/ 2046 w 2046"/>
                  <a:gd name="T162" fmla="*/ 2371 h 23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46" h="2371">
                    <a:moveTo>
                      <a:pt x="1434" y="2308"/>
                    </a:moveTo>
                    <a:lnTo>
                      <a:pt x="1452" y="2298"/>
                    </a:lnTo>
                    <a:lnTo>
                      <a:pt x="1465" y="2288"/>
                    </a:lnTo>
                    <a:lnTo>
                      <a:pt x="1473" y="2282"/>
                    </a:lnTo>
                    <a:lnTo>
                      <a:pt x="1478" y="2274"/>
                    </a:lnTo>
                    <a:lnTo>
                      <a:pt x="1483" y="2270"/>
                    </a:lnTo>
                    <a:lnTo>
                      <a:pt x="1486" y="2265"/>
                    </a:lnTo>
                    <a:lnTo>
                      <a:pt x="1490" y="2261"/>
                    </a:lnTo>
                    <a:lnTo>
                      <a:pt x="1491" y="2254"/>
                    </a:lnTo>
                    <a:lnTo>
                      <a:pt x="1494" y="2247"/>
                    </a:lnTo>
                    <a:lnTo>
                      <a:pt x="1495" y="2237"/>
                    </a:lnTo>
                    <a:lnTo>
                      <a:pt x="1505" y="2200"/>
                    </a:lnTo>
                    <a:lnTo>
                      <a:pt x="1564" y="1893"/>
                    </a:lnTo>
                    <a:lnTo>
                      <a:pt x="1575" y="1849"/>
                    </a:lnTo>
                    <a:lnTo>
                      <a:pt x="1584" y="1817"/>
                    </a:lnTo>
                    <a:lnTo>
                      <a:pt x="1599" y="1773"/>
                    </a:lnTo>
                    <a:lnTo>
                      <a:pt x="1620" y="1724"/>
                    </a:lnTo>
                    <a:lnTo>
                      <a:pt x="1641" y="1681"/>
                    </a:lnTo>
                    <a:lnTo>
                      <a:pt x="1661" y="1645"/>
                    </a:lnTo>
                    <a:lnTo>
                      <a:pt x="1678" y="1614"/>
                    </a:lnTo>
                    <a:lnTo>
                      <a:pt x="1695" y="1584"/>
                    </a:lnTo>
                    <a:lnTo>
                      <a:pt x="1730" y="1533"/>
                    </a:lnTo>
                    <a:lnTo>
                      <a:pt x="1764" y="1484"/>
                    </a:lnTo>
                    <a:lnTo>
                      <a:pt x="1797" y="1440"/>
                    </a:lnTo>
                    <a:lnTo>
                      <a:pt x="1824" y="1405"/>
                    </a:lnTo>
                    <a:lnTo>
                      <a:pt x="1872" y="1341"/>
                    </a:lnTo>
                    <a:lnTo>
                      <a:pt x="1905" y="1296"/>
                    </a:lnTo>
                    <a:lnTo>
                      <a:pt x="1931" y="1259"/>
                    </a:lnTo>
                    <a:lnTo>
                      <a:pt x="1954" y="1216"/>
                    </a:lnTo>
                    <a:lnTo>
                      <a:pt x="1979" y="1165"/>
                    </a:lnTo>
                    <a:lnTo>
                      <a:pt x="1996" y="1120"/>
                    </a:lnTo>
                    <a:lnTo>
                      <a:pt x="2012" y="1073"/>
                    </a:lnTo>
                    <a:lnTo>
                      <a:pt x="2023" y="1032"/>
                    </a:lnTo>
                    <a:lnTo>
                      <a:pt x="2034" y="987"/>
                    </a:lnTo>
                    <a:lnTo>
                      <a:pt x="2042" y="931"/>
                    </a:lnTo>
                    <a:lnTo>
                      <a:pt x="2046" y="865"/>
                    </a:lnTo>
                    <a:lnTo>
                      <a:pt x="2046" y="805"/>
                    </a:lnTo>
                    <a:lnTo>
                      <a:pt x="2040" y="756"/>
                    </a:lnTo>
                    <a:lnTo>
                      <a:pt x="2031" y="712"/>
                    </a:lnTo>
                    <a:lnTo>
                      <a:pt x="2021" y="671"/>
                    </a:lnTo>
                    <a:lnTo>
                      <a:pt x="2005" y="619"/>
                    </a:lnTo>
                    <a:lnTo>
                      <a:pt x="1987" y="565"/>
                    </a:lnTo>
                    <a:lnTo>
                      <a:pt x="1967" y="516"/>
                    </a:lnTo>
                    <a:lnTo>
                      <a:pt x="1943" y="471"/>
                    </a:lnTo>
                    <a:lnTo>
                      <a:pt x="1914" y="430"/>
                    </a:lnTo>
                    <a:lnTo>
                      <a:pt x="1876" y="379"/>
                    </a:lnTo>
                    <a:lnTo>
                      <a:pt x="1832" y="328"/>
                    </a:lnTo>
                    <a:lnTo>
                      <a:pt x="1789" y="288"/>
                    </a:lnTo>
                    <a:lnTo>
                      <a:pt x="1751" y="254"/>
                    </a:lnTo>
                    <a:lnTo>
                      <a:pt x="1706" y="221"/>
                    </a:lnTo>
                    <a:lnTo>
                      <a:pt x="1658" y="189"/>
                    </a:lnTo>
                    <a:lnTo>
                      <a:pt x="1612" y="159"/>
                    </a:lnTo>
                    <a:lnTo>
                      <a:pt x="1556" y="129"/>
                    </a:lnTo>
                    <a:lnTo>
                      <a:pt x="1491" y="97"/>
                    </a:lnTo>
                    <a:lnTo>
                      <a:pt x="1430" y="72"/>
                    </a:lnTo>
                    <a:lnTo>
                      <a:pt x="1359" y="49"/>
                    </a:lnTo>
                    <a:lnTo>
                      <a:pt x="1294" y="32"/>
                    </a:lnTo>
                    <a:lnTo>
                      <a:pt x="1241" y="21"/>
                    </a:lnTo>
                    <a:lnTo>
                      <a:pt x="1183" y="10"/>
                    </a:lnTo>
                    <a:lnTo>
                      <a:pt x="1130" y="4"/>
                    </a:lnTo>
                    <a:lnTo>
                      <a:pt x="1067" y="0"/>
                    </a:lnTo>
                    <a:lnTo>
                      <a:pt x="1010" y="0"/>
                    </a:lnTo>
                    <a:lnTo>
                      <a:pt x="948" y="0"/>
                    </a:lnTo>
                    <a:lnTo>
                      <a:pt x="896" y="4"/>
                    </a:lnTo>
                    <a:lnTo>
                      <a:pt x="837" y="15"/>
                    </a:lnTo>
                    <a:lnTo>
                      <a:pt x="792" y="22"/>
                    </a:lnTo>
                    <a:lnTo>
                      <a:pt x="736" y="35"/>
                    </a:lnTo>
                    <a:lnTo>
                      <a:pt x="685" y="48"/>
                    </a:lnTo>
                    <a:lnTo>
                      <a:pt x="638" y="63"/>
                    </a:lnTo>
                    <a:lnTo>
                      <a:pt x="593" y="79"/>
                    </a:lnTo>
                    <a:lnTo>
                      <a:pt x="548" y="98"/>
                    </a:lnTo>
                    <a:lnTo>
                      <a:pt x="507" y="117"/>
                    </a:lnTo>
                    <a:lnTo>
                      <a:pt x="462" y="142"/>
                    </a:lnTo>
                    <a:lnTo>
                      <a:pt x="413" y="170"/>
                    </a:lnTo>
                    <a:lnTo>
                      <a:pt x="369" y="196"/>
                    </a:lnTo>
                    <a:lnTo>
                      <a:pt x="329" y="225"/>
                    </a:lnTo>
                    <a:lnTo>
                      <a:pt x="287" y="257"/>
                    </a:lnTo>
                    <a:lnTo>
                      <a:pt x="245" y="292"/>
                    </a:lnTo>
                    <a:lnTo>
                      <a:pt x="208" y="327"/>
                    </a:lnTo>
                    <a:lnTo>
                      <a:pt x="177" y="359"/>
                    </a:lnTo>
                    <a:lnTo>
                      <a:pt x="141" y="403"/>
                    </a:lnTo>
                    <a:lnTo>
                      <a:pt x="107" y="451"/>
                    </a:lnTo>
                    <a:lnTo>
                      <a:pt x="75" y="505"/>
                    </a:lnTo>
                    <a:lnTo>
                      <a:pt x="53" y="558"/>
                    </a:lnTo>
                    <a:lnTo>
                      <a:pt x="34" y="612"/>
                    </a:lnTo>
                    <a:lnTo>
                      <a:pt x="17" y="667"/>
                    </a:lnTo>
                    <a:lnTo>
                      <a:pt x="6" y="716"/>
                    </a:lnTo>
                    <a:lnTo>
                      <a:pt x="0" y="766"/>
                    </a:lnTo>
                    <a:lnTo>
                      <a:pt x="0" y="814"/>
                    </a:lnTo>
                    <a:lnTo>
                      <a:pt x="0" y="857"/>
                    </a:lnTo>
                    <a:lnTo>
                      <a:pt x="0" y="908"/>
                    </a:lnTo>
                    <a:lnTo>
                      <a:pt x="2" y="953"/>
                    </a:lnTo>
                    <a:lnTo>
                      <a:pt x="13" y="1010"/>
                    </a:lnTo>
                    <a:lnTo>
                      <a:pt x="23" y="1059"/>
                    </a:lnTo>
                    <a:lnTo>
                      <a:pt x="39" y="1107"/>
                    </a:lnTo>
                    <a:lnTo>
                      <a:pt x="62" y="1163"/>
                    </a:lnTo>
                    <a:lnTo>
                      <a:pt x="87" y="1213"/>
                    </a:lnTo>
                    <a:lnTo>
                      <a:pt x="114" y="1257"/>
                    </a:lnTo>
                    <a:lnTo>
                      <a:pt x="145" y="1306"/>
                    </a:lnTo>
                    <a:lnTo>
                      <a:pt x="180" y="1353"/>
                    </a:lnTo>
                    <a:lnTo>
                      <a:pt x="210" y="1398"/>
                    </a:lnTo>
                    <a:lnTo>
                      <a:pt x="242" y="1443"/>
                    </a:lnTo>
                    <a:lnTo>
                      <a:pt x="275" y="1492"/>
                    </a:lnTo>
                    <a:lnTo>
                      <a:pt x="327" y="1562"/>
                    </a:lnTo>
                    <a:lnTo>
                      <a:pt x="375" y="1636"/>
                    </a:lnTo>
                    <a:lnTo>
                      <a:pt x="402" y="1674"/>
                    </a:lnTo>
                    <a:lnTo>
                      <a:pt x="417" y="1705"/>
                    </a:lnTo>
                    <a:lnTo>
                      <a:pt x="434" y="1743"/>
                    </a:lnTo>
                    <a:lnTo>
                      <a:pt x="450" y="1787"/>
                    </a:lnTo>
                    <a:lnTo>
                      <a:pt x="463" y="1825"/>
                    </a:lnTo>
                    <a:lnTo>
                      <a:pt x="475" y="1868"/>
                    </a:lnTo>
                    <a:lnTo>
                      <a:pt x="484" y="1928"/>
                    </a:lnTo>
                    <a:lnTo>
                      <a:pt x="498" y="1992"/>
                    </a:lnTo>
                    <a:lnTo>
                      <a:pt x="507" y="2044"/>
                    </a:lnTo>
                    <a:lnTo>
                      <a:pt x="518" y="2109"/>
                    </a:lnTo>
                    <a:lnTo>
                      <a:pt x="524" y="2155"/>
                    </a:lnTo>
                    <a:lnTo>
                      <a:pt x="532" y="2195"/>
                    </a:lnTo>
                    <a:lnTo>
                      <a:pt x="544" y="2236"/>
                    </a:lnTo>
                    <a:lnTo>
                      <a:pt x="548" y="2247"/>
                    </a:lnTo>
                    <a:lnTo>
                      <a:pt x="549" y="2256"/>
                    </a:lnTo>
                    <a:lnTo>
                      <a:pt x="552" y="2261"/>
                    </a:lnTo>
                    <a:lnTo>
                      <a:pt x="553" y="2265"/>
                    </a:lnTo>
                    <a:lnTo>
                      <a:pt x="559" y="2270"/>
                    </a:lnTo>
                    <a:lnTo>
                      <a:pt x="565" y="2278"/>
                    </a:lnTo>
                    <a:lnTo>
                      <a:pt x="575" y="2285"/>
                    </a:lnTo>
                    <a:lnTo>
                      <a:pt x="584" y="2293"/>
                    </a:lnTo>
                    <a:lnTo>
                      <a:pt x="600" y="2302"/>
                    </a:lnTo>
                    <a:lnTo>
                      <a:pt x="618" y="2310"/>
                    </a:lnTo>
                    <a:lnTo>
                      <a:pt x="643" y="2322"/>
                    </a:lnTo>
                    <a:lnTo>
                      <a:pt x="666" y="2329"/>
                    </a:lnTo>
                    <a:lnTo>
                      <a:pt x="690" y="2335"/>
                    </a:lnTo>
                    <a:lnTo>
                      <a:pt x="712" y="2340"/>
                    </a:lnTo>
                    <a:lnTo>
                      <a:pt x="732" y="2344"/>
                    </a:lnTo>
                    <a:lnTo>
                      <a:pt x="763" y="2350"/>
                    </a:lnTo>
                    <a:lnTo>
                      <a:pt x="788" y="2356"/>
                    </a:lnTo>
                    <a:lnTo>
                      <a:pt x="813" y="2358"/>
                    </a:lnTo>
                    <a:lnTo>
                      <a:pt x="840" y="2361"/>
                    </a:lnTo>
                    <a:lnTo>
                      <a:pt x="869" y="2364"/>
                    </a:lnTo>
                    <a:lnTo>
                      <a:pt x="895" y="2366"/>
                    </a:lnTo>
                    <a:lnTo>
                      <a:pt x="918" y="2367"/>
                    </a:lnTo>
                    <a:lnTo>
                      <a:pt x="947" y="2370"/>
                    </a:lnTo>
                    <a:lnTo>
                      <a:pt x="972" y="2371"/>
                    </a:lnTo>
                    <a:lnTo>
                      <a:pt x="997" y="2371"/>
                    </a:lnTo>
                    <a:lnTo>
                      <a:pt x="1020" y="2371"/>
                    </a:lnTo>
                    <a:lnTo>
                      <a:pt x="1045" y="2371"/>
                    </a:lnTo>
                    <a:lnTo>
                      <a:pt x="1075" y="2371"/>
                    </a:lnTo>
                    <a:lnTo>
                      <a:pt x="1101" y="2370"/>
                    </a:lnTo>
                    <a:lnTo>
                      <a:pt x="1123" y="2370"/>
                    </a:lnTo>
                    <a:lnTo>
                      <a:pt x="1150" y="2366"/>
                    </a:lnTo>
                    <a:lnTo>
                      <a:pt x="1181" y="2364"/>
                    </a:lnTo>
                    <a:lnTo>
                      <a:pt x="1204" y="2361"/>
                    </a:lnTo>
                    <a:lnTo>
                      <a:pt x="1233" y="2358"/>
                    </a:lnTo>
                    <a:lnTo>
                      <a:pt x="1258" y="2354"/>
                    </a:lnTo>
                    <a:lnTo>
                      <a:pt x="1282" y="2350"/>
                    </a:lnTo>
                    <a:lnTo>
                      <a:pt x="1306" y="2346"/>
                    </a:lnTo>
                    <a:lnTo>
                      <a:pt x="1327" y="2341"/>
                    </a:lnTo>
                    <a:lnTo>
                      <a:pt x="1352" y="2335"/>
                    </a:lnTo>
                    <a:lnTo>
                      <a:pt x="1372" y="2329"/>
                    </a:lnTo>
                    <a:lnTo>
                      <a:pt x="1393" y="2323"/>
                    </a:lnTo>
                    <a:lnTo>
                      <a:pt x="1414" y="2315"/>
                    </a:lnTo>
                    <a:lnTo>
                      <a:pt x="1434" y="2308"/>
                    </a:lnTo>
                    <a:close/>
                  </a:path>
                </a:pathLst>
              </a:custGeom>
              <a:solidFill>
                <a:srgbClr val="FFFF00"/>
              </a:solidFill>
              <a:ln w="8001">
                <a:solidFill>
                  <a:srgbClr val="FFFFFF"/>
                </a:solidFill>
                <a:prstDash val="solid"/>
                <a:round/>
                <a:headEnd/>
                <a:tailEnd/>
              </a:ln>
            </p:spPr>
            <p:txBody>
              <a:bodyPr/>
              <a:lstStyle/>
              <a:p>
                <a:endParaRPr lang="fr-FR"/>
              </a:p>
            </p:txBody>
          </p:sp>
          <p:sp>
            <p:nvSpPr>
              <p:cNvPr id="15" name="Oval 23"/>
              <p:cNvSpPr>
                <a:spLocks noChangeArrowheads="1"/>
              </p:cNvSpPr>
              <p:nvPr/>
            </p:nvSpPr>
            <p:spPr bwMode="auto">
              <a:xfrm>
                <a:off x="1584295" y="3522713"/>
                <a:ext cx="296862" cy="96844"/>
              </a:xfrm>
              <a:prstGeom prst="ellipse">
                <a:avLst/>
              </a:prstGeom>
              <a:solidFill>
                <a:srgbClr val="A0A0A0"/>
              </a:solidFill>
              <a:ln w="9525">
                <a:noFill/>
                <a:round/>
                <a:headEnd/>
                <a:tailEnd/>
              </a:ln>
            </p:spPr>
            <p:txBody>
              <a:bodyPr/>
              <a:lstStyle/>
              <a:p>
                <a:pPr algn="ctr"/>
                <a:endParaRPr lang="fr-FR" altLang="fr-FR">
                  <a:latin typeface="Calibri" pitchFamily="34" charset="0"/>
                </a:endParaRPr>
              </a:p>
            </p:txBody>
          </p:sp>
          <p:sp>
            <p:nvSpPr>
              <p:cNvPr id="16" name="Freeform 24"/>
              <p:cNvSpPr>
                <a:spLocks/>
              </p:cNvSpPr>
              <p:nvPr/>
            </p:nvSpPr>
            <p:spPr bwMode="auto">
              <a:xfrm>
                <a:off x="1673196" y="3213126"/>
                <a:ext cx="115887" cy="342925"/>
              </a:xfrm>
              <a:custGeom>
                <a:avLst/>
                <a:gdLst>
                  <a:gd name="T0" fmla="*/ 0 w 350"/>
                  <a:gd name="T1" fmla="*/ 2147483647 h 859"/>
                  <a:gd name="T2" fmla="*/ 2147483647 w 350"/>
                  <a:gd name="T3" fmla="*/ 2147483647 h 859"/>
                  <a:gd name="T4" fmla="*/ 2147483647 w 350"/>
                  <a:gd name="T5" fmla="*/ 2147483647 h 859"/>
                  <a:gd name="T6" fmla="*/ 2147483647 w 350"/>
                  <a:gd name="T7" fmla="*/ 2147483647 h 859"/>
                  <a:gd name="T8" fmla="*/ 2147483647 w 350"/>
                  <a:gd name="T9" fmla="*/ 2147483647 h 859"/>
                  <a:gd name="T10" fmla="*/ 2147483647 w 350"/>
                  <a:gd name="T11" fmla="*/ 2147483647 h 859"/>
                  <a:gd name="T12" fmla="*/ 2147483647 w 350"/>
                  <a:gd name="T13" fmla="*/ 2147483647 h 859"/>
                  <a:gd name="T14" fmla="*/ 2147483647 w 350"/>
                  <a:gd name="T15" fmla="*/ 2147483647 h 859"/>
                  <a:gd name="T16" fmla="*/ 2147483647 w 350"/>
                  <a:gd name="T17" fmla="*/ 2147483647 h 859"/>
                  <a:gd name="T18" fmla="*/ 2147483647 w 350"/>
                  <a:gd name="T19" fmla="*/ 2147483647 h 859"/>
                  <a:gd name="T20" fmla="*/ 2147483647 w 350"/>
                  <a:gd name="T21" fmla="*/ 2147483647 h 859"/>
                  <a:gd name="T22" fmla="*/ 2147483647 w 350"/>
                  <a:gd name="T23" fmla="*/ 2147483647 h 859"/>
                  <a:gd name="T24" fmla="*/ 2147483647 w 350"/>
                  <a:gd name="T25" fmla="*/ 2147483647 h 859"/>
                  <a:gd name="T26" fmla="*/ 2147483647 w 350"/>
                  <a:gd name="T27" fmla="*/ 2147483647 h 859"/>
                  <a:gd name="T28" fmla="*/ 2147483647 w 350"/>
                  <a:gd name="T29" fmla="*/ 2147483647 h 859"/>
                  <a:gd name="T30" fmla="*/ 2147483647 w 350"/>
                  <a:gd name="T31" fmla="*/ 2147483647 h 859"/>
                  <a:gd name="T32" fmla="*/ 2147483647 w 350"/>
                  <a:gd name="T33" fmla="*/ 0 h 859"/>
                  <a:gd name="T34" fmla="*/ 2147483647 w 350"/>
                  <a:gd name="T35" fmla="*/ 0 h 859"/>
                  <a:gd name="T36" fmla="*/ 2147483647 w 350"/>
                  <a:gd name="T37" fmla="*/ 2147483647 h 859"/>
                  <a:gd name="T38" fmla="*/ 2147483647 w 350"/>
                  <a:gd name="T39" fmla="*/ 2147483647 h 859"/>
                  <a:gd name="T40" fmla="*/ 0 w 350"/>
                  <a:gd name="T41" fmla="*/ 2147483647 h 8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0"/>
                  <a:gd name="T64" fmla="*/ 0 h 859"/>
                  <a:gd name="T65" fmla="*/ 350 w 350"/>
                  <a:gd name="T66" fmla="*/ 859 h 8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0" h="859">
                    <a:moveTo>
                      <a:pt x="0" y="66"/>
                    </a:moveTo>
                    <a:lnTo>
                      <a:pt x="6" y="206"/>
                    </a:lnTo>
                    <a:lnTo>
                      <a:pt x="24" y="224"/>
                    </a:lnTo>
                    <a:lnTo>
                      <a:pt x="17" y="796"/>
                    </a:lnTo>
                    <a:lnTo>
                      <a:pt x="41" y="859"/>
                    </a:lnTo>
                    <a:lnTo>
                      <a:pt x="99" y="859"/>
                    </a:lnTo>
                    <a:lnTo>
                      <a:pt x="148" y="828"/>
                    </a:lnTo>
                    <a:lnTo>
                      <a:pt x="204" y="828"/>
                    </a:lnTo>
                    <a:lnTo>
                      <a:pt x="249" y="859"/>
                    </a:lnTo>
                    <a:lnTo>
                      <a:pt x="311" y="859"/>
                    </a:lnTo>
                    <a:lnTo>
                      <a:pt x="332" y="796"/>
                    </a:lnTo>
                    <a:lnTo>
                      <a:pt x="322" y="224"/>
                    </a:lnTo>
                    <a:lnTo>
                      <a:pt x="338" y="206"/>
                    </a:lnTo>
                    <a:lnTo>
                      <a:pt x="350" y="66"/>
                    </a:lnTo>
                    <a:lnTo>
                      <a:pt x="273" y="14"/>
                    </a:lnTo>
                    <a:lnTo>
                      <a:pt x="234" y="14"/>
                    </a:lnTo>
                    <a:lnTo>
                      <a:pt x="213" y="0"/>
                    </a:lnTo>
                    <a:lnTo>
                      <a:pt x="124" y="0"/>
                    </a:lnTo>
                    <a:lnTo>
                      <a:pt x="106" y="14"/>
                    </a:lnTo>
                    <a:lnTo>
                      <a:pt x="73" y="14"/>
                    </a:lnTo>
                    <a:lnTo>
                      <a:pt x="0" y="66"/>
                    </a:lnTo>
                    <a:close/>
                  </a:path>
                </a:pathLst>
              </a:custGeom>
              <a:solidFill>
                <a:srgbClr val="C0C0C0"/>
              </a:solidFill>
              <a:ln w="9525">
                <a:noFill/>
                <a:round/>
                <a:headEnd/>
                <a:tailEnd/>
              </a:ln>
            </p:spPr>
            <p:txBody>
              <a:bodyPr/>
              <a:lstStyle/>
              <a:p>
                <a:endParaRPr lang="fr-FR"/>
              </a:p>
            </p:txBody>
          </p:sp>
          <p:sp>
            <p:nvSpPr>
              <p:cNvPr id="17" name="Oval 25"/>
              <p:cNvSpPr>
                <a:spLocks noChangeArrowheads="1"/>
              </p:cNvSpPr>
              <p:nvPr/>
            </p:nvSpPr>
            <p:spPr bwMode="auto">
              <a:xfrm>
                <a:off x="1731933" y="3224240"/>
                <a:ext cx="15875" cy="23814"/>
              </a:xfrm>
              <a:prstGeom prst="ellipse">
                <a:avLst/>
              </a:prstGeom>
              <a:solidFill>
                <a:srgbClr val="E0E0E0"/>
              </a:solidFill>
              <a:ln w="9525">
                <a:noFill/>
                <a:round/>
                <a:headEnd/>
                <a:tailEnd/>
              </a:ln>
            </p:spPr>
            <p:txBody>
              <a:bodyPr/>
              <a:lstStyle/>
              <a:p>
                <a:pPr algn="ctr"/>
                <a:endParaRPr lang="fr-FR" altLang="fr-FR">
                  <a:latin typeface="Calibri" pitchFamily="34" charset="0"/>
                </a:endParaRPr>
              </a:p>
            </p:txBody>
          </p:sp>
          <p:grpSp>
            <p:nvGrpSpPr>
              <p:cNvPr id="18" name="Group 26"/>
              <p:cNvGrpSpPr>
                <a:grpSpLocks/>
              </p:cNvGrpSpPr>
              <p:nvPr/>
            </p:nvGrpSpPr>
            <p:grpSpPr bwMode="auto">
              <a:xfrm>
                <a:off x="1638270" y="2967047"/>
                <a:ext cx="188912" cy="269895"/>
                <a:chOff x="3050" y="1953"/>
                <a:chExt cx="285" cy="338"/>
              </a:xfrm>
            </p:grpSpPr>
            <p:sp>
              <p:nvSpPr>
                <p:cNvPr id="43" name="Oval 27"/>
                <p:cNvSpPr>
                  <a:spLocks noChangeArrowheads="1"/>
                </p:cNvSpPr>
                <p:nvPr/>
              </p:nvSpPr>
              <p:spPr bwMode="auto">
                <a:xfrm>
                  <a:off x="3067" y="1953"/>
                  <a:ext cx="261" cy="115"/>
                </a:xfrm>
                <a:prstGeom prst="ellipse">
                  <a:avLst/>
                </a:prstGeom>
                <a:solidFill>
                  <a:srgbClr val="FFFFFF"/>
                </a:solidFill>
                <a:ln w="9525">
                  <a:noFill/>
                  <a:round/>
                  <a:headEnd/>
                  <a:tailEnd/>
                </a:ln>
              </p:spPr>
              <p:txBody>
                <a:bodyPr/>
                <a:lstStyle/>
                <a:p>
                  <a:pPr algn="ctr"/>
                  <a:endParaRPr lang="fr-FR" altLang="fr-FR">
                    <a:latin typeface="Calibri" pitchFamily="34" charset="0"/>
                  </a:endParaRPr>
                </a:p>
              </p:txBody>
            </p:sp>
            <p:sp>
              <p:nvSpPr>
                <p:cNvPr id="44" name="Freeform 28"/>
                <p:cNvSpPr>
                  <a:spLocks/>
                </p:cNvSpPr>
                <p:nvPr/>
              </p:nvSpPr>
              <p:spPr bwMode="auto">
                <a:xfrm>
                  <a:off x="3050" y="2006"/>
                  <a:ext cx="285" cy="285"/>
                </a:xfrm>
                <a:custGeom>
                  <a:avLst/>
                  <a:gdLst>
                    <a:gd name="T0" fmla="*/ 1 w 569"/>
                    <a:gd name="T1" fmla="*/ 1 h 570"/>
                    <a:gd name="T2" fmla="*/ 2 w 569"/>
                    <a:gd name="T3" fmla="*/ 1 h 570"/>
                    <a:gd name="T4" fmla="*/ 2 w 569"/>
                    <a:gd name="T5" fmla="*/ 1 h 570"/>
                    <a:gd name="T6" fmla="*/ 1 w 569"/>
                    <a:gd name="T7" fmla="*/ 1 h 570"/>
                    <a:gd name="T8" fmla="*/ 1 w 569"/>
                    <a:gd name="T9" fmla="*/ 1 h 570"/>
                    <a:gd name="T10" fmla="*/ 1 w 569"/>
                    <a:gd name="T11" fmla="*/ 1 h 570"/>
                    <a:gd name="T12" fmla="*/ 1 w 569"/>
                    <a:gd name="T13" fmla="*/ 1 h 570"/>
                    <a:gd name="T14" fmla="*/ 1 w 569"/>
                    <a:gd name="T15" fmla="*/ 0 h 570"/>
                    <a:gd name="T16" fmla="*/ 1 w 569"/>
                    <a:gd name="T17" fmla="*/ 1 h 570"/>
                    <a:gd name="T18" fmla="*/ 1 w 569"/>
                    <a:gd name="T19" fmla="*/ 1 h 570"/>
                    <a:gd name="T20" fmla="*/ 1 w 569"/>
                    <a:gd name="T21" fmla="*/ 1 h 570"/>
                    <a:gd name="T22" fmla="*/ 1 w 569"/>
                    <a:gd name="T23" fmla="*/ 1 h 570"/>
                    <a:gd name="T24" fmla="*/ 1 w 569"/>
                    <a:gd name="T25" fmla="*/ 1 h 570"/>
                    <a:gd name="T26" fmla="*/ 0 w 569"/>
                    <a:gd name="T27" fmla="*/ 1 h 570"/>
                    <a:gd name="T28" fmla="*/ 1 w 569"/>
                    <a:gd name="T29" fmla="*/ 1 h 5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9"/>
                    <a:gd name="T46" fmla="*/ 0 h 570"/>
                    <a:gd name="T47" fmla="*/ 569 w 569"/>
                    <a:gd name="T48" fmla="*/ 570 h 5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9" h="570">
                      <a:moveTo>
                        <a:pt x="363" y="570"/>
                      </a:moveTo>
                      <a:lnTo>
                        <a:pt x="569" y="56"/>
                      </a:lnTo>
                      <a:lnTo>
                        <a:pt x="533" y="45"/>
                      </a:lnTo>
                      <a:lnTo>
                        <a:pt x="491" y="31"/>
                      </a:lnTo>
                      <a:lnTo>
                        <a:pt x="437" y="20"/>
                      </a:lnTo>
                      <a:lnTo>
                        <a:pt x="389" y="10"/>
                      </a:lnTo>
                      <a:lnTo>
                        <a:pt x="347" y="4"/>
                      </a:lnTo>
                      <a:lnTo>
                        <a:pt x="300" y="0"/>
                      </a:lnTo>
                      <a:lnTo>
                        <a:pt x="251" y="3"/>
                      </a:lnTo>
                      <a:lnTo>
                        <a:pt x="188" y="8"/>
                      </a:lnTo>
                      <a:lnTo>
                        <a:pt x="133" y="20"/>
                      </a:lnTo>
                      <a:lnTo>
                        <a:pt x="80" y="31"/>
                      </a:lnTo>
                      <a:lnTo>
                        <a:pt x="34" y="47"/>
                      </a:lnTo>
                      <a:lnTo>
                        <a:pt x="0" y="62"/>
                      </a:lnTo>
                      <a:lnTo>
                        <a:pt x="200" y="570"/>
                      </a:lnTo>
                    </a:path>
                  </a:pathLst>
                </a:custGeom>
                <a:noFill/>
                <a:ln w="7938">
                  <a:solidFill>
                    <a:srgbClr val="A0A0A0"/>
                  </a:solidFill>
                  <a:prstDash val="solid"/>
                  <a:round/>
                  <a:headEnd/>
                  <a:tailEnd/>
                </a:ln>
              </p:spPr>
              <p:txBody>
                <a:bodyPr/>
                <a:lstStyle/>
                <a:p>
                  <a:endParaRPr lang="fr-FR"/>
                </a:p>
              </p:txBody>
            </p:sp>
          </p:grpSp>
          <p:grpSp>
            <p:nvGrpSpPr>
              <p:cNvPr id="19" name="Group 29"/>
              <p:cNvGrpSpPr>
                <a:grpSpLocks/>
              </p:cNvGrpSpPr>
              <p:nvPr/>
            </p:nvGrpSpPr>
            <p:grpSpPr bwMode="auto">
              <a:xfrm>
                <a:off x="1697007" y="3262344"/>
                <a:ext cx="65088" cy="261956"/>
                <a:chOff x="3140" y="2322"/>
                <a:chExt cx="98" cy="327"/>
              </a:xfrm>
            </p:grpSpPr>
            <p:sp>
              <p:nvSpPr>
                <p:cNvPr id="39" name="Line 30"/>
                <p:cNvSpPr>
                  <a:spLocks noChangeShapeType="1"/>
                </p:cNvSpPr>
                <p:nvPr/>
              </p:nvSpPr>
              <p:spPr bwMode="auto">
                <a:xfrm>
                  <a:off x="3157" y="2330"/>
                  <a:ext cx="1" cy="319"/>
                </a:xfrm>
                <a:prstGeom prst="line">
                  <a:avLst/>
                </a:prstGeom>
                <a:noFill/>
                <a:ln w="7938">
                  <a:solidFill>
                    <a:srgbClr val="808080"/>
                  </a:solidFill>
                  <a:round/>
                  <a:headEnd/>
                  <a:tailEnd/>
                </a:ln>
              </p:spPr>
              <p:txBody>
                <a:bodyPr/>
                <a:lstStyle/>
                <a:p>
                  <a:endParaRPr lang="fr-FR"/>
                </a:p>
              </p:txBody>
            </p:sp>
            <p:sp>
              <p:nvSpPr>
                <p:cNvPr id="40" name="Line 31"/>
                <p:cNvSpPr>
                  <a:spLocks noChangeShapeType="1"/>
                </p:cNvSpPr>
                <p:nvPr/>
              </p:nvSpPr>
              <p:spPr bwMode="auto">
                <a:xfrm flipV="1">
                  <a:off x="3222" y="2330"/>
                  <a:ext cx="2" cy="318"/>
                </a:xfrm>
                <a:prstGeom prst="line">
                  <a:avLst/>
                </a:prstGeom>
                <a:noFill/>
                <a:ln w="7938">
                  <a:solidFill>
                    <a:srgbClr val="808080"/>
                  </a:solidFill>
                  <a:round/>
                  <a:headEnd/>
                  <a:tailEnd/>
                </a:ln>
              </p:spPr>
              <p:txBody>
                <a:bodyPr/>
                <a:lstStyle/>
                <a:p>
                  <a:endParaRPr lang="fr-FR"/>
                </a:p>
              </p:txBody>
            </p:sp>
            <p:sp>
              <p:nvSpPr>
                <p:cNvPr id="41" name="Line 32"/>
                <p:cNvSpPr>
                  <a:spLocks noChangeShapeType="1"/>
                </p:cNvSpPr>
                <p:nvPr/>
              </p:nvSpPr>
              <p:spPr bwMode="auto">
                <a:xfrm flipV="1">
                  <a:off x="3237" y="2322"/>
                  <a:ext cx="1" cy="318"/>
                </a:xfrm>
                <a:prstGeom prst="line">
                  <a:avLst/>
                </a:prstGeom>
                <a:noFill/>
                <a:ln w="7938">
                  <a:solidFill>
                    <a:srgbClr val="FFFFFF"/>
                  </a:solidFill>
                  <a:round/>
                  <a:headEnd/>
                  <a:tailEnd/>
                </a:ln>
              </p:spPr>
              <p:txBody>
                <a:bodyPr/>
                <a:lstStyle/>
                <a:p>
                  <a:endParaRPr lang="fr-FR"/>
                </a:p>
              </p:txBody>
            </p:sp>
            <p:sp>
              <p:nvSpPr>
                <p:cNvPr id="42" name="Line 33"/>
                <p:cNvSpPr>
                  <a:spLocks noChangeShapeType="1"/>
                </p:cNvSpPr>
                <p:nvPr/>
              </p:nvSpPr>
              <p:spPr bwMode="auto">
                <a:xfrm flipH="1" flipV="1">
                  <a:off x="3140" y="2322"/>
                  <a:ext cx="2" cy="318"/>
                </a:xfrm>
                <a:prstGeom prst="line">
                  <a:avLst/>
                </a:prstGeom>
                <a:noFill/>
                <a:ln w="7938">
                  <a:solidFill>
                    <a:srgbClr val="FFFFFF"/>
                  </a:solidFill>
                  <a:round/>
                  <a:headEnd/>
                  <a:tailEnd/>
                </a:ln>
              </p:spPr>
              <p:txBody>
                <a:bodyPr/>
                <a:lstStyle/>
                <a:p>
                  <a:endParaRPr lang="fr-FR"/>
                </a:p>
              </p:txBody>
            </p:sp>
          </p:grpSp>
          <p:sp>
            <p:nvSpPr>
              <p:cNvPr id="20" name="Freeform 34"/>
              <p:cNvSpPr>
                <a:spLocks/>
              </p:cNvSpPr>
              <p:nvPr/>
            </p:nvSpPr>
            <p:spPr bwMode="auto">
              <a:xfrm>
                <a:off x="1719232" y="3386178"/>
                <a:ext cx="184150" cy="223854"/>
              </a:xfrm>
              <a:custGeom>
                <a:avLst/>
                <a:gdLst>
                  <a:gd name="T0" fmla="*/ 2147483647 w 553"/>
                  <a:gd name="T1" fmla="*/ 0 h 555"/>
                  <a:gd name="T2" fmla="*/ 2147483647 w 553"/>
                  <a:gd name="T3" fmla="*/ 2147483647 h 555"/>
                  <a:gd name="T4" fmla="*/ 2147483647 w 553"/>
                  <a:gd name="T5" fmla="*/ 2147483647 h 555"/>
                  <a:gd name="T6" fmla="*/ 2147483647 w 553"/>
                  <a:gd name="T7" fmla="*/ 2147483647 h 555"/>
                  <a:gd name="T8" fmla="*/ 2147483647 w 553"/>
                  <a:gd name="T9" fmla="*/ 2147483647 h 555"/>
                  <a:gd name="T10" fmla="*/ 2147483647 w 553"/>
                  <a:gd name="T11" fmla="*/ 2147483647 h 555"/>
                  <a:gd name="T12" fmla="*/ 2147483647 w 553"/>
                  <a:gd name="T13" fmla="*/ 2147483647 h 555"/>
                  <a:gd name="T14" fmla="*/ 2147483647 w 553"/>
                  <a:gd name="T15" fmla="*/ 2147483647 h 555"/>
                  <a:gd name="T16" fmla="*/ 2147483647 w 553"/>
                  <a:gd name="T17" fmla="*/ 2147483647 h 555"/>
                  <a:gd name="T18" fmla="*/ 2147483647 w 553"/>
                  <a:gd name="T19" fmla="*/ 2147483647 h 555"/>
                  <a:gd name="T20" fmla="*/ 2147483647 w 553"/>
                  <a:gd name="T21" fmla="*/ 2147483647 h 555"/>
                  <a:gd name="T22" fmla="*/ 2147483647 w 553"/>
                  <a:gd name="T23" fmla="*/ 2147483647 h 555"/>
                  <a:gd name="T24" fmla="*/ 0 w 553"/>
                  <a:gd name="T25" fmla="*/ 2147483647 h 555"/>
                  <a:gd name="T26" fmla="*/ 2147483647 w 553"/>
                  <a:gd name="T27" fmla="*/ 2147483647 h 555"/>
                  <a:gd name="T28" fmla="*/ 2147483647 w 553"/>
                  <a:gd name="T29" fmla="*/ 2147483647 h 555"/>
                  <a:gd name="T30" fmla="*/ 2147483647 w 553"/>
                  <a:gd name="T31" fmla="*/ 2147483647 h 555"/>
                  <a:gd name="T32" fmla="*/ 2147483647 w 553"/>
                  <a:gd name="T33" fmla="*/ 2147483647 h 555"/>
                  <a:gd name="T34" fmla="*/ 2147483647 w 553"/>
                  <a:gd name="T35" fmla="*/ 2147483647 h 555"/>
                  <a:gd name="T36" fmla="*/ 2147483647 w 553"/>
                  <a:gd name="T37" fmla="*/ 2147483647 h 555"/>
                  <a:gd name="T38" fmla="*/ 2147483647 w 553"/>
                  <a:gd name="T39" fmla="*/ 2147483647 h 555"/>
                  <a:gd name="T40" fmla="*/ 2147483647 w 553"/>
                  <a:gd name="T41" fmla="*/ 2147483647 h 555"/>
                  <a:gd name="T42" fmla="*/ 2147483647 w 553"/>
                  <a:gd name="T43" fmla="*/ 2147483647 h 555"/>
                  <a:gd name="T44" fmla="*/ 2147483647 w 553"/>
                  <a:gd name="T45" fmla="*/ 2147483647 h 555"/>
                  <a:gd name="T46" fmla="*/ 2147483647 w 553"/>
                  <a:gd name="T47" fmla="*/ 2147483647 h 555"/>
                  <a:gd name="T48" fmla="*/ 2147483647 w 553"/>
                  <a:gd name="T49" fmla="*/ 2147483647 h 555"/>
                  <a:gd name="T50" fmla="*/ 2147483647 w 553"/>
                  <a:gd name="T51" fmla="*/ 2147483647 h 555"/>
                  <a:gd name="T52" fmla="*/ 2147483647 w 553"/>
                  <a:gd name="T53" fmla="*/ 2147483647 h 555"/>
                  <a:gd name="T54" fmla="*/ 2147483647 w 553"/>
                  <a:gd name="T55" fmla="*/ 2147483647 h 555"/>
                  <a:gd name="T56" fmla="*/ 2147483647 w 553"/>
                  <a:gd name="T57" fmla="*/ 0 h 5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3"/>
                  <a:gd name="T88" fmla="*/ 0 h 555"/>
                  <a:gd name="T89" fmla="*/ 553 w 553"/>
                  <a:gd name="T90" fmla="*/ 555 h 5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3" h="555">
                    <a:moveTo>
                      <a:pt x="553" y="0"/>
                    </a:moveTo>
                    <a:lnTo>
                      <a:pt x="531" y="16"/>
                    </a:lnTo>
                    <a:lnTo>
                      <a:pt x="438" y="360"/>
                    </a:lnTo>
                    <a:lnTo>
                      <a:pt x="421" y="394"/>
                    </a:lnTo>
                    <a:lnTo>
                      <a:pt x="393" y="423"/>
                    </a:lnTo>
                    <a:lnTo>
                      <a:pt x="352" y="448"/>
                    </a:lnTo>
                    <a:lnTo>
                      <a:pt x="311" y="469"/>
                    </a:lnTo>
                    <a:lnTo>
                      <a:pt x="266" y="488"/>
                    </a:lnTo>
                    <a:lnTo>
                      <a:pt x="218" y="504"/>
                    </a:lnTo>
                    <a:lnTo>
                      <a:pt x="165" y="520"/>
                    </a:lnTo>
                    <a:lnTo>
                      <a:pt x="120" y="527"/>
                    </a:lnTo>
                    <a:lnTo>
                      <a:pt x="66" y="535"/>
                    </a:lnTo>
                    <a:lnTo>
                      <a:pt x="0" y="532"/>
                    </a:lnTo>
                    <a:lnTo>
                      <a:pt x="10" y="552"/>
                    </a:lnTo>
                    <a:lnTo>
                      <a:pt x="55" y="555"/>
                    </a:lnTo>
                    <a:lnTo>
                      <a:pt x="87" y="555"/>
                    </a:lnTo>
                    <a:lnTo>
                      <a:pt x="136" y="552"/>
                    </a:lnTo>
                    <a:lnTo>
                      <a:pt x="176" y="550"/>
                    </a:lnTo>
                    <a:lnTo>
                      <a:pt x="230" y="542"/>
                    </a:lnTo>
                    <a:lnTo>
                      <a:pt x="273" y="536"/>
                    </a:lnTo>
                    <a:lnTo>
                      <a:pt x="320" y="524"/>
                    </a:lnTo>
                    <a:lnTo>
                      <a:pt x="348" y="518"/>
                    </a:lnTo>
                    <a:lnTo>
                      <a:pt x="389" y="504"/>
                    </a:lnTo>
                    <a:lnTo>
                      <a:pt x="433" y="481"/>
                    </a:lnTo>
                    <a:lnTo>
                      <a:pt x="446" y="469"/>
                    </a:lnTo>
                    <a:lnTo>
                      <a:pt x="458" y="451"/>
                    </a:lnTo>
                    <a:lnTo>
                      <a:pt x="469" y="417"/>
                    </a:lnTo>
                    <a:lnTo>
                      <a:pt x="478" y="383"/>
                    </a:lnTo>
                    <a:lnTo>
                      <a:pt x="553" y="0"/>
                    </a:lnTo>
                    <a:close/>
                  </a:path>
                </a:pathLst>
              </a:custGeom>
              <a:solidFill>
                <a:srgbClr val="FFFFFF"/>
              </a:solidFill>
              <a:ln w="9525">
                <a:noFill/>
                <a:round/>
                <a:headEnd/>
                <a:tailEnd/>
              </a:ln>
            </p:spPr>
            <p:txBody>
              <a:bodyPr/>
              <a:lstStyle/>
              <a:p>
                <a:endParaRPr lang="fr-FR"/>
              </a:p>
            </p:txBody>
          </p:sp>
          <p:sp>
            <p:nvSpPr>
              <p:cNvPr id="21" name="Line 35"/>
              <p:cNvSpPr>
                <a:spLocks noChangeShapeType="1"/>
              </p:cNvSpPr>
              <p:nvPr/>
            </p:nvSpPr>
            <p:spPr bwMode="auto">
              <a:xfrm rot="2700000" flipV="1">
                <a:off x="2465357" y="3846586"/>
                <a:ext cx="69850" cy="0"/>
              </a:xfrm>
              <a:prstGeom prst="line">
                <a:avLst/>
              </a:prstGeom>
              <a:noFill/>
              <a:ln w="50800">
                <a:solidFill>
                  <a:srgbClr val="FF0000"/>
                </a:solidFill>
                <a:round/>
                <a:headEnd/>
                <a:tailEnd type="stealth" w="lg" len="lg"/>
              </a:ln>
            </p:spPr>
            <p:txBody>
              <a:bodyPr wrap="none" anchor="ctr"/>
              <a:lstStyle/>
              <a:p>
                <a:endParaRPr lang="fr-FR"/>
              </a:p>
            </p:txBody>
          </p:sp>
          <p:sp>
            <p:nvSpPr>
              <p:cNvPr id="22" name="Freeform 36"/>
              <p:cNvSpPr>
                <a:spLocks/>
              </p:cNvSpPr>
              <p:nvPr/>
            </p:nvSpPr>
            <p:spPr bwMode="auto">
              <a:xfrm rot="2700000">
                <a:off x="2033541" y="3503668"/>
                <a:ext cx="439771" cy="201612"/>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endParaRPr lang="fr-FR"/>
              </a:p>
            </p:txBody>
          </p:sp>
          <p:grpSp>
            <p:nvGrpSpPr>
              <p:cNvPr id="23" name="Group 37"/>
              <p:cNvGrpSpPr>
                <a:grpSpLocks/>
              </p:cNvGrpSpPr>
              <p:nvPr/>
            </p:nvGrpSpPr>
            <p:grpSpPr bwMode="auto">
              <a:xfrm>
                <a:off x="1893857" y="2776533"/>
                <a:ext cx="877888" cy="320699"/>
                <a:chOff x="4372" y="2613"/>
                <a:chExt cx="553" cy="202"/>
              </a:xfrm>
            </p:grpSpPr>
            <p:sp>
              <p:nvSpPr>
                <p:cNvPr id="36" name="Freeform 38"/>
                <p:cNvSpPr>
                  <a:spLocks/>
                </p:cNvSpPr>
                <p:nvPr/>
              </p:nvSpPr>
              <p:spPr bwMode="auto">
                <a:xfrm>
                  <a:off x="4372" y="2613"/>
                  <a:ext cx="72" cy="89"/>
                </a:xfrm>
                <a:custGeom>
                  <a:avLst/>
                  <a:gdLst>
                    <a:gd name="T0" fmla="*/ 0 w 343"/>
                    <a:gd name="T1" fmla="*/ 0 h 353"/>
                    <a:gd name="T2" fmla="*/ 0 w 343"/>
                    <a:gd name="T3" fmla="*/ 0 h 353"/>
                    <a:gd name="T4" fmla="*/ 0 w 343"/>
                    <a:gd name="T5" fmla="*/ 0 h 353"/>
                    <a:gd name="T6" fmla="*/ 0 w 343"/>
                    <a:gd name="T7" fmla="*/ 0 h 353"/>
                    <a:gd name="T8" fmla="*/ 0 w 343"/>
                    <a:gd name="T9" fmla="*/ 0 h 353"/>
                    <a:gd name="T10" fmla="*/ 0 w 343"/>
                    <a:gd name="T11" fmla="*/ 0 h 353"/>
                    <a:gd name="T12" fmla="*/ 0 w 343"/>
                    <a:gd name="T13" fmla="*/ 0 h 353"/>
                    <a:gd name="T14" fmla="*/ 0 w 343"/>
                    <a:gd name="T15" fmla="*/ 0 h 353"/>
                    <a:gd name="T16" fmla="*/ 0 w 343"/>
                    <a:gd name="T17" fmla="*/ 0 h 353"/>
                    <a:gd name="T18" fmla="*/ 0 w 343"/>
                    <a:gd name="T19" fmla="*/ 0 h 353"/>
                    <a:gd name="T20" fmla="*/ 0 w 343"/>
                    <a:gd name="T21" fmla="*/ 0 h 353"/>
                    <a:gd name="T22" fmla="*/ 0 w 343"/>
                    <a:gd name="T23" fmla="*/ 0 h 353"/>
                    <a:gd name="T24" fmla="*/ 0 w 343"/>
                    <a:gd name="T25" fmla="*/ 0 h 353"/>
                    <a:gd name="T26" fmla="*/ 0 w 343"/>
                    <a:gd name="T27" fmla="*/ 0 h 353"/>
                    <a:gd name="T28" fmla="*/ 0 w 343"/>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3"/>
                    <a:gd name="T46" fmla="*/ 0 h 353"/>
                    <a:gd name="T47" fmla="*/ 343 w 343"/>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3" h="353">
                      <a:moveTo>
                        <a:pt x="0" y="0"/>
                      </a:moveTo>
                      <a:lnTo>
                        <a:pt x="92" y="37"/>
                      </a:lnTo>
                      <a:lnTo>
                        <a:pt x="175" y="79"/>
                      </a:lnTo>
                      <a:lnTo>
                        <a:pt x="237" y="121"/>
                      </a:lnTo>
                      <a:lnTo>
                        <a:pt x="280" y="166"/>
                      </a:lnTo>
                      <a:lnTo>
                        <a:pt x="309" y="212"/>
                      </a:lnTo>
                      <a:lnTo>
                        <a:pt x="330" y="251"/>
                      </a:lnTo>
                      <a:lnTo>
                        <a:pt x="343" y="292"/>
                      </a:lnTo>
                      <a:lnTo>
                        <a:pt x="223" y="353"/>
                      </a:lnTo>
                      <a:lnTo>
                        <a:pt x="211" y="295"/>
                      </a:lnTo>
                      <a:lnTo>
                        <a:pt x="192" y="234"/>
                      </a:lnTo>
                      <a:lnTo>
                        <a:pt x="163" y="171"/>
                      </a:lnTo>
                      <a:lnTo>
                        <a:pt x="126" y="118"/>
                      </a:lnTo>
                      <a:lnTo>
                        <a:pt x="74" y="64"/>
                      </a:lnTo>
                      <a:lnTo>
                        <a:pt x="0" y="0"/>
                      </a:lnTo>
                      <a:close/>
                    </a:path>
                  </a:pathLst>
                </a:custGeom>
                <a:solidFill>
                  <a:srgbClr val="FFFFFF"/>
                </a:solidFill>
                <a:ln w="9525">
                  <a:noFill/>
                  <a:round/>
                  <a:headEnd/>
                  <a:tailEnd/>
                </a:ln>
              </p:spPr>
              <p:txBody>
                <a:bodyPr/>
                <a:lstStyle/>
                <a:p>
                  <a:endParaRPr lang="fr-FR"/>
                </a:p>
              </p:txBody>
            </p:sp>
            <p:sp>
              <p:nvSpPr>
                <p:cNvPr id="37" name="Line 39"/>
                <p:cNvSpPr>
                  <a:spLocks noChangeShapeType="1"/>
                </p:cNvSpPr>
                <p:nvPr/>
              </p:nvSpPr>
              <p:spPr bwMode="auto">
                <a:xfrm flipV="1">
                  <a:off x="4881" y="2724"/>
                  <a:ext cx="44" cy="0"/>
                </a:xfrm>
                <a:prstGeom prst="line">
                  <a:avLst/>
                </a:prstGeom>
                <a:noFill/>
                <a:ln w="50800">
                  <a:solidFill>
                    <a:srgbClr val="FF6600"/>
                  </a:solidFill>
                  <a:round/>
                  <a:headEnd/>
                  <a:tailEnd type="stealth" w="lg" len="lg"/>
                </a:ln>
              </p:spPr>
              <p:txBody>
                <a:bodyPr wrap="none" anchor="ctr"/>
                <a:lstStyle/>
                <a:p>
                  <a:endParaRPr lang="fr-FR"/>
                </a:p>
              </p:txBody>
            </p:sp>
            <p:sp>
              <p:nvSpPr>
                <p:cNvPr id="38" name="Freeform 40"/>
                <p:cNvSpPr>
                  <a:spLocks/>
                </p:cNvSpPr>
                <p:nvPr/>
              </p:nvSpPr>
              <p:spPr bwMode="auto">
                <a:xfrm>
                  <a:off x="4600" y="266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6600"/>
                  </a:solidFill>
                  <a:round/>
                  <a:headEnd/>
                  <a:tailEnd/>
                </a:ln>
              </p:spPr>
              <p:txBody>
                <a:bodyPr wrap="none" anchor="ctr"/>
                <a:lstStyle/>
                <a:p>
                  <a:endParaRPr lang="fr-FR"/>
                </a:p>
              </p:txBody>
            </p:sp>
          </p:grpSp>
          <p:sp>
            <p:nvSpPr>
              <p:cNvPr id="24" name="Line 41"/>
              <p:cNvSpPr>
                <a:spLocks noChangeShapeType="1"/>
              </p:cNvSpPr>
              <p:nvPr/>
            </p:nvSpPr>
            <p:spPr bwMode="auto">
              <a:xfrm rot="8100000" flipV="1">
                <a:off x="925480" y="3846586"/>
                <a:ext cx="85731" cy="0"/>
              </a:xfrm>
              <a:prstGeom prst="line">
                <a:avLst/>
              </a:prstGeom>
              <a:noFill/>
              <a:ln w="50800">
                <a:solidFill>
                  <a:srgbClr val="800080"/>
                </a:solidFill>
                <a:round/>
                <a:headEnd/>
                <a:tailEnd type="stealth" w="lg" len="lg"/>
              </a:ln>
            </p:spPr>
            <p:txBody>
              <a:bodyPr wrap="none" anchor="ctr"/>
              <a:lstStyle/>
              <a:p>
                <a:endParaRPr lang="fr-FR"/>
              </a:p>
            </p:txBody>
          </p:sp>
          <p:sp>
            <p:nvSpPr>
              <p:cNvPr id="25" name="Freeform 42"/>
              <p:cNvSpPr>
                <a:spLocks/>
              </p:cNvSpPr>
              <p:nvPr/>
            </p:nvSpPr>
            <p:spPr bwMode="auto">
              <a:xfrm rot="8100000">
                <a:off x="1012796" y="3516362"/>
                <a:ext cx="365125" cy="250844"/>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800080"/>
                </a:solidFill>
                <a:round/>
                <a:headEnd/>
                <a:tailEnd/>
              </a:ln>
            </p:spPr>
            <p:txBody>
              <a:bodyPr wrap="none" anchor="ctr"/>
              <a:lstStyle/>
              <a:p>
                <a:endParaRPr lang="fr-FR"/>
              </a:p>
            </p:txBody>
          </p:sp>
          <p:sp>
            <p:nvSpPr>
              <p:cNvPr id="26" name="Line 43"/>
              <p:cNvSpPr>
                <a:spLocks noChangeShapeType="1"/>
              </p:cNvSpPr>
              <p:nvPr/>
            </p:nvSpPr>
            <p:spPr bwMode="auto">
              <a:xfrm rot="18900000" flipV="1">
                <a:off x="2389949" y="2135928"/>
                <a:ext cx="84143" cy="0"/>
              </a:xfrm>
              <a:prstGeom prst="line">
                <a:avLst/>
              </a:prstGeom>
              <a:noFill/>
              <a:ln w="50800">
                <a:solidFill>
                  <a:srgbClr val="FFCC00"/>
                </a:solidFill>
                <a:round/>
                <a:headEnd/>
                <a:tailEnd type="stealth" w="lg" len="lg"/>
              </a:ln>
            </p:spPr>
            <p:txBody>
              <a:bodyPr wrap="none" anchor="ctr"/>
              <a:lstStyle/>
              <a:p>
                <a:endParaRPr lang="fr-FR"/>
              </a:p>
            </p:txBody>
          </p:sp>
          <p:sp>
            <p:nvSpPr>
              <p:cNvPr id="27" name="Freeform 44"/>
              <p:cNvSpPr>
                <a:spLocks/>
              </p:cNvSpPr>
              <p:nvPr/>
            </p:nvSpPr>
            <p:spPr bwMode="auto">
              <a:xfrm rot="18900000">
                <a:off x="2036732" y="2219278"/>
                <a:ext cx="363538" cy="252432"/>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CC00"/>
                </a:solidFill>
                <a:round/>
                <a:headEnd/>
                <a:tailEnd/>
              </a:ln>
            </p:spPr>
            <p:txBody>
              <a:bodyPr wrap="none" anchor="ctr"/>
              <a:lstStyle/>
              <a:p>
                <a:endParaRPr lang="fr-FR"/>
              </a:p>
            </p:txBody>
          </p:sp>
          <p:sp>
            <p:nvSpPr>
              <p:cNvPr id="28" name="Line 45"/>
              <p:cNvSpPr>
                <a:spLocks noChangeShapeType="1"/>
              </p:cNvSpPr>
              <p:nvPr/>
            </p:nvSpPr>
            <p:spPr bwMode="auto">
              <a:xfrm rot="10800000" flipV="1">
                <a:off x="684182" y="3009911"/>
                <a:ext cx="69850" cy="0"/>
              </a:xfrm>
              <a:prstGeom prst="line">
                <a:avLst/>
              </a:prstGeom>
              <a:noFill/>
              <a:ln w="50800">
                <a:solidFill>
                  <a:srgbClr val="333399"/>
                </a:solidFill>
                <a:round/>
                <a:headEnd/>
                <a:tailEnd type="stealth" w="lg" len="lg"/>
              </a:ln>
            </p:spPr>
            <p:txBody>
              <a:bodyPr wrap="none" anchor="ctr"/>
              <a:lstStyle/>
              <a:p>
                <a:endParaRPr lang="fr-FR"/>
              </a:p>
            </p:txBody>
          </p:sp>
          <p:sp>
            <p:nvSpPr>
              <p:cNvPr id="29" name="Freeform 46"/>
              <p:cNvSpPr>
                <a:spLocks/>
              </p:cNvSpPr>
              <p:nvPr/>
            </p:nvSpPr>
            <p:spPr bwMode="auto">
              <a:xfrm rot="10800000">
                <a:off x="849282" y="2881315"/>
                <a:ext cx="363538" cy="231792"/>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333399"/>
                </a:solidFill>
                <a:round/>
                <a:headEnd/>
                <a:tailEnd/>
              </a:ln>
            </p:spPr>
            <p:txBody>
              <a:bodyPr wrap="none" anchor="ctr"/>
              <a:lstStyle/>
              <a:p>
                <a:endParaRPr lang="fr-FR"/>
              </a:p>
            </p:txBody>
          </p:sp>
          <p:sp>
            <p:nvSpPr>
              <p:cNvPr id="30" name="Line 47"/>
              <p:cNvSpPr>
                <a:spLocks noChangeShapeType="1"/>
              </p:cNvSpPr>
              <p:nvPr/>
            </p:nvSpPr>
            <p:spPr bwMode="auto">
              <a:xfrm rot="13500000" flipV="1">
                <a:off x="915957" y="2217690"/>
                <a:ext cx="69850" cy="0"/>
              </a:xfrm>
              <a:prstGeom prst="line">
                <a:avLst/>
              </a:prstGeom>
              <a:noFill/>
              <a:ln w="50800">
                <a:solidFill>
                  <a:srgbClr val="3366FF"/>
                </a:solidFill>
                <a:round/>
                <a:headEnd/>
                <a:tailEnd type="stealth" w="lg" len="lg"/>
              </a:ln>
            </p:spPr>
            <p:txBody>
              <a:bodyPr wrap="none" anchor="ctr"/>
              <a:lstStyle/>
              <a:p>
                <a:endParaRPr lang="fr-FR"/>
              </a:p>
            </p:txBody>
          </p:sp>
          <p:sp>
            <p:nvSpPr>
              <p:cNvPr id="31" name="Freeform 48"/>
              <p:cNvSpPr>
                <a:spLocks/>
              </p:cNvSpPr>
              <p:nvPr/>
            </p:nvSpPr>
            <p:spPr bwMode="auto">
              <a:xfrm rot="13500000">
                <a:off x="981823" y="2313750"/>
                <a:ext cx="439770" cy="234950"/>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3366FF"/>
                </a:solidFill>
                <a:round/>
                <a:headEnd/>
                <a:tailEnd/>
              </a:ln>
            </p:spPr>
            <p:txBody>
              <a:bodyPr wrap="none" anchor="ctr"/>
              <a:lstStyle/>
              <a:p>
                <a:endParaRPr lang="fr-FR"/>
              </a:p>
            </p:txBody>
          </p:sp>
          <p:sp>
            <p:nvSpPr>
              <p:cNvPr id="32" name="Line 49"/>
              <p:cNvSpPr>
                <a:spLocks noChangeShapeType="1"/>
              </p:cNvSpPr>
              <p:nvPr/>
            </p:nvSpPr>
            <p:spPr bwMode="auto">
              <a:xfrm rot="16200000" flipV="1">
                <a:off x="1662874" y="1904136"/>
                <a:ext cx="77793" cy="0"/>
              </a:xfrm>
              <a:prstGeom prst="line">
                <a:avLst/>
              </a:prstGeom>
              <a:noFill/>
              <a:ln w="50800">
                <a:solidFill>
                  <a:srgbClr val="008000"/>
                </a:solidFill>
                <a:round/>
                <a:headEnd/>
                <a:tailEnd type="stealth" w="lg" len="lg"/>
              </a:ln>
            </p:spPr>
            <p:txBody>
              <a:bodyPr wrap="none" anchor="ctr"/>
              <a:lstStyle/>
              <a:p>
                <a:endParaRPr lang="fr-FR"/>
              </a:p>
            </p:txBody>
          </p:sp>
          <p:sp>
            <p:nvSpPr>
              <p:cNvPr id="33" name="Freeform 50"/>
              <p:cNvSpPr>
                <a:spLocks/>
              </p:cNvSpPr>
              <p:nvPr/>
            </p:nvSpPr>
            <p:spPr bwMode="auto">
              <a:xfrm rot="16200000">
                <a:off x="1515224" y="2121649"/>
                <a:ext cx="400080" cy="242887"/>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008000"/>
                </a:solidFill>
                <a:round/>
                <a:headEnd/>
                <a:tailEnd/>
              </a:ln>
            </p:spPr>
            <p:txBody>
              <a:bodyPr wrap="none" anchor="ctr"/>
              <a:lstStyle/>
              <a:p>
                <a:endParaRPr lang="fr-FR"/>
              </a:p>
            </p:txBody>
          </p:sp>
          <p:sp>
            <p:nvSpPr>
              <p:cNvPr id="34" name="Text Box 51"/>
              <p:cNvSpPr txBox="1">
                <a:spLocks noChangeArrowheads="1"/>
              </p:cNvSpPr>
              <p:nvPr/>
            </p:nvSpPr>
            <p:spPr bwMode="auto">
              <a:xfrm>
                <a:off x="1038945" y="4128659"/>
                <a:ext cx="1419276" cy="340760"/>
              </a:xfrm>
              <a:prstGeom prst="rect">
                <a:avLst/>
              </a:prstGeom>
              <a:noFill/>
              <a:ln w="9525">
                <a:noFill/>
                <a:miter lim="800000"/>
                <a:headEnd/>
                <a:tailEnd/>
              </a:ln>
            </p:spPr>
            <p:txBody>
              <a:bodyPr wrap="none" lIns="90000" tIns="46800" rIns="90000" bIns="46800">
                <a:spAutoFit/>
              </a:bodyPr>
              <a:lstStyle/>
              <a:p>
                <a:r>
                  <a:rPr lang="fr-FR" altLang="fr-FR" sz="1600">
                    <a:solidFill>
                      <a:srgbClr val="000066"/>
                    </a:solidFill>
                    <a:latin typeface="Arial Narrow" pitchFamily="34" charset="0"/>
                  </a:rPr>
                  <a:t>Lumière blanche</a:t>
                </a:r>
              </a:p>
            </p:txBody>
          </p:sp>
        </p:grpSp>
      </p:grpSp>
      <p:pic>
        <p:nvPicPr>
          <p:cNvPr id="35" name="Picture 52" descr="corps"/>
          <p:cNvPicPr>
            <a:picLocks noChangeAspect="1" noChangeArrowheads="1"/>
          </p:cNvPicPr>
          <p:nvPr/>
        </p:nvPicPr>
        <p:blipFill>
          <a:blip r:embed="rId2"/>
          <a:srcRect/>
          <a:stretch>
            <a:fillRect/>
          </a:stretch>
        </p:blipFill>
        <p:spPr bwMode="auto">
          <a:xfrm>
            <a:off x="370070" y="1381904"/>
            <a:ext cx="4443469" cy="3171825"/>
          </a:xfrm>
          <a:prstGeom prst="rect">
            <a:avLst/>
          </a:prstGeom>
          <a:noFill/>
          <a:ln w="9525">
            <a:noFill/>
            <a:miter lim="800000"/>
            <a:headEnd/>
            <a:tailEnd/>
          </a:ln>
        </p:spPr>
      </p:pic>
      <p:sp>
        <p:nvSpPr>
          <p:cNvPr id="54" name="Rectangle 53"/>
          <p:cNvSpPr/>
          <p:nvPr/>
        </p:nvSpPr>
        <p:spPr>
          <a:xfrm>
            <a:off x="1470424" y="458007"/>
            <a:ext cx="4799712" cy="523220"/>
          </a:xfrm>
          <a:prstGeom prst="rect">
            <a:avLst/>
          </a:prstGeom>
        </p:spPr>
        <p:txBody>
          <a:bodyPr wrap="none">
            <a:spAutoFit/>
          </a:bodyPr>
          <a:lstStyle/>
          <a:p>
            <a:pPr>
              <a:defRPr/>
            </a:pPr>
            <a:r>
              <a:rPr lang="fr-FR" sz="2800" b="1" kern="0" dirty="0" smtClean="0">
                <a:solidFill>
                  <a:srgbClr val="DA6667"/>
                </a:solidFill>
                <a:latin typeface="+mj-lt"/>
                <a:ea typeface="+mj-ea"/>
                <a:cs typeface="+mj-cs"/>
              </a:rPr>
              <a:t>Le rayonnement thermique</a:t>
            </a:r>
          </a:p>
        </p:txBody>
      </p:sp>
      <p:sp>
        <p:nvSpPr>
          <p:cNvPr id="55" name="Rectangle 2"/>
          <p:cNvSpPr txBox="1">
            <a:spLocks noChangeArrowheads="1"/>
          </p:cNvSpPr>
          <p:nvPr/>
        </p:nvSpPr>
        <p:spPr>
          <a:xfrm>
            <a:off x="0" y="870657"/>
            <a:ext cx="7715272" cy="513169"/>
          </a:xfrm>
          <a:prstGeom prst="rect">
            <a:avLst/>
          </a:prstGeom>
        </p:spPr>
        <p:txBody>
          <a:bodyPr/>
          <a:lstStyle/>
          <a:p>
            <a:r>
              <a:rPr lang="fr-FR" sz="2400" b="1" kern="0" dirty="0" smtClean="0">
                <a:solidFill>
                  <a:srgbClr val="DA6667"/>
                </a:solidFill>
                <a:latin typeface="Arial Narrow" pitchFamily="34" charset="0"/>
                <a:ea typeface="+mj-ea"/>
                <a:cs typeface="+mj-cs"/>
              </a:rPr>
              <a:t>Caractéristiques du rayonnement émis</a:t>
            </a:r>
            <a:endParaRPr lang="fr-FR" sz="2400" b="1" kern="0" dirty="0">
              <a:solidFill>
                <a:srgbClr val="DA6667"/>
              </a:solidFill>
              <a:latin typeface="Arial Narrow" pitchFamily="34" charset="0"/>
              <a:ea typeface="+mj-ea"/>
              <a:cs typeface="+mj-cs"/>
            </a:endParaRPr>
          </a:p>
        </p:txBody>
      </p:sp>
      <p:sp>
        <p:nvSpPr>
          <p:cNvPr id="59"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7</a:t>
            </a:fld>
            <a:endParaRPr lang="fr-FR"/>
          </a:p>
        </p:txBody>
      </p:sp>
      <p:sp>
        <p:nvSpPr>
          <p:cNvPr id="4" name="Rectangle 9"/>
          <p:cNvSpPr>
            <a:spLocks noChangeArrowheads="1"/>
          </p:cNvSpPr>
          <p:nvPr/>
        </p:nvSpPr>
        <p:spPr bwMode="auto">
          <a:xfrm>
            <a:off x="364165" y="1383826"/>
            <a:ext cx="7661275" cy="369332"/>
          </a:xfrm>
          <a:prstGeom prst="rect">
            <a:avLst/>
          </a:prstGeom>
          <a:noFill/>
          <a:ln w="9525">
            <a:noFill/>
            <a:miter lim="800000"/>
            <a:headEnd/>
            <a:tailEnd/>
          </a:ln>
        </p:spPr>
        <p:txBody>
          <a:bodyPr>
            <a:spAutoFit/>
          </a:bodyPr>
          <a:lstStyle/>
          <a:p>
            <a:pPr marL="342900" indent="-342900">
              <a:spcBef>
                <a:spcPct val="20000"/>
              </a:spcBef>
              <a:buClr>
                <a:srgbClr val="6699CC"/>
              </a:buClr>
            </a:pPr>
            <a:r>
              <a:rPr lang="fr-FR" altLang="fr-FR" dirty="0" smtClean="0">
                <a:latin typeface="Arial Narrow" pitchFamily="34" charset="0"/>
                <a:sym typeface="Wingdings" pitchFamily="2" charset="2"/>
              </a:rPr>
              <a:t> </a:t>
            </a:r>
            <a:r>
              <a:rPr lang="fr-FR" altLang="fr-FR" dirty="0" smtClean="0">
                <a:latin typeface="Arial Narrow" pitchFamily="34" charset="0"/>
              </a:rPr>
              <a:t>Les </a:t>
            </a:r>
            <a:r>
              <a:rPr lang="fr-FR" altLang="fr-FR" dirty="0">
                <a:latin typeface="Arial Narrow" pitchFamily="34" charset="0"/>
              </a:rPr>
              <a:t>sources de lumière sont en général produites par un rayonnement </a:t>
            </a:r>
            <a:r>
              <a:rPr lang="fr-FR" altLang="fr-FR" dirty="0" smtClean="0">
                <a:latin typeface="Arial Narrow" pitchFamily="34" charset="0"/>
              </a:rPr>
              <a:t>thermique</a:t>
            </a:r>
            <a:endParaRPr lang="fr-FR" altLang="fr-FR" dirty="0">
              <a:latin typeface="Arial Narrow" pitchFamily="34" charset="0"/>
            </a:endParaRPr>
          </a:p>
        </p:txBody>
      </p:sp>
      <p:pic>
        <p:nvPicPr>
          <p:cNvPr id="6" name="Picture 4" descr="6a00d834ac53c169e200e54f4f6add8833-800wi"/>
          <p:cNvPicPr>
            <a:picLocks noChangeAspect="1" noChangeArrowheads="1"/>
          </p:cNvPicPr>
          <p:nvPr/>
        </p:nvPicPr>
        <p:blipFill>
          <a:blip r:embed="rId2"/>
          <a:srcRect/>
          <a:stretch>
            <a:fillRect/>
          </a:stretch>
        </p:blipFill>
        <p:spPr bwMode="auto">
          <a:xfrm>
            <a:off x="413237" y="1869147"/>
            <a:ext cx="1658818" cy="1658937"/>
          </a:xfrm>
          <a:prstGeom prst="rect">
            <a:avLst/>
          </a:prstGeom>
          <a:noFill/>
          <a:ln w="9525">
            <a:noFill/>
            <a:miter lim="800000"/>
            <a:headEnd/>
            <a:tailEnd/>
          </a:ln>
        </p:spPr>
      </p:pic>
      <p:sp>
        <p:nvSpPr>
          <p:cNvPr id="12" name="Rectangle 11"/>
          <p:cNvSpPr/>
          <p:nvPr/>
        </p:nvSpPr>
        <p:spPr>
          <a:xfrm>
            <a:off x="1470424" y="458007"/>
            <a:ext cx="4799712" cy="523220"/>
          </a:xfrm>
          <a:prstGeom prst="rect">
            <a:avLst/>
          </a:prstGeom>
        </p:spPr>
        <p:txBody>
          <a:bodyPr wrap="none">
            <a:spAutoFit/>
          </a:bodyPr>
          <a:lstStyle/>
          <a:p>
            <a:pPr>
              <a:defRPr/>
            </a:pPr>
            <a:r>
              <a:rPr lang="fr-FR" sz="2800" b="1" kern="0" dirty="0" smtClean="0">
                <a:solidFill>
                  <a:srgbClr val="DA6667"/>
                </a:solidFill>
                <a:latin typeface="+mj-lt"/>
                <a:ea typeface="+mj-ea"/>
                <a:cs typeface="+mj-cs"/>
              </a:rPr>
              <a:t>Le rayonnement thermique</a:t>
            </a:r>
          </a:p>
        </p:txBody>
      </p:sp>
      <p:sp>
        <p:nvSpPr>
          <p:cNvPr id="13" name="Rectangle 2"/>
          <p:cNvSpPr txBox="1">
            <a:spLocks noChangeArrowheads="1"/>
          </p:cNvSpPr>
          <p:nvPr/>
        </p:nvSpPr>
        <p:spPr>
          <a:xfrm>
            <a:off x="0" y="870657"/>
            <a:ext cx="7715272" cy="513169"/>
          </a:xfrm>
          <a:prstGeom prst="rect">
            <a:avLst/>
          </a:prstGeom>
        </p:spPr>
        <p:txBody>
          <a:bodyPr/>
          <a:lstStyle/>
          <a:p>
            <a:r>
              <a:rPr lang="fr-FR" sz="2400" b="1" kern="0" dirty="0" smtClean="0">
                <a:solidFill>
                  <a:srgbClr val="DA6667"/>
                </a:solidFill>
                <a:latin typeface="Arial Narrow" pitchFamily="34" charset="0"/>
                <a:ea typeface="+mj-ea"/>
                <a:cs typeface="+mj-cs"/>
              </a:rPr>
              <a:t>Différentes sources de lumière</a:t>
            </a:r>
            <a:endParaRPr lang="fr-FR" sz="2400" b="1" kern="0" dirty="0">
              <a:solidFill>
                <a:srgbClr val="DA6667"/>
              </a:solidFill>
              <a:latin typeface="Arial Narrow" pitchFamily="34" charset="0"/>
              <a:ea typeface="+mj-ea"/>
              <a:cs typeface="+mj-cs"/>
            </a:endParaRPr>
          </a:p>
        </p:txBody>
      </p:sp>
      <p:pic>
        <p:nvPicPr>
          <p:cNvPr id="2252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7445" y="2150183"/>
            <a:ext cx="2491521" cy="18597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ZoneTexte 2"/>
          <p:cNvSpPr txBox="1"/>
          <p:nvPr/>
        </p:nvSpPr>
        <p:spPr>
          <a:xfrm>
            <a:off x="4087445" y="1862050"/>
            <a:ext cx="923651" cy="276999"/>
          </a:xfrm>
          <a:prstGeom prst="rect">
            <a:avLst/>
          </a:prstGeom>
          <a:noFill/>
        </p:spPr>
        <p:txBody>
          <a:bodyPr wrap="none" rtlCol="0">
            <a:spAutoFit/>
          </a:bodyPr>
          <a:lstStyle/>
          <a:p>
            <a:r>
              <a:rPr lang="fr-FR" sz="1200" b="1" dirty="0" smtClean="0">
                <a:latin typeface="Arial Narrow" panose="020B0606020202030204" pitchFamily="34" charset="0"/>
              </a:rPr>
              <a:t>Soleil à midi</a:t>
            </a:r>
            <a:endParaRPr lang="fr-FR" sz="1200" b="1" dirty="0">
              <a:latin typeface="Arial Narrow" panose="020B0606020202030204" pitchFamily="34" charset="0"/>
            </a:endParaRPr>
          </a:p>
        </p:txBody>
      </p:sp>
      <p:pic>
        <p:nvPicPr>
          <p:cNvPr id="22528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7445" y="4205704"/>
            <a:ext cx="2491521" cy="18597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ZoneTexte 15"/>
          <p:cNvSpPr txBox="1"/>
          <p:nvPr/>
        </p:nvSpPr>
        <p:spPr>
          <a:xfrm>
            <a:off x="4097704" y="3974388"/>
            <a:ext cx="1781257" cy="276999"/>
          </a:xfrm>
          <a:prstGeom prst="rect">
            <a:avLst/>
          </a:prstGeom>
          <a:noFill/>
        </p:spPr>
        <p:txBody>
          <a:bodyPr wrap="none" rtlCol="0">
            <a:spAutoFit/>
          </a:bodyPr>
          <a:lstStyle/>
          <a:p>
            <a:r>
              <a:rPr lang="fr-FR" sz="1200" b="1" dirty="0" smtClean="0">
                <a:latin typeface="Arial Narrow" panose="020B0606020202030204" pitchFamily="34" charset="0"/>
              </a:rPr>
              <a:t>Soleil au coucher du soleil</a:t>
            </a:r>
            <a:endParaRPr lang="fr-FR" sz="1200" b="1" dirty="0">
              <a:latin typeface="Arial Narrow" panose="020B0606020202030204" pitchFamily="34" charset="0"/>
            </a:endParaRPr>
          </a:p>
        </p:txBody>
      </p:sp>
      <p:pic>
        <p:nvPicPr>
          <p:cNvPr id="225284"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70076" y="1869147"/>
            <a:ext cx="1171575" cy="1438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285"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60556" y="4696228"/>
            <a:ext cx="1514276" cy="16486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286" name="Picture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3237" y="3595688"/>
            <a:ext cx="1600200" cy="1295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287" name="Picture 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3237" y="4941334"/>
            <a:ext cx="1171575" cy="1409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288" name="Picture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70077" y="3416589"/>
            <a:ext cx="1224226" cy="118667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289" name="Picture 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720662" y="3190506"/>
            <a:ext cx="2348280" cy="17528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3" name="ZoneTexte 22"/>
          <p:cNvSpPr txBox="1"/>
          <p:nvPr/>
        </p:nvSpPr>
        <p:spPr>
          <a:xfrm>
            <a:off x="7194060" y="2808951"/>
            <a:ext cx="1196161" cy="276999"/>
          </a:xfrm>
          <a:prstGeom prst="rect">
            <a:avLst/>
          </a:prstGeom>
          <a:noFill/>
        </p:spPr>
        <p:txBody>
          <a:bodyPr wrap="none" rtlCol="0">
            <a:spAutoFit/>
          </a:bodyPr>
          <a:lstStyle/>
          <a:p>
            <a:r>
              <a:rPr lang="fr-FR" sz="1200" b="1" dirty="0" smtClean="0">
                <a:latin typeface="Arial Narrow" panose="020B0606020202030204" pitchFamily="34" charset="0"/>
              </a:rPr>
              <a:t>Lampe Halogène</a:t>
            </a:r>
            <a:endParaRPr lang="fr-FR" sz="1200" b="1" dirty="0">
              <a:latin typeface="Arial Narrow" panose="020B0606020202030204" pitchFamily="34" charset="0"/>
            </a:endParaRPr>
          </a:p>
        </p:txBody>
      </p:sp>
      <p:sp>
        <p:nvSpPr>
          <p:cNvPr id="19"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p:txBody>
          <a:bodyPr/>
          <a:lstStyle/>
          <a:p>
            <a:r>
              <a:rPr lang="fr-FR" smtClean="0"/>
              <a:t>page </a:t>
            </a:r>
            <a:fld id="{C6DDD436-036D-4AFC-B45E-DF406FB8E6F8}" type="slidenum">
              <a:rPr lang="fr-FR" smtClean="0"/>
              <a:pPr/>
              <a:t>8</a:t>
            </a:fld>
            <a:endParaRPr lang="fr-FR"/>
          </a:p>
        </p:txBody>
      </p:sp>
      <p:sp>
        <p:nvSpPr>
          <p:cNvPr id="4" name="Rectangle 3"/>
          <p:cNvSpPr/>
          <p:nvPr/>
        </p:nvSpPr>
        <p:spPr>
          <a:xfrm>
            <a:off x="191387" y="871861"/>
            <a:ext cx="8537944" cy="5493812"/>
          </a:xfrm>
          <a:prstGeom prst="rect">
            <a:avLst/>
          </a:prstGeom>
        </p:spPr>
        <p:txBody>
          <a:bodyPr wrap="square">
            <a:spAutoFit/>
          </a:bodyPr>
          <a:lstStyle/>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Principe de l’émission de lumière</a:t>
            </a:r>
          </a:p>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Le rayonnement thermique</a:t>
            </a:r>
          </a:p>
          <a:p>
            <a:pPr marL="342900" indent="-342900">
              <a:lnSpc>
                <a:spcPct val="150000"/>
              </a:lnSpc>
              <a:buFont typeface="+mj-lt"/>
              <a:buAutoNum type="arabicPeriod"/>
            </a:pPr>
            <a:r>
              <a:rPr lang="fr-FR" b="1" dirty="0" smtClean="0">
                <a:latin typeface="Arial Narrow" pitchFamily="34" charset="0"/>
              </a:rPr>
              <a:t>Les transitions radiatives : La luminescence</a:t>
            </a:r>
          </a:p>
          <a:p>
            <a:pPr marL="177800" lvl="1" indent="354013">
              <a:lnSpc>
                <a:spcPct val="150000"/>
              </a:lnSpc>
              <a:buFont typeface="+mj-lt"/>
              <a:buAutoNum type="alphaLcParenR"/>
            </a:pPr>
            <a:r>
              <a:rPr lang="fr-FR" dirty="0" smtClean="0">
                <a:latin typeface="Arial Narrow" pitchFamily="34" charset="0"/>
              </a:rPr>
              <a:t>Transitions spontanées (LED, sources </a:t>
            </a:r>
            <a:r>
              <a:rPr lang="fr-FR" dirty="0" err="1" smtClean="0">
                <a:latin typeface="Arial Narrow" pitchFamily="34" charset="0"/>
              </a:rPr>
              <a:t>superfluorescentes</a:t>
            </a:r>
            <a:r>
              <a:rPr lang="fr-FR" dirty="0" smtClean="0">
                <a:latin typeface="Arial Narrow" pitchFamily="34" charset="0"/>
              </a:rPr>
              <a:t>)</a:t>
            </a:r>
          </a:p>
          <a:p>
            <a:pPr marL="627063" lvl="2" indent="273050">
              <a:lnSpc>
                <a:spcPct val="150000"/>
              </a:lnSpc>
              <a:buFont typeface="Arial" pitchFamily="34" charset="0"/>
              <a:buChar char="•"/>
            </a:pPr>
            <a:r>
              <a:rPr lang="fr-FR" dirty="0" smtClean="0">
                <a:latin typeface="Arial Narrow" pitchFamily="34" charset="0"/>
              </a:rPr>
              <a:t>Définitions</a:t>
            </a:r>
          </a:p>
          <a:p>
            <a:pPr marL="627063" lvl="2" indent="273050">
              <a:lnSpc>
                <a:spcPct val="150000"/>
              </a:lnSpc>
              <a:buFont typeface="Arial" pitchFamily="34" charset="0"/>
              <a:buChar char="•"/>
            </a:pPr>
            <a:r>
              <a:rPr lang="fr-FR" dirty="0" smtClean="0">
                <a:latin typeface="Arial Narrow" pitchFamily="34" charset="0"/>
              </a:rPr>
              <a:t>Les différents types de luminescence</a:t>
            </a:r>
          </a:p>
          <a:p>
            <a:pPr marL="627063" lvl="2" indent="273050">
              <a:lnSpc>
                <a:spcPct val="150000"/>
              </a:lnSpc>
              <a:buFont typeface="Arial" pitchFamily="34" charset="0"/>
              <a:buChar char="•"/>
            </a:pPr>
            <a:r>
              <a:rPr lang="fr-FR" dirty="0" smtClean="0">
                <a:latin typeface="Arial Narrow" pitchFamily="34" charset="0"/>
              </a:rPr>
              <a:t>Durée de vie d’un état excité</a:t>
            </a:r>
          </a:p>
          <a:p>
            <a:pPr marL="627063" lvl="2" indent="273050">
              <a:lnSpc>
                <a:spcPct val="150000"/>
              </a:lnSpc>
              <a:buFont typeface="Arial" pitchFamily="34" charset="0"/>
              <a:buChar char="•"/>
            </a:pPr>
            <a:r>
              <a:rPr lang="fr-FR" dirty="0" smtClean="0">
                <a:latin typeface="Arial Narrow" pitchFamily="34" charset="0"/>
              </a:rPr>
              <a:t>Propriété spectrale d’un émission spontanée</a:t>
            </a:r>
          </a:p>
          <a:p>
            <a:pPr marL="627063" lvl="2" indent="273050">
              <a:lnSpc>
                <a:spcPct val="150000"/>
              </a:lnSpc>
              <a:buFont typeface="Arial" pitchFamily="34" charset="0"/>
              <a:buChar char="•"/>
            </a:pPr>
            <a:r>
              <a:rPr lang="fr-FR" dirty="0" smtClean="0">
                <a:latin typeface="Arial Narrow" pitchFamily="34" charset="0"/>
              </a:rPr>
              <a:t>Les sources </a:t>
            </a:r>
            <a:r>
              <a:rPr lang="fr-FR" dirty="0" err="1" smtClean="0">
                <a:latin typeface="Arial Narrow" pitchFamily="34" charset="0"/>
              </a:rPr>
              <a:t>superluminescentes</a:t>
            </a:r>
            <a:r>
              <a:rPr lang="fr-FR" dirty="0" smtClean="0">
                <a:latin typeface="Arial Narrow" pitchFamily="34" charset="0"/>
              </a:rPr>
              <a:t> : La LED et la source « blanche » à fibre dopée à l’Erbium</a:t>
            </a:r>
          </a:p>
          <a:p>
            <a:pPr marL="531813" lvl="1" indent="-354013">
              <a:lnSpc>
                <a:spcPct val="150000"/>
              </a:lnSpc>
              <a:buFont typeface="+mj-lt"/>
              <a:buAutoNum type="alphaLcParenR"/>
            </a:pPr>
            <a:r>
              <a:rPr lang="fr-FR" dirty="0" smtClean="0">
                <a:solidFill>
                  <a:srgbClr val="847573"/>
                </a:solidFill>
                <a:latin typeface="Arial Narrow" pitchFamily="34" charset="0"/>
              </a:rPr>
              <a:t>Transitions stimulées : absorption et émission</a:t>
            </a:r>
          </a:p>
          <a:p>
            <a:pPr marL="74613" indent="-354013">
              <a:lnSpc>
                <a:spcPct val="150000"/>
              </a:lnSpc>
              <a:buFont typeface="+mj-lt"/>
              <a:buAutoNum type="arabicPeriod"/>
            </a:pPr>
            <a:r>
              <a:rPr lang="fr-FR" b="1" dirty="0" smtClean="0">
                <a:solidFill>
                  <a:srgbClr val="8F8685"/>
                </a:solidFill>
                <a:latin typeface="Arial Narrow" pitchFamily="34" charset="0"/>
                <a:sym typeface="Wingdings" pitchFamily="2" charset="2"/>
              </a:rPr>
              <a:t>Les lasers</a:t>
            </a:r>
            <a:endParaRPr lang="fr-FR" dirty="0" smtClean="0">
              <a:solidFill>
                <a:srgbClr val="847573"/>
              </a:solidFill>
              <a:latin typeface="Arial Narrow" pitchFamily="34" charset="0"/>
            </a:endParaRPr>
          </a:p>
          <a:p>
            <a:pPr lvl="1">
              <a:lnSpc>
                <a:spcPct val="150000"/>
              </a:lnSpc>
            </a:pPr>
            <a:endParaRPr lang="fr-FR" dirty="0">
              <a:latin typeface="Arial Narrow" pitchFamily="34" charset="0"/>
            </a:endParaRPr>
          </a:p>
        </p:txBody>
      </p:sp>
      <p:sp>
        <p:nvSpPr>
          <p:cNvPr id="5" name="Titre 1"/>
          <p:cNvSpPr txBox="1">
            <a:spLocks/>
          </p:cNvSpPr>
          <p:nvPr/>
        </p:nvSpPr>
        <p:spPr>
          <a:xfrm>
            <a:off x="1497013" y="443775"/>
            <a:ext cx="7391400" cy="5450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2800" b="1" i="0" u="none" strike="noStrike" kern="0" cap="none" spc="0" normalizeH="0" baseline="0" noProof="0" dirty="0" smtClean="0">
                <a:ln>
                  <a:noFill/>
                </a:ln>
                <a:solidFill>
                  <a:srgbClr val="DA6667"/>
                </a:solidFill>
                <a:effectLst/>
                <a:uLnTx/>
                <a:uFillTx/>
                <a:latin typeface="+mj-lt"/>
                <a:ea typeface="+mj-ea"/>
                <a:cs typeface="+mj-cs"/>
              </a:rPr>
              <a:t>Plan</a:t>
            </a:r>
            <a:endParaRPr kumimoji="0" lang="fr-FR" sz="2800" b="1" i="0" u="none" strike="noStrike" kern="0" cap="none" spc="0" normalizeH="0" baseline="0" noProof="0" dirty="0">
              <a:ln>
                <a:noFill/>
              </a:ln>
              <a:solidFill>
                <a:srgbClr val="DA6667"/>
              </a:solidFill>
              <a:effectLst/>
              <a:uLnTx/>
              <a:uFillTx/>
              <a:latin typeface="+mj-lt"/>
              <a:ea typeface="+mj-ea"/>
              <a:cs typeface="+mj-cs"/>
            </a:endParaRPr>
          </a:p>
        </p:txBody>
      </p:sp>
      <p:sp>
        <p:nvSpPr>
          <p:cNvPr id="7" name="Titre 1"/>
          <p:cNvSpPr txBox="1">
            <a:spLocks/>
          </p:cNvSpPr>
          <p:nvPr/>
        </p:nvSpPr>
        <p:spPr>
          <a:xfrm>
            <a:off x="1547813" y="6351034"/>
            <a:ext cx="7391400" cy="392666"/>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kumimoji="0" lang="fr-FR" b="1" i="0" u="none" strike="noStrike" kern="0" cap="none" spc="0" normalizeH="0" baseline="0" noProof="0" dirty="0">
              <a:ln>
                <a:noFill/>
              </a:ln>
              <a:solidFill>
                <a:schemeClr val="tx2"/>
              </a:solidFill>
              <a:effectLst/>
              <a:uLnTx/>
              <a:uFillTx/>
              <a:latin typeface="+mj-lt"/>
              <a:ea typeface="+mj-ea"/>
              <a:cs typeface="+mj-cs"/>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Présentation Holographie">
  <a:themeElements>
    <a:clrScheme name="">
      <a:dk1>
        <a:srgbClr val="1A171B"/>
      </a:dk1>
      <a:lt1>
        <a:srgbClr val="6D5047"/>
      </a:lt1>
      <a:dk2>
        <a:srgbClr val="FFFFFF"/>
      </a:dk2>
      <a:lt2>
        <a:srgbClr val="A80847"/>
      </a:lt2>
      <a:accent1>
        <a:srgbClr val="CC5E2F"/>
      </a:accent1>
      <a:accent2>
        <a:srgbClr val="006290"/>
      </a:accent2>
      <a:accent3>
        <a:srgbClr val="BAB3B1"/>
      </a:accent3>
      <a:accent4>
        <a:srgbClr val="141215"/>
      </a:accent4>
      <a:accent5>
        <a:srgbClr val="E2B6AD"/>
      </a:accent5>
      <a:accent6>
        <a:srgbClr val="005882"/>
      </a:accent6>
      <a:hlink>
        <a:srgbClr val="BBBC1D"/>
      </a:hlink>
      <a:folHlink>
        <a:srgbClr val="8F0055"/>
      </a:folHlink>
    </a:clrScheme>
    <a:fontScheme name="Institut-Telecom_MODELE-1">
      <a:majorFont>
        <a:latin typeface="Arial"/>
        <a:ea typeface=""/>
        <a:cs typeface=""/>
      </a:majorFont>
      <a:minorFont>
        <a:latin typeface="Arial"/>
        <a:ea typeface=""/>
        <a:cs typeface=""/>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Institut-Telecom_MODELE-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Institut-Telecom_MODELE-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Institut-Telecom_MODELE-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Institut-Telecom_MODELE-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Institut-Telecom_MODELE-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Institut-Telecom_MODELE-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Institut-Telecom_MODELE-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Institut-Telecom_MODELE-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Institut-Telecom_MODELE-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Institut-Telecom_MODELE-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Institut-Telecom_MODELE-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Institut-Telecom_MODELE-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Institut-Telecom_MODELE-1 13">
        <a:dk1>
          <a:srgbClr val="000000"/>
        </a:dk1>
        <a:lt1>
          <a:srgbClr val="FFFFFF"/>
        </a:lt1>
        <a:dk2>
          <a:srgbClr val="FFFFFF"/>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Institut-Telecom_MODELE-1 14">
        <a:dk1>
          <a:srgbClr val="1A171B"/>
        </a:dk1>
        <a:lt1>
          <a:srgbClr val="FFFFFF"/>
        </a:lt1>
        <a:dk2>
          <a:srgbClr val="FFFFFF"/>
        </a:dk2>
        <a:lt2>
          <a:srgbClr val="6A5B5A"/>
        </a:lt2>
        <a:accent1>
          <a:srgbClr val="BBE0E3"/>
        </a:accent1>
        <a:accent2>
          <a:srgbClr val="333399"/>
        </a:accent2>
        <a:accent3>
          <a:srgbClr val="FFFFFF"/>
        </a:accent3>
        <a:accent4>
          <a:srgbClr val="141215"/>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Institut-Telecom_MODELE-1 15">
        <a:dk1>
          <a:srgbClr val="1A171B"/>
        </a:dk1>
        <a:lt1>
          <a:srgbClr val="FFFFFF"/>
        </a:lt1>
        <a:dk2>
          <a:srgbClr val="FFFFFF"/>
        </a:dk2>
        <a:lt2>
          <a:srgbClr val="847573"/>
        </a:lt2>
        <a:accent1>
          <a:srgbClr val="6A5B5A"/>
        </a:accent1>
        <a:accent2>
          <a:srgbClr val="333399"/>
        </a:accent2>
        <a:accent3>
          <a:srgbClr val="FFFFFF"/>
        </a:accent3>
        <a:accent4>
          <a:srgbClr val="141215"/>
        </a:accent4>
        <a:accent5>
          <a:srgbClr val="B9B5B5"/>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Institut-Telecom_MODELE-1">
  <a:themeElements>
    <a:clrScheme name="">
      <a:dk1>
        <a:srgbClr val="1A171B"/>
      </a:dk1>
      <a:lt1>
        <a:srgbClr val="6D5047"/>
      </a:lt1>
      <a:dk2>
        <a:srgbClr val="FFFFFF"/>
      </a:dk2>
      <a:lt2>
        <a:srgbClr val="A80847"/>
      </a:lt2>
      <a:accent1>
        <a:srgbClr val="CC5E2F"/>
      </a:accent1>
      <a:accent2>
        <a:srgbClr val="006290"/>
      </a:accent2>
      <a:accent3>
        <a:srgbClr val="BAB3B1"/>
      </a:accent3>
      <a:accent4>
        <a:srgbClr val="141215"/>
      </a:accent4>
      <a:accent5>
        <a:srgbClr val="E2B6AD"/>
      </a:accent5>
      <a:accent6>
        <a:srgbClr val="005882"/>
      </a:accent6>
      <a:hlink>
        <a:srgbClr val="BBBC1D"/>
      </a:hlink>
      <a:folHlink>
        <a:srgbClr val="8F0055"/>
      </a:folHlink>
    </a:clrScheme>
    <a:fontScheme name="1_Institut-Telecom_MODELE-1">
      <a:majorFont>
        <a:latin typeface="Arial"/>
        <a:ea typeface=""/>
        <a:cs typeface=""/>
      </a:majorFont>
      <a:minorFont>
        <a:latin typeface="Arial"/>
        <a:ea typeface=""/>
        <a:cs typeface=""/>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ln>
          <a:solidFill>
            <a:schemeClr val="tx1"/>
          </a:solidFill>
          <a:tailEnd type="arrow"/>
        </a:ln>
      </a:spPr>
      <a:bodyPr/>
      <a:lstStyle/>
      <a:style>
        <a:lnRef idx="1">
          <a:schemeClr val="accent6"/>
        </a:lnRef>
        <a:fillRef idx="0">
          <a:schemeClr val="accent6"/>
        </a:fillRef>
        <a:effectRef idx="0">
          <a:schemeClr val="accent6"/>
        </a:effectRef>
        <a:fontRef idx="minor">
          <a:schemeClr val="tx1"/>
        </a:fontRef>
      </a:style>
    </a:lnDef>
  </a:objectDefaults>
  <a:extraClrSchemeLst>
    <a:extraClrScheme>
      <a:clrScheme name="1_Institut-Telecom_MODELE-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Institut-Telecom_MODELE-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Institut-Telecom_MODELE-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Institut-Telecom_MODELE-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Institut-Telecom_MODELE-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Institut-Telecom_MODELE-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Institut-Telecom_MODELE-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Institut-Telecom_MODELE-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Institut-Telecom_MODELE-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Institut-Telecom_MODELE-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Institut-Telecom_MODELE-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Institut-Telecom_MODELE-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1_Institut-Telecom_MODELE-1 13">
        <a:dk1>
          <a:srgbClr val="000000"/>
        </a:dk1>
        <a:lt1>
          <a:srgbClr val="FFFFFF"/>
        </a:lt1>
        <a:dk2>
          <a:srgbClr val="FFFFFF"/>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Institut-Telecom_MODELE-1 14">
        <a:dk1>
          <a:srgbClr val="1A171B"/>
        </a:dk1>
        <a:lt1>
          <a:srgbClr val="FFFFFF"/>
        </a:lt1>
        <a:dk2>
          <a:srgbClr val="FFFFFF"/>
        </a:dk2>
        <a:lt2>
          <a:srgbClr val="6A5B5A"/>
        </a:lt2>
        <a:accent1>
          <a:srgbClr val="BBE0E3"/>
        </a:accent1>
        <a:accent2>
          <a:srgbClr val="333399"/>
        </a:accent2>
        <a:accent3>
          <a:srgbClr val="FFFFFF"/>
        </a:accent3>
        <a:accent4>
          <a:srgbClr val="141215"/>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Institut-Telecom_MODELE-1 15">
        <a:dk1>
          <a:srgbClr val="1A171B"/>
        </a:dk1>
        <a:lt1>
          <a:srgbClr val="FFFFFF"/>
        </a:lt1>
        <a:dk2>
          <a:srgbClr val="FFFFFF"/>
        </a:dk2>
        <a:lt2>
          <a:srgbClr val="847573"/>
        </a:lt2>
        <a:accent1>
          <a:srgbClr val="6A5B5A"/>
        </a:accent1>
        <a:accent2>
          <a:srgbClr val="333399"/>
        </a:accent2>
        <a:accent3>
          <a:srgbClr val="FFFFFF"/>
        </a:accent3>
        <a:accent4>
          <a:srgbClr val="141215"/>
        </a:accent4>
        <a:accent5>
          <a:srgbClr val="B9B5B5"/>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Thèm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Présentation Holographie</Template>
  <TotalTime>234732</TotalTime>
  <Words>4935</Words>
  <Application>Microsoft Office PowerPoint</Application>
  <PresentationFormat>Affichage à l'écran (4:3)</PresentationFormat>
  <Paragraphs>729</Paragraphs>
  <Slides>46</Slides>
  <Notes>1</Notes>
  <HiddenSlides>0</HiddenSlides>
  <MMClips>0</MMClips>
  <ScaleCrop>false</ScaleCrop>
  <HeadingPairs>
    <vt:vector size="8" baseType="variant">
      <vt:variant>
        <vt:lpstr>Polices utilisées</vt:lpstr>
      </vt:variant>
      <vt:variant>
        <vt:i4>16</vt:i4>
      </vt:variant>
      <vt:variant>
        <vt:lpstr>Thème</vt:lpstr>
      </vt:variant>
      <vt:variant>
        <vt:i4>2</vt:i4>
      </vt:variant>
      <vt:variant>
        <vt:lpstr>Serveurs OLE incorporés</vt:lpstr>
      </vt:variant>
      <vt:variant>
        <vt:i4>1</vt:i4>
      </vt:variant>
      <vt:variant>
        <vt:lpstr>Titres des diapositives</vt:lpstr>
      </vt:variant>
      <vt:variant>
        <vt:i4>46</vt:i4>
      </vt:variant>
    </vt:vector>
  </HeadingPairs>
  <TitlesOfParts>
    <vt:vector size="65" baseType="lpstr">
      <vt:lpstr>ＭＳ Ｐゴシック</vt:lpstr>
      <vt:lpstr>Arial</vt:lpstr>
      <vt:lpstr>Arial</vt:lpstr>
      <vt:lpstr>Arial Narrow</vt:lpstr>
      <vt:lpstr>Calibri</vt:lpstr>
      <vt:lpstr>Cambria Math</vt:lpstr>
      <vt:lpstr>Courier New</vt:lpstr>
      <vt:lpstr>DINOT-Regular</vt:lpstr>
      <vt:lpstr>ff-tisa-sans-web-pro</vt:lpstr>
      <vt:lpstr>inherit</vt:lpstr>
      <vt:lpstr>Open Sans</vt:lpstr>
      <vt:lpstr>Symbol</vt:lpstr>
      <vt:lpstr>Times</vt:lpstr>
      <vt:lpstr>Times New Roman</vt:lpstr>
      <vt:lpstr>Wingdings</vt:lpstr>
      <vt:lpstr>Wingdings 2</vt:lpstr>
      <vt:lpstr>Présentation Holographie</vt:lpstr>
      <vt:lpstr>1_Institut-Telecom_MODELE-1</vt:lpstr>
      <vt:lpstr>Équation</vt:lpstr>
      <vt:lpstr>Chapitre 5  COM101 Optique et photonique 1ère année  Le laser</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Telecom-Paristech</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Chapitre 5  COM101 Optique et photonique 1ère année  HOLOGRAPHIE</dc:title>
  <dc:creator>renaud</dc:creator>
  <cp:lastModifiedBy>Renaud Gabet</cp:lastModifiedBy>
  <cp:revision>141</cp:revision>
  <dcterms:created xsi:type="dcterms:W3CDTF">2011-09-23T08:07:09Z</dcterms:created>
  <dcterms:modified xsi:type="dcterms:W3CDTF">2023-10-22T19:17:09Z</dcterms:modified>
</cp:coreProperties>
</file>